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8" r:id="rId4"/>
    <p:sldId id="257" r:id="rId5"/>
    <p:sldId id="259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k\Desktop\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k\Desktop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tx>
        <c:rich>
          <a:bodyPr/>
          <a:lstStyle/>
          <a:p>
            <a:pPr>
              <a:defRPr sz="2500" baseline="0"/>
            </a:pPr>
            <a:r>
              <a:rPr lang="en-GB" altLang="zh-TW" sz="2500" b="1" i="0" baseline="0"/>
              <a:t>Actual time spent distribution till 3rd March 2012</a:t>
            </a:r>
            <a:endParaRPr lang="zh-TW" altLang="zh-TW" sz="2500" b="1" i="0" baseline="0"/>
          </a:p>
        </c:rich>
      </c:tx>
      <c:layout/>
    </c:title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2000" baseline="0"/>
                </a:pPr>
                <a:endParaRPr lang="zh-TW"/>
              </a:p>
            </c:txPr>
            <c:showVal val="1"/>
            <c:showLeaderLines val="1"/>
          </c:dLbls>
          <c:cat>
            <c:strRef>
              <c:f>Sheet1!$A$3:$E$3</c:f>
              <c:strCache>
                <c:ptCount val="5"/>
                <c:pt idx="0">
                  <c:v>Edward</c:v>
                </c:pt>
                <c:pt idx="1">
                  <c:v>Kristian</c:v>
                </c:pt>
                <c:pt idx="2">
                  <c:v>Brian</c:v>
                </c:pt>
                <c:pt idx="3">
                  <c:v>Oscar</c:v>
                </c:pt>
                <c:pt idx="4">
                  <c:v>Kelvin</c:v>
                </c:pt>
              </c:strCache>
            </c:strRef>
          </c:cat>
          <c:val>
            <c:numRef>
              <c:f>Sheet1!$A$4:$E$4</c:f>
              <c:numCache>
                <c:formatCode>General</c:formatCode>
                <c:ptCount val="5"/>
                <c:pt idx="0">
                  <c:v>12.5</c:v>
                </c:pt>
                <c:pt idx="1">
                  <c:v>15</c:v>
                </c:pt>
                <c:pt idx="2">
                  <c:v>8</c:v>
                </c:pt>
                <c:pt idx="3">
                  <c:v>14.75</c:v>
                </c:pt>
                <c:pt idx="4">
                  <c:v>12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72001361885616322"/>
          <c:y val="0.27082634831936347"/>
          <c:w val="0.18445160964315752"/>
          <c:h val="0.54069511472356302"/>
        </c:manualLayout>
      </c:layout>
      <c:txPr>
        <a:bodyPr/>
        <a:lstStyle/>
        <a:p>
          <a:pPr>
            <a:defRPr sz="2000" baseline="0"/>
          </a:pPr>
          <a:endParaRPr lang="zh-TW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tx>
        <c:rich>
          <a:bodyPr/>
          <a:lstStyle/>
          <a:p>
            <a:pPr>
              <a:defRPr sz="2500" baseline="0"/>
            </a:pPr>
            <a:r>
              <a:rPr lang="en-GB" altLang="zh-TW" sz="2500" baseline="0"/>
              <a:t>Actual time spent and expected time spent till 3 March</a:t>
            </a:r>
            <a:endParaRPr lang="zh-TW" altLang="en-US" sz="2500" baseline="0"/>
          </a:p>
        </c:rich>
      </c:tx>
      <c:layout/>
    </c:title>
    <c:plotArea>
      <c:layout>
        <c:manualLayout>
          <c:layoutTarget val="inner"/>
          <c:xMode val="edge"/>
          <c:yMode val="edge"/>
          <c:x val="6.7119203849518805E-2"/>
          <c:y val="0.16030545094906615"/>
          <c:w val="0.65812773403324587"/>
          <c:h val="0.70810015595876608"/>
        </c:manualLayout>
      </c:layout>
      <c:lineChart>
        <c:grouping val="standard"/>
        <c:ser>
          <c:idx val="0"/>
          <c:order val="0"/>
          <c:tx>
            <c:strRef>
              <c:f>Sheet1!$H$3</c:f>
              <c:strCache>
                <c:ptCount val="1"/>
                <c:pt idx="0">
                  <c:v>Actual time spent  (Weekly / Total)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1.3888888888888889E-3"/>
                  <c:y val="4.1095890410958902E-2"/>
                </c:manualLayout>
              </c:layout>
              <c:showVal val="1"/>
            </c:dLbl>
            <c:dLbl>
              <c:idx val="1"/>
              <c:layout>
                <c:manualLayout>
                  <c:x val="5.5555555555555558E-3"/>
                  <c:y val="1.5981735159817351E-2"/>
                </c:manualLayout>
              </c:layout>
              <c:showVal val="1"/>
            </c:dLbl>
            <c:dLbl>
              <c:idx val="2"/>
              <c:layout>
                <c:manualLayout>
                  <c:x val="-1.8055555555555554E-2"/>
                  <c:y val="-5.2511415525114152E-2"/>
                </c:manualLayout>
              </c:layout>
              <c:showVal val="1"/>
            </c:dLbl>
            <c:txPr>
              <a:bodyPr/>
              <a:lstStyle/>
              <a:p>
                <a:pPr>
                  <a:defRPr sz="1500" baseline="0"/>
                </a:pPr>
                <a:endParaRPr lang="zh-TW"/>
              </a:p>
            </c:txPr>
            <c:showVal val="1"/>
          </c:dLbls>
          <c:cat>
            <c:numRef>
              <c:f>Sheet1!$I$2:$L$2</c:f>
              <c:numCache>
                <c:formatCode>d\-mmm</c:formatCode>
                <c:ptCount val="4"/>
                <c:pt idx="0">
                  <c:v>40949</c:v>
                </c:pt>
                <c:pt idx="1">
                  <c:v>40955</c:v>
                </c:pt>
                <c:pt idx="2">
                  <c:v>40962</c:v>
                </c:pt>
                <c:pt idx="3">
                  <c:v>40971</c:v>
                </c:pt>
              </c:numCache>
            </c:numRef>
          </c:cat>
          <c:val>
            <c:numRef>
              <c:f>Sheet1!$I$3:$L$3</c:f>
              <c:numCache>
                <c:formatCode>General</c:formatCode>
                <c:ptCount val="4"/>
                <c:pt idx="0">
                  <c:v>18.5</c:v>
                </c:pt>
                <c:pt idx="1">
                  <c:v>25</c:v>
                </c:pt>
                <c:pt idx="2">
                  <c:v>44.75</c:v>
                </c:pt>
                <c:pt idx="3">
                  <c:v>62.25</c:v>
                </c:pt>
              </c:numCache>
            </c:numRef>
          </c:val>
        </c:ser>
        <c:ser>
          <c:idx val="1"/>
          <c:order val="1"/>
          <c:tx>
            <c:strRef>
              <c:f>Sheet1!$H$4</c:f>
              <c:strCache>
                <c:ptCount val="1"/>
                <c:pt idx="0">
                  <c:v>Expected time spent (Weekly / Total)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1.3888888888888889E-3"/>
                  <c:y val="-3.8812785388127852E-2"/>
                </c:manualLayout>
              </c:layout>
              <c:showVal val="1"/>
            </c:dLbl>
            <c:dLbl>
              <c:idx val="1"/>
              <c:layout>
                <c:manualLayout>
                  <c:x val="-1.3888888888888889E-3"/>
                  <c:y val="-6.3926940639269486E-2"/>
                </c:manualLayout>
              </c:layout>
              <c:showVal val="1"/>
            </c:dLbl>
            <c:txPr>
              <a:bodyPr/>
              <a:lstStyle/>
              <a:p>
                <a:pPr>
                  <a:defRPr sz="1500" baseline="0"/>
                </a:pPr>
                <a:endParaRPr lang="zh-TW"/>
              </a:p>
            </c:txPr>
            <c:showVal val="1"/>
          </c:dLbls>
          <c:cat>
            <c:numRef>
              <c:f>Sheet1!$I$2:$L$2</c:f>
              <c:numCache>
                <c:formatCode>d\-mmm</c:formatCode>
                <c:ptCount val="4"/>
                <c:pt idx="0">
                  <c:v>40949</c:v>
                </c:pt>
                <c:pt idx="1">
                  <c:v>40955</c:v>
                </c:pt>
                <c:pt idx="2">
                  <c:v>40962</c:v>
                </c:pt>
                <c:pt idx="3">
                  <c:v>40971</c:v>
                </c:pt>
              </c:numCache>
            </c:numRef>
          </c:cat>
          <c:val>
            <c:numRef>
              <c:f>Sheet1!$I$4:$L$4</c:f>
              <c:numCache>
                <c:formatCode>General</c:formatCode>
                <c:ptCount val="4"/>
                <c:pt idx="0">
                  <c:v>24</c:v>
                </c:pt>
                <c:pt idx="1">
                  <c:v>27.5</c:v>
                </c:pt>
                <c:pt idx="2">
                  <c:v>42</c:v>
                </c:pt>
                <c:pt idx="3">
                  <c:v>78</c:v>
                </c:pt>
              </c:numCache>
            </c:numRef>
          </c:val>
        </c:ser>
        <c:marker val="1"/>
        <c:axId val="36300672"/>
        <c:axId val="36302208"/>
      </c:lineChart>
      <c:dateAx>
        <c:axId val="36300672"/>
        <c:scaling>
          <c:orientation val="minMax"/>
        </c:scaling>
        <c:axPos val="b"/>
        <c:numFmt formatCode="d\-mmm" sourceLinked="1"/>
        <c:tickLblPos val="nextTo"/>
        <c:txPr>
          <a:bodyPr/>
          <a:lstStyle/>
          <a:p>
            <a:pPr>
              <a:defRPr sz="1500" baseline="0"/>
            </a:pPr>
            <a:endParaRPr lang="zh-TW"/>
          </a:p>
        </c:txPr>
        <c:crossAx val="36302208"/>
        <c:crosses val="autoZero"/>
        <c:auto val="1"/>
        <c:lblOffset val="100"/>
      </c:dateAx>
      <c:valAx>
        <c:axId val="3630220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000" baseline="0"/>
            </a:pPr>
            <a:endParaRPr lang="zh-TW"/>
          </a:p>
        </c:txPr>
        <c:crossAx val="363006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414523184601911"/>
          <c:y val="0.38238557509078486"/>
          <c:w val="0.25429024496937885"/>
          <c:h val="0.40572825657066841"/>
        </c:manualLayout>
      </c:layout>
      <c:txPr>
        <a:bodyPr/>
        <a:lstStyle/>
        <a:p>
          <a:pPr>
            <a:defRPr sz="1800" baseline="0"/>
          </a:pPr>
          <a:endParaRPr lang="zh-TW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F3FB3-3A97-408F-8F2C-779D9619247B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8B8-B29D-44C4-8B20-495FFF114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916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 </a:t>
            </a:r>
            <a:r>
              <a:rPr lang="en-US" dirty="0" err="1" smtClean="0"/>
              <a:t>gantt</a:t>
            </a:r>
            <a:r>
              <a:rPr lang="en-US" baseline="0" dirty="0" smtClean="0"/>
              <a:t>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78B8-B29D-44C4-8B20-495FFF114CD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869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03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655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496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991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400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751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22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690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621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500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86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D70-980A-4389-BA3F-762755736F4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392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9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868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our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 – who is doing what</a:t>
            </a:r>
          </a:p>
          <a:p>
            <a:r>
              <a:rPr lang="en-US" dirty="0" smtClean="0"/>
              <a:t>Meetings – weekly formal meeting plus additional informal meetings throughout the working week</a:t>
            </a:r>
          </a:p>
          <a:p>
            <a:r>
              <a:rPr lang="en-US" dirty="0" smtClean="0"/>
              <a:t>Dynamics – we get on well (we stormed during sad. Now we are performing). Smooth progression so far.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070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and tools for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English </a:t>
            </a:r>
          </a:p>
          <a:p>
            <a:r>
              <a:rPr lang="en-US" dirty="0" smtClean="0"/>
              <a:t>SVN: Unix: terminal; Windows: </a:t>
            </a:r>
            <a:r>
              <a:rPr lang="en-US" dirty="0" err="1" smtClean="0"/>
              <a:t>TortoiseSVN</a:t>
            </a:r>
            <a:endParaRPr lang="en-US" dirty="0" smtClean="0"/>
          </a:p>
          <a:p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Plugin: Google </a:t>
            </a:r>
            <a:r>
              <a:rPr lang="en-US" dirty="0" err="1" smtClean="0"/>
              <a:t>WBPro</a:t>
            </a:r>
            <a:r>
              <a:rPr lang="en-US" dirty="0" smtClean="0"/>
              <a:t>, SVN team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GUI: Swing</a:t>
            </a:r>
          </a:p>
          <a:p>
            <a:pPr lvl="2"/>
            <a:r>
              <a:rPr lang="en-US" dirty="0" smtClean="0"/>
              <a:t>Lightweight</a:t>
            </a:r>
          </a:p>
          <a:p>
            <a:pPr lvl="2"/>
            <a:r>
              <a:rPr lang="en-US" dirty="0" smtClean="0"/>
              <a:t>Multi platform compatibility</a:t>
            </a:r>
          </a:p>
          <a:p>
            <a:pPr lvl="1"/>
            <a:r>
              <a:rPr lang="en-US" dirty="0" smtClean="0"/>
              <a:t>Model: XML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992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evidence </a:t>
            </a:r>
            <a:r>
              <a:rPr lang="en-US" dirty="0"/>
              <a:t>of early 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formed the core of our project</a:t>
            </a:r>
          </a:p>
          <a:p>
            <a:pPr lvl="1"/>
            <a:r>
              <a:rPr lang="en-US" dirty="0" smtClean="0"/>
              <a:t>Project planning</a:t>
            </a:r>
          </a:p>
          <a:p>
            <a:pPr lvl="1"/>
            <a:r>
              <a:rPr lang="en-US" dirty="0" smtClean="0"/>
              <a:t>Design</a:t>
            </a:r>
          </a:p>
          <a:p>
            <a:r>
              <a:rPr lang="en-US" dirty="0" smtClean="0"/>
              <a:t>General analysis and design: class diagrams and use case diagrams</a:t>
            </a:r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="" xmlns:p14="http://schemas.microsoft.com/office/powerpoint/2010/main" val="16843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ed</a:t>
            </a:r>
            <a:r>
              <a:rPr lang="en-US" dirty="0" smtClean="0"/>
              <a:t> add class diagram&gt;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956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approach to the MVC architecture</a:t>
            </a:r>
          </a:p>
          <a:p>
            <a:r>
              <a:rPr lang="en-US" dirty="0" smtClean="0"/>
              <a:t>Block diagram of the core architecture</a:t>
            </a:r>
          </a:p>
          <a:p>
            <a:pPr lvl="1"/>
            <a:r>
              <a:rPr lang="en-US" dirty="0" smtClean="0"/>
              <a:t>&lt;Diagram here, </a:t>
            </a:r>
            <a:r>
              <a:rPr lang="en-US" dirty="0" err="1" smtClean="0"/>
              <a:t>ed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90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state: programming, testing, refining analysis and design</a:t>
            </a:r>
          </a:p>
          <a:p>
            <a:r>
              <a:rPr lang="en-US" dirty="0" smtClean="0"/>
              <a:t>Plans: We are on target in terms of the work allocations and </a:t>
            </a:r>
            <a:r>
              <a:rPr lang="en-US" dirty="0" err="1" smtClean="0"/>
              <a:t>gantt</a:t>
            </a:r>
            <a:r>
              <a:rPr lang="en-US" dirty="0" smtClean="0"/>
              <a:t> chart times</a:t>
            </a:r>
          </a:p>
          <a:p>
            <a:r>
              <a:rPr lang="en-US" dirty="0" smtClean="0"/>
              <a:t>Time budget: On budget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5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Time spent</a:t>
            </a:r>
            <a:endParaRPr lang="en-US" dirty="0"/>
          </a:p>
        </p:txBody>
      </p:sp>
      <p:graphicFrame>
        <p:nvGraphicFramePr>
          <p:cNvPr id="5" name="圖表 4"/>
          <p:cNvGraphicFramePr/>
          <p:nvPr/>
        </p:nvGraphicFramePr>
        <p:xfrm>
          <a:off x="457200" y="1295400"/>
          <a:ext cx="8458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6096000"/>
            <a:ext cx="4191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P.S. Expected time spent / Person : 16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84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Time spent</a:t>
            </a:r>
            <a:endParaRPr 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0" y="1066800"/>
          <a:ext cx="91440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52026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214</Words>
  <Application>Microsoft Office PowerPoint</Application>
  <PresentationFormat>如螢幕大小 (4:3)</PresentationFormat>
  <Paragraphs>50</Paragraphs>
  <Slides>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Theme</vt:lpstr>
      <vt:lpstr>D2</vt:lpstr>
      <vt:lpstr>About our group</vt:lpstr>
      <vt:lpstr>Language and tools for development</vt:lpstr>
      <vt:lpstr>evidence of early analysis &amp; design</vt:lpstr>
      <vt:lpstr>Class diagram so far</vt:lpstr>
      <vt:lpstr>Architectural concepts</vt:lpstr>
      <vt:lpstr>Project so far</vt:lpstr>
      <vt:lpstr>Time spent</vt:lpstr>
      <vt:lpstr>Time spent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</dc:title>
  <dc:creator>brian</dc:creator>
  <cp:lastModifiedBy>Chak</cp:lastModifiedBy>
  <cp:revision>16</cp:revision>
  <dcterms:created xsi:type="dcterms:W3CDTF">2012-03-07T11:13:33Z</dcterms:created>
  <dcterms:modified xsi:type="dcterms:W3CDTF">2012-03-09T18:08:13Z</dcterms:modified>
</cp:coreProperties>
</file>