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12"/>
  </p:notesMasterIdLst>
  <p:sldIdLst>
    <p:sldId id="256" r:id="rId2"/>
    <p:sldId id="261" r:id="rId3"/>
    <p:sldId id="258" r:id="rId4"/>
    <p:sldId id="257" r:id="rId5"/>
    <p:sldId id="262" r:id="rId6"/>
    <p:sldId id="266" r:id="rId7"/>
    <p:sldId id="263" r:id="rId8"/>
    <p:sldId id="267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90" y="-9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Chak\Desktop\Charts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Chak\Desktop\Chart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2500" baseline="0"/>
            </a:pPr>
            <a:r>
              <a:rPr lang="en-GB" altLang="zh-TW" sz="2500" b="1" i="0" baseline="0"/>
              <a:t>Actual time spent distribution till 3rd March 2012</a:t>
            </a:r>
            <a:endParaRPr lang="zh-TW" altLang="zh-TW" sz="2500" b="1" i="0" baseline="0"/>
          </a:p>
        </c:rich>
      </c:tx>
      <c:layout/>
      <c:overlay val="0"/>
    </c:title>
    <c:autoTitleDeleted val="0"/>
    <c:plotArea>
      <c:layout/>
      <c:pieChart>
        <c:varyColors val="1"/>
        <c:ser>
          <c:idx val="0"/>
          <c:order val="0"/>
          <c:dLbls>
            <c:txPr>
              <a:bodyPr/>
              <a:lstStyle/>
              <a:p>
                <a:pPr>
                  <a:defRPr sz="2000" baseline="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</c:dLbls>
          <c:cat>
            <c:strRef>
              <c:f>Sheet1!$A$3:$E$3</c:f>
              <c:strCache>
                <c:ptCount val="5"/>
                <c:pt idx="0">
                  <c:v>Edward</c:v>
                </c:pt>
                <c:pt idx="1">
                  <c:v>Kristian</c:v>
                </c:pt>
                <c:pt idx="2">
                  <c:v>Brian</c:v>
                </c:pt>
                <c:pt idx="3">
                  <c:v>Oscar</c:v>
                </c:pt>
                <c:pt idx="4">
                  <c:v>Kelvin</c:v>
                </c:pt>
              </c:strCache>
            </c:strRef>
          </c:cat>
          <c:val>
            <c:numRef>
              <c:f>Sheet1!$A$4:$E$4</c:f>
              <c:numCache>
                <c:formatCode>General</c:formatCode>
                <c:ptCount val="5"/>
                <c:pt idx="0">
                  <c:v>12.5</c:v>
                </c:pt>
                <c:pt idx="1">
                  <c:v>15</c:v>
                </c:pt>
                <c:pt idx="2">
                  <c:v>8</c:v>
                </c:pt>
                <c:pt idx="3">
                  <c:v>14.75</c:v>
                </c:pt>
                <c:pt idx="4">
                  <c:v>12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layout>
        <c:manualLayout>
          <c:xMode val="edge"/>
          <c:yMode val="edge"/>
          <c:x val="0.72001361885616322"/>
          <c:y val="0.27082634831936347"/>
          <c:w val="0.18445160964315752"/>
          <c:h val="0.54069511472356302"/>
        </c:manualLayout>
      </c:layout>
      <c:overlay val="0"/>
      <c:txPr>
        <a:bodyPr/>
        <a:lstStyle/>
        <a:p>
          <a:pPr>
            <a:defRPr sz="2000" baseline="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2500" baseline="0"/>
            </a:pPr>
            <a:r>
              <a:rPr lang="en-GB" altLang="zh-TW" sz="2500" baseline="0"/>
              <a:t>Actual time spent and expected time spent till 3 March</a:t>
            </a:r>
            <a:endParaRPr lang="zh-TW" altLang="en-US" sz="2500" baseline="0"/>
          </a:p>
        </c:rich>
      </c:tx>
      <c:layout/>
      <c:overlay val="0"/>
    </c:title>
    <c:autoTitleDeleted val="0"/>
    <c:plotArea>
      <c:layout>
        <c:manualLayout>
          <c:layoutTarget val="inner"/>
          <c:xMode val="edge"/>
          <c:yMode val="edge"/>
          <c:x val="6.7119203849518805E-2"/>
          <c:y val="0.16030545094906615"/>
          <c:w val="0.65812773403324587"/>
          <c:h val="0.70810015595876608"/>
        </c:manualLayout>
      </c:layout>
      <c:lineChart>
        <c:grouping val="standard"/>
        <c:varyColors val="0"/>
        <c:ser>
          <c:idx val="0"/>
          <c:order val="0"/>
          <c:tx>
            <c:strRef>
              <c:f>Sheet1!$H$3</c:f>
              <c:strCache>
                <c:ptCount val="1"/>
                <c:pt idx="0">
                  <c:v>Actual time spent  (Weekly / Total)</c:v>
                </c:pt>
              </c:strCache>
            </c:strRef>
          </c:tx>
          <c:marker>
            <c:symbol val="none"/>
          </c:marker>
          <c:dLbls>
            <c:dLbl>
              <c:idx val="0"/>
              <c:layout>
                <c:manualLayout>
                  <c:x val="1.3888888888888889E-3"/>
                  <c:y val="4.109589041095890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layout>
                <c:manualLayout>
                  <c:x val="5.5555555555555558E-3"/>
                  <c:y val="1.598173515981735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layout>
                <c:manualLayout>
                  <c:x val="-1.8055555555555554E-2"/>
                  <c:y val="-5.251141552511415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txPr>
              <a:bodyPr/>
              <a:lstStyle/>
              <a:p>
                <a:pPr>
                  <a:defRPr sz="1500" baseline="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numRef>
              <c:f>Sheet1!$I$2:$L$2</c:f>
              <c:numCache>
                <c:formatCode>d\-mmm</c:formatCode>
                <c:ptCount val="4"/>
                <c:pt idx="0">
                  <c:v>40949</c:v>
                </c:pt>
                <c:pt idx="1">
                  <c:v>40955</c:v>
                </c:pt>
                <c:pt idx="2">
                  <c:v>40962</c:v>
                </c:pt>
                <c:pt idx="3">
                  <c:v>40971</c:v>
                </c:pt>
              </c:numCache>
            </c:numRef>
          </c:cat>
          <c:val>
            <c:numRef>
              <c:f>Sheet1!$I$3:$L$3</c:f>
              <c:numCache>
                <c:formatCode>General</c:formatCode>
                <c:ptCount val="4"/>
                <c:pt idx="0">
                  <c:v>18.5</c:v>
                </c:pt>
                <c:pt idx="1">
                  <c:v>25</c:v>
                </c:pt>
                <c:pt idx="2">
                  <c:v>44.75</c:v>
                </c:pt>
                <c:pt idx="3">
                  <c:v>62.25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Sheet1!$H$4</c:f>
              <c:strCache>
                <c:ptCount val="1"/>
                <c:pt idx="0">
                  <c:v>Expected time spent (Weekly / Total)</c:v>
                </c:pt>
              </c:strCache>
            </c:strRef>
          </c:tx>
          <c:marker>
            <c:symbol val="none"/>
          </c:marker>
          <c:dLbls>
            <c:dLbl>
              <c:idx val="0"/>
              <c:layout>
                <c:manualLayout>
                  <c:x val="1.3888888888888889E-3"/>
                  <c:y val="-3.881278538812785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layout>
                <c:manualLayout>
                  <c:x val="-1.3888888888888889E-3"/>
                  <c:y val="-6.392694063926948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txPr>
              <a:bodyPr/>
              <a:lstStyle/>
              <a:p>
                <a:pPr>
                  <a:defRPr sz="1500" baseline="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numRef>
              <c:f>Sheet1!$I$2:$L$2</c:f>
              <c:numCache>
                <c:formatCode>d\-mmm</c:formatCode>
                <c:ptCount val="4"/>
                <c:pt idx="0">
                  <c:v>40949</c:v>
                </c:pt>
                <c:pt idx="1">
                  <c:v>40955</c:v>
                </c:pt>
                <c:pt idx="2">
                  <c:v>40962</c:v>
                </c:pt>
                <c:pt idx="3">
                  <c:v>40971</c:v>
                </c:pt>
              </c:numCache>
            </c:numRef>
          </c:cat>
          <c:val>
            <c:numRef>
              <c:f>Sheet1!$I$4:$L$4</c:f>
              <c:numCache>
                <c:formatCode>General</c:formatCode>
                <c:ptCount val="4"/>
                <c:pt idx="0">
                  <c:v>24</c:v>
                </c:pt>
                <c:pt idx="1">
                  <c:v>27.5</c:v>
                </c:pt>
                <c:pt idx="2">
                  <c:v>42</c:v>
                </c:pt>
                <c:pt idx="3">
                  <c:v>78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4777216"/>
        <c:axId val="86048768"/>
      </c:lineChart>
      <c:dateAx>
        <c:axId val="84777216"/>
        <c:scaling>
          <c:orientation val="minMax"/>
        </c:scaling>
        <c:delete val="0"/>
        <c:axPos val="b"/>
        <c:numFmt formatCode="d\-mmm" sourceLinked="1"/>
        <c:majorTickMark val="out"/>
        <c:minorTickMark val="none"/>
        <c:tickLblPos val="nextTo"/>
        <c:txPr>
          <a:bodyPr/>
          <a:lstStyle/>
          <a:p>
            <a:pPr>
              <a:defRPr sz="1500" baseline="0"/>
            </a:pPr>
            <a:endParaRPr lang="en-US"/>
          </a:p>
        </c:txPr>
        <c:crossAx val="86048768"/>
        <c:crosses val="autoZero"/>
        <c:auto val="1"/>
        <c:lblOffset val="100"/>
        <c:baseTimeUnit val="days"/>
      </c:dateAx>
      <c:valAx>
        <c:axId val="8604876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2000" baseline="0"/>
            </a:pPr>
            <a:endParaRPr lang="en-US"/>
          </a:p>
        </c:txPr>
        <c:crossAx val="84777216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74414523184601911"/>
          <c:y val="0.38238557509078486"/>
          <c:w val="0.25429024496937885"/>
          <c:h val="0.40572825657066841"/>
        </c:manualLayout>
      </c:layout>
      <c:overlay val="0"/>
      <c:txPr>
        <a:bodyPr/>
        <a:lstStyle/>
        <a:p>
          <a:pPr>
            <a:defRPr sz="1800" baseline="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8F3FB3-3A97-408F-8F2C-779D9619247B}" type="datetimeFigureOut">
              <a:rPr lang="en-US" smtClean="0"/>
              <a:pPr/>
              <a:t>3/13/2012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6078B8-B29D-44C4-8B20-495FFF114CD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1687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Middle </a:t>
            </a:r>
            <a:r>
              <a:rPr lang="en-US" dirty="0" err="1" smtClean="0"/>
              <a:t>gantt</a:t>
            </a:r>
            <a:r>
              <a:rPr lang="en-US" baseline="0" dirty="0" smtClean="0"/>
              <a:t> chart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078B8-B29D-44C4-8B20-495FFF114CDA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6918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E3D70-980A-4389-BA3F-762755736F44}" type="datetimeFigureOut">
              <a:rPr lang="en-US" smtClean="0"/>
              <a:pPr/>
              <a:t>3/13/2012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90905-6BAF-4082-B6EA-A73746DD00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485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E3D70-980A-4389-BA3F-762755736F44}" type="datetimeFigureOut">
              <a:rPr lang="en-US" smtClean="0"/>
              <a:pPr/>
              <a:t>3/13/2012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90905-6BAF-4082-B6EA-A73746DD00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022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E3D70-980A-4389-BA3F-762755736F44}" type="datetimeFigureOut">
              <a:rPr lang="en-US" smtClean="0"/>
              <a:pPr/>
              <a:t>3/13/2012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90905-6BAF-4082-B6EA-A73746DD00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791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E3D70-980A-4389-BA3F-762755736F44}" type="datetimeFigureOut">
              <a:rPr lang="en-US" smtClean="0"/>
              <a:pPr/>
              <a:t>3/13/2012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90905-6BAF-4082-B6EA-A73746DD00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358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E3D70-980A-4389-BA3F-762755736F44}" type="datetimeFigureOut">
              <a:rPr lang="en-US" smtClean="0"/>
              <a:pPr/>
              <a:t>3/13/2012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90905-6BAF-4082-B6EA-A73746DD00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643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E3D70-980A-4389-BA3F-762755736F44}" type="datetimeFigureOut">
              <a:rPr lang="en-US" smtClean="0"/>
              <a:pPr/>
              <a:t>3/13/2012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90905-6BAF-4082-B6EA-A73746DD00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290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E3D70-980A-4389-BA3F-762755736F44}" type="datetimeFigureOut">
              <a:rPr lang="en-US" smtClean="0"/>
              <a:pPr/>
              <a:t>3/13/2012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90905-6BAF-4082-B6EA-A73746DD00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895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E3D70-980A-4389-BA3F-762755736F44}" type="datetimeFigureOut">
              <a:rPr lang="en-US" smtClean="0"/>
              <a:pPr/>
              <a:t>3/13/2012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90905-6BAF-4082-B6EA-A73746DD00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646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E3D70-980A-4389-BA3F-762755736F44}" type="datetimeFigureOut">
              <a:rPr lang="en-US" smtClean="0"/>
              <a:pPr/>
              <a:t>3/13/2012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90905-6BAF-4082-B6EA-A73746DD00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577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E3D70-980A-4389-BA3F-762755736F44}" type="datetimeFigureOut">
              <a:rPr lang="en-US" smtClean="0"/>
              <a:pPr/>
              <a:t>3/13/2012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90905-6BAF-4082-B6EA-A73746DD00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417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E3D70-980A-4389-BA3F-762755736F44}" type="datetimeFigureOut">
              <a:rPr lang="en-US" smtClean="0"/>
              <a:pPr/>
              <a:t>3/13/2012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90905-6BAF-4082-B6EA-A73746DD00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398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tint val="80000"/>
                <a:satMod val="300000"/>
              </a:schemeClr>
            </a:gs>
            <a:gs pos="100000">
              <a:schemeClr val="bg1">
                <a:shade val="30000"/>
                <a:satMod val="200000"/>
              </a:schemeClr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2E3D70-980A-4389-BA3F-762755736F44}" type="datetimeFigureOut">
              <a:rPr lang="en-US" smtClean="0"/>
              <a:pPr/>
              <a:t>3/13/2012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A90905-6BAF-4082-B6EA-A73746DD00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2021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3810000"/>
            <a:ext cx="7086600" cy="1752600"/>
          </a:xfrm>
        </p:spPr>
        <p:txBody>
          <a:bodyPr/>
          <a:lstStyle/>
          <a:p>
            <a:r>
              <a:rPr lang="en-US" dirty="0" smtClean="0"/>
              <a:t>Group 9</a:t>
            </a:r>
          </a:p>
          <a:p>
            <a:r>
              <a:rPr lang="en-US" dirty="0" smtClean="0"/>
              <a:t>Brian</a:t>
            </a:r>
            <a:r>
              <a:rPr lang="en-US" dirty="0"/>
              <a:t>, Edward, Oscar, </a:t>
            </a:r>
            <a:r>
              <a:rPr lang="en-US" dirty="0" err="1"/>
              <a:t>Kristian</a:t>
            </a:r>
            <a:r>
              <a:rPr lang="en-US" dirty="0"/>
              <a:t>, </a:t>
            </a:r>
            <a:r>
              <a:rPr lang="en-US" dirty="0" smtClean="0"/>
              <a:t>Kelvin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6804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Time spent</a:t>
            </a:r>
            <a:endParaRPr lang="en-US" dirty="0"/>
          </a:p>
        </p:txBody>
      </p:sp>
      <p:graphicFrame>
        <p:nvGraphicFramePr>
          <p:cNvPr id="6" name="內容版面配置區 5"/>
          <p:cNvGraphicFramePr>
            <a:graphicFrameLocks noGrp="1"/>
          </p:cNvGraphicFramePr>
          <p:nvPr>
            <p:ph idx="1"/>
          </p:nvPr>
        </p:nvGraphicFramePr>
        <p:xfrm>
          <a:off x="0" y="1066800"/>
          <a:ext cx="9144000" cy="5562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20266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our group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Meetings – weekly formal meeting plus additional informal meetings throughout the working week</a:t>
            </a:r>
          </a:p>
          <a:p>
            <a:r>
              <a:rPr lang="en-US" dirty="0" smtClean="0"/>
              <a:t>Dynamics – we get on well (we stormed during sad. Now we are performing). Smooth progression so far.</a:t>
            </a:r>
          </a:p>
          <a:p>
            <a:r>
              <a:rPr lang="en-US" dirty="0" smtClean="0"/>
              <a:t>Spiral development model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052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Language and tools for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SVN: Unix: terminal; Windows: </a:t>
            </a:r>
            <a:r>
              <a:rPr lang="en-US" dirty="0" err="1" smtClean="0"/>
              <a:t>TortoiseSVN</a:t>
            </a:r>
            <a:endParaRPr lang="en-US" dirty="0" smtClean="0"/>
          </a:p>
          <a:p>
            <a:r>
              <a:rPr lang="en-US" dirty="0" smtClean="0"/>
              <a:t>Eclipse</a:t>
            </a:r>
          </a:p>
          <a:p>
            <a:pPr lvl="1"/>
            <a:r>
              <a:rPr lang="en-US" dirty="0" smtClean="0"/>
              <a:t>Plugin: Google </a:t>
            </a:r>
            <a:r>
              <a:rPr lang="en-US" dirty="0" err="1" smtClean="0"/>
              <a:t>WBPro</a:t>
            </a:r>
            <a:r>
              <a:rPr lang="en-US" dirty="0" smtClean="0"/>
              <a:t>, SVN team</a:t>
            </a:r>
          </a:p>
          <a:p>
            <a:r>
              <a:rPr lang="en-US" dirty="0" smtClean="0"/>
              <a:t>Java</a:t>
            </a:r>
          </a:p>
          <a:p>
            <a:pPr lvl="1"/>
            <a:r>
              <a:rPr lang="en-US" dirty="0" smtClean="0"/>
              <a:t>GUI: Swing</a:t>
            </a:r>
          </a:p>
          <a:p>
            <a:pPr lvl="2"/>
            <a:r>
              <a:rPr lang="en-US" dirty="0" smtClean="0"/>
              <a:t>Lightweight</a:t>
            </a:r>
          </a:p>
          <a:p>
            <a:pPr lvl="2"/>
            <a:r>
              <a:rPr lang="en-US" dirty="0" smtClean="0"/>
              <a:t>Multi platform compatibility</a:t>
            </a:r>
          </a:p>
          <a:p>
            <a:pPr lvl="1"/>
            <a:r>
              <a:rPr lang="en-US" dirty="0" smtClean="0"/>
              <a:t>Model: XML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9285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</a:t>
            </a:r>
            <a:r>
              <a:rPr lang="en-US" dirty="0" smtClean="0"/>
              <a:t>vidence </a:t>
            </a:r>
            <a:r>
              <a:rPr lang="en-US" dirty="0"/>
              <a:t>of early analysis &amp;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MVC formed the core of our project</a:t>
            </a:r>
          </a:p>
          <a:p>
            <a:pPr lvl="1"/>
            <a:r>
              <a:rPr lang="en-US" dirty="0" smtClean="0"/>
              <a:t>Project planning</a:t>
            </a:r>
          </a:p>
          <a:p>
            <a:pPr lvl="1"/>
            <a:r>
              <a:rPr lang="en-US" dirty="0" smtClean="0"/>
              <a:t>Design</a:t>
            </a:r>
          </a:p>
          <a:p>
            <a:r>
              <a:rPr lang="en-US" dirty="0" smtClean="0"/>
              <a:t>General analysis and design: class diagrams and use case diagrams</a:t>
            </a:r>
          </a:p>
        </p:txBody>
      </p:sp>
    </p:spTree>
    <p:extLst>
      <p:ext uri="{BB962C8B-B14F-4D97-AF65-F5344CB8AC3E}">
        <p14:creationId xmlns:p14="http://schemas.microsoft.com/office/powerpoint/2010/main" val="1684329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Architectural concepts</a:t>
            </a:r>
            <a:endParaRPr lang="en-US" dirty="0"/>
          </a:p>
        </p:txBody>
      </p:sp>
      <p:pic>
        <p:nvPicPr>
          <p:cNvPr id="1026" name="Picture 2" descr="C:\Users\edward\Dropbox\src\year2\seg2012gp9\src\ClassDiagrams\img\classDiagr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752600"/>
            <a:ext cx="8806805" cy="4096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9076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24200" y="2514600"/>
            <a:ext cx="44196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i="1" spc="-300" dirty="0" smtClean="0">
                <a:latin typeface="Comic Sans MS" pitchFamily="66" charset="0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161608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so far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Current state: programming, testing, refining analysis and design</a:t>
            </a:r>
          </a:p>
          <a:p>
            <a:r>
              <a:rPr lang="en-US" dirty="0" smtClean="0"/>
              <a:t>Plans: We are on target in terms of the work allocations and Gantt chart times</a:t>
            </a:r>
          </a:p>
          <a:p>
            <a:r>
              <a:rPr lang="en-US" dirty="0" smtClean="0"/>
              <a:t>Time budget: On budget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16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026" name="Picture 2" descr="C:\Users\User\Downloads\SmartSheetExport (1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59902"/>
            <a:ext cx="9144000" cy="4938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6562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Time spent</a:t>
            </a:r>
            <a:endParaRPr lang="en-US" dirty="0"/>
          </a:p>
        </p:txBody>
      </p:sp>
      <p:graphicFrame>
        <p:nvGraphicFramePr>
          <p:cNvPr id="5" name="圖表 4"/>
          <p:cNvGraphicFramePr/>
          <p:nvPr/>
        </p:nvGraphicFramePr>
        <p:xfrm>
          <a:off x="457200" y="1295400"/>
          <a:ext cx="8458200" cy="5105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itle 1"/>
          <p:cNvSpPr txBox="1">
            <a:spLocks/>
          </p:cNvSpPr>
          <p:nvPr/>
        </p:nvSpPr>
        <p:spPr>
          <a:xfrm>
            <a:off x="0" y="6096000"/>
            <a:ext cx="41910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P.S. Expected time spent / Person : 16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838499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455</TotalTime>
  <Words>191</Words>
  <Application>Microsoft Office PowerPoint</Application>
  <PresentationFormat>On-screen Show (4:3)</PresentationFormat>
  <Paragraphs>42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D2</vt:lpstr>
      <vt:lpstr>About our group</vt:lpstr>
      <vt:lpstr>Language and tools for development</vt:lpstr>
      <vt:lpstr>Evidence of early analysis &amp; design</vt:lpstr>
      <vt:lpstr>Architectural concepts</vt:lpstr>
      <vt:lpstr>PowerPoint Presentation</vt:lpstr>
      <vt:lpstr>Project so far</vt:lpstr>
      <vt:lpstr>PowerPoint Presentation</vt:lpstr>
      <vt:lpstr>Time spent</vt:lpstr>
      <vt:lpstr>Time spent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D2</dc:title>
  <dc:creator>brian</dc:creator>
  <cp:lastModifiedBy>edward</cp:lastModifiedBy>
  <cp:revision>22</cp:revision>
  <dcterms:created xsi:type="dcterms:W3CDTF">2012-03-07T11:13:33Z</dcterms:created>
  <dcterms:modified xsi:type="dcterms:W3CDTF">2012-03-13T22:50:59Z</dcterms:modified>
</cp:coreProperties>
</file>