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61" r:id="rId3"/>
    <p:sldId id="258" r:id="rId4"/>
    <p:sldId id="257" r:id="rId5"/>
    <p:sldId id="262" r:id="rId6"/>
    <p:sldId id="266" r:id="rId7"/>
    <p:sldId id="263" r:id="rId8"/>
    <p:sldId id="267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ak\Desktop\Cha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ak\Desktop\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500" baseline="0"/>
            </a:pPr>
            <a:r>
              <a:rPr lang="en-GB" altLang="zh-TW" sz="2500" b="1" i="0" baseline="0"/>
              <a:t>Actual time spent distribution till 3rd March 2012</a:t>
            </a:r>
            <a:endParaRPr lang="zh-TW" altLang="zh-TW" sz="2500" b="1" i="0" baseline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200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Sheet1!$A$3:$E$3</c:f>
              <c:strCache>
                <c:ptCount val="5"/>
                <c:pt idx="0">
                  <c:v>Edward</c:v>
                </c:pt>
                <c:pt idx="1">
                  <c:v>Kristian</c:v>
                </c:pt>
                <c:pt idx="2">
                  <c:v>Brian</c:v>
                </c:pt>
                <c:pt idx="3">
                  <c:v>Oscar</c:v>
                </c:pt>
                <c:pt idx="4">
                  <c:v>Kelvin</c:v>
                </c:pt>
              </c:strCache>
            </c:strRef>
          </c:cat>
          <c:val>
            <c:numRef>
              <c:f>Sheet1!$A$4:$E$4</c:f>
              <c:numCache>
                <c:formatCode>General</c:formatCode>
                <c:ptCount val="5"/>
                <c:pt idx="0">
                  <c:v>12.5</c:v>
                </c:pt>
                <c:pt idx="1">
                  <c:v>15</c:v>
                </c:pt>
                <c:pt idx="2">
                  <c:v>8</c:v>
                </c:pt>
                <c:pt idx="3">
                  <c:v>14.75</c:v>
                </c:pt>
                <c:pt idx="4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2001361885616322"/>
          <c:y val="0.27082634831936347"/>
          <c:w val="0.18445160964315752"/>
          <c:h val="0.54069511472356302"/>
        </c:manualLayout>
      </c:layout>
      <c:overlay val="0"/>
      <c:txPr>
        <a:bodyPr/>
        <a:lstStyle/>
        <a:p>
          <a:pPr>
            <a:defRPr sz="20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500" baseline="0"/>
            </a:pPr>
            <a:r>
              <a:rPr lang="en-GB" altLang="zh-TW" sz="2500" baseline="0"/>
              <a:t>Actual time spent and expected time spent till 3 March</a:t>
            </a:r>
            <a:endParaRPr lang="zh-TW" altLang="en-US" sz="2500" baseline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6.7119203849518805E-2"/>
          <c:y val="0.16030545094906615"/>
          <c:w val="0.65812773403324587"/>
          <c:h val="0.70810015595876608"/>
        </c:manualLayout>
      </c:layout>
      <c:lineChart>
        <c:grouping val="standard"/>
        <c:varyColors val="0"/>
        <c:ser>
          <c:idx val="0"/>
          <c:order val="0"/>
          <c:tx>
            <c:strRef>
              <c:f>Sheet1!$H$3</c:f>
              <c:strCache>
                <c:ptCount val="1"/>
                <c:pt idx="0">
                  <c:v>Actual time spent  (Weekly / Total)</c:v>
                </c:pt>
              </c:strCache>
            </c:strRef>
          </c:tx>
          <c:marker>
            <c:symbol val="none"/>
          </c:marker>
          <c:dLbls>
            <c:dLbl>
              <c:idx val="0"/>
              <c:layout>
                <c:manualLayout>
                  <c:x val="1.3888888888888889E-3"/>
                  <c:y val="4.10958904109589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5.5555555555555558E-3"/>
                  <c:y val="1.59817351598173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1.8055555555555554E-2"/>
                  <c:y val="-5.25114155251141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50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Sheet1!$I$2:$L$2</c:f>
              <c:numCache>
                <c:formatCode>d\-mmm</c:formatCode>
                <c:ptCount val="4"/>
                <c:pt idx="0">
                  <c:v>40949</c:v>
                </c:pt>
                <c:pt idx="1">
                  <c:v>40955</c:v>
                </c:pt>
                <c:pt idx="2">
                  <c:v>40962</c:v>
                </c:pt>
                <c:pt idx="3">
                  <c:v>40971</c:v>
                </c:pt>
              </c:numCache>
            </c:numRef>
          </c:cat>
          <c:val>
            <c:numRef>
              <c:f>Sheet1!$I$3:$L$3</c:f>
              <c:numCache>
                <c:formatCode>General</c:formatCode>
                <c:ptCount val="4"/>
                <c:pt idx="0">
                  <c:v>18.5</c:v>
                </c:pt>
                <c:pt idx="1">
                  <c:v>25</c:v>
                </c:pt>
                <c:pt idx="2">
                  <c:v>44.75</c:v>
                </c:pt>
                <c:pt idx="3">
                  <c:v>62.25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Sheet1!$H$4</c:f>
              <c:strCache>
                <c:ptCount val="1"/>
                <c:pt idx="0">
                  <c:v>Expected time spent (Weekly / Total)</c:v>
                </c:pt>
              </c:strCache>
            </c:strRef>
          </c:tx>
          <c:marker>
            <c:symbol val="none"/>
          </c:marker>
          <c:dLbls>
            <c:dLbl>
              <c:idx val="0"/>
              <c:layout>
                <c:manualLayout>
                  <c:x val="1.3888888888888889E-3"/>
                  <c:y val="-3.88127853881278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1.3888888888888889E-3"/>
                  <c:y val="-6.39269406392694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50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Sheet1!$I$2:$L$2</c:f>
              <c:numCache>
                <c:formatCode>d\-mmm</c:formatCode>
                <c:ptCount val="4"/>
                <c:pt idx="0">
                  <c:v>40949</c:v>
                </c:pt>
                <c:pt idx="1">
                  <c:v>40955</c:v>
                </c:pt>
                <c:pt idx="2">
                  <c:v>40962</c:v>
                </c:pt>
                <c:pt idx="3">
                  <c:v>40971</c:v>
                </c:pt>
              </c:numCache>
            </c:numRef>
          </c:cat>
          <c:val>
            <c:numRef>
              <c:f>Sheet1!$I$4:$L$4</c:f>
              <c:numCache>
                <c:formatCode>General</c:formatCode>
                <c:ptCount val="4"/>
                <c:pt idx="0">
                  <c:v>24</c:v>
                </c:pt>
                <c:pt idx="1">
                  <c:v>27.5</c:v>
                </c:pt>
                <c:pt idx="2">
                  <c:v>42</c:v>
                </c:pt>
                <c:pt idx="3">
                  <c:v>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12064"/>
        <c:axId val="88346624"/>
      </c:lineChart>
      <c:dateAx>
        <c:axId val="88312064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txPr>
          <a:bodyPr/>
          <a:lstStyle/>
          <a:p>
            <a:pPr>
              <a:defRPr sz="1500" baseline="0"/>
            </a:pPr>
            <a:endParaRPr lang="en-US"/>
          </a:p>
        </c:txPr>
        <c:crossAx val="88346624"/>
        <c:crosses val="autoZero"/>
        <c:auto val="1"/>
        <c:lblOffset val="100"/>
        <c:baseTimeUnit val="days"/>
      </c:dateAx>
      <c:valAx>
        <c:axId val="88346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 baseline="0"/>
            </a:pPr>
            <a:endParaRPr lang="en-US"/>
          </a:p>
        </c:txPr>
        <c:crossAx val="883120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414523184601911"/>
          <c:y val="0.38238557509078486"/>
          <c:w val="0.25429024496937885"/>
          <c:h val="0.40572825657066841"/>
        </c:manualLayout>
      </c:layout>
      <c:overlay val="0"/>
      <c:txPr>
        <a:bodyPr/>
        <a:lstStyle/>
        <a:p>
          <a:pPr>
            <a:defRPr sz="18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F3FB3-3A97-408F-8F2C-779D9619247B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8B8-B29D-44C4-8B20-495FFF114C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68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 </a:t>
            </a:r>
            <a:r>
              <a:rPr lang="en-US" dirty="0" err="1" smtClean="0"/>
              <a:t>gantt</a:t>
            </a:r>
            <a:r>
              <a:rPr lang="en-US" baseline="0" dirty="0" smtClean="0"/>
              <a:t>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78B8-B29D-44C4-8B20-495FFF114CD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9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8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2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9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5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4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9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9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4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7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1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D70-980A-4389-BA3F-762755736F44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9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D70-980A-4389-BA3F-762755736F44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90905-6BAF-4082-B6EA-A73746DD0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02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10000"/>
            <a:ext cx="7086600" cy="1752600"/>
          </a:xfrm>
        </p:spPr>
        <p:txBody>
          <a:bodyPr/>
          <a:lstStyle/>
          <a:p>
            <a:r>
              <a:rPr lang="en-US" dirty="0" smtClean="0"/>
              <a:t>Group 9</a:t>
            </a:r>
          </a:p>
          <a:p>
            <a:r>
              <a:rPr lang="en-US" dirty="0" smtClean="0"/>
              <a:t>Brian</a:t>
            </a:r>
            <a:r>
              <a:rPr lang="en-US" dirty="0"/>
              <a:t>, Edward, Oscar, </a:t>
            </a:r>
            <a:r>
              <a:rPr lang="en-US" dirty="0" err="1"/>
              <a:t>Kristian</a:t>
            </a:r>
            <a:r>
              <a:rPr lang="en-US" dirty="0"/>
              <a:t>, </a:t>
            </a:r>
            <a:r>
              <a:rPr lang="en-US" dirty="0" smtClean="0"/>
              <a:t>Kelvin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0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Time spent</a:t>
            </a:r>
            <a:endParaRPr 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0" y="1066800"/>
          <a:ext cx="914400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026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our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Meetings – weekly formal meeting plus additional informal meetings throughout the working week</a:t>
            </a:r>
          </a:p>
          <a:p>
            <a:r>
              <a:rPr lang="en-US" dirty="0" smtClean="0"/>
              <a:t>Dynamics – we get on well (we stormed during sad. Now we are performing). Smooth progression so far.</a:t>
            </a:r>
          </a:p>
          <a:p>
            <a:r>
              <a:rPr lang="en-US" dirty="0" smtClean="0"/>
              <a:t>Spiral development model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5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 and tools for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SVN: Unix: terminal; Windows: </a:t>
            </a:r>
            <a:r>
              <a:rPr lang="en-US" dirty="0" err="1" smtClean="0"/>
              <a:t>TortoiseSVN</a:t>
            </a:r>
            <a:endParaRPr lang="en-US" dirty="0" smtClean="0"/>
          </a:p>
          <a:p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Plugin: Google </a:t>
            </a:r>
            <a:r>
              <a:rPr lang="en-US" dirty="0" err="1" smtClean="0"/>
              <a:t>WBPro</a:t>
            </a:r>
            <a:r>
              <a:rPr lang="en-US" dirty="0" smtClean="0"/>
              <a:t>, SVN team</a:t>
            </a:r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GUI: Swing</a:t>
            </a:r>
          </a:p>
          <a:p>
            <a:pPr lvl="2"/>
            <a:r>
              <a:rPr lang="en-US" dirty="0" smtClean="0"/>
              <a:t>Lightweight</a:t>
            </a:r>
          </a:p>
          <a:p>
            <a:pPr lvl="2"/>
            <a:r>
              <a:rPr lang="en-US" dirty="0" smtClean="0"/>
              <a:t>Multi platform compatibility</a:t>
            </a:r>
          </a:p>
          <a:p>
            <a:pPr lvl="1"/>
            <a:r>
              <a:rPr lang="en-US" dirty="0" smtClean="0"/>
              <a:t>Model: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8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vidence </a:t>
            </a:r>
            <a:r>
              <a:rPr lang="en-US" dirty="0"/>
              <a:t>of early 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formed the core of our project</a:t>
            </a:r>
          </a:p>
          <a:p>
            <a:pPr lvl="1"/>
            <a:r>
              <a:rPr lang="en-US" dirty="0" smtClean="0"/>
              <a:t>Project planning</a:t>
            </a:r>
          </a:p>
          <a:p>
            <a:pPr lvl="1"/>
            <a:r>
              <a:rPr lang="en-US" dirty="0" smtClean="0"/>
              <a:t>Design</a:t>
            </a:r>
          </a:p>
          <a:p>
            <a:r>
              <a:rPr lang="en-US" dirty="0" smtClean="0"/>
              <a:t>General analysis and design: class diagrams and use case diagrams</a:t>
            </a:r>
          </a:p>
        </p:txBody>
      </p:sp>
    </p:spTree>
    <p:extLst>
      <p:ext uri="{BB962C8B-B14F-4D97-AF65-F5344CB8AC3E}">
        <p14:creationId xmlns:p14="http://schemas.microsoft.com/office/powerpoint/2010/main" val="168432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concepts</a:t>
            </a:r>
            <a:endParaRPr lang="en-US" dirty="0"/>
          </a:p>
        </p:txBody>
      </p:sp>
      <p:pic>
        <p:nvPicPr>
          <p:cNvPr id="1027" name="Picture 3" descr="C:\Users\edward\Dropbox\src\year2\seg2012gp9\src\ClassDiagrams\img\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81578" cy="3971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6907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4200" y="2514600"/>
            <a:ext cx="441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i="1" spc="-300" dirty="0" smtClean="0">
                <a:latin typeface="Comic Sans MS" pitchFamily="66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6160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state: programming, testing, refining analysis and design</a:t>
            </a:r>
          </a:p>
          <a:p>
            <a:r>
              <a:rPr lang="en-US" dirty="0" smtClean="0"/>
              <a:t>Plans: We are on target in terms of the work allocations and Gantt chart times</a:t>
            </a:r>
          </a:p>
          <a:p>
            <a:r>
              <a:rPr lang="en-US" dirty="0" smtClean="0"/>
              <a:t>Time budget: On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C:\Users\User\Downloads\SmartSheetExport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9902"/>
            <a:ext cx="9144000" cy="493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56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Time spent</a:t>
            </a:r>
            <a:endParaRPr lang="en-US" dirty="0"/>
          </a:p>
        </p:txBody>
      </p:sp>
      <p:graphicFrame>
        <p:nvGraphicFramePr>
          <p:cNvPr id="5" name="圖表 4"/>
          <p:cNvGraphicFramePr/>
          <p:nvPr/>
        </p:nvGraphicFramePr>
        <p:xfrm>
          <a:off x="457200" y="1295400"/>
          <a:ext cx="84582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0" y="6096000"/>
            <a:ext cx="4191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P.S. Expected time spent / Person : 16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3849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Words>191</Words>
  <Application>Microsoft Office PowerPoint</Application>
  <PresentationFormat>On-screen Show (4:3)</PresentationFormat>
  <Paragraphs>42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D2</vt:lpstr>
      <vt:lpstr>About our group</vt:lpstr>
      <vt:lpstr>Language and tools for development</vt:lpstr>
      <vt:lpstr>Evidence of early analysis &amp; design</vt:lpstr>
      <vt:lpstr>Architectural concepts</vt:lpstr>
      <vt:lpstr>PowerPoint Presentation</vt:lpstr>
      <vt:lpstr>Project so far</vt:lpstr>
      <vt:lpstr>PowerPoint Presentation</vt:lpstr>
      <vt:lpstr>Time spent</vt:lpstr>
      <vt:lpstr>Time spent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D2</dc:title>
  <dc:creator>brian</dc:creator>
  <cp:lastModifiedBy>edward</cp:lastModifiedBy>
  <cp:revision>23</cp:revision>
  <dcterms:created xsi:type="dcterms:W3CDTF">2012-03-07T11:13:33Z</dcterms:created>
  <dcterms:modified xsi:type="dcterms:W3CDTF">2012-03-13T23:01:45Z</dcterms:modified>
</cp:coreProperties>
</file>