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7019925" cy="93059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976333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409575" y="698500"/>
            <a:ext cx="6200775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409575" y="698500"/>
            <a:ext cx="6200775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409575" y="698500"/>
            <a:ext cx="62007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409575" y="698500"/>
            <a:ext cx="62007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409575" y="698500"/>
            <a:ext cx="62007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409575" y="698500"/>
            <a:ext cx="62007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rPr>
              <a:t>Signature changes to a support library function</a:t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409575" y="698500"/>
            <a:ext cx="62007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rPr>
              <a:t>Signature changes to a support library function</a:t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409575" y="698500"/>
            <a:ext cx="62007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rPr>
              <a:t>Signature changes to a support library function</a:t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409575" y="698500"/>
            <a:ext cx="62007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rPr>
              <a:t>Signature changes to a support library function</a:t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409575" y="698500"/>
            <a:ext cx="62007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rPr>
              <a:t>Avoid void* and casting</a:t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409575" y="698500"/>
            <a:ext cx="62007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rPr>
              <a:t>Signature changes to a support library function</a:t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409575" y="698500"/>
            <a:ext cx="62007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409575" y="698500"/>
            <a:ext cx="6200775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rPr>
              <a:t>Signature changes to a support library function</a:t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409575" y="698500"/>
            <a:ext cx="62007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rPr>
              <a:t>Signature changes to a support library function</a:t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409575" y="698500"/>
            <a:ext cx="62007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rPr>
              <a:t>Signature changes to a support library function</a:t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409575" y="698500"/>
            <a:ext cx="62007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rPr>
              <a:t>Signature changes to a support library function</a:t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409575" y="698500"/>
            <a:ext cx="62007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rPr>
              <a:t>Signature changes to a support library function</a:t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409575" y="698500"/>
            <a:ext cx="62007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rPr>
              <a:t>Signature changes to a support library function</a:t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409575" y="698500"/>
            <a:ext cx="62007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rPr>
              <a:t>Signature changes to a support library function</a:t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409575" y="698500"/>
            <a:ext cx="62007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rPr>
              <a:t>Signature changes to a support library function</a:t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409575" y="698500"/>
            <a:ext cx="62007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rPr>
              <a:t>Signature changes to a support library function</a:t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409575" y="698500"/>
            <a:ext cx="62007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rPr>
              <a:t> (a) Library fun tion referen es and (b) library referen es in Linux 2.4.0 and Linux 2.6.13</a:t>
            </a:r>
            <a:endParaRPr sz="2000">
              <a:solidFill>
                <a:srgbClr val="30302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409575" y="698500"/>
            <a:ext cx="62007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409575" y="698500"/>
            <a:ext cx="62007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rPr>
              <a:t> Figure 11: Number of evolutions in interface elements in Linux 2.2 to Linux 2.6</a:t>
            </a:r>
            <a:endParaRPr sz="2000">
              <a:solidFill>
                <a:srgbClr val="30302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409575" y="698500"/>
            <a:ext cx="62007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rPr>
              <a:t>Figure 13: Maximum number of sites and files affected by a single collateral evolution</a:t>
            </a:r>
            <a:endParaRPr sz="2000">
              <a:solidFill>
                <a:srgbClr val="30302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409575" y="698500"/>
            <a:ext cx="62007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rPr>
              <a:t>Signature changes to a support library function</a:t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409575" y="698500"/>
            <a:ext cx="62007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rPr>
              <a:t>Signature changes to a support library function</a:t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409575" y="698500"/>
            <a:ext cx="62007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>
            <p:ph idx="2" type="sldImg"/>
          </p:nvPr>
        </p:nvSpPr>
        <p:spPr>
          <a:xfrm>
            <a:off x="409575" y="698500"/>
            <a:ext cx="6200775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409575" y="698500"/>
            <a:ext cx="62007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409575" y="698500"/>
            <a:ext cx="62007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409575" y="698500"/>
            <a:ext cx="62007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409575" y="698500"/>
            <a:ext cx="62007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409575" y="698500"/>
            <a:ext cx="62007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illustrated in Figure 1, these servi es are organized hi-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erar hi ally, with all servi es depending on the kernel,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 ialized driver support libraries su h as USB-serial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depending on generi  ones su h as USB, and devi e-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 i  les su h as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rtl8150.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depending on one or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driver support libraries.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409575" y="698500"/>
            <a:ext cx="62007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b="0" i="0" sz="4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b="0" i="0" sz="4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 rot="5400000">
            <a:off x="3000375" y="-1343024"/>
            <a:ext cx="314325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 rot="5400000">
            <a:off x="5646539" y="1554362"/>
            <a:ext cx="402312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b="0" i="0" sz="4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 rot="5400000">
            <a:off x="1455539" y="-426838"/>
            <a:ext cx="402312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b="0" i="0" sz="4000" u="none" cap="none" strike="noStrik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b="0" i="0" sz="4000" u="none" cap="none" strike="noStrik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b="1" i="0" sz="4000" u="none" cap="none" strike="noStrik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9898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b="0" i="0" sz="4000" u="none" cap="none" strike="noStrik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b="0" i="0" sz="4000" u="none" cap="none" strike="noStrik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b="0" i="0" sz="4000" u="none" cap="none" strike="noStrik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1" y="571500"/>
            <a:ext cx="3008313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2000"/>
              <a:buFont typeface="Verdana"/>
              <a:buNone/>
              <a:defRPr b="1" i="0" sz="2000" u="none" cap="none" strike="noStrik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575050" y="571501"/>
            <a:ext cx="5111750" cy="4023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0302C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0302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0302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b="0" i="0" sz="4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200151"/>
            <a:ext cx="8229600" cy="3143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2000"/>
              <a:buFont typeface="Verdana"/>
              <a:buNone/>
              <a:defRPr b="1" i="0" sz="2000" u="none" cap="none" strike="noStrik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Shape 87"/>
          <p:cNvSpPr/>
          <p:nvPr>
            <p:ph idx="2" type="pic"/>
          </p:nvPr>
        </p:nvSpPr>
        <p:spPr>
          <a:xfrm>
            <a:off x="1792288" y="628650"/>
            <a:ext cx="5486400" cy="29170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0302C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0302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0302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b="0" i="0" sz="4000" u="none" cap="none" strike="noStrik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 rot="5400000">
            <a:off x="5646539" y="1554362"/>
            <a:ext cx="402312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b="0" i="0" sz="4000" u="none" cap="none" strike="noStrik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x="1455539" y="-426838"/>
            <a:ext cx="402312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b="1" i="0" sz="4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9898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b="0" i="0" sz="4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b="0" i="0" sz="4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b="0" i="0" sz="4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1" y="571500"/>
            <a:ext cx="3008313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b="1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575050" y="571501"/>
            <a:ext cx="5111750" cy="4023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b="1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Shape 44"/>
          <p:cNvSpPr/>
          <p:nvPr>
            <p:ph idx="2" type="pic"/>
          </p:nvPr>
        </p:nvSpPr>
        <p:spPr>
          <a:xfrm>
            <a:off x="1792288" y="628650"/>
            <a:ext cx="5486400" cy="29170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4.jpg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b="0" i="0" sz="4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200151"/>
            <a:ext cx="8229600" cy="3143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/>
        </p:nvSpPr>
        <p:spPr>
          <a:xfrm>
            <a:off x="379542" y="4840917"/>
            <a:ext cx="17491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2012 Boise State University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8305800" y="4840917"/>
            <a:ext cx="33544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229100"/>
            <a:ext cx="91440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iseState_Rev_Orange_WEB.png" id="15" name="Shape 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0"/>
            <a:ext cx="1600200" cy="6000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14811"/>
            <a:ext cx="9144000" cy="43688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b="0" i="0" sz="4000" u="none" cap="none" strike="noStrik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/>
        </p:nvSpPr>
        <p:spPr>
          <a:xfrm>
            <a:off x="8305800" y="4840917"/>
            <a:ext cx="33544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oiseState_Rev_Orange_WEB.png"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0"/>
            <a:ext cx="1600200" cy="6000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coccinelle.lip6.fr/documentation.php" TargetMode="External"/><Relationship Id="rId4" Type="http://schemas.openxmlformats.org/officeDocument/2006/relationships/hyperlink" Target="http://coccinelle.lip6.fr/download.php" TargetMode="External"/><Relationship Id="rId5" Type="http://schemas.openxmlformats.org/officeDocument/2006/relationships/hyperlink" Target="https://github.com/coccinelle/coccinelle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Understanding Collateral Evolution in</a:t>
            </a:r>
            <a:endParaRPr sz="24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Linux Device Drivers</a:t>
            </a:r>
            <a:endParaRPr sz="24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</a:pPr>
            <a:r>
              <a:t/>
            </a:r>
            <a:endParaRPr sz="3200"/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Y. Padioleau, J. Lawall, G. Muller</a:t>
            </a:r>
            <a:endParaRPr sz="20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250" y="3633350"/>
            <a:ext cx="211455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2400"/>
              <a:t>Interface Changes</a:t>
            </a:r>
            <a:endParaRPr b="0" i="0" sz="24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Exported Functions</a:t>
            </a:r>
            <a:endParaRPr sz="2000"/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add/drop arguments</a:t>
            </a:r>
            <a:endParaRPr sz="1800"/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change function name</a:t>
            </a:r>
            <a:endParaRPr sz="1800"/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change return type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2400"/>
              <a:t>Interface Changes</a:t>
            </a:r>
            <a:endParaRPr b="0" i="0" sz="24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Char char="•"/>
            </a:pPr>
            <a:r>
              <a:rPr lang="en-US" sz="2000">
                <a:solidFill>
                  <a:srgbClr val="CCCCCC"/>
                </a:solidFill>
              </a:rPr>
              <a:t>Exported Functions</a:t>
            </a:r>
            <a:endParaRPr sz="2000">
              <a:solidFill>
                <a:srgbClr val="CCCCCC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–"/>
            </a:pPr>
            <a:r>
              <a:rPr lang="en-US" sz="1800">
                <a:solidFill>
                  <a:srgbClr val="CCCCCC"/>
                </a:solidFill>
              </a:rPr>
              <a:t>add/drop arguments</a:t>
            </a:r>
            <a:endParaRPr sz="1800">
              <a:solidFill>
                <a:srgbClr val="CCCCCC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–"/>
            </a:pPr>
            <a:r>
              <a:rPr lang="en-US" sz="1800">
                <a:solidFill>
                  <a:srgbClr val="CCCCCC"/>
                </a:solidFill>
              </a:rPr>
              <a:t>change function name</a:t>
            </a:r>
            <a:endParaRPr sz="1800">
              <a:solidFill>
                <a:srgbClr val="CCCCCC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–"/>
            </a:pPr>
            <a:r>
              <a:rPr lang="en-US" sz="1800">
                <a:solidFill>
                  <a:srgbClr val="CCCCCC"/>
                </a:solidFill>
              </a:rPr>
              <a:t>change return type</a:t>
            </a:r>
            <a:endParaRPr sz="1800">
              <a:solidFill>
                <a:srgbClr val="CCCCCC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Callback functions</a:t>
            </a:r>
            <a:endParaRPr sz="2000"/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add/drop parameters</a:t>
            </a:r>
            <a:endParaRPr sz="1800"/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change return type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2400"/>
              <a:t>Interface Changes</a:t>
            </a:r>
            <a:endParaRPr b="0" i="0" sz="24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Data Structures</a:t>
            </a:r>
            <a:endParaRPr sz="2000"/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split/merge structures</a:t>
            </a:r>
            <a:endParaRPr sz="1800"/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introduce indirection layers</a:t>
            </a:r>
            <a:endParaRPr sz="1800"/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convert member reference to getter/setter function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2400"/>
              <a:t>Interface Changes</a:t>
            </a:r>
            <a:endParaRPr b="0" i="0" sz="24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Char char="•"/>
            </a:pPr>
            <a:r>
              <a:rPr lang="en-US" sz="2000">
                <a:solidFill>
                  <a:srgbClr val="B7B7B7"/>
                </a:solidFill>
              </a:rPr>
              <a:t>Data Structures</a:t>
            </a:r>
            <a:endParaRPr sz="2000">
              <a:solidFill>
                <a:srgbClr val="B7B7B7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–"/>
            </a:pPr>
            <a:r>
              <a:rPr lang="en-US" sz="1800">
                <a:solidFill>
                  <a:srgbClr val="B7B7B7"/>
                </a:solidFill>
              </a:rPr>
              <a:t>split/merge structures</a:t>
            </a:r>
            <a:endParaRPr sz="1800">
              <a:solidFill>
                <a:srgbClr val="B7B7B7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–"/>
            </a:pPr>
            <a:r>
              <a:rPr lang="en-US" sz="1800">
                <a:solidFill>
                  <a:srgbClr val="B7B7B7"/>
                </a:solidFill>
              </a:rPr>
              <a:t>introduce indirection layers</a:t>
            </a:r>
            <a:endParaRPr sz="1800">
              <a:solidFill>
                <a:srgbClr val="B7B7B7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–"/>
            </a:pPr>
            <a:r>
              <a:rPr lang="en-US" sz="1800">
                <a:solidFill>
                  <a:srgbClr val="B7B7B7"/>
                </a:solidFill>
              </a:rPr>
              <a:t>convert member reference to getter/setter function</a:t>
            </a:r>
            <a:endParaRPr sz="1800">
              <a:solidFill>
                <a:srgbClr val="B7B7B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Protocols</a:t>
            </a:r>
            <a:endParaRPr sz="2000"/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add/drop required calls</a:t>
            </a:r>
            <a:endParaRPr sz="1800"/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change sequencing</a:t>
            </a:r>
            <a:endParaRPr sz="1800"/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change locking requirements</a:t>
            </a:r>
            <a:endParaRPr sz="1800"/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add error checking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2400"/>
              <a:t>Function Arguments or Callback Parameters</a:t>
            </a:r>
            <a:endParaRPr b="0" i="0" sz="24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Adding or changing an argument</a:t>
            </a:r>
            <a:endParaRPr sz="20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May require significant refactoring depending on type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Including control flow or data flow analysis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Drop an argument</a:t>
            </a:r>
            <a:endParaRPr sz="20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May wish to remove the code generating the argument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Verdana"/>
              <a:buNone/>
            </a:pPr>
            <a:r>
              <a:rPr lang="en-US" sz="2400">
                <a:solidFill>
                  <a:schemeClr val="dk2"/>
                </a:solidFill>
              </a:rPr>
              <a:t>Function Arguments or Callback Parameters</a:t>
            </a:r>
            <a:endParaRPr b="0" i="0" sz="24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Name change</a:t>
            </a:r>
            <a:endParaRPr sz="20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Easy if changed uniformly, otherwise problematic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May require changing device-specific definitions</a:t>
            </a:r>
            <a:endParaRPr sz="18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Changes in return type</a:t>
            </a:r>
            <a:endParaRPr sz="20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e.g., error handling changes (e.g., void to int)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Shift toward more informative error codes</a:t>
            </a:r>
            <a:endParaRPr sz="1800"/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(e.g., -EIO and -ENODEV)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2400"/>
              <a:t>Data Structures</a:t>
            </a:r>
            <a:endParaRPr b="0" i="0" sz="24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Adding / dropping / reordering fields</a:t>
            </a:r>
            <a:endParaRPr sz="20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Similar to argument / parameter changes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Tricky when local variables refer to substructures</a:t>
            </a:r>
            <a:endParaRPr sz="20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Requires data flow analysis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–"/>
            </a:pPr>
            <a:r>
              <a:rPr lang="en-US" sz="1800"/>
              <a:t>Addition of getters/setters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struct 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usb_endpoint_descriptor *epd;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…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(i = alt-&gt;desc.bNumEndpoints -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i &gt;=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--i) 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epd = &amp;alt-&gt;endpoint[i].desc;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...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2400"/>
              <a:t>Protocols</a:t>
            </a:r>
            <a:endParaRPr b="0" i="0" sz="24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•"/>
            </a:pPr>
            <a:r>
              <a:rPr lang="en-US" sz="2000"/>
              <a:t>Order in which operations related to functions and data structures must be executed.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e.g., a calling sequence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Effects error checking and resource cleanup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May be context sensitive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Interplay between device-specific and support code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2400"/>
              <a:t>Detecting Evolutions</a:t>
            </a:r>
            <a:endParaRPr b="0" i="0" sz="24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•"/>
            </a:pPr>
            <a:r>
              <a:rPr lang="en-US" sz="2000"/>
              <a:t>Good C compiler with warnings enabled will catch many</a:t>
            </a:r>
            <a:endParaRPr sz="20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e.g., incorrect argument count, type mismatches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Implicit type conversions (coercion) may hinder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Function renaming or constant first argument can be scripted</a:t>
            </a:r>
            <a:endParaRPr sz="20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Warning: find and replace can be dangerous!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Complex evolutions often done by hand</a:t>
            </a:r>
            <a:endParaRPr sz="20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Time consuming and error prone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2400"/>
              <a:t>Case Studies</a:t>
            </a:r>
            <a:endParaRPr b="0" i="0" sz="24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•"/>
            </a:pPr>
            <a:r>
              <a:rPr lang="en-US" sz="2000"/>
              <a:t>Function Argument Addition</a:t>
            </a:r>
            <a:endParaRPr sz="20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usb_submit_urb</a:t>
            </a:r>
            <a:r>
              <a:rPr lang="en-US" sz="1800"/>
              <a:t> uses kmalloc to pass a message.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Flag to determine whether blocking is allowed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This function is in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drivers/usb/core</a:t>
            </a:r>
            <a:r>
              <a:rPr lang="en-US" sz="1800"/>
              <a:t>!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in_interrupt () ? GFP_ATOMIC : GFP_KERNEL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// FIXME paging/swapping requests over USB should not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// use GFP_KERNEL and might even need to use GFP_NOIO ...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// that flag actually needs to be passed from higher level.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2400"/>
              <a:t>Motivation</a:t>
            </a:r>
            <a:endParaRPr b="0" i="0" sz="24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Verdana"/>
              <a:buChar char="•"/>
            </a:pPr>
            <a:r>
              <a:rPr lang="en-US" sz="2000"/>
              <a:t>Device drivers ~70% of code in a modern OS</a:t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Driver code dependent on structures and functions in the rest of the OS (e.g, usb/core)</a:t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Changes in kernel and support libraries may have significant downstream effects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2400"/>
              <a:t>Case Studies</a:t>
            </a:r>
            <a:endParaRPr b="0" i="0" sz="24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338" y="1340347"/>
            <a:ext cx="4625325" cy="33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2400"/>
              <a:t>Case Studies</a:t>
            </a:r>
            <a:endParaRPr b="0" i="0" sz="24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Parameter Type Change</a:t>
            </a:r>
            <a:endParaRPr sz="20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video_usercopy</a:t>
            </a:r>
            <a:r>
              <a:rPr lang="en-US" sz="1800"/>
              <a:t> function added to copy data between kernel and user space.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ioctl function type changed from user space to kernel space pointer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Requires changes to each ioctl command!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2400"/>
              <a:t>Case Studies</a:t>
            </a:r>
            <a:endParaRPr b="0" i="0" sz="24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Function Protocol Change</a:t>
            </a:r>
            <a:endParaRPr sz="20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Drivers initialized sequentially in early Linux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Required call to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check_region</a:t>
            </a:r>
            <a:r>
              <a:rPr lang="en-US" sz="1800"/>
              <a:t> to check memory availability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request_region</a:t>
            </a:r>
            <a:r>
              <a:rPr lang="en-US" sz="1800"/>
              <a:t> then called to allocate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Newer versions initialize drivers in parallel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Now call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request_region</a:t>
            </a:r>
            <a:r>
              <a:rPr lang="en-US" sz="1800"/>
              <a:t> directly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Have to call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release_region</a:t>
            </a:r>
            <a:r>
              <a:rPr lang="en-US" sz="1800"/>
              <a:t> on all error paths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2400"/>
              <a:t>Case Studies</a:t>
            </a:r>
            <a:endParaRPr b="0" i="0" sz="24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675" y="1149125"/>
            <a:ext cx="5163299" cy="34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2400"/>
              <a:t>Assessment</a:t>
            </a:r>
            <a:endParaRPr b="0" i="0" sz="24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AutoNum type="arabicPeriod"/>
            </a:pPr>
            <a:r>
              <a:rPr lang="en-US" sz="2000"/>
              <a:t>Analyze code from version 2.2.0 to 2.6.13 (6 year span)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Distinguish between support lib and device-specific</a:t>
            </a:r>
            <a:endParaRPr sz="20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Support lib if exports functions to multiple files or to other driver support library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Linux 2.4.0 =&gt; 2.6.13: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66 =&gt; 164 support libraries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874 =&gt; 1926 device-specific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2400"/>
              <a:t>Assessment</a:t>
            </a:r>
            <a:endParaRPr b="0" i="0" sz="24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AutoNum type="arabicPeriod"/>
            </a:pPr>
            <a:r>
              <a:rPr lang="en-US" sz="2000"/>
              <a:t>Analyze code from version 2.2.0 to 2.6.13 (6 year span)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Distinguish between support lib and device-specific</a:t>
            </a:r>
            <a:endParaRPr sz="20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Support lib if exports functions to multiple files or to other driver support library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Linux 2.4.0 =&gt; 2.6.13: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66 =&gt; 164 support libraries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874 =&gt; 1926 device-specific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2400"/>
              <a:t>Methodology</a:t>
            </a:r>
            <a:endParaRPr b="0" i="0" sz="24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AutoNum type="arabicPeriod"/>
            </a:pPr>
            <a:r>
              <a:rPr lang="en-US" sz="2000"/>
              <a:t>Align common parts of fragments from patch file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Identify most different regions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Matched line by line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special handling for assignments and conditional tests</a:t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Function calls aligned by arguments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2400"/>
              <a:t>Patch File</a:t>
            </a:r>
            <a:endParaRPr b="0" i="0" sz="24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825" y="1273050"/>
            <a:ext cx="3123662" cy="33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2400"/>
              <a:t>Criteria</a:t>
            </a:r>
            <a:endParaRPr b="0" i="0" sz="24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•"/>
            </a:pPr>
            <a:r>
              <a:rPr lang="en-US" sz="2000"/>
              <a:t>Change considered a collateral evolution if: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US" sz="2000"/>
              <a:t>Occurs &gt;= 5 times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US" sz="2000"/>
              <a:t>Distributed across &gt;= 3 files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2400"/>
              <a:t>Results</a:t>
            </a:r>
            <a:endParaRPr b="0" i="0" sz="24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288" y="1449588"/>
            <a:ext cx="646747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2400"/>
              <a:t>Collateral Evolution</a:t>
            </a:r>
            <a:endParaRPr b="0" i="0" sz="24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Verdana"/>
              <a:buChar char="•"/>
            </a:pPr>
            <a:r>
              <a:rPr lang="en-US" sz="2000"/>
              <a:t>Downstream code modifications triggered by kernel refactoring referred to as </a:t>
            </a:r>
            <a:r>
              <a:rPr i="1" lang="en-US" sz="2000"/>
              <a:t>collateral evolution</a:t>
            </a:r>
            <a:endParaRPr sz="20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Side effect in the context an element is used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Linux is open source, so documentation may be sparse</a:t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Propagating changes may take years and introduce bugs to already functional code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2400"/>
              <a:t>Results</a:t>
            </a:r>
            <a:endParaRPr b="0" i="0" sz="24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050" y="1578800"/>
            <a:ext cx="582930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2400"/>
              <a:t>Results</a:t>
            </a:r>
            <a:endParaRPr b="0" i="0" sz="24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50" y="1815750"/>
            <a:ext cx="4507500" cy="21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0050" y="1917837"/>
            <a:ext cx="4393851" cy="20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2400"/>
              <a:t>Conclusion</a:t>
            </a:r>
            <a:endParaRPr b="0" i="0" sz="24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•"/>
            </a:pPr>
            <a:r>
              <a:rPr lang="en-US" sz="2000"/>
              <a:t>Driver evolution is critical!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Authors planned to develop formal language for expressing collateral evolution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Authors planned to develop Coccinelle tool based on this domain analysis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2400"/>
              <a:t>Resources</a:t>
            </a:r>
            <a:endParaRPr b="0" i="0" sz="24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Documentation:</a:t>
            </a:r>
            <a:endParaRPr sz="2000"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http://coccinelle.lip6.fr/documentation.php</a:t>
            </a:r>
            <a:endParaRPr sz="2000"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•"/>
            </a:pPr>
            <a:r>
              <a:rPr lang="en-US" sz="2000"/>
              <a:t>Downloads:</a:t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http://coccinelle.lip6.fr/download.php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Github Repository:</a:t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5"/>
              </a:rPr>
              <a:t>https://github.com/coccinelle/coccinelle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2830188" y="211022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</a:pPr>
            <a:r>
              <a:rPr lang="en-US"/>
              <a:t>Questions?</a:t>
            </a:r>
            <a:endParaRPr b="1" i="0" sz="40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2400"/>
              <a:t>Coccinelle</a:t>
            </a:r>
            <a:endParaRPr b="0" i="0" sz="24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Verdana"/>
              <a:buChar char="•"/>
            </a:pPr>
            <a:r>
              <a:rPr i="1" lang="en-US" sz="2000"/>
              <a:t>Coccinelle</a:t>
            </a:r>
            <a:r>
              <a:rPr lang="en-US" sz="2000"/>
              <a:t> transforms C code using Semantic Patch Language (SPL)</a:t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Formal notation for collateral evolution</a:t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Transformation engine to propagate changes</a:t>
            </a:r>
            <a:endParaRPr sz="2000"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3415" y="3833265"/>
            <a:ext cx="1011525" cy="7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2400"/>
              <a:t>Transformations</a:t>
            </a:r>
            <a:endParaRPr b="0" i="0" sz="24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Verdana"/>
              <a:buAutoNum type="arabicPeriod"/>
            </a:pPr>
            <a:r>
              <a:rPr lang="en-US" sz="2000"/>
              <a:t>Renaming a function</a:t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Adding a function argument</a:t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Reorganizing a data structure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2400"/>
              <a:t>Contributions</a:t>
            </a:r>
            <a:endParaRPr b="0" i="0" sz="24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Verdana"/>
              <a:buAutoNum type="arabicPeriod"/>
            </a:pPr>
            <a:r>
              <a:rPr lang="en-US" sz="2000"/>
              <a:t>Measured Linux driver evolutions from 2.2 to 2.6</a:t>
            </a:r>
            <a:endParaRPr sz="2000"/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2X as many from 2.5 to 2.6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Estimated work required for propagation</a:t>
            </a:r>
            <a:endParaRPr sz="2000"/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Up to </a:t>
            </a:r>
            <a:r>
              <a:rPr b="1" lang="en-US" sz="1800"/>
              <a:t>35%</a:t>
            </a:r>
            <a:r>
              <a:rPr lang="en-US" sz="1800"/>
              <a:t> LOC in Linux drivers due to CE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Identified challenges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2400"/>
              <a:t>Related Work</a:t>
            </a:r>
            <a:endParaRPr b="0" i="0" sz="24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Verdana"/>
              <a:buAutoNum type="arabicPeriod"/>
            </a:pPr>
            <a:r>
              <a:rPr lang="en-US" sz="2000"/>
              <a:t>Wrapper functions or virtual machines</a:t>
            </a:r>
            <a:endParaRPr sz="2000"/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e.g., </a:t>
            </a:r>
            <a:r>
              <a:rPr i="1" lang="en-US" sz="1800"/>
              <a:t>Unmodified Device Driver Reuse... (</a:t>
            </a:r>
            <a:r>
              <a:rPr lang="en-US" sz="1800"/>
              <a:t>LeVasseur et al. ‘04)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Automated bug detection</a:t>
            </a:r>
            <a:endParaRPr sz="2000"/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e.g., </a:t>
            </a:r>
            <a:r>
              <a:rPr i="1" lang="en-US" sz="1800"/>
              <a:t>CP-Miner</a:t>
            </a:r>
            <a:r>
              <a:rPr lang="en-US" sz="1800"/>
              <a:t> (Li et al. ‘04)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OS Evolution (BSD)</a:t>
            </a:r>
            <a:endParaRPr sz="2000"/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e.g., </a:t>
            </a:r>
            <a:r>
              <a:rPr i="1" lang="en-US" sz="1800"/>
              <a:t>Mining Software Repositories… </a:t>
            </a:r>
            <a:r>
              <a:rPr lang="en-US" sz="1800"/>
              <a:t>(Hassan ‘04)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2400"/>
              <a:t>Terminology</a:t>
            </a:r>
            <a:endParaRPr b="0" i="0" sz="24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Disambiguate the term “device driver”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Device Specific Code</a:t>
            </a:r>
            <a:endParaRPr sz="2000"/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Interacts directly with the hardware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Driver Support Libraries</a:t>
            </a:r>
            <a:endParaRPr sz="2000"/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Includes the kernel!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2400"/>
              <a:t>Dependence Hierarchy</a:t>
            </a:r>
            <a:endParaRPr b="0" i="0" sz="2400" u="none" cap="none" strike="noStrik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248" y="1200150"/>
            <a:ext cx="4283000" cy="35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lank">
  <a:themeElements>
    <a:clrScheme name="Boise State Theme">
      <a:dk1>
        <a:srgbClr val="191917"/>
      </a:dk1>
      <a:lt1>
        <a:srgbClr val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ank">
  <a:themeElements>
    <a:clrScheme name="Boise State Theme">
      <a:dk1>
        <a:srgbClr val="191917"/>
      </a:dk1>
      <a:lt1>
        <a:srgbClr val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