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7019925" cy="93059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976333" y="0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409575" y="698500"/>
            <a:ext cx="6200775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409575" y="698500"/>
            <a:ext cx="6200775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409575" y="698500"/>
            <a:ext cx="6200700" cy="348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409575" y="698500"/>
            <a:ext cx="6200775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409575" y="698500"/>
            <a:ext cx="6200775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409575" y="698500"/>
            <a:ext cx="6200700" cy="348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409575" y="698500"/>
            <a:ext cx="6200700" cy="348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409575" y="698500"/>
            <a:ext cx="6200700" cy="348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409575" y="698500"/>
            <a:ext cx="6200700" cy="348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409575" y="698500"/>
            <a:ext cx="6200700" cy="348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409575" y="698500"/>
            <a:ext cx="6200700" cy="348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409575" y="698500"/>
            <a:ext cx="6200700" cy="348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b="0" i="0" sz="4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b="0" i="0" sz="4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 rot="5400000">
            <a:off x="3000375" y="-1343024"/>
            <a:ext cx="314325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 rot="5400000">
            <a:off x="5646539" y="1554362"/>
            <a:ext cx="4023122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b="0" i="0" sz="4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 rot="5400000">
            <a:off x="1455539" y="-426838"/>
            <a:ext cx="4023122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b="0" i="0" sz="4000" u="none" cap="none" strike="noStrik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b="0" i="0" sz="4000" u="none" cap="none" strike="noStrik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b="1" i="0" sz="4000" u="none" cap="none" strike="noStrik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98989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b="0" i="0" sz="4000" u="none" cap="none" strike="noStrik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b="0" i="0" sz="4000" u="none" cap="none" strike="noStrik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b="0" i="0" sz="4000" u="none" cap="none" strike="noStrik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1" y="571500"/>
            <a:ext cx="3008313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2000"/>
              <a:buFont typeface="Verdana"/>
              <a:buNone/>
              <a:defRPr b="1" i="0" sz="2000" u="none" cap="none" strike="noStrik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575050" y="571501"/>
            <a:ext cx="5111750" cy="4023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0302C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30302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30302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30302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30302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b="0" i="0" sz="4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200151"/>
            <a:ext cx="8229600" cy="3143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2000"/>
              <a:buFont typeface="Verdana"/>
              <a:buNone/>
              <a:defRPr b="1" i="0" sz="2000" u="none" cap="none" strike="noStrik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Shape 87"/>
          <p:cNvSpPr/>
          <p:nvPr>
            <p:ph idx="2" type="pic"/>
          </p:nvPr>
        </p:nvSpPr>
        <p:spPr>
          <a:xfrm>
            <a:off x="1792288" y="628650"/>
            <a:ext cx="5486400" cy="29170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0302C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30302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30302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30302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30302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b="0" i="0" sz="4000" u="none" cap="none" strike="noStrik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 rot="5400000">
            <a:off x="5646539" y="1554362"/>
            <a:ext cx="4023122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b="0" i="0" sz="4000" u="none" cap="none" strike="noStrik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 rot="5400000">
            <a:off x="1455539" y="-426838"/>
            <a:ext cx="4023122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b="1" i="0" sz="4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98989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b="0" i="0" sz="4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b="0" i="0" sz="4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b="0" i="0" sz="4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1" y="571500"/>
            <a:ext cx="3008313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b="1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575050" y="571501"/>
            <a:ext cx="5111750" cy="4023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b="1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Shape 44"/>
          <p:cNvSpPr/>
          <p:nvPr>
            <p:ph idx="2" type="pic"/>
          </p:nvPr>
        </p:nvSpPr>
        <p:spPr>
          <a:xfrm>
            <a:off x="1792288" y="628650"/>
            <a:ext cx="5486400" cy="29170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3.jpg"/><Relationship Id="rId2" Type="http://schemas.openxmlformats.org/officeDocument/2006/relationships/image" Target="../media/image5.jp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b="0" i="0" sz="4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200151"/>
            <a:ext cx="8229600" cy="3143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/>
        </p:nvSpPr>
        <p:spPr>
          <a:xfrm>
            <a:off x="379542" y="4840917"/>
            <a:ext cx="174919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2012 Boise State University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8305800" y="4840917"/>
            <a:ext cx="33544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229100"/>
            <a:ext cx="91440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iseState_Rev_Orange_WEB.png" id="15" name="Shape 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0" y="0"/>
            <a:ext cx="1600200" cy="6000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ape 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14811"/>
            <a:ext cx="9144000" cy="43688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b="0" i="0" sz="4000" u="none" cap="none" strike="noStrik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/>
        </p:nvSpPr>
        <p:spPr>
          <a:xfrm>
            <a:off x="8305800" y="4840917"/>
            <a:ext cx="33544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oiseState_Rev_Orange_WEB.png"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0" y="0"/>
            <a:ext cx="1600200" cy="6000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</a:pPr>
            <a:r>
              <a:rPr lang="en-US" sz="3000"/>
              <a:t>Physical Disentanglement in a Container-Based File System</a:t>
            </a:r>
            <a:endParaRPr b="0" i="0" sz="3000" u="none" cap="none" strike="noStrik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None/>
            </a:pPr>
            <a:r>
              <a:rPr lang="en-US" sz="2200"/>
              <a:t>Lanyue Lu, Yupu Zhang, Thanh Do, Samer Al-Kiswany Andrea C. Arpaci-Dusseau, Remzi H. Arpaci-Dusseau</a:t>
            </a:r>
            <a:endParaRPr sz="2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None/>
            </a:pPr>
            <a:r>
              <a:t/>
            </a:r>
            <a:endParaRPr sz="2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None/>
            </a:pPr>
            <a:r>
              <a:rPr lang="en-US" sz="2200"/>
              <a:t>OSDI 2014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/>
              <a:t>Limitations</a:t>
            </a:r>
            <a:endParaRPr b="0" i="0" sz="3000" u="none" cap="none" strike="noStrik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Require axis-bound loops, does that mean no skewing?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</a:pPr>
            <a:r>
              <a:rPr b="1" i="0" lang="en-US" sz="4000" u="none" cap="none" strike="noStrik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THANK YOU</a:t>
            </a:r>
            <a:endParaRPr b="1" i="0" sz="4000" u="none" cap="none" strike="noStrik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rPr>
              <a:t>Presenter, Presenter Title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rPr>
              <a:t>Email </a:t>
            </a:r>
            <a:r>
              <a:rPr b="0" i="0" lang="en-US" sz="2000" u="sng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rPr>
              <a:t>presenter@boisestate.edu</a:t>
            </a:r>
            <a:endParaRPr b="0" i="0" sz="2000" u="sng" cap="none" strike="noStrike">
              <a:solidFill>
                <a:srgbClr val="30302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600"/>
              <a:t>The 5 Paper Questions</a:t>
            </a:r>
            <a:endParaRPr b="0" i="0" sz="3600" u="none" cap="none" strike="noStrik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What is the problem being solved?</a:t>
            </a:r>
            <a:endParaRPr sz="2400"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How do they solve it?</a:t>
            </a:r>
            <a:endParaRPr sz="2400"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How do they evaluate their solution?</a:t>
            </a:r>
            <a:endParaRPr sz="2400"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What is the punchline?</a:t>
            </a:r>
            <a:endParaRPr sz="2400"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Who are they?</a:t>
            </a:r>
            <a:endParaRPr sz="2400"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How does this relate to your synthesis paper?</a:t>
            </a:r>
            <a:endParaRPr sz="2400"/>
          </a:p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/>
              <a:t>What is the problem being solved?</a:t>
            </a:r>
            <a:endParaRPr b="0" i="0" sz="3000" u="none" cap="none" strike="noStrik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Image processing pipelines are computationally expensive.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Need to be efficient and scalable (clusters to smartphones).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Pipelines as stencil streams.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Decouple algorithm from execution schedule!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/>
              <a:t>How do they solve it?</a:t>
            </a:r>
            <a:endParaRPr b="0" i="0" sz="3000" u="none" cap="none" strike="noStrik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Systematic model of locality/parallelism/redundant comp.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Represent stencil pipelines as graphs.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Need to be efficient and scalable (clusters to smartphones).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nterleave communication &amp; computation.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eDSL: embedded DSL implemented as C++ library.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Uses OpenMP + Pthreads, supports GPUs, Python bindings.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Has an autotuning step (genetic algorithm).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Bounds inference over polyhedral model.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/>
              <a:t>How do they solve it?</a:t>
            </a:r>
            <a:endParaRPr b="0" i="0" sz="3000" u="none" cap="none" strike="noStrik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975" y="1230525"/>
            <a:ext cx="5534025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/>
              <a:t>How do they evaluate their solution?</a:t>
            </a:r>
            <a:endParaRPr b="0" i="0" sz="3000" u="none" cap="none" strike="noStrik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Compare manually optimized image processing algorithms in C &amp; CUDA to autotuned Halide implementations.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/>
              <a:t>How do they evaluate their solution?</a:t>
            </a:r>
            <a:endParaRPr b="0" i="0" sz="3000" u="none" cap="none" strike="noStrik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575" y="1200150"/>
            <a:ext cx="4506739" cy="33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/>
              <a:t>What is the punchline</a:t>
            </a:r>
            <a:r>
              <a:rPr lang="en-US" sz="3000"/>
              <a:t>?</a:t>
            </a:r>
            <a:endParaRPr b="0" i="0" sz="3000" u="none" cap="none" strike="noStrik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Algorithms can be implemented at a high level in an eDSL.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Compiler embedded in library combined with an autotuner can produce code for multiple target architectures can outperform domain expert tuned code.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/>
              <a:t>Who are they?</a:t>
            </a:r>
            <a:endParaRPr b="0" i="0" sz="3000" u="none" cap="none" strike="noStrik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Ragan-Kelley at MIT CSAIL (now at Berkely).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Connelly Barnes, researcher at Adobe.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Andrew Adams at MIT CSAIL (now at Facebook).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oise State Theme">
      <a:dk1>
        <a:srgbClr val="191917"/>
      </a:dk1>
      <a:lt1>
        <a:srgbClr val="FFFFFF"/>
      </a:lt1>
      <a:dk2>
        <a:srgbClr val="09347A"/>
      </a:dk2>
      <a:lt2>
        <a:srgbClr val="F6F6F5"/>
      </a:lt2>
      <a:accent1>
        <a:srgbClr val="0169A4"/>
      </a:accent1>
      <a:accent2>
        <a:srgbClr val="F1632A"/>
      </a:accent2>
      <a:accent3>
        <a:srgbClr val="007DC3"/>
      </a:accent3>
      <a:accent4>
        <a:srgbClr val="8064A2"/>
      </a:accent4>
      <a:accent5>
        <a:srgbClr val="4BACC6"/>
      </a:accent5>
      <a:accent6>
        <a:srgbClr val="F79646"/>
      </a:accent6>
      <a:hlink>
        <a:srgbClr val="3399C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blank">
  <a:themeElements>
    <a:clrScheme name="Boise State Theme">
      <a:dk1>
        <a:srgbClr val="191917"/>
      </a:dk1>
      <a:lt1>
        <a:srgbClr val="FFFFFF"/>
      </a:lt1>
      <a:dk2>
        <a:srgbClr val="09347A"/>
      </a:dk2>
      <a:lt2>
        <a:srgbClr val="F6F6F5"/>
      </a:lt2>
      <a:accent1>
        <a:srgbClr val="0169A4"/>
      </a:accent1>
      <a:accent2>
        <a:srgbClr val="F1632A"/>
      </a:accent2>
      <a:accent3>
        <a:srgbClr val="007DC3"/>
      </a:accent3>
      <a:accent4>
        <a:srgbClr val="8064A2"/>
      </a:accent4>
      <a:accent5>
        <a:srgbClr val="4BACC6"/>
      </a:accent5>
      <a:accent6>
        <a:srgbClr val="F79646"/>
      </a:accent6>
      <a:hlink>
        <a:srgbClr val="3399C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