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3"/>
  </p:notesMasterIdLst>
  <p:sldIdLst>
    <p:sldId id="256" r:id="rId3"/>
    <p:sldId id="257" r:id="rId4"/>
    <p:sldId id="258" r:id="rId5"/>
    <p:sldId id="267" r:id="rId6"/>
    <p:sldId id="272" r:id="rId7"/>
    <p:sldId id="259" r:id="rId8"/>
    <p:sldId id="269" r:id="rId9"/>
    <p:sldId id="270" r:id="rId10"/>
    <p:sldId id="271" r:id="rId11"/>
    <p:sldId id="26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63" r:id="rId32"/>
  </p:sldIdLst>
  <p:sldSz cx="9144000" cy="5143500" type="screen16x9"/>
  <p:notesSz cx="7019925" cy="9305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 varScale="1">
        <p:scale>
          <a:sx n="120" d="100"/>
          <a:sy n="120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6333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36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8451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92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3349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13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4962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649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0779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801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464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0098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3621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0445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943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340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26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49410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6846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253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441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5310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149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6667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813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3000375" y="-1343024"/>
            <a:ext cx="31432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 rot="5400000">
            <a:off x="5646539" y="1554362"/>
            <a:ext cx="402312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 rot="5400000">
            <a:off x="1455539" y="-426838"/>
            <a:ext cx="402312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1" y="571500"/>
            <a:ext cx="3008313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2000"/>
              <a:buFont typeface="Verdana"/>
              <a:buNone/>
              <a:defRPr sz="2000" b="1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575050" y="571501"/>
            <a:ext cx="5111750" cy="402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30302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0302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2000"/>
              <a:buFont typeface="Verdana"/>
              <a:buNone/>
              <a:defRPr sz="2000" b="1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1792288" y="628650"/>
            <a:ext cx="5486400" cy="29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30302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0302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 rot="5400000">
            <a:off x="5646539" y="1554362"/>
            <a:ext cx="402312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1455539" y="-426838"/>
            <a:ext cx="402312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1" y="571500"/>
            <a:ext cx="3008313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575050" y="571501"/>
            <a:ext cx="5111750" cy="402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2"/>
          </p:nvPr>
        </p:nvSpPr>
        <p:spPr>
          <a:xfrm>
            <a:off x="1792288" y="628650"/>
            <a:ext cx="5486400" cy="29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4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379542" y="4840917"/>
            <a:ext cx="17491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2012 Boise State University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8305800" y="4840917"/>
            <a:ext cx="3354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 descr="BoiseState_Rev_Orange_WEB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733800" y="0"/>
            <a:ext cx="1600200" cy="6000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440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4714811"/>
            <a:ext cx="9144000" cy="43688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8305800" y="4840917"/>
            <a:ext cx="3354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Shape 58" descr="BoiseState_Rev_Orange_WEB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733800" y="0"/>
            <a:ext cx="1600200" cy="6000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</a:pPr>
            <a:r>
              <a:rPr lang="en-US" sz="3000"/>
              <a:t>Physical Disentanglement in a Container-Based File System</a:t>
            </a:r>
            <a:endParaRPr sz="3000" b="0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</a:pPr>
            <a:r>
              <a:rPr lang="en-US" sz="2200"/>
              <a:t>Lanyue Lu, Yupu Zhang, Thanh Do, Samer Al-Kiswany Andrea C. Arpaci-Dusseau, Remzi H. Arpaci-Dusseau</a:t>
            </a:r>
            <a:endParaRPr sz="22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</a:pPr>
            <a:endParaRPr sz="22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</a:pPr>
            <a:r>
              <a:rPr lang="en-US" sz="2200"/>
              <a:t>OSDI 2014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/>
              <a:t>Motivation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Virtualized Filesystem</a:t>
            </a:r>
          </a:p>
          <a:p>
            <a:pPr lvl="1" indent="-457200">
              <a:spcBef>
                <a:spcPts val="0"/>
              </a:spcBef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IceFS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as host file system for VMware environment</a:t>
            </a: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Distributed Filesystem</a:t>
            </a:r>
          </a:p>
          <a:p>
            <a:pPr lvl="1" indent="-457200">
              <a:spcBef>
                <a:spcPts val="0"/>
              </a:spcBef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IceFS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as underlying filesystem for HDFS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Motivation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5A82C7-2D1C-D94D-952F-E7695F88A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301752"/>
            <a:ext cx="42672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4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Motivation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997F66-AFC4-4543-8D69-B005A336B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1445051"/>
            <a:ext cx="4165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9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Cube Abstraction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Applications specify logically related files and directories</a:t>
            </a:r>
          </a:p>
          <a:p>
            <a:pPr marL="342900" indent="-342900">
              <a:spcBef>
                <a:spcPts val="0"/>
              </a:spcBef>
              <a:buSzPct val="100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Filesystem combines performance and reliability properties of file groups and metadata within each cube</a:t>
            </a:r>
          </a:p>
          <a:p>
            <a:pPr marL="342900" indent="-342900">
              <a:spcBef>
                <a:spcPts val="0"/>
              </a:spcBef>
              <a:buSzPct val="100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Each cube is independent and physically isolated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898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Cube Operations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Created as needed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Default global cube initialized upon </a:t>
            </a:r>
            <a:r>
              <a:rPr lang="en-US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mkfs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Create or move files/directories into a cube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Files inherit cube of parent directory by default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delete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Move, rename, or unlink files or directories from a cube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remove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Remove a cube and all of its contents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Disk space is released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162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Cube Properties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isolated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Logically and physically separated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transparent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Applications can interact with filesystem with no knowledge of cubes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flexible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Created or destroyed on demand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elastic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Space can expand or contract dynamically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customizable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Diverse requirements, e.g., high consistency + immediate recovery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lightweight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Low memory and disk resources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29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 err="1"/>
              <a:t>IceFS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Prototype disentangled file system</a:t>
            </a:r>
          </a:p>
          <a:p>
            <a:pPr marL="342900" indent="-342900">
              <a:spcBef>
                <a:spcPts val="0"/>
              </a:spcBef>
              <a:buSzPct val="100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Modifications to POSIX interface: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Implement </a:t>
            </a:r>
            <a:r>
              <a:rPr lang="en-US" sz="1600" i="1" dirty="0">
                <a:latin typeface="Times New Roman"/>
                <a:ea typeface="Times New Roman"/>
                <a:cs typeface="Times New Roman"/>
                <a:sym typeface="Times New Roman"/>
              </a:rPr>
              <a:t>cube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as a special directory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Set attributes by passing flags to </a:t>
            </a:r>
            <a:r>
              <a:rPr lang="en-US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mkdir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command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NFS server maintaining one cube per user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VM server creating one cube per machine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Application server using cubes as data containers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328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Disentanglement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Physical isolation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 block group can only be assigned to one cube at a time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Associated metadata (e.g., bitmaps and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inodes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) belong to same cube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Block group can be reassigned if cube is removed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Empty data blocks are assigned as cube space expands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Access Independence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Ext3 global lists partitioned as per-cube lists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One </a:t>
            </a:r>
            <a:r>
              <a:rPr lang="en-US" sz="1600" i="1" dirty="0">
                <a:latin typeface="Times New Roman"/>
                <a:ea typeface="Times New Roman"/>
                <a:cs typeface="Times New Roman"/>
                <a:sym typeface="Times New Roman"/>
              </a:rPr>
              <a:t>sub-superblock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per cube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Fixed number of sub-superblocks set by </a:t>
            </a:r>
            <a:r>
              <a:rPr lang="en-US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mkfs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command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Can be replicated like superblocks to prevent catastrophic loss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Data blocks must be located in same cube as the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inodes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of their owning files</a:t>
            </a:r>
          </a:p>
        </p:txBody>
      </p:sp>
    </p:spTree>
    <p:extLst>
      <p:ext uri="{BB962C8B-B14F-4D97-AF65-F5344CB8AC3E}">
        <p14:creationId xmlns:p14="http://schemas.microsoft.com/office/powerpoint/2010/main" val="98896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Disentanglement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ct val="100000"/>
              <a:buNone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054391-D94F-304B-A3F6-4CDBCFFE2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287" y="1481004"/>
            <a:ext cx="5491273" cy="302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3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Directory Indirection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ct val="1000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Each cube maintains top directory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Path lookup performs longest prefix match for that directory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If matches then the cube is identified and remainder of path is within it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Inode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number and top directory path stored in sub-superblock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Information loaded into memory at mount time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906EE4-8401-9D45-9CC4-899EBE16C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988" y="1366655"/>
            <a:ext cx="5142023" cy="290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600"/>
              <a:t>The 5 Paper Questions</a:t>
            </a:r>
            <a:endParaRPr sz="3600" b="0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What is the problem being solved?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How do they solve it?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How do they evaluate their solution?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What is the punchline?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Who are they?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How does this relate to your synthesis paper?</a:t>
            </a:r>
            <a:endParaRPr sz="2400"/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Transaction Splitting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Each cube maintains own transaction buffer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Different cubes can write buffers in parallel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Failures attributed to source cube and recovery initiated only on faulty cube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Cubes have virtual JBD journals (Ext3)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Allows individual cubes to have own journaling policies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Virtual journals share physical journal on disk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2DC01-774D-2342-BFB4-27AE547D1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831" y="1329570"/>
            <a:ext cx="4472338" cy="326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5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Localized Failures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Fault detection: existing ext3 mechanisms made “cube-aware”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Global failure behaviors isolated to a cube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Fault-handling functions modified to accept cube ID</a:t>
            </a:r>
          </a:p>
          <a:p>
            <a:pPr marL="457200" lvl="1" indent="0">
              <a:spcBef>
                <a:spcPts val="0"/>
              </a:spcBef>
              <a:buSzPct val="100000"/>
              <a:buNone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Localized read-only: single cube marked read-only during recovery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Cube journal transactions shut down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Cube marked read-only in sub-superblock</a:t>
            </a:r>
          </a:p>
          <a:p>
            <a:pPr marL="457200" lvl="1" indent="0">
              <a:spcBef>
                <a:spcPts val="0"/>
              </a:spcBef>
              <a:buSzPct val="100000"/>
              <a:buNone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Localized crashes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Fail the crash-triggering thread and mark cube as crashed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Prevent new threads by rejecting all requests to crashed cube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Running threads exit with error codes until counter reaches zero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Clean up the cube as though it were being unmounted</a:t>
            </a:r>
          </a:p>
          <a:p>
            <a:pPr marL="342900" indent="-342900">
              <a:spcBef>
                <a:spcPts val="0"/>
              </a:spcBef>
              <a:buSzPct val="100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746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Localized Recovery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Offline checking: e2fsck made “cube-aware” (ice-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fsck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Only need to check faulty cubes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Repairs can be initiated without affecting rest of filesystem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Faults detected by reading error codes in journal</a:t>
            </a:r>
          </a:p>
          <a:p>
            <a:pPr marL="457200" lvl="1" indent="0">
              <a:spcBef>
                <a:spcPts val="0"/>
              </a:spcBef>
              <a:buSzPct val="100000"/>
              <a:buNone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Online checking: difficult due to shared metadata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Fine-grained cube isolation makes it feasible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Individual cubes can be unmounted and repaired</a:t>
            </a:r>
          </a:p>
          <a:p>
            <a:pPr marL="457200" lvl="1" indent="0">
              <a:spcBef>
                <a:spcPts val="0"/>
              </a:spcBef>
              <a:buSzPct val="100000"/>
              <a:buNone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Specialized Journaling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Per-cube consistency levels (e.g., </a:t>
            </a:r>
            <a:r>
              <a:rPr lang="en-US" sz="1600" i="1" dirty="0">
                <a:latin typeface="Times New Roman"/>
                <a:ea typeface="Times New Roman"/>
                <a:cs typeface="Times New Roman"/>
                <a:sym typeface="Times New Roman"/>
              </a:rPr>
              <a:t>no </a:t>
            </a:r>
            <a:r>
              <a:rPr lang="en-US" sz="1600" i="1" dirty="0" err="1">
                <a:latin typeface="Times New Roman"/>
                <a:ea typeface="Times New Roman"/>
                <a:cs typeface="Times New Roman"/>
                <a:sym typeface="Times New Roman"/>
              </a:rPr>
              <a:t>fsync</a:t>
            </a:r>
            <a:r>
              <a:rPr lang="en-US" sz="1600" i="1" dirty="0">
                <a:latin typeface="Times New Roman"/>
                <a:ea typeface="Times New Roman"/>
                <a:cs typeface="Times New Roman"/>
                <a:sym typeface="Times New Roman"/>
              </a:rPr>
              <a:t>, no journal, </a:t>
            </a:r>
            <a:r>
              <a:rPr lang="en-US" sz="1600" i="1" dirty="0" err="1">
                <a:latin typeface="Times New Roman"/>
                <a:ea typeface="Times New Roman"/>
                <a:cs typeface="Times New Roman"/>
                <a:sym typeface="Times New Roman"/>
              </a:rPr>
              <a:t>writeback</a:t>
            </a:r>
            <a:r>
              <a:rPr lang="en-US" sz="1600" i="1" dirty="0">
                <a:latin typeface="Times New Roman"/>
                <a:ea typeface="Times New Roman"/>
                <a:cs typeface="Times New Roman"/>
                <a:sym typeface="Times New Roman"/>
              </a:rPr>
              <a:t>, ordered, data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Lower consistency =&gt; greater performance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Higher consistency =&gt; greater reliability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282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Evaluation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B7C07-62FA-0D40-832B-CD4E21EA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142" y="1541721"/>
            <a:ext cx="4151346" cy="3601779"/>
          </a:xfrm>
          <a:prstGeom prst="rect">
            <a:avLst/>
          </a:prstGeom>
        </p:spPr>
      </p:pic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2155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Evaluation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D34AF-6499-AE41-BB38-02B868319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817" y="1428455"/>
            <a:ext cx="4706365" cy="37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99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Evaluation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031105-C817-3D4C-A01D-309588C02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228" y="1297172"/>
            <a:ext cx="3737543" cy="384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56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Evaluation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99156-557D-A545-870E-41ECE3BE2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306" y="1723534"/>
            <a:ext cx="5203899" cy="287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72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Evaluation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8E3F71-A2C4-3145-AB25-F3D6A5DCA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756" y="1165650"/>
            <a:ext cx="4045414" cy="39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97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Evaluation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2EEEB-7E57-CD46-B2D1-3C0902D45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20" y="1200151"/>
            <a:ext cx="5211160" cy="34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91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Evaluation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F4D640-06DE-424F-B3B4-E70D06D25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406" y="1339701"/>
            <a:ext cx="4979188" cy="367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2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What is the problem being solved?</a:t>
            </a:r>
            <a:endParaRPr sz="3000" b="0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Isolation: virtual address spaces protects the memory of one process from others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One way to achieve this is with virtual machines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Bitmaps in filesystems track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inodes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and data blocks in use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Entanglement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: blocks from different files allocated in same bitmap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Bitmap failure can adversely affect unrelated files (reliability)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Ext3 includes all updates in one global transaction (performance)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/>
              <a:t>Punchline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Existing filesystems lack physical isolation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IceFS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achieves isolation using cube abstraction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No shared resources, access dependencies, or bundled transactions among cubes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Localize failures that were previously global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Demonstrated fault isolation and fast recovery in two case studies: VM server and HDFS data nodes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What is the problem being solved?</a:t>
            </a:r>
            <a:endParaRPr sz="3000" b="0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Central truth: logically independent entities can be physically dependent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1 disk block failure can lead to global reliability problems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Lack of disentanglement slows recovery times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Performance of unrelated tasks hindered by consistency mechanisms (e.g., journaling)</a:t>
            </a:r>
          </a:p>
        </p:txBody>
      </p:sp>
    </p:spTree>
    <p:extLst>
      <p:ext uri="{BB962C8B-B14F-4D97-AF65-F5344CB8AC3E}">
        <p14:creationId xmlns:p14="http://schemas.microsoft.com/office/powerpoint/2010/main" val="141249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/>
              <a:t>Entanglement Problems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marR="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Global Failure</a:t>
            </a:r>
          </a:p>
          <a:p>
            <a:pPr marL="533400" marR="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marR="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Slow Recovery</a:t>
            </a:r>
          </a:p>
          <a:p>
            <a:pPr marL="533400" marR="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marR="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Bundled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183116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How do they solve it?</a:t>
            </a:r>
            <a:endParaRPr sz="3000" b="0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New filesystem called </a:t>
            </a:r>
            <a:r>
              <a:rPr lang="en-US" sz="2400" i="1" dirty="0" err="1">
                <a:latin typeface="Times New Roman"/>
                <a:ea typeface="Times New Roman"/>
                <a:cs typeface="Times New Roman"/>
                <a:sym typeface="Times New Roman"/>
              </a:rPr>
              <a:t>IceFS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Abstraction to co-locate logically similar data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Containers are called </a:t>
            </a: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cubes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i="1" dirty="0" err="1">
                <a:latin typeface="Times New Roman"/>
                <a:ea typeface="Times New Roman"/>
                <a:cs typeface="Times New Roman"/>
                <a:sym typeface="Times New Roman"/>
              </a:rPr>
              <a:t>IceFS</a:t>
            </a: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ensures </a:t>
            </a: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cubes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are disentangled</a:t>
            </a: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3 Core Principles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marR="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NO shared physical resources across cubes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Data structures within each cube are distinct</a:t>
            </a:r>
          </a:p>
          <a:p>
            <a:pPr marL="533400" marR="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NO access dependencies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Data within a cube remains accessible no matter status of others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i="1" dirty="0">
                <a:latin typeface="Times New Roman"/>
                <a:ea typeface="Times New Roman"/>
                <a:cs typeface="Times New Roman"/>
                <a:sym typeface="Times New Roman"/>
              </a:rPr>
              <a:t>Directory indirection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technique</a:t>
            </a: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NO bundled journal transactions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i="1" dirty="0">
                <a:latin typeface="Times New Roman"/>
                <a:ea typeface="Times New Roman"/>
                <a:cs typeface="Times New Roman"/>
                <a:sym typeface="Times New Roman"/>
              </a:rPr>
              <a:t>Transaction splitting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enables concurrent updates to filesystem state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Disentangles writing of different cubes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696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Localization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micro-failures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: panics, crashes, etc. constrained to one cube</a:t>
            </a: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endParaRPr lang="en-US"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micro-recovery: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only faulty cubes need to be repaired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Minimizes downtime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Increases availability</a:t>
            </a: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Transactions from different cubes can be committed in parallel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2-5X performance speedup!</a:t>
            </a:r>
          </a:p>
        </p:txBody>
      </p:sp>
    </p:spTree>
    <p:extLst>
      <p:ext uri="{BB962C8B-B14F-4D97-AF65-F5344CB8AC3E}">
        <p14:creationId xmlns:p14="http://schemas.microsoft.com/office/powerpoint/2010/main" val="28613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Specialization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Independent cubes enable specialization</a:t>
            </a: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endParaRPr lang="en-US"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Filesystem can control behavior of each</a:t>
            </a: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Different journaling modes per cube =&gt;knob for performance/consistency tradeoffs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106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">
  <a:themeElements>
    <a:clrScheme name="Boise State Theme">
      <a:dk1>
        <a:srgbClr val="191917"/>
      </a:dk1>
      <a:lt1>
        <a:srgbClr val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Boise State Theme">
      <a:dk1>
        <a:srgbClr val="191917"/>
      </a:dk1>
      <a:lt1>
        <a:srgbClr val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957</Words>
  <Application>Microsoft Macintosh PowerPoint</Application>
  <PresentationFormat>On-screen Show (16:9)</PresentationFormat>
  <Paragraphs>180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Times New Roman</vt:lpstr>
      <vt:lpstr>Verdana</vt:lpstr>
      <vt:lpstr>1_blank</vt:lpstr>
      <vt:lpstr>blank</vt:lpstr>
      <vt:lpstr>Physical Disentanglement in a Container-Based File System</vt:lpstr>
      <vt:lpstr>The 5 Paper Questions</vt:lpstr>
      <vt:lpstr>What is the problem being solved?</vt:lpstr>
      <vt:lpstr>What is the problem being solved?</vt:lpstr>
      <vt:lpstr>Entanglement Problems</vt:lpstr>
      <vt:lpstr>How do they solve it?</vt:lpstr>
      <vt:lpstr>3 Core Principles</vt:lpstr>
      <vt:lpstr>Localization</vt:lpstr>
      <vt:lpstr>Specialization</vt:lpstr>
      <vt:lpstr>Motivation</vt:lpstr>
      <vt:lpstr>Motivation</vt:lpstr>
      <vt:lpstr>Motivation</vt:lpstr>
      <vt:lpstr>Cube Abstraction</vt:lpstr>
      <vt:lpstr>Cube Operations</vt:lpstr>
      <vt:lpstr>Cube Properties</vt:lpstr>
      <vt:lpstr>IceFS</vt:lpstr>
      <vt:lpstr>Disentanglement</vt:lpstr>
      <vt:lpstr>Disentanglement</vt:lpstr>
      <vt:lpstr>Directory Indirection</vt:lpstr>
      <vt:lpstr>Transaction Splitting</vt:lpstr>
      <vt:lpstr>Localized Failures</vt:lpstr>
      <vt:lpstr>Localized Recovery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Punchline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Disentanglement in a Container-Based File System</dc:title>
  <cp:lastModifiedBy>Eddie Davis</cp:lastModifiedBy>
  <cp:revision>52</cp:revision>
  <dcterms:modified xsi:type="dcterms:W3CDTF">2018-03-07T04:27:35Z</dcterms:modified>
</cp:coreProperties>
</file>