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4" r:id="rId4"/>
    <p:sldId id="258" r:id="rId5"/>
    <p:sldId id="266" r:id="rId6"/>
    <p:sldId id="267" r:id="rId7"/>
    <p:sldId id="265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7B821C2-58C4-484A-B661-8753298FB9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E0833A9-A960-482C-8FAA-F05E2A09E1F1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-360" y="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49321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6985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zh-TW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這張投影片列出有比較花時間去做的  Recovery DVD 改進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zh-TW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這張投影片列出有比較花時間去做的  Recovery DVD 改進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zh-TW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這張投影片列出有比較花時間去做的  Recovery DVD 改進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6985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891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783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674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566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42891" marR="0" lvl="1" indent="0" algn="ctr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None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783" marR="0" lvl="2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674" marR="0" lvl="3" indent="0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566" marR="0" lvl="4" indent="0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457" marR="0" lvl="5" indent="0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349" marR="0" lvl="6" indent="0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240" marR="0" lvl="7" indent="0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131" marR="0" lvl="8" indent="0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891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783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674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566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42891" marR="0" lvl="1" indent="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None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783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674" marR="0" lvl="3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566" marR="0" lvl="4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457" marR="0" lvl="5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349" marR="0" lvl="6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240" marR="0" lvl="7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131" marR="0" lvl="8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792288" y="4025505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1"/>
              <a:buFont typeface="Times New Roman"/>
              <a:buNone/>
              <a:defRPr sz="10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1"/>
              <a:buFont typeface="Times New Roman"/>
              <a:buNone/>
              <a:defRPr sz="7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Times New Roman"/>
              <a:buNone/>
              <a:defRPr sz="67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Times New Roman"/>
              <a:buNone/>
              <a:defRPr sz="67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Times New Roman"/>
              <a:buNone/>
              <a:defRPr sz="67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Times New Roman"/>
              <a:buNone/>
              <a:defRPr sz="67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Times New Roman"/>
              <a:buNone/>
              <a:defRPr sz="67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Times New Roman"/>
              <a:buNone/>
              <a:defRPr sz="67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891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783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674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566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3028950" y="-857250"/>
            <a:ext cx="30861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–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–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5429251" y="1543050"/>
            <a:ext cx="41148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891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783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674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566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1466851" y="-323850"/>
            <a:ext cx="41148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–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–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891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783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674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566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–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–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891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783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674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566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–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–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891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783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674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566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1"/>
              <a:buFont typeface="Times New Roman"/>
              <a:buNone/>
              <a:defRPr sz="13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1"/>
              <a:buFont typeface="Times New Roman"/>
              <a:buNone/>
              <a:defRPr sz="10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1"/>
              <a:buFont typeface="Times New Roman"/>
              <a:buNone/>
              <a:defRPr sz="10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1"/>
              <a:buFont typeface="Times New Roman"/>
              <a:buNone/>
              <a:defRPr sz="10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1"/>
              <a:buFont typeface="Times New Roman"/>
              <a:buNone/>
              <a:defRPr sz="10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1"/>
              <a:buFont typeface="Times New Roman"/>
              <a:buNone/>
              <a:defRPr sz="10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1"/>
              <a:buFont typeface="Times New Roman"/>
              <a:buNone/>
              <a:defRPr sz="10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891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783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674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566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1485900"/>
            <a:ext cx="38100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14388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1"/>
              <a:buFont typeface="Times New Roman"/>
              <a:buChar char="–"/>
              <a:defRPr sz="13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14388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1"/>
              <a:buFont typeface="Times New Roman"/>
              <a:buChar char="»"/>
              <a:defRPr sz="13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14388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1"/>
              <a:buFont typeface="Times New Roman"/>
              <a:buChar char="»"/>
              <a:defRPr sz="13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14388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1"/>
              <a:buFont typeface="Times New Roman"/>
              <a:buChar char="»"/>
              <a:defRPr sz="13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14388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1"/>
              <a:buFont typeface="Times New Roman"/>
              <a:buChar char="»"/>
              <a:defRPr sz="13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14388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1"/>
              <a:buFont typeface="Times New Roman"/>
              <a:buChar char="»"/>
              <a:defRPr sz="13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648200" y="1485900"/>
            <a:ext cx="38100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14388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1"/>
              <a:buFont typeface="Times New Roman"/>
              <a:buChar char="–"/>
              <a:defRPr sz="13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14388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1"/>
              <a:buFont typeface="Times New Roman"/>
              <a:buChar char="»"/>
              <a:defRPr sz="13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14388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1"/>
              <a:buFont typeface="Times New Roman"/>
              <a:buChar char="»"/>
              <a:defRPr sz="13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14388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1"/>
              <a:buFont typeface="Times New Roman"/>
              <a:buChar char="»"/>
              <a:defRPr sz="13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14388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1"/>
              <a:buFont typeface="Times New Roman"/>
              <a:buChar char="»"/>
              <a:defRPr sz="13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14388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1"/>
              <a:buFont typeface="Times New Roman"/>
              <a:buChar char="»"/>
              <a:defRPr sz="13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891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783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674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566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sz="15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1"/>
              <a:buFont typeface="Times New Roman"/>
              <a:buNone/>
              <a:defRPr sz="1351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57201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–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14388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1"/>
              <a:buFont typeface="Times New Roman"/>
              <a:buChar char="•"/>
              <a:defRPr sz="13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–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sz="15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1"/>
              <a:buFont typeface="Times New Roman"/>
              <a:buNone/>
              <a:defRPr sz="1351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–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14388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1"/>
              <a:buFont typeface="Times New Roman"/>
              <a:buChar char="•"/>
              <a:defRPr sz="13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–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891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783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674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566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891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783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674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566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575050" y="204790"/>
            <a:ext cx="5111751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–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–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2" y="1076328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1"/>
              <a:buFont typeface="Times New Roman"/>
              <a:buNone/>
              <a:defRPr sz="10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1"/>
              <a:buFont typeface="Times New Roman"/>
              <a:buNone/>
              <a:defRPr sz="7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Times New Roman"/>
              <a:buNone/>
              <a:defRPr sz="67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Times New Roman"/>
              <a:buNone/>
              <a:defRPr sz="67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Times New Roman"/>
              <a:buNone/>
              <a:defRPr sz="67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Times New Roman"/>
              <a:buNone/>
              <a:defRPr sz="67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Times New Roman"/>
              <a:buNone/>
              <a:defRPr sz="67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Times New Roman"/>
              <a:buNone/>
              <a:defRPr sz="67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891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783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674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566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–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–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" name="Shape 11" descr="PPTLogo_page_ch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114300"/>
            <a:ext cx="4267200" cy="48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2" descr="leaf_page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096000" y="0"/>
            <a:ext cx="30480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" descr="Page_btn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0" y="4836319"/>
            <a:ext cx="9144000" cy="22026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SourceCodeBuildingEnvironmentVMSetup.doc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Shape 2065"/>
          <p:cNvSpPr txBox="1">
            <a:spLocks noGrp="1"/>
          </p:cNvSpPr>
          <p:nvPr>
            <p:ph type="ctrTitle"/>
          </p:nvPr>
        </p:nvSpPr>
        <p:spPr>
          <a:xfrm>
            <a:off x="685800" y="1597821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Build Server (Continuous Integration)</a:t>
            </a:r>
            <a:endParaRPr sz="33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6" name="Shape 2066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Presenter : Eddie Huang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Shape 2068"/>
          <p:cNvSpPr/>
          <p:nvPr/>
        </p:nvSpPr>
        <p:spPr>
          <a:xfrm>
            <a:off x="1562795" y="1109320"/>
            <a:ext cx="5461500" cy="3512700"/>
          </a:xfrm>
          <a:prstGeom prst="verticalScroll">
            <a:avLst>
              <a:gd name="adj" fmla="val 6347"/>
            </a:avLst>
          </a:prstGeom>
          <a:gradFill>
            <a:gsLst>
              <a:gs pos="0">
                <a:srgbClr val="E8FAE8"/>
              </a:gs>
              <a:gs pos="100000">
                <a:srgbClr val="A8EAA8"/>
              </a:gs>
            </a:gsLst>
            <a:lin ang="5400012" scaled="0"/>
          </a:gradFill>
          <a:ln w="9525" cap="sq" cmpd="sng">
            <a:solidFill>
              <a:srgbClr val="2F982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0160" dir="5400000" algn="ctr" rotWithShape="0">
              <a:srgbClr val="000000">
                <a:alpha val="37250"/>
              </a:srgbClr>
            </a:outerShdw>
          </a:effectLst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600"/>
              <a:buFont typeface="Calibri"/>
              <a:buAutoNum type="arabicPeriod"/>
            </a:pPr>
            <a:r>
              <a:rPr lang="en-US" sz="2600" dirty="0" smtClean="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Continuous Integration (CI)</a:t>
            </a:r>
            <a:endParaRPr sz="2600" dirty="0">
              <a:solidFill>
                <a:srgbClr val="0033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600"/>
              <a:buFont typeface="Calibri"/>
              <a:buAutoNum type="arabicPeriod"/>
            </a:pPr>
            <a:r>
              <a:rPr lang="en-US" sz="2600" dirty="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The reasons for a build </a:t>
            </a:r>
            <a:r>
              <a:rPr lang="en-US" sz="2600" dirty="0" smtClean="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r>
              <a:rPr lang="en-US" altLang="zh-TW" sz="2600" dirty="0" smtClean="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’s existence.</a:t>
            </a: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600"/>
              <a:buFont typeface="Calibri"/>
              <a:buAutoNum type="arabicPeriod"/>
            </a:pPr>
            <a:r>
              <a:rPr lang="en-US" sz="2600" dirty="0" smtClean="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The preparation </a:t>
            </a:r>
            <a:r>
              <a:rPr lang="en-US" sz="3200" b="0" i="0" u="none" strike="noStrike" cap="none" dirty="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9" name="Shape 2069"/>
          <p:cNvSpPr txBox="1"/>
          <p:nvPr/>
        </p:nvSpPr>
        <p:spPr>
          <a:xfrm>
            <a:off x="1829842" y="388620"/>
            <a:ext cx="45834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3600" b="1" i="0" u="none" strike="noStrike" cap="none">
              <a:solidFill>
                <a:srgbClr val="0033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b="1" dirty="0" smtClean="0">
                <a:solidFill>
                  <a:srgbClr val="003366"/>
                </a:solidFill>
                <a:latin typeface="Calibri"/>
                <a:cs typeface="Calibri"/>
                <a:sym typeface="Calibri"/>
              </a:rPr>
              <a:t>Continuous Integration (CI)</a:t>
            </a:r>
            <a:endParaRPr lang="zh-TW" altLang="en-US" dirty="0"/>
          </a:p>
        </p:txBody>
      </p:sp>
      <p:pic>
        <p:nvPicPr>
          <p:cNvPr id="1028" name="Picture 4" descr="æ¦å¿µå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884" y="1419224"/>
            <a:ext cx="3890319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9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Shape 20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The reasons for a build server</a:t>
            </a:r>
            <a:endParaRPr sz="3300" b="0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2" name="Shape 20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7167" marR="0" lvl="0" indent="-257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Early 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detection of potential source code building errors.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257167" marR="0" lvl="0" indent="-257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Preserving 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the building environment.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257167" marR="0" lvl="0" indent="-257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Saving time for the manual creation of the release package.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257167" marR="0" lvl="0" indent="-257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257167" marR="0" lvl="0" indent="-1047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167" marR="0" lvl="0" indent="-1047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5200" y="2096025"/>
            <a:ext cx="8520600" cy="572700"/>
          </a:xfrm>
        </p:spPr>
        <p:txBody>
          <a:bodyPr/>
          <a:lstStyle/>
          <a:p>
            <a:r>
              <a:rPr lang="en-US" altLang="zh-TW" sz="3600" b="1" dirty="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altLang="zh-TW" sz="3600" b="1" dirty="0" smtClean="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preparation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1700" y="3403599"/>
            <a:ext cx="8520600" cy="1165275"/>
          </a:xfrm>
        </p:spPr>
        <p:txBody>
          <a:bodyPr/>
          <a:lstStyle/>
          <a:p>
            <a:r>
              <a:rPr lang="en-US" altLang="zh-TW" sz="1600" dirty="0" smtClean="0">
                <a:latin typeface="Calibri" pitchFamily="34" charset="0"/>
                <a:cs typeface="Calibri" pitchFamily="34" charset="0"/>
              </a:rPr>
              <a:t>Developer’s preparation</a:t>
            </a:r>
          </a:p>
          <a:p>
            <a:r>
              <a:rPr lang="en-US" altLang="zh-TW" sz="1600" dirty="0" smtClean="0">
                <a:latin typeface="Calibri" pitchFamily="34" charset="0"/>
                <a:cs typeface="Calibri" pitchFamily="34" charset="0"/>
              </a:rPr>
              <a:t>Build server administrator’s preparation</a:t>
            </a:r>
            <a:endParaRPr lang="zh-TW" altLang="en-US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502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Shape 20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b="1" dirty="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The preparation</a:t>
            </a:r>
            <a:endParaRPr sz="3300" b="0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AutoShape 2" descr="ãdeveloper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1" y="3638550"/>
            <a:ext cx="691879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83" y="1286003"/>
            <a:ext cx="469444" cy="45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14" y="1183705"/>
            <a:ext cx="540654" cy="66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003" y="1167443"/>
            <a:ext cx="540654" cy="66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005091" y="1378270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alibri" pitchFamily="34" charset="0"/>
                <a:cs typeface="Calibri" pitchFamily="34" charset="0"/>
              </a:rPr>
              <a:t>Build Server</a:t>
            </a:r>
            <a:endParaRPr lang="zh-TW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280680" y="1116399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alibri" pitchFamily="34" charset="0"/>
                <a:cs typeface="Calibri" pitchFamily="34" charset="0"/>
              </a:rPr>
              <a:t>Source code server</a:t>
            </a:r>
            <a:endParaRPr lang="zh-TW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168751" y="4143625"/>
            <a:ext cx="2319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Calibri" pitchFamily="34" charset="0"/>
                <a:cs typeface="Calibri" pitchFamily="34" charset="0"/>
              </a:rPr>
              <a:t>The VDI file with the proper</a:t>
            </a:r>
          </a:p>
          <a:p>
            <a:r>
              <a:rPr lang="en-US" altLang="zh-TW" sz="1200" dirty="0" smtClean="0">
                <a:latin typeface="Calibri" pitchFamily="34" charset="0"/>
                <a:cs typeface="Calibri" pitchFamily="34" charset="0"/>
              </a:rPr>
              <a:t>source code building environment</a:t>
            </a:r>
            <a:endParaRPr lang="zh-TW" altLang="en-US" sz="1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7" name="Picture 9" descr="ç¸éåç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769" y="3559253"/>
            <a:ext cx="782482" cy="78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單箭頭接點 7"/>
          <p:cNvCxnSpPr>
            <a:stCxn id="2051" idx="3"/>
            <a:endCxn id="2057" idx="1"/>
          </p:cNvCxnSpPr>
          <p:nvPr/>
        </p:nvCxnSpPr>
        <p:spPr>
          <a:xfrm>
            <a:off x="1483880" y="3950494"/>
            <a:ext cx="40518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2051" idx="0"/>
            <a:endCxn id="2053" idx="2"/>
          </p:cNvCxnSpPr>
          <p:nvPr/>
        </p:nvCxnSpPr>
        <p:spPr>
          <a:xfrm flipV="1">
            <a:off x="1137941" y="1845565"/>
            <a:ext cx="0" cy="1792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1338043" y="1845565"/>
            <a:ext cx="421621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Calibri" pitchFamily="34" charset="0"/>
                <a:cs typeface="Calibri" pitchFamily="34" charset="0"/>
              </a:rPr>
              <a:t>Create below files in the root folder of the source code directory</a:t>
            </a:r>
          </a:p>
          <a:p>
            <a:pPr marL="342900" indent="-342900">
              <a:buAutoNum type="arabicPeriod"/>
            </a:pPr>
            <a:r>
              <a:rPr lang="en-US" altLang="zh-TW" sz="1200" dirty="0" smtClean="0">
                <a:latin typeface="Calibri" pitchFamily="34" charset="0"/>
                <a:cs typeface="Calibri" pitchFamily="34" charset="0"/>
              </a:rPr>
              <a:t>build.sh (File)</a:t>
            </a:r>
          </a:p>
          <a:p>
            <a:pPr marL="342900" indent="-342900">
              <a:buAutoNum type="arabicPeriod"/>
            </a:pPr>
            <a:r>
              <a:rPr lang="en-US" altLang="zh-TW" sz="1200" dirty="0" smtClean="0">
                <a:latin typeface="Calibri" pitchFamily="34" charset="0"/>
                <a:cs typeface="Calibri" pitchFamily="34" charset="0"/>
              </a:rPr>
              <a:t>package.sh (File)</a:t>
            </a:r>
          </a:p>
          <a:p>
            <a:pPr marL="342900" indent="-342900">
              <a:buAutoNum type="arabicPeriod"/>
            </a:pPr>
            <a:r>
              <a:rPr lang="en-US" altLang="zh-TW" sz="1200" dirty="0" err="1" smtClean="0">
                <a:latin typeface="Calibri" pitchFamily="34" charset="0"/>
                <a:cs typeface="Calibri" pitchFamily="34" charset="0"/>
              </a:rPr>
              <a:t>ReleasePackage</a:t>
            </a:r>
            <a:r>
              <a:rPr lang="en-US" altLang="zh-TW" sz="1200" dirty="0" smtClean="0">
                <a:latin typeface="Calibri" pitchFamily="34" charset="0"/>
                <a:cs typeface="Calibri" pitchFamily="34" charset="0"/>
              </a:rPr>
              <a:t> (</a:t>
            </a:r>
            <a:r>
              <a:rPr lang="en-US" altLang="zh-TW" sz="1200" dirty="0" err="1" smtClean="0">
                <a:latin typeface="Calibri" pitchFamily="34" charset="0"/>
                <a:cs typeface="Calibri" pitchFamily="34" charset="0"/>
              </a:rPr>
              <a:t>Dir</a:t>
            </a:r>
            <a:r>
              <a:rPr lang="en-US" altLang="zh-TW" sz="12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zh-TW" sz="1200" dirty="0" err="1" smtClean="0">
                <a:latin typeface="Calibri" pitchFamily="34" charset="0"/>
                <a:cs typeface="Calibri" pitchFamily="34" charset="0"/>
              </a:rPr>
              <a:t>ReleasePackage</a:t>
            </a:r>
            <a:r>
              <a:rPr lang="en-US" altLang="zh-TW" sz="1200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en-US" altLang="zh-TW" sz="1200" dirty="0" err="1" smtClean="0">
                <a:latin typeface="Calibri" pitchFamily="34" charset="0"/>
                <a:cs typeface="Calibri" pitchFamily="34" charset="0"/>
              </a:rPr>
              <a:t>FactoryOp</a:t>
            </a:r>
            <a:r>
              <a:rPr lang="en-US" altLang="zh-TW" sz="1200" dirty="0" smtClean="0">
                <a:latin typeface="Calibri" pitchFamily="34" charset="0"/>
                <a:cs typeface="Calibri" pitchFamily="34" charset="0"/>
              </a:rPr>
              <a:t> (</a:t>
            </a:r>
            <a:r>
              <a:rPr lang="en-US" altLang="zh-TW" sz="1200" dirty="0" err="1" smtClean="0">
                <a:latin typeface="Calibri" pitchFamily="34" charset="0"/>
                <a:cs typeface="Calibri" pitchFamily="34" charset="0"/>
              </a:rPr>
              <a:t>Dir</a:t>
            </a:r>
            <a:r>
              <a:rPr lang="en-US" altLang="zh-TW" sz="12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342900" indent="-342900">
              <a:buFont typeface="Arial"/>
              <a:buAutoNum type="arabicPeriod"/>
            </a:pPr>
            <a:r>
              <a:rPr lang="en-US" altLang="zh-TW" sz="1200" dirty="0" err="1" smtClean="0">
                <a:latin typeface="Calibri" pitchFamily="34" charset="0"/>
                <a:cs typeface="Calibri" pitchFamily="34" charset="0"/>
              </a:rPr>
              <a:t>ReleasePackage</a:t>
            </a:r>
            <a:r>
              <a:rPr lang="en-US" altLang="zh-TW" sz="1200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en-US" altLang="zh-TW" sz="1200" dirty="0" err="1" smtClean="0">
                <a:latin typeface="Calibri" pitchFamily="34" charset="0"/>
                <a:cs typeface="Calibri" pitchFamily="34" charset="0"/>
              </a:rPr>
              <a:t>OTAUpdate</a:t>
            </a:r>
            <a:r>
              <a:rPr lang="en-US" altLang="zh-TW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TW" sz="12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altLang="zh-TW" sz="1200" dirty="0" err="1">
                <a:latin typeface="Calibri" pitchFamily="34" charset="0"/>
                <a:cs typeface="Calibri" pitchFamily="34" charset="0"/>
              </a:rPr>
              <a:t>Dir</a:t>
            </a:r>
            <a:r>
              <a:rPr lang="en-US" altLang="zh-TW" sz="1200" dirty="0" smtClean="0">
                <a:latin typeface="Calibri" pitchFamily="34" charset="0"/>
                <a:cs typeface="Calibri" pitchFamily="34" charset="0"/>
              </a:rPr>
              <a:t>)</a:t>
            </a:r>
            <a:endParaRPr lang="en-US" altLang="zh-TW" sz="1200" dirty="0">
              <a:latin typeface="Calibri" pitchFamily="34" charset="0"/>
              <a:cs typeface="Calibri" pitchFamily="34" charset="0"/>
            </a:endParaRPr>
          </a:p>
          <a:p>
            <a:r>
              <a:rPr lang="en-US" altLang="zh-TW" sz="1200" dirty="0" smtClean="0">
                <a:latin typeface="Calibri" pitchFamily="34" charset="0"/>
                <a:cs typeface="Calibri" pitchFamily="34" charset="0"/>
              </a:rPr>
              <a:t>Commit changes to the source code revision server</a:t>
            </a:r>
            <a:endParaRPr lang="en-US" altLang="zh-TW" sz="12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AutoNum type="arabicPeriod"/>
            </a:pPr>
            <a:endParaRPr lang="en-US" altLang="zh-TW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AutoNum type="arabicPeriod"/>
            </a:pPr>
            <a:endParaRPr lang="zh-TW" alt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5" name="直線單箭頭接點 24"/>
          <p:cNvCxnSpPr>
            <a:stCxn id="2057" idx="0"/>
          </p:cNvCxnSpPr>
          <p:nvPr/>
        </p:nvCxnSpPr>
        <p:spPr>
          <a:xfrm flipV="1">
            <a:off x="5927010" y="1743268"/>
            <a:ext cx="0" cy="1815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6068203" y="2152732"/>
            <a:ext cx="31518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Calibri" pitchFamily="34" charset="0"/>
                <a:cs typeface="Calibri" pitchFamily="34" charset="0"/>
              </a:rPr>
              <a:t>Import the developer’s VDI</a:t>
            </a:r>
          </a:p>
          <a:p>
            <a:r>
              <a:rPr lang="en-US" altLang="zh-TW" sz="1200" dirty="0" smtClean="0">
                <a:latin typeface="Calibri" pitchFamily="34" charset="0"/>
                <a:cs typeface="Calibri" pitchFamily="34" charset="0"/>
              </a:rPr>
              <a:t>files to the build server’ Virtual</a:t>
            </a:r>
          </a:p>
          <a:p>
            <a:r>
              <a:rPr lang="en-US" altLang="zh-TW" sz="1200" dirty="0" smtClean="0">
                <a:latin typeface="Calibri" pitchFamily="34" charset="0"/>
                <a:cs typeface="Calibri" pitchFamily="34" charset="0"/>
              </a:rPr>
              <a:t>Box. </a:t>
            </a:r>
          </a:p>
          <a:p>
            <a:r>
              <a:rPr lang="en-US" altLang="zh-TW" sz="1200" dirty="0" smtClean="0">
                <a:latin typeface="Calibri" pitchFamily="34" charset="0"/>
                <a:cs typeface="Calibri" pitchFamily="34" charset="0"/>
              </a:rPr>
              <a:t>Follow the guidance of </a:t>
            </a:r>
          </a:p>
          <a:p>
            <a:r>
              <a:rPr lang="en-US" altLang="zh-TW" sz="1200" dirty="0" smtClean="0">
                <a:latin typeface="Calibri" pitchFamily="34" charset="0"/>
                <a:cs typeface="Calibri" pitchFamily="34" charset="0"/>
                <a:hlinkClick r:id="rId7" action="ppaction://hlinkfile"/>
              </a:rPr>
              <a:t>SourceCodeBuildingEnvironmentVMSetup.docx</a:t>
            </a:r>
            <a:endParaRPr lang="en-US" altLang="zh-TW" sz="12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altLang="zh-TW" sz="1200" dirty="0" smtClean="0">
                <a:latin typeface="Calibri" pitchFamily="34" charset="0"/>
                <a:cs typeface="Calibri" pitchFamily="34" charset="0"/>
              </a:rPr>
              <a:t>to complete settings.</a:t>
            </a:r>
          </a:p>
          <a:p>
            <a:endParaRPr lang="en-US" altLang="zh-TW" sz="12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119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Shape 20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 smtClean="0">
                <a:solidFill>
                  <a:srgbClr val="003366"/>
                </a:solidFill>
                <a:latin typeface="Calibri"/>
                <a:cs typeface="Calibri"/>
                <a:sym typeface="Calibri"/>
              </a:rPr>
              <a:t>Developer’s preparation</a:t>
            </a:r>
            <a:endParaRPr sz="3300" b="0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2" name="Shape 20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7167" marR="0" lvl="0" indent="-257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000" b="1" i="1" dirty="0" smtClean="0">
                <a:latin typeface="Calibri"/>
                <a:ea typeface="Calibri"/>
                <a:cs typeface="Calibri"/>
                <a:sym typeface="Calibri"/>
              </a:rPr>
              <a:t>“VM” 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– A virtual box </a:t>
            </a:r>
            <a:r>
              <a:rPr lang="en-US" sz="2000" dirty="0" err="1" smtClean="0">
                <a:latin typeface="Calibri"/>
                <a:ea typeface="Calibri"/>
                <a:cs typeface="Calibri"/>
                <a:sym typeface="Calibri"/>
              </a:rPr>
              <a:t>vm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 file with the proper source code building environment.</a:t>
            </a:r>
            <a:endParaRPr lang="en-US" sz="2000" dirty="0">
              <a:latin typeface="Calibri"/>
              <a:ea typeface="Calibri"/>
              <a:cs typeface="Calibri"/>
              <a:sym typeface="Calibri"/>
            </a:endParaRPr>
          </a:p>
          <a:p>
            <a:pPr marL="257167" marR="0" lvl="0" indent="-257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000" b="1" i="1" dirty="0" smtClean="0">
                <a:latin typeface="Calibri"/>
                <a:ea typeface="Calibri"/>
                <a:cs typeface="Calibri"/>
                <a:sym typeface="Calibri"/>
              </a:rPr>
              <a:t>“build.sh”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- Executes 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all necessary commands for building source code.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   Example: build.sh : source build/envsetup.sh; lunch xxx; make</a:t>
            </a:r>
          </a:p>
          <a:p>
            <a:pPr marL="257167" marR="0" lvl="0" indent="-257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000" b="1" i="1" dirty="0" smtClean="0">
                <a:latin typeface="Calibri"/>
                <a:ea typeface="Calibri"/>
                <a:cs typeface="Calibri"/>
                <a:sym typeface="Calibri"/>
              </a:rPr>
              <a:t>“package.sh”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 – Copies generated image files into “</a:t>
            </a:r>
            <a:r>
              <a:rPr lang="en-US" sz="2000" dirty="0" err="1" smtClean="0">
                <a:latin typeface="Calibri"/>
                <a:ea typeface="Calibri"/>
                <a:cs typeface="Calibri"/>
                <a:sym typeface="Calibri"/>
              </a:rPr>
              <a:t>ReleasePackage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” folder and compresses it into a zip file for the release.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257167" marR="0" lvl="0" indent="-257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000" b="1" i="1" dirty="0"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000" b="1" i="1" dirty="0" err="1">
                <a:latin typeface="Calibri"/>
                <a:ea typeface="Calibri"/>
                <a:cs typeface="Calibri"/>
                <a:sym typeface="Calibri"/>
              </a:rPr>
              <a:t>ReleasePackage</a:t>
            </a:r>
            <a:r>
              <a:rPr lang="en-US" sz="2000" b="1" i="1" dirty="0"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: Contains “</a:t>
            </a:r>
            <a:r>
              <a:rPr lang="en-US" sz="2000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FactoryOp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” and “</a:t>
            </a:r>
            <a:r>
              <a:rPr lang="en-US" sz="2000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OTAUpdate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”. Each folder should consist of the user manual guide, the release note.</a:t>
            </a:r>
          </a:p>
          <a:p>
            <a:pPr marL="257167" marR="0" lvl="0" indent="-257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“build.sh”, “package.sh” and “</a:t>
            </a:r>
            <a:r>
              <a:rPr lang="en-US" sz="2000" dirty="0" err="1" smtClean="0">
                <a:latin typeface="Calibri"/>
                <a:ea typeface="Calibri"/>
                <a:cs typeface="Calibri"/>
                <a:sym typeface="Calibri"/>
              </a:rPr>
              <a:t>ReleasePackage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” (consists of the folders of </a:t>
            </a:r>
            <a:r>
              <a:rPr lang="en-US" sz="2000" dirty="0" err="1" smtClean="0">
                <a:latin typeface="Calibri"/>
                <a:ea typeface="Calibri"/>
                <a:cs typeface="Calibri"/>
                <a:sym typeface="Calibri"/>
              </a:rPr>
              <a:t>FactoryOp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000" dirty="0" err="1" smtClean="0">
                <a:latin typeface="Calibri"/>
                <a:ea typeface="Calibri"/>
                <a:cs typeface="Calibri"/>
                <a:sym typeface="Calibri"/>
              </a:rPr>
              <a:t>OTAUpdate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) should be put under the root folder of the source code directory and be checked into the source code revision server.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257167" marR="0" lvl="0" indent="-1047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167" marR="0" lvl="0" indent="-1047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9288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284806" y="220210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b="1" i="0" u="none" strike="noStrike" cap="none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40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tech">
  <a:themeElements>
    <a:clrScheme name="">
      <a:dk1>
        <a:srgbClr val="000000"/>
      </a:dk1>
      <a:lt1>
        <a:srgbClr val="FFFFFF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FF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333</Words>
  <Application>Microsoft Office PowerPoint</Application>
  <PresentationFormat>如螢幕大小 (16:9)</PresentationFormat>
  <Paragraphs>44</Paragraphs>
  <Slides>8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Protech</vt:lpstr>
      <vt:lpstr>Build Server (Continuous Integration)</vt:lpstr>
      <vt:lpstr>PowerPoint 簡報</vt:lpstr>
      <vt:lpstr>Continuous Integration (CI)</vt:lpstr>
      <vt:lpstr>The reasons for a build server</vt:lpstr>
      <vt:lpstr>The preparation</vt:lpstr>
      <vt:lpstr>The preparation</vt:lpstr>
      <vt:lpstr>Developer’s preparation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Server (Continuous Integration)</dc:title>
  <cp:lastModifiedBy>黃國權</cp:lastModifiedBy>
  <cp:revision>65</cp:revision>
  <dcterms:modified xsi:type="dcterms:W3CDTF">2018-07-19T02:09:31Z</dcterms:modified>
</cp:coreProperties>
</file>