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2"/>
  </p:sldMasterIdLst>
  <p:notesMasterIdLst>
    <p:notesMasterId r:id="rId22"/>
  </p:notesMasterIdLst>
  <p:handoutMasterIdLst>
    <p:handoutMasterId r:id="rId23"/>
  </p:handoutMasterIdLst>
  <p:sldIdLst>
    <p:sldId id="257" r:id="rId3"/>
    <p:sldId id="274" r:id="rId4"/>
    <p:sldId id="277" r:id="rId5"/>
    <p:sldId id="281" r:id="rId6"/>
    <p:sldId id="282" r:id="rId7"/>
    <p:sldId id="283" r:id="rId8"/>
    <p:sldId id="291" r:id="rId9"/>
    <p:sldId id="292" r:id="rId10"/>
    <p:sldId id="284" r:id="rId11"/>
    <p:sldId id="285" r:id="rId12"/>
    <p:sldId id="286" r:id="rId13"/>
    <p:sldId id="293" r:id="rId14"/>
    <p:sldId id="295" r:id="rId15"/>
    <p:sldId id="287" r:id="rId16"/>
    <p:sldId id="288" r:id="rId17"/>
    <p:sldId id="289" r:id="rId18"/>
    <p:sldId id="294" r:id="rId19"/>
    <p:sldId id="296" r:id="rId20"/>
    <p:sldId id="290" r:id="rId21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96" autoAdjust="0"/>
    <p:restoredTop sz="96313" autoAdjust="0"/>
  </p:normalViewPr>
  <p:slideViewPr>
    <p:cSldViewPr snapToGrid="0">
      <p:cViewPr varScale="1">
        <p:scale>
          <a:sx n="73" d="100"/>
          <a:sy n="73" d="100"/>
        </p:scale>
        <p:origin x="-69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80" y="-96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1">
              <a:defRPr lang="ko-KR" sz="1200"/>
            </a:lvl1pPr>
          </a:lstStyle>
          <a:p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1">
              <a:defRPr lang="ko-KR" sz="1200"/>
            </a:lvl1pPr>
          </a:lstStyle>
          <a:p>
            <a:fld id="{2BCAFC7A-71DD-4C2C-B63D-60FDC7DD5449}" type="datetimeFigureOut">
              <a:rPr lang="en-US" altLang="ko-KR" smtClean="0">
                <a:latin typeface="맑은 고딕" panose="020B0503020000020004" pitchFamily="50" charset="-127"/>
              </a:rPr>
              <a:t>3/11/2018</a:t>
            </a:fld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1">
              <a:defRPr lang="ko-KR" sz="1200"/>
            </a:lvl1pPr>
          </a:lstStyle>
          <a:p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1">
              <a:defRPr lang="ko-KR" sz="1200"/>
            </a:lvl1pPr>
          </a:lstStyle>
          <a:p>
            <a:fld id="{DA6FC261-E491-4C42-A663-B95247CC46D9}" type="slidenum">
              <a:rPr lang="ko-KR" smtClean="0">
                <a:latin typeface="맑은 고딕" panose="020B0503020000020004" pitchFamily="50" charset="-127"/>
              </a:rPr>
              <a:t>‹#›</a:t>
            </a:fld>
            <a:endParaRPr lang="ko-KR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1">
              <a:defRPr lang="ko-KR"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1">
              <a:defRPr lang="ko-KR" sz="1200">
                <a:latin typeface="맑은 고딕" panose="020B0503020000020004" pitchFamily="50" charset="-127"/>
              </a:defRPr>
            </a:lvl1pPr>
          </a:lstStyle>
          <a:p>
            <a:fld id="{D85ECAFD-F005-4163-B10D-85806DC43F93}" type="datetimeFigureOut">
              <a:rPr lang="en-US" altLang="ko-KR" smtClean="0"/>
              <a:pPr/>
              <a:t>3/11/2018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ko-KR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1">
              <a:defRPr lang="ko-KR"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1">
              <a:defRPr lang="ko-KR" sz="1200">
                <a:latin typeface="맑은 고딕" panose="020B0503020000020004" pitchFamily="50" charset="-127"/>
              </a:defRPr>
            </a:lvl1pPr>
          </a:lstStyle>
          <a:p>
            <a:fld id="{333E963C-1534-4F8D-B2A7-66D81AA2595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ko-KR" smtClean="0"/>
              <a:pPr latinLnBrk="1"/>
              <a:t>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257B995-136A-4A15-87A5-26420C3C1021}" type="slidenum">
              <a:rPr lang="en-US" altLang="ko-KR" smtClean="0"/>
              <a:pPr latinLnBrk="1"/>
              <a:t>10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4114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257B995-136A-4A15-87A5-26420C3C1021}" type="slidenum">
              <a:rPr lang="en-US" altLang="ko-KR" smtClean="0"/>
              <a:pPr latinLnBrk="1"/>
              <a:t>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4114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257B995-136A-4A15-87A5-26420C3C1021}" type="slidenum">
              <a:rPr lang="en-US" altLang="ko-KR" smtClean="0"/>
              <a:pPr latinLnBrk="1"/>
              <a:t>12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4114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257B995-136A-4A15-87A5-26420C3C1021}" type="slidenum">
              <a:rPr lang="en-US" altLang="ko-KR" smtClean="0"/>
              <a:pPr latinLnBrk="1"/>
              <a:t>13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4114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257B995-136A-4A15-87A5-26420C3C1021}" type="slidenum">
              <a:rPr lang="en-US" altLang="ko-KR" smtClean="0"/>
              <a:pPr latinLnBrk="1"/>
              <a:t>14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4114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257B995-136A-4A15-87A5-26420C3C1021}" type="slidenum">
              <a:rPr lang="en-US" altLang="ko-KR" smtClean="0"/>
              <a:pPr latinLnBrk="1"/>
              <a:t>15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4114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257B995-136A-4A15-87A5-26420C3C1021}" type="slidenum">
              <a:rPr lang="en-US" altLang="ko-KR" smtClean="0"/>
              <a:pPr latinLnBrk="1"/>
              <a:t>16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4114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257B995-136A-4A15-87A5-26420C3C1021}" type="slidenum">
              <a:rPr lang="en-US" altLang="ko-KR" smtClean="0"/>
              <a:pPr latinLnBrk="1"/>
              <a:t>17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4114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257B995-136A-4A15-87A5-26420C3C1021}" type="slidenum">
              <a:rPr lang="en-US" altLang="ko-KR" smtClean="0"/>
              <a:pPr latinLnBrk="1"/>
              <a:t>18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4114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257B995-136A-4A15-87A5-26420C3C1021}" type="slidenum">
              <a:rPr lang="en-US" altLang="ko-KR" smtClean="0"/>
              <a:pPr latinLnBrk="1"/>
              <a:t>19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411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257B995-136A-4A15-87A5-26420C3C1021}" type="slidenum">
              <a:rPr lang="en-US" altLang="ko-KR" smtClean="0"/>
              <a:pPr latinLnBrk="1"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4114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257B995-136A-4A15-87A5-26420C3C1021}" type="slidenum">
              <a:rPr lang="en-US" altLang="ko-KR" smtClean="0"/>
              <a:pPr latinLnBrk="1"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4114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257B995-136A-4A15-87A5-26420C3C1021}" type="slidenum">
              <a:rPr lang="en-US" altLang="ko-KR" smtClean="0"/>
              <a:pPr latinLnBrk="1"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4114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257B995-136A-4A15-87A5-26420C3C1021}" type="slidenum">
              <a:rPr lang="en-US" altLang="ko-KR" smtClean="0"/>
              <a:pPr latinLnBrk="1"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4114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257B995-136A-4A15-87A5-26420C3C1021}" type="slidenum">
              <a:rPr lang="en-US" altLang="ko-KR" smtClean="0"/>
              <a:pPr latinLnBrk="1"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411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257B995-136A-4A15-87A5-26420C3C1021}" type="slidenum">
              <a:rPr lang="en-US" altLang="ko-KR" smtClean="0"/>
              <a:pPr latinLnBrk="1"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411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257B995-136A-4A15-87A5-26420C3C1021}" type="slidenum">
              <a:rPr lang="en-US" altLang="ko-KR" smtClean="0"/>
              <a:pPr latinLnBrk="1"/>
              <a:t>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4114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257B995-136A-4A15-87A5-26420C3C1021}" type="slidenum">
              <a:rPr lang="en-US" altLang="ko-KR" smtClean="0"/>
              <a:pPr latinLnBrk="1"/>
              <a:t>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411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CC1-A31C-4D57-A532-25562E900667}" type="datetime5">
              <a:rPr lang="en-US" altLang="ko-KR" smtClean="0"/>
              <a:pPr/>
              <a:t>11-Mar-18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719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CC1-A31C-4D57-A532-25562E900667}" type="datetime5">
              <a:rPr lang="en-US" altLang="ko-KR" smtClean="0"/>
              <a:pPr/>
              <a:t>11-Mar-18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CC1-A31C-4D57-A532-25562E900667}" type="datetime5">
              <a:rPr lang="en-US" altLang="ko-KR" smtClean="0"/>
              <a:pPr/>
              <a:t>11-Mar-18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11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CC1-A31C-4D57-A532-25562E900667}" type="datetime5">
              <a:rPr lang="en-US" altLang="ko-KR" smtClean="0"/>
              <a:pPr/>
              <a:t>11-Mar-18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854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CC1-A31C-4D57-A532-25562E900667}" type="datetime5">
              <a:rPr lang="en-US" altLang="ko-KR" smtClean="0"/>
              <a:pPr/>
              <a:t>11-Mar-18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57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CC1-A31C-4D57-A532-25562E900667}" type="datetime5">
              <a:rPr lang="en-US" altLang="ko-KR" smtClean="0"/>
              <a:pPr/>
              <a:t>11-Mar-18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170205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CC1-A31C-4D57-A532-25562E900667}" type="datetime5">
              <a:rPr lang="en-US" altLang="ko-KR" smtClean="0"/>
              <a:pPr/>
              <a:t>11-Mar-18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2673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CC1-A31C-4D57-A532-25562E900667}" type="datetime5">
              <a:rPr lang="en-US" altLang="ko-KR" smtClean="0"/>
              <a:pPr/>
              <a:t>11-Mar-18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062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CC1-A31C-4D57-A532-25562E900667}" type="datetime5">
              <a:rPr lang="en-US" altLang="ko-KR" smtClean="0"/>
              <a:pPr/>
              <a:t>11-Mar-18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47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cap="none" baseline="0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CC1-A31C-4D57-A532-25562E900667}" type="datetime5">
              <a:rPr lang="en-US" altLang="ko-KR" smtClean="0"/>
              <a:pPr/>
              <a:t>11-Mar-18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19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CC1-A31C-4D57-A532-25562E900667}" type="datetime5">
              <a:rPr lang="en-US" altLang="ko-KR" smtClean="0"/>
              <a:pPr/>
              <a:t>11-Mar-18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781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CC1-A31C-4D57-A532-25562E900667}" type="datetime5">
              <a:rPr lang="en-US" altLang="ko-KR" smtClean="0"/>
              <a:pPr/>
              <a:t>11-Mar-18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805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2012/11/13</a:t>
            </a:r>
            <a:endParaRPr lang="ko-K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CC1-A31C-4D57-A532-25562E900667}" type="datetime5">
              <a:rPr lang="en-US" altLang="ko-KR" smtClean="0"/>
              <a:pPr/>
              <a:t>11-Mar-18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39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CC1-A31C-4D57-A532-25562E900667}" type="datetime5">
              <a:rPr lang="en-US" altLang="ko-KR" smtClean="0"/>
              <a:pPr/>
              <a:t>11-Mar-18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037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CC1-A31C-4D57-A532-25562E900667}" type="datetime5">
              <a:rPr lang="en-US" altLang="ko-KR" smtClean="0"/>
              <a:pPr/>
              <a:t>11-Mar-18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27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ABB1CC1-A31C-4D57-A532-25562E900667}" type="datetime5">
              <a:rPr lang="en-US" altLang="ko-KR" smtClean="0"/>
              <a:pPr/>
              <a:t>11-Mar-18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02111984F565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95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ABB1CC1-A31C-4D57-A532-25562E900667}" type="datetime5">
              <a:rPr lang="en-US" altLang="ko-KR" smtClean="0"/>
              <a:pPr/>
              <a:t>11-Mar-18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02111984F565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3041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none" baseline="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none" baseline="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none" baseline="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none" baseline="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none" baseline="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3"/>
          <p:cNvSpPr>
            <a:spLocks noGrp="1"/>
          </p:cNvSpPr>
          <p:nvPr>
            <p:ph type="ctrTitle"/>
          </p:nvPr>
        </p:nvSpPr>
        <p:spPr>
          <a:xfrm>
            <a:off x="1062079" y="1562228"/>
            <a:ext cx="10295732" cy="2800767"/>
          </a:xfrm>
        </p:spPr>
        <p:txBody>
          <a:bodyPr>
            <a:spAutoFit/>
          </a:bodyPr>
          <a:lstStyle/>
          <a:p>
            <a:r>
              <a:rPr lang="en-US" altLang="ko-KR" sz="4400" cap="none" dirty="0" smtClean="0">
                <a:solidFill>
                  <a:schemeClr val="tx2"/>
                </a:solidFill>
                <a:latin typeface="+mj-ea"/>
              </a:rPr>
              <a:t>Web publisher portfolio</a:t>
            </a:r>
            <a:r>
              <a:rPr lang="en-US" altLang="ko-KR" sz="4400" b="1" dirty="0" smtClean="0">
                <a:solidFill>
                  <a:schemeClr val="tx2"/>
                </a:solidFill>
                <a:latin typeface="+mj-ea"/>
              </a:rPr>
              <a:t/>
            </a:r>
            <a:br>
              <a:rPr lang="en-US" altLang="ko-KR" sz="4400" b="1" dirty="0" smtClean="0">
                <a:solidFill>
                  <a:schemeClr val="tx2"/>
                </a:solidFill>
                <a:latin typeface="+mj-ea"/>
              </a:rPr>
            </a:br>
            <a:r>
              <a:rPr lang="en-US" altLang="ko-KR" sz="4400" b="1" dirty="0" smtClean="0">
                <a:solidFill>
                  <a:schemeClr val="tx2"/>
                </a:solidFill>
                <a:latin typeface="+mj-ea"/>
              </a:rPr>
              <a:t/>
            </a:r>
            <a:br>
              <a:rPr lang="en-US" altLang="ko-KR" sz="4400" b="1" dirty="0" smtClean="0">
                <a:solidFill>
                  <a:schemeClr val="tx2"/>
                </a:solidFill>
                <a:latin typeface="+mj-ea"/>
              </a:rPr>
            </a:br>
            <a:r>
              <a:rPr lang="en-US" altLang="ko-KR" sz="4400" b="1" dirty="0" smtClean="0">
                <a:solidFill>
                  <a:schemeClr val="tx2"/>
                </a:solidFill>
                <a:latin typeface="+mj-ea"/>
              </a:rPr>
              <a:t/>
            </a:r>
            <a:br>
              <a:rPr lang="en-US" altLang="ko-KR" sz="4400" b="1" dirty="0" smtClean="0">
                <a:solidFill>
                  <a:schemeClr val="tx2"/>
                </a:solidFill>
                <a:latin typeface="+mj-ea"/>
              </a:rPr>
            </a:br>
            <a:r>
              <a:rPr lang="ko-KR" alt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웹 </a:t>
            </a:r>
            <a:r>
              <a:rPr lang="ko-KR" altLang="en-US" sz="4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퍼블리셔</a:t>
            </a:r>
            <a:r>
              <a:rPr lang="ko-KR" alt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 </a:t>
            </a:r>
            <a:r>
              <a:rPr lang="ko-KR" altLang="en-US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포트폴리오</a:t>
            </a:r>
            <a:r>
              <a:rPr lang="en-US" altLang="ko-KR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 </a:t>
            </a:r>
            <a:r>
              <a:rPr lang="ko-KR" alt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만들기</a:t>
            </a:r>
            <a:endParaRPr lang="ko-KR" sz="4400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 1"/>
          <p:cNvSpPr>
            <a:spLocks noGrp="1"/>
          </p:cNvSpPr>
          <p:nvPr>
            <p:ph type="title"/>
          </p:nvPr>
        </p:nvSpPr>
        <p:spPr>
          <a:xfrm>
            <a:off x="1141413" y="870802"/>
            <a:ext cx="9905998" cy="461665"/>
          </a:xfrm>
        </p:spPr>
        <p:txBody>
          <a:bodyPr>
            <a:spAutoFit/>
          </a:bodyPr>
          <a:lstStyle/>
          <a:p>
            <a:r>
              <a:rPr lang="en-US" altLang="ko-KR" dirty="0" smtClean="0"/>
              <a:t>Part2 </a:t>
            </a:r>
            <a:r>
              <a:rPr lang="en-US" altLang="ko-KR" dirty="0"/>
              <a:t>: </a:t>
            </a:r>
            <a:r>
              <a:rPr lang="ko-KR" altLang="en-US" dirty="0"/>
              <a:t>웹 </a:t>
            </a:r>
            <a:r>
              <a:rPr lang="ko-KR" altLang="en-US" dirty="0" err="1"/>
              <a:t>퍼블리셔</a:t>
            </a:r>
            <a:r>
              <a:rPr lang="ko-KR" altLang="en-US" dirty="0"/>
              <a:t> 중급</a:t>
            </a:r>
            <a:r>
              <a:rPr lang="en-US" altLang="ko-KR" dirty="0"/>
              <a:t>(jQuery &amp; JavaScript)</a:t>
            </a:r>
            <a:endParaRPr lang="ko-KR" dirty="0"/>
          </a:p>
        </p:txBody>
      </p:sp>
      <p:sp>
        <p:nvSpPr>
          <p:cNvPr id="3" name="사각형 2"/>
          <p:cNvSpPr>
            <a:spLocks noGrp="1"/>
          </p:cNvSpPr>
          <p:nvPr>
            <p:ph idx="1"/>
          </p:nvPr>
        </p:nvSpPr>
        <p:spPr>
          <a:xfrm>
            <a:off x="1141413" y="1841863"/>
            <a:ext cx="9905998" cy="3265509"/>
          </a:xfrm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웹 페이지를 제작하다 보면 입력된 정보와 그에 맞는 값을 비교한 후 구현되는 동적 화면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컨트롤이나 어떤 경우에서의 </a:t>
            </a:r>
            <a:r>
              <a:rPr lang="en-US" altLang="ko-KR" dirty="0">
                <a:latin typeface="+mn-ea"/>
              </a:rPr>
              <a:t>CSS </a:t>
            </a:r>
            <a:r>
              <a:rPr lang="ko-KR" altLang="en-US" dirty="0">
                <a:latin typeface="+mn-ea"/>
              </a:rPr>
              <a:t>변경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슬라이드 배너 등의 애니메이션 효과 같은 단순 코딩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만으로는 어려운 경우가 있습니다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이러한 </a:t>
            </a:r>
            <a:r>
              <a:rPr lang="ko-KR" altLang="en-US" dirty="0">
                <a:latin typeface="+mn-ea"/>
              </a:rPr>
              <a:t>경우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smtClean="0">
                <a:latin typeface="+mn-ea"/>
              </a:rPr>
              <a:t>jQuery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JavaScript</a:t>
            </a:r>
            <a:r>
              <a:rPr lang="ko-KR" altLang="en-US" dirty="0" smtClean="0">
                <a:latin typeface="+mn-ea"/>
              </a:rPr>
              <a:t>를 </a:t>
            </a:r>
            <a:r>
              <a:rPr lang="ko-KR" altLang="en-US" dirty="0">
                <a:latin typeface="+mn-ea"/>
              </a:rPr>
              <a:t>적절하게 사용하면 어렵지 않은 문법을 </a:t>
            </a:r>
            <a:r>
              <a:rPr lang="ko-KR" altLang="en-US" dirty="0" smtClean="0">
                <a:latin typeface="+mn-ea"/>
              </a:rPr>
              <a:t>통해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애니메이션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효과와 </a:t>
            </a:r>
            <a:r>
              <a:rPr lang="ko-KR" altLang="en-US" dirty="0">
                <a:latin typeface="+mn-ea"/>
              </a:rPr>
              <a:t>이벤트를 효과적으로 구현해 낼 수 있기 때문에 웹 제작을 </a:t>
            </a:r>
            <a:r>
              <a:rPr lang="ko-KR" altLang="en-US" dirty="0" smtClean="0">
                <a:latin typeface="+mn-ea"/>
              </a:rPr>
              <a:t>하려면 꼭 </a:t>
            </a:r>
            <a:r>
              <a:rPr lang="ko-KR" altLang="en-US" dirty="0">
                <a:latin typeface="+mn-ea"/>
              </a:rPr>
              <a:t>필요한 </a:t>
            </a:r>
            <a:r>
              <a:rPr lang="ko-KR" altLang="en-US" dirty="0" smtClean="0">
                <a:latin typeface="+mn-ea"/>
              </a:rPr>
              <a:t>언어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입니다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51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 1"/>
          <p:cNvSpPr>
            <a:spLocks noGrp="1"/>
          </p:cNvSpPr>
          <p:nvPr>
            <p:ph type="title"/>
          </p:nvPr>
        </p:nvSpPr>
        <p:spPr>
          <a:xfrm>
            <a:off x="1141413" y="870802"/>
            <a:ext cx="9905998" cy="461665"/>
          </a:xfrm>
        </p:spPr>
        <p:txBody>
          <a:bodyPr>
            <a:spAutoFit/>
          </a:bodyPr>
          <a:lstStyle/>
          <a:p>
            <a:r>
              <a:rPr lang="en-US" altLang="ko-KR" dirty="0"/>
              <a:t>Part2 : </a:t>
            </a:r>
            <a:r>
              <a:rPr lang="ko-KR" altLang="en-US" dirty="0"/>
              <a:t>웹 </a:t>
            </a:r>
            <a:r>
              <a:rPr lang="ko-KR" altLang="en-US" dirty="0" err="1"/>
              <a:t>퍼블리셔</a:t>
            </a:r>
            <a:r>
              <a:rPr lang="ko-KR" altLang="en-US" dirty="0"/>
              <a:t> 중급</a:t>
            </a:r>
            <a:r>
              <a:rPr lang="en-US" altLang="ko-KR" dirty="0"/>
              <a:t>(jQuery &amp; JavaScript)</a:t>
            </a:r>
            <a:endParaRPr lang="ko-KR" dirty="0"/>
          </a:p>
        </p:txBody>
      </p:sp>
      <p:sp>
        <p:nvSpPr>
          <p:cNvPr id="3" name="사각형 2"/>
          <p:cNvSpPr>
            <a:spLocks noGrp="1"/>
          </p:cNvSpPr>
          <p:nvPr>
            <p:ph idx="1"/>
          </p:nvPr>
        </p:nvSpPr>
        <p:spPr>
          <a:xfrm>
            <a:off x="1141413" y="1841863"/>
            <a:ext cx="9905998" cy="4342727"/>
          </a:xfrm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목차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강 </a:t>
            </a:r>
            <a:r>
              <a:rPr lang="en-US" altLang="ko-KR" dirty="0" smtClean="0">
                <a:effectLst/>
              </a:rPr>
              <a:t>jQuery</a:t>
            </a:r>
            <a:r>
              <a:rPr lang="ko-KR" altLang="en-US" dirty="0">
                <a:effectLst/>
              </a:rPr>
              <a:t>를 활용한 </a:t>
            </a:r>
            <a:r>
              <a:rPr lang="ko-KR" altLang="en-US" dirty="0" smtClean="0">
                <a:effectLst/>
              </a:rPr>
              <a:t>이벤트</a:t>
            </a:r>
            <a:endParaRPr lang="en-US" altLang="ko-KR" dirty="0" smtClean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effectLst/>
              </a:rPr>
              <a:t>2</a:t>
            </a:r>
            <a:r>
              <a:rPr lang="ko-KR" altLang="en-US" dirty="0">
                <a:effectLst/>
              </a:rPr>
              <a:t>강 </a:t>
            </a:r>
            <a:r>
              <a:rPr lang="en-US" altLang="ko-KR" dirty="0">
                <a:effectLst/>
              </a:rPr>
              <a:t>jQuery</a:t>
            </a:r>
            <a:r>
              <a:rPr lang="ko-KR" altLang="en-US" dirty="0">
                <a:effectLst/>
              </a:rPr>
              <a:t>를 활용한 </a:t>
            </a:r>
            <a:r>
              <a:rPr lang="ko-KR" altLang="en-US" dirty="0" smtClean="0">
                <a:effectLst/>
              </a:rPr>
              <a:t>이벤트</a:t>
            </a:r>
            <a:endParaRPr lang="en-US" altLang="ko-KR" dirty="0" smtClean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effectLst/>
              </a:rPr>
              <a:t>3</a:t>
            </a:r>
            <a:r>
              <a:rPr lang="ko-KR" altLang="en-US" dirty="0">
                <a:effectLst/>
              </a:rPr>
              <a:t>강 </a:t>
            </a:r>
            <a:r>
              <a:rPr lang="en-US" altLang="ko-KR" dirty="0">
                <a:effectLst/>
              </a:rPr>
              <a:t>jQuery</a:t>
            </a:r>
            <a:r>
              <a:rPr lang="ko-KR" altLang="en-US" dirty="0">
                <a:effectLst/>
              </a:rPr>
              <a:t>를 활용한 요소의 </a:t>
            </a:r>
            <a:r>
              <a:rPr lang="ko-KR" altLang="en-US" dirty="0" smtClean="0">
                <a:effectLst/>
              </a:rPr>
              <a:t>선택</a:t>
            </a:r>
            <a:endParaRPr lang="en-US" altLang="ko-KR" dirty="0" smtClean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effectLst/>
              </a:rPr>
              <a:t>4</a:t>
            </a:r>
            <a:r>
              <a:rPr lang="ko-KR" altLang="en-US" dirty="0">
                <a:effectLst/>
              </a:rPr>
              <a:t>강 </a:t>
            </a:r>
            <a:r>
              <a:rPr lang="en-US" altLang="ko-KR" dirty="0">
                <a:effectLst/>
              </a:rPr>
              <a:t>jQuery</a:t>
            </a:r>
            <a:r>
              <a:rPr lang="ko-KR" altLang="en-US" dirty="0">
                <a:effectLst/>
              </a:rPr>
              <a:t>를 활용한 </a:t>
            </a:r>
            <a:r>
              <a:rPr lang="ko-KR" altLang="en-US" dirty="0" smtClean="0">
                <a:effectLst/>
              </a:rPr>
              <a:t>이벤트</a:t>
            </a:r>
            <a:endParaRPr lang="en-US" altLang="ko-KR" dirty="0" smtClean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effectLst/>
              </a:rPr>
              <a:t>5</a:t>
            </a:r>
            <a:r>
              <a:rPr lang="ko-KR" altLang="en-US" dirty="0">
                <a:effectLst/>
              </a:rPr>
              <a:t>강 </a:t>
            </a:r>
            <a:r>
              <a:rPr lang="en-US" altLang="ko-KR" dirty="0">
                <a:effectLst/>
              </a:rPr>
              <a:t>jQuery</a:t>
            </a:r>
            <a:r>
              <a:rPr lang="ko-KR" altLang="en-US" dirty="0">
                <a:effectLst/>
              </a:rPr>
              <a:t>를 활용한 </a:t>
            </a:r>
            <a:r>
              <a:rPr lang="en-US" altLang="ko-KR" dirty="0">
                <a:effectLst/>
              </a:rPr>
              <a:t>DOM</a:t>
            </a:r>
            <a:r>
              <a:rPr lang="ko-KR" altLang="en-US" dirty="0">
                <a:effectLst/>
              </a:rPr>
              <a:t>의 </a:t>
            </a:r>
            <a:r>
              <a:rPr lang="ko-KR" altLang="en-US" dirty="0" smtClean="0">
                <a:effectLst/>
              </a:rPr>
              <a:t>변경</a:t>
            </a:r>
            <a:endParaRPr lang="en-US" altLang="ko-KR" dirty="0" smtClean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effectLst/>
              </a:rPr>
              <a:t>6</a:t>
            </a:r>
            <a:r>
              <a:rPr lang="ko-KR" altLang="en-US" dirty="0">
                <a:effectLst/>
              </a:rPr>
              <a:t>강 활용 빈도가 높은 </a:t>
            </a:r>
            <a:r>
              <a:rPr lang="en-US" altLang="ko-KR" dirty="0" err="1">
                <a:effectLst/>
              </a:rPr>
              <a:t>addClass</a:t>
            </a:r>
            <a:r>
              <a:rPr lang="en-US" altLang="ko-KR" dirty="0">
                <a:effectLst/>
              </a:rPr>
              <a:t>() </a:t>
            </a:r>
            <a:r>
              <a:rPr lang="ko-KR" altLang="en-US" dirty="0" smtClean="0">
                <a:effectLst/>
              </a:rPr>
              <a:t>명령어</a:t>
            </a:r>
            <a:endParaRPr lang="en-US" altLang="ko-KR" dirty="0" smtClean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effectLst/>
              </a:rPr>
              <a:t>7</a:t>
            </a:r>
            <a:r>
              <a:rPr lang="ko-KR" altLang="en-US" dirty="0">
                <a:effectLst/>
              </a:rPr>
              <a:t>강 </a:t>
            </a:r>
            <a:r>
              <a:rPr lang="en-US" altLang="ko-KR" dirty="0">
                <a:effectLst/>
              </a:rPr>
              <a:t>jQuery</a:t>
            </a:r>
            <a:r>
              <a:rPr lang="ko-KR" altLang="en-US" dirty="0">
                <a:effectLst/>
              </a:rPr>
              <a:t>를 활용한 애니메이션 </a:t>
            </a:r>
            <a:r>
              <a:rPr lang="ko-KR" altLang="en-US" dirty="0" smtClean="0">
                <a:effectLst/>
              </a:rPr>
              <a:t>효과</a:t>
            </a:r>
            <a:endParaRPr lang="ko-KR" alt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597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 1"/>
          <p:cNvSpPr>
            <a:spLocks noGrp="1"/>
          </p:cNvSpPr>
          <p:nvPr>
            <p:ph type="title"/>
          </p:nvPr>
        </p:nvSpPr>
        <p:spPr>
          <a:xfrm>
            <a:off x="1141413" y="870802"/>
            <a:ext cx="9905998" cy="461665"/>
          </a:xfrm>
        </p:spPr>
        <p:txBody>
          <a:bodyPr>
            <a:spAutoFit/>
          </a:bodyPr>
          <a:lstStyle/>
          <a:p>
            <a:r>
              <a:rPr lang="en-US" altLang="ko-KR" dirty="0"/>
              <a:t>Part2 : </a:t>
            </a:r>
            <a:r>
              <a:rPr lang="ko-KR" altLang="en-US" dirty="0"/>
              <a:t>웹 </a:t>
            </a:r>
            <a:r>
              <a:rPr lang="ko-KR" altLang="en-US" dirty="0" err="1"/>
              <a:t>퍼블리셔</a:t>
            </a:r>
            <a:r>
              <a:rPr lang="ko-KR" altLang="en-US" dirty="0"/>
              <a:t> 중급</a:t>
            </a:r>
            <a:r>
              <a:rPr lang="en-US" altLang="ko-KR" dirty="0"/>
              <a:t>(jQuery &amp; JavaScript)</a:t>
            </a:r>
            <a:endParaRPr lang="ko-KR" dirty="0"/>
          </a:p>
        </p:txBody>
      </p:sp>
      <p:sp>
        <p:nvSpPr>
          <p:cNvPr id="3" name="사각형 2"/>
          <p:cNvSpPr>
            <a:spLocks noGrp="1"/>
          </p:cNvSpPr>
          <p:nvPr>
            <p:ph idx="1"/>
          </p:nvPr>
        </p:nvSpPr>
        <p:spPr>
          <a:xfrm>
            <a:off x="1141413" y="1841863"/>
            <a:ext cx="9905998" cy="4342727"/>
          </a:xfrm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목차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effectLst/>
              </a:rPr>
              <a:t>8</a:t>
            </a:r>
            <a:r>
              <a:rPr lang="ko-KR" altLang="en-US" dirty="0" smtClean="0">
                <a:effectLst/>
              </a:rPr>
              <a:t>강 </a:t>
            </a:r>
            <a:r>
              <a:rPr lang="ko-KR" altLang="en-US" dirty="0">
                <a:effectLst/>
              </a:rPr>
              <a:t>활용 빈도가 높은 </a:t>
            </a:r>
            <a:r>
              <a:rPr lang="en-US" altLang="ko-KR" dirty="0">
                <a:effectLst/>
              </a:rPr>
              <a:t>animate() </a:t>
            </a:r>
            <a:r>
              <a:rPr lang="ko-KR" altLang="en-US" dirty="0">
                <a:effectLst/>
              </a:rPr>
              <a:t>명령어</a:t>
            </a:r>
            <a:r>
              <a:rPr lang="en-US" altLang="ko-KR" dirty="0" smtClean="0">
                <a:effectLst/>
              </a:rPr>
              <a:t>1</a:t>
            </a:r>
            <a:endParaRPr lang="en-US" altLang="ko-KR" sz="2000" dirty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effectLst/>
              </a:rPr>
              <a:t>9</a:t>
            </a:r>
            <a:r>
              <a:rPr lang="ko-KR" altLang="en-US" dirty="0">
                <a:effectLst/>
              </a:rPr>
              <a:t>강 활용 빈도가 높은 </a:t>
            </a:r>
            <a:r>
              <a:rPr lang="en-US" altLang="ko-KR" dirty="0">
                <a:effectLst/>
              </a:rPr>
              <a:t>animate() </a:t>
            </a:r>
            <a:r>
              <a:rPr lang="ko-KR" altLang="en-US" dirty="0">
                <a:effectLst/>
              </a:rPr>
              <a:t>명령어</a:t>
            </a:r>
            <a:r>
              <a:rPr lang="en-US" altLang="ko-KR" dirty="0" smtClean="0">
                <a:effectLst/>
              </a:rPr>
              <a:t>2</a:t>
            </a:r>
            <a:endParaRPr lang="en-US" altLang="ko-KR" sz="2000" dirty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effectLst/>
              </a:rPr>
              <a:t>10</a:t>
            </a:r>
            <a:r>
              <a:rPr lang="ko-KR" altLang="en-US" dirty="0">
                <a:effectLst/>
              </a:rPr>
              <a:t>강 활용 빈도가 높은 </a:t>
            </a:r>
            <a:r>
              <a:rPr lang="en-US" altLang="ko-KR" dirty="0">
                <a:effectLst/>
              </a:rPr>
              <a:t>each() </a:t>
            </a:r>
            <a:r>
              <a:rPr lang="ko-KR" altLang="en-US" dirty="0" smtClean="0">
                <a:effectLst/>
              </a:rPr>
              <a:t>이벤트</a:t>
            </a:r>
            <a:endParaRPr lang="en-US" altLang="ko-KR" sz="2000" dirty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effectLst/>
              </a:rPr>
              <a:t>11</a:t>
            </a:r>
            <a:r>
              <a:rPr lang="ko-KR" altLang="en-US" dirty="0">
                <a:effectLst/>
              </a:rPr>
              <a:t>강 활용 빈도가 높은 </a:t>
            </a:r>
            <a:r>
              <a:rPr lang="en-US" altLang="ko-KR" dirty="0">
                <a:effectLst/>
              </a:rPr>
              <a:t>animate ease </a:t>
            </a:r>
            <a:r>
              <a:rPr lang="ko-KR" altLang="en-US" dirty="0" smtClean="0">
                <a:effectLst/>
              </a:rPr>
              <a:t>효과</a:t>
            </a:r>
            <a:endParaRPr lang="en-US" altLang="ko-KR" dirty="0" smtClean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effectLst/>
              </a:rPr>
              <a:t>12</a:t>
            </a:r>
            <a:r>
              <a:rPr lang="ko-KR" altLang="en-US" dirty="0">
                <a:effectLst/>
              </a:rPr>
              <a:t>강 배운 내용을 확인하는 간단한 </a:t>
            </a:r>
            <a:r>
              <a:rPr lang="en-US" altLang="ko-KR" dirty="0">
                <a:effectLst/>
              </a:rPr>
              <a:t>GNB </a:t>
            </a:r>
            <a:r>
              <a:rPr lang="ko-KR" altLang="en-US" dirty="0" smtClean="0">
                <a:effectLst/>
              </a:rPr>
              <a:t>제작</a:t>
            </a:r>
            <a:endParaRPr lang="en-US" altLang="ko-KR" dirty="0" smtClean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effectLst/>
              </a:rPr>
              <a:t>13</a:t>
            </a:r>
            <a:r>
              <a:rPr lang="ko-KR" altLang="en-US" dirty="0">
                <a:effectLst/>
              </a:rPr>
              <a:t>강 다시 확인해 보는 </a:t>
            </a:r>
            <a:r>
              <a:rPr lang="en-US" altLang="ko-KR" dirty="0">
                <a:effectLst/>
              </a:rPr>
              <a:t>Media </a:t>
            </a:r>
            <a:r>
              <a:rPr lang="en-US" altLang="ko-KR" dirty="0" smtClean="0">
                <a:effectLst/>
              </a:rPr>
              <a:t>Queries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effectLst/>
              </a:rPr>
              <a:t>14</a:t>
            </a:r>
            <a:r>
              <a:rPr lang="ko-KR" altLang="en-US" dirty="0">
                <a:effectLst/>
              </a:rPr>
              <a:t>강 </a:t>
            </a:r>
            <a:r>
              <a:rPr lang="en-US" altLang="ko-KR" dirty="0">
                <a:effectLst/>
              </a:rPr>
              <a:t>jQuery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>
                <a:effectLst/>
              </a:rPr>
              <a:t>Media Queries</a:t>
            </a:r>
            <a:r>
              <a:rPr lang="ko-KR" altLang="en-US" dirty="0">
                <a:effectLst/>
              </a:rPr>
              <a:t>를 활용한 </a:t>
            </a:r>
            <a:r>
              <a:rPr lang="en-US" altLang="ko-KR" dirty="0">
                <a:effectLst/>
              </a:rPr>
              <a:t>Responsive Hamburger Toggle </a:t>
            </a:r>
            <a:r>
              <a:rPr lang="en-US" altLang="ko-KR" dirty="0" smtClean="0">
                <a:effectLst/>
              </a:rPr>
              <a:t>Menu</a:t>
            </a:r>
            <a:endParaRPr lang="ko-KR" alt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173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 1"/>
          <p:cNvSpPr>
            <a:spLocks noGrp="1"/>
          </p:cNvSpPr>
          <p:nvPr>
            <p:ph type="title"/>
          </p:nvPr>
        </p:nvSpPr>
        <p:spPr>
          <a:xfrm>
            <a:off x="1141413" y="870802"/>
            <a:ext cx="9905998" cy="461665"/>
          </a:xfrm>
        </p:spPr>
        <p:txBody>
          <a:bodyPr>
            <a:spAutoFit/>
          </a:bodyPr>
          <a:lstStyle/>
          <a:p>
            <a:r>
              <a:rPr lang="en-US" altLang="ko-KR" dirty="0"/>
              <a:t>Part2 : </a:t>
            </a:r>
            <a:r>
              <a:rPr lang="ko-KR" altLang="en-US" dirty="0"/>
              <a:t>웹 </a:t>
            </a:r>
            <a:r>
              <a:rPr lang="ko-KR" altLang="en-US" dirty="0" err="1"/>
              <a:t>퍼블리셔</a:t>
            </a:r>
            <a:r>
              <a:rPr lang="ko-KR" altLang="en-US" dirty="0"/>
              <a:t> 중급</a:t>
            </a:r>
            <a:r>
              <a:rPr lang="en-US" altLang="ko-KR" dirty="0"/>
              <a:t>(jQuery &amp; JavaScript)</a:t>
            </a:r>
            <a:endParaRPr lang="ko-KR" dirty="0"/>
          </a:p>
        </p:txBody>
      </p:sp>
      <p:sp>
        <p:nvSpPr>
          <p:cNvPr id="3" name="사각형 2"/>
          <p:cNvSpPr>
            <a:spLocks noGrp="1"/>
          </p:cNvSpPr>
          <p:nvPr>
            <p:ph idx="1"/>
          </p:nvPr>
        </p:nvSpPr>
        <p:spPr>
          <a:xfrm>
            <a:off x="1141413" y="1841863"/>
            <a:ext cx="9905998" cy="1055674"/>
          </a:xfrm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목차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effectLst/>
              </a:rPr>
              <a:t>15</a:t>
            </a:r>
            <a:r>
              <a:rPr lang="ko-KR" altLang="en-US" dirty="0">
                <a:effectLst/>
              </a:rPr>
              <a:t>강 </a:t>
            </a:r>
            <a:r>
              <a:rPr lang="en-US" altLang="ko-KR" dirty="0">
                <a:effectLst/>
              </a:rPr>
              <a:t>jQuery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>
                <a:effectLst/>
              </a:rPr>
              <a:t>Media Queries</a:t>
            </a:r>
            <a:r>
              <a:rPr lang="ko-KR" altLang="en-US" dirty="0">
                <a:effectLst/>
              </a:rPr>
              <a:t>를 활용한 </a:t>
            </a:r>
            <a:r>
              <a:rPr lang="en-US" altLang="ko-KR" dirty="0">
                <a:effectLst/>
              </a:rPr>
              <a:t>Tool </a:t>
            </a:r>
            <a:r>
              <a:rPr lang="en-US" altLang="ko-KR" dirty="0" smtClean="0">
                <a:effectLst/>
              </a:rPr>
              <a:t>Tip</a:t>
            </a:r>
            <a:endParaRPr lang="ko-KR" alt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886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 1"/>
          <p:cNvSpPr>
            <a:spLocks noGrp="1"/>
          </p:cNvSpPr>
          <p:nvPr>
            <p:ph type="title"/>
          </p:nvPr>
        </p:nvSpPr>
        <p:spPr>
          <a:xfrm>
            <a:off x="1141413" y="870802"/>
            <a:ext cx="9905998" cy="461665"/>
          </a:xfrm>
        </p:spPr>
        <p:txBody>
          <a:bodyPr>
            <a:spAutoFit/>
          </a:bodyPr>
          <a:lstStyle/>
          <a:p>
            <a:r>
              <a:rPr lang="en-US" altLang="ko-KR" dirty="0" smtClean="0"/>
              <a:t>Part3 </a:t>
            </a:r>
            <a:r>
              <a:rPr lang="en-US" altLang="ko-KR" dirty="0"/>
              <a:t>: </a:t>
            </a:r>
            <a:r>
              <a:rPr lang="ko-KR" altLang="en-US" dirty="0" err="1"/>
              <a:t>반응형</a:t>
            </a:r>
            <a:r>
              <a:rPr lang="ko-KR" altLang="en-US" dirty="0"/>
              <a:t> 웹 </a:t>
            </a:r>
            <a:r>
              <a:rPr lang="ko-KR" altLang="en-US" dirty="0" smtClean="0"/>
              <a:t>포트폴리오</a:t>
            </a:r>
            <a:r>
              <a:rPr lang="en-US" altLang="ko-KR" dirty="0" smtClean="0"/>
              <a:t>(Web Portfolio)</a:t>
            </a:r>
            <a:endParaRPr lang="ko-KR" dirty="0"/>
          </a:p>
        </p:txBody>
      </p:sp>
      <p:sp>
        <p:nvSpPr>
          <p:cNvPr id="3" name="사각형 2"/>
          <p:cNvSpPr>
            <a:spLocks noGrp="1"/>
          </p:cNvSpPr>
          <p:nvPr>
            <p:ph idx="1"/>
          </p:nvPr>
        </p:nvSpPr>
        <p:spPr>
          <a:xfrm>
            <a:off x="1141413" y="1841863"/>
            <a:ext cx="9905998" cy="2850011"/>
          </a:xfrm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본 </a:t>
            </a:r>
            <a:r>
              <a:rPr lang="ko-KR" altLang="en-US" dirty="0">
                <a:latin typeface="+mn-ea"/>
              </a:rPr>
              <a:t>과정은 경쟁력을 갖춘 웹 디자이너 </a:t>
            </a:r>
            <a:r>
              <a:rPr lang="en-US" altLang="ko-KR" dirty="0">
                <a:latin typeface="+mn-ea"/>
              </a:rPr>
              <a:t>&amp; </a:t>
            </a:r>
            <a:r>
              <a:rPr lang="ko-KR" altLang="en-US" dirty="0" err="1">
                <a:latin typeface="+mn-ea"/>
              </a:rPr>
              <a:t>퍼블리셔로</a:t>
            </a:r>
            <a:r>
              <a:rPr lang="ko-KR" altLang="en-US" dirty="0">
                <a:latin typeface="+mn-ea"/>
              </a:rPr>
              <a:t> 거듭나기 위해 웹 기획 </a:t>
            </a:r>
            <a:r>
              <a:rPr lang="ko-KR" altLang="en-US" dirty="0" smtClean="0">
                <a:latin typeface="+mn-ea"/>
              </a:rPr>
              <a:t>프로세스를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익히고 </a:t>
            </a:r>
            <a:r>
              <a:rPr lang="ko-KR" altLang="en-US" dirty="0">
                <a:latin typeface="+mn-ea"/>
              </a:rPr>
              <a:t>탄탄한 디자인과 웹 표준 기반의 </a:t>
            </a:r>
            <a:r>
              <a:rPr lang="ko-KR" altLang="en-US" dirty="0" err="1">
                <a:latin typeface="+mn-ea"/>
              </a:rPr>
              <a:t>퍼블리싱이</a:t>
            </a:r>
            <a:r>
              <a:rPr lang="ko-KR" altLang="en-US" dirty="0">
                <a:latin typeface="+mn-ea"/>
              </a:rPr>
              <a:t> 가미된 </a:t>
            </a:r>
            <a:r>
              <a:rPr lang="ko-KR" altLang="en-US" dirty="0" err="1">
                <a:latin typeface="+mn-ea"/>
              </a:rPr>
              <a:t>반응형</a:t>
            </a:r>
            <a:r>
              <a:rPr lang="ko-KR" altLang="en-US" dirty="0">
                <a:latin typeface="+mn-ea"/>
              </a:rPr>
              <a:t> 사이트 제작을 위한 </a:t>
            </a:r>
            <a:r>
              <a:rPr lang="ko-KR" altLang="en-US" dirty="0" smtClean="0">
                <a:latin typeface="+mn-ea"/>
              </a:rPr>
              <a:t>과정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입니다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사용자 편의성과 </a:t>
            </a:r>
            <a:r>
              <a:rPr lang="en-US" altLang="ko-KR" dirty="0" smtClean="0">
                <a:latin typeface="+mn-ea"/>
              </a:rPr>
              <a:t>Interactive Web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&amp; </a:t>
            </a:r>
            <a:r>
              <a:rPr lang="en-US" altLang="ko-KR" dirty="0" smtClean="0">
                <a:latin typeface="+mn-ea"/>
              </a:rPr>
              <a:t>Mobile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환경을 구현하면서 어느 디바이스에서도 최적화되고 </a:t>
            </a:r>
            <a:r>
              <a:rPr lang="en-US" altLang="ko-KR" dirty="0" smtClean="0">
                <a:latin typeface="+mn-ea"/>
              </a:rPr>
              <a:t>Trendy</a:t>
            </a:r>
            <a:r>
              <a:rPr lang="ko-KR" altLang="en-US" dirty="0" smtClean="0">
                <a:latin typeface="+mn-ea"/>
              </a:rPr>
              <a:t>한 </a:t>
            </a:r>
            <a:r>
              <a:rPr lang="ko-KR" altLang="en-US" dirty="0" err="1">
                <a:latin typeface="+mn-ea"/>
              </a:rPr>
              <a:t>반응형</a:t>
            </a:r>
            <a:r>
              <a:rPr lang="ko-KR" altLang="en-US" dirty="0">
                <a:latin typeface="+mn-ea"/>
              </a:rPr>
              <a:t> 웹 페이지를 구축할 수 있는 과정입니다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989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 1"/>
          <p:cNvSpPr>
            <a:spLocks noGrp="1"/>
          </p:cNvSpPr>
          <p:nvPr>
            <p:ph type="title"/>
          </p:nvPr>
        </p:nvSpPr>
        <p:spPr>
          <a:xfrm>
            <a:off x="1141413" y="870802"/>
            <a:ext cx="9905998" cy="461665"/>
          </a:xfrm>
        </p:spPr>
        <p:txBody>
          <a:bodyPr>
            <a:spAutoFit/>
          </a:bodyPr>
          <a:lstStyle/>
          <a:p>
            <a:r>
              <a:rPr lang="en-US" altLang="ko-KR" dirty="0" smtClean="0"/>
              <a:t>Part3 </a:t>
            </a:r>
            <a:r>
              <a:rPr lang="en-US" altLang="ko-KR" dirty="0"/>
              <a:t>: </a:t>
            </a:r>
            <a:r>
              <a:rPr lang="ko-KR" altLang="en-US" dirty="0" err="1"/>
              <a:t>반응형</a:t>
            </a:r>
            <a:r>
              <a:rPr lang="ko-KR" altLang="en-US" dirty="0"/>
              <a:t> 웹 </a:t>
            </a:r>
            <a:r>
              <a:rPr lang="ko-KR" altLang="en-US" dirty="0" smtClean="0"/>
              <a:t>포트폴리오</a:t>
            </a:r>
            <a:r>
              <a:rPr lang="en-US" altLang="ko-KR" dirty="0" smtClean="0"/>
              <a:t>(Web Portfolio)</a:t>
            </a:r>
            <a:endParaRPr lang="ko-KR" dirty="0"/>
          </a:p>
        </p:txBody>
      </p:sp>
      <p:sp>
        <p:nvSpPr>
          <p:cNvPr id="3" name="사각형 2"/>
          <p:cNvSpPr>
            <a:spLocks noGrp="1"/>
          </p:cNvSpPr>
          <p:nvPr>
            <p:ph idx="1"/>
          </p:nvPr>
        </p:nvSpPr>
        <p:spPr>
          <a:xfrm>
            <a:off x="1141413" y="1841863"/>
            <a:ext cx="9905998" cy="1338828"/>
          </a:xfrm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이 </a:t>
            </a:r>
            <a:r>
              <a:rPr lang="ko-KR" altLang="en-US" dirty="0">
                <a:latin typeface="+mn-ea"/>
              </a:rPr>
              <a:t>과정에서는 웹 표준을 준수한 하드코딩을 통해 웹 </a:t>
            </a:r>
            <a:r>
              <a:rPr lang="ko-KR" altLang="en-US" dirty="0" err="1">
                <a:latin typeface="+mn-ea"/>
              </a:rPr>
              <a:t>접근성을</a:t>
            </a:r>
            <a:r>
              <a:rPr lang="ko-KR" altLang="en-US" dirty="0">
                <a:latin typeface="+mn-ea"/>
              </a:rPr>
              <a:t> 구현하고 </a:t>
            </a:r>
            <a:r>
              <a:rPr lang="en-US" altLang="ko-KR" dirty="0">
                <a:latin typeface="+mn-ea"/>
              </a:rPr>
              <a:t>jQuery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 err="1">
                <a:latin typeface="+mn-ea"/>
              </a:rPr>
              <a:t>Javascript</a:t>
            </a:r>
            <a:r>
              <a:rPr lang="ko-KR" altLang="en-US" dirty="0">
                <a:latin typeface="+mn-ea"/>
              </a:rPr>
              <a:t>를 적절히 활용하여 경쟁력 있는 포트폴리오를 갖춘 실무 맞춤형 </a:t>
            </a:r>
            <a:r>
              <a:rPr lang="ko-KR" altLang="en-US" dirty="0" smtClean="0">
                <a:latin typeface="+mn-ea"/>
              </a:rPr>
              <a:t>웹 디자이너 </a:t>
            </a:r>
            <a:r>
              <a:rPr lang="en-US" altLang="ko-KR" dirty="0">
                <a:latin typeface="+mn-ea"/>
              </a:rPr>
              <a:t>&amp; </a:t>
            </a:r>
            <a:r>
              <a:rPr lang="ko-KR" altLang="en-US" dirty="0" smtClean="0">
                <a:latin typeface="+mn-ea"/>
              </a:rPr>
              <a:t>웹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err="1" smtClean="0">
                <a:latin typeface="+mn-ea"/>
              </a:rPr>
              <a:t>퍼블리셔로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성장할 수 있습니다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29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 1"/>
          <p:cNvSpPr>
            <a:spLocks noGrp="1"/>
          </p:cNvSpPr>
          <p:nvPr>
            <p:ph type="title"/>
          </p:nvPr>
        </p:nvSpPr>
        <p:spPr>
          <a:xfrm>
            <a:off x="1141413" y="870802"/>
            <a:ext cx="9905998" cy="461665"/>
          </a:xfrm>
        </p:spPr>
        <p:txBody>
          <a:bodyPr>
            <a:spAutoFit/>
          </a:bodyPr>
          <a:lstStyle/>
          <a:p>
            <a:r>
              <a:rPr lang="en-US" altLang="ko-KR" dirty="0"/>
              <a:t>Part3 : </a:t>
            </a:r>
            <a:r>
              <a:rPr lang="ko-KR" altLang="en-US" dirty="0" err="1"/>
              <a:t>반응형</a:t>
            </a:r>
            <a:r>
              <a:rPr lang="ko-KR" altLang="en-US" dirty="0"/>
              <a:t> 웹 포트폴리오</a:t>
            </a:r>
            <a:r>
              <a:rPr lang="en-US" altLang="ko-KR" dirty="0"/>
              <a:t>(Web Portfolio)</a:t>
            </a:r>
            <a:endParaRPr lang="ko-KR" dirty="0"/>
          </a:p>
        </p:txBody>
      </p:sp>
      <p:sp>
        <p:nvSpPr>
          <p:cNvPr id="3" name="사각형 2"/>
          <p:cNvSpPr>
            <a:spLocks noGrp="1"/>
          </p:cNvSpPr>
          <p:nvPr>
            <p:ph idx="1"/>
          </p:nvPr>
        </p:nvSpPr>
        <p:spPr>
          <a:xfrm>
            <a:off x="1141413" y="1841863"/>
            <a:ext cx="9905998" cy="4342727"/>
          </a:xfrm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목차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effectLst/>
              </a:rPr>
              <a:t>1</a:t>
            </a:r>
            <a:r>
              <a:rPr lang="ko-KR" altLang="en-US" dirty="0">
                <a:effectLst/>
              </a:rPr>
              <a:t>강 포트폴리오 제작을 위한 이벤트 </a:t>
            </a:r>
            <a:r>
              <a:rPr lang="ko-KR" altLang="en-US" dirty="0" err="1">
                <a:effectLst/>
              </a:rPr>
              <a:t>인터랙션</a:t>
            </a:r>
            <a:r>
              <a:rPr lang="en-US" altLang="ko-KR" dirty="0">
                <a:effectLst/>
              </a:rPr>
              <a:t>1 </a:t>
            </a:r>
            <a:r>
              <a:rPr lang="ko-KR" altLang="en-US" dirty="0">
                <a:effectLst/>
              </a:rPr>
              <a:t>첫째 </a:t>
            </a:r>
            <a:r>
              <a:rPr lang="ko-KR" altLang="en-US" dirty="0" smtClean="0">
                <a:effectLst/>
              </a:rPr>
              <a:t>강좌</a:t>
            </a:r>
            <a:endParaRPr lang="en-US" altLang="ko-KR" sz="2000" dirty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effectLst/>
              </a:rPr>
              <a:t>2</a:t>
            </a:r>
            <a:r>
              <a:rPr lang="ko-KR" altLang="en-US" dirty="0">
                <a:effectLst/>
              </a:rPr>
              <a:t>강 포트폴리오 제작을 위한 이벤트 </a:t>
            </a:r>
            <a:r>
              <a:rPr lang="ko-KR" altLang="en-US" dirty="0" err="1">
                <a:effectLst/>
              </a:rPr>
              <a:t>인터랙션</a:t>
            </a:r>
            <a:r>
              <a:rPr lang="en-US" altLang="ko-KR" dirty="0">
                <a:effectLst/>
              </a:rPr>
              <a:t>1 </a:t>
            </a:r>
            <a:r>
              <a:rPr lang="ko-KR" altLang="en-US" dirty="0">
                <a:effectLst/>
              </a:rPr>
              <a:t>둘째 </a:t>
            </a:r>
            <a:r>
              <a:rPr lang="ko-KR" altLang="en-US" dirty="0" smtClean="0">
                <a:effectLst/>
              </a:rPr>
              <a:t>강좌</a:t>
            </a:r>
            <a:endParaRPr lang="en-US" altLang="ko-KR" sz="2000" dirty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effectLst/>
              </a:rPr>
              <a:t>3</a:t>
            </a:r>
            <a:r>
              <a:rPr lang="ko-KR" altLang="en-US" dirty="0">
                <a:effectLst/>
              </a:rPr>
              <a:t>강 포트폴리오 제작을 위한 이벤트 </a:t>
            </a:r>
            <a:r>
              <a:rPr lang="ko-KR" altLang="en-US" dirty="0" err="1">
                <a:effectLst/>
              </a:rPr>
              <a:t>인터랙션</a:t>
            </a:r>
            <a:r>
              <a:rPr lang="en-US" altLang="ko-KR" dirty="0">
                <a:effectLst/>
              </a:rPr>
              <a:t>2 </a:t>
            </a:r>
            <a:r>
              <a:rPr lang="ko-KR" altLang="en-US" dirty="0">
                <a:effectLst/>
              </a:rPr>
              <a:t>첫째 </a:t>
            </a:r>
            <a:r>
              <a:rPr lang="ko-KR" altLang="en-US" dirty="0" smtClean="0">
                <a:effectLst/>
              </a:rPr>
              <a:t>강좌</a:t>
            </a:r>
            <a:endParaRPr lang="en-US" altLang="ko-KR" sz="2000" dirty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effectLst/>
              </a:rPr>
              <a:t>4</a:t>
            </a:r>
            <a:r>
              <a:rPr lang="ko-KR" altLang="en-US" dirty="0">
                <a:effectLst/>
              </a:rPr>
              <a:t>강 포트폴리오 제작을 위한 이벤트 </a:t>
            </a:r>
            <a:r>
              <a:rPr lang="ko-KR" altLang="en-US" dirty="0" err="1">
                <a:effectLst/>
              </a:rPr>
              <a:t>인터랙션</a:t>
            </a:r>
            <a:r>
              <a:rPr lang="en-US" altLang="ko-KR" dirty="0">
                <a:effectLst/>
              </a:rPr>
              <a:t>2 </a:t>
            </a:r>
            <a:r>
              <a:rPr lang="ko-KR" altLang="en-US" dirty="0">
                <a:effectLst/>
              </a:rPr>
              <a:t>둘째 </a:t>
            </a:r>
            <a:r>
              <a:rPr lang="ko-KR" altLang="en-US" dirty="0" smtClean="0">
                <a:effectLst/>
              </a:rPr>
              <a:t>강좌</a:t>
            </a:r>
            <a:endParaRPr lang="en-US" altLang="ko-KR" sz="2000" dirty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effectLst/>
              </a:rPr>
              <a:t>5</a:t>
            </a:r>
            <a:r>
              <a:rPr lang="ko-KR" altLang="en-US" dirty="0">
                <a:effectLst/>
              </a:rPr>
              <a:t>강 처음 만들어 보는 나만의 포트폴리오 </a:t>
            </a:r>
            <a:r>
              <a:rPr lang="en-US" altLang="ko-KR" dirty="0" smtClean="0">
                <a:effectLst/>
              </a:rPr>
              <a:t>type1</a:t>
            </a:r>
            <a:endParaRPr lang="en-US" altLang="ko-KR" sz="2000" dirty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effectLst/>
              </a:rPr>
              <a:t>6</a:t>
            </a:r>
            <a:r>
              <a:rPr lang="ko-KR" altLang="en-US" dirty="0">
                <a:effectLst/>
              </a:rPr>
              <a:t>강 처음 만들어 보는 나만의 포트폴리오 </a:t>
            </a:r>
            <a:r>
              <a:rPr lang="en-US" altLang="ko-KR" dirty="0" smtClean="0">
                <a:effectLst/>
              </a:rPr>
              <a:t>type1</a:t>
            </a:r>
            <a:endParaRPr lang="en-US" altLang="ko-KR" sz="2000" dirty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effectLst/>
              </a:rPr>
              <a:t>7</a:t>
            </a:r>
            <a:r>
              <a:rPr lang="ko-KR" altLang="en-US" dirty="0">
                <a:effectLst/>
              </a:rPr>
              <a:t>강 처음 만들어 보는 나만의 포트폴리오 </a:t>
            </a:r>
            <a:r>
              <a:rPr lang="en-US" altLang="ko-KR" dirty="0" smtClean="0">
                <a:effectLst/>
              </a:rPr>
              <a:t>type1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931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 1"/>
          <p:cNvSpPr>
            <a:spLocks noGrp="1"/>
          </p:cNvSpPr>
          <p:nvPr>
            <p:ph type="title"/>
          </p:nvPr>
        </p:nvSpPr>
        <p:spPr>
          <a:xfrm>
            <a:off x="1141413" y="870802"/>
            <a:ext cx="9905998" cy="461665"/>
          </a:xfrm>
        </p:spPr>
        <p:txBody>
          <a:bodyPr>
            <a:spAutoFit/>
          </a:bodyPr>
          <a:lstStyle/>
          <a:p>
            <a:r>
              <a:rPr lang="en-US" altLang="ko-KR" dirty="0"/>
              <a:t>Part3 : </a:t>
            </a:r>
            <a:r>
              <a:rPr lang="ko-KR" altLang="en-US" dirty="0" err="1"/>
              <a:t>반응형</a:t>
            </a:r>
            <a:r>
              <a:rPr lang="ko-KR" altLang="en-US" dirty="0"/>
              <a:t> 웹 포트폴리오</a:t>
            </a:r>
            <a:r>
              <a:rPr lang="en-US" altLang="ko-KR" dirty="0"/>
              <a:t>(Web Portfolio)</a:t>
            </a:r>
            <a:endParaRPr lang="ko-KR" dirty="0"/>
          </a:p>
        </p:txBody>
      </p:sp>
      <p:sp>
        <p:nvSpPr>
          <p:cNvPr id="3" name="사각형 2"/>
          <p:cNvSpPr>
            <a:spLocks noGrp="1"/>
          </p:cNvSpPr>
          <p:nvPr>
            <p:ph idx="1"/>
          </p:nvPr>
        </p:nvSpPr>
        <p:spPr>
          <a:xfrm>
            <a:off x="1141413" y="1841863"/>
            <a:ext cx="9905998" cy="4342727"/>
          </a:xfrm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목차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effectLst/>
              </a:rPr>
              <a:t>8</a:t>
            </a:r>
            <a:r>
              <a:rPr lang="ko-KR" altLang="en-US" dirty="0">
                <a:effectLst/>
              </a:rPr>
              <a:t>강 처음 만들어 보는 나만의 포트폴리오 </a:t>
            </a:r>
            <a:r>
              <a:rPr lang="en-US" altLang="ko-KR" dirty="0" smtClean="0">
                <a:effectLst/>
              </a:rPr>
              <a:t>type1</a:t>
            </a:r>
            <a:endParaRPr lang="en-US" altLang="ko-KR" sz="2000" dirty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effectLst/>
              </a:rPr>
              <a:t>9</a:t>
            </a:r>
            <a:r>
              <a:rPr lang="ko-KR" altLang="en-US" dirty="0">
                <a:effectLst/>
              </a:rPr>
              <a:t>강 처음 만들어 보는 나만의 포트폴리오 </a:t>
            </a:r>
            <a:r>
              <a:rPr lang="en-US" altLang="ko-KR" dirty="0" smtClean="0">
                <a:effectLst/>
              </a:rPr>
              <a:t>type2</a:t>
            </a:r>
            <a:endParaRPr lang="en-US" altLang="ko-KR" sz="2000" dirty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effectLst/>
              </a:rPr>
              <a:t>10</a:t>
            </a:r>
            <a:r>
              <a:rPr lang="ko-KR" altLang="en-US" dirty="0">
                <a:effectLst/>
              </a:rPr>
              <a:t>강 처음 만들어 보는 나만의 포트폴리오 </a:t>
            </a:r>
            <a:r>
              <a:rPr lang="en-US" altLang="ko-KR" dirty="0" smtClean="0">
                <a:effectLst/>
              </a:rPr>
              <a:t>type2</a:t>
            </a:r>
            <a:endParaRPr lang="en-US" altLang="ko-KR" sz="2000" dirty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effectLst/>
              </a:rPr>
              <a:t>11</a:t>
            </a:r>
            <a:r>
              <a:rPr lang="ko-KR" altLang="en-US" dirty="0">
                <a:effectLst/>
              </a:rPr>
              <a:t>강 처음 만들어 보는 나만의 포트폴리오 </a:t>
            </a:r>
            <a:r>
              <a:rPr lang="en-US" altLang="ko-KR" dirty="0" smtClean="0">
                <a:effectLst/>
              </a:rPr>
              <a:t>type2</a:t>
            </a:r>
            <a:endParaRPr lang="en-US" altLang="ko-KR" sz="2000" dirty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effectLst/>
              </a:rPr>
              <a:t>12</a:t>
            </a:r>
            <a:r>
              <a:rPr lang="ko-KR" altLang="en-US" dirty="0">
                <a:effectLst/>
              </a:rPr>
              <a:t>강 처음 만들어 보는 나만의 포트폴리오 </a:t>
            </a:r>
            <a:r>
              <a:rPr lang="en-US" altLang="ko-KR" dirty="0" smtClean="0">
                <a:effectLst/>
              </a:rPr>
              <a:t>type3</a:t>
            </a:r>
            <a:endParaRPr lang="en-US" altLang="ko-KR" sz="2000" dirty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effectLst/>
              </a:rPr>
              <a:t>13</a:t>
            </a:r>
            <a:r>
              <a:rPr lang="ko-KR" altLang="en-US" dirty="0">
                <a:effectLst/>
              </a:rPr>
              <a:t>강 처음 만들어 보는 나만의 포트폴리오 </a:t>
            </a:r>
            <a:r>
              <a:rPr lang="en-US" altLang="ko-KR" dirty="0" smtClean="0">
                <a:effectLst/>
              </a:rPr>
              <a:t>type3</a:t>
            </a:r>
            <a:endParaRPr lang="en-US" altLang="ko-KR" sz="2000" dirty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effectLst/>
              </a:rPr>
              <a:t>14</a:t>
            </a:r>
            <a:r>
              <a:rPr lang="ko-KR" altLang="en-US" dirty="0">
                <a:effectLst/>
              </a:rPr>
              <a:t>강 처음 만들어 보는 나만의 포트폴리오 </a:t>
            </a:r>
            <a:r>
              <a:rPr lang="en-US" altLang="ko-KR" dirty="0" smtClean="0">
                <a:effectLst/>
              </a:rPr>
              <a:t>type3</a:t>
            </a:r>
            <a:endParaRPr lang="ko-KR" alt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55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 1"/>
          <p:cNvSpPr>
            <a:spLocks noGrp="1"/>
          </p:cNvSpPr>
          <p:nvPr>
            <p:ph type="title"/>
          </p:nvPr>
        </p:nvSpPr>
        <p:spPr>
          <a:xfrm>
            <a:off x="1141413" y="870802"/>
            <a:ext cx="9905998" cy="461665"/>
          </a:xfrm>
        </p:spPr>
        <p:txBody>
          <a:bodyPr>
            <a:spAutoFit/>
          </a:bodyPr>
          <a:lstStyle/>
          <a:p>
            <a:r>
              <a:rPr lang="en-US" altLang="ko-KR" dirty="0"/>
              <a:t>Part3 : </a:t>
            </a:r>
            <a:r>
              <a:rPr lang="ko-KR" altLang="en-US" dirty="0" err="1"/>
              <a:t>반응형</a:t>
            </a:r>
            <a:r>
              <a:rPr lang="ko-KR" altLang="en-US" dirty="0"/>
              <a:t> 웹 포트폴리오</a:t>
            </a:r>
            <a:r>
              <a:rPr lang="en-US" altLang="ko-KR" dirty="0"/>
              <a:t>(Web Portfolio)</a:t>
            </a:r>
            <a:endParaRPr lang="ko-KR" dirty="0"/>
          </a:p>
        </p:txBody>
      </p:sp>
      <p:sp>
        <p:nvSpPr>
          <p:cNvPr id="3" name="사각형 2"/>
          <p:cNvSpPr>
            <a:spLocks noGrp="1"/>
          </p:cNvSpPr>
          <p:nvPr>
            <p:ph idx="1"/>
          </p:nvPr>
        </p:nvSpPr>
        <p:spPr>
          <a:xfrm>
            <a:off x="1141413" y="1841863"/>
            <a:ext cx="9905998" cy="2151358"/>
          </a:xfrm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목차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effectLst/>
              </a:rPr>
              <a:t>15</a:t>
            </a:r>
            <a:r>
              <a:rPr lang="ko-KR" altLang="en-US" dirty="0">
                <a:effectLst/>
              </a:rPr>
              <a:t>강 처음 만들어 보는 나만의 포트폴리오 </a:t>
            </a:r>
            <a:r>
              <a:rPr lang="en-US" altLang="ko-KR" dirty="0" smtClean="0">
                <a:effectLst/>
              </a:rPr>
              <a:t>type3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effectLst/>
              </a:rPr>
              <a:t>16</a:t>
            </a:r>
            <a:r>
              <a:rPr lang="ko-KR" altLang="en-US" dirty="0">
                <a:effectLst/>
              </a:rPr>
              <a:t>강 처음 만들어 보는 나만의 포트폴리오 </a:t>
            </a:r>
            <a:r>
              <a:rPr lang="en-US" altLang="ko-KR" dirty="0" smtClean="0">
                <a:effectLst/>
              </a:rPr>
              <a:t>type4</a:t>
            </a:r>
            <a:endParaRPr lang="en-US" altLang="ko-KR" sz="2000" dirty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effectLst/>
              </a:rPr>
              <a:t>17</a:t>
            </a:r>
            <a:r>
              <a:rPr lang="ko-KR" altLang="en-US" dirty="0">
                <a:effectLst/>
              </a:rPr>
              <a:t>강 처음 만들어 보는 나만의 포트폴리오 </a:t>
            </a:r>
            <a:r>
              <a:rPr lang="en-US" altLang="ko-KR" dirty="0" smtClean="0">
                <a:effectLst/>
              </a:rPr>
              <a:t>type4</a:t>
            </a:r>
            <a:endParaRPr lang="ko-KR" alt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06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 1"/>
          <p:cNvSpPr>
            <a:spLocks noGrp="1"/>
          </p:cNvSpPr>
          <p:nvPr>
            <p:ph type="title"/>
          </p:nvPr>
        </p:nvSpPr>
        <p:spPr>
          <a:xfrm>
            <a:off x="1141413" y="870802"/>
            <a:ext cx="9905998" cy="461665"/>
          </a:xfrm>
        </p:spPr>
        <p:txBody>
          <a:bodyPr>
            <a:spAutoFit/>
          </a:bodyPr>
          <a:lstStyle/>
          <a:p>
            <a:r>
              <a:rPr lang="ko-KR" altLang="en-US" dirty="0" smtClean="0"/>
              <a:t>수업 대상자</a:t>
            </a:r>
            <a:endParaRPr lang="ko-KR" dirty="0"/>
          </a:p>
        </p:txBody>
      </p:sp>
      <p:sp>
        <p:nvSpPr>
          <p:cNvPr id="3" name="사각형 2"/>
          <p:cNvSpPr>
            <a:spLocks noGrp="1"/>
          </p:cNvSpPr>
          <p:nvPr>
            <p:ph idx="1"/>
          </p:nvPr>
        </p:nvSpPr>
        <p:spPr>
          <a:xfrm>
            <a:off x="1141413" y="1841863"/>
            <a:ext cx="9905998" cy="1603516"/>
          </a:xfrm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웹 에이전시로 취업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이직을 희망하는 </a:t>
            </a:r>
            <a:r>
              <a:rPr lang="ko-KR" altLang="en-US" dirty="0" smtClean="0">
                <a:latin typeface="+mn-ea"/>
              </a:rPr>
              <a:t>분</a:t>
            </a:r>
            <a:endParaRPr lang="ko-KR" altLang="en-US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수준 </a:t>
            </a:r>
            <a:r>
              <a:rPr lang="ko-KR" altLang="en-US" dirty="0">
                <a:latin typeface="+mn-ea"/>
              </a:rPr>
              <a:t>높은 포트폴리오로 취업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이직에 앞서 경쟁력을 갖추려는 웹 </a:t>
            </a:r>
            <a:r>
              <a:rPr lang="ko-KR" altLang="en-US" dirty="0" smtClean="0">
                <a:latin typeface="+mn-ea"/>
              </a:rPr>
              <a:t>실무자</a:t>
            </a:r>
            <a:endParaRPr lang="ko-KR" altLang="en-US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관련학과를 전공하였으나 포트폴리오 준비가 미흡한 분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00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 1"/>
          <p:cNvSpPr>
            <a:spLocks noGrp="1"/>
          </p:cNvSpPr>
          <p:nvPr>
            <p:ph type="title"/>
          </p:nvPr>
        </p:nvSpPr>
        <p:spPr>
          <a:xfrm>
            <a:off x="1141413" y="870802"/>
            <a:ext cx="9905998" cy="461665"/>
          </a:xfrm>
        </p:spPr>
        <p:txBody>
          <a:bodyPr>
            <a:spAutoFit/>
          </a:bodyPr>
          <a:lstStyle/>
          <a:p>
            <a:r>
              <a:rPr lang="ko-KR" altLang="en-US" dirty="0" smtClean="0"/>
              <a:t>수업 목표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표준형 웹 </a:t>
            </a:r>
            <a:r>
              <a:rPr lang="ko-KR" altLang="en-US" dirty="0"/>
              <a:t>페이지의 </a:t>
            </a:r>
            <a:r>
              <a:rPr lang="ko-KR" altLang="en-US" dirty="0" smtClean="0"/>
              <a:t>제작</a:t>
            </a:r>
            <a:endParaRPr lang="ko-KR" dirty="0"/>
          </a:p>
        </p:txBody>
      </p:sp>
      <p:sp>
        <p:nvSpPr>
          <p:cNvPr id="3" name="사각형 2"/>
          <p:cNvSpPr>
            <a:spLocks noGrp="1"/>
          </p:cNvSpPr>
          <p:nvPr>
            <p:ph idx="1"/>
          </p:nvPr>
        </p:nvSpPr>
        <p:spPr>
          <a:xfrm>
            <a:off x="1141413" y="1841863"/>
            <a:ext cx="9905998" cy="3397853"/>
          </a:xfrm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웹 표준에 기반한 </a:t>
            </a:r>
            <a:r>
              <a:rPr lang="en-US" altLang="ko-KR" dirty="0">
                <a:latin typeface="+mn-ea"/>
              </a:rPr>
              <a:t>HTML5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CSS3</a:t>
            </a:r>
            <a:r>
              <a:rPr lang="ko-KR" altLang="en-US" dirty="0" smtClean="0">
                <a:latin typeface="+mn-ea"/>
              </a:rPr>
              <a:t>을 </a:t>
            </a:r>
            <a:r>
              <a:rPr lang="ko-KR" altLang="en-US" dirty="0">
                <a:latin typeface="+mn-ea"/>
              </a:rPr>
              <a:t>통해 구현되는 웹 페이지의 </a:t>
            </a:r>
            <a:r>
              <a:rPr lang="ko-KR" altLang="en-US" dirty="0" smtClean="0">
                <a:latin typeface="+mn-ea"/>
              </a:rPr>
              <a:t>기본을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익히고 다양한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디바이스에 </a:t>
            </a:r>
            <a:r>
              <a:rPr lang="ko-KR" altLang="en-US" dirty="0">
                <a:latin typeface="+mn-ea"/>
              </a:rPr>
              <a:t>최적화된 </a:t>
            </a:r>
            <a:r>
              <a:rPr lang="ko-KR" altLang="en-US" dirty="0" smtClean="0">
                <a:latin typeface="+mn-ea"/>
              </a:rPr>
              <a:t>디자인 구현 방식을 </a:t>
            </a:r>
            <a:r>
              <a:rPr lang="ko-KR" altLang="en-US" dirty="0">
                <a:latin typeface="+mn-ea"/>
              </a:rPr>
              <a:t>습득합니다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JavaScript Library jQuery</a:t>
            </a:r>
            <a:r>
              <a:rPr lang="ko-KR" altLang="en-US" dirty="0" smtClean="0">
                <a:latin typeface="+mn-ea"/>
              </a:rPr>
              <a:t>를 활용하여 </a:t>
            </a:r>
            <a:r>
              <a:rPr lang="ko-KR" altLang="en-US" dirty="0">
                <a:latin typeface="+mn-ea"/>
              </a:rPr>
              <a:t>동적인 애니메이션 및 </a:t>
            </a:r>
            <a:r>
              <a:rPr lang="en-US" altLang="ko-KR" dirty="0" smtClean="0">
                <a:latin typeface="+mn-ea"/>
              </a:rPr>
              <a:t>Ajax</a:t>
            </a:r>
            <a:r>
              <a:rPr lang="ko-KR" altLang="en-US" dirty="0" smtClean="0">
                <a:latin typeface="+mn-ea"/>
              </a:rPr>
              <a:t>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같은 효과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이벤트 </a:t>
            </a:r>
            <a:r>
              <a:rPr lang="ko-KR" altLang="en-US" dirty="0" smtClean="0">
                <a:latin typeface="+mn-ea"/>
              </a:rPr>
              <a:t>처리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및 </a:t>
            </a:r>
            <a:r>
              <a:rPr lang="ko-KR" altLang="en-US" dirty="0">
                <a:latin typeface="+mn-ea"/>
              </a:rPr>
              <a:t>조작을 </a:t>
            </a:r>
            <a:r>
              <a:rPr lang="ko-KR" altLang="en-US" dirty="0" smtClean="0">
                <a:latin typeface="+mn-ea"/>
              </a:rPr>
              <a:t>구현합니다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JavaScript</a:t>
            </a:r>
            <a:r>
              <a:rPr lang="ko-KR" altLang="en-US" dirty="0" smtClean="0">
                <a:latin typeface="+mn-ea"/>
              </a:rPr>
              <a:t>는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객체지향 스크립트 웹을 풍부하게 만들어주는 작고 가벼운 객체지향 </a:t>
            </a:r>
            <a:r>
              <a:rPr lang="ko-KR" altLang="en-US" dirty="0" smtClean="0">
                <a:latin typeface="+mn-ea"/>
              </a:rPr>
              <a:t>언어로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웹 </a:t>
            </a:r>
            <a:r>
              <a:rPr lang="ko-KR" altLang="en-US" dirty="0">
                <a:latin typeface="+mn-ea"/>
              </a:rPr>
              <a:t>페이지의 동작을 담당하는 명령을 </a:t>
            </a:r>
            <a:r>
              <a:rPr lang="ko-KR" altLang="en-US" dirty="0" smtClean="0">
                <a:latin typeface="+mn-ea"/>
              </a:rPr>
              <a:t>구현합니다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67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 1"/>
          <p:cNvSpPr>
            <a:spLocks noGrp="1"/>
          </p:cNvSpPr>
          <p:nvPr>
            <p:ph type="title"/>
          </p:nvPr>
        </p:nvSpPr>
        <p:spPr>
          <a:xfrm>
            <a:off x="1141413" y="809247"/>
            <a:ext cx="9905998" cy="584775"/>
          </a:xfrm>
        </p:spPr>
        <p:txBody>
          <a:bodyPr>
            <a:spAutoFit/>
          </a:bodyPr>
          <a:lstStyle/>
          <a:p>
            <a:r>
              <a:rPr lang="en-US" altLang="ko-KR" dirty="0"/>
              <a:t>Part1 : </a:t>
            </a:r>
            <a:r>
              <a:rPr lang="ko-KR" altLang="en-US" dirty="0"/>
              <a:t>웹 </a:t>
            </a:r>
            <a:r>
              <a:rPr lang="ko-KR" altLang="en-US" dirty="0" err="1"/>
              <a:t>퍼블리셔</a:t>
            </a:r>
            <a:r>
              <a:rPr lang="ko-KR" altLang="en-US" dirty="0"/>
              <a:t> 초급</a:t>
            </a:r>
            <a:r>
              <a:rPr lang="en-US" altLang="ko-KR" dirty="0"/>
              <a:t>(HTML5, CSS3)</a:t>
            </a:r>
            <a:endParaRPr lang="ko-KR" dirty="0"/>
          </a:p>
        </p:txBody>
      </p:sp>
      <p:sp>
        <p:nvSpPr>
          <p:cNvPr id="3" name="사각형 2"/>
          <p:cNvSpPr>
            <a:spLocks noGrp="1"/>
          </p:cNvSpPr>
          <p:nvPr>
            <p:ph idx="1"/>
          </p:nvPr>
        </p:nvSpPr>
        <p:spPr>
          <a:xfrm>
            <a:off x="1141413" y="1841863"/>
            <a:ext cx="9905998" cy="4361194"/>
          </a:xfrm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HTML5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CSS3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W3C</a:t>
            </a:r>
            <a:r>
              <a:rPr lang="ko-KR" altLang="en-US" dirty="0">
                <a:latin typeface="+mn-ea"/>
              </a:rPr>
              <a:t>에서 규정한 표준화된 규격에 따른 웹 사이트를 제작하기 </a:t>
            </a:r>
            <a:r>
              <a:rPr lang="ko-KR" altLang="en-US" dirty="0" smtClean="0">
                <a:latin typeface="+mn-ea"/>
              </a:rPr>
              <a:t>위한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 smtClean="0">
                <a:latin typeface="+mn-ea"/>
              </a:rPr>
              <a:t>언어 과정입니다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웹 표준을 기반으로 사용성과 </a:t>
            </a:r>
            <a:r>
              <a:rPr lang="ko-KR" altLang="en-US" dirty="0" smtClean="0">
                <a:latin typeface="+mn-ea"/>
              </a:rPr>
              <a:t>웹 </a:t>
            </a:r>
            <a:r>
              <a:rPr lang="ko-KR" altLang="en-US" dirty="0" err="1" smtClean="0">
                <a:latin typeface="+mn-ea"/>
              </a:rPr>
              <a:t>접근성이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향상된 사이트 제작을 위한 과정입니다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본 과정은 전문성을 갖춘 </a:t>
            </a:r>
            <a:r>
              <a:rPr lang="ko-KR" altLang="en-US" dirty="0" smtClean="0">
                <a:latin typeface="+mn-ea"/>
              </a:rPr>
              <a:t>웹 </a:t>
            </a:r>
            <a:r>
              <a:rPr lang="ko-KR" altLang="en-US" dirty="0" err="1" smtClean="0">
                <a:latin typeface="+mn-ea"/>
              </a:rPr>
              <a:t>퍼블리셔로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거듭나기 위해 </a:t>
            </a:r>
            <a:r>
              <a:rPr lang="en-US" altLang="ko-KR" dirty="0">
                <a:latin typeface="+mn-ea"/>
              </a:rPr>
              <a:t>HTML5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CSS3</a:t>
            </a:r>
            <a:r>
              <a:rPr lang="ko-KR" altLang="en-US" dirty="0" smtClean="0">
                <a:latin typeface="+mn-ea"/>
              </a:rPr>
              <a:t>을 </a:t>
            </a:r>
            <a:r>
              <a:rPr lang="ko-KR" altLang="en-US" dirty="0">
                <a:latin typeface="+mn-ea"/>
              </a:rPr>
              <a:t>익히며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다양한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디바이스의 </a:t>
            </a:r>
            <a:r>
              <a:rPr lang="ko-KR" altLang="en-US" dirty="0">
                <a:latin typeface="+mn-ea"/>
              </a:rPr>
              <a:t>환경에 따른 호환을 </a:t>
            </a:r>
            <a:r>
              <a:rPr lang="en-US" altLang="ko-KR" dirty="0">
                <a:latin typeface="+mn-ea"/>
              </a:rPr>
              <a:t>W3C</a:t>
            </a:r>
            <a:r>
              <a:rPr lang="ko-KR" altLang="en-US" dirty="0">
                <a:latin typeface="+mn-ea"/>
              </a:rPr>
              <a:t>에서 규정한 웹 표준에 따라 맞추어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웹 </a:t>
            </a:r>
            <a:r>
              <a:rPr lang="ko-KR" altLang="en-US" dirty="0" err="1" smtClean="0">
                <a:latin typeface="+mn-ea"/>
              </a:rPr>
              <a:t>접근성을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 smtClean="0">
                <a:latin typeface="+mn-ea"/>
              </a:rPr>
              <a:t>높이기 </a:t>
            </a:r>
            <a:r>
              <a:rPr lang="ko-KR" altLang="en-US" dirty="0">
                <a:latin typeface="+mn-ea"/>
              </a:rPr>
              <a:t>위한 과정입니다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HTML5</a:t>
            </a:r>
            <a:r>
              <a:rPr lang="ko-KR" altLang="en-US" dirty="0">
                <a:latin typeface="+mn-ea"/>
              </a:rPr>
              <a:t>는 기존의 보여주기 식의 정적인 마크 업에서 동적인 마크 업이 가능하도록 </a:t>
            </a:r>
            <a:r>
              <a:rPr lang="ko-KR" altLang="en-US" dirty="0" smtClean="0">
                <a:latin typeface="+mn-ea"/>
              </a:rPr>
              <a:t>발전한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언어입니다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638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 1"/>
          <p:cNvSpPr>
            <a:spLocks noGrp="1"/>
          </p:cNvSpPr>
          <p:nvPr>
            <p:ph type="title"/>
          </p:nvPr>
        </p:nvSpPr>
        <p:spPr>
          <a:xfrm>
            <a:off x="1141413" y="809247"/>
            <a:ext cx="9905998" cy="584775"/>
          </a:xfrm>
        </p:spPr>
        <p:txBody>
          <a:bodyPr>
            <a:spAutoFit/>
          </a:bodyPr>
          <a:lstStyle/>
          <a:p>
            <a:r>
              <a:rPr lang="en-US" altLang="ko-KR" dirty="0"/>
              <a:t>Part1 : </a:t>
            </a:r>
            <a:r>
              <a:rPr lang="ko-KR" altLang="en-US" dirty="0"/>
              <a:t>웹 </a:t>
            </a:r>
            <a:r>
              <a:rPr lang="ko-KR" altLang="en-US" dirty="0" err="1"/>
              <a:t>퍼블리셔</a:t>
            </a:r>
            <a:r>
              <a:rPr lang="ko-KR" altLang="en-US" dirty="0"/>
              <a:t> 초급</a:t>
            </a:r>
            <a:r>
              <a:rPr lang="en-US" altLang="ko-KR" dirty="0"/>
              <a:t>(HTML5, CSS3)</a:t>
            </a:r>
            <a:endParaRPr lang="ko-KR" dirty="0"/>
          </a:p>
        </p:txBody>
      </p:sp>
      <p:sp>
        <p:nvSpPr>
          <p:cNvPr id="3" name="사각형 2"/>
          <p:cNvSpPr>
            <a:spLocks noGrp="1"/>
          </p:cNvSpPr>
          <p:nvPr>
            <p:ph idx="1"/>
          </p:nvPr>
        </p:nvSpPr>
        <p:spPr>
          <a:xfrm>
            <a:off x="1141413" y="1841863"/>
            <a:ext cx="9905998" cy="2850011"/>
          </a:xfrm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HTML5</a:t>
            </a:r>
            <a:r>
              <a:rPr lang="ko-KR" altLang="en-US" dirty="0">
                <a:latin typeface="+mn-ea"/>
              </a:rPr>
              <a:t>가 구현할 수 있는 다양한 </a:t>
            </a:r>
            <a:r>
              <a:rPr lang="en-US" altLang="ko-KR" dirty="0">
                <a:latin typeface="+mn-ea"/>
              </a:rPr>
              <a:t>API</a:t>
            </a:r>
            <a:r>
              <a:rPr lang="ko-KR" altLang="en-US" dirty="0">
                <a:latin typeface="+mn-ea"/>
              </a:rPr>
              <a:t>와 추가된 폼 요소들로 훨씬 더 살아 움직이는 </a:t>
            </a:r>
            <a:r>
              <a:rPr lang="ko-KR" altLang="en-US" dirty="0" smtClean="0">
                <a:latin typeface="+mn-ea"/>
              </a:rPr>
              <a:t>웹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 smtClean="0">
                <a:latin typeface="+mn-ea"/>
              </a:rPr>
              <a:t>사이트 </a:t>
            </a:r>
            <a:r>
              <a:rPr lang="ko-KR" altLang="en-US" dirty="0">
                <a:latin typeface="+mn-ea"/>
              </a:rPr>
              <a:t>제작할 수 있으며 플래시 등의 외부 플러그인 없이 다양한 멀티미디어 기능들이 </a:t>
            </a:r>
            <a:r>
              <a:rPr lang="ko-KR" altLang="en-US" dirty="0" smtClean="0">
                <a:latin typeface="+mn-ea"/>
              </a:rPr>
              <a:t>동작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할 </a:t>
            </a:r>
            <a:r>
              <a:rPr lang="ko-KR" altLang="en-US" dirty="0">
                <a:latin typeface="+mn-ea"/>
              </a:rPr>
              <a:t>수 있게 되었습니다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CSS3</a:t>
            </a:r>
            <a:r>
              <a:rPr lang="ko-KR" altLang="en-US" dirty="0">
                <a:latin typeface="+mn-ea"/>
              </a:rPr>
              <a:t>은 이전 버전보다 한층 업그레이드 된 속성들을 제공하여 외부 플러그인 없이 </a:t>
            </a:r>
            <a:r>
              <a:rPr lang="ko-KR" altLang="en-US" dirty="0" smtClean="0">
                <a:latin typeface="+mn-ea"/>
              </a:rPr>
              <a:t>움직이는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애니메이션 </a:t>
            </a:r>
            <a:r>
              <a:rPr lang="ko-KR" altLang="en-US" dirty="0">
                <a:latin typeface="+mn-ea"/>
              </a:rPr>
              <a:t>효과 및 다양한 그래픽 효과를 사용할 수 있습니다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088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 1"/>
          <p:cNvSpPr>
            <a:spLocks noGrp="1"/>
          </p:cNvSpPr>
          <p:nvPr>
            <p:ph type="title"/>
          </p:nvPr>
        </p:nvSpPr>
        <p:spPr>
          <a:xfrm>
            <a:off x="1141413" y="809247"/>
            <a:ext cx="9905998" cy="584775"/>
          </a:xfrm>
        </p:spPr>
        <p:txBody>
          <a:bodyPr>
            <a:spAutoFit/>
          </a:bodyPr>
          <a:lstStyle/>
          <a:p>
            <a:r>
              <a:rPr lang="en-US" altLang="ko-KR" dirty="0"/>
              <a:t>Part1 : </a:t>
            </a:r>
            <a:r>
              <a:rPr lang="ko-KR" altLang="en-US" dirty="0"/>
              <a:t>웹 </a:t>
            </a:r>
            <a:r>
              <a:rPr lang="ko-KR" altLang="en-US" dirty="0" err="1"/>
              <a:t>퍼블리셔</a:t>
            </a:r>
            <a:r>
              <a:rPr lang="ko-KR" altLang="en-US" dirty="0"/>
              <a:t> 초급</a:t>
            </a:r>
            <a:r>
              <a:rPr lang="en-US" altLang="ko-KR" dirty="0"/>
              <a:t>(HTML5, CSS3)</a:t>
            </a:r>
            <a:endParaRPr lang="ko-KR" dirty="0"/>
          </a:p>
        </p:txBody>
      </p:sp>
      <p:sp>
        <p:nvSpPr>
          <p:cNvPr id="3" name="사각형 2"/>
          <p:cNvSpPr>
            <a:spLocks noGrp="1"/>
          </p:cNvSpPr>
          <p:nvPr>
            <p:ph idx="1"/>
          </p:nvPr>
        </p:nvSpPr>
        <p:spPr>
          <a:xfrm>
            <a:off x="1141413" y="1841863"/>
            <a:ext cx="9905998" cy="3794885"/>
          </a:xfrm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웹 표준의 </a:t>
            </a:r>
            <a:r>
              <a:rPr lang="ko-KR" altLang="en-US" dirty="0" smtClean="0">
                <a:latin typeface="+mn-ea"/>
              </a:rPr>
              <a:t>장점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다양한 </a:t>
            </a:r>
            <a:r>
              <a:rPr lang="ko-KR" altLang="en-US" dirty="0">
                <a:latin typeface="+mn-ea"/>
              </a:rPr>
              <a:t>브라우저에도 동일한 결과물 </a:t>
            </a:r>
            <a:r>
              <a:rPr lang="ko-KR" altLang="en-US" dirty="0" smtClean="0">
                <a:latin typeface="+mn-ea"/>
              </a:rPr>
              <a:t>표현</a:t>
            </a:r>
            <a:endParaRPr lang="ko-KR" altLang="en-US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제작 </a:t>
            </a:r>
            <a:r>
              <a:rPr lang="ko-KR" altLang="en-US" dirty="0">
                <a:latin typeface="+mn-ea"/>
              </a:rPr>
              <a:t>후에 유지보수가 </a:t>
            </a:r>
            <a:r>
              <a:rPr lang="ko-KR" altLang="en-US" dirty="0" smtClean="0">
                <a:latin typeface="+mn-ea"/>
              </a:rPr>
              <a:t>용이</a:t>
            </a:r>
            <a:endParaRPr lang="ko-KR" altLang="en-US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파일 </a:t>
            </a:r>
            <a:r>
              <a:rPr lang="ko-KR" altLang="en-US" dirty="0">
                <a:latin typeface="+mn-ea"/>
              </a:rPr>
              <a:t>사이즈 축소로 빠른 로딩 </a:t>
            </a:r>
            <a:r>
              <a:rPr lang="ko-KR" altLang="en-US" dirty="0" smtClean="0">
                <a:latin typeface="+mn-ea"/>
              </a:rPr>
              <a:t>속도</a:t>
            </a:r>
            <a:endParaRPr lang="ko-KR" altLang="en-US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검색엔진 </a:t>
            </a:r>
            <a:r>
              <a:rPr lang="ko-KR" altLang="en-US" dirty="0">
                <a:latin typeface="+mn-ea"/>
              </a:rPr>
              <a:t>노출에도 </a:t>
            </a:r>
            <a:r>
              <a:rPr lang="ko-KR" altLang="en-US" dirty="0" smtClean="0">
                <a:latin typeface="+mn-ea"/>
              </a:rPr>
              <a:t>최적화</a:t>
            </a:r>
            <a:endParaRPr lang="ko-KR" altLang="en-US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누구나 </a:t>
            </a:r>
            <a:r>
              <a:rPr lang="ko-KR" altLang="en-US" dirty="0">
                <a:latin typeface="+mn-ea"/>
              </a:rPr>
              <a:t>편리한 </a:t>
            </a:r>
            <a:r>
              <a:rPr lang="ko-KR" altLang="en-US" dirty="0" smtClean="0">
                <a:latin typeface="+mn-ea"/>
              </a:rPr>
              <a:t>웹 </a:t>
            </a:r>
            <a:r>
              <a:rPr lang="ko-KR" altLang="en-US" dirty="0" err="1" smtClean="0">
                <a:latin typeface="+mn-ea"/>
              </a:rPr>
              <a:t>접근성</a:t>
            </a:r>
            <a:endParaRPr lang="ko-KR" altLang="en-US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차별 </a:t>
            </a:r>
            <a:r>
              <a:rPr lang="ko-KR" altLang="en-US" dirty="0">
                <a:latin typeface="+mn-ea"/>
              </a:rPr>
              <a:t>없이 모든 디바이스 최적화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01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 1"/>
          <p:cNvSpPr>
            <a:spLocks noGrp="1"/>
          </p:cNvSpPr>
          <p:nvPr>
            <p:ph type="title"/>
          </p:nvPr>
        </p:nvSpPr>
        <p:spPr>
          <a:xfrm>
            <a:off x="1141413" y="809247"/>
            <a:ext cx="9905998" cy="584775"/>
          </a:xfrm>
        </p:spPr>
        <p:txBody>
          <a:bodyPr>
            <a:spAutoFit/>
          </a:bodyPr>
          <a:lstStyle/>
          <a:p>
            <a:r>
              <a:rPr lang="en-US" altLang="ko-KR" dirty="0"/>
              <a:t>Part1 : </a:t>
            </a:r>
            <a:r>
              <a:rPr lang="ko-KR" altLang="en-US" dirty="0"/>
              <a:t>웹 </a:t>
            </a:r>
            <a:r>
              <a:rPr lang="ko-KR" altLang="en-US" dirty="0" err="1"/>
              <a:t>퍼블리셔</a:t>
            </a:r>
            <a:r>
              <a:rPr lang="ko-KR" altLang="en-US" dirty="0"/>
              <a:t> 초급</a:t>
            </a:r>
            <a:r>
              <a:rPr lang="en-US" altLang="ko-KR" dirty="0"/>
              <a:t>(HTML5, CSS3)</a:t>
            </a:r>
            <a:endParaRPr lang="ko-KR" dirty="0"/>
          </a:p>
        </p:txBody>
      </p:sp>
      <p:sp>
        <p:nvSpPr>
          <p:cNvPr id="3" name="사각형 2"/>
          <p:cNvSpPr>
            <a:spLocks noGrp="1"/>
          </p:cNvSpPr>
          <p:nvPr>
            <p:ph idx="1"/>
          </p:nvPr>
        </p:nvSpPr>
        <p:spPr>
          <a:xfrm>
            <a:off x="1141413" y="1841863"/>
            <a:ext cx="9905998" cy="4342727"/>
          </a:xfrm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목차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강 웹 </a:t>
            </a:r>
            <a:r>
              <a:rPr lang="ko-KR" altLang="en-US" dirty="0" err="1">
                <a:latin typeface="+mn-ea"/>
              </a:rPr>
              <a:t>퍼블리셔</a:t>
            </a:r>
            <a:r>
              <a:rPr lang="ko-KR" altLang="en-US" dirty="0">
                <a:latin typeface="+mn-ea"/>
              </a:rPr>
              <a:t> 포트폴리오 </a:t>
            </a:r>
            <a:r>
              <a:rPr lang="ko-KR" altLang="en-US" dirty="0" smtClean="0">
                <a:latin typeface="+mn-ea"/>
              </a:rPr>
              <a:t>강좌 소개</a:t>
            </a:r>
            <a:r>
              <a:rPr lang="en-US" altLang="ko-KR" dirty="0" smtClean="0">
                <a:latin typeface="+mn-ea"/>
              </a:rPr>
              <a:t>1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강 웹 </a:t>
            </a:r>
            <a:r>
              <a:rPr lang="ko-KR" altLang="en-US" dirty="0" err="1" smtClean="0">
                <a:latin typeface="+mn-ea"/>
              </a:rPr>
              <a:t>퍼블리셔</a:t>
            </a:r>
            <a:r>
              <a:rPr lang="ko-KR" altLang="en-US" dirty="0" smtClean="0">
                <a:latin typeface="+mn-ea"/>
              </a:rPr>
              <a:t> 포트폴리오 강좌 소개</a:t>
            </a:r>
            <a:r>
              <a:rPr lang="en-US" altLang="ko-KR" dirty="0" smtClean="0">
                <a:latin typeface="+mn-ea"/>
              </a:rPr>
              <a:t>2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강 스타일의 </a:t>
            </a:r>
            <a:r>
              <a:rPr lang="ko-KR" altLang="en-US" dirty="0">
                <a:latin typeface="+mn-ea"/>
              </a:rPr>
              <a:t>기초 </a:t>
            </a:r>
            <a:r>
              <a:rPr lang="en-US" altLang="ko-KR" dirty="0">
                <a:latin typeface="+mn-ea"/>
              </a:rPr>
              <a:t>Reset </a:t>
            </a:r>
            <a:r>
              <a:rPr lang="en-US" altLang="ko-KR" dirty="0" smtClean="0">
                <a:latin typeface="+mn-ea"/>
              </a:rPr>
              <a:t>CSS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4</a:t>
            </a:r>
            <a:r>
              <a:rPr lang="ko-KR" altLang="en-US" dirty="0" smtClean="0">
                <a:latin typeface="+mn-ea"/>
              </a:rPr>
              <a:t>강 </a:t>
            </a:r>
            <a:r>
              <a:rPr lang="en-US" altLang="ko-KR" dirty="0">
                <a:latin typeface="+mn-ea"/>
              </a:rPr>
              <a:t>CSS3</a:t>
            </a:r>
            <a:r>
              <a:rPr lang="ko-KR" altLang="en-US" dirty="0">
                <a:latin typeface="+mn-ea"/>
              </a:rPr>
              <a:t>을 활용한 </a:t>
            </a:r>
            <a:r>
              <a:rPr lang="en-US" altLang="ko-KR" dirty="0">
                <a:latin typeface="+mn-ea"/>
              </a:rPr>
              <a:t>font </a:t>
            </a:r>
            <a:r>
              <a:rPr lang="ko-KR" altLang="en-US" dirty="0" smtClean="0">
                <a:latin typeface="+mn-ea"/>
              </a:rPr>
              <a:t>스타일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강 </a:t>
            </a:r>
            <a:r>
              <a:rPr lang="en-US" altLang="ko-KR" dirty="0" smtClean="0">
                <a:latin typeface="+mn-ea"/>
              </a:rPr>
              <a:t>CSS3</a:t>
            </a:r>
            <a:r>
              <a:rPr lang="ko-KR" altLang="en-US" dirty="0">
                <a:latin typeface="+mn-ea"/>
              </a:rPr>
              <a:t>을 활용한 애니메이션</a:t>
            </a:r>
            <a:r>
              <a:rPr lang="en-US" altLang="ko-KR" dirty="0" smtClean="0">
                <a:latin typeface="+mn-ea"/>
              </a:rPr>
              <a:t>1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6</a:t>
            </a:r>
            <a:r>
              <a:rPr lang="ko-KR" altLang="en-US" dirty="0">
                <a:latin typeface="+mn-ea"/>
              </a:rPr>
              <a:t>강 </a:t>
            </a:r>
            <a:r>
              <a:rPr lang="en-US" altLang="ko-KR" dirty="0">
                <a:latin typeface="+mn-ea"/>
              </a:rPr>
              <a:t>CSS3</a:t>
            </a:r>
            <a:r>
              <a:rPr lang="ko-KR" altLang="en-US" dirty="0">
                <a:latin typeface="+mn-ea"/>
              </a:rPr>
              <a:t>을 활용한 애니메이션</a:t>
            </a:r>
            <a:r>
              <a:rPr lang="en-US" altLang="ko-KR" dirty="0" smtClean="0">
                <a:latin typeface="+mn-ea"/>
              </a:rPr>
              <a:t>2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7</a:t>
            </a:r>
            <a:r>
              <a:rPr lang="ko-KR" altLang="en-US" dirty="0">
                <a:latin typeface="+mn-ea"/>
              </a:rPr>
              <a:t>강 </a:t>
            </a:r>
            <a:r>
              <a:rPr lang="en-US" altLang="ko-KR" dirty="0">
                <a:latin typeface="+mn-ea"/>
              </a:rPr>
              <a:t>CSS3</a:t>
            </a:r>
            <a:r>
              <a:rPr lang="ko-KR" altLang="en-US" dirty="0">
                <a:latin typeface="+mn-ea"/>
              </a:rPr>
              <a:t>을 활용한 </a:t>
            </a:r>
            <a:r>
              <a:rPr lang="ko-KR" altLang="en-US" dirty="0" err="1">
                <a:latin typeface="+mn-ea"/>
              </a:rPr>
              <a:t>드롭다운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메뉴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53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 1"/>
          <p:cNvSpPr>
            <a:spLocks noGrp="1"/>
          </p:cNvSpPr>
          <p:nvPr>
            <p:ph type="title"/>
          </p:nvPr>
        </p:nvSpPr>
        <p:spPr>
          <a:xfrm>
            <a:off x="1141413" y="809247"/>
            <a:ext cx="9905998" cy="584775"/>
          </a:xfrm>
        </p:spPr>
        <p:txBody>
          <a:bodyPr>
            <a:spAutoFit/>
          </a:bodyPr>
          <a:lstStyle/>
          <a:p>
            <a:r>
              <a:rPr lang="en-US" altLang="ko-KR" dirty="0"/>
              <a:t>Part1 : </a:t>
            </a:r>
            <a:r>
              <a:rPr lang="ko-KR" altLang="en-US" dirty="0"/>
              <a:t>웹 </a:t>
            </a:r>
            <a:r>
              <a:rPr lang="ko-KR" altLang="en-US" dirty="0" err="1"/>
              <a:t>퍼블리셔</a:t>
            </a:r>
            <a:r>
              <a:rPr lang="ko-KR" altLang="en-US" dirty="0"/>
              <a:t> 초급</a:t>
            </a:r>
            <a:r>
              <a:rPr lang="en-US" altLang="ko-KR" dirty="0"/>
              <a:t>(HTML5, CSS3)</a:t>
            </a:r>
            <a:endParaRPr lang="ko-KR" dirty="0"/>
          </a:p>
        </p:txBody>
      </p:sp>
      <p:sp>
        <p:nvSpPr>
          <p:cNvPr id="3" name="사각형 2"/>
          <p:cNvSpPr>
            <a:spLocks noGrp="1"/>
          </p:cNvSpPr>
          <p:nvPr>
            <p:ph idx="1"/>
          </p:nvPr>
        </p:nvSpPr>
        <p:spPr>
          <a:xfrm>
            <a:off x="1141413" y="1841863"/>
            <a:ext cx="9905998" cy="4342727"/>
          </a:xfrm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목차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8</a:t>
            </a:r>
            <a:r>
              <a:rPr lang="ko-KR" altLang="en-US" dirty="0" smtClean="0">
                <a:latin typeface="+mn-ea"/>
              </a:rPr>
              <a:t>강 </a:t>
            </a:r>
            <a:r>
              <a:rPr lang="en-US" altLang="ko-KR" dirty="0" smtClean="0">
                <a:latin typeface="+mn-ea"/>
              </a:rPr>
              <a:t>CSS3</a:t>
            </a:r>
            <a:r>
              <a:rPr lang="ko-KR" altLang="en-US" dirty="0" smtClean="0">
                <a:latin typeface="+mn-ea"/>
              </a:rPr>
              <a:t>을 활용한 </a:t>
            </a:r>
            <a:r>
              <a:rPr lang="ko-KR" altLang="en-US" dirty="0" err="1" smtClean="0">
                <a:latin typeface="+mn-ea"/>
              </a:rPr>
              <a:t>드롭다운</a:t>
            </a:r>
            <a:r>
              <a:rPr lang="ko-KR" altLang="en-US" dirty="0" smtClean="0">
                <a:latin typeface="+mn-ea"/>
              </a:rPr>
              <a:t> 메뉴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9</a:t>
            </a:r>
            <a:r>
              <a:rPr lang="ko-KR" altLang="en-US" dirty="0">
                <a:latin typeface="+mn-ea"/>
              </a:rPr>
              <a:t>강 </a:t>
            </a:r>
            <a:r>
              <a:rPr lang="en-US" altLang="ko-KR" dirty="0">
                <a:latin typeface="+mn-ea"/>
              </a:rPr>
              <a:t>CSS3</a:t>
            </a:r>
            <a:r>
              <a:rPr lang="ko-KR" altLang="en-US" dirty="0">
                <a:latin typeface="+mn-ea"/>
              </a:rPr>
              <a:t>을 활용한 </a:t>
            </a:r>
            <a:r>
              <a:rPr lang="ko-KR" altLang="en-US" dirty="0" err="1">
                <a:latin typeface="+mn-ea"/>
              </a:rPr>
              <a:t>라바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메뉴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10</a:t>
            </a:r>
            <a:r>
              <a:rPr lang="ko-KR" altLang="en-US" dirty="0">
                <a:latin typeface="+mn-ea"/>
              </a:rPr>
              <a:t>강 </a:t>
            </a:r>
            <a:r>
              <a:rPr lang="en-US" altLang="ko-KR" dirty="0">
                <a:latin typeface="+mn-ea"/>
              </a:rPr>
              <a:t>CSS3</a:t>
            </a:r>
            <a:r>
              <a:rPr lang="ko-KR" altLang="en-US" dirty="0">
                <a:latin typeface="+mn-ea"/>
              </a:rPr>
              <a:t>을 활용한 </a:t>
            </a:r>
            <a:r>
              <a:rPr lang="ko-KR" altLang="en-US" dirty="0" err="1">
                <a:latin typeface="+mn-ea"/>
              </a:rPr>
              <a:t>반응형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메뉴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11</a:t>
            </a:r>
            <a:r>
              <a:rPr lang="ko-KR" altLang="en-US" dirty="0">
                <a:latin typeface="+mn-ea"/>
              </a:rPr>
              <a:t>강 </a:t>
            </a:r>
            <a:r>
              <a:rPr lang="ko-KR" altLang="en-US" dirty="0" err="1">
                <a:latin typeface="+mn-ea"/>
              </a:rPr>
              <a:t>반응형</a:t>
            </a:r>
            <a:r>
              <a:rPr lang="ko-KR" altLang="en-US" dirty="0">
                <a:latin typeface="+mn-ea"/>
              </a:rPr>
              <a:t> 웹 코딩의 </a:t>
            </a:r>
            <a:r>
              <a:rPr lang="ko-KR" altLang="en-US" dirty="0" smtClean="0">
                <a:latin typeface="+mn-ea"/>
              </a:rPr>
              <a:t>기초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12</a:t>
            </a:r>
            <a:r>
              <a:rPr lang="ko-KR" altLang="en-US" dirty="0">
                <a:latin typeface="+mn-ea"/>
              </a:rPr>
              <a:t>강 </a:t>
            </a:r>
            <a:r>
              <a:rPr lang="ko-KR" altLang="en-US" dirty="0" err="1">
                <a:latin typeface="+mn-ea"/>
              </a:rPr>
              <a:t>반응형</a:t>
            </a:r>
            <a:r>
              <a:rPr lang="ko-KR" altLang="en-US" dirty="0">
                <a:latin typeface="+mn-ea"/>
              </a:rPr>
              <a:t> 레이아웃 </a:t>
            </a:r>
            <a:r>
              <a:rPr lang="ko-KR" altLang="en-US" dirty="0" smtClean="0">
                <a:latin typeface="+mn-ea"/>
              </a:rPr>
              <a:t>패턴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13</a:t>
            </a:r>
            <a:r>
              <a:rPr lang="ko-KR" altLang="en-US" dirty="0">
                <a:latin typeface="+mn-ea"/>
              </a:rPr>
              <a:t>강 </a:t>
            </a:r>
            <a:r>
              <a:rPr lang="ko-KR" altLang="en-US" dirty="0" err="1">
                <a:latin typeface="+mn-ea"/>
              </a:rPr>
              <a:t>반응형</a:t>
            </a:r>
            <a:r>
              <a:rPr lang="ko-KR" altLang="en-US" dirty="0">
                <a:latin typeface="+mn-ea"/>
              </a:rPr>
              <a:t> 메뉴의 </a:t>
            </a:r>
            <a:r>
              <a:rPr lang="ko-KR" altLang="en-US" dirty="0" smtClean="0">
                <a:latin typeface="+mn-ea"/>
              </a:rPr>
              <a:t>기본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14</a:t>
            </a:r>
            <a:r>
              <a:rPr lang="ko-KR" altLang="en-US" dirty="0">
                <a:latin typeface="+mn-ea"/>
              </a:rPr>
              <a:t>강 </a:t>
            </a:r>
            <a:r>
              <a:rPr lang="ko-KR" altLang="en-US" dirty="0" err="1">
                <a:latin typeface="+mn-ea"/>
              </a:rPr>
              <a:t>반응형</a:t>
            </a:r>
            <a:r>
              <a:rPr lang="ko-KR" altLang="en-US" dirty="0">
                <a:latin typeface="+mn-ea"/>
              </a:rPr>
              <a:t> 포트폴리오의 기본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56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 1"/>
          <p:cNvSpPr>
            <a:spLocks noGrp="1"/>
          </p:cNvSpPr>
          <p:nvPr>
            <p:ph type="title"/>
          </p:nvPr>
        </p:nvSpPr>
        <p:spPr>
          <a:xfrm>
            <a:off x="1141413" y="809247"/>
            <a:ext cx="9905998" cy="584775"/>
          </a:xfrm>
        </p:spPr>
        <p:txBody>
          <a:bodyPr>
            <a:spAutoFit/>
          </a:bodyPr>
          <a:lstStyle/>
          <a:p>
            <a:r>
              <a:rPr lang="en-US" altLang="ko-KR" dirty="0"/>
              <a:t>Part1 : </a:t>
            </a:r>
            <a:r>
              <a:rPr lang="ko-KR" altLang="en-US" dirty="0"/>
              <a:t>웹 </a:t>
            </a:r>
            <a:r>
              <a:rPr lang="ko-KR" altLang="en-US" dirty="0" err="1"/>
              <a:t>퍼블리셔</a:t>
            </a:r>
            <a:r>
              <a:rPr lang="ko-KR" altLang="en-US" dirty="0"/>
              <a:t> 초급</a:t>
            </a:r>
            <a:r>
              <a:rPr lang="en-US" altLang="ko-KR" dirty="0"/>
              <a:t>(HTML5, CSS3)</a:t>
            </a:r>
            <a:endParaRPr lang="ko-KR" dirty="0"/>
          </a:p>
        </p:txBody>
      </p:sp>
      <p:sp>
        <p:nvSpPr>
          <p:cNvPr id="3" name="사각형 2"/>
          <p:cNvSpPr>
            <a:spLocks noGrp="1"/>
          </p:cNvSpPr>
          <p:nvPr>
            <p:ph idx="1"/>
          </p:nvPr>
        </p:nvSpPr>
        <p:spPr>
          <a:xfrm>
            <a:off x="1141413" y="1841863"/>
            <a:ext cx="9905998" cy="2699200"/>
          </a:xfrm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목차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15</a:t>
            </a:r>
            <a:r>
              <a:rPr lang="ko-KR" altLang="en-US" dirty="0">
                <a:latin typeface="+mn-ea"/>
              </a:rPr>
              <a:t>강 </a:t>
            </a:r>
            <a:r>
              <a:rPr lang="en-US" altLang="ko-KR" dirty="0">
                <a:latin typeface="+mn-ea"/>
              </a:rPr>
              <a:t>SNS </a:t>
            </a:r>
            <a:r>
              <a:rPr lang="ko-KR" altLang="en-US" dirty="0">
                <a:latin typeface="+mn-ea"/>
              </a:rPr>
              <a:t>영역 코딩 제작의 </a:t>
            </a:r>
            <a:r>
              <a:rPr lang="ko-KR" altLang="en-US" dirty="0" smtClean="0">
                <a:latin typeface="+mn-ea"/>
              </a:rPr>
              <a:t>기본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16</a:t>
            </a:r>
            <a:r>
              <a:rPr lang="ko-KR" altLang="en-US" dirty="0">
                <a:latin typeface="+mn-ea"/>
              </a:rPr>
              <a:t>강 </a:t>
            </a:r>
            <a:r>
              <a:rPr lang="en-US" altLang="ko-KR" dirty="0">
                <a:latin typeface="+mn-ea"/>
              </a:rPr>
              <a:t>placeholder </a:t>
            </a:r>
            <a:r>
              <a:rPr lang="ko-KR" altLang="en-US" dirty="0">
                <a:latin typeface="+mn-ea"/>
              </a:rPr>
              <a:t>영역 코딩 제작의 </a:t>
            </a:r>
            <a:r>
              <a:rPr lang="ko-KR" altLang="en-US" dirty="0" smtClean="0">
                <a:latin typeface="+mn-ea"/>
              </a:rPr>
              <a:t>기본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17</a:t>
            </a:r>
            <a:r>
              <a:rPr lang="ko-KR" altLang="en-US" dirty="0">
                <a:latin typeface="+mn-ea"/>
              </a:rPr>
              <a:t>강 </a:t>
            </a:r>
            <a:r>
              <a:rPr lang="en-US" altLang="ko-KR" dirty="0">
                <a:latin typeface="+mn-ea"/>
              </a:rPr>
              <a:t>table </a:t>
            </a:r>
            <a:r>
              <a:rPr lang="ko-KR" altLang="en-US" dirty="0">
                <a:latin typeface="+mn-ea"/>
              </a:rPr>
              <a:t>영역 코딩 제작의 </a:t>
            </a:r>
            <a:r>
              <a:rPr lang="ko-KR" altLang="en-US" dirty="0" smtClean="0">
                <a:latin typeface="+mn-ea"/>
              </a:rPr>
              <a:t>기본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18</a:t>
            </a:r>
            <a:r>
              <a:rPr lang="ko-KR" altLang="en-US" dirty="0">
                <a:latin typeface="+mn-ea"/>
              </a:rPr>
              <a:t>강 포트폴리오 제작을 위한 기본 아코디언 메뉴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661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 1"/>
          <p:cNvSpPr>
            <a:spLocks noGrp="1"/>
          </p:cNvSpPr>
          <p:nvPr>
            <p:ph type="title"/>
          </p:nvPr>
        </p:nvSpPr>
        <p:spPr>
          <a:xfrm>
            <a:off x="1141413" y="870802"/>
            <a:ext cx="9905998" cy="461665"/>
          </a:xfrm>
        </p:spPr>
        <p:txBody>
          <a:bodyPr>
            <a:spAutoFit/>
          </a:bodyPr>
          <a:lstStyle/>
          <a:p>
            <a:r>
              <a:rPr lang="en-US" altLang="ko-KR" dirty="0" smtClean="0"/>
              <a:t>Part2 </a:t>
            </a:r>
            <a:r>
              <a:rPr lang="en-US" altLang="ko-KR" dirty="0"/>
              <a:t>: </a:t>
            </a:r>
            <a:r>
              <a:rPr lang="ko-KR" altLang="en-US" dirty="0"/>
              <a:t>웹 </a:t>
            </a:r>
            <a:r>
              <a:rPr lang="ko-KR" altLang="en-US" dirty="0" err="1"/>
              <a:t>퍼블리셔</a:t>
            </a:r>
            <a:r>
              <a:rPr lang="ko-KR" altLang="en-US" dirty="0"/>
              <a:t> 중급</a:t>
            </a:r>
            <a:r>
              <a:rPr lang="en-US" altLang="ko-KR" dirty="0"/>
              <a:t>(jQuery &amp; JavaScript)</a:t>
            </a:r>
            <a:endParaRPr lang="ko-KR" dirty="0"/>
          </a:p>
        </p:txBody>
      </p:sp>
      <p:sp>
        <p:nvSpPr>
          <p:cNvPr id="3" name="사각형 2"/>
          <p:cNvSpPr>
            <a:spLocks noGrp="1"/>
          </p:cNvSpPr>
          <p:nvPr>
            <p:ph idx="1"/>
          </p:nvPr>
        </p:nvSpPr>
        <p:spPr>
          <a:xfrm>
            <a:off x="1141413" y="1841863"/>
            <a:ext cx="9905998" cy="2434513"/>
          </a:xfrm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웹 제작의 기본 개념을 익힌 후 다양한 이벤트 및 동적 효과를 구현하기 위한 과정입니다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본 과정은 실무능력을 갖춘 웹 </a:t>
            </a:r>
            <a:r>
              <a:rPr lang="ko-KR" altLang="en-US" dirty="0" err="1">
                <a:latin typeface="+mn-ea"/>
              </a:rPr>
              <a:t>퍼블리셔로</a:t>
            </a:r>
            <a:r>
              <a:rPr lang="ko-KR" altLang="en-US" dirty="0">
                <a:latin typeface="+mn-ea"/>
              </a:rPr>
              <a:t> 거듭나기 위해 </a:t>
            </a:r>
            <a:r>
              <a:rPr lang="en-US" altLang="ko-KR" dirty="0">
                <a:latin typeface="+mn-ea"/>
              </a:rPr>
              <a:t>jQuery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Java</a:t>
            </a:r>
            <a:r>
              <a:rPr lang="en-US" altLang="ko-KR" dirty="0">
                <a:latin typeface="+mn-ea"/>
              </a:rPr>
              <a:t>S</a:t>
            </a:r>
            <a:r>
              <a:rPr lang="en-US" altLang="ko-KR" dirty="0" smtClean="0">
                <a:latin typeface="+mn-ea"/>
              </a:rPr>
              <a:t>cript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 smtClean="0">
                <a:latin typeface="+mn-ea"/>
              </a:rPr>
              <a:t>익히고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Interactive</a:t>
            </a:r>
            <a:r>
              <a:rPr lang="ko-KR" altLang="en-US" dirty="0" smtClean="0">
                <a:latin typeface="+mn-ea"/>
              </a:rPr>
              <a:t>한 </a:t>
            </a:r>
            <a:r>
              <a:rPr lang="ko-KR" altLang="en-US" dirty="0">
                <a:latin typeface="+mn-ea"/>
              </a:rPr>
              <a:t>웹 </a:t>
            </a:r>
            <a:r>
              <a:rPr lang="ko-KR" altLang="en-US" dirty="0" smtClean="0">
                <a:latin typeface="+mn-ea"/>
              </a:rPr>
              <a:t>콘텐</a:t>
            </a:r>
            <a:r>
              <a:rPr lang="ko-KR" altLang="en-US" dirty="0">
                <a:latin typeface="+mn-ea"/>
              </a:rPr>
              <a:t>트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제작 및 문서 탐색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조작과 다양한 이벤트 효과 처리를 </a:t>
            </a:r>
            <a:r>
              <a:rPr lang="ko-KR" altLang="en-US" dirty="0" smtClean="0">
                <a:latin typeface="+mn-ea"/>
              </a:rPr>
              <a:t>구현하기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위한 </a:t>
            </a:r>
            <a:r>
              <a:rPr lang="ko-KR" altLang="en-US" dirty="0">
                <a:latin typeface="+mn-ea"/>
              </a:rPr>
              <a:t>과정입니다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031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황록색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그물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D2D07BB-97CF-49D4-95EA-2EAF9A6BA1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13915</TotalTime>
  <Words>758</Words>
  <Application>Microsoft Office PowerPoint</Application>
  <PresentationFormat>사용자 지정</PresentationFormat>
  <Paragraphs>129</Paragraphs>
  <Slides>19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그물</vt:lpstr>
      <vt:lpstr>Web publisher portfolio   웹 퍼블리셔 포트폴리오 만들기</vt:lpstr>
      <vt:lpstr>수업 목표 : 표준형 웹 페이지의 제작</vt:lpstr>
      <vt:lpstr>Part1 : 웹 퍼블리셔 초급(HTML5, CSS3)</vt:lpstr>
      <vt:lpstr>Part1 : 웹 퍼블리셔 초급(HTML5, CSS3)</vt:lpstr>
      <vt:lpstr>Part1 : 웹 퍼블리셔 초급(HTML5, CSS3)</vt:lpstr>
      <vt:lpstr>Part1 : 웹 퍼블리셔 초급(HTML5, CSS3)</vt:lpstr>
      <vt:lpstr>Part1 : 웹 퍼블리셔 초급(HTML5, CSS3)</vt:lpstr>
      <vt:lpstr>Part1 : 웹 퍼블리셔 초급(HTML5, CSS3)</vt:lpstr>
      <vt:lpstr>Part2 : 웹 퍼블리셔 중급(jQuery &amp; JavaScript)</vt:lpstr>
      <vt:lpstr>Part2 : 웹 퍼블리셔 중급(jQuery &amp; JavaScript)</vt:lpstr>
      <vt:lpstr>Part2 : 웹 퍼블리셔 중급(jQuery &amp; JavaScript)</vt:lpstr>
      <vt:lpstr>Part2 : 웹 퍼블리셔 중급(jQuery &amp; JavaScript)</vt:lpstr>
      <vt:lpstr>Part2 : 웹 퍼블리셔 중급(jQuery &amp; JavaScript)</vt:lpstr>
      <vt:lpstr>Part3 : 반응형 웹 포트폴리오(Web Portfolio)</vt:lpstr>
      <vt:lpstr>Part3 : 반응형 웹 포트폴리오(Web Portfolio)</vt:lpstr>
      <vt:lpstr>Part3 : 반응형 웹 포트폴리오(Web Portfolio)</vt:lpstr>
      <vt:lpstr>Part3 : 반응형 웹 포트폴리오(Web Portfolio)</vt:lpstr>
      <vt:lpstr>Part3 : 반응형 웹 포트폴리오(Web Portfolio)</vt:lpstr>
      <vt:lpstr>수업 대상자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Studio  &amp; Programming  기초강좌 파트 I</dc:title>
  <dc:creator>ji kim</dc:creator>
  <cp:keywords/>
  <cp:lastModifiedBy>이소룡</cp:lastModifiedBy>
  <cp:revision>37</cp:revision>
  <cp:lastPrinted>2012-08-15T21:38:02Z</cp:lastPrinted>
  <dcterms:created xsi:type="dcterms:W3CDTF">2016-06-13T10:11:23Z</dcterms:created>
  <dcterms:modified xsi:type="dcterms:W3CDTF">2018-03-11T03:26:51Z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