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Cambria Math"/>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effrey Lehmann"/>
  <p:cmAuthor clrIdx="1" id="1" initials="" lastIdx="1" name="Zachary Nawrock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FA516D-9FA1-408C-942E-B7AB8E8F27C9}">
  <a:tblStyle styleId="{67FA516D-9FA1-408C-942E-B7AB8E8F27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ambriaMath-regular.fntdata"/><Relationship Id="rId50" Type="http://schemas.openxmlformats.org/officeDocument/2006/relationships/slide" Target="slides/slide4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22T18:19:10.104">
    <p:pos x="196" y="725"/>
    <p:text>could be a better way to graphically display this but i wanted to show which points were the centers</p:text>
  </p:cm>
  <p:cm authorId="1" idx="1" dt="2020-11-22T18:19:10.104">
    <p:pos x="196" y="725"/>
    <p:text>This looks great! I think the display is fine.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1-21T17:43:43.987">
    <p:pos x="196" y="725"/>
    <p:text>need a better font for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2a1c53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2a1c53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2a1c53f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2a1c53f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2a1c53f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2a1c53f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c90bed6f7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c90bed6f7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c90bed6f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c90bed6f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46b541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b46b541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90bed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90bed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An improvement on the k-means algorithm is k-means++. K-means++ looks to improve the runtime of lloyd’s algorithm by picking smarter centers, thus making k-means++ an initialization algorithm for the k centers. So what does k-means++ do to improve runtime? It picks centers based off distance to other clusters which ensures that centers are guaranteed to be far away, which should lead to more accurate clusters. Of course the question then becomes is it actually better than Lloyd’s algorithm with random initialization, and the answer is yes. As we have already discussed the way k-means++ picks centers makes the clustering more accurate and the more accurate clusters leads to a lower number of Lloyd iterations to converge. Something we will want to keep in mind is that the runtime is linear with n, k, and d.</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c90bed6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c90bed6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official k-means++ algorithm which shows formally how each iteration is performed. First we pick a random center uniformly at random from the distribution and then start choosing centers. The while loop will pick k centers in store those centers in C, picking one center at each iteration where each point in the dataset has a probability of it being chosen proportional to the sum of the distances squared(squared so we dont have to work with square roots) between the current centers and that point. Once we have selected k centers, then k-means++ has finished and those centers can be used for Lloyd iterations to cluster points together.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c90bed6f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c90bed6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just to clarify the algorithm we will run through an example and in this example we will try picking 4 centers in two dimensions.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ce370d8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ce370d8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what an optimal clustering for the data would look like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11613f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11613f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go over the foundations, since k-means is part of k-means++, and k-means++ is a part of Scalable k-means++</a:t>
            </a:r>
            <a:endParaRPr/>
          </a:p>
          <a:p>
            <a:pPr indent="0" lvl="0" marL="0" rtl="0" algn="l">
              <a:spcBef>
                <a:spcPts val="0"/>
              </a:spcBef>
              <a:spcAft>
                <a:spcPts val="0"/>
              </a:spcAft>
              <a:buNone/>
            </a:pPr>
            <a:r>
              <a:rPr lang="en"/>
              <a:t>In order to understand Scalable k-means++, you need to understand k-means++, and in order to understand k-means++, you need to understand k-means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ce370d88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ce370d88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start with step 1 of the algorithm which is picking a random center and calculating the distances squared to all other points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ce370d8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ce370d8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pick a point proportional to the distance away from the original center, and know we have our second center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ce370d88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ce370d88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calculate the sum of the distances squared between those 2 points and all other points and pick a new center.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ce370d88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ce370d88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this step again until now we have our 4 centers.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ce370d88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ce370d88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k-means++ is over we can see how a Lloyd iteration would group these elements to their nearest center and we continue to do Lloyd iterations until convergence.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ce370d88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ce370d88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we have the final clustering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c90bed6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c90bed6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explained what some of the benefits of k-means++ are, but what are some of the problems? In k-means++ we pick one center at each iteration which means we have to iterate k times, calculate the distances squared and updating the probability distribution at each iteration, which is quite expensive. Not only is the runtime expensive, but k-means++ is also sensitive to outliers because the most likely point to be picked at each iteration is an outlier because outliers are inherently far from the rest of the distribution. So we have two problems, runtime and accuracy, how can we fix these problems?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11613f2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11613f2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rPr lang="en" sz="1200">
                <a:solidFill>
                  <a:srgbClr val="595959"/>
                </a:solidFill>
              </a:rPr>
              <a:t>Rather than picking a point and updating the probability distribution based off the new distances, k-means parallel picks multiple new centers, which is referred to as </a:t>
            </a:r>
            <a:r>
              <a:rPr i="1" lang="en" sz="1200">
                <a:solidFill>
                  <a:srgbClr val="595959"/>
                </a:solidFill>
                <a:latin typeface="Cambria Math"/>
                <a:ea typeface="Cambria Math"/>
                <a:cs typeface="Cambria Math"/>
                <a:sym typeface="Cambria Math"/>
              </a:rPr>
              <a:t>l</a:t>
            </a:r>
            <a:r>
              <a:rPr lang="en" sz="1200">
                <a:solidFill>
                  <a:srgbClr val="595959"/>
                </a:solidFill>
              </a:rPr>
              <a:t> in this paper. It then updates the probability distribution based off those new new centers and picks another set of multiple centers until it does R iterations. After it has done R iterations, it then clusters the centers that were chosen, in say set C, using K-means++. (R is ψ, the initial cost of the clustering after the first selection center is chosen)</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c90bed6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c90bed6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ce370d88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ace370d88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2a1c3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2a1c3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ce370d88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ce370d88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ce370d88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ce370d88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ce370d88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ce370d88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ce370d88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ce370d88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ce370d88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ce370d88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ce370d88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ace370d88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ace370d88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ace370d88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Technically looks at all the centers in C and creates new weighted points based off the number of points closest to each center.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a11613f2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a11613f2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595959"/>
                </a:solidFill>
              </a:rPr>
              <a:t>K-means++ is slower than k-means|| because of the R iterations that k-means|| performs, k-means++ runs k iterations because it only adds one center at a time, but k-means|| adds </a:t>
            </a:r>
            <a:r>
              <a:rPr i="1" lang="en">
                <a:solidFill>
                  <a:srgbClr val="595959"/>
                </a:solidFill>
              </a:rPr>
              <a:t>l</a:t>
            </a:r>
            <a:r>
              <a:rPr lang="en">
                <a:solidFill>
                  <a:srgbClr val="595959"/>
                </a:solidFill>
              </a:rPr>
              <a:t> centers at a time. The oversampling factor allows k-means|| to reach the k number of centers (or even more) much faster, meaning it does not have to iterate nearly as much with each iteration passing over the whole data set to calculate distances. Runtime of k-means++ is O(nkd), runtime of k-means|| is O(nlog(psi)d)</a:t>
            </a:r>
            <a:endParaRPr sz="5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en" sz="1200">
                <a:solidFill>
                  <a:srgbClr val="595959"/>
                </a:solidFill>
              </a:rPr>
              <a:t>What does this mean? “There is an additional technicality that we must be cognizant of: whereas k-means++ draws a single center from the joint distribution induced by D 2 weighting, k-means|| selects each point independently with probability proportional to D 2 , selecting ` points in expectation” (Page 7, section 5.3)</a:t>
            </a:r>
            <a:endParaRPr sz="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c2a1c3e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ac2a1c3e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a11613f2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a11613f2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11613f2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11613f2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motivation behind k-means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K-means algorithm is a solution to a common problem in unsupervised learning. Now, unsupervised learning is a little different than what we have done during most of this course.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With unsupervised learning, we are grouping data, that we know nothing about, other than some pattern we have discovered. After grouping this data together, we will be able to apply supervised learning techniques, such as the ones discussed in class.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Additionally, the grouping of data, itself, is useful, in general. For example, when learning a new language as a child, you may be looking for patterns, or if you have a database of unlabeled movies, you may want to organize them somehow.</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Now we described K-means as a solution, to a problem. And that problem is clustering. Clustering is a way of grouping the data points.</a:t>
            </a:r>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ada9e6bd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ada9e6bd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ada9e6bd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ada9e6bd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ac90bed6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ac90bed6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ac2a1c3e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ac2a1c3e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2a1c3e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2a1c3e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order to group data points, there are things we need to figure out.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first thing we need to know is how many clusters we need. For the sake of this presentation, and the algorithms, we will refer to this number as k. In the K-means algorithm, we make k clusters.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second thing we need to figure out is what makes a clustering algorithm good. For a clustering algorithm to be good, the points within a cluster should be close to each other, and at the same time, other clusters of points should be further away. And of course, efficiency. With each of these algorithms, and the eventually the Scalable k-means++ algorithm, we continue to improve the efficiency of clustering the data</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last thing we need to figure out is how we are going to cluster the data. Well, of course we will be using the K-means algorithm, and in the following slides, the K-means++, and Scalable K-means++ methods, however the algorithm that we use for k-means clustering is Lloyd’s algorithm.</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b46b541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b46b541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will describe the algorithm now, and it may be easier to understand with the example, in the following slide. But first, in summary, we start by randomly selecting k points as centers. Again, k is the number of resulting clusters. This is the initialization step in k-means.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Next, we go through each other point, and calculate the distance between the point and the centers. Each point becomes part of the cluster, which’s center is closest. Then, we calculate the mean of each cluster, and repeat the previous process, where the means of each cluster become the centers, and we reassign the other points to the closest cluster.</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keep following this process until the clusters are no longer modified.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may be a good idea to repeat Lloyd’s algorithm multiple times. There can be more than one way to cluster the data, and the randomization at the beginning can result in different clusters. In the end, you can select the clusters with the least total variance.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b46b541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b46b541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c2a1c53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c2a1c53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c2a1c53f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c2a1c53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cs.rpi.edu/~gittea/teaching/fall2020/project.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Scalable k-means++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Jeffrey Lehmann, Zachary Nawrocki, and Ziping Song </a:t>
            </a:r>
            <a:endParaRPr sz="2400"/>
          </a:p>
        </p:txBody>
      </p:sp>
      <p:sp>
        <p:nvSpPr>
          <p:cNvPr id="56" name="Google Shape;56;p13"/>
          <p:cNvSpPr txBox="1"/>
          <p:nvPr>
            <p:ph idx="1" type="subTitle"/>
          </p:nvPr>
        </p:nvSpPr>
        <p:spPr>
          <a:xfrm>
            <a:off x="0" y="4575000"/>
            <a:ext cx="4335000" cy="5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Pedagogical Course Project</a:t>
            </a:r>
            <a:endParaRPr sz="1200"/>
          </a:p>
          <a:p>
            <a:pPr indent="0" lvl="0" marL="0" rtl="0" algn="l">
              <a:spcBef>
                <a:spcPts val="0"/>
              </a:spcBef>
              <a:spcAft>
                <a:spcPts val="0"/>
              </a:spcAft>
              <a:buNone/>
            </a:pPr>
            <a:r>
              <a:rPr lang="en" sz="1200"/>
              <a:t>Randomized Algorithms for Machine Learning &amp; Optimization</a:t>
            </a:r>
            <a:r>
              <a:rPr lang="en"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we randomly select k centers. Here, we are using Google’s random number generator.</a:t>
            </a:r>
            <a:endParaRPr/>
          </a:p>
        </p:txBody>
      </p:sp>
      <p:sp>
        <p:nvSpPr>
          <p:cNvPr id="142" name="Google Shape;142;p22"/>
          <p:cNvSpPr/>
          <p:nvPr/>
        </p:nvSpPr>
        <p:spPr>
          <a:xfrm>
            <a:off x="4091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10778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44" name="Google Shape;144;p22"/>
          <p:cNvSpPr/>
          <p:nvPr/>
        </p:nvSpPr>
        <p:spPr>
          <a:xfrm>
            <a:off x="19185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45" name="Google Shape;145;p22"/>
          <p:cNvSpPr/>
          <p:nvPr/>
        </p:nvSpPr>
        <p:spPr>
          <a:xfrm>
            <a:off x="25126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550388"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251763"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641610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7182225"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807845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31067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157" name="Google Shape;15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Next</a:t>
            </a:r>
            <a:r>
              <a:rPr lang="en"/>
              <a:t>, we group the data points into k clusters, based on their distances to the centers.</a:t>
            </a:r>
            <a:endParaRPr/>
          </a:p>
        </p:txBody>
      </p:sp>
      <p:sp>
        <p:nvSpPr>
          <p:cNvPr id="158" name="Google Shape;158;p23"/>
          <p:cNvSpPr/>
          <p:nvPr/>
        </p:nvSpPr>
        <p:spPr>
          <a:xfrm>
            <a:off x="4091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10778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60" name="Google Shape;160;p23"/>
          <p:cNvSpPr/>
          <p:nvPr/>
        </p:nvSpPr>
        <p:spPr>
          <a:xfrm>
            <a:off x="19185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61" name="Google Shape;161;p23"/>
          <p:cNvSpPr/>
          <p:nvPr/>
        </p:nvSpPr>
        <p:spPr>
          <a:xfrm>
            <a:off x="25126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4550388"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5251763"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641610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7182225"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807845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1067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173" name="Google Shape;17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we calculate the mean of each cluster, make it the center, and recluster</a:t>
            </a:r>
            <a:r>
              <a:rPr lang="en"/>
              <a:t>.</a:t>
            </a:r>
            <a:endParaRPr/>
          </a:p>
        </p:txBody>
      </p:sp>
      <p:sp>
        <p:nvSpPr>
          <p:cNvPr id="174" name="Google Shape;174;p24"/>
          <p:cNvSpPr/>
          <p:nvPr/>
        </p:nvSpPr>
        <p:spPr>
          <a:xfrm>
            <a:off x="4091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10778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76" name="Google Shape;176;p24"/>
          <p:cNvSpPr/>
          <p:nvPr/>
        </p:nvSpPr>
        <p:spPr>
          <a:xfrm>
            <a:off x="1918550" y="3127000"/>
            <a:ext cx="545400" cy="516300"/>
          </a:xfrm>
          <a:prstGeom prst="ellipse">
            <a:avLst/>
          </a:prstGeom>
          <a:solidFill>
            <a:srgbClr val="0000FF"/>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77" name="Google Shape;177;p24"/>
          <p:cNvSpPr/>
          <p:nvPr/>
        </p:nvSpPr>
        <p:spPr>
          <a:xfrm>
            <a:off x="25126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4550388"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5251763"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641610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7182225"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807845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1067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969250"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3460225"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6890863"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4"/>
          <p:cNvCxnSpPr/>
          <p:nvPr/>
        </p:nvCxnSpPr>
        <p:spPr>
          <a:xfrm flipH="1">
            <a:off x="1009625" y="2762250"/>
            <a:ext cx="4800" cy="342900"/>
          </a:xfrm>
          <a:prstGeom prst="straightConnector1">
            <a:avLst/>
          </a:prstGeom>
          <a:noFill/>
          <a:ln cap="flat" cmpd="sng" w="9525">
            <a:solidFill>
              <a:schemeClr val="dk1"/>
            </a:solidFill>
            <a:prstDash val="solid"/>
            <a:round/>
            <a:headEnd len="med" w="med" type="none"/>
            <a:tailEnd len="med" w="med" type="triangle"/>
          </a:ln>
        </p:spPr>
      </p:cxnSp>
      <p:cxnSp>
        <p:nvCxnSpPr>
          <p:cNvPr id="188" name="Google Shape;188;p24"/>
          <p:cNvCxnSpPr/>
          <p:nvPr/>
        </p:nvCxnSpPr>
        <p:spPr>
          <a:xfrm>
            <a:off x="3507025" y="2795600"/>
            <a:ext cx="300" cy="309300"/>
          </a:xfrm>
          <a:prstGeom prst="straightConnector1">
            <a:avLst/>
          </a:prstGeom>
          <a:noFill/>
          <a:ln cap="flat" cmpd="sng" w="9525">
            <a:solidFill>
              <a:schemeClr val="dk1"/>
            </a:solidFill>
            <a:prstDash val="solid"/>
            <a:round/>
            <a:headEnd len="med" w="med" type="none"/>
            <a:tailEnd len="med" w="med" type="triangle"/>
          </a:ln>
        </p:spPr>
      </p:cxnSp>
      <p:cxnSp>
        <p:nvCxnSpPr>
          <p:cNvPr id="189" name="Google Shape;189;p24"/>
          <p:cNvCxnSpPr/>
          <p:nvPr/>
        </p:nvCxnSpPr>
        <p:spPr>
          <a:xfrm>
            <a:off x="6935575" y="2779550"/>
            <a:ext cx="4500" cy="341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195" name="Google Shape;195;p25"/>
          <p:cNvSpPr txBox="1"/>
          <p:nvPr>
            <p:ph idx="1" type="body"/>
          </p:nvPr>
        </p:nvSpPr>
        <p:spPr>
          <a:xfrm>
            <a:off x="206925" y="1153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lang="en"/>
              <a:t>clusters were modified, so we repeat the process. Here are the new means and clusters.</a:t>
            </a:r>
            <a:endParaRPr/>
          </a:p>
        </p:txBody>
      </p:sp>
      <p:sp>
        <p:nvSpPr>
          <p:cNvPr id="196" name="Google Shape;196;p25"/>
          <p:cNvSpPr/>
          <p:nvPr/>
        </p:nvSpPr>
        <p:spPr>
          <a:xfrm>
            <a:off x="4091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10778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98" name="Google Shape;198;p25"/>
          <p:cNvSpPr/>
          <p:nvPr/>
        </p:nvSpPr>
        <p:spPr>
          <a:xfrm>
            <a:off x="19185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99" name="Google Shape;199;p25"/>
          <p:cNvSpPr/>
          <p:nvPr/>
        </p:nvSpPr>
        <p:spPr>
          <a:xfrm>
            <a:off x="25126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4550388"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5251763" y="3127000"/>
            <a:ext cx="545400" cy="516300"/>
          </a:xfrm>
          <a:prstGeom prst="ellipse">
            <a:avLst/>
          </a:prstGeom>
          <a:solidFill>
            <a:srgbClr val="FF0000"/>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641610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7182225"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807845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1067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1389600"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757263"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7473025"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5"/>
          <p:cNvCxnSpPr/>
          <p:nvPr/>
        </p:nvCxnSpPr>
        <p:spPr>
          <a:xfrm flipH="1">
            <a:off x="1434150" y="2778800"/>
            <a:ext cx="4800" cy="342900"/>
          </a:xfrm>
          <a:prstGeom prst="straightConnector1">
            <a:avLst/>
          </a:prstGeom>
          <a:noFill/>
          <a:ln cap="flat" cmpd="sng" w="9525">
            <a:solidFill>
              <a:schemeClr val="dk1"/>
            </a:solidFill>
            <a:prstDash val="solid"/>
            <a:round/>
            <a:headEnd len="med" w="med" type="none"/>
            <a:tailEnd len="med" w="med" type="triangle"/>
          </a:ln>
        </p:spPr>
      </p:cxnSp>
      <p:cxnSp>
        <p:nvCxnSpPr>
          <p:cNvPr id="210" name="Google Shape;210;p25"/>
          <p:cNvCxnSpPr/>
          <p:nvPr/>
        </p:nvCxnSpPr>
        <p:spPr>
          <a:xfrm>
            <a:off x="3804075" y="2795600"/>
            <a:ext cx="300" cy="309300"/>
          </a:xfrm>
          <a:prstGeom prst="straightConnector1">
            <a:avLst/>
          </a:prstGeom>
          <a:noFill/>
          <a:ln cap="flat" cmpd="sng" w="9525">
            <a:solidFill>
              <a:schemeClr val="dk1"/>
            </a:solidFill>
            <a:prstDash val="solid"/>
            <a:round/>
            <a:headEnd len="med" w="med" type="none"/>
            <a:tailEnd len="med" w="med" type="triangle"/>
          </a:ln>
        </p:spPr>
      </p:cxnSp>
      <p:cxnSp>
        <p:nvCxnSpPr>
          <p:cNvPr id="211" name="Google Shape;211;p25"/>
          <p:cNvCxnSpPr/>
          <p:nvPr/>
        </p:nvCxnSpPr>
        <p:spPr>
          <a:xfrm>
            <a:off x="7510475" y="2690825"/>
            <a:ext cx="4500" cy="341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217" name="Google Shape;21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iteration, however, no updates were made. Therefore, we are done with the algorithm.</a:t>
            </a:r>
            <a:endParaRPr/>
          </a:p>
          <a:p>
            <a:pPr indent="0" lvl="0" marL="0" rtl="0" algn="l">
              <a:spcBef>
                <a:spcPts val="1600"/>
              </a:spcBef>
              <a:spcAft>
                <a:spcPts val="1600"/>
              </a:spcAft>
              <a:buNone/>
            </a:pPr>
            <a:r>
              <a:t/>
            </a:r>
            <a:endParaRPr/>
          </a:p>
        </p:txBody>
      </p:sp>
      <p:sp>
        <p:nvSpPr>
          <p:cNvPr id="218" name="Google Shape;218;p26"/>
          <p:cNvSpPr/>
          <p:nvPr/>
        </p:nvSpPr>
        <p:spPr>
          <a:xfrm>
            <a:off x="4091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10778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220" name="Google Shape;220;p26"/>
          <p:cNvSpPr/>
          <p:nvPr/>
        </p:nvSpPr>
        <p:spPr>
          <a:xfrm>
            <a:off x="19185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221" name="Google Shape;221;p26"/>
          <p:cNvSpPr/>
          <p:nvPr/>
        </p:nvSpPr>
        <p:spPr>
          <a:xfrm>
            <a:off x="25126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4550388"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5251763"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641610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7182225"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807845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3106750"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1389600"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4107950"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7473025" y="3336400"/>
            <a:ext cx="93900" cy="97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6"/>
          <p:cNvCxnSpPr/>
          <p:nvPr/>
        </p:nvCxnSpPr>
        <p:spPr>
          <a:xfrm flipH="1">
            <a:off x="1434150" y="2778800"/>
            <a:ext cx="4800" cy="342900"/>
          </a:xfrm>
          <a:prstGeom prst="straightConnector1">
            <a:avLst/>
          </a:prstGeom>
          <a:noFill/>
          <a:ln cap="flat" cmpd="sng" w="9525">
            <a:solidFill>
              <a:schemeClr val="dk1"/>
            </a:solidFill>
            <a:prstDash val="solid"/>
            <a:round/>
            <a:headEnd len="med" w="med" type="none"/>
            <a:tailEnd len="med" w="med" type="triangle"/>
          </a:ln>
        </p:spPr>
      </p:cxnSp>
      <p:cxnSp>
        <p:nvCxnSpPr>
          <p:cNvPr id="232" name="Google Shape;232;p26"/>
          <p:cNvCxnSpPr/>
          <p:nvPr/>
        </p:nvCxnSpPr>
        <p:spPr>
          <a:xfrm>
            <a:off x="4154750" y="2795600"/>
            <a:ext cx="300" cy="309300"/>
          </a:xfrm>
          <a:prstGeom prst="straightConnector1">
            <a:avLst/>
          </a:prstGeom>
          <a:noFill/>
          <a:ln cap="flat" cmpd="sng" w="9525">
            <a:solidFill>
              <a:schemeClr val="dk1"/>
            </a:solidFill>
            <a:prstDash val="solid"/>
            <a:round/>
            <a:headEnd len="med" w="med" type="none"/>
            <a:tailEnd len="med" w="med" type="triangle"/>
          </a:ln>
        </p:spPr>
      </p:cxnSp>
      <p:cxnSp>
        <p:nvCxnSpPr>
          <p:cNvPr id="233" name="Google Shape;233;p26"/>
          <p:cNvCxnSpPr/>
          <p:nvPr/>
        </p:nvCxnSpPr>
        <p:spPr>
          <a:xfrm>
            <a:off x="7510475" y="2690825"/>
            <a:ext cx="4500" cy="341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311700" y="31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Problems with k-means</a:t>
            </a:r>
            <a:endParaRPr/>
          </a:p>
        </p:txBody>
      </p:sp>
      <p:sp>
        <p:nvSpPr>
          <p:cNvPr id="239" name="Google Shape;239;p27"/>
          <p:cNvSpPr txBox="1"/>
          <p:nvPr>
            <p:ph idx="1" type="body"/>
          </p:nvPr>
        </p:nvSpPr>
        <p:spPr>
          <a:xfrm>
            <a:off x="311700" y="989150"/>
            <a:ext cx="8520600" cy="4005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292929"/>
              </a:buClr>
              <a:buSzPts val="1900"/>
              <a:buChar char="●"/>
            </a:pPr>
            <a:r>
              <a:rPr lang="en" sz="1400">
                <a:solidFill>
                  <a:srgbClr val="292929"/>
                </a:solidFill>
              </a:rPr>
              <a:t>Different (and worse) clusterings can result, as seen in the previous example.</a:t>
            </a:r>
            <a:endParaRPr sz="1400">
              <a:solidFill>
                <a:srgbClr val="292929"/>
              </a:solidFill>
            </a:endParaRPr>
          </a:p>
          <a:p>
            <a:pPr indent="0" lvl="0" marL="914400" rtl="0" algn="l">
              <a:spcBef>
                <a:spcPts val="1600"/>
              </a:spcBef>
              <a:spcAft>
                <a:spcPts val="0"/>
              </a:spcAft>
              <a:buNone/>
            </a:pPr>
            <a:r>
              <a:t/>
            </a:r>
            <a:endParaRPr>
              <a:solidFill>
                <a:srgbClr val="292929"/>
              </a:solidFill>
            </a:endParaRPr>
          </a:p>
          <a:p>
            <a:pPr indent="0" lvl="0" marL="914400" rtl="0" algn="l">
              <a:spcBef>
                <a:spcPts val="1600"/>
              </a:spcBef>
              <a:spcAft>
                <a:spcPts val="0"/>
              </a:spcAft>
              <a:buNone/>
            </a:pPr>
            <a:r>
              <a:t/>
            </a:r>
            <a:endParaRPr>
              <a:solidFill>
                <a:srgbClr val="292929"/>
              </a:solidFill>
            </a:endParaRPr>
          </a:p>
          <a:p>
            <a:pPr indent="-317500" lvl="0" marL="457200" rtl="0" algn="l">
              <a:spcBef>
                <a:spcPts val="1600"/>
              </a:spcBef>
              <a:spcAft>
                <a:spcPts val="0"/>
              </a:spcAft>
              <a:buClr>
                <a:srgbClr val="292929"/>
              </a:buClr>
              <a:buSzPts val="1400"/>
              <a:buChar char="●"/>
            </a:pPr>
            <a:r>
              <a:rPr lang="en" sz="1400">
                <a:solidFill>
                  <a:srgbClr val="292929"/>
                </a:solidFill>
              </a:rPr>
              <a:t>Due to randomization, it is likely that we initialize multiple centers in the same cluster.</a:t>
            </a:r>
            <a:endParaRPr sz="1400">
              <a:solidFill>
                <a:srgbClr val="292929"/>
              </a:solidFill>
            </a:endParaRPr>
          </a:p>
          <a:p>
            <a:pPr indent="-317500" lvl="0" marL="457200" rtl="0" algn="l">
              <a:spcBef>
                <a:spcPts val="1600"/>
              </a:spcBef>
              <a:spcAft>
                <a:spcPts val="0"/>
              </a:spcAft>
              <a:buClr>
                <a:srgbClr val="292929"/>
              </a:buClr>
              <a:buSzPts val="1400"/>
              <a:buChar char="●"/>
            </a:pPr>
            <a:r>
              <a:rPr lang="en" sz="1400">
                <a:solidFill>
                  <a:srgbClr val="292929"/>
                </a:solidFill>
              </a:rPr>
              <a:t>It can take a while to converge, especially with large datasets.</a:t>
            </a:r>
            <a:endParaRPr sz="1400">
              <a:solidFill>
                <a:srgbClr val="292929"/>
              </a:solidFill>
            </a:endParaRPr>
          </a:p>
          <a:p>
            <a:pPr indent="-317500" lvl="0" marL="457200" rtl="0" algn="l">
              <a:spcBef>
                <a:spcPts val="1600"/>
              </a:spcBef>
              <a:spcAft>
                <a:spcPts val="0"/>
              </a:spcAft>
              <a:buClr>
                <a:srgbClr val="292929"/>
              </a:buClr>
              <a:buSzPts val="1400"/>
              <a:buChar char="●"/>
            </a:pPr>
            <a:r>
              <a:rPr lang="en" sz="1400">
                <a:solidFill>
                  <a:srgbClr val="292929"/>
                </a:solidFill>
              </a:rPr>
              <a:t>Lloyd’s Algorithm is NP-hard</a:t>
            </a:r>
            <a:endParaRPr sz="1400">
              <a:solidFill>
                <a:srgbClr val="292929"/>
              </a:solidFill>
            </a:endParaRPr>
          </a:p>
          <a:p>
            <a:pPr indent="-317500" lvl="0" marL="457200" rtl="0" algn="l">
              <a:spcBef>
                <a:spcPts val="1600"/>
              </a:spcBef>
              <a:spcAft>
                <a:spcPts val="0"/>
              </a:spcAft>
              <a:buClr>
                <a:srgbClr val="292929"/>
              </a:buClr>
              <a:buSzPts val="1400"/>
              <a:buChar char="●"/>
            </a:pPr>
            <a:r>
              <a:rPr lang="en" sz="1400">
                <a:solidFill>
                  <a:srgbClr val="292929"/>
                </a:solidFill>
              </a:rPr>
              <a:t>Assuming fixed dimensions, the runtime is O(nkdi), where n is the number of vectors of dimension d, k is the number of clusters, and i is the number of iterations until convergence.</a:t>
            </a:r>
            <a:endParaRPr sz="1400">
              <a:solidFill>
                <a:srgbClr val="292929"/>
              </a:solidFill>
            </a:endParaRPr>
          </a:p>
          <a:p>
            <a:pPr indent="-317500" lvl="0" marL="457200" rtl="0" algn="l">
              <a:lnSpc>
                <a:spcPct val="100000"/>
              </a:lnSpc>
              <a:spcBef>
                <a:spcPts val="1600"/>
              </a:spcBef>
              <a:spcAft>
                <a:spcPts val="0"/>
              </a:spcAft>
              <a:buClr>
                <a:srgbClr val="292929"/>
              </a:buClr>
              <a:buSzPts val="1400"/>
              <a:buChar char="●"/>
            </a:pPr>
            <a:r>
              <a:rPr lang="en" sz="1400">
                <a:solidFill>
                  <a:srgbClr val="292929"/>
                </a:solidFill>
              </a:rPr>
              <a:t>What would a better algorithm accomplish?</a:t>
            </a:r>
            <a:endParaRPr sz="1400">
              <a:solidFill>
                <a:srgbClr val="292929"/>
              </a:solidFill>
            </a:endParaRPr>
          </a:p>
        </p:txBody>
      </p:sp>
      <p:pic>
        <p:nvPicPr>
          <p:cNvPr id="240" name="Google Shape;240;p27"/>
          <p:cNvPicPr preferRelativeResize="0"/>
          <p:nvPr/>
        </p:nvPicPr>
        <p:blipFill rotWithShape="1">
          <a:blip r:embed="rId3">
            <a:alphaModFix/>
          </a:blip>
          <a:srcRect b="0" l="0" r="2458" t="0"/>
          <a:stretch/>
        </p:blipFill>
        <p:spPr>
          <a:xfrm>
            <a:off x="2190200" y="1923075"/>
            <a:ext cx="4763599" cy="609700"/>
          </a:xfrm>
          <a:prstGeom prst="rect">
            <a:avLst/>
          </a:prstGeom>
          <a:noFill/>
          <a:ln>
            <a:noFill/>
          </a:ln>
        </p:spPr>
      </p:pic>
      <p:pic>
        <p:nvPicPr>
          <p:cNvPr id="241" name="Google Shape;241;p27"/>
          <p:cNvPicPr preferRelativeResize="0"/>
          <p:nvPr/>
        </p:nvPicPr>
        <p:blipFill rotWithShape="1">
          <a:blip r:embed="rId4">
            <a:alphaModFix/>
          </a:blip>
          <a:srcRect b="39107" l="1167" r="3947" t="16351"/>
          <a:stretch/>
        </p:blipFill>
        <p:spPr>
          <a:xfrm>
            <a:off x="2190212" y="1509950"/>
            <a:ext cx="4763576" cy="35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improvement on k-means: k-means++</a:t>
            </a:r>
            <a:endParaRPr/>
          </a:p>
        </p:txBody>
      </p:sp>
      <p:sp>
        <p:nvSpPr>
          <p:cNvPr id="247" name="Google Shape;2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does it do?</a:t>
            </a:r>
            <a:endParaRPr/>
          </a:p>
          <a:p>
            <a:pPr indent="-317500" lvl="1" marL="914400" rtl="0" algn="l">
              <a:spcBef>
                <a:spcPts val="0"/>
              </a:spcBef>
              <a:spcAft>
                <a:spcPts val="0"/>
              </a:spcAft>
              <a:buSzPts val="1400"/>
              <a:buChar char="○"/>
            </a:pPr>
            <a:r>
              <a:rPr lang="en"/>
              <a:t>Clusters points based off distance to all current clusters</a:t>
            </a:r>
            <a:endParaRPr/>
          </a:p>
          <a:p>
            <a:pPr indent="-317500" lvl="1" marL="914400" rtl="0" algn="l">
              <a:spcBef>
                <a:spcPts val="0"/>
              </a:spcBef>
              <a:spcAft>
                <a:spcPts val="0"/>
              </a:spcAft>
              <a:buSzPts val="1400"/>
              <a:buChar char="○"/>
            </a:pPr>
            <a:r>
              <a:rPr lang="en"/>
              <a:t>Points are chosen with probabilities proportional to their distances from other centers</a:t>
            </a:r>
            <a:endParaRPr/>
          </a:p>
          <a:p>
            <a:pPr indent="-317500" lvl="2" marL="1371600" rtl="0" algn="l">
              <a:spcBef>
                <a:spcPts val="0"/>
              </a:spcBef>
              <a:spcAft>
                <a:spcPts val="0"/>
              </a:spcAft>
              <a:buSzPts val="1400"/>
              <a:buChar char="■"/>
            </a:pPr>
            <a:r>
              <a:rPr lang="en"/>
              <a:t>Guarantees clusters are far away</a:t>
            </a:r>
            <a:endParaRPr/>
          </a:p>
          <a:p>
            <a:pPr indent="-342900" lvl="0" marL="457200" rtl="0" algn="l">
              <a:spcBef>
                <a:spcPts val="0"/>
              </a:spcBef>
              <a:spcAft>
                <a:spcPts val="0"/>
              </a:spcAft>
              <a:buSzPts val="1800"/>
              <a:buChar char="●"/>
            </a:pPr>
            <a:r>
              <a:rPr lang="en"/>
              <a:t>Is this better than Lloyd’s algorithm?</a:t>
            </a:r>
            <a:endParaRPr/>
          </a:p>
          <a:p>
            <a:pPr indent="-317500" lvl="1" marL="914400" rtl="0" algn="l">
              <a:spcBef>
                <a:spcPts val="0"/>
              </a:spcBef>
              <a:spcAft>
                <a:spcPts val="0"/>
              </a:spcAft>
              <a:buSzPts val="1400"/>
              <a:buChar char="○"/>
            </a:pPr>
            <a:r>
              <a:rPr lang="en"/>
              <a:t>Significantly more accurate</a:t>
            </a:r>
            <a:endParaRPr/>
          </a:p>
          <a:p>
            <a:pPr indent="-317500" lvl="1" marL="914400" rtl="0" algn="l">
              <a:spcBef>
                <a:spcPts val="0"/>
              </a:spcBef>
              <a:spcAft>
                <a:spcPts val="0"/>
              </a:spcAft>
              <a:buSzPts val="1400"/>
              <a:buChar char="○"/>
            </a:pPr>
            <a:r>
              <a:rPr lang="en"/>
              <a:t>Scales better than Lloyd’s (but still not scalable)</a:t>
            </a:r>
            <a:endParaRPr/>
          </a:p>
          <a:p>
            <a:pPr indent="-317500" lvl="2" marL="1371600" rtl="0" algn="l">
              <a:spcBef>
                <a:spcPts val="0"/>
              </a:spcBef>
              <a:spcAft>
                <a:spcPts val="0"/>
              </a:spcAft>
              <a:buSzPts val="1400"/>
              <a:buChar char="■"/>
            </a:pPr>
            <a:r>
              <a:rPr lang="en"/>
              <a:t>O(nkd) initialization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Initialization Algorithm</a:t>
            </a:r>
            <a:endParaRPr/>
          </a:p>
        </p:txBody>
      </p:sp>
      <p:pic>
        <p:nvPicPr>
          <p:cNvPr id="253" name="Google Shape;253;p29"/>
          <p:cNvPicPr preferRelativeResize="0"/>
          <p:nvPr/>
        </p:nvPicPr>
        <p:blipFill>
          <a:blip r:embed="rId3">
            <a:alphaModFix/>
          </a:blip>
          <a:stretch>
            <a:fillRect/>
          </a:stretch>
        </p:blipFill>
        <p:spPr>
          <a:xfrm>
            <a:off x="890588" y="1290638"/>
            <a:ext cx="7362825" cy="2562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a:t>
            </a:r>
            <a:endParaRPr/>
          </a:p>
        </p:txBody>
      </p:sp>
      <p:sp>
        <p:nvSpPr>
          <p:cNvPr id="259" name="Google Shape;2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let’s try clustering in two dimensions</a:t>
            </a:r>
            <a:endParaRPr/>
          </a:p>
        </p:txBody>
      </p:sp>
      <p:sp>
        <p:nvSpPr>
          <p:cNvPr id="260" name="Google Shape;260;p30"/>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1729950" y="21539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530765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6337675" y="3171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a:t>
            </a:r>
            <a:endParaRPr/>
          </a:p>
        </p:txBody>
      </p:sp>
      <p:sp>
        <p:nvSpPr>
          <p:cNvPr id="277" name="Google Shape;2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Potential clustering of the data</a:t>
            </a:r>
            <a:endParaRPr/>
          </a:p>
        </p:txBody>
      </p:sp>
      <p:sp>
        <p:nvSpPr>
          <p:cNvPr id="278" name="Google Shape;278;p31"/>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1729950" y="21539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442740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4282800" y="272132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5018450" y="2432400"/>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530765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3105125" y="363022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3793325" y="349327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2702700" y="4106450"/>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6337675" y="3171475"/>
            <a:ext cx="289200" cy="2787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selected paper</a:t>
            </a:r>
            <a:endParaRPr/>
          </a:p>
          <a:p>
            <a:pPr indent="-342900" lvl="0" marL="457200" rtl="0" algn="l">
              <a:spcBef>
                <a:spcPts val="0"/>
              </a:spcBef>
              <a:spcAft>
                <a:spcPts val="0"/>
              </a:spcAft>
              <a:buSzPts val="1800"/>
              <a:buChar char="●"/>
            </a:pPr>
            <a:r>
              <a:rPr lang="en"/>
              <a:t>What is k-means?</a:t>
            </a:r>
            <a:endParaRPr/>
          </a:p>
          <a:p>
            <a:pPr indent="-342900" lvl="0" marL="457200" rtl="0" algn="l">
              <a:spcBef>
                <a:spcPts val="0"/>
              </a:spcBef>
              <a:spcAft>
                <a:spcPts val="0"/>
              </a:spcAft>
              <a:buSzPts val="1800"/>
              <a:buChar char="●"/>
            </a:pPr>
            <a:r>
              <a:rPr lang="en"/>
              <a:t>What is k-means++?</a:t>
            </a:r>
            <a:endParaRPr/>
          </a:p>
          <a:p>
            <a:pPr indent="-342900" lvl="0" marL="457200" rtl="0" algn="l">
              <a:spcBef>
                <a:spcPts val="0"/>
              </a:spcBef>
              <a:spcAft>
                <a:spcPts val="0"/>
              </a:spcAft>
              <a:buSzPts val="1800"/>
              <a:buChar char="●"/>
            </a:pPr>
            <a:r>
              <a:rPr lang="en"/>
              <a:t>What is k-means|| and how does it work?</a:t>
            </a:r>
            <a:endParaRPr/>
          </a:p>
          <a:p>
            <a:pPr indent="-342900" lvl="0" marL="457200" rtl="0" algn="l">
              <a:spcBef>
                <a:spcPts val="0"/>
              </a:spcBef>
              <a:spcAft>
                <a:spcPts val="0"/>
              </a:spcAft>
              <a:buSzPts val="1800"/>
              <a:buChar char="●"/>
            </a:pPr>
            <a:r>
              <a:rPr lang="en"/>
              <a:t>Runtime, tradeoff of quality with runtime</a:t>
            </a:r>
            <a:endParaRPr/>
          </a:p>
          <a:p>
            <a:pPr indent="-342900" lvl="0" marL="457200" rtl="0" algn="l">
              <a:spcBef>
                <a:spcPts val="0"/>
              </a:spcBef>
              <a:spcAft>
                <a:spcPts val="0"/>
              </a:spcAft>
              <a:buSzPts val="1800"/>
              <a:buChar char="●"/>
            </a:pPr>
            <a:r>
              <a:rPr lang="en"/>
              <a:t>Comparing the three algorithms via trials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K-means++ example, k = 4</a:t>
            </a:r>
            <a:endParaRPr/>
          </a:p>
          <a:p>
            <a:pPr indent="0" lvl="0" marL="0" rtl="0" algn="l">
              <a:spcBef>
                <a:spcPts val="0"/>
              </a:spcBef>
              <a:spcAft>
                <a:spcPts val="0"/>
              </a:spcAft>
              <a:buNone/>
            </a:pPr>
            <a:r>
              <a:t/>
            </a:r>
            <a:endParaRPr/>
          </a:p>
        </p:txBody>
      </p:sp>
      <p:sp>
        <p:nvSpPr>
          <p:cNvPr id="295" name="Google Shape;2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K-means++ starts by picking a random center, then calculates distances</a:t>
            </a:r>
            <a:endParaRPr/>
          </a:p>
        </p:txBody>
      </p:sp>
      <p:sp>
        <p:nvSpPr>
          <p:cNvPr id="296" name="Google Shape;296;p32"/>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530765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6337675" y="3171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2"/>
          <p:cNvCxnSpPr>
            <a:stCxn id="298" idx="1"/>
            <a:endCxn id="296" idx="6"/>
          </p:cNvCxnSpPr>
          <p:nvPr/>
        </p:nvCxnSpPr>
        <p:spPr>
          <a:xfrm rot="10800000">
            <a:off x="1435702" y="2014440"/>
            <a:ext cx="336600" cy="1803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32"/>
          <p:cNvCxnSpPr>
            <a:stCxn id="298" idx="3"/>
            <a:endCxn id="297" idx="6"/>
          </p:cNvCxnSpPr>
          <p:nvPr/>
        </p:nvCxnSpPr>
        <p:spPr>
          <a:xfrm flipH="1">
            <a:off x="1435702" y="2391810"/>
            <a:ext cx="336600" cy="1182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32"/>
          <p:cNvCxnSpPr>
            <a:stCxn id="298" idx="4"/>
            <a:endCxn id="299" idx="0"/>
          </p:cNvCxnSpPr>
          <p:nvPr/>
        </p:nvCxnSpPr>
        <p:spPr>
          <a:xfrm>
            <a:off x="1874550" y="2432625"/>
            <a:ext cx="0" cy="2166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2"/>
          <p:cNvCxnSpPr>
            <a:stCxn id="298" idx="5"/>
            <a:endCxn id="306" idx="2"/>
          </p:cNvCxnSpPr>
          <p:nvPr/>
        </p:nvCxnSpPr>
        <p:spPr>
          <a:xfrm>
            <a:off x="1976798" y="2391810"/>
            <a:ext cx="726000" cy="18540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2"/>
          <p:cNvCxnSpPr>
            <a:stCxn id="298" idx="6"/>
            <a:endCxn id="304" idx="1"/>
          </p:cNvCxnSpPr>
          <p:nvPr/>
        </p:nvCxnSpPr>
        <p:spPr>
          <a:xfrm>
            <a:off x="2019150" y="2293275"/>
            <a:ext cx="1128300" cy="13779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32"/>
          <p:cNvCxnSpPr>
            <a:stCxn id="298" idx="6"/>
            <a:endCxn id="305" idx="1"/>
          </p:cNvCxnSpPr>
          <p:nvPr/>
        </p:nvCxnSpPr>
        <p:spPr>
          <a:xfrm>
            <a:off x="2019150" y="2293275"/>
            <a:ext cx="1816500" cy="12408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32"/>
          <p:cNvCxnSpPr>
            <a:stCxn id="298" idx="6"/>
            <a:endCxn id="301" idx="2"/>
          </p:cNvCxnSpPr>
          <p:nvPr/>
        </p:nvCxnSpPr>
        <p:spPr>
          <a:xfrm>
            <a:off x="2019150" y="2293275"/>
            <a:ext cx="2263800" cy="5673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32"/>
          <p:cNvCxnSpPr>
            <a:stCxn id="298" idx="6"/>
            <a:endCxn id="307" idx="1"/>
          </p:cNvCxnSpPr>
          <p:nvPr/>
        </p:nvCxnSpPr>
        <p:spPr>
          <a:xfrm>
            <a:off x="2019150" y="2293275"/>
            <a:ext cx="4360800" cy="9189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32"/>
          <p:cNvCxnSpPr>
            <a:stCxn id="298" idx="6"/>
            <a:endCxn id="300" idx="3"/>
          </p:cNvCxnSpPr>
          <p:nvPr/>
        </p:nvCxnSpPr>
        <p:spPr>
          <a:xfrm flipH="1" rot="10800000">
            <a:off x="2019150" y="2208375"/>
            <a:ext cx="2450700" cy="849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32"/>
          <p:cNvCxnSpPr>
            <a:stCxn id="298" idx="6"/>
            <a:endCxn id="303" idx="2"/>
          </p:cNvCxnSpPr>
          <p:nvPr/>
        </p:nvCxnSpPr>
        <p:spPr>
          <a:xfrm flipH="1" rot="10800000">
            <a:off x="2019150" y="2109975"/>
            <a:ext cx="3288600" cy="1833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32"/>
          <p:cNvCxnSpPr>
            <a:endCxn id="302" idx="2"/>
          </p:cNvCxnSpPr>
          <p:nvPr/>
        </p:nvCxnSpPr>
        <p:spPr>
          <a:xfrm>
            <a:off x="2019050" y="2293350"/>
            <a:ext cx="2999400" cy="27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K-means++ example, k = 4</a:t>
            </a:r>
            <a:endParaRPr/>
          </a:p>
          <a:p>
            <a:pPr indent="0" lvl="0" marL="0" rtl="0" algn="l">
              <a:spcBef>
                <a:spcPts val="0"/>
              </a:spcBef>
              <a:spcAft>
                <a:spcPts val="0"/>
              </a:spcAft>
              <a:buNone/>
            </a:pPr>
            <a:r>
              <a:t/>
            </a:r>
            <a:endParaRPr/>
          </a:p>
        </p:txBody>
      </p:sp>
      <p:sp>
        <p:nvSpPr>
          <p:cNvPr id="324" name="Google Shape;32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it picks another center with probability proportional to distance</a:t>
            </a:r>
            <a:endParaRPr/>
          </a:p>
        </p:txBody>
      </p:sp>
      <p:sp>
        <p:nvSpPr>
          <p:cNvPr id="325" name="Google Shape;325;p33"/>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530765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3"/>
          <p:cNvCxnSpPr>
            <a:endCxn id="336" idx="6"/>
          </p:cNvCxnSpPr>
          <p:nvPr/>
        </p:nvCxnSpPr>
        <p:spPr>
          <a:xfrm flipH="1">
            <a:off x="6626875" y="2582425"/>
            <a:ext cx="809700" cy="72840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33"/>
          <p:cNvSpPr txBox="1"/>
          <p:nvPr/>
        </p:nvSpPr>
        <p:spPr>
          <a:xfrm>
            <a:off x="7436575" y="2249175"/>
            <a:ext cx="11895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likely point to be selected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a:t>
            </a:r>
            <a:endParaRPr/>
          </a:p>
          <a:p>
            <a:pPr indent="0" lvl="0" marL="0" rtl="0" algn="l">
              <a:spcBef>
                <a:spcPts val="0"/>
              </a:spcBef>
              <a:spcAft>
                <a:spcPts val="0"/>
              </a:spcAft>
              <a:buNone/>
            </a:pPr>
            <a:r>
              <a:t/>
            </a:r>
            <a:endParaRPr/>
          </a:p>
        </p:txBody>
      </p:sp>
      <p:sp>
        <p:nvSpPr>
          <p:cNvPr id="344" name="Google Shape;34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Recalculates distances, and picks new center</a:t>
            </a:r>
            <a:endParaRPr/>
          </a:p>
        </p:txBody>
      </p:sp>
      <p:sp>
        <p:nvSpPr>
          <p:cNvPr id="345" name="Google Shape;345;p34"/>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530765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2702700" y="4106450"/>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a:t>
            </a:r>
            <a:endParaRPr/>
          </a:p>
          <a:p>
            <a:pPr indent="0" lvl="0" marL="0" rtl="0" algn="l">
              <a:spcBef>
                <a:spcPts val="0"/>
              </a:spcBef>
              <a:spcAft>
                <a:spcPts val="0"/>
              </a:spcAft>
              <a:buNone/>
            </a:pPr>
            <a:r>
              <a:t/>
            </a:r>
            <a:endParaRPr/>
          </a:p>
        </p:txBody>
      </p:sp>
      <p:sp>
        <p:nvSpPr>
          <p:cNvPr id="362" name="Google Shape;36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Recalculates the distances to all points from these 3 centers, then picks 4th center</a:t>
            </a:r>
            <a:endParaRPr/>
          </a:p>
        </p:txBody>
      </p:sp>
      <p:sp>
        <p:nvSpPr>
          <p:cNvPr id="363" name="Google Shape;363;p35"/>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5307650" y="1970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702700" y="4106450"/>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a:t>
            </a:r>
            <a:endParaRPr/>
          </a:p>
          <a:p>
            <a:pPr indent="0" lvl="0" marL="0" rtl="0" algn="l">
              <a:spcBef>
                <a:spcPts val="0"/>
              </a:spcBef>
              <a:spcAft>
                <a:spcPts val="0"/>
              </a:spcAft>
              <a:buNone/>
            </a:pPr>
            <a:r>
              <a:t/>
            </a:r>
            <a:endParaRPr/>
          </a:p>
        </p:txBody>
      </p:sp>
      <p:sp>
        <p:nvSpPr>
          <p:cNvPr id="380" name="Google Shape;38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that we have k centers we calculate the distance from each point to each center and assign points to cluster with their nearest </a:t>
            </a:r>
            <a:r>
              <a:rPr lang="en"/>
              <a:t>center</a:t>
            </a:r>
            <a:r>
              <a:rPr lang="en"/>
              <a:t>.</a:t>
            </a:r>
            <a:endParaRPr/>
          </a:p>
        </p:txBody>
      </p:sp>
      <p:sp>
        <p:nvSpPr>
          <p:cNvPr id="381" name="Google Shape;381;p36"/>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442740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4282800" y="272132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5018450" y="2432400"/>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307650" y="1970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3105125" y="363022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3793325" y="349327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2702700" y="4106450"/>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a:t>
            </a:r>
            <a:endParaRPr/>
          </a:p>
          <a:p>
            <a:pPr indent="0" lvl="0" marL="0" rtl="0" algn="l">
              <a:spcBef>
                <a:spcPts val="0"/>
              </a:spcBef>
              <a:spcAft>
                <a:spcPts val="0"/>
              </a:spcAft>
              <a:buNone/>
            </a:pPr>
            <a:r>
              <a:t/>
            </a:r>
            <a:endParaRPr/>
          </a:p>
        </p:txBody>
      </p:sp>
      <p:sp>
        <p:nvSpPr>
          <p:cNvPr id="398" name="Google Shape;39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clustering has finished!</a:t>
            </a:r>
            <a:endParaRPr/>
          </a:p>
        </p:txBody>
      </p:sp>
      <p:sp>
        <p:nvSpPr>
          <p:cNvPr id="399" name="Google Shape;399;p37"/>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1729950" y="21539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442740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4282800" y="272132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5018450" y="2432400"/>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530765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3105125" y="363022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3793325" y="349327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2702700" y="4106450"/>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6337675" y="3171475"/>
            <a:ext cx="289200" cy="2787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K-means++ needs to pass over the data k times</a:t>
            </a:r>
            <a:endParaRPr/>
          </a:p>
          <a:p>
            <a:pPr indent="-317500" lvl="1" marL="914400" rtl="0" algn="l">
              <a:spcBef>
                <a:spcPts val="0"/>
              </a:spcBef>
              <a:spcAft>
                <a:spcPts val="0"/>
              </a:spcAft>
              <a:buSzPts val="1400"/>
              <a:buAutoNum type="alphaLcPeriod"/>
            </a:pPr>
            <a:r>
              <a:rPr lang="en"/>
              <a:t>Picks only one center at each iteration</a:t>
            </a:r>
            <a:endParaRPr/>
          </a:p>
          <a:p>
            <a:pPr indent="-342900" lvl="0" marL="457200" rtl="0" algn="l">
              <a:spcBef>
                <a:spcPts val="0"/>
              </a:spcBef>
              <a:spcAft>
                <a:spcPts val="0"/>
              </a:spcAft>
              <a:buSzPts val="1800"/>
              <a:buAutoNum type="arabicPeriod"/>
            </a:pPr>
            <a:r>
              <a:rPr lang="en"/>
              <a:t>K-means++ is sensitive to outliers</a:t>
            </a:r>
            <a:endParaRPr/>
          </a:p>
          <a:p>
            <a:pPr indent="-317500" lvl="1" marL="914400" rtl="0" algn="l">
              <a:spcBef>
                <a:spcPts val="0"/>
              </a:spcBef>
              <a:spcAft>
                <a:spcPts val="0"/>
              </a:spcAft>
              <a:buSzPts val="1400"/>
              <a:buAutoNum type="alphaLcPeriod"/>
            </a:pPr>
            <a:r>
              <a:rPr lang="en"/>
              <a:t>Outliers have higher probability of being chosen</a:t>
            </a:r>
            <a:endParaRPr/>
          </a:p>
          <a:p>
            <a:pPr indent="0" lvl="0" marL="0" rtl="0" algn="l">
              <a:spcBef>
                <a:spcPts val="1600"/>
              </a:spcBef>
              <a:spcAft>
                <a:spcPts val="1600"/>
              </a:spcAft>
              <a:buNone/>
            </a:pPr>
            <a:r>
              <a:rPr lang="en"/>
              <a:t>How can we fix these problems? </a:t>
            </a:r>
            <a:endParaRPr/>
          </a:p>
        </p:txBody>
      </p:sp>
      <p:sp>
        <p:nvSpPr>
          <p:cNvPr id="416" name="Google Shape;4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k-means++</a:t>
            </a:r>
            <a:endParaRPr/>
          </a:p>
        </p:txBody>
      </p:sp>
      <p:sp>
        <p:nvSpPr>
          <p:cNvPr id="417" name="Google Shape;417;p38"/>
          <p:cNvSpPr/>
          <p:nvPr/>
        </p:nvSpPr>
        <p:spPr>
          <a:xfrm>
            <a:off x="1800225" y="2882500"/>
            <a:ext cx="285900" cy="23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1800225" y="3301169"/>
            <a:ext cx="285900" cy="2358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2377449" y="3118081"/>
            <a:ext cx="285900" cy="2358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2377449" y="3536750"/>
            <a:ext cx="285900" cy="2358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5046344" y="2963013"/>
            <a:ext cx="285900" cy="235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4885612" y="3664495"/>
            <a:ext cx="285900" cy="235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5631137" y="3353471"/>
            <a:ext cx="285900" cy="235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5917276" y="2963013"/>
            <a:ext cx="285900" cy="23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3738067" y="4365974"/>
            <a:ext cx="285900" cy="235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4418982" y="4250213"/>
            <a:ext cx="285900" cy="23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3339902" y="4768520"/>
            <a:ext cx="285900" cy="235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6936397" y="3978200"/>
            <a:ext cx="285900" cy="23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38"/>
          <p:cNvCxnSpPr/>
          <p:nvPr/>
        </p:nvCxnSpPr>
        <p:spPr>
          <a:xfrm>
            <a:off x="4572000" y="2025250"/>
            <a:ext cx="2529000" cy="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38"/>
          <p:cNvCxnSpPr/>
          <p:nvPr/>
        </p:nvCxnSpPr>
        <p:spPr>
          <a:xfrm>
            <a:off x="7115175" y="2025250"/>
            <a:ext cx="0" cy="172500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38"/>
          <p:cNvSpPr txBox="1"/>
          <p:nvPr/>
        </p:nvSpPr>
        <p:spPr>
          <a:xfrm>
            <a:off x="4591625" y="4365975"/>
            <a:ext cx="10395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first center</a:t>
            </a:r>
            <a:endParaRPr/>
          </a:p>
        </p:txBody>
      </p:sp>
      <p:sp>
        <p:nvSpPr>
          <p:cNvPr id="432" name="Google Shape;432;p38"/>
          <p:cNvSpPr txBox="1"/>
          <p:nvPr/>
        </p:nvSpPr>
        <p:spPr>
          <a:xfrm>
            <a:off x="771525" y="2963025"/>
            <a:ext cx="9429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second center</a:t>
            </a:r>
            <a:endParaRPr/>
          </a:p>
        </p:txBody>
      </p:sp>
      <p:sp>
        <p:nvSpPr>
          <p:cNvPr id="433" name="Google Shape;433;p38"/>
          <p:cNvSpPr txBox="1"/>
          <p:nvPr/>
        </p:nvSpPr>
        <p:spPr>
          <a:xfrm>
            <a:off x="7393775" y="3557600"/>
            <a:ext cx="11037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Most likely third center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fix: Scalable k-means, or k-means||</a:t>
            </a:r>
            <a:endParaRPr/>
          </a:p>
        </p:txBody>
      </p:sp>
      <p:sp>
        <p:nvSpPr>
          <p:cNvPr id="439" name="Google Shape;43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 changes:</a:t>
            </a:r>
            <a:endParaRPr/>
          </a:p>
          <a:p>
            <a:pPr indent="-342900" lvl="0" marL="914400" rtl="0" algn="l">
              <a:spcBef>
                <a:spcPts val="1600"/>
              </a:spcBef>
              <a:spcAft>
                <a:spcPts val="0"/>
              </a:spcAft>
              <a:buSzPts val="1800"/>
              <a:buAutoNum type="arabicPeriod"/>
            </a:pPr>
            <a:r>
              <a:rPr lang="en"/>
              <a:t>Oversampling factor </a:t>
            </a:r>
            <a:r>
              <a:rPr i="1" lang="en">
                <a:latin typeface="Times New Roman"/>
                <a:ea typeface="Times New Roman"/>
                <a:cs typeface="Times New Roman"/>
                <a:sym typeface="Times New Roman"/>
              </a:rPr>
              <a:t>l</a:t>
            </a:r>
            <a:endParaRPr i="1">
              <a:latin typeface="Times New Roman"/>
              <a:ea typeface="Times New Roman"/>
              <a:cs typeface="Times New Roman"/>
              <a:sym typeface="Times New Roman"/>
            </a:endParaRPr>
          </a:p>
          <a:p>
            <a:pPr indent="-317500" lvl="1" marL="1371600" rtl="0" algn="l">
              <a:spcBef>
                <a:spcPts val="0"/>
              </a:spcBef>
              <a:spcAft>
                <a:spcPts val="0"/>
              </a:spcAft>
              <a:buSzPts val="1400"/>
              <a:buFont typeface="Cambria Math"/>
              <a:buAutoNum type="alphaLcPeriod"/>
            </a:pPr>
            <a:r>
              <a:rPr i="1" lang="en">
                <a:latin typeface="Times New Roman"/>
                <a:ea typeface="Times New Roman"/>
                <a:cs typeface="Times New Roman"/>
                <a:sym typeface="Times New Roman"/>
              </a:rPr>
              <a:t>l</a:t>
            </a:r>
            <a:r>
              <a:rPr i="1" lang="en">
                <a:latin typeface="Cambria Math"/>
                <a:ea typeface="Cambria Math"/>
                <a:cs typeface="Cambria Math"/>
                <a:sym typeface="Cambria Math"/>
              </a:rPr>
              <a:t> </a:t>
            </a:r>
            <a:r>
              <a:rPr lang="en"/>
              <a:t>determines the number of points we pick in each round</a:t>
            </a:r>
            <a:endParaRPr/>
          </a:p>
          <a:p>
            <a:pPr indent="-342900" lvl="0" marL="914400" rtl="0" algn="l">
              <a:spcBef>
                <a:spcPts val="0"/>
              </a:spcBef>
              <a:spcAft>
                <a:spcPts val="0"/>
              </a:spcAft>
              <a:buSzPts val="1800"/>
              <a:buAutoNum type="arabicPeriod"/>
            </a:pP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log ψ</a:t>
            </a:r>
            <a:r>
              <a:rPr lang="en">
                <a:latin typeface="Times New Roman"/>
                <a:ea typeface="Times New Roman"/>
                <a:cs typeface="Times New Roman"/>
                <a:sym typeface="Times New Roman"/>
              </a:rPr>
              <a:t>)</a:t>
            </a:r>
            <a:r>
              <a:rPr lang="en"/>
              <a:t> iterations</a:t>
            </a:r>
            <a:endParaRPr/>
          </a:p>
          <a:p>
            <a:pPr indent="-317500" lvl="1" marL="1371600" rtl="0" algn="l">
              <a:spcBef>
                <a:spcPts val="0"/>
              </a:spcBef>
              <a:spcAft>
                <a:spcPts val="0"/>
              </a:spcAft>
              <a:buSzPts val="1400"/>
              <a:buAutoNum type="alphaLcPeriod"/>
            </a:pPr>
            <a:r>
              <a:rPr lang="en"/>
              <a:t>Depends on the clustering time of the first initialization</a:t>
            </a:r>
            <a:endParaRPr/>
          </a:p>
          <a:p>
            <a:pPr indent="-317500" lvl="1" marL="1371600" rtl="0" algn="l">
              <a:spcBef>
                <a:spcPts val="0"/>
              </a:spcBef>
              <a:spcAft>
                <a:spcPts val="0"/>
              </a:spcAft>
              <a:buSzPts val="1400"/>
              <a:buAutoNum type="alphaLcPeriod"/>
            </a:pPr>
            <a:r>
              <a:rPr lang="en"/>
              <a:t>(</a:t>
            </a:r>
            <a:r>
              <a:rPr i="1" lang="en" sz="1800">
                <a:latin typeface="Times New Roman"/>
                <a:ea typeface="Times New Roman"/>
                <a:cs typeface="Times New Roman"/>
                <a:sym typeface="Times New Roman"/>
              </a:rPr>
              <a:t>log ψ)</a:t>
            </a:r>
            <a:r>
              <a:rPr lang="en" sz="1800">
                <a:latin typeface="Times New Roman"/>
                <a:ea typeface="Times New Roman"/>
                <a:cs typeface="Times New Roman"/>
                <a:sym typeface="Times New Roman"/>
              </a:rPr>
              <a:t> &lt;&lt; k</a:t>
            </a:r>
            <a:endParaRPr sz="1800">
              <a:latin typeface="Times New Roman"/>
              <a:ea typeface="Times New Roman"/>
              <a:cs typeface="Times New Roman"/>
              <a:sym typeface="Times New Roman"/>
            </a:endParaRPr>
          </a:p>
          <a:p>
            <a:pPr indent="-342900" lvl="1" marL="1371600" rtl="0" algn="l">
              <a:spcBef>
                <a:spcPts val="0"/>
              </a:spcBef>
              <a:spcAft>
                <a:spcPts val="0"/>
              </a:spcAft>
              <a:buSzPts val="1800"/>
              <a:buFont typeface="Times New Roman"/>
              <a:buAutoNum type="alphaLcPeriod"/>
            </a:pPr>
            <a:r>
              <a:rPr lang="en" sz="1800">
                <a:latin typeface="Times New Roman"/>
                <a:ea typeface="Times New Roman"/>
                <a:cs typeface="Times New Roman"/>
                <a:sym typeface="Times New Roman"/>
              </a:rPr>
              <a:t>O(ndlog(</a:t>
            </a:r>
            <a:r>
              <a:rPr i="1" lang="en" sz="1800">
                <a:latin typeface="Times New Roman"/>
                <a:ea typeface="Times New Roman"/>
                <a:cs typeface="Times New Roman"/>
                <a:sym typeface="Times New Roman"/>
              </a:rPr>
              <a:t>ψ</a:t>
            </a:r>
            <a:r>
              <a:rPr lang="en" sz="1800">
                <a:latin typeface="Times New Roman"/>
                <a:ea typeface="Times New Roman"/>
                <a:cs typeface="Times New Roman"/>
                <a:sym typeface="Times New Roman"/>
              </a:rPr>
              <a:t>)) initialization</a:t>
            </a:r>
            <a:endParaRPr sz="1800">
              <a:latin typeface="Times New Roman"/>
              <a:ea typeface="Times New Roman"/>
              <a:cs typeface="Times New Roman"/>
              <a:sym typeface="Times New Roman"/>
            </a:endParaRPr>
          </a:p>
        </p:txBody>
      </p:sp>
      <p:pic>
        <p:nvPicPr>
          <p:cNvPr id="440" name="Google Shape;440;p39"/>
          <p:cNvPicPr preferRelativeResize="0"/>
          <p:nvPr/>
        </p:nvPicPr>
        <p:blipFill>
          <a:blip r:embed="rId4">
            <a:alphaModFix/>
          </a:blip>
          <a:stretch>
            <a:fillRect/>
          </a:stretch>
        </p:blipFill>
        <p:spPr>
          <a:xfrm>
            <a:off x="4950600" y="2931275"/>
            <a:ext cx="2068150" cy="2068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algorithm</a:t>
            </a:r>
            <a:endParaRPr/>
          </a:p>
        </p:txBody>
      </p:sp>
      <p:pic>
        <p:nvPicPr>
          <p:cNvPr id="446" name="Google Shape;446;p40"/>
          <p:cNvPicPr preferRelativeResize="0"/>
          <p:nvPr/>
        </p:nvPicPr>
        <p:blipFill>
          <a:blip r:embed="rId3">
            <a:alphaModFix/>
          </a:blip>
          <a:stretch>
            <a:fillRect/>
          </a:stretch>
        </p:blipFill>
        <p:spPr>
          <a:xfrm>
            <a:off x="1225972" y="1113313"/>
            <a:ext cx="6692051" cy="3687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452" name="Google Shape;45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use a familiar example to show the difference between k-means|| and k-means++.</a:t>
            </a:r>
            <a:endParaRPr/>
          </a:p>
        </p:txBody>
      </p:sp>
      <p:sp>
        <p:nvSpPr>
          <p:cNvPr id="453" name="Google Shape;453;p41"/>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1729950" y="21539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442740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4282800" y="272132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5018450" y="2432400"/>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530765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3105125" y="363022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3793325" y="349327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2702700" y="4106450"/>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6337675" y="3171475"/>
            <a:ext cx="289200" cy="2787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Scalable K-Means++</a:t>
            </a:r>
            <a:endParaRPr/>
          </a:p>
        </p:txBody>
      </p:sp>
      <p:sp>
        <p:nvSpPr>
          <p:cNvPr id="68" name="Google Shape;68;p15"/>
          <p:cNvSpPr txBox="1"/>
          <p:nvPr>
            <p:ph idx="1" type="body"/>
          </p:nvPr>
        </p:nvSpPr>
        <p:spPr>
          <a:xfrm>
            <a:off x="311700" y="1314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44444"/>
              </a:buClr>
              <a:buSzPts val="1800"/>
              <a:buChar char="●"/>
            </a:pPr>
            <a:r>
              <a:rPr lang="en">
                <a:solidFill>
                  <a:srgbClr val="444444"/>
                </a:solidFill>
              </a:rPr>
              <a:t>Authors</a:t>
            </a:r>
            <a:endParaRPr>
              <a:solidFill>
                <a:srgbClr val="444444"/>
              </a:solidFill>
            </a:endParaRPr>
          </a:p>
          <a:p>
            <a:pPr indent="-317500" lvl="1" marL="914400" rtl="0" algn="l">
              <a:spcBef>
                <a:spcPts val="0"/>
              </a:spcBef>
              <a:spcAft>
                <a:spcPts val="0"/>
              </a:spcAft>
              <a:buClr>
                <a:srgbClr val="444444"/>
              </a:buClr>
              <a:buSzPts val="1400"/>
              <a:buChar char="○"/>
            </a:pPr>
            <a:r>
              <a:rPr lang="en" sz="1500">
                <a:solidFill>
                  <a:srgbClr val="444444"/>
                </a:solidFill>
              </a:rPr>
              <a:t>Bahman Bahmani, Stanford University, Stanford, CA</a:t>
            </a:r>
            <a:endParaRPr sz="1500">
              <a:solidFill>
                <a:srgbClr val="444444"/>
              </a:solidFill>
            </a:endParaRPr>
          </a:p>
          <a:p>
            <a:pPr indent="-323850" lvl="1" marL="914400" rtl="0" algn="l">
              <a:spcBef>
                <a:spcPts val="0"/>
              </a:spcBef>
              <a:spcAft>
                <a:spcPts val="0"/>
              </a:spcAft>
              <a:buClr>
                <a:srgbClr val="444444"/>
              </a:buClr>
              <a:buSzPts val="1500"/>
              <a:buChar char="○"/>
            </a:pPr>
            <a:r>
              <a:rPr lang="en" sz="1500">
                <a:solidFill>
                  <a:srgbClr val="444444"/>
                </a:solidFill>
              </a:rPr>
              <a:t>Benjamin Moseley, University of Illinois, Urbana, IL</a:t>
            </a:r>
            <a:endParaRPr sz="1500">
              <a:solidFill>
                <a:srgbClr val="444444"/>
              </a:solidFill>
            </a:endParaRPr>
          </a:p>
          <a:p>
            <a:pPr indent="-323850" lvl="1" marL="914400" rtl="0" algn="l">
              <a:spcBef>
                <a:spcPts val="0"/>
              </a:spcBef>
              <a:spcAft>
                <a:spcPts val="0"/>
              </a:spcAft>
              <a:buClr>
                <a:srgbClr val="444444"/>
              </a:buClr>
              <a:buSzPts val="1500"/>
              <a:buChar char="○"/>
            </a:pPr>
            <a:r>
              <a:rPr lang="en" sz="1500">
                <a:solidFill>
                  <a:srgbClr val="444444"/>
                </a:solidFill>
              </a:rPr>
              <a:t>Andrea Vattani, University of California, San Diego, CA</a:t>
            </a:r>
            <a:endParaRPr sz="1500">
              <a:solidFill>
                <a:srgbClr val="444444"/>
              </a:solidFill>
            </a:endParaRPr>
          </a:p>
          <a:p>
            <a:pPr indent="-323850" lvl="1" marL="914400" rtl="0" algn="l">
              <a:spcBef>
                <a:spcPts val="0"/>
              </a:spcBef>
              <a:spcAft>
                <a:spcPts val="0"/>
              </a:spcAft>
              <a:buClr>
                <a:srgbClr val="444444"/>
              </a:buClr>
              <a:buSzPts val="1500"/>
              <a:buChar char="○"/>
            </a:pPr>
            <a:r>
              <a:rPr lang="en" sz="1500">
                <a:solidFill>
                  <a:srgbClr val="444444"/>
                </a:solidFill>
              </a:rPr>
              <a:t>Ravi Kumar, Yahoo! Research, Sunnyvale, CA</a:t>
            </a:r>
            <a:endParaRPr sz="1500">
              <a:solidFill>
                <a:srgbClr val="444444"/>
              </a:solidFill>
            </a:endParaRPr>
          </a:p>
          <a:p>
            <a:pPr indent="-323850" lvl="1" marL="914400" rtl="0" algn="l">
              <a:spcBef>
                <a:spcPts val="0"/>
              </a:spcBef>
              <a:spcAft>
                <a:spcPts val="0"/>
              </a:spcAft>
              <a:buClr>
                <a:srgbClr val="444444"/>
              </a:buClr>
              <a:buSzPts val="1500"/>
              <a:buChar char="○"/>
            </a:pPr>
            <a:r>
              <a:rPr lang="en" sz="1500">
                <a:solidFill>
                  <a:srgbClr val="444444"/>
                </a:solidFill>
              </a:rPr>
              <a:t>Sergei Vassilvitskii, Yahoo! Research, New York, NY</a:t>
            </a:r>
            <a:endParaRPr sz="1500">
              <a:solidFill>
                <a:srgbClr val="444444"/>
              </a:solidFill>
            </a:endParaRPr>
          </a:p>
          <a:p>
            <a:pPr indent="-323850" lvl="0" marL="457200" rtl="0" algn="l">
              <a:spcBef>
                <a:spcPts val="0"/>
              </a:spcBef>
              <a:spcAft>
                <a:spcPts val="0"/>
              </a:spcAft>
              <a:buClr>
                <a:srgbClr val="444444"/>
              </a:buClr>
              <a:buSzPts val="1500"/>
              <a:buChar char="●"/>
            </a:pPr>
            <a:r>
              <a:rPr lang="en" sz="1500">
                <a:solidFill>
                  <a:srgbClr val="444444"/>
                </a:solidFill>
              </a:rPr>
              <a:t>Date: Thursday, March 29, 2012</a:t>
            </a:r>
            <a:endParaRPr sz="1500">
              <a:solidFill>
                <a:srgbClr val="444444"/>
              </a:solidFill>
            </a:endParaRPr>
          </a:p>
          <a:p>
            <a:pPr indent="-323850" lvl="0" marL="457200" rtl="0" algn="l">
              <a:spcBef>
                <a:spcPts val="0"/>
              </a:spcBef>
              <a:spcAft>
                <a:spcPts val="0"/>
              </a:spcAft>
              <a:buClr>
                <a:srgbClr val="444444"/>
              </a:buClr>
              <a:buSzPts val="1500"/>
              <a:buChar char="●"/>
            </a:pPr>
            <a:r>
              <a:rPr lang="en" sz="1500">
                <a:solidFill>
                  <a:srgbClr val="444444"/>
                </a:solidFill>
              </a:rPr>
              <a:t>Venue: Proceedings of the VLDB Endowment (PVLDB), Vol. 5, No. 7, pp. 622-633 (2012)</a:t>
            </a:r>
            <a:endParaRPr sz="1500">
              <a:solidFill>
                <a:srgbClr val="444444"/>
              </a:solidFill>
            </a:endParaRPr>
          </a:p>
          <a:p>
            <a:pPr indent="-323850" lvl="0" marL="457200" rtl="0" algn="l">
              <a:spcBef>
                <a:spcPts val="0"/>
              </a:spcBef>
              <a:spcAft>
                <a:spcPts val="0"/>
              </a:spcAft>
              <a:buClr>
                <a:srgbClr val="444444"/>
              </a:buClr>
              <a:buSzPts val="1500"/>
              <a:buChar char="●"/>
            </a:pPr>
            <a:r>
              <a:rPr lang="en" sz="1500">
                <a:solidFill>
                  <a:srgbClr val="444444"/>
                </a:solidFill>
              </a:rPr>
              <a:t>Problem Addressed: How to drastically reduce the number of passes needed to obtain, in parallel, a good initialization for the K-means algorithm.</a:t>
            </a:r>
            <a:endParaRPr sz="1500">
              <a:solidFill>
                <a:srgbClr val="44444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470" name="Google Shape;47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Similar to k-means++, k-means|| randomly selects the first center uniformly at random.</a:t>
            </a:r>
            <a:endParaRPr/>
          </a:p>
        </p:txBody>
      </p:sp>
      <p:sp>
        <p:nvSpPr>
          <p:cNvPr id="471" name="Google Shape;471;p42"/>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530765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6337675" y="3171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488" name="Google Shape;48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Next we compute the distances to all other points and save the cost of this computation in </a:t>
            </a:r>
            <a:r>
              <a:rPr i="1" lang="en">
                <a:latin typeface="Times New Roman"/>
                <a:ea typeface="Times New Roman"/>
                <a:cs typeface="Times New Roman"/>
                <a:sym typeface="Times New Roman"/>
              </a:rPr>
              <a:t>ψ</a:t>
            </a:r>
            <a:r>
              <a:rPr lang="en"/>
              <a:t>, which determines the number of iterations we perform.</a:t>
            </a:r>
            <a:endParaRPr/>
          </a:p>
        </p:txBody>
      </p:sp>
      <p:sp>
        <p:nvSpPr>
          <p:cNvPr id="489" name="Google Shape;489;p43"/>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a:off x="530765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a:off x="3793325" y="34932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3"/>
          <p:cNvSpPr/>
          <p:nvPr/>
        </p:nvSpPr>
        <p:spPr>
          <a:xfrm>
            <a:off x="6337675" y="3171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43"/>
          <p:cNvCxnSpPr>
            <a:stCxn id="491" idx="1"/>
            <a:endCxn id="489" idx="6"/>
          </p:cNvCxnSpPr>
          <p:nvPr/>
        </p:nvCxnSpPr>
        <p:spPr>
          <a:xfrm rot="10800000">
            <a:off x="1435702" y="2014440"/>
            <a:ext cx="336600" cy="1803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43"/>
          <p:cNvCxnSpPr>
            <a:stCxn id="491" idx="3"/>
            <a:endCxn id="490" idx="6"/>
          </p:cNvCxnSpPr>
          <p:nvPr/>
        </p:nvCxnSpPr>
        <p:spPr>
          <a:xfrm flipH="1">
            <a:off x="1435702" y="2391810"/>
            <a:ext cx="336600" cy="118200"/>
          </a:xfrm>
          <a:prstGeom prst="straightConnector1">
            <a:avLst/>
          </a:prstGeom>
          <a:noFill/>
          <a:ln cap="flat" cmpd="sng" w="9525">
            <a:solidFill>
              <a:schemeClr val="dk2"/>
            </a:solidFill>
            <a:prstDash val="solid"/>
            <a:round/>
            <a:headEnd len="med" w="med" type="none"/>
            <a:tailEnd len="med" w="med" type="triangle"/>
          </a:ln>
        </p:spPr>
      </p:cxnSp>
      <p:cxnSp>
        <p:nvCxnSpPr>
          <p:cNvPr id="503" name="Google Shape;503;p43"/>
          <p:cNvCxnSpPr>
            <a:stCxn id="491" idx="4"/>
            <a:endCxn id="492" idx="0"/>
          </p:cNvCxnSpPr>
          <p:nvPr/>
        </p:nvCxnSpPr>
        <p:spPr>
          <a:xfrm>
            <a:off x="1874550" y="2432625"/>
            <a:ext cx="0" cy="21660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43"/>
          <p:cNvCxnSpPr>
            <a:stCxn id="491" idx="5"/>
            <a:endCxn id="499" idx="2"/>
          </p:cNvCxnSpPr>
          <p:nvPr/>
        </p:nvCxnSpPr>
        <p:spPr>
          <a:xfrm>
            <a:off x="1976798" y="2391810"/>
            <a:ext cx="726000" cy="185400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p43"/>
          <p:cNvCxnSpPr>
            <a:stCxn id="491" idx="6"/>
            <a:endCxn id="497" idx="1"/>
          </p:cNvCxnSpPr>
          <p:nvPr/>
        </p:nvCxnSpPr>
        <p:spPr>
          <a:xfrm>
            <a:off x="2019150" y="2293275"/>
            <a:ext cx="1128300" cy="1377900"/>
          </a:xfrm>
          <a:prstGeom prst="straightConnector1">
            <a:avLst/>
          </a:prstGeom>
          <a:noFill/>
          <a:ln cap="flat" cmpd="sng" w="9525">
            <a:solidFill>
              <a:schemeClr val="dk2"/>
            </a:solidFill>
            <a:prstDash val="solid"/>
            <a:round/>
            <a:headEnd len="med" w="med" type="none"/>
            <a:tailEnd len="med" w="med" type="triangle"/>
          </a:ln>
        </p:spPr>
      </p:cxnSp>
      <p:cxnSp>
        <p:nvCxnSpPr>
          <p:cNvPr id="506" name="Google Shape;506;p43"/>
          <p:cNvCxnSpPr>
            <a:stCxn id="491" idx="6"/>
            <a:endCxn id="498" idx="1"/>
          </p:cNvCxnSpPr>
          <p:nvPr/>
        </p:nvCxnSpPr>
        <p:spPr>
          <a:xfrm>
            <a:off x="2019150" y="2293275"/>
            <a:ext cx="1816500" cy="1240800"/>
          </a:xfrm>
          <a:prstGeom prst="straightConnector1">
            <a:avLst/>
          </a:prstGeom>
          <a:noFill/>
          <a:ln cap="flat" cmpd="sng" w="9525">
            <a:solidFill>
              <a:schemeClr val="dk2"/>
            </a:solidFill>
            <a:prstDash val="solid"/>
            <a:round/>
            <a:headEnd len="med" w="med" type="none"/>
            <a:tailEnd len="med" w="med" type="triangle"/>
          </a:ln>
        </p:spPr>
      </p:cxnSp>
      <p:cxnSp>
        <p:nvCxnSpPr>
          <p:cNvPr id="507" name="Google Shape;507;p43"/>
          <p:cNvCxnSpPr>
            <a:stCxn id="491" idx="6"/>
            <a:endCxn id="494" idx="2"/>
          </p:cNvCxnSpPr>
          <p:nvPr/>
        </p:nvCxnSpPr>
        <p:spPr>
          <a:xfrm>
            <a:off x="2019150" y="2293275"/>
            <a:ext cx="2263800" cy="567300"/>
          </a:xfrm>
          <a:prstGeom prst="straightConnector1">
            <a:avLst/>
          </a:prstGeom>
          <a:noFill/>
          <a:ln cap="flat" cmpd="sng" w="9525">
            <a:solidFill>
              <a:schemeClr val="dk2"/>
            </a:solidFill>
            <a:prstDash val="solid"/>
            <a:round/>
            <a:headEnd len="med" w="med" type="none"/>
            <a:tailEnd len="med" w="med" type="triangle"/>
          </a:ln>
        </p:spPr>
      </p:cxnSp>
      <p:cxnSp>
        <p:nvCxnSpPr>
          <p:cNvPr id="508" name="Google Shape;508;p43"/>
          <p:cNvCxnSpPr>
            <a:stCxn id="491" idx="6"/>
            <a:endCxn id="500" idx="1"/>
          </p:cNvCxnSpPr>
          <p:nvPr/>
        </p:nvCxnSpPr>
        <p:spPr>
          <a:xfrm>
            <a:off x="2019150" y="2293275"/>
            <a:ext cx="4360800" cy="918900"/>
          </a:xfrm>
          <a:prstGeom prst="straightConnector1">
            <a:avLst/>
          </a:prstGeom>
          <a:noFill/>
          <a:ln cap="flat" cmpd="sng" w="9525">
            <a:solidFill>
              <a:schemeClr val="dk2"/>
            </a:solidFill>
            <a:prstDash val="solid"/>
            <a:round/>
            <a:headEnd len="med" w="med" type="none"/>
            <a:tailEnd len="med" w="med" type="triangle"/>
          </a:ln>
        </p:spPr>
      </p:cxnSp>
      <p:cxnSp>
        <p:nvCxnSpPr>
          <p:cNvPr id="509" name="Google Shape;509;p43"/>
          <p:cNvCxnSpPr>
            <a:stCxn id="491" idx="6"/>
            <a:endCxn id="493" idx="3"/>
          </p:cNvCxnSpPr>
          <p:nvPr/>
        </p:nvCxnSpPr>
        <p:spPr>
          <a:xfrm flipH="1" rot="10800000">
            <a:off x="2019150" y="2208375"/>
            <a:ext cx="2450700" cy="84900"/>
          </a:xfrm>
          <a:prstGeom prst="straightConnector1">
            <a:avLst/>
          </a:prstGeom>
          <a:noFill/>
          <a:ln cap="flat" cmpd="sng" w="9525">
            <a:solidFill>
              <a:schemeClr val="dk2"/>
            </a:solidFill>
            <a:prstDash val="solid"/>
            <a:round/>
            <a:headEnd len="med" w="med" type="none"/>
            <a:tailEnd len="med" w="med" type="triangle"/>
          </a:ln>
        </p:spPr>
      </p:cxnSp>
      <p:cxnSp>
        <p:nvCxnSpPr>
          <p:cNvPr id="510" name="Google Shape;510;p43"/>
          <p:cNvCxnSpPr>
            <a:stCxn id="491" idx="6"/>
            <a:endCxn id="496" idx="2"/>
          </p:cNvCxnSpPr>
          <p:nvPr/>
        </p:nvCxnSpPr>
        <p:spPr>
          <a:xfrm flipH="1" rot="10800000">
            <a:off x="2019150" y="2109975"/>
            <a:ext cx="3288600" cy="183300"/>
          </a:xfrm>
          <a:prstGeom prst="straightConnector1">
            <a:avLst/>
          </a:prstGeom>
          <a:noFill/>
          <a:ln cap="flat" cmpd="sng" w="9525">
            <a:solidFill>
              <a:schemeClr val="dk2"/>
            </a:solidFill>
            <a:prstDash val="solid"/>
            <a:round/>
            <a:headEnd len="med" w="med" type="none"/>
            <a:tailEnd len="med" w="med" type="triangle"/>
          </a:ln>
        </p:spPr>
      </p:cxnSp>
      <p:cxnSp>
        <p:nvCxnSpPr>
          <p:cNvPr id="511" name="Google Shape;511;p43"/>
          <p:cNvCxnSpPr>
            <a:endCxn id="495" idx="2"/>
          </p:cNvCxnSpPr>
          <p:nvPr/>
        </p:nvCxnSpPr>
        <p:spPr>
          <a:xfrm>
            <a:off x="2019050" y="2293350"/>
            <a:ext cx="2999400" cy="27840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p43"/>
          <p:cNvSpPr txBox="1"/>
          <p:nvPr/>
        </p:nvSpPr>
        <p:spPr>
          <a:xfrm>
            <a:off x="6579400" y="2132400"/>
            <a:ext cx="1816500" cy="7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a:t>
            </a:r>
            <a:r>
              <a:rPr i="1" lang="en" sz="1800">
                <a:solidFill>
                  <a:schemeClr val="dk2"/>
                </a:solidFill>
                <a:latin typeface="Times New Roman"/>
                <a:ea typeface="Times New Roman"/>
                <a:cs typeface="Times New Roman"/>
                <a:sym typeface="Times New Roman"/>
              </a:rPr>
              <a:t>ψ</a:t>
            </a:r>
            <a:r>
              <a:rPr lang="en" sz="1800">
                <a:solidFill>
                  <a:schemeClr val="dk2"/>
                </a:solidFill>
                <a:latin typeface="Times New Roman"/>
                <a:ea typeface="Times New Roman"/>
                <a:cs typeface="Times New Roman"/>
                <a:sym typeface="Times New Roman"/>
              </a:rPr>
              <a:t> </a:t>
            </a:r>
            <a:r>
              <a:rPr lang="en" sz="1800">
                <a:solidFill>
                  <a:schemeClr val="dk2"/>
                </a:solidFill>
              </a:rPr>
              <a:t>≤ n</a:t>
            </a:r>
            <a:r>
              <a:rPr baseline="30000" lang="en" sz="1800">
                <a:solidFill>
                  <a:schemeClr val="dk2"/>
                </a:solidFill>
              </a:rPr>
              <a:t>2</a:t>
            </a:r>
            <a:r>
              <a:rPr lang="en" sz="1800">
                <a:solidFill>
                  <a:schemeClr val="dk2"/>
                </a:solidFill>
              </a:rPr>
              <a:t>d</a:t>
            </a:r>
            <a:r>
              <a:rPr baseline="30000" lang="en" sz="1800">
                <a:solidFill>
                  <a:schemeClr val="dk2"/>
                </a:solidFill>
              </a:rPr>
              <a:t>2</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518" name="Google Shape;51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we do not pick 1 new center (as k-means++ would), but we rather pick </a:t>
            </a:r>
            <a:r>
              <a:rPr i="1" lang="en">
                <a:latin typeface="Times New Roman"/>
                <a:ea typeface="Times New Roman"/>
                <a:cs typeface="Times New Roman"/>
                <a:sym typeface="Times New Roman"/>
              </a:rPr>
              <a:t>l </a:t>
            </a:r>
            <a:r>
              <a:rPr lang="en"/>
              <a:t>points, in this case 3, with probability proportional to distance.</a:t>
            </a:r>
            <a:endParaRPr/>
          </a:p>
        </p:txBody>
      </p:sp>
      <p:sp>
        <p:nvSpPr>
          <p:cNvPr id="519" name="Google Shape;519;p44"/>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4"/>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4"/>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4"/>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4"/>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a:off x="5307650" y="1970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p:nvPr/>
        </p:nvSpPr>
        <p:spPr>
          <a:xfrm>
            <a:off x="3793325" y="34932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536" name="Google Shape;53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we compute the distances between all points and these centers. K-means++ would stop here but k-means|| will often calculate more than k centers.</a:t>
            </a:r>
            <a:endParaRPr/>
          </a:p>
        </p:txBody>
      </p:sp>
      <p:sp>
        <p:nvSpPr>
          <p:cNvPr id="537" name="Google Shape;537;p45"/>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p:nvPr/>
        </p:nvSpPr>
        <p:spPr>
          <a:xfrm>
            <a:off x="4427400" y="197047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5"/>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a:off x="5307650" y="1970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a:off x="3793325" y="34932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a:off x="2702700" y="410645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txBox="1"/>
          <p:nvPr/>
        </p:nvSpPr>
        <p:spPr>
          <a:xfrm>
            <a:off x="4950625" y="3771900"/>
            <a:ext cx="1242900" cy="61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t>Set C</a:t>
            </a:r>
            <a:endParaRPr sz="2100"/>
          </a:p>
        </p:txBody>
      </p:sp>
      <p:cxnSp>
        <p:nvCxnSpPr>
          <p:cNvPr id="550" name="Google Shape;550;p45"/>
          <p:cNvCxnSpPr>
            <a:endCxn id="546" idx="5"/>
          </p:cNvCxnSpPr>
          <p:nvPr/>
        </p:nvCxnSpPr>
        <p:spPr>
          <a:xfrm rot="10800000">
            <a:off x="4040173" y="3731160"/>
            <a:ext cx="910500" cy="287100"/>
          </a:xfrm>
          <a:prstGeom prst="straightConnector1">
            <a:avLst/>
          </a:prstGeom>
          <a:noFill/>
          <a:ln cap="flat" cmpd="sng" w="9525">
            <a:solidFill>
              <a:schemeClr val="dk2"/>
            </a:solidFill>
            <a:prstDash val="solid"/>
            <a:round/>
            <a:headEnd len="med" w="med" type="none"/>
            <a:tailEnd len="med" w="med" type="triangle"/>
          </a:ln>
        </p:spPr>
      </p:cxnSp>
      <p:cxnSp>
        <p:nvCxnSpPr>
          <p:cNvPr id="551" name="Google Shape;551;p45"/>
          <p:cNvCxnSpPr>
            <a:stCxn id="549" idx="0"/>
            <a:endCxn id="548" idx="4"/>
          </p:cNvCxnSpPr>
          <p:nvPr/>
        </p:nvCxnSpPr>
        <p:spPr>
          <a:xfrm flipH="1" rot="10800000">
            <a:off x="5572075" y="3450300"/>
            <a:ext cx="910200" cy="321600"/>
          </a:xfrm>
          <a:prstGeom prst="straightConnector1">
            <a:avLst/>
          </a:prstGeom>
          <a:noFill/>
          <a:ln cap="flat" cmpd="sng" w="9525">
            <a:solidFill>
              <a:schemeClr val="dk2"/>
            </a:solidFill>
            <a:prstDash val="solid"/>
            <a:round/>
            <a:headEnd len="med" w="med" type="none"/>
            <a:tailEnd len="med" w="med" type="triangle"/>
          </a:ln>
        </p:spPr>
      </p:cxnSp>
      <p:cxnSp>
        <p:nvCxnSpPr>
          <p:cNvPr id="552" name="Google Shape;552;p45"/>
          <p:cNvCxnSpPr>
            <a:endCxn id="539" idx="6"/>
          </p:cNvCxnSpPr>
          <p:nvPr/>
        </p:nvCxnSpPr>
        <p:spPr>
          <a:xfrm rot="10800000">
            <a:off x="2019150" y="2293275"/>
            <a:ext cx="3060000" cy="1457100"/>
          </a:xfrm>
          <a:prstGeom prst="straightConnector1">
            <a:avLst/>
          </a:prstGeom>
          <a:noFill/>
          <a:ln cap="flat" cmpd="sng" w="9525">
            <a:solidFill>
              <a:schemeClr val="dk2"/>
            </a:solidFill>
            <a:prstDash val="solid"/>
            <a:round/>
            <a:headEnd len="med" w="med" type="none"/>
            <a:tailEnd len="med" w="med" type="triangle"/>
          </a:ln>
        </p:spPr>
      </p:cxnSp>
      <p:cxnSp>
        <p:nvCxnSpPr>
          <p:cNvPr id="553" name="Google Shape;553;p45"/>
          <p:cNvCxnSpPr>
            <a:stCxn id="549" idx="0"/>
            <a:endCxn id="544" idx="4"/>
          </p:cNvCxnSpPr>
          <p:nvPr/>
        </p:nvCxnSpPr>
        <p:spPr>
          <a:xfrm rot="10800000">
            <a:off x="5452375" y="2249100"/>
            <a:ext cx="119700" cy="152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559" name="Google Shape;5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 now we pick </a:t>
            </a:r>
            <a:r>
              <a:rPr i="1" lang="en">
                <a:latin typeface="Times New Roman"/>
                <a:ea typeface="Times New Roman"/>
                <a:cs typeface="Times New Roman"/>
                <a:sym typeface="Times New Roman"/>
              </a:rPr>
              <a:t>l</a:t>
            </a:r>
            <a:r>
              <a:rPr lang="en"/>
              <a:t> more centers and we repeat the process until we have iterated log(</a:t>
            </a:r>
            <a:r>
              <a:rPr i="1" lang="en">
                <a:latin typeface="Times New Roman"/>
                <a:ea typeface="Times New Roman"/>
                <a:cs typeface="Times New Roman"/>
                <a:sym typeface="Times New Roman"/>
              </a:rPr>
              <a:t>ψ</a:t>
            </a:r>
            <a:r>
              <a:rPr lang="en"/>
              <a:t>) times.</a:t>
            </a:r>
            <a:endParaRPr/>
          </a:p>
        </p:txBody>
      </p:sp>
      <p:sp>
        <p:nvSpPr>
          <p:cNvPr id="560" name="Google Shape;560;p46"/>
          <p:cNvSpPr/>
          <p:nvPr/>
        </p:nvSpPr>
        <p:spPr>
          <a:xfrm>
            <a:off x="1146550" y="1875225"/>
            <a:ext cx="289200" cy="2787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6"/>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6"/>
          <p:cNvSpPr/>
          <p:nvPr/>
        </p:nvSpPr>
        <p:spPr>
          <a:xfrm>
            <a:off x="4427400" y="1970475"/>
            <a:ext cx="289200" cy="2787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6"/>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p:nvPr/>
        </p:nvSpPr>
        <p:spPr>
          <a:xfrm>
            <a:off x="5307650" y="1970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3793325" y="34932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2702700" y="4106450"/>
            <a:ext cx="289200" cy="2787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577" name="Google Shape;57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say </a:t>
            </a:r>
            <a:r>
              <a:rPr lang="en"/>
              <a:t>log(</a:t>
            </a:r>
            <a:r>
              <a:rPr i="1" lang="en">
                <a:latin typeface="Times New Roman"/>
                <a:ea typeface="Times New Roman"/>
                <a:cs typeface="Times New Roman"/>
                <a:sym typeface="Times New Roman"/>
              </a:rPr>
              <a:t>ψ</a:t>
            </a:r>
            <a:r>
              <a:rPr lang="en"/>
              <a:t>) = 2 and that we are done picking centers, we know evaluate the set C containing the 7 selected centers and recluster those to get k centers.</a:t>
            </a:r>
            <a:endParaRPr/>
          </a:p>
        </p:txBody>
      </p:sp>
      <p:sp>
        <p:nvSpPr>
          <p:cNvPr id="578" name="Google Shape;578;p47"/>
          <p:cNvSpPr/>
          <p:nvPr/>
        </p:nvSpPr>
        <p:spPr>
          <a:xfrm>
            <a:off x="1146550" y="1875225"/>
            <a:ext cx="289200" cy="2787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729950" y="215392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4427400" y="1970475"/>
            <a:ext cx="289200" cy="2787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7"/>
          <p:cNvSpPr/>
          <p:nvPr/>
        </p:nvSpPr>
        <p:spPr>
          <a:xfrm>
            <a:off x="4282800" y="27213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7"/>
          <p:cNvSpPr/>
          <p:nvPr/>
        </p:nvSpPr>
        <p:spPr>
          <a:xfrm>
            <a:off x="5018450" y="2432400"/>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7"/>
          <p:cNvSpPr/>
          <p:nvPr/>
        </p:nvSpPr>
        <p:spPr>
          <a:xfrm>
            <a:off x="5307650" y="1970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7"/>
          <p:cNvSpPr/>
          <p:nvPr/>
        </p:nvSpPr>
        <p:spPr>
          <a:xfrm>
            <a:off x="3105125" y="3630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7"/>
          <p:cNvSpPr/>
          <p:nvPr/>
        </p:nvSpPr>
        <p:spPr>
          <a:xfrm>
            <a:off x="3793325" y="34932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7"/>
          <p:cNvSpPr/>
          <p:nvPr/>
        </p:nvSpPr>
        <p:spPr>
          <a:xfrm>
            <a:off x="2702700" y="4106450"/>
            <a:ext cx="289200" cy="2787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7"/>
          <p:cNvSpPr/>
          <p:nvPr/>
        </p:nvSpPr>
        <p:spPr>
          <a:xfrm>
            <a:off x="6337675" y="3171475"/>
            <a:ext cx="289200" cy="2787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 = 4, l = 3</a:t>
            </a:r>
            <a:endParaRPr/>
          </a:p>
          <a:p>
            <a:pPr indent="0" lvl="0" marL="0" rtl="0" algn="l">
              <a:spcBef>
                <a:spcPts val="0"/>
              </a:spcBef>
              <a:spcAft>
                <a:spcPts val="0"/>
              </a:spcAft>
              <a:buNone/>
            </a:pPr>
            <a:r>
              <a:t/>
            </a:r>
            <a:endParaRPr/>
          </a:p>
        </p:txBody>
      </p:sp>
      <p:sp>
        <p:nvSpPr>
          <p:cNvPr id="595" name="Google Shape;59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use Lloyd’s algorithm or k-means++ to recluster the 7 centers and get these clusters.</a:t>
            </a:r>
            <a:endParaRPr/>
          </a:p>
        </p:txBody>
      </p:sp>
      <p:sp>
        <p:nvSpPr>
          <p:cNvPr id="596" name="Google Shape;596;p48"/>
          <p:cNvSpPr/>
          <p:nvPr/>
        </p:nvSpPr>
        <p:spPr>
          <a:xfrm>
            <a:off x="1146550" y="1875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8"/>
          <p:cNvSpPr/>
          <p:nvPr/>
        </p:nvSpPr>
        <p:spPr>
          <a:xfrm>
            <a:off x="1146550" y="23705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p:nvPr/>
        </p:nvSpPr>
        <p:spPr>
          <a:xfrm>
            <a:off x="1729950" y="21539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8"/>
          <p:cNvSpPr/>
          <p:nvPr/>
        </p:nvSpPr>
        <p:spPr>
          <a:xfrm>
            <a:off x="1729950" y="2649225"/>
            <a:ext cx="289200" cy="278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8"/>
          <p:cNvSpPr/>
          <p:nvPr/>
        </p:nvSpPr>
        <p:spPr>
          <a:xfrm>
            <a:off x="442740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8"/>
          <p:cNvSpPr/>
          <p:nvPr/>
        </p:nvSpPr>
        <p:spPr>
          <a:xfrm>
            <a:off x="4282800" y="272132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8"/>
          <p:cNvSpPr/>
          <p:nvPr/>
        </p:nvSpPr>
        <p:spPr>
          <a:xfrm>
            <a:off x="5018450" y="2432400"/>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8"/>
          <p:cNvSpPr/>
          <p:nvPr/>
        </p:nvSpPr>
        <p:spPr>
          <a:xfrm>
            <a:off x="5307650" y="1970475"/>
            <a:ext cx="289200" cy="278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8"/>
          <p:cNvSpPr/>
          <p:nvPr/>
        </p:nvSpPr>
        <p:spPr>
          <a:xfrm>
            <a:off x="3105125" y="363022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8"/>
          <p:cNvSpPr/>
          <p:nvPr/>
        </p:nvSpPr>
        <p:spPr>
          <a:xfrm>
            <a:off x="3793325" y="3493275"/>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
          <p:cNvSpPr/>
          <p:nvPr/>
        </p:nvSpPr>
        <p:spPr>
          <a:xfrm>
            <a:off x="2702700" y="4106450"/>
            <a:ext cx="289200" cy="278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6337675" y="3171475"/>
            <a:ext cx="289200" cy="2787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Differences</a:t>
            </a:r>
            <a:endParaRPr/>
          </a:p>
        </p:txBody>
      </p:sp>
      <p:graphicFrame>
        <p:nvGraphicFramePr>
          <p:cNvPr id="613" name="Google Shape;613;p49"/>
          <p:cNvGraphicFramePr/>
          <p:nvPr/>
        </p:nvGraphicFramePr>
        <p:xfrm>
          <a:off x="952500" y="1273975"/>
          <a:ext cx="3000000" cy="3000000"/>
        </p:xfrm>
        <a:graphic>
          <a:graphicData uri="http://schemas.openxmlformats.org/drawingml/2006/table">
            <a:tbl>
              <a:tblPr>
                <a:noFill/>
                <a:tableStyleId>{67FA516D-9FA1-408C-942E-B7AB8E8F27C9}</a:tableStyleId>
              </a:tblPr>
              <a:tblGrid>
                <a:gridCol w="3619500"/>
                <a:gridCol w="3619500"/>
              </a:tblGrid>
              <a:tr h="397125">
                <a:tc>
                  <a:txBody>
                    <a:bodyPr/>
                    <a:lstStyle/>
                    <a:p>
                      <a:pPr indent="0" lvl="0" marL="0" rtl="0" algn="ctr">
                        <a:spcBef>
                          <a:spcPts val="0"/>
                        </a:spcBef>
                        <a:spcAft>
                          <a:spcPts val="0"/>
                        </a:spcAft>
                        <a:buNone/>
                      </a:pPr>
                      <a:r>
                        <a:rPr lang="en"/>
                        <a:t>K-means++</a:t>
                      </a:r>
                      <a:endParaRPr/>
                    </a:p>
                  </a:txBody>
                  <a:tcPr marT="91425" marB="91425" marR="91425" marL="91425"/>
                </a:tc>
                <a:tc>
                  <a:txBody>
                    <a:bodyPr/>
                    <a:lstStyle/>
                    <a:p>
                      <a:pPr indent="0" lvl="0" marL="0" rtl="0" algn="ctr">
                        <a:spcBef>
                          <a:spcPts val="0"/>
                        </a:spcBef>
                        <a:spcAft>
                          <a:spcPts val="0"/>
                        </a:spcAft>
                        <a:buNone/>
                      </a:pPr>
                      <a:r>
                        <a:rPr lang="en"/>
                        <a:t>K-means||</a:t>
                      </a:r>
                      <a:endParaRPr/>
                    </a:p>
                  </a:txBody>
                  <a:tcPr marT="91425" marB="91425" marR="91425" marL="91425"/>
                </a:tc>
              </a:tr>
              <a:tr h="638125">
                <a:tc>
                  <a:txBody>
                    <a:bodyPr/>
                    <a:lstStyle/>
                    <a:p>
                      <a:pPr indent="0" lvl="0" marL="0" rtl="0" algn="l">
                        <a:spcBef>
                          <a:spcPts val="0"/>
                        </a:spcBef>
                        <a:spcAft>
                          <a:spcPts val="0"/>
                        </a:spcAft>
                        <a:buNone/>
                      </a:pPr>
                      <a:r>
                        <a:rPr lang="en"/>
                        <a:t>K iterations over the dataset</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rPr>
                        <a:t>log</a:t>
                      </a:r>
                      <a:r>
                        <a:rPr lang="en">
                          <a:solidFill>
                            <a:schemeClr val="dk2"/>
                          </a:solidFill>
                        </a:rPr>
                        <a:t>(</a:t>
                      </a:r>
                      <a:r>
                        <a:rPr i="1" lang="en">
                          <a:solidFill>
                            <a:schemeClr val="dk2"/>
                          </a:solidFill>
                          <a:latin typeface="Times New Roman"/>
                          <a:ea typeface="Times New Roman"/>
                          <a:cs typeface="Times New Roman"/>
                          <a:sym typeface="Times New Roman"/>
                        </a:rPr>
                        <a:t>ψ</a:t>
                      </a:r>
                      <a:r>
                        <a:rPr lang="en">
                          <a:solidFill>
                            <a:schemeClr val="dk2"/>
                          </a:solidFill>
                        </a:rPr>
                        <a:t>) iterations where </a:t>
                      </a:r>
                      <a:r>
                        <a:rPr i="1" lang="en">
                          <a:solidFill>
                            <a:schemeClr val="dk2"/>
                          </a:solidFill>
                          <a:latin typeface="Times New Roman"/>
                          <a:ea typeface="Times New Roman"/>
                          <a:cs typeface="Times New Roman"/>
                          <a:sym typeface="Times New Roman"/>
                        </a:rPr>
                        <a:t>ψ</a:t>
                      </a:r>
                      <a:r>
                        <a:rPr lang="en">
                          <a:solidFill>
                            <a:schemeClr val="dk2"/>
                          </a:solidFill>
                          <a:latin typeface="Times New Roman"/>
                          <a:ea typeface="Times New Roman"/>
                          <a:cs typeface="Times New Roman"/>
                          <a:sym typeface="Times New Roman"/>
                        </a:rPr>
                        <a:t> </a:t>
                      </a:r>
                      <a:r>
                        <a:rPr lang="en">
                          <a:solidFill>
                            <a:schemeClr val="dk2"/>
                          </a:solidFill>
                        </a:rPr>
                        <a:t>≤ n</a:t>
                      </a:r>
                      <a:r>
                        <a:rPr baseline="30000" lang="en">
                          <a:solidFill>
                            <a:schemeClr val="dk2"/>
                          </a:solidFill>
                        </a:rPr>
                        <a:t>2</a:t>
                      </a:r>
                      <a:r>
                        <a:rPr lang="en">
                          <a:solidFill>
                            <a:schemeClr val="dk2"/>
                          </a:solidFill>
                        </a:rPr>
                        <a:t>d</a:t>
                      </a:r>
                      <a:r>
                        <a:rPr baseline="30000" lang="en">
                          <a:solidFill>
                            <a:schemeClr val="dk2"/>
                          </a:solidFill>
                        </a:rPr>
                        <a:t>2</a:t>
                      </a:r>
                      <a:r>
                        <a:rPr lang="en">
                          <a:solidFill>
                            <a:schemeClr val="dk2"/>
                          </a:solidFill>
                        </a:rPr>
                        <a:t>, scales well</a:t>
                      </a:r>
                      <a:endParaRPr/>
                    </a:p>
                  </a:txBody>
                  <a:tcPr marT="91425" marB="91425" marR="91425" marL="91425"/>
                </a:tc>
              </a:tr>
              <a:tr h="609200">
                <a:tc>
                  <a:txBody>
                    <a:bodyPr/>
                    <a:lstStyle/>
                    <a:p>
                      <a:pPr indent="0" lvl="0" marL="0" rtl="0" algn="l">
                        <a:spcBef>
                          <a:spcPts val="0"/>
                        </a:spcBef>
                        <a:spcAft>
                          <a:spcPts val="0"/>
                        </a:spcAft>
                        <a:buNone/>
                      </a:pPr>
                      <a:r>
                        <a:rPr lang="en"/>
                        <a:t>Adds one center per iteration</a:t>
                      </a:r>
                      <a:endParaRPr/>
                    </a:p>
                  </a:txBody>
                  <a:tcPr marT="91425" marB="91425" marR="91425" marL="91425"/>
                </a:tc>
                <a:tc>
                  <a:txBody>
                    <a:bodyPr/>
                    <a:lstStyle/>
                    <a:p>
                      <a:pPr indent="0" lvl="0" marL="0" rtl="0" algn="l">
                        <a:spcBef>
                          <a:spcPts val="0"/>
                        </a:spcBef>
                        <a:spcAft>
                          <a:spcPts val="0"/>
                        </a:spcAft>
                        <a:buNone/>
                      </a:pPr>
                      <a:r>
                        <a:rPr lang="en"/>
                        <a:t>Adds multiple centers (</a:t>
                      </a:r>
                      <a:r>
                        <a:rPr i="1" lang="en">
                          <a:latin typeface="Times New Roman"/>
                          <a:ea typeface="Times New Roman"/>
                          <a:cs typeface="Times New Roman"/>
                          <a:sym typeface="Times New Roman"/>
                        </a:rPr>
                        <a:t>l</a:t>
                      </a:r>
                      <a:r>
                        <a:rPr lang="en">
                          <a:latin typeface="Times New Roman"/>
                          <a:ea typeface="Times New Roman"/>
                          <a:cs typeface="Times New Roman"/>
                          <a:sym typeface="Times New Roman"/>
                        </a:rPr>
                        <a:t> </a:t>
                      </a:r>
                      <a:r>
                        <a:rPr lang="en"/>
                        <a:t>centers) per iteration</a:t>
                      </a:r>
                      <a:endParaRPr/>
                    </a:p>
                  </a:txBody>
                  <a:tcPr marT="91425" marB="91425" marR="91425" marL="91425"/>
                </a:tc>
              </a:tr>
              <a:tr h="609200">
                <a:tc>
                  <a:txBody>
                    <a:bodyPr/>
                    <a:lstStyle/>
                    <a:p>
                      <a:pPr indent="0" lvl="0" marL="0" rtl="0" algn="l">
                        <a:spcBef>
                          <a:spcPts val="0"/>
                        </a:spcBef>
                        <a:spcAft>
                          <a:spcPts val="0"/>
                        </a:spcAft>
                        <a:buNone/>
                      </a:pPr>
                      <a:r>
                        <a:rPr lang="en"/>
                        <a:t>Calculates exactly k centers</a:t>
                      </a:r>
                      <a:endParaRPr/>
                    </a:p>
                  </a:txBody>
                  <a:tcPr marT="91425" marB="91425" marR="91425" marL="91425"/>
                </a:tc>
                <a:tc>
                  <a:txBody>
                    <a:bodyPr/>
                    <a:lstStyle/>
                    <a:p>
                      <a:pPr indent="0" lvl="0" marL="0" rtl="0" algn="l">
                        <a:spcBef>
                          <a:spcPts val="0"/>
                        </a:spcBef>
                        <a:spcAft>
                          <a:spcPts val="0"/>
                        </a:spcAft>
                        <a:buNone/>
                      </a:pPr>
                      <a:r>
                        <a:rPr lang="en"/>
                        <a:t>Calculates more than k centers due to oversampling of the data</a:t>
                      </a:r>
                      <a:endParaRPr/>
                    </a:p>
                  </a:txBody>
                  <a:tcPr marT="91425" marB="91425" marR="91425" marL="91425"/>
                </a:tc>
              </a:tr>
            </a:tbl>
          </a:graphicData>
        </a:graphic>
      </p:graphicFrame>
      <p:sp>
        <p:nvSpPr>
          <p:cNvPr id="614" name="Google Shape;614;p49"/>
          <p:cNvSpPr txBox="1"/>
          <p:nvPr/>
        </p:nvSpPr>
        <p:spPr>
          <a:xfrm>
            <a:off x="2370000" y="3707625"/>
            <a:ext cx="4404000" cy="10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These runtime differences are nice but with so few iterations being run, can we expect accurate results?</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a:t>
            </a:r>
            <a:endParaRPr/>
          </a:p>
        </p:txBody>
      </p:sp>
      <p:sp>
        <p:nvSpPr>
          <p:cNvPr id="620" name="Google Shape;62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rPr lang="en" sz="1200">
                <a:solidFill>
                  <a:srgbClr val="444444"/>
                </a:solidFill>
                <a:highlight>
                  <a:srgbClr val="FFFFFF"/>
                </a:highlight>
                <a:latin typeface="Times New Roman"/>
                <a:ea typeface="Times New Roman"/>
                <a:cs typeface="Times New Roman"/>
                <a:sym typeface="Times New Roman"/>
              </a:rPr>
              <a:t>According to </a:t>
            </a:r>
            <a:r>
              <a:rPr lang="en" sz="1200" u="sng">
                <a:solidFill>
                  <a:schemeClr val="hlink"/>
                </a:solidFill>
                <a:highlight>
                  <a:srgbClr val="FFFFFF"/>
                </a:highlight>
                <a:latin typeface="Times New Roman"/>
                <a:ea typeface="Times New Roman"/>
                <a:cs typeface="Times New Roman"/>
                <a:sym typeface="Times New Roman"/>
                <a:hlinkClick r:id="rId3"/>
              </a:rPr>
              <a:t>https://www.cs.rpi.edu/~gittea/teaching/fall2020/project.html</a:t>
            </a:r>
            <a:endParaRPr sz="1200">
              <a:solidFill>
                <a:srgbClr val="444444"/>
              </a:solidFill>
              <a:highlight>
                <a:srgbClr val="FFFFFF"/>
              </a:highlight>
              <a:latin typeface="Times New Roman"/>
              <a:ea typeface="Times New Roman"/>
              <a:cs typeface="Times New Roman"/>
              <a:sym typeface="Times New Roman"/>
            </a:endParaRPr>
          </a:p>
          <a:p>
            <a:pPr indent="-304800" lvl="0" marL="685800" rtl="0" algn="l">
              <a:lnSpc>
                <a:spcPct val="150000"/>
              </a:lnSpc>
              <a:spcBef>
                <a:spcPts val="1200"/>
              </a:spcBef>
              <a:spcAft>
                <a:spcPts val="0"/>
              </a:spcAft>
              <a:buClr>
                <a:srgbClr val="444444"/>
              </a:buClr>
              <a:buSzPts val="1200"/>
              <a:buFont typeface="Times New Roman"/>
              <a:buChar char="■"/>
            </a:pPr>
            <a:r>
              <a:rPr lang="en" sz="1200">
                <a:solidFill>
                  <a:srgbClr val="444444"/>
                </a:solidFill>
                <a:highlight>
                  <a:srgbClr val="FFFFFF"/>
                </a:highlight>
                <a:latin typeface="Times New Roman"/>
                <a:ea typeface="Times New Roman"/>
                <a:cs typeface="Times New Roman"/>
                <a:sym typeface="Times New Roman"/>
              </a:rPr>
              <a:t>What is the main result of the paper?</a:t>
            </a:r>
            <a:endParaRPr sz="1200">
              <a:solidFill>
                <a:srgbClr val="444444"/>
              </a:solidFill>
              <a:highlight>
                <a:srgbClr val="FFFFFF"/>
              </a:highlight>
              <a:latin typeface="Times New Roman"/>
              <a:ea typeface="Times New Roman"/>
              <a:cs typeface="Times New Roman"/>
              <a:sym typeface="Times New Roman"/>
            </a:endParaRPr>
          </a:p>
          <a:p>
            <a:pPr indent="-304800" lvl="0" marL="685800" rtl="0" algn="l">
              <a:lnSpc>
                <a:spcPct val="150000"/>
              </a:lnSpc>
              <a:spcBef>
                <a:spcPts val="0"/>
              </a:spcBef>
              <a:spcAft>
                <a:spcPts val="0"/>
              </a:spcAft>
              <a:buClr>
                <a:srgbClr val="444444"/>
              </a:buClr>
              <a:buSzPts val="1200"/>
              <a:buFont typeface="Times New Roman"/>
              <a:buChar char="■"/>
            </a:pPr>
            <a:r>
              <a:rPr lang="en" sz="1200">
                <a:solidFill>
                  <a:srgbClr val="444444"/>
                </a:solidFill>
                <a:highlight>
                  <a:srgbClr val="FFFFFF"/>
                </a:highlight>
                <a:latin typeface="Times New Roman"/>
                <a:ea typeface="Times New Roman"/>
                <a:cs typeface="Times New Roman"/>
                <a:sym typeface="Times New Roman"/>
              </a:rPr>
              <a:t>Describe the result or algorithm and motivate it intuitively.</a:t>
            </a:r>
            <a:endParaRPr sz="1200">
              <a:solidFill>
                <a:srgbClr val="444444"/>
              </a:solidFill>
              <a:highlight>
                <a:srgbClr val="FFFFFF"/>
              </a:highlight>
              <a:latin typeface="Times New Roman"/>
              <a:ea typeface="Times New Roman"/>
              <a:cs typeface="Times New Roman"/>
              <a:sym typeface="Times New Roman"/>
            </a:endParaRPr>
          </a:p>
          <a:p>
            <a:pPr indent="-304800" lvl="0" marL="685800" rtl="0" algn="l">
              <a:lnSpc>
                <a:spcPct val="150000"/>
              </a:lnSpc>
              <a:spcBef>
                <a:spcPts val="0"/>
              </a:spcBef>
              <a:spcAft>
                <a:spcPts val="0"/>
              </a:spcAft>
              <a:buClr>
                <a:srgbClr val="444444"/>
              </a:buClr>
              <a:buSzPts val="1200"/>
              <a:buFont typeface="Times New Roman"/>
              <a:buChar char="■"/>
            </a:pPr>
            <a:r>
              <a:rPr lang="en" sz="1200">
                <a:solidFill>
                  <a:srgbClr val="444444"/>
                </a:solidFill>
                <a:highlight>
                  <a:srgbClr val="FFFFFF"/>
                </a:highlight>
                <a:latin typeface="Times New Roman"/>
                <a:ea typeface="Times New Roman"/>
                <a:cs typeface="Times New Roman"/>
                <a:sym typeface="Times New Roman"/>
              </a:rPr>
              <a:t>What is the cost (time, space, or some other metric) of this algorithm, and how does it compare to prior algorithms for the same problem? (and similarly, for non-algorithmic results)</a:t>
            </a:r>
            <a:endParaRPr sz="1200">
              <a:solidFill>
                <a:srgbClr val="444444"/>
              </a:solidFill>
              <a:highlight>
                <a:srgbClr val="FFFFFF"/>
              </a:highlight>
              <a:latin typeface="Times New Roman"/>
              <a:ea typeface="Times New Roman"/>
              <a:cs typeface="Times New Roman"/>
              <a:sym typeface="Times New Roman"/>
            </a:endParaRPr>
          </a:p>
          <a:p>
            <a:pPr indent="-304800" lvl="0" marL="685800" rtl="0" algn="l">
              <a:lnSpc>
                <a:spcPct val="150000"/>
              </a:lnSpc>
              <a:spcBef>
                <a:spcPts val="0"/>
              </a:spcBef>
              <a:spcAft>
                <a:spcPts val="0"/>
              </a:spcAft>
              <a:buClr>
                <a:srgbClr val="444444"/>
              </a:buClr>
              <a:buSzPts val="1200"/>
              <a:buFont typeface="Times New Roman"/>
              <a:buChar char="■"/>
            </a:pPr>
            <a:r>
              <a:rPr lang="en" sz="1200">
                <a:solidFill>
                  <a:srgbClr val="444444"/>
                </a:solidFill>
                <a:highlight>
                  <a:srgbClr val="FFFFFF"/>
                </a:highlight>
                <a:latin typeface="Times New Roman"/>
                <a:ea typeface="Times New Roman"/>
                <a:cs typeface="Times New Roman"/>
                <a:sym typeface="Times New Roman"/>
              </a:rPr>
              <a:t>What performance guarantees, if any, are provided for the algorithm?</a:t>
            </a:r>
            <a:endParaRPr sz="1200">
              <a:solidFill>
                <a:srgbClr val="444444"/>
              </a:solidFill>
              <a:highlight>
                <a:srgbClr val="FFFFFF"/>
              </a:highlight>
              <a:latin typeface="Times New Roman"/>
              <a:ea typeface="Times New Roman"/>
              <a:cs typeface="Times New Roman"/>
              <a:sym typeface="Times New Roman"/>
            </a:endParaRPr>
          </a:p>
          <a:p>
            <a:pPr indent="-304800" lvl="0" marL="685800" rtl="0" algn="l">
              <a:lnSpc>
                <a:spcPct val="150000"/>
              </a:lnSpc>
              <a:spcBef>
                <a:spcPts val="0"/>
              </a:spcBef>
              <a:spcAft>
                <a:spcPts val="0"/>
              </a:spcAft>
              <a:buClr>
                <a:srgbClr val="444444"/>
              </a:buClr>
              <a:buSzPts val="1200"/>
              <a:buFont typeface="Times New Roman"/>
              <a:buChar char="■"/>
            </a:pPr>
            <a:r>
              <a:rPr lang="en" sz="1200">
                <a:solidFill>
                  <a:srgbClr val="444444"/>
                </a:solidFill>
                <a:highlight>
                  <a:srgbClr val="FFFFFF"/>
                </a:highlight>
                <a:latin typeface="Times New Roman"/>
                <a:ea typeface="Times New Roman"/>
                <a:cs typeface="Times New Roman"/>
                <a:sym typeface="Times New Roman"/>
              </a:rPr>
              <a:t>Give an accurate description of the analysis given in the paper: in simple cases this may be a tour through the entire argument; when this is not possible, focus on explaining a core lemma/theorem that supports the claim of the paper.</a:t>
            </a:r>
            <a:endParaRPr sz="1200">
              <a:solidFill>
                <a:srgbClr val="444444"/>
              </a:solidFill>
              <a:highlight>
                <a:srgbClr val="FFFFFF"/>
              </a:highlight>
              <a:latin typeface="Times New Roman"/>
              <a:ea typeface="Times New Roman"/>
              <a:cs typeface="Times New Roman"/>
              <a:sym typeface="Times New Roman"/>
            </a:endParaRPr>
          </a:p>
          <a:p>
            <a:pPr indent="-304800" lvl="0" marL="685800" rtl="0" algn="l">
              <a:lnSpc>
                <a:spcPct val="150000"/>
              </a:lnSpc>
              <a:spcBef>
                <a:spcPts val="0"/>
              </a:spcBef>
              <a:spcAft>
                <a:spcPts val="0"/>
              </a:spcAft>
              <a:buClr>
                <a:srgbClr val="444444"/>
              </a:buClr>
              <a:buSzPts val="1200"/>
              <a:buFont typeface="Times New Roman"/>
              <a:buChar char="■"/>
            </a:pPr>
            <a:r>
              <a:rPr lang="en" sz="1200">
                <a:solidFill>
                  <a:srgbClr val="444444"/>
                </a:solidFill>
                <a:highlight>
                  <a:srgbClr val="FFFFFF"/>
                </a:highlight>
                <a:latin typeface="Times New Roman"/>
                <a:ea typeface="Times New Roman"/>
                <a:cs typeface="Times New Roman"/>
                <a:sym typeface="Times New Roman"/>
              </a:rPr>
              <a:t>Provide an empirical evaluation of the algorithm: compare its performance to reasonable baselines, and explore relevant aspects of the algorithm (its variability, sensitivity to relevant properties of the input, etc.). If presenting a non-algorithmic result and it is possible, provide some experimental evidence of its sharpness or lack thereof.</a:t>
            </a:r>
            <a:endParaRPr sz="1200">
              <a:solidFill>
                <a:srgbClr val="444444"/>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626" name="Google Shape;62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 recognition dataset with k = 26 and 16 </a:t>
            </a:r>
            <a:r>
              <a:rPr lang="en"/>
              <a:t>dimension</a:t>
            </a:r>
            <a:r>
              <a:rPr lang="en"/>
              <a:t>:</a:t>
            </a:r>
            <a:endParaRPr/>
          </a:p>
          <a:p>
            <a:pPr indent="0" lvl="0" marL="0" rtl="0" algn="l">
              <a:spcBef>
                <a:spcPts val="1600"/>
              </a:spcBef>
              <a:spcAft>
                <a:spcPts val="1600"/>
              </a:spcAft>
              <a:buNone/>
            </a:pPr>
            <a:r>
              <a:t/>
            </a:r>
            <a:endParaRPr/>
          </a:p>
        </p:txBody>
      </p:sp>
      <p:graphicFrame>
        <p:nvGraphicFramePr>
          <p:cNvPr id="627" name="Google Shape;627;p51"/>
          <p:cNvGraphicFramePr/>
          <p:nvPr/>
        </p:nvGraphicFramePr>
        <p:xfrm>
          <a:off x="952500" y="1809750"/>
          <a:ext cx="3000000" cy="3000000"/>
        </p:xfrm>
        <a:graphic>
          <a:graphicData uri="http://schemas.openxmlformats.org/drawingml/2006/table">
            <a:tbl>
              <a:tblPr>
                <a:noFill/>
                <a:tableStyleId>{67FA516D-9FA1-408C-942E-B7AB8E8F27C9}</a:tableStyleId>
              </a:tblPr>
              <a:tblGrid>
                <a:gridCol w="1809750"/>
                <a:gridCol w="1809750"/>
                <a:gridCol w="1809750"/>
                <a:gridCol w="1809750"/>
              </a:tblGrid>
              <a:tr h="5508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Average cluster cost</a:t>
                      </a:r>
                      <a:endParaRPr/>
                    </a:p>
                  </a:txBody>
                  <a:tcPr marT="91425" marB="91425" marR="91425" marL="91425"/>
                </a:tc>
                <a:tc>
                  <a:txBody>
                    <a:bodyPr/>
                    <a:lstStyle/>
                    <a:p>
                      <a:pPr indent="0" lvl="0" marL="0" rtl="0" algn="l">
                        <a:spcBef>
                          <a:spcPts val="0"/>
                        </a:spcBef>
                        <a:spcAft>
                          <a:spcPts val="0"/>
                        </a:spcAft>
                        <a:buNone/>
                      </a:pPr>
                      <a:r>
                        <a:rPr lang="en"/>
                        <a:t>Cluster cost variance</a:t>
                      </a:r>
                      <a:endParaRPr/>
                    </a:p>
                  </a:txBody>
                  <a:tcPr marT="91425" marB="91425" marR="91425" marL="91425"/>
                </a:tc>
                <a:tc>
                  <a:txBody>
                    <a:bodyPr/>
                    <a:lstStyle/>
                    <a:p>
                      <a:pPr indent="0" lvl="0" marL="0" rtl="0" algn="l">
                        <a:spcBef>
                          <a:spcPts val="0"/>
                        </a:spcBef>
                        <a:spcAft>
                          <a:spcPts val="0"/>
                        </a:spcAft>
                        <a:buNone/>
                      </a:pPr>
                      <a:r>
                        <a:rPr lang="en"/>
                        <a:t>Runtime (second)</a:t>
                      </a:r>
                      <a:endParaRPr/>
                    </a:p>
                  </a:txBody>
                  <a:tcPr marT="91425" marB="91425" marR="91425" marL="91425"/>
                </a:tc>
              </a:tr>
              <a:tr h="550875">
                <a:tc>
                  <a:txBody>
                    <a:bodyPr/>
                    <a:lstStyle/>
                    <a:p>
                      <a:pPr indent="0" lvl="0" marL="0" rtl="0" algn="l">
                        <a:spcBef>
                          <a:spcPts val="0"/>
                        </a:spcBef>
                        <a:spcAft>
                          <a:spcPts val="0"/>
                        </a:spcAft>
                        <a:buNone/>
                      </a:pPr>
                      <a:r>
                        <a:rPr lang="en"/>
                        <a:t>K-means (randam initilization)</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0.2928</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0.001418</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9.4647</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r h="550875">
                <a:tc>
                  <a:txBody>
                    <a:bodyPr/>
                    <a:lstStyle/>
                    <a:p>
                      <a:pPr indent="0" lvl="0" marL="0" rtl="0" algn="l">
                        <a:spcBef>
                          <a:spcPts val="0"/>
                        </a:spcBef>
                        <a:spcAft>
                          <a:spcPts val="0"/>
                        </a:spcAft>
                        <a:buNone/>
                      </a:pPr>
                      <a:r>
                        <a:rPr lang="en"/>
                        <a:t>Kmeans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0.2393</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0.0003869</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8.4410</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r h="550875">
                <a:tc>
                  <a:txBody>
                    <a:bodyPr/>
                    <a:lstStyle/>
                    <a:p>
                      <a:pPr indent="0" lvl="0" marL="0" rtl="0" algn="l">
                        <a:spcBef>
                          <a:spcPts val="0"/>
                        </a:spcBef>
                        <a:spcAft>
                          <a:spcPts val="0"/>
                        </a:spcAft>
                        <a:buNone/>
                      </a:pPr>
                      <a:r>
                        <a:rPr lang="en"/>
                        <a:t>Scalable k-means++ with parallel (simulate 16 core cpu)</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0.2347</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0.0001386</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rPr>
                        <a:t>6.7902</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64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k-means? - The Foundations and Motivations</a:t>
            </a:r>
            <a:endParaRPr/>
          </a:p>
        </p:txBody>
      </p:sp>
      <p:sp>
        <p:nvSpPr>
          <p:cNvPr id="74" name="Google Shape;74;p16"/>
          <p:cNvSpPr txBox="1"/>
          <p:nvPr>
            <p:ph idx="1" type="body"/>
          </p:nvPr>
        </p:nvSpPr>
        <p:spPr>
          <a:xfrm>
            <a:off x="311700" y="1640250"/>
            <a:ext cx="8520600" cy="2592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44444"/>
              </a:buClr>
              <a:buSzPts val="2000"/>
              <a:buChar char="●"/>
            </a:pPr>
            <a:r>
              <a:rPr lang="en" sz="2000">
                <a:solidFill>
                  <a:srgbClr val="444444"/>
                </a:solidFill>
              </a:rPr>
              <a:t>A solution to a problem in unsupervised learning</a:t>
            </a:r>
            <a:endParaRPr sz="100">
              <a:solidFill>
                <a:srgbClr val="444444"/>
              </a:solidFill>
            </a:endParaRPr>
          </a:p>
          <a:p>
            <a:pPr indent="-355600" lvl="0" marL="457200" rtl="0" algn="l">
              <a:lnSpc>
                <a:spcPct val="150000"/>
              </a:lnSpc>
              <a:spcBef>
                <a:spcPts val="0"/>
              </a:spcBef>
              <a:spcAft>
                <a:spcPts val="0"/>
              </a:spcAft>
              <a:buClr>
                <a:srgbClr val="444444"/>
              </a:buClr>
              <a:buSzPts val="2000"/>
              <a:buChar char="●"/>
            </a:pPr>
            <a:r>
              <a:rPr lang="en" sz="2000">
                <a:solidFill>
                  <a:srgbClr val="444444"/>
                </a:solidFill>
              </a:rPr>
              <a:t>Unsupervised learning: A p</a:t>
            </a:r>
            <a:r>
              <a:rPr lang="en" sz="2000">
                <a:solidFill>
                  <a:srgbClr val="444444"/>
                </a:solidFill>
              </a:rPr>
              <a:t>reprocessor to organize the data for supervised learning</a:t>
            </a:r>
            <a:endParaRPr sz="2000">
              <a:solidFill>
                <a:srgbClr val="444444"/>
              </a:solidFill>
            </a:endParaRPr>
          </a:p>
          <a:p>
            <a:pPr indent="-355600" lvl="0" marL="457200" rtl="0" algn="l">
              <a:lnSpc>
                <a:spcPct val="150000"/>
              </a:lnSpc>
              <a:spcBef>
                <a:spcPts val="0"/>
              </a:spcBef>
              <a:spcAft>
                <a:spcPts val="0"/>
              </a:spcAft>
              <a:buClr>
                <a:srgbClr val="444444"/>
              </a:buClr>
              <a:buSzPts val="2000"/>
              <a:buChar char="●"/>
            </a:pPr>
            <a:r>
              <a:rPr lang="en" sz="2000">
                <a:solidFill>
                  <a:srgbClr val="444444"/>
                </a:solidFill>
              </a:rPr>
              <a:t>The problem: clustering</a:t>
            </a:r>
            <a:endParaRPr sz="2000">
              <a:solidFill>
                <a:srgbClr val="444444"/>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How can we group data points?</a:t>
            </a:r>
            <a:endParaRPr sz="16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633" name="Google Shape;633;p52"/>
          <p:cNvSpPr txBox="1"/>
          <p:nvPr>
            <p:ph idx="1" type="body"/>
          </p:nvPr>
        </p:nvSpPr>
        <p:spPr>
          <a:xfrm>
            <a:off x="311700" y="1201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highlight>
                  <a:srgbClr val="FFFFFF"/>
                </a:highlight>
              </a:rPr>
              <a:t>Synthetic Gaussian </a:t>
            </a:r>
            <a:r>
              <a:rPr lang="en"/>
              <a:t>dataset with k = 16 and 2 </a:t>
            </a:r>
            <a:r>
              <a:rPr lang="en"/>
              <a:t>dimension</a:t>
            </a:r>
            <a:r>
              <a:rPr lang="en"/>
              <a:t>:</a:t>
            </a:r>
            <a:endParaRPr/>
          </a:p>
          <a:p>
            <a:pPr indent="0" lvl="0" marL="0" rtl="0" algn="l">
              <a:spcBef>
                <a:spcPts val="1600"/>
              </a:spcBef>
              <a:spcAft>
                <a:spcPts val="1600"/>
              </a:spcAft>
              <a:buNone/>
            </a:pPr>
            <a:r>
              <a:t/>
            </a:r>
            <a:endParaRPr/>
          </a:p>
        </p:txBody>
      </p:sp>
      <p:graphicFrame>
        <p:nvGraphicFramePr>
          <p:cNvPr id="634" name="Google Shape;634;p52"/>
          <p:cNvGraphicFramePr/>
          <p:nvPr/>
        </p:nvGraphicFramePr>
        <p:xfrm>
          <a:off x="952500" y="1809750"/>
          <a:ext cx="3000000" cy="3000000"/>
        </p:xfrm>
        <a:graphic>
          <a:graphicData uri="http://schemas.openxmlformats.org/drawingml/2006/table">
            <a:tbl>
              <a:tblPr>
                <a:noFill/>
                <a:tableStyleId>{67FA516D-9FA1-408C-942E-B7AB8E8F27C9}</a:tableStyleId>
              </a:tblPr>
              <a:tblGrid>
                <a:gridCol w="1809750"/>
                <a:gridCol w="1809750"/>
                <a:gridCol w="1809750"/>
                <a:gridCol w="1809750"/>
              </a:tblGrid>
              <a:tr h="5508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Average cluster cost</a:t>
                      </a:r>
                      <a:endParaRPr/>
                    </a:p>
                  </a:txBody>
                  <a:tcPr marT="91425" marB="91425" marR="91425" marL="91425"/>
                </a:tc>
                <a:tc>
                  <a:txBody>
                    <a:bodyPr/>
                    <a:lstStyle/>
                    <a:p>
                      <a:pPr indent="0" lvl="0" marL="0" rtl="0" algn="l">
                        <a:spcBef>
                          <a:spcPts val="0"/>
                        </a:spcBef>
                        <a:spcAft>
                          <a:spcPts val="0"/>
                        </a:spcAft>
                        <a:buNone/>
                      </a:pPr>
                      <a:r>
                        <a:rPr lang="en"/>
                        <a:t>Cluster cost variance</a:t>
                      </a:r>
                      <a:endParaRPr/>
                    </a:p>
                  </a:txBody>
                  <a:tcPr marT="91425" marB="91425" marR="91425" marL="91425"/>
                </a:tc>
                <a:tc>
                  <a:txBody>
                    <a:bodyPr/>
                    <a:lstStyle/>
                    <a:p>
                      <a:pPr indent="0" lvl="0" marL="0" rtl="0" algn="l">
                        <a:spcBef>
                          <a:spcPts val="0"/>
                        </a:spcBef>
                        <a:spcAft>
                          <a:spcPts val="0"/>
                        </a:spcAft>
                        <a:buNone/>
                      </a:pPr>
                      <a:r>
                        <a:rPr lang="en"/>
                        <a:t>Runtime (second)</a:t>
                      </a:r>
                      <a:endParaRPr/>
                    </a:p>
                  </a:txBody>
                  <a:tcPr marT="91425" marB="91425" marR="91425" marL="91425"/>
                </a:tc>
              </a:tr>
              <a:tr h="550875">
                <a:tc>
                  <a:txBody>
                    <a:bodyPr/>
                    <a:lstStyle/>
                    <a:p>
                      <a:pPr indent="0" lvl="0" marL="0" rtl="0" algn="l">
                        <a:spcBef>
                          <a:spcPts val="0"/>
                        </a:spcBef>
                        <a:spcAft>
                          <a:spcPts val="0"/>
                        </a:spcAft>
                        <a:buNone/>
                      </a:pPr>
                      <a:r>
                        <a:rPr lang="en"/>
                        <a:t>K-means (randam initilization)</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12831</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9348880</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2.8248</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r h="550875">
                <a:tc>
                  <a:txBody>
                    <a:bodyPr/>
                    <a:lstStyle/>
                    <a:p>
                      <a:pPr indent="0" lvl="0" marL="0" rtl="0" algn="l">
                        <a:spcBef>
                          <a:spcPts val="0"/>
                        </a:spcBef>
                        <a:spcAft>
                          <a:spcPts val="0"/>
                        </a:spcAft>
                        <a:buNone/>
                      </a:pPr>
                      <a:r>
                        <a:rPr lang="en"/>
                        <a:t>Kmeans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1311</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90518</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2.0286</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r h="550875">
                <a:tc>
                  <a:txBody>
                    <a:bodyPr/>
                    <a:lstStyle/>
                    <a:p>
                      <a:pPr indent="0" lvl="0" marL="0" rtl="0" algn="l">
                        <a:spcBef>
                          <a:spcPts val="0"/>
                        </a:spcBef>
                        <a:spcAft>
                          <a:spcPts val="0"/>
                        </a:spcAft>
                        <a:buNone/>
                      </a:pPr>
                      <a:r>
                        <a:rPr lang="en"/>
                        <a:t>Scalable k-means++ with parallel (simulate 16 core cpu)</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1862</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247613</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highlight>
                            <a:srgbClr val="FFFFFF"/>
                          </a:highlight>
                        </a:rPr>
                        <a:t>1.9778</a:t>
                      </a:r>
                      <a:endParaRPr sz="11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a:t>
            </a:r>
            <a:endParaRPr/>
          </a:p>
        </p:txBody>
      </p:sp>
      <p:pic>
        <p:nvPicPr>
          <p:cNvPr id="640" name="Google Shape;640;p53"/>
          <p:cNvPicPr preferRelativeResize="0"/>
          <p:nvPr/>
        </p:nvPicPr>
        <p:blipFill>
          <a:blip r:embed="rId3">
            <a:alphaModFix/>
          </a:blip>
          <a:stretch>
            <a:fillRect/>
          </a:stretch>
        </p:blipFill>
        <p:spPr>
          <a:xfrm>
            <a:off x="417475" y="1137875"/>
            <a:ext cx="6637875" cy="3900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lang="en"/>
              <a:t>/Big Picture</a:t>
            </a:r>
            <a:endParaRPr/>
          </a:p>
        </p:txBody>
      </p:sp>
      <p:sp>
        <p:nvSpPr>
          <p:cNvPr id="646" name="Google Shape;646;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K-means|| and k-means++ are accurate</a:t>
            </a:r>
            <a:endParaRPr/>
          </a:p>
          <a:p>
            <a:pPr indent="-317500" lvl="1" marL="914400" rtl="0" algn="l">
              <a:spcBef>
                <a:spcPts val="0"/>
              </a:spcBef>
              <a:spcAft>
                <a:spcPts val="0"/>
              </a:spcAft>
              <a:buSzPts val="1400"/>
              <a:buAutoNum type="alphaLcPeriod"/>
            </a:pPr>
            <a:r>
              <a:rPr lang="en"/>
              <a:t>Both find centroids that are better than random initialization</a:t>
            </a:r>
            <a:endParaRPr/>
          </a:p>
          <a:p>
            <a:pPr indent="-317500" lvl="1" marL="914400" rtl="0" algn="l">
              <a:spcBef>
                <a:spcPts val="0"/>
              </a:spcBef>
              <a:spcAft>
                <a:spcPts val="0"/>
              </a:spcAft>
              <a:buSzPts val="1400"/>
              <a:buAutoNum type="alphaLcPeriod"/>
            </a:pPr>
            <a:r>
              <a:rPr lang="en"/>
              <a:t>The selected centers are much less likely to be part of the same cluster</a:t>
            </a:r>
            <a:endParaRPr/>
          </a:p>
          <a:p>
            <a:pPr indent="-342900" lvl="0" marL="457200" rtl="0" algn="l">
              <a:spcBef>
                <a:spcPts val="0"/>
              </a:spcBef>
              <a:spcAft>
                <a:spcPts val="0"/>
              </a:spcAft>
              <a:buSzPts val="1800"/>
              <a:buAutoNum type="arabicPeriod"/>
            </a:pPr>
            <a:r>
              <a:rPr lang="en"/>
              <a:t>K-means|| scales well with its few iterations</a:t>
            </a:r>
            <a:endParaRPr/>
          </a:p>
          <a:p>
            <a:pPr indent="-317500" lvl="1" marL="914400" rtl="0" algn="l">
              <a:spcBef>
                <a:spcPts val="0"/>
              </a:spcBef>
              <a:spcAft>
                <a:spcPts val="0"/>
              </a:spcAft>
              <a:buSzPts val="1400"/>
              <a:buAutoNum type="alphaLcPeriod"/>
            </a:pPr>
            <a:r>
              <a:rPr lang="en"/>
              <a:t>Scales down the number of iterations on large data sets (i.e., n &gt; 10</a:t>
            </a:r>
            <a:r>
              <a:rPr baseline="30000" lang="en"/>
              <a:t>9</a:t>
            </a:r>
            <a:r>
              <a:rPr lang="en"/>
              <a:t>) to be magnitudes smaller than k-mean</a:t>
            </a:r>
            <a:r>
              <a:rPr lang="en"/>
              <a:t>s++</a:t>
            </a:r>
            <a:endParaRPr/>
          </a:p>
          <a:p>
            <a:pPr indent="-317500" lvl="1" marL="914400" rtl="0" algn="l">
              <a:spcBef>
                <a:spcPts val="0"/>
              </a:spcBef>
              <a:spcAft>
                <a:spcPts val="0"/>
              </a:spcAft>
              <a:buSzPts val="1400"/>
              <a:buAutoNum type="alphaLcPeriod"/>
            </a:pPr>
            <a:r>
              <a:rPr lang="en"/>
              <a:t>By decreasing the size of the data, through distribution, problems can be solved more quickly</a:t>
            </a:r>
            <a:endParaRPr/>
          </a:p>
          <a:p>
            <a:pPr indent="-342900" lvl="0" marL="457200" rtl="0" algn="l">
              <a:spcBef>
                <a:spcPts val="0"/>
              </a:spcBef>
              <a:spcAft>
                <a:spcPts val="0"/>
              </a:spcAft>
              <a:buSzPts val="1800"/>
              <a:buAutoNum type="arabicPeriod"/>
            </a:pPr>
            <a:r>
              <a:rPr lang="en"/>
              <a:t>K-means|| is applicable in many real-world unsupervised learning situations.</a:t>
            </a:r>
            <a:endParaRPr/>
          </a:p>
          <a:p>
            <a:pPr indent="-317500" lvl="1" marL="914400" rtl="0" algn="l">
              <a:spcBef>
                <a:spcPts val="0"/>
              </a:spcBef>
              <a:spcAft>
                <a:spcPts val="0"/>
              </a:spcAft>
              <a:buSzPts val="1400"/>
              <a:buAutoNum type="alphaLcPeriod"/>
            </a:pPr>
            <a:r>
              <a:rPr lang="en"/>
              <a:t>Whether it’s credit fraud detection, organizing featureless data (or data with very few features), or any sort of data analysis, k-means|| can be a useful way for preprocessing the data for supervised learning.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652" name="Google Shape;652;p55"/>
          <p:cNvSpPr txBox="1"/>
          <p:nvPr>
            <p:ph idx="1" type="body"/>
          </p:nvPr>
        </p:nvSpPr>
        <p:spPr>
          <a:xfrm>
            <a:off x="311700" y="1084275"/>
            <a:ext cx="8520600" cy="3864300"/>
          </a:xfrm>
          <a:prstGeom prst="rect">
            <a:avLst/>
          </a:prstGeom>
        </p:spPr>
        <p:txBody>
          <a:bodyPr anchorCtr="0" anchor="t" bIns="91425" lIns="91425" spcFirstLastPara="1" rIns="91425" wrap="square" tIns="91425">
            <a:noAutofit/>
          </a:bodyPr>
          <a:lstStyle/>
          <a:p>
            <a:pPr indent="-342900" lvl="0" marL="457200" rtl="0" algn="l">
              <a:lnSpc>
                <a:spcPct val="91283"/>
              </a:lnSpc>
              <a:spcBef>
                <a:spcPts val="600"/>
              </a:spcBef>
              <a:spcAft>
                <a:spcPts val="0"/>
              </a:spcAft>
              <a:buClr>
                <a:srgbClr val="444444"/>
              </a:buClr>
              <a:buSzPts val="1800"/>
              <a:buChar char="●"/>
            </a:pPr>
            <a:r>
              <a:rPr b="1" lang="en">
                <a:solidFill>
                  <a:srgbClr val="444444"/>
                </a:solidFill>
                <a:highlight>
                  <a:srgbClr val="FFFFFF"/>
                </a:highlight>
              </a:rPr>
              <a:t>Bahmani, Moseley, Vattani, Kumar, Vassilvitskii, Scalable K-Means++, 	arXiv:1203.6402 [cs.DB] -- The paper that inspired this presentation </a:t>
            </a:r>
            <a:endParaRPr b="1">
              <a:solidFill>
                <a:srgbClr val="444444"/>
              </a:solidFill>
              <a:highlight>
                <a:srgbClr val="FFFFFF"/>
              </a:highlight>
            </a:endParaRPr>
          </a:p>
          <a:p>
            <a:pPr indent="-342900" lvl="0" marL="457200" rtl="0" algn="l">
              <a:spcBef>
                <a:spcPts val="0"/>
              </a:spcBef>
              <a:spcAft>
                <a:spcPts val="0"/>
              </a:spcAft>
              <a:buClr>
                <a:srgbClr val="444444"/>
              </a:buClr>
              <a:buSzPts val="1800"/>
              <a:buChar char="●"/>
            </a:pPr>
            <a:r>
              <a:rPr lang="en">
                <a:solidFill>
                  <a:srgbClr val="444444"/>
                </a:solidFill>
              </a:rPr>
              <a:t>Professor Alex Gittens, CSCI 4961, Machine Learning &amp; Optimization Lectures, Rensselaer Polytechnic Institute</a:t>
            </a:r>
            <a:endParaRPr>
              <a:solidFill>
                <a:srgbClr val="444444"/>
              </a:solidFill>
            </a:endParaRPr>
          </a:p>
          <a:p>
            <a:pPr indent="-342900" lvl="0" marL="457200" rtl="0" algn="l">
              <a:spcBef>
                <a:spcPts val="0"/>
              </a:spcBef>
              <a:spcAft>
                <a:spcPts val="0"/>
              </a:spcAft>
              <a:buClr>
                <a:srgbClr val="444444"/>
              </a:buClr>
              <a:buSzPts val="1800"/>
              <a:buChar char="●"/>
            </a:pPr>
            <a:r>
              <a:rPr lang="en">
                <a:solidFill>
                  <a:srgbClr val="444444"/>
                </a:solidFill>
              </a:rPr>
              <a:t>Professor Malik </a:t>
            </a:r>
            <a:r>
              <a:rPr lang="en">
                <a:solidFill>
                  <a:srgbClr val="444444"/>
                </a:solidFill>
                <a:highlight>
                  <a:srgbClr val="FFFFFF"/>
                </a:highlight>
              </a:rPr>
              <a:t>Magdon-Ismail, CSCI 4100, Machine Learning from Data Lectures, Rensselaer Polytechnic Institute</a:t>
            </a:r>
            <a:endParaRPr>
              <a:solidFill>
                <a:srgbClr val="444444"/>
              </a:solidFill>
              <a:highlight>
                <a:srgbClr val="FFFFFF"/>
              </a:highlight>
            </a:endParaRPr>
          </a:p>
          <a:p>
            <a:pPr indent="-342900" lvl="0" marL="457200" rtl="0" algn="l">
              <a:spcBef>
                <a:spcPts val="0"/>
              </a:spcBef>
              <a:spcAft>
                <a:spcPts val="0"/>
              </a:spcAft>
              <a:buClr>
                <a:srgbClr val="444444"/>
              </a:buClr>
              <a:buSzPts val="1800"/>
              <a:buChar char="●"/>
            </a:pPr>
            <a:r>
              <a:rPr lang="en">
                <a:solidFill>
                  <a:srgbClr val="444444"/>
                </a:solidFill>
                <a:highlight>
                  <a:srgbClr val="FFFFFF"/>
                </a:highlight>
              </a:rPr>
              <a:t>Seif, </a:t>
            </a:r>
            <a:r>
              <a:rPr lang="en">
                <a:solidFill>
                  <a:srgbClr val="292929"/>
                </a:solidFill>
                <a:highlight>
                  <a:srgbClr val="FFFFFF"/>
                </a:highlight>
              </a:rPr>
              <a:t>The 5 Clustering Algorithms Data Scientists Need to Know, Towards Data Science</a:t>
            </a:r>
            <a:endParaRPr>
              <a:solidFill>
                <a:srgbClr val="292929"/>
              </a:solidFill>
              <a:highlight>
                <a:srgbClr val="FFFFFF"/>
              </a:highlight>
            </a:endParaRPr>
          </a:p>
          <a:p>
            <a:pPr indent="-342900" lvl="0" marL="457200" rtl="0" algn="l">
              <a:spcBef>
                <a:spcPts val="0"/>
              </a:spcBef>
              <a:spcAft>
                <a:spcPts val="0"/>
              </a:spcAft>
              <a:buClr>
                <a:srgbClr val="292929"/>
              </a:buClr>
              <a:buSzPts val="1800"/>
              <a:buChar char="●"/>
            </a:pPr>
            <a:r>
              <a:rPr lang="en">
                <a:solidFill>
                  <a:srgbClr val="292929"/>
                </a:solidFill>
                <a:highlight>
                  <a:srgbClr val="FFFFFF"/>
                </a:highlight>
              </a:rPr>
              <a:t>Professor Edo Liberty, Lecture 10: k-means clustering, Algorithms in Data Mining, Yale University</a:t>
            </a:r>
            <a:endParaRPr>
              <a:solidFill>
                <a:srgbClr val="292929"/>
              </a:solidFill>
              <a:highlight>
                <a:srgbClr val="FFFFFF"/>
              </a:highlight>
            </a:endParaRPr>
          </a:p>
          <a:p>
            <a:pPr indent="-342900" lvl="0" marL="457200" rtl="0" algn="l">
              <a:spcBef>
                <a:spcPts val="0"/>
              </a:spcBef>
              <a:spcAft>
                <a:spcPts val="0"/>
              </a:spcAft>
              <a:buClr>
                <a:srgbClr val="292929"/>
              </a:buClr>
              <a:buSzPts val="1800"/>
              <a:buChar char="●"/>
            </a:pPr>
            <a:r>
              <a:rPr lang="en">
                <a:solidFill>
                  <a:srgbClr val="292929"/>
                </a:solidFill>
                <a:highlight>
                  <a:srgbClr val="FFFFFF"/>
                </a:highlight>
              </a:rPr>
              <a:t>Arthur, Vassilvitskii, K-means++: The Advantages of Careful Seeding, SODA ‘07 </a:t>
            </a:r>
            <a:endParaRPr>
              <a:solidFill>
                <a:srgbClr val="292929"/>
              </a:solidFill>
              <a:highlight>
                <a:srgbClr val="FFFFFF"/>
              </a:highlight>
            </a:endParaRPr>
          </a:p>
          <a:p>
            <a:pPr indent="0" lvl="0" marL="457200" rtl="0" algn="l">
              <a:lnSpc>
                <a:spcPct val="91283"/>
              </a:lnSpc>
              <a:spcBef>
                <a:spcPts val="1600"/>
              </a:spcBef>
              <a:spcAft>
                <a:spcPts val="900"/>
              </a:spcAft>
              <a:buNone/>
            </a:pPr>
            <a:r>
              <a:t/>
            </a:r>
            <a:endParaRPr>
              <a:solidFill>
                <a:srgbClr val="4444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need to figure out, to cluster data?</a:t>
            </a:r>
            <a:endParaRPr/>
          </a:p>
        </p:txBody>
      </p:sp>
      <p:sp>
        <p:nvSpPr>
          <p:cNvPr id="80" name="Google Shape;80;p17"/>
          <p:cNvSpPr txBox="1"/>
          <p:nvPr>
            <p:ph idx="1" type="body"/>
          </p:nvPr>
        </p:nvSpPr>
        <p:spPr>
          <a:xfrm>
            <a:off x="541200" y="1405600"/>
            <a:ext cx="8061600" cy="2928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How many clusters? - </a:t>
            </a:r>
            <a:r>
              <a:rPr b="1" lang="en" sz="2000">
                <a:solidFill>
                  <a:schemeClr val="dk1"/>
                </a:solidFill>
              </a:rPr>
              <a:t>k</a:t>
            </a:r>
            <a:endParaRPr b="1" sz="2000">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What makes a clustering algorithm good?</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The points in a cluster should be close to each other.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Each cluster should be far apart.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Efficiency</a:t>
            </a:r>
            <a:endParaRPr sz="16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How are we going to cluster?</a:t>
            </a:r>
            <a:endParaRPr sz="20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Lloyd’s Algorithm</a:t>
            </a:r>
            <a:endParaRPr sz="16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Lloyd’s Algorithm</a:t>
            </a:r>
            <a:endParaRPr/>
          </a:p>
        </p:txBody>
      </p:sp>
      <p:sp>
        <p:nvSpPr>
          <p:cNvPr id="86" name="Google Shape;86;p18"/>
          <p:cNvSpPr txBox="1"/>
          <p:nvPr>
            <p:ph idx="1" type="body"/>
          </p:nvPr>
        </p:nvSpPr>
        <p:spPr>
          <a:xfrm>
            <a:off x="311700" y="1152475"/>
            <a:ext cx="85206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solidFill>
                <a:srgbClr val="292929"/>
              </a:solidFill>
            </a:endParaRPr>
          </a:p>
          <a:p>
            <a:pPr indent="0" lvl="0" marL="0" rtl="0" algn="l">
              <a:spcBef>
                <a:spcPts val="1600"/>
              </a:spcBef>
              <a:spcAft>
                <a:spcPts val="1600"/>
              </a:spcAft>
              <a:buNone/>
            </a:pPr>
            <a:r>
              <a:rPr lang="en" sz="1400">
                <a:solidFill>
                  <a:srgbClr val="292929"/>
                </a:solidFill>
              </a:rPr>
              <a:t>Source: cs.yale.edu/homes/el327/datamining2013aFiles/10_k_means_clustering.pdf</a:t>
            </a:r>
            <a:endParaRPr sz="1400">
              <a:solidFill>
                <a:srgbClr val="292929"/>
              </a:solidFill>
            </a:endParaRPr>
          </a:p>
        </p:txBody>
      </p:sp>
      <p:pic>
        <p:nvPicPr>
          <p:cNvPr id="87" name="Google Shape;87;p18"/>
          <p:cNvPicPr preferRelativeResize="0"/>
          <p:nvPr/>
        </p:nvPicPr>
        <p:blipFill rotWithShape="1">
          <a:blip r:embed="rId3">
            <a:alphaModFix/>
          </a:blip>
          <a:srcRect b="0" l="0" r="54636" t="0"/>
          <a:stretch/>
        </p:blipFill>
        <p:spPr>
          <a:xfrm>
            <a:off x="2310501" y="1220650"/>
            <a:ext cx="4522975" cy="334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Visually, we have an idea of a clustering.  </a:t>
            </a:r>
            <a:endParaRPr/>
          </a:p>
        </p:txBody>
      </p:sp>
      <p:sp>
        <p:nvSpPr>
          <p:cNvPr id="94" name="Google Shape;94;p19"/>
          <p:cNvSpPr/>
          <p:nvPr/>
        </p:nvSpPr>
        <p:spPr>
          <a:xfrm>
            <a:off x="4091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10778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19185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25126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4550388"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5251763"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641610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7182225"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80784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31067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92929"/>
                </a:solidFill>
              </a:rPr>
              <a:t>For example:</a:t>
            </a:r>
            <a:endParaRPr>
              <a:solidFill>
                <a:srgbClr val="292929"/>
              </a:solidFill>
            </a:endParaRPr>
          </a:p>
        </p:txBody>
      </p:sp>
      <p:sp>
        <p:nvSpPr>
          <p:cNvPr id="110" name="Google Shape;110;p20"/>
          <p:cNvSpPr/>
          <p:nvPr/>
        </p:nvSpPr>
        <p:spPr>
          <a:xfrm>
            <a:off x="4091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10778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2929"/>
              </a:solidFill>
            </a:endParaRPr>
          </a:p>
        </p:txBody>
      </p:sp>
      <p:sp>
        <p:nvSpPr>
          <p:cNvPr id="112" name="Google Shape;112;p20"/>
          <p:cNvSpPr/>
          <p:nvPr/>
        </p:nvSpPr>
        <p:spPr>
          <a:xfrm>
            <a:off x="19185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25126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4550388"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5251763" y="3127000"/>
            <a:ext cx="545400" cy="5163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641610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7182225"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8078450" y="3127000"/>
            <a:ext cx="545400" cy="5163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3106750" y="3127000"/>
            <a:ext cx="545400" cy="5163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Example, k=3</a:t>
            </a:r>
            <a:endParaRPr/>
          </a:p>
        </p:txBody>
      </p: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let’s try clustering using Lloyd’s algorithm.</a:t>
            </a:r>
            <a:endParaRPr/>
          </a:p>
        </p:txBody>
      </p:sp>
      <p:sp>
        <p:nvSpPr>
          <p:cNvPr id="126" name="Google Shape;126;p21"/>
          <p:cNvSpPr/>
          <p:nvPr/>
        </p:nvSpPr>
        <p:spPr>
          <a:xfrm>
            <a:off x="4091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10778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19185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25126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4550388"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5251763"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641610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7182225"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80784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3106750" y="3127000"/>
            <a:ext cx="545400" cy="516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