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530" r:id="rId3"/>
    <p:sldId id="533" r:id="rId4"/>
    <p:sldId id="535" r:id="rId5"/>
    <p:sldId id="534" r:id="rId6"/>
    <p:sldId id="531" r:id="rId7"/>
    <p:sldId id="536" r:id="rId8"/>
    <p:sldId id="537" r:id="rId9"/>
    <p:sldId id="538" r:id="rId10"/>
    <p:sldId id="540" r:id="rId11"/>
    <p:sldId id="532" r:id="rId12"/>
    <p:sldId id="53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brahim, Zina" initials="IZ" lastIdx="1" clrIdx="0">
    <p:extLst>
      <p:ext uri="{19B8F6BF-5375-455C-9EA6-DF929625EA0E}">
        <p15:presenceInfo xmlns:p15="http://schemas.microsoft.com/office/powerpoint/2012/main" userId="S::k1078515@kcl.ac.uk::2c52f89b-2e18-4d40-8225-6030c05ff2e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2CC2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4683"/>
  </p:normalViewPr>
  <p:slideViewPr>
    <p:cSldViewPr snapToGrid="0" snapToObjects="1">
      <p:cViewPr varScale="1">
        <p:scale>
          <a:sx n="84" d="100"/>
          <a:sy n="84" d="100"/>
        </p:scale>
        <p:origin x="20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8T20:21:15.948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7:48:19.24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9359 1 16383,'-91'0'0,"-6"0"0,3 0 0,36 0 0,-2 0 0,-10 0 0,-3 0 0,-4 0 0,-5 0 0,4 0 0,-7 0 0,2 0 0,7 0 0,0 0 0,0 0 0,-4 0 0,-1 0 0,-2 0 0,-3 0 0,-1 0 0,-3 0 0,15 0 0,-2 0 0,-1 0 0,0 0 0,-1 0 0,1 0 0,-1 0 0,-3 0 0,-17 0 0,-4 0 0,1 0 0,8 0 0,10 0 0,6 0 0,-2 0 0,-16 0 0,-3 0 0,3 0 0,17 0 0,3 0 0,-1 0 0,-7 0 0,-2 0 0,0 0 0,-6 0 0,-1 0 0,2 0 0,11 0 0,1 0 0,1 0 0,0 0 0,0 0 0,-10 0 0,-1 0 0,-12 0 0,-3 0 0,2 0 0,12 0 0,-1 0 0,9 0 0,-8 0 0,4 0 0,-11 0 0,-2 0 0,7 0 0,13 0 0,-11 0 0,11 0 0,0 0 0,-1 0 0,-4 0 0,0 0 0,12 0 0,-1 0 0,-11 4 0,0 0 0,10 1 0,1 0 0,-5 4 0,3 1 0,19-2 0,0 0 0,-22 1 0,-1 0 0,20-1 0,-1 0 0,-17 1 0,-1 0 0,6 0 0,3 0 0,7 0 0,3-1 0,3 0 0,2 0 0,-4 4 0,3 0 0,-33 12 0,30-11 0,1 0 0,-31 16 0,36-20 0,1 0 0,-25 12 0,-6-6 0,17-1 0,2 0 0,17-1 0,-6 0 0,19-6 0,-10 5 0,19-6 0,-12 1 0,12-2 0,-5 0 0,6-4 0,-6 10 0,4-10 0,-11 10 0,12-10 0,-5 10 0,6-10 0,-6 10 0,5-10 0,-6 4 0,1-5 0,5 5 0,-5-3 0,11 3 0,-3-5 0,9 0 0,-4 4 0,-8 2 0,10 0 0,-16-1 0,19-5 0,-5 0 0,-4 5 0,8-4 0,-7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7:48:20.94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6661 837 16383,'-56'0'0,"0"0"0,-8 0 0,-1 0 0,-2 0 0,-1 0 0,-10 0 0,-3 0 0,-10 0 0,-3 0 0,-2 0 0,-3 0 0,28 0 0,-2 0 0,0 0 0,3 0 0,0 0 0,-1 0 0,-6 0 0,0 0 0,1 0 0,7 0 0,2 0 0,-2 0 0,-7 0 0,-1 0 0,1 0 0,7 0 0,2 0 0,-3 0 0,-11 0 0,-2 0 0,1 0 0,7 0 0,2 0 0,-2 0 0,-8 0 0,0 0 0,-1 0 0,0 0 0,0 0 0,2 0 0,7 0 0,2 0 0,-2 0 0,-11 0 0,-1 0 0,1 0 0,6 0 0,1 0 0,0 0 0,-4 0 0,-1 0 0,0 0 0,-4 0 0,0 0 0,-1 0 0,0 0 0,0 0 0,1 0 0,3 0 0,0 0 0,-2 0 0,-10 0 0,-2 0 0,1 0 0,11 1 0,1-1 0,3-1 0,9-1 0,2-1 0,0 1 0,-6 4 0,1 0 0,11-8 0,-22-34 0,32 30 0,8-5 0,12-54 0,1 12 0,-18-19 0,7 2 0,-6-2 0,8 10 0,0 0 0,1 16 0,8 3 0,-4 6 0,13 4 0,0 4 0,9 10 0,6 7 0,0 5 0,1 1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7:48:22.21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0 142 16383,'66'0'0,"0"0"0,5 0 0,4 0 0,-8 0 0,5 0 0,-1 0 0,-4 0 0,-1 0 0,3 0 0,14 0 0,4 0 0,-2 0 0,-5 0 0,0 0 0,-1 0 0,-8 0 0,0 0 0,7 0 0,-5 0 0,8 0 0,3 0 0,-1 0 0,-3 0 0,5 0 0,-4 0 0,1 0 0,1 0 0,8 0 0,2 0 0,-1 0 0,-2 0 0,-8 0 0,-2 0 0,-2 0 0,-2 0 0,8 0 0,-4 0 0,3 0 0,-7 0 0,3 0 0,0 0 0,-1 0 0,18 0 0,-1 0 0,1 0 0,-20 0 0,2 0 0,0 0 0,-2 0 0,15 0 0,-1 0 0,1 0 0,-14-2 0,2-1 0,-1-1 0,-1 2 0,14 1 0,-2 1 0,1-2 0,5-1 0,0-1 0,0 1 0,-8 2 0,0 2 0,-1-1 0,-2 0 0,-1 0 0,1 0 0,2 0 0,1 0 0,-2 0 0,-6 0 0,-1 0 0,0 0 0,3 0 0,0 0 0,-1 0 0,-7 0 0,-1 0 0,-2 0 0,29 0 0,-2 0 0,4 0 0,-5 0 0,-31 0 0,-1 0 0,17 0 0,-1 0 0,-25 0 0,-1 0 0,12 0 0,0 0 0,-2 0 0,-3 0 0,-7 0 0,-1 0 0,-1-3 0,-2-1 0,44 2 0,-10-11 0,-3 5 0,-10 0 0,-7-5 0,-3 6 0,-14-1 0,-4-3 0,-6 4 0,-7 0 0,-6-3 0,-4 9 0,-8-4 0,8 1 0,-5-2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7:48:30.90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5511 271 16383,'-44'-56'0,"-25"3"0,0 24 0,-25-3 0,42 16 0,-1 0 0,0 2 0,-2 2 0,-9-1 0,-2 2 0,6 5 0,-1 2 0,-9-1 0,-1 2 0,6 3 0,-2 0 0,-10 0 0,-2 0 0,0 0 0,-2 0 0,-5 0 0,1 0 0,5 0 0,0 0 0,-11 0 0,0 0 0,10 0 0,0 0 0,-18 0 0,0 0 0,11 0 0,1 0 0,-12 0 0,0 0 0,15 0 0,-7 0 0,2 0 0,-14 0 0,-1 0 0,10 0 0,18 0 0,6-1 0,-5 2 0,-16 2 0,-10 1 0,2 1 0,14 0 0,2 0 0,7 2 0,-9 10 0,3 2 0,24-7 0,1 1 0,-17 4 0,2 1 0,-18 13 0,27-14 0,0 0 0,13-1 0,3 0 0,-2 0 0,2-1 0,-34 15 0,8-7 0,9 3 0,1-11 0,9 5 0,0-7 0,0 1 0,7-1 0,-6 0 0,14-6 0,-6-1 0,14-1 0,-4-4 0,16 4 0,-9 0 0,16-3 0,-3 2 0,4-4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7:48:50.159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4594 1 16383,'-63'0'0,"-2"0"0,0 0 0,-11 0 0,25 0 0,-3 0 0,1 0 0,-1 0 0,-11 0 0,0 0 0,10 0 0,0 0 0,-18 0 0,-3 0 0,-7 0 0,1 0 0,10 0 0,-9 0 0,9 0 0,-15 0 0,-5 0 0,4 0 0,13 0 0,-15 0 0,1 0 0,1 0 0,-14 0 0,1 0 0,18 0 0,12 0 0,10 0 0,5 0 0,-1 0 0,-25 0 0,2 0 0,-7 7 0,1-7 0,-3 1 0,31 7 0,2-1 0,-16-6 0,-1 0 0,4 2 0,1 2 0,2-1 0,0-1 0,1-2 0,0 0 0,-6 7 0,1 0 0,19-7 0,2 0 0,-8 7 0,0-1 0,-38-5 0,-3 12 0,3-6 0,12 7 0,19-1 0,2 0 0,8-1 0,7 0 0,2-5 0,15 2 0,6-4 0,2 0 0,11 3 0,-5-8 0,5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7:48:59.298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5878 29 16383,'-78'-6'0,"-7"2"0,10 4 0,26 0 0,-2 0 0,-48 0 0,41 0 0,-1 0 0,-5 0 0,2 0 0,-29 0 0,14 0 0,-1 0 0,-21 0 0,17 0 0,-2 0 0,18 0 0,1 0 0,-7 0 0,0 0 0,1 0 0,0 0 0,-1 0 0,0 0 0,-6 0 0,0 0 0,10 0 0,0 0 0,-9 0 0,1 0 0,23 0 0,-5 0 0,-30-2 0,-16-1 0,10 0 0,14 2 0,1 0 0,-7-1 0,-7-2 0,11 2 0,15 2 0,10 0 0,-31 0 0,36 0 0,0 0 0,-43 0 0,0 0 0,1 0 0,0 0 0,9 0 0,-7 0 0,7 0 0,0 0 0,-5 0 0,5 7 0,2-5 0,1 11 0,9-11 0,1 4 0,-2 0 0,10-4 0,2 5 0,-1-1 0,14-4 0,-12 4 0,14 0 0,1-4 0,-7 10 0,14-11 0,-13 11 0,13-5 0,-6 0 0,8 4 0,-1-9 0,7 8 0,-4-8 0,11 8 0,-5-9 0,6 9 0,0-9 0,1 4 0,-1 0 0,0-3 0,0 3 0,0 0 0,-6-4 0,5 9 0,-5-9 0,-1 4 0,-1 1 0,0-5 0,2 5 0,6-6 0,6 0 0,1 0 0,1 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7:49:21.85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7655 197 16383,'-82'0'0,"-2"0"0,29 0 0,-3 0 0,-2-3 0,-1-2 0,-7 1 0,-3-2 0,-13-3 0,-2-1 0,0 5 0,-1 0 0,-4-8 0,-2 1 0,23 10 0,-1 2 0,2-2 0,-18-10 0,-1-1 0,15 11 0,-3 3 0,1-2 0,8-4 0,2-2 0,-9 1 0,-6 1 0,-11 1 0,-5 0 0,2 0 0,8 1 0,-16-2 0,7 0 0,-7 0 0,13 2 0,-8-1 0,-2 0 0,3 1 0,9-1 0,-6 0 0,8 1 0,-1 0 0,-8 2 0,-2 1 0,1-1 0,-2-2 0,1-1 0,-1 1 0,1 2 0,-1 1 0,1 1 0,0-1 0,1 0 0,1 0 0,3 0 0,2 0 0,0 0 0,-1 0 0,1 0 0,-1 0 0,0-1 0,0 1 0,1 1 0,4 2 0,1 0 0,0 0 0,0-2 0,0 0 0,2 0 0,7 2 0,0 0 0,5 0 0,-10-2 0,1-2 0,-10 1 0,4 0 0,32 0 0,2 0 0,-14 0 0,0 0 0,11 0 0,3 0 0,-33 0 0,10 0 0,11 0 0,17 0 0,1 0 0,7 0 0,7 0 0,-4 0 0,10 0 0,-4 0 0,0 6 0,-2 0 0,-14 7 0,6 0 0,-13 6 0,13-5 0,-14 5 0,14-1 0,-5-3 0,13 2 0,1-5 0,13-2 0,1-3 0,6-3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7:49:23.44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8726 95 16383,'-75'0'0,"-20"-7"0,6 5 0,33-8 0,-2-2 0,-4 10 0,-3 1 0,-11-11 0,-3 0 0,2 10 0,-6 2 0,-2-6 0,-9-2 0,2 2 0,8 4 0,2 2 0,-5-1 0,3-1 0,-5-1 0,0-1 0,6 2 0,-2 2 0,4 0 0,-2 0 0,-13 0 0,-3 0 0,-5 0 0,9 0 0,-5 0 0,0 0 0,7 0 0,4 0 0,5 0 0,-8 0 0,8 0 0,-9 0 0,-2 0 0,3 0 0,8 0 0,-5 0 0,8 0 0,-3 0 0,8 0 0,-1 0 0,-2 0 0,0 0 0,-1 0 0,0 0 0,0 0 0,2 0 0,-14 0 0,2 0 0,-1 0 0,16 0 0,-1 0 0,0 0 0,1 0 0,-17 0 0,2 0 0,-1 0 0,-4 0 0,0 0 0,0 0 0,4 0 0,1 0 0,2 0 0,8 0 0,1 0 0,-1 0 0,-2 0 0,-1 0 0,2 0 0,7 0 0,1 0 0,0 0 0,0 3 0,0 0 0,-1 0 0,2 0 0,0 1 0,0 0 0,4 2 0,1 2 0,0-1 0,0 0 0,0 0 0,-1-1 0,1-2 0,0 0 0,0-1 0,-1 0 0,1 1 0,0-2 0,0-1 0,-1-2 0,1 1 0,-1 0 0,0 0 0,3 0 0,-12 0 0,0 0 0,3 0 0,-3 0 0,9 0 0,15 0 0,1 0 0,-42 4 0,8-1 0,40-5 0,-6 4 0,52-11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BFEA9-2C17-D444-8F7B-FFE6D9FBA2F8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2AC63-125A-0B43-91ED-C93C5B06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46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_box_red_485_rgb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290A-E36C-CC42-81B0-7954E330C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0B1AF-B26F-7943-A7CD-BBFBEC1C5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5882B-1DB8-5A47-A571-4E484E566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C6C8-97EC-8F4B-9373-510F15FDB1C0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C3A4D-CD74-D54F-A244-CE9AAED6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84ACE-57F3-8940-A13F-397D2317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DAAE-AA09-B244-B51D-D33C2EA9A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5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4556-62C8-C842-AD13-E32511B7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7C1C4-966D-1D49-8BFC-F9D872082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D6711-FF32-5B4C-BA14-AE82A7B56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C6C8-97EC-8F4B-9373-510F15FDB1C0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7F478-5DB4-6943-84D8-FE58D732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F12C7-4211-6D47-BB7E-657F4CB6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DAAE-AA09-B244-B51D-D33C2EA9A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6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CB7B3-6403-8A49-BE30-3E8E8C2B4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7646F-9B81-AF42-97F5-B8B058B36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AAC5D-F17F-C445-BBCB-2B3058A2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C6C8-97EC-8F4B-9373-510F15FDB1C0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A0697-EC2D-B241-B4F3-5A4C760B1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24775-3207-FA43-A729-834CBAD1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DAAE-AA09-B244-B51D-D33C2EA9A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94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-Portrait-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F33154F-4D43-D14A-808B-A34CEDBCB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42674" y="0"/>
            <a:ext cx="9049325" cy="6858000"/>
          </a:xfrm>
          <a:prstGeom prst="rect">
            <a:avLst/>
          </a:prstGeom>
          <a:solidFill>
            <a:srgbClr val="0A2D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751FC7-0A7C-3146-BF77-7F92D0432A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0810" y="5128487"/>
            <a:ext cx="8114824" cy="129758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Topic title: Lorem ipsum</a:t>
            </a:r>
            <a:endParaRPr lang="en-PT" dirty="0"/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44904EA7-4BE4-EF40-B719-4C779B5109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0718" y="3420775"/>
            <a:ext cx="2476226" cy="90594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500" b="1">
                <a:solidFill>
                  <a:srgbClr val="0A2E4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Professor/Dr: Lorem ipsum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21F6282-86D4-B841-9662-C607459792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0718" y="5128488"/>
            <a:ext cx="2493762" cy="3175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rgbClr val="0A2E4F"/>
                </a:solidFill>
              </a:defRPr>
            </a:lvl1pPr>
          </a:lstStyle>
          <a:p>
            <a:pPr lvl="0"/>
            <a:r>
              <a:rPr lang="en-GB" dirty="0"/>
              <a:t>Department: Lorem ipsum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8E6F831C-E3F2-DF42-ABB0-BCE5FF35DA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90811" y="431914"/>
            <a:ext cx="5463183" cy="31577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Faculty 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CFA6FDDD-5CFC-B240-99EA-B802843AC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90810" y="757570"/>
            <a:ext cx="5463183" cy="33601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GB" sz="1600" b="0" i="0" smtClean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GB" dirty="0"/>
              <a:t>DD/Month/YYYY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7D742-1C6F-2448-BB71-4A6039C0ED9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90810" y="3421064"/>
            <a:ext cx="8114826" cy="8174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500">
                <a:solidFill>
                  <a:schemeClr val="bg1"/>
                </a:solidFill>
              </a:defRPr>
            </a:lvl1pPr>
            <a:lvl2pPr marL="269875" indent="0">
              <a:buNone/>
              <a:defRPr>
                <a:solidFill>
                  <a:schemeClr val="bg1"/>
                </a:solidFill>
              </a:defRPr>
            </a:lvl2pPr>
            <a:lvl3pPr marL="539750" indent="0">
              <a:buNone/>
              <a:defRPr>
                <a:solidFill>
                  <a:schemeClr val="bg1"/>
                </a:solidFill>
              </a:defRPr>
            </a:lvl3pPr>
            <a:lvl4pPr marL="809625" indent="0">
              <a:buNone/>
              <a:defRPr>
                <a:solidFill>
                  <a:schemeClr val="bg1"/>
                </a:solidFill>
              </a:defRPr>
            </a:lvl4pPr>
            <a:lvl5pPr marL="10795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Module title: Lorem ipsum </a:t>
            </a:r>
            <a:endParaRPr lang="en-PT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5F16CCA-3178-724D-8C3F-C105459B791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90810" y="4328644"/>
            <a:ext cx="8114826" cy="60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500">
                <a:solidFill>
                  <a:schemeClr val="bg1"/>
                </a:solidFill>
              </a:defRPr>
            </a:lvl1pPr>
            <a:lvl2pPr marL="269875" indent="0">
              <a:buNone/>
              <a:defRPr>
                <a:solidFill>
                  <a:schemeClr val="bg1"/>
                </a:solidFill>
              </a:defRPr>
            </a:lvl2pPr>
            <a:lvl3pPr marL="539750" indent="0">
              <a:buNone/>
              <a:defRPr>
                <a:solidFill>
                  <a:schemeClr val="bg1"/>
                </a:solidFill>
              </a:defRPr>
            </a:lvl3pPr>
            <a:lvl4pPr marL="809625" indent="0">
              <a:buNone/>
              <a:defRPr>
                <a:solidFill>
                  <a:schemeClr val="bg1"/>
                </a:solidFill>
              </a:defRPr>
            </a:lvl4pPr>
            <a:lvl5pPr marL="10795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Week title: Lorem ipsum </a:t>
            </a:r>
            <a:endParaRPr lang="en-PT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CA5884-61ED-CF43-BC7E-420FA201E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490812" y="4928649"/>
            <a:ext cx="8114824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2FCA0E0-EF72-C64F-9299-9D7E1408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0718" y="4934140"/>
            <a:ext cx="2493762" cy="0"/>
          </a:xfrm>
          <a:prstGeom prst="line">
            <a:avLst/>
          </a:prstGeom>
          <a:ln w="19050">
            <a:solidFill>
              <a:srgbClr val="0A2E4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2EBDF139-148E-4DD1-968B-129BA1DB284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-1"/>
            <a:ext cx="3142673" cy="3136389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Portrait Photo</a:t>
            </a:r>
          </a:p>
        </p:txBody>
      </p:sp>
    </p:spTree>
    <p:extLst>
      <p:ext uri="{BB962C8B-B14F-4D97-AF65-F5344CB8AC3E}">
        <p14:creationId xmlns:p14="http://schemas.microsoft.com/office/powerpoint/2010/main" val="1176231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arning Outcomes-Grey">
    <p:bg>
      <p:bgPr>
        <a:solidFill>
          <a:srgbClr val="E5E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53F8FA8-37B8-424C-AFE2-B6E91F4440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Learning Outcomes [required]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2D4F"/>
              </a:buClr>
              <a:buSzTx/>
              <a:buFont typeface="Arial" panose="020B0604020202020204" pitchFamily="34" charset="0"/>
              <a:buChar char="•"/>
              <a:tabLst/>
              <a:defRPr lang="en-US" sz="2500" b="0" i="0" kern="1200">
                <a:solidFill>
                  <a:srgbClr val="0A2E4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42900" indent="-3429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bg1"/>
                </a:solidFill>
                <a:latin typeface="Georgia"/>
                <a:ea typeface="+mn-ea"/>
                <a:cs typeface="Georgia"/>
              </a:defRPr>
            </a:lvl2pPr>
            <a:lvl3pPr marL="268715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537429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bg1"/>
                </a:solidFill>
                <a:latin typeface="Georgia"/>
                <a:ea typeface="+mn-ea"/>
                <a:cs typeface="Georgia"/>
              </a:defRPr>
            </a:lvl4pPr>
            <a:lvl5pPr marL="806144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bg1"/>
                </a:solidFill>
                <a:latin typeface="Georgia"/>
                <a:ea typeface="+mn-ea"/>
                <a:cs typeface="Georgia"/>
              </a:defRPr>
            </a:lvl5pPr>
            <a:lvl6pPr marL="2286000" indent="0">
              <a:buNone/>
              <a:defRPr/>
            </a:lvl6pPr>
          </a:lstStyle>
          <a:p>
            <a:r>
              <a:rPr lang="en-US" dirty="0"/>
              <a:t>First bullet point (indent x0)</a:t>
            </a:r>
          </a:p>
          <a:p>
            <a:endParaRPr lang="en-US" dirty="0"/>
          </a:p>
          <a:p>
            <a:r>
              <a:rPr lang="en-US" dirty="0"/>
              <a:t>Second bullet point (indent x0)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r>
              <a:rPr lang="en-US" dirty="0"/>
              <a:t>Third bullet point (indent x0)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9050">
            <a:solidFill>
              <a:srgbClr val="0A2E4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4FAF618-C7A8-42E4-969C-5294637C6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25200" y="6567158"/>
            <a:ext cx="637125" cy="290841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lnSpc>
                <a:spcPct val="100000"/>
              </a:lnSpc>
              <a:defRPr sz="1200" kern="1200">
                <a:solidFill>
                  <a:srgbClr val="0A2E4F"/>
                </a:solidFill>
                <a:latin typeface="Georgia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fld id="{8A04D54F-FA85-F344-8424-FB00D2AE8D01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92070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393D-094E-F745-97BF-96265A47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BFC2-4A48-1F4A-AEA9-1D721ADEC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5D732-2CC7-C546-8892-5A1DFBB2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C6C8-97EC-8F4B-9373-510F15FDB1C0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D94C7-4805-9C48-A084-44562881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B73D1-6E94-4A45-8738-91C0F6E4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DAAE-AA09-B244-B51D-D33C2EA9A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8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C66D6-F492-8F4A-BD27-8F57A926B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C5DF8-F75D-B54E-AC7E-DE7EE1D71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FAA7B-A199-844C-964F-42258126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C6C8-97EC-8F4B-9373-510F15FDB1C0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76FCA-A970-1740-9815-599A7A1A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95D4-E00C-7D4D-80DA-319D809E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DAAE-AA09-B244-B51D-D33C2EA9A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8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FA8B3-76EC-2A4F-9234-6922B50F2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6917A-77A3-DD44-8357-1DA74138A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8E1F9-9AA0-1941-AAB5-C60D2C162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FF3ED-FD8B-A24B-AAE9-807F10AC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C6C8-97EC-8F4B-9373-510F15FDB1C0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05C40-AEFD-454E-B8E4-59E81A17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4D21F-4112-AD4E-B361-42864B8E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DAAE-AA09-B244-B51D-D33C2EA9A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2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9DD2-6E89-7345-8FC2-983BE89F7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F0CA8-6077-FD44-BAC8-49140B3F8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C29D8-6EDC-8741-B19E-A82E346F8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F5362-6335-8C47-BB45-0AE0A40F6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70C9D0-A360-CD4D-B115-DF6961692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12A229-159F-DE47-86B6-4BFF297F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C6C8-97EC-8F4B-9373-510F15FDB1C0}" type="datetimeFigureOut">
              <a:rPr lang="en-US" smtClean="0"/>
              <a:t>3/31/22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5AB3D-A722-014D-B16B-B2F23087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4BF21-092D-E947-ABD5-D37F630C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DAAE-AA09-B244-B51D-D33C2EA9A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6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971E-EE72-9341-B794-CA2279B0B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AB8822-81D5-BA4F-8CA5-899EA7794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C6C8-97EC-8F4B-9373-510F15FDB1C0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F9C96-6A26-4B4A-833D-1BBA7CE1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6091D-0684-2E4C-B3B0-C2F0CC6D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DAAE-AA09-B244-B51D-D33C2EA9A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3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445C3B-F561-7D43-91C4-A292A5B0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C6C8-97EC-8F4B-9373-510F15FDB1C0}" type="datetimeFigureOut">
              <a:rPr lang="en-US" smtClean="0"/>
              <a:t>3/31/22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313D83-8A47-5942-9D12-5EB882ED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7B519-81A4-2448-817C-FD55A3CE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DAAE-AA09-B244-B51D-D33C2EA9A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2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E01-7316-824C-9616-D04CDBCA7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DFA89-7EF7-7342-86FE-CA9D9D531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771EC-DD71-0B40-B078-7A46FAFB9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310EF-DC50-9B4D-BDE8-8BA9C09A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C6C8-97EC-8F4B-9373-510F15FDB1C0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A8A4F-D201-794D-B1B9-DAB1C4AA5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CA020-BED7-C74A-98F3-FA071E38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DAAE-AA09-B244-B51D-D33C2EA9A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1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6153D-A860-C847-8562-9E766C0C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D8CB8D-2F39-2B48-BE6B-8DEE32959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11012-3B5C-1A44-AA19-B65E3B894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FD2B7-6CFC-5840-87C1-F29A4CE85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C6C8-97EC-8F4B-9373-510F15FDB1C0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EAFFA-2F08-2847-B1BC-6345BAF1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23FF9-6A4E-3B4E-B961-EAEBAEEE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DAAE-AA09-B244-B51D-D33C2EA9A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3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70438-E9F1-A047-AC44-EC7430A1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98577-F150-0B4E-A1D1-935A9814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8A246-526F-9146-9D2D-6FEBC43E5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8C6C8-97EC-8F4B-9373-510F15FDB1C0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30568-F0E9-BF46-9E72-9602F9FA0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F8918-5291-F744-B7EB-29E11CCB2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ADAAE-AA09-B244-B51D-D33C2EA9A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90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dataman-in-ai/explain-your-model-with-lime-5a1a5867b423" TargetMode="External"/><Relationship Id="rId2" Type="http://schemas.openxmlformats.org/officeDocument/2006/relationships/hyperlink" Target="https://towardsdatascience.com/explain-your-model-with-the-shap-values-bc36aac4de3d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arxiv.org/abs/1702.08608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" Type="http://schemas.openxmlformats.org/officeDocument/2006/relationships/image" Target="../media/image2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E1FBFC-481F-4BD7-956C-9BF753CC7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2191" y="3615645"/>
            <a:ext cx="8114824" cy="1297583"/>
          </a:xfrm>
        </p:spPr>
        <p:txBody>
          <a:bodyPr/>
          <a:lstStyle/>
          <a:p>
            <a:r>
              <a:rPr lang="en-US" b="1" dirty="0"/>
              <a:t>Machine Learning in Health and Bioinformatics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F48E66-9F4A-4B85-9FE6-2746BC2810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0718" y="3615645"/>
            <a:ext cx="2476226" cy="905944"/>
          </a:xfrm>
        </p:spPr>
        <p:txBody>
          <a:bodyPr/>
          <a:lstStyle/>
          <a:p>
            <a:r>
              <a:rPr lang="en-GB" dirty="0"/>
              <a:t>Dr Zina Ibrahim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EC9BFC-3088-45A1-A8C4-44CB1EFD01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9402" y="4068617"/>
            <a:ext cx="2493762" cy="317500"/>
          </a:xfrm>
        </p:spPr>
        <p:txBody>
          <a:bodyPr>
            <a:noAutofit/>
          </a:bodyPr>
          <a:lstStyle/>
          <a:p>
            <a:r>
              <a:rPr lang="en-GB" sz="1800" dirty="0"/>
              <a:t>Department of Biostatistics and Health Informatics </a:t>
            </a:r>
          </a:p>
          <a:p>
            <a:endParaRPr lang="en-GB" sz="1800" dirty="0"/>
          </a:p>
          <a:p>
            <a:r>
              <a:rPr lang="en-GB" sz="1800" dirty="0"/>
              <a:t>King’s College London</a:t>
            </a:r>
          </a:p>
          <a:p>
            <a:pPr>
              <a:spcBef>
                <a:spcPts val="0"/>
              </a:spcBef>
            </a:pPr>
            <a:r>
              <a:rPr lang="en-GB" sz="1800" b="1" u="sng" dirty="0" err="1"/>
              <a:t>zina.Ibrahim@kcl.ac.uk</a:t>
            </a:r>
            <a:endParaRPr lang="en-GB" sz="1800" b="1" u="sng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772110B-5B6D-474D-A964-69225792E5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55637" y="5167941"/>
            <a:ext cx="8114826" cy="817450"/>
          </a:xfrm>
        </p:spPr>
        <p:txBody>
          <a:bodyPr/>
          <a:lstStyle/>
          <a:p>
            <a:r>
              <a:rPr lang="en-GB" dirty="0"/>
              <a:t>Week 2, Day 4: Interpreting Model 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A3190-9761-1143-9DC3-842347BCE357}"/>
              </a:ext>
            </a:extLst>
          </p:cNvPr>
          <p:cNvSpPr txBox="1"/>
          <p:nvPr/>
        </p:nvSpPr>
        <p:spPr>
          <a:xfrm>
            <a:off x="1237957" y="6639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52EA2E-9BE4-064A-8E27-61F29290DC26}"/>
              </a:ext>
            </a:extLst>
          </p:cNvPr>
          <p:cNvSpPr txBox="1"/>
          <p:nvPr/>
        </p:nvSpPr>
        <p:spPr>
          <a:xfrm>
            <a:off x="928468" y="65696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E363B4-BF74-F24D-8E65-C3E1E65A25FE}"/>
              </a:ext>
            </a:extLst>
          </p:cNvPr>
          <p:cNvSpPr/>
          <p:nvPr/>
        </p:nvSpPr>
        <p:spPr>
          <a:xfrm>
            <a:off x="310718" y="6316394"/>
            <a:ext cx="2629430" cy="5082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13531457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5233-20B8-2944-A991-68BDFD4B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Welcome to the SHAP documentation — SHAP latest documentation">
            <a:extLst>
              <a:ext uri="{FF2B5EF4-FFF2-40B4-BE49-F238E27FC236}">
                <a16:creationId xmlns:a16="http://schemas.microsoft.com/office/drawing/2014/main" id="{D986EA7F-6051-3046-8C91-57B89AA50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360" y="2208848"/>
            <a:ext cx="3848100" cy="2108200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2A527C1-77C7-4344-98A6-8312F52C18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920" y="2103586"/>
            <a:ext cx="4130040" cy="2318723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21521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CF9BB9-B470-E944-B4E6-BD53B83B3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2" y="-149226"/>
            <a:ext cx="10515600" cy="1325563"/>
          </a:xfrm>
        </p:spPr>
        <p:txBody>
          <a:bodyPr/>
          <a:lstStyle/>
          <a:p>
            <a:r>
              <a:rPr lang="en-US" dirty="0"/>
              <a:t>A Final Word on Interpretability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70683E-A726-6042-9A1A-82E8086EB66F}"/>
              </a:ext>
            </a:extLst>
          </p:cNvPr>
          <p:cNvSpPr/>
          <p:nvPr/>
        </p:nvSpPr>
        <p:spPr>
          <a:xfrm>
            <a:off x="366712" y="2886075"/>
            <a:ext cx="114633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>
                <a:solidFill>
                  <a:srgbClr val="292929"/>
                </a:solidFill>
                <a:latin typeface="Charter" panose="02040503050506020203" pitchFamily="18" charset="0"/>
              </a:rPr>
              <a:t>Model Interpretability Does Not Mean Causality</a:t>
            </a:r>
            <a:endParaRPr lang="en-GB" sz="4000" dirty="0">
              <a:solidFill>
                <a:srgbClr val="292929"/>
              </a:solidFill>
              <a:latin typeface="charter" panose="02040503050506020203" pitchFamily="18" charset="0"/>
            </a:endParaRPr>
          </a:p>
          <a:p>
            <a:endParaRPr lang="en-GB" sz="4000" dirty="0"/>
          </a:p>
          <a:p>
            <a:r>
              <a:rPr lang="en-GB" sz="4000" dirty="0"/>
              <a:t>Maybe why I don’t use the terms: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Explainable AI – to refer to </a:t>
            </a:r>
            <a:r>
              <a:rPr lang="en-GB" sz="4000" dirty="0" err="1"/>
              <a:t>shap</a:t>
            </a:r>
            <a:r>
              <a:rPr lang="en-GB" sz="4000" dirty="0"/>
              <a:t> plots?!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Explainable ML – maybe because the world ‘explain’ implies causality (to me)?</a:t>
            </a:r>
            <a:br>
              <a:rPr lang="en-GB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5426581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5345-CD7A-C249-ADA1-922CBF4FD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7" y="-177801"/>
            <a:ext cx="10515600" cy="1325563"/>
          </a:xfrm>
        </p:spPr>
        <p:txBody>
          <a:bodyPr/>
          <a:lstStyle/>
          <a:p>
            <a:r>
              <a:rPr lang="en-US" dirty="0"/>
              <a:t>Resources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0170E-E74F-EB4E-90A1-35FAC5AF9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odsc.medium.com</a:t>
            </a:r>
            <a:r>
              <a:rPr lang="en-US" dirty="0"/>
              <a:t>/not-always-a-black-box-machine-learning-approaches-for-model-explainability-9e7d80e6085e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https://towardsdatascience.com/explain-your-model-with-the-shap-values-bc36aac4de3d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https://medium.com/dataman-in-ai/explain-your-model-with-lime-5a1a5867b423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christophm.github.io</a:t>
            </a:r>
            <a:r>
              <a:rPr lang="en-US" dirty="0"/>
              <a:t>/interpretable-ml-book/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362C77-6764-5941-B6A2-0759B9A6B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4550" y="3678238"/>
            <a:ext cx="1882807" cy="249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6000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ponsible AI Series: Part 1 - Opti-Num Solutions">
            <a:extLst>
              <a:ext uri="{FF2B5EF4-FFF2-40B4-BE49-F238E27FC236}">
                <a16:creationId xmlns:a16="http://schemas.microsoft.com/office/drawing/2014/main" id="{12DA16D1-99B2-D64D-BAE2-0FB4F82262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8" b="25035"/>
          <a:stretch/>
        </p:blipFill>
        <p:spPr bwMode="auto">
          <a:xfrm>
            <a:off x="1483752" y="958453"/>
            <a:ext cx="9782175" cy="514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B12FCEC-CA53-B245-A2A3-AF3BF9C74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317" y="-203994"/>
            <a:ext cx="10515600" cy="1325563"/>
          </a:xfrm>
        </p:spPr>
        <p:txBody>
          <a:bodyPr/>
          <a:lstStyle/>
          <a:p>
            <a:r>
              <a:rPr lang="en-US" b="1" dirty="0"/>
              <a:t>Interpretability vs Performance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102AB-CFBF-6F45-9212-EA7413CFFB98}"/>
              </a:ext>
            </a:extLst>
          </p:cNvPr>
          <p:cNvSpPr txBox="1"/>
          <p:nvPr/>
        </p:nvSpPr>
        <p:spPr>
          <a:xfrm rot="16200000">
            <a:off x="-828676" y="3105833"/>
            <a:ext cx="3978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Typical Performance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EB3C8-A979-294A-AB08-7CE9D74D927B}"/>
              </a:ext>
            </a:extLst>
          </p:cNvPr>
          <p:cNvSpPr txBox="1"/>
          <p:nvPr/>
        </p:nvSpPr>
        <p:spPr>
          <a:xfrm>
            <a:off x="3224212" y="6049792"/>
            <a:ext cx="4311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Model 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310156863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53651-D7A8-F14C-B9DE-B9F8898A1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0715"/>
            <a:ext cx="10515600" cy="1325563"/>
          </a:xfrm>
        </p:spPr>
        <p:txBody>
          <a:bodyPr/>
          <a:lstStyle/>
          <a:p>
            <a:r>
              <a:rPr lang="en-US" dirty="0"/>
              <a:t>Why Need to Understand ML 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07AC6-E462-B04A-93D1-912C2CD4A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6876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GB" dirty="0"/>
              <a:t>If a machine learning model performs well, </a:t>
            </a:r>
            <a:r>
              <a:rPr lang="en-GB" b="1" dirty="0"/>
              <a:t>why do we not just trust the model</a:t>
            </a:r>
            <a:r>
              <a:rPr lang="en-GB" dirty="0"/>
              <a:t> and ignore </a:t>
            </a:r>
            <a:r>
              <a:rPr lang="en-GB" b="1" dirty="0"/>
              <a:t>why</a:t>
            </a:r>
            <a:r>
              <a:rPr lang="en-GB" dirty="0"/>
              <a:t> it made a certain decision? “The problem is that a single metric, such as classification accuracy, is an incomplete description of most real-world tasks.” (Doshi-Velez and Kim 2017)</a:t>
            </a:r>
          </a:p>
          <a:p>
            <a:r>
              <a:rPr lang="en-GB" sz="2000" dirty="0"/>
              <a:t>Doshi-Velez, Finale, and Been Kim. “Towards a rigorous science of interpretable machine learning,” no. </a:t>
            </a:r>
            <a:r>
              <a:rPr lang="en-GB" sz="2000" dirty="0" err="1"/>
              <a:t>Ml</a:t>
            </a:r>
            <a:r>
              <a:rPr lang="en-GB" sz="2000" dirty="0"/>
              <a:t>: 1–13. </a:t>
            </a:r>
            <a:r>
              <a:rPr lang="en-GB" sz="2000" dirty="0">
                <a:hlinkClick r:id="rId2"/>
              </a:rPr>
              <a:t>http://arxiv.org/abs/1702.08608</a:t>
            </a:r>
            <a:r>
              <a:rPr lang="en-GB" sz="2000" dirty="0"/>
              <a:t> (2017).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5B41DD8-242C-A544-A5F9-2428BF6F9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4103057"/>
            <a:ext cx="5100638" cy="2575556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E0D2E27-B885-D540-A69C-96670B573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538" y="4056495"/>
            <a:ext cx="5050631" cy="2668679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06402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ponsible AI Series: Part 1 - Opti-Num Solutions">
            <a:extLst>
              <a:ext uri="{FF2B5EF4-FFF2-40B4-BE49-F238E27FC236}">
                <a16:creationId xmlns:a16="http://schemas.microsoft.com/office/drawing/2014/main" id="{12DA16D1-99B2-D64D-BAE2-0FB4F82262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8" b="25035"/>
          <a:stretch/>
        </p:blipFill>
        <p:spPr bwMode="auto">
          <a:xfrm>
            <a:off x="1483752" y="958453"/>
            <a:ext cx="9782175" cy="514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B12FCEC-CA53-B245-A2A3-AF3BF9C74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317" y="-203994"/>
            <a:ext cx="10515600" cy="1325563"/>
          </a:xfrm>
        </p:spPr>
        <p:txBody>
          <a:bodyPr/>
          <a:lstStyle/>
          <a:p>
            <a:r>
              <a:rPr lang="en-US" dirty="0"/>
              <a:t>Blackbox ML Models are in the Past!!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102AB-CFBF-6F45-9212-EA7413CFFB98}"/>
              </a:ext>
            </a:extLst>
          </p:cNvPr>
          <p:cNvSpPr txBox="1"/>
          <p:nvPr/>
        </p:nvSpPr>
        <p:spPr>
          <a:xfrm rot="16200000">
            <a:off x="-828676" y="3105833"/>
            <a:ext cx="3978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Typical Performance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EB3C8-A979-294A-AB08-7CE9D74D927B}"/>
              </a:ext>
            </a:extLst>
          </p:cNvPr>
          <p:cNvSpPr txBox="1"/>
          <p:nvPr/>
        </p:nvSpPr>
        <p:spPr>
          <a:xfrm>
            <a:off x="3224212" y="6049792"/>
            <a:ext cx="4311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Model Interpretability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7887489-DF5D-A143-8C8F-377FFC0E6E87}"/>
                  </a:ext>
                </a:extLst>
              </p14:cNvPr>
              <p14:cNvContentPartPr/>
              <p14:nvPr/>
            </p14:nvContentPartPr>
            <p14:xfrm>
              <a:off x="6554542" y="5484127"/>
              <a:ext cx="3369240" cy="182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7887489-DF5D-A143-8C8F-377FFC0E6E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00902" y="5376487"/>
                <a:ext cx="347688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699E1FD-0E14-1542-BC10-83FEC7DEE422}"/>
                  </a:ext>
                </a:extLst>
              </p14:cNvPr>
              <p14:cNvContentPartPr/>
              <p14:nvPr/>
            </p14:nvContentPartPr>
            <p14:xfrm>
              <a:off x="3794782" y="4751887"/>
              <a:ext cx="2397960" cy="301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699E1FD-0E14-1542-BC10-83FEC7DEE42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41142" y="4644247"/>
                <a:ext cx="250560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65FEC5A-BBA4-4C45-A807-BFFE00821EEB}"/>
                  </a:ext>
                </a:extLst>
              </p14:cNvPr>
              <p14:cNvContentPartPr/>
              <p14:nvPr/>
            </p14:nvContentPartPr>
            <p14:xfrm>
              <a:off x="4883062" y="4554247"/>
              <a:ext cx="3071880" cy="51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65FEC5A-BBA4-4C45-A807-BFFE00821EE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29062" y="4446607"/>
                <a:ext cx="317952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D23FE83-295F-1C4C-AA28-52EA80F111F3}"/>
                  </a:ext>
                </a:extLst>
              </p14:cNvPr>
              <p14:cNvContentPartPr/>
              <p14:nvPr/>
            </p14:nvContentPartPr>
            <p14:xfrm>
              <a:off x="3837262" y="3649927"/>
              <a:ext cx="1984320" cy="164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D23FE83-295F-1C4C-AA28-52EA80F111F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83262" y="3541927"/>
                <a:ext cx="209196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C55924F-C648-D94B-9D17-FFE1FACEBD8B}"/>
                  </a:ext>
                </a:extLst>
              </p14:cNvPr>
              <p14:cNvContentPartPr/>
              <p14:nvPr/>
            </p14:nvContentPartPr>
            <p14:xfrm>
              <a:off x="1456942" y="2022727"/>
              <a:ext cx="1654200" cy="77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C55924F-C648-D94B-9D17-FFE1FACEBD8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02942" y="1915087"/>
                <a:ext cx="176184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0FBEC97-A3EE-CA42-8BD1-BA3FA5803D9B}"/>
                  </a:ext>
                </a:extLst>
              </p14:cNvPr>
              <p14:cNvContentPartPr/>
              <p14:nvPr/>
            </p14:nvContentPartPr>
            <p14:xfrm>
              <a:off x="1676182" y="1455367"/>
              <a:ext cx="2116440" cy="74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0FBEC97-A3EE-CA42-8BD1-BA3FA5803D9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22182" y="1347727"/>
                <a:ext cx="222408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53ADCFF-0C3B-994C-92ED-83DFB0F54875}"/>
                  </a:ext>
                </a:extLst>
              </p14:cNvPr>
              <p14:cNvContentPartPr/>
              <p14:nvPr/>
            </p14:nvContentPartPr>
            <p14:xfrm>
              <a:off x="2878582" y="2828407"/>
              <a:ext cx="2756160" cy="71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53ADCFF-0C3B-994C-92ED-83DFB0F5487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24582" y="2720407"/>
                <a:ext cx="286380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E11BF7D-29DD-2348-AE61-7EF35154B864}"/>
                  </a:ext>
                </a:extLst>
              </p14:cNvPr>
              <p14:cNvContentPartPr/>
              <p14:nvPr/>
            </p14:nvContentPartPr>
            <p14:xfrm>
              <a:off x="3755542" y="2174647"/>
              <a:ext cx="3141720" cy="34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E11BF7D-29DD-2348-AE61-7EF35154B86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701902" y="2067007"/>
                <a:ext cx="3249360" cy="24984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B347142-17C6-464A-8D49-FB7BAB92D5B7}"/>
              </a:ext>
            </a:extLst>
          </p:cNvPr>
          <p:cNvSpPr txBox="1"/>
          <p:nvPr/>
        </p:nvSpPr>
        <p:spPr>
          <a:xfrm rot="1290434">
            <a:off x="7289980" y="4542510"/>
            <a:ext cx="4059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Intrinsically interpretable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2C3395-78F3-6F4F-AF59-F60F987FAB6E}"/>
              </a:ext>
            </a:extLst>
          </p:cNvPr>
          <p:cNvSpPr txBox="1"/>
          <p:nvPr/>
        </p:nvSpPr>
        <p:spPr>
          <a:xfrm rot="20681561">
            <a:off x="5520084" y="2879099"/>
            <a:ext cx="3653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Intrinsically interpretable on local level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BA7152-28F8-5445-81E3-6EF20EFFE5A4}"/>
              </a:ext>
            </a:extLst>
          </p:cNvPr>
          <p:cNvSpPr txBox="1"/>
          <p:nvPr/>
        </p:nvSpPr>
        <p:spPr>
          <a:xfrm>
            <a:off x="2999207" y="1570397"/>
            <a:ext cx="3787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Post-hoc interpretability </a:t>
            </a:r>
          </a:p>
        </p:txBody>
      </p:sp>
    </p:spTree>
    <p:extLst>
      <p:ext uri="{BB962C8B-B14F-4D97-AF65-F5344CB8AC3E}">
        <p14:creationId xmlns:p14="http://schemas.microsoft.com/office/powerpoint/2010/main" val="311167565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54EA-08F2-5D43-A046-85667302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CEA42-0041-5F4A-99FB-DA46C0FEA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Not Always a Black Box: Machine Learning Approaches For Model  Explainability | by ODSC - Open Data Science | Medium">
            <a:extLst>
              <a:ext uri="{FF2B5EF4-FFF2-40B4-BE49-F238E27FC236}">
                <a16:creationId xmlns:a16="http://schemas.microsoft.com/office/drawing/2014/main" id="{80CE0CD5-CE4E-3F44-A687-F2246CD95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0" y="457200"/>
            <a:ext cx="74803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43236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BB6A-7090-FF4F-AD36-0FA4DD815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-220663"/>
            <a:ext cx="10515600" cy="1325563"/>
          </a:xfrm>
        </p:spPr>
        <p:txBody>
          <a:bodyPr/>
          <a:lstStyle/>
          <a:p>
            <a:r>
              <a:rPr lang="en-US" dirty="0"/>
              <a:t>Post-hoc Interpretability </a:t>
            </a:r>
          </a:p>
        </p:txBody>
      </p:sp>
      <p:pic>
        <p:nvPicPr>
          <p:cNvPr id="2050" name="Picture 2" descr="How to deploy interpretable models on Google Cloud Platform | by Chris  Rawles | Towards Data Science">
            <a:extLst>
              <a:ext uri="{FF2B5EF4-FFF2-40B4-BE49-F238E27FC236}">
                <a16:creationId xmlns:a16="http://schemas.microsoft.com/office/drawing/2014/main" id="{B7A11B9E-CDCF-3C42-81F1-EF6B1D28F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313" y="1240631"/>
            <a:ext cx="5712724" cy="433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9111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58E0F-515C-5F40-A385-D650231C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544" y="19367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Global Post-hoc Interpretability : </a:t>
            </a:r>
            <a:br>
              <a:rPr lang="en-US" dirty="0"/>
            </a:br>
            <a:r>
              <a:rPr lang="en-US" dirty="0"/>
              <a:t>Variable Importance vs Shapley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9E41-21ED-5548-B943-9CA098D9D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422D685-1161-9641-9404-7E97ED61A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44" y="1740694"/>
            <a:ext cx="5694456" cy="3376612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CCB06E6F-0AEA-F84F-9F4F-07123B7B0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419" y="1740694"/>
            <a:ext cx="5694456" cy="3376612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28440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58E0F-515C-5F40-A385-D650231C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13652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Global Post-hoc Interpretability Using Shapley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9E41-21ED-5548-B943-9CA098D9D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598058"/>
            <a:ext cx="5505450" cy="3475038"/>
          </a:xfrm>
        </p:spPr>
        <p:txBody>
          <a:bodyPr>
            <a:noAutofit/>
          </a:bodyPr>
          <a:lstStyle/>
          <a:p>
            <a:r>
              <a:rPr lang="en-GB" sz="2000" b="1" i="1" dirty="0">
                <a:solidFill>
                  <a:srgbClr val="292929"/>
                </a:solidFill>
                <a:latin typeface="Charter" panose="02040503050506020203" pitchFamily="18" charset="0"/>
              </a:rPr>
              <a:t>Feature importance:</a:t>
            </a:r>
            <a:r>
              <a:rPr lang="en-GB" sz="2000" b="1" dirty="0">
                <a:solidFill>
                  <a:srgbClr val="292929"/>
                </a:solidFill>
                <a:latin typeface="Charter" panose="02040503050506020203" pitchFamily="18" charset="0"/>
              </a:rPr>
              <a:t> </a:t>
            </a:r>
            <a:r>
              <a:rPr lang="en-GB" sz="2000" dirty="0">
                <a:solidFill>
                  <a:srgbClr val="292929"/>
                </a:solidFill>
                <a:latin typeface="charter" panose="02040503050506020203" pitchFamily="18" charset="0"/>
              </a:rPr>
              <a:t>Variables are ranked in descending order.</a:t>
            </a:r>
          </a:p>
          <a:p>
            <a:r>
              <a:rPr lang="en-GB" sz="2000" b="1" i="1" dirty="0">
                <a:solidFill>
                  <a:srgbClr val="292929"/>
                </a:solidFill>
                <a:latin typeface="Charter" panose="02040503050506020203" pitchFamily="18" charset="0"/>
              </a:rPr>
              <a:t>Impact:</a:t>
            </a:r>
            <a:r>
              <a:rPr lang="en-GB" sz="2000" b="1" dirty="0">
                <a:solidFill>
                  <a:srgbClr val="292929"/>
                </a:solidFill>
                <a:latin typeface="Charter" panose="02040503050506020203" pitchFamily="18" charset="0"/>
              </a:rPr>
              <a:t> </a:t>
            </a:r>
            <a:r>
              <a:rPr lang="en-GB" sz="2000" dirty="0">
                <a:solidFill>
                  <a:srgbClr val="292929"/>
                </a:solidFill>
                <a:latin typeface="charter" panose="02040503050506020203" pitchFamily="18" charset="0"/>
              </a:rPr>
              <a:t>The horizontal location shows whether the effect of that value </a:t>
            </a:r>
            <a:r>
              <a:rPr lang="en-GB" sz="2000" i="1" dirty="0">
                <a:solidFill>
                  <a:srgbClr val="292929"/>
                </a:solidFill>
                <a:latin typeface="Charter" panose="02040503050506020203" pitchFamily="18" charset="0"/>
              </a:rPr>
              <a:t>is associated with a higher or lower prediction</a:t>
            </a:r>
            <a:r>
              <a:rPr lang="en-GB" sz="2000" dirty="0">
                <a:solidFill>
                  <a:srgbClr val="292929"/>
                </a:solidFill>
                <a:latin typeface="charter" panose="02040503050506020203" pitchFamily="18" charset="0"/>
              </a:rPr>
              <a:t>.</a:t>
            </a:r>
          </a:p>
          <a:p>
            <a:r>
              <a:rPr lang="en-GB" sz="2000" b="1" i="1" dirty="0">
                <a:solidFill>
                  <a:srgbClr val="292929"/>
                </a:solidFill>
                <a:latin typeface="Charter" panose="02040503050506020203" pitchFamily="18" charset="0"/>
              </a:rPr>
              <a:t>Original value:</a:t>
            </a:r>
            <a:r>
              <a:rPr lang="en-GB" sz="2000" b="1" dirty="0">
                <a:solidFill>
                  <a:srgbClr val="292929"/>
                </a:solidFill>
                <a:latin typeface="Charter" panose="02040503050506020203" pitchFamily="18" charset="0"/>
              </a:rPr>
              <a:t> </a:t>
            </a:r>
            <a:r>
              <a:rPr lang="en-GB" sz="2000" dirty="0" err="1">
                <a:solidFill>
                  <a:srgbClr val="292929"/>
                </a:solidFill>
                <a:latin typeface="charter" panose="02040503050506020203" pitchFamily="18" charset="0"/>
              </a:rPr>
              <a:t>Color</a:t>
            </a:r>
            <a:r>
              <a:rPr lang="en-GB" sz="2000" dirty="0">
                <a:solidFill>
                  <a:srgbClr val="292929"/>
                </a:solidFill>
                <a:latin typeface="charter" panose="02040503050506020203" pitchFamily="18" charset="0"/>
              </a:rPr>
              <a:t> shows whether that variable is high (in red) or low (in blue) for that observation.</a:t>
            </a:r>
          </a:p>
          <a:p>
            <a:r>
              <a:rPr lang="en-GB" sz="2000" b="1" i="1" dirty="0">
                <a:solidFill>
                  <a:srgbClr val="292929"/>
                </a:solidFill>
                <a:latin typeface="Charter" panose="02040503050506020203" pitchFamily="18" charset="0"/>
              </a:rPr>
              <a:t>Correlation:</a:t>
            </a:r>
            <a:r>
              <a:rPr lang="en-GB" sz="2000" b="1" dirty="0">
                <a:solidFill>
                  <a:srgbClr val="292929"/>
                </a:solidFill>
                <a:latin typeface="Charter" panose="02040503050506020203" pitchFamily="18" charset="0"/>
              </a:rPr>
              <a:t> </a:t>
            </a:r>
            <a:r>
              <a:rPr lang="en-GB" sz="2000" dirty="0">
                <a:solidFill>
                  <a:srgbClr val="292929"/>
                </a:solidFill>
                <a:latin typeface="charter" panose="02040503050506020203" pitchFamily="18" charset="0"/>
              </a:rPr>
              <a:t>A </a:t>
            </a:r>
            <a:r>
              <a:rPr lang="en-GB" sz="2000" i="1" dirty="0">
                <a:solidFill>
                  <a:srgbClr val="292929"/>
                </a:solidFill>
                <a:latin typeface="Charter" panose="02040503050506020203" pitchFamily="18" charset="0"/>
              </a:rPr>
              <a:t>high</a:t>
            </a:r>
            <a:r>
              <a:rPr lang="en-GB" sz="2000" dirty="0">
                <a:solidFill>
                  <a:srgbClr val="292929"/>
                </a:solidFill>
                <a:latin typeface="charter" panose="02040503050506020203" pitchFamily="18" charset="0"/>
              </a:rPr>
              <a:t> level of the “alcohol” content has a high and </a:t>
            </a:r>
            <a:r>
              <a:rPr lang="en-GB" sz="2000" i="1" dirty="0">
                <a:solidFill>
                  <a:srgbClr val="292929"/>
                </a:solidFill>
                <a:latin typeface="Charter" panose="02040503050506020203" pitchFamily="18" charset="0"/>
              </a:rPr>
              <a:t>positive</a:t>
            </a:r>
            <a:r>
              <a:rPr lang="en-GB" sz="2000" dirty="0">
                <a:solidFill>
                  <a:srgbClr val="292929"/>
                </a:solidFill>
                <a:latin typeface="charter" panose="02040503050506020203" pitchFamily="18" charset="0"/>
              </a:rPr>
              <a:t> impact on the quality rating. The “high” comes from the red </a:t>
            </a:r>
            <a:r>
              <a:rPr lang="en-GB" sz="2000" dirty="0" err="1">
                <a:solidFill>
                  <a:srgbClr val="292929"/>
                </a:solidFill>
                <a:latin typeface="charter" panose="02040503050506020203" pitchFamily="18" charset="0"/>
              </a:rPr>
              <a:t>color</a:t>
            </a:r>
            <a:r>
              <a:rPr lang="en-GB" sz="2000" dirty="0">
                <a:solidFill>
                  <a:srgbClr val="292929"/>
                </a:solidFill>
                <a:latin typeface="charter" panose="02040503050506020203" pitchFamily="18" charset="0"/>
              </a:rPr>
              <a:t>, and the “positive” impact is shown on the X-axis. Similarly, we will say the “volatile acidity” is negatively correlated with the target variable.</a:t>
            </a:r>
          </a:p>
          <a:p>
            <a:endParaRPr lang="en-US" sz="2000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CCB06E6F-0AEA-F84F-9F4F-07123B7B0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025" y="1794668"/>
            <a:ext cx="5528874" cy="3278428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393D10-78C6-5647-AAE4-BE9A54493408}"/>
              </a:ext>
            </a:extLst>
          </p:cNvPr>
          <p:cNvSpPr/>
          <p:nvPr/>
        </p:nvSpPr>
        <p:spPr>
          <a:xfrm>
            <a:off x="487269" y="122872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292929"/>
              </a:solidFill>
              <a:effectLst/>
              <a:latin typeface="charter" panose="020405030505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47676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88BD-5502-2B46-A643-B9DA70A3D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-19208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Local Post-hoc </a:t>
            </a:r>
            <a:r>
              <a:rPr lang="en-US" dirty="0" err="1"/>
              <a:t>Intepretability</a:t>
            </a:r>
            <a:r>
              <a:rPr lang="en-US" dirty="0"/>
              <a:t> Using Shapley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616CF-76BE-714E-8A6B-C0CD72345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Shapley plots (again), but those time we call them ‘force plots’.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73FBEA-FFF9-7E44-BD27-3F3B9702D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2746647"/>
            <a:ext cx="11225213" cy="164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1202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13657</TotalTime>
  <Words>399</Words>
  <Application>Microsoft Macintosh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Charter</vt:lpstr>
      <vt:lpstr>Charter</vt:lpstr>
      <vt:lpstr>Georgia</vt:lpstr>
      <vt:lpstr>Office Theme</vt:lpstr>
      <vt:lpstr>Machine Learning in Health and Bioinformatics</vt:lpstr>
      <vt:lpstr>Interpretability vs Performance</vt:lpstr>
      <vt:lpstr>Why Need to Understand ML Output?</vt:lpstr>
      <vt:lpstr>Blackbox ML Models are in the Past!!</vt:lpstr>
      <vt:lpstr>PowerPoint Presentation</vt:lpstr>
      <vt:lpstr>Post-hoc Interpretability </vt:lpstr>
      <vt:lpstr>Global Post-hoc Interpretability :  Variable Importance vs Shapley Plots</vt:lpstr>
      <vt:lpstr>Global Post-hoc Interpretability Using Shapley Plots</vt:lpstr>
      <vt:lpstr>Local Post-hoc Intepretability Using Shapley Plots</vt:lpstr>
      <vt:lpstr>PowerPoint Presentation</vt:lpstr>
      <vt:lpstr>A Final Word on Interpretability </vt:lpstr>
      <vt:lpstr>Resources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Ibrahim, Zina</dc:creator>
  <cp:lastModifiedBy>Ibrahim, Zina</cp:lastModifiedBy>
  <cp:revision>733</cp:revision>
  <dcterms:created xsi:type="dcterms:W3CDTF">2020-04-28T18:51:31Z</dcterms:created>
  <dcterms:modified xsi:type="dcterms:W3CDTF">2022-03-31T07:20:54Z</dcterms:modified>
</cp:coreProperties>
</file>