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8"/>
  </p:notesMasterIdLst>
  <p:sldIdLst>
    <p:sldId id="256" r:id="rId3"/>
    <p:sldId id="257" r:id="rId4"/>
    <p:sldId id="265" r:id="rId5"/>
    <p:sldId id="259" r:id="rId6"/>
    <p:sldId id="266" r:id="rId7"/>
    <p:sldId id="268" r:id="rId8"/>
    <p:sldId id="269" r:id="rId9"/>
    <p:sldId id="258" r:id="rId10"/>
    <p:sldId id="270" r:id="rId11"/>
    <p:sldId id="271" r:id="rId12"/>
    <p:sldId id="273" r:id="rId13"/>
    <p:sldId id="274" r:id="rId14"/>
    <p:sldId id="275" r:id="rId15"/>
    <p:sldId id="276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2017-07-25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370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2662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829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380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1446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5313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441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4</a:t>
            </a:fld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특징이 </a:t>
            </a:r>
            <a:r>
              <a:rPr lang="ko-KR" altLang="en-US" dirty="0" err="1"/>
              <a:t>없는곳에</a:t>
            </a:r>
            <a:r>
              <a:rPr lang="ko-KR" altLang="en-US" dirty="0"/>
              <a:t> 있을 확률이 </a:t>
            </a:r>
            <a:r>
              <a:rPr lang="en-US" altLang="ko-KR" dirty="0"/>
              <a:t>0</a:t>
            </a:r>
            <a:r>
              <a:rPr lang="ko-KR" altLang="en-US" dirty="0"/>
              <a:t>이 아닌 이유는 센서의 </a:t>
            </a:r>
            <a:r>
              <a:rPr lang="ko-KR" altLang="en-US" dirty="0" err="1"/>
              <a:t>오류등이</a:t>
            </a:r>
            <a:r>
              <a:rPr lang="ko-KR" altLang="en-US" dirty="0"/>
              <a:t> 있기 때문이다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6852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4961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5724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8</a:t>
            </a:fld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probability</a:t>
            </a:r>
            <a:r>
              <a:rPr lang="ko-KR" altLang="en-US" dirty="0"/>
              <a:t> </a:t>
            </a:r>
            <a:r>
              <a:rPr lang="en-US" altLang="ko-KR" dirty="0"/>
              <a:t>distribution=</a:t>
            </a:r>
            <a:r>
              <a:rPr lang="ko-KR" altLang="en-US" dirty="0"/>
              <a:t>확률 분포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5782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1">
              <a:buNone/>
              <a:defRPr lang="ko-KR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/>
            </a:lvl1pPr>
          </a:lstStyle>
          <a:p>
            <a:fld id="{A8B8E7D2-F905-46E3-BDD3-0258335A3216}" type="datetime1">
              <a:pPr/>
              <a:t>2017-07-25</a:t>
            </a:fld>
            <a:endParaRPr lang="ko-KR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ko-K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2017-07-25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2017-07-25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fld id="{33938BEC-55E3-4F9D-B5C5-76D23951C04A}" type="datetime1">
              <a:pPr algn="r"/>
              <a:t>2017-07-25</a:t>
            </a:fld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ko-K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ko-KR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Localization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Histogram Filters</a:t>
            </a:r>
            <a:endParaRPr 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Motion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573016"/>
                <a:ext cx="8229600" cy="2583944"/>
              </a:xfrm>
            </p:spPr>
            <p:txBody>
              <a:bodyPr/>
              <a:lstStyle/>
              <a:p>
                <a:r>
                  <a:rPr lang="ko-KR" altLang="en-US" dirty="0"/>
                  <a:t>로봇이 두 칸 이동할 때</a:t>
                </a:r>
                <a:br>
                  <a:rPr lang="en-US" altLang="ko-KR" dirty="0"/>
                </a:br>
                <a:r>
                  <a:rPr lang="ko-KR" altLang="en-US" dirty="0"/>
                  <a:t>올바르게 두 칸 간 경우</a:t>
                </a:r>
                <a:r>
                  <a:rPr lang="en-US" altLang="ko-KR" dirty="0"/>
                  <a:t>=0.8=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/>
                </a:br>
                <a:r>
                  <a:rPr lang="ko-KR" altLang="en-US" dirty="0"/>
                  <a:t>한 칸만 간 경우</a:t>
                </a:r>
                <a:r>
                  <a:rPr lang="en-US" altLang="ko-KR" dirty="0"/>
                  <a:t>=0.1(</a:t>
                </a:r>
                <a:r>
                  <a:rPr lang="en-US" altLang="ko-KR" dirty="0" err="1"/>
                  <a:t>UnderShoot</a:t>
                </a:r>
                <a:r>
                  <a:rPr lang="en-US" altLang="ko-KR" dirty="0"/>
                  <a:t>)=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dirty="0"/>
                </a:br>
                <a:r>
                  <a:rPr lang="ko-KR" altLang="en-US" dirty="0"/>
                  <a:t>세 칸 간 경우</a:t>
                </a:r>
                <a:r>
                  <a:rPr lang="en-US" altLang="ko-KR" dirty="0"/>
                  <a:t>=0.1(</a:t>
                </a:r>
                <a:r>
                  <a:rPr lang="en-US" altLang="ko-KR" dirty="0" err="1"/>
                  <a:t>OverShoot</a:t>
                </a:r>
                <a:r>
                  <a:rPr lang="en-US" altLang="ko-KR" dirty="0"/>
                  <a:t>)=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dirty="0"/>
              </a:p>
              <a:p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573016"/>
                <a:ext cx="8229600" cy="2583944"/>
              </a:xfrm>
              <a:blipFill>
                <a:blip r:embed="rId3"/>
                <a:stretch>
                  <a:fillRect l="-667" t="-2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9FE38B9-B91D-420B-9D46-581C0B5A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340768"/>
            <a:ext cx="5699256" cy="20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Motion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3573016"/>
            <a:ext cx="8229600" cy="2583944"/>
          </a:xfrm>
        </p:spPr>
        <p:txBody>
          <a:bodyPr/>
          <a:lstStyle/>
          <a:p>
            <a:endParaRPr lang="ko-KR" dirty="0"/>
          </a:p>
          <a:p>
            <a:r>
              <a:rPr lang="ko-KR" altLang="en-US" dirty="0"/>
              <a:t>올바르게 간 경우 </a:t>
            </a:r>
            <a:r>
              <a:rPr lang="en-US" altLang="ko-KR" dirty="0"/>
              <a:t>: 1*0.8</a:t>
            </a:r>
            <a:br>
              <a:rPr lang="en-US" altLang="ko-KR" dirty="0"/>
            </a:br>
            <a:r>
              <a:rPr lang="ko-KR" altLang="en-US" dirty="0"/>
              <a:t>한 칸 간 경우 </a:t>
            </a:r>
            <a:r>
              <a:rPr lang="en-US" altLang="ko-KR" dirty="0"/>
              <a:t>: 1*0.1</a:t>
            </a:r>
            <a:br>
              <a:rPr lang="en-US" altLang="ko-KR" dirty="0"/>
            </a:br>
            <a:r>
              <a:rPr lang="ko-KR" altLang="en-US" dirty="0"/>
              <a:t>한 칸 많이 간 경우 </a:t>
            </a:r>
            <a:r>
              <a:rPr lang="en-US" altLang="ko-KR" dirty="0"/>
              <a:t>: 1*0.1</a:t>
            </a:r>
            <a:endParaRPr 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7D8CBF-45A2-4F0D-9ABF-05C70AC08816}"/>
                  </a:ext>
                </a:extLst>
              </p:cNvPr>
              <p:cNvSpPr txBox="1"/>
              <p:nvPr/>
            </p:nvSpPr>
            <p:spPr>
              <a:xfrm>
                <a:off x="457200" y="1340768"/>
                <a:ext cx="20985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=0.8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=0.1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7D8CBF-45A2-4F0D-9ABF-05C70AC0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0768"/>
                <a:ext cx="2098576" cy="1200329"/>
              </a:xfrm>
              <a:prstGeom prst="rect">
                <a:avLst/>
              </a:prstGeom>
              <a:blipFill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AAC61C6-216C-468B-8C28-380642D2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6657"/>
              </p:ext>
            </p:extLst>
          </p:nvPr>
        </p:nvGraphicFramePr>
        <p:xfrm>
          <a:off x="2771800" y="1762016"/>
          <a:ext cx="484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40">
                  <a:extLst>
                    <a:ext uri="{9D8B030D-6E8A-4147-A177-3AD203B41FA5}">
                      <a16:colId xmlns:a16="http://schemas.microsoft.com/office/drawing/2014/main" val="2799689559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64822359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935732792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99214486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4264862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5694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B68092-D2CF-4857-8EEA-028FA40BA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02408"/>
              </p:ext>
            </p:extLst>
          </p:nvPr>
        </p:nvGraphicFramePr>
        <p:xfrm>
          <a:off x="2771800" y="2698120"/>
          <a:ext cx="484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40">
                  <a:extLst>
                    <a:ext uri="{9D8B030D-6E8A-4147-A177-3AD203B41FA5}">
                      <a16:colId xmlns:a16="http://schemas.microsoft.com/office/drawing/2014/main" val="2799689559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64822359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935732792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99214486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4264862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569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3B1098-F30D-4FE5-A27F-67CD03B825B6}"/>
              </a:ext>
            </a:extLst>
          </p:cNvPr>
          <p:cNvSpPr txBox="1"/>
          <p:nvPr/>
        </p:nvSpPr>
        <p:spPr>
          <a:xfrm>
            <a:off x="2915816" y="22675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↓ 이동 후 로봇이 있을 확률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92BCF-A74B-4881-92E9-E439A9A6F5F8}"/>
              </a:ext>
            </a:extLst>
          </p:cNvPr>
          <p:cNvSpPr txBox="1"/>
          <p:nvPr/>
        </p:nvSpPr>
        <p:spPr>
          <a:xfrm>
            <a:off x="2915816" y="134076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↓이동 전 로봇이 있을 확률</a:t>
            </a:r>
          </a:p>
        </p:txBody>
      </p:sp>
    </p:spTree>
    <p:extLst>
      <p:ext uri="{BB962C8B-B14F-4D97-AF65-F5344CB8AC3E}">
        <p14:creationId xmlns:p14="http://schemas.microsoft.com/office/powerpoint/2010/main" val="126730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Motion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3573016"/>
            <a:ext cx="8229600" cy="25839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</a:t>
            </a:r>
            <a:r>
              <a:rPr lang="ko-KR" altLang="en-US" sz="1800" dirty="0"/>
              <a:t>번 칸에서 올바르게 간 경우</a:t>
            </a:r>
            <a:r>
              <a:rPr lang="en-US" altLang="ko-KR" sz="1800" dirty="0"/>
              <a:t>:0.5*0.8=0.4</a:t>
            </a:r>
          </a:p>
          <a:p>
            <a:r>
              <a:rPr lang="en-US" altLang="ko-KR" sz="1800" dirty="0"/>
              <a:t>2</a:t>
            </a:r>
            <a:r>
              <a:rPr lang="ko-KR" altLang="en-US" sz="1800" dirty="0"/>
              <a:t>번 칸에서 한 칸 적게 간 경우</a:t>
            </a:r>
            <a:r>
              <a:rPr lang="en-US" altLang="ko-KR" sz="1800" dirty="0"/>
              <a:t>:0.5*0.1=0.05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r>
              <a:rPr lang="ko-KR" altLang="en-US" sz="1800" dirty="0">
                <a:solidFill>
                  <a:srgbClr val="FF0000"/>
                </a:solidFill>
              </a:rPr>
              <a:t>번에서 한 칸 많이 가고</a:t>
            </a:r>
            <a:r>
              <a:rPr lang="en-US" altLang="ko-KR" sz="1800" dirty="0">
                <a:solidFill>
                  <a:srgbClr val="FF0000"/>
                </a:solidFill>
              </a:rPr>
              <a:t>, 4</a:t>
            </a:r>
            <a:r>
              <a:rPr lang="ko-KR" altLang="en-US" sz="1800" dirty="0">
                <a:solidFill>
                  <a:srgbClr val="FF0000"/>
                </a:solidFill>
              </a:rPr>
              <a:t>번에서 한 칸 적게 간 경우</a:t>
            </a:r>
            <a:r>
              <a:rPr lang="en-US" altLang="ko-KR" sz="1800" dirty="0">
                <a:solidFill>
                  <a:srgbClr val="FF0000"/>
                </a:solidFill>
              </a:rPr>
              <a:t>:0.5*0.1+0.5*0.1=0.1</a:t>
            </a:r>
            <a:endParaRPr 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4</a:t>
            </a:r>
            <a:r>
              <a:rPr lang="ko-KR" altLang="en-US" sz="1800" dirty="0"/>
              <a:t>번 칸에서 올바르게 간 경우</a:t>
            </a:r>
            <a:r>
              <a:rPr lang="en-US" altLang="ko-KR" sz="1800" dirty="0"/>
              <a:t>:0.5*0.8=0.4</a:t>
            </a:r>
          </a:p>
          <a:p>
            <a:r>
              <a:rPr lang="en-US" altLang="ko-KR" sz="1800" dirty="0"/>
              <a:t>4</a:t>
            </a:r>
            <a:r>
              <a:rPr lang="ko-KR" altLang="en-US" sz="1800" dirty="0"/>
              <a:t>번 칸에서 한 칸 많이 간 경우</a:t>
            </a:r>
            <a:r>
              <a:rPr lang="en-US" altLang="ko-KR" sz="1800" dirty="0"/>
              <a:t>:0.5*0.1=0.05</a:t>
            </a:r>
          </a:p>
          <a:p>
            <a:r>
              <a:rPr lang="ko-KR" altLang="en-US" sz="3600" dirty="0"/>
              <a:t>두 경우가 겹치면 합한다</a:t>
            </a:r>
            <a:r>
              <a:rPr lang="en-US" altLang="ko-KR" sz="3600" dirty="0"/>
              <a:t>(Convolution)</a:t>
            </a:r>
            <a:endParaRPr lang="ko-K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55B4-E5FD-49DF-902D-E9AB2EF040D3}"/>
                  </a:ext>
                </a:extLst>
              </p:cNvPr>
              <p:cNvSpPr txBox="1"/>
              <p:nvPr/>
            </p:nvSpPr>
            <p:spPr>
              <a:xfrm>
                <a:off x="457200" y="1340768"/>
                <a:ext cx="20985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=0.8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=0.1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55B4-E5FD-49DF-902D-E9AB2EF04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0768"/>
                <a:ext cx="2098576" cy="1200329"/>
              </a:xfrm>
              <a:prstGeom prst="rect">
                <a:avLst/>
              </a:prstGeom>
              <a:blipFill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F60C4A-B4D0-4C82-8C14-203D3CB0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28866"/>
              </p:ext>
            </p:extLst>
          </p:nvPr>
        </p:nvGraphicFramePr>
        <p:xfrm>
          <a:off x="2771800" y="1762016"/>
          <a:ext cx="484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40">
                  <a:extLst>
                    <a:ext uri="{9D8B030D-6E8A-4147-A177-3AD203B41FA5}">
                      <a16:colId xmlns:a16="http://schemas.microsoft.com/office/drawing/2014/main" val="2799689559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64822359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935732792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99214486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4264862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569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54E428-C72A-4AC2-A061-4C5FA6787F2E}"/>
              </a:ext>
            </a:extLst>
          </p:cNvPr>
          <p:cNvSpPr txBox="1"/>
          <p:nvPr/>
        </p:nvSpPr>
        <p:spPr>
          <a:xfrm>
            <a:off x="2915816" y="134076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↓이동 전 로봇이 있을 확률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7099E-C216-42E9-85F8-508806A7DAEF}"/>
              </a:ext>
            </a:extLst>
          </p:cNvPr>
          <p:cNvSpPr txBox="1"/>
          <p:nvPr/>
        </p:nvSpPr>
        <p:spPr>
          <a:xfrm>
            <a:off x="2915816" y="22675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↓ 이동 후 로봇이 있을 확률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4A9623-3EE1-4088-B608-088087705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78022"/>
              </p:ext>
            </p:extLst>
          </p:nvPr>
        </p:nvGraphicFramePr>
        <p:xfrm>
          <a:off x="2771800" y="2698120"/>
          <a:ext cx="484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40">
                  <a:extLst>
                    <a:ext uri="{9D8B030D-6E8A-4147-A177-3AD203B41FA5}">
                      <a16:colId xmlns:a16="http://schemas.microsoft.com/office/drawing/2014/main" val="2799689559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64822359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935732792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99214486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4264862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5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Uniform 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한 경우의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Motion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3573016"/>
            <a:ext cx="8229600" cy="2583944"/>
          </a:xfrm>
        </p:spPr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/>
              <a:t>한 경우 이동해도 </a:t>
            </a:r>
            <a:r>
              <a:rPr lang="en-US" altLang="ko-KR" dirty="0"/>
              <a:t>Uniform</a:t>
            </a:r>
            <a:r>
              <a:rPr lang="ko-KR" altLang="en-US" dirty="0"/>
              <a:t>하다</a:t>
            </a:r>
            <a:endParaRPr lang="en-US" altLang="ko-KR" dirty="0"/>
          </a:p>
          <a:p>
            <a:r>
              <a:rPr lang="en-US" altLang="ko-KR" dirty="0"/>
              <a:t>Uniform </a:t>
            </a:r>
            <a:r>
              <a:rPr lang="ko-KR" altLang="en-US" dirty="0"/>
              <a:t>하지 않더라도 엄청나게 많이 이동한          경우에도 결과는 </a:t>
            </a:r>
            <a:r>
              <a:rPr lang="en-US" altLang="ko-KR" dirty="0"/>
              <a:t>Uniform </a:t>
            </a:r>
            <a:r>
              <a:rPr lang="ko-KR" altLang="en-US" dirty="0"/>
              <a:t>하게 나온다</a:t>
            </a:r>
            <a:endParaRPr 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873EC7-C0FC-4820-A4ED-631EEAF78205}"/>
                  </a:ext>
                </a:extLst>
              </p:cNvPr>
              <p:cNvSpPr txBox="1"/>
              <p:nvPr/>
            </p:nvSpPr>
            <p:spPr>
              <a:xfrm>
                <a:off x="457200" y="1340768"/>
                <a:ext cx="20985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=0.8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=0.1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873EC7-C0FC-4820-A4ED-631EEAF78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0768"/>
                <a:ext cx="2098576" cy="1200329"/>
              </a:xfrm>
              <a:prstGeom prst="rect">
                <a:avLst/>
              </a:prstGeom>
              <a:blipFill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E34B023-65F4-484C-A7F9-B372DD8FFB9A}"/>
              </a:ext>
            </a:extLst>
          </p:cNvPr>
          <p:cNvSpPr txBox="1"/>
          <p:nvPr/>
        </p:nvSpPr>
        <p:spPr>
          <a:xfrm>
            <a:off x="2915816" y="134076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↓이동 전 로봇이 있을 확률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7F36F7-EF0B-42CD-B7AC-ABD233663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11060"/>
              </p:ext>
            </p:extLst>
          </p:nvPr>
        </p:nvGraphicFramePr>
        <p:xfrm>
          <a:off x="2771800" y="1762016"/>
          <a:ext cx="484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40">
                  <a:extLst>
                    <a:ext uri="{9D8B030D-6E8A-4147-A177-3AD203B41FA5}">
                      <a16:colId xmlns:a16="http://schemas.microsoft.com/office/drawing/2014/main" val="2799689559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64822359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935732792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99214486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4264862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569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6BFBAD-2C88-41ED-B99B-190F178EA4F8}"/>
              </a:ext>
            </a:extLst>
          </p:cNvPr>
          <p:cNvSpPr txBox="1"/>
          <p:nvPr/>
        </p:nvSpPr>
        <p:spPr>
          <a:xfrm>
            <a:off x="2915816" y="22675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↓ 이동 후 로봇이 있을 확률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7BD1B8-7D66-425F-AA6D-1A2FFD14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59228"/>
              </p:ext>
            </p:extLst>
          </p:nvPr>
        </p:nvGraphicFramePr>
        <p:xfrm>
          <a:off x="2771800" y="2698120"/>
          <a:ext cx="484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40">
                  <a:extLst>
                    <a:ext uri="{9D8B030D-6E8A-4147-A177-3AD203B41FA5}">
                      <a16:colId xmlns:a16="http://schemas.microsoft.com/office/drawing/2014/main" val="2799689559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64822359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935732792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1992144860"/>
                    </a:ext>
                  </a:extLst>
                </a:gridCol>
                <a:gridCol w="969640">
                  <a:extLst>
                    <a:ext uri="{9D8B030D-6E8A-4147-A177-3AD203B41FA5}">
                      <a16:colId xmlns:a16="http://schemas.microsoft.com/office/drawing/2014/main" val="4264862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5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2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Bayes Rule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5A727-D32F-460F-827D-07E0697F766F}"/>
                  </a:ext>
                </a:extLst>
              </p:cNvPr>
              <p:cNvSpPr txBox="1"/>
              <p:nvPr/>
            </p:nvSpPr>
            <p:spPr>
              <a:xfrm>
                <a:off x="539552" y="1412776"/>
                <a:ext cx="7920880" cy="3881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X=grid cell Z=measurement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=measurement probability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=prior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Normalize constant(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normalized</a:t>
                </a:r>
                <a:r>
                  <a:rPr lang="ko-KR" altLang="en-US" dirty="0"/>
                  <a:t>되지 않았다면 그 확률은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normalizer</a:t>
                </a:r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고 하면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̅"/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5A727-D32F-460F-827D-07E0697F7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7920880" cy="3881319"/>
              </a:xfrm>
              <a:prstGeom prst="rect">
                <a:avLst/>
              </a:prstGeom>
              <a:blipFill>
                <a:blip r:embed="rId3"/>
                <a:stretch>
                  <a:fillRect l="-770" t="-943" b="-6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3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Summary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Localization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 dirty="0"/>
              <a:t>로봇의 위치파악</a:t>
            </a:r>
            <a:r>
              <a:rPr lang="en-US" altLang="ko-KR" dirty="0"/>
              <a:t>(</a:t>
            </a:r>
            <a:r>
              <a:rPr lang="ko-KR" altLang="en-US" dirty="0"/>
              <a:t>오차는 적어야 한다</a:t>
            </a:r>
            <a:r>
              <a:rPr lang="en-US" altLang="ko-KR" dirty="0"/>
              <a:t>)</a:t>
            </a:r>
            <a:endParaRPr lang="ko-KR" dirty="0"/>
          </a:p>
          <a:p>
            <a:r>
              <a:rPr lang="en-US" altLang="ko-KR" dirty="0"/>
              <a:t>Sensing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 dirty="0"/>
              <a:t>확률의 곱</a:t>
            </a:r>
            <a:r>
              <a:rPr lang="en-US" altLang="ko-KR" dirty="0"/>
              <a:t>(</a:t>
            </a:r>
            <a:r>
              <a:rPr lang="en-US" altLang="ko-KR" dirty="0" err="1"/>
              <a:t>Product,Bayes</a:t>
            </a:r>
            <a:r>
              <a:rPr lang="en-US" altLang="ko-KR" dirty="0"/>
              <a:t> Rule)</a:t>
            </a:r>
            <a:endParaRPr lang="ko-KR" dirty="0"/>
          </a:p>
          <a:p>
            <a:r>
              <a:rPr lang="en-US" altLang="ko-KR" dirty="0"/>
              <a:t>Motion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 dirty="0"/>
              <a:t>확률의 합</a:t>
            </a:r>
            <a:r>
              <a:rPr lang="en-US" altLang="ko-KR" dirty="0"/>
              <a:t>(</a:t>
            </a:r>
            <a:r>
              <a:rPr lang="en-US" altLang="ko-KR" dirty="0" err="1"/>
              <a:t>addition,convolution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위에서 한 내용은 </a:t>
            </a:r>
            <a:r>
              <a:rPr lang="en-US" altLang="ko-KR" dirty="0"/>
              <a:t>Histogram Filter</a:t>
            </a:r>
            <a:r>
              <a:rPr lang="ko-KR" altLang="en-US" dirty="0"/>
              <a:t>라는 기법이다</a:t>
            </a:r>
            <a:br>
              <a:rPr lang="en-US" altLang="ko-KR" dirty="0"/>
            </a:br>
            <a:r>
              <a:rPr lang="en-US" altLang="ko-KR" dirty="0"/>
              <a:t>&gt;&gt;Discrete</a:t>
            </a:r>
            <a:r>
              <a:rPr lang="ko-KR" altLang="en-US" dirty="0"/>
              <a:t>한 </a:t>
            </a:r>
            <a:r>
              <a:rPr lang="en-US" altLang="ko-KR" dirty="0"/>
              <a:t>system</a:t>
            </a:r>
            <a:r>
              <a:rPr lang="ko-KR" altLang="en-US" dirty="0"/>
              <a:t>에서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0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Intro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What is Localization</a:t>
            </a:r>
            <a:endParaRPr lang="ko-KR" dirty="0"/>
          </a:p>
          <a:p>
            <a:endParaRPr lang="ko-KR" dirty="0"/>
          </a:p>
          <a:p>
            <a:r>
              <a:rPr lang="en-US" altLang="ko-KR" dirty="0"/>
              <a:t>Sensing [product]</a:t>
            </a:r>
          </a:p>
          <a:p>
            <a:endParaRPr lang="en-US" altLang="ko-KR" dirty="0"/>
          </a:p>
          <a:p>
            <a:r>
              <a:rPr lang="en-US" altLang="ko-KR" dirty="0"/>
              <a:t>Moving [convolution]</a:t>
            </a:r>
          </a:p>
          <a:p>
            <a:endParaRPr lang="en-US" altLang="ko-KR" dirty="0"/>
          </a:p>
          <a:p>
            <a:r>
              <a:rPr lang="en-US" altLang="ko-KR" dirty="0"/>
              <a:t>Bayes Rule</a:t>
            </a:r>
            <a:endParaRPr 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Localization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로봇의 위치파악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GPS</a:t>
            </a:r>
            <a:r>
              <a:rPr lang="ko-KR" altLang="en-US" dirty="0"/>
              <a:t>를 사용하면 오차가 너무 크다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목표는 수 </a:t>
            </a:r>
            <a:r>
              <a:rPr lang="en-US" altLang="ko-KR" dirty="0"/>
              <a:t>cm</a:t>
            </a:r>
            <a:r>
              <a:rPr lang="ko-KR" altLang="en-US" dirty="0"/>
              <a:t>단위의    오차</a:t>
            </a:r>
            <a:endParaRPr lang="en-US" altLang="ko-KR" dirty="0"/>
          </a:p>
          <a:p>
            <a:endParaRPr lang="en-US" altLang="ko-KR" dirty="0"/>
          </a:p>
          <a:p>
            <a:endParaRPr lang="ko-KR" dirty="0"/>
          </a:p>
          <a:p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B601A4-6DDC-458E-84E2-BF50BAF54DB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511116"/>
            <a:ext cx="4041775" cy="23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Localization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직선에 로봇이 있다고 가정하자</a:t>
            </a:r>
            <a:endParaRPr lang="ko-KR" dirty="0"/>
          </a:p>
          <a:p>
            <a:r>
              <a:rPr lang="ko-KR" altLang="en-US" dirty="0"/>
              <a:t>로봇은 자신의 위치를 알 수 없음</a:t>
            </a:r>
            <a:endParaRPr lang="en-US" altLang="ko-KR" dirty="0"/>
          </a:p>
          <a:p>
            <a:r>
              <a:rPr lang="ko-KR" altLang="en-US" dirty="0"/>
              <a:t>이때 자신의 위치에 대한 확률은 모든 점에서 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=Uniform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 err="1"/>
              <a:t>Comfusion</a:t>
            </a:r>
            <a:endParaRPr 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C502ED-318E-44CB-9281-C20A6F6748F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3184278"/>
            <a:ext cx="4041775" cy="10006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Localization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차원 직선상에 특징이 존재한다면</a:t>
            </a:r>
            <a:r>
              <a:rPr lang="en-US" altLang="ko-KR" dirty="0"/>
              <a:t>?</a:t>
            </a:r>
            <a:endParaRPr lang="ko-KR" dirty="0"/>
          </a:p>
          <a:p>
            <a:r>
              <a:rPr lang="ko-KR" altLang="en-US" dirty="0"/>
              <a:t>로봇이 특징을 </a:t>
            </a:r>
            <a:r>
              <a:rPr lang="en-US" altLang="ko-KR" dirty="0"/>
              <a:t>sense</a:t>
            </a:r>
            <a:r>
              <a:rPr lang="ko-KR" altLang="en-US" dirty="0"/>
              <a:t>하면 특징 가까이에 있을 확률은 증가하고</a:t>
            </a:r>
            <a:r>
              <a:rPr lang="en-US" altLang="ko-KR" dirty="0"/>
              <a:t>, </a:t>
            </a:r>
            <a:r>
              <a:rPr lang="ko-KR" altLang="en-US" dirty="0"/>
              <a:t>아닌 곳에 있을 확률은 감소</a:t>
            </a:r>
            <a:endParaRPr lang="en-US" altLang="ko-KR" dirty="0"/>
          </a:p>
          <a:p>
            <a:r>
              <a:rPr lang="ko-KR" altLang="en-US" dirty="0"/>
              <a:t>그러나 아직 </a:t>
            </a:r>
            <a:r>
              <a:rPr lang="ko-KR" altLang="en-US" dirty="0" err="1"/>
              <a:t>위치특정은</a:t>
            </a:r>
            <a:r>
              <a:rPr lang="ko-KR" altLang="en-US" dirty="0"/>
              <a:t>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=Posterior</a:t>
            </a:r>
            <a:r>
              <a:rPr lang="en-US" altLang="ko-KR" sz="2000" dirty="0"/>
              <a:t>(after measurement)</a:t>
            </a:r>
            <a:endParaRPr lang="ko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28091C2-7B23-41A3-8AA0-589C28D188C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094481"/>
            <a:ext cx="4041775" cy="614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F6BA16-80F0-4A2C-9857-0D12B46A2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48" y="3656698"/>
            <a:ext cx="4041775" cy="924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A7ABA-C146-444D-B540-DD9FD8AC4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930" y="2636912"/>
            <a:ext cx="582166" cy="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Localization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로봇이 오른쪽으로 움직이면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방향만 알 뿐 얼마나    움직였는지는 알 수 없기에 확률은 조금 줄어든다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=Convolution</a:t>
            </a:r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28091C2-7B23-41A3-8AA0-589C28D188C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094481"/>
            <a:ext cx="4041775" cy="614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C99EFD-4440-4994-AA80-314D1708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25" y="3660401"/>
            <a:ext cx="4054475" cy="1478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C48EE-F1F6-408E-B59D-80D9C4FAE0F1}"/>
              </a:ext>
            </a:extLst>
          </p:cNvPr>
          <p:cNvSpPr txBox="1"/>
          <p:nvPr/>
        </p:nvSpPr>
        <p:spPr>
          <a:xfrm>
            <a:off x="4930896" y="5301208"/>
            <a:ext cx="43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Prior Belief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FA416C-1406-4DCF-B53A-7E279C15F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930" y="2636912"/>
            <a:ext cx="582166" cy="7087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261926-A8EC-4982-AE90-1452610C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368" y="2780928"/>
            <a:ext cx="762816" cy="2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Localization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다시 한번 특징을 </a:t>
            </a:r>
            <a:r>
              <a:rPr lang="en-US" altLang="ko-KR" dirty="0"/>
              <a:t>sense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자신의 위치 특정에 성공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=Localization</a:t>
            </a:r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28091C2-7B23-41A3-8AA0-589C28D188C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094481"/>
            <a:ext cx="4041775" cy="614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E082C3-57D7-4A68-8901-0DE3452B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863" y="3573016"/>
            <a:ext cx="4187952" cy="1656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F16C4-9CED-4CA9-B50F-A1531550F17A}"/>
              </a:ext>
            </a:extLst>
          </p:cNvPr>
          <p:cNvSpPr txBox="1"/>
          <p:nvPr/>
        </p:nvSpPr>
        <p:spPr>
          <a:xfrm>
            <a:off x="4930896" y="5301208"/>
            <a:ext cx="43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posterior belief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CDE3E8-87B4-43A6-A28B-B56E5C88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930" y="2636912"/>
            <a:ext cx="582166" cy="7087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8FC6DD-4094-4DD2-B2E4-75675EA88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368" y="2780928"/>
            <a:ext cx="762816" cy="2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Probability After Sense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3212976"/>
            <a:ext cx="8229600" cy="2943984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Cell</a:t>
            </a:r>
            <a:r>
              <a:rPr lang="ko-KR" altLang="en-US" dirty="0"/>
              <a:t>에 있을 확률은 </a:t>
            </a:r>
            <a:r>
              <a:rPr lang="en-US" altLang="ko-KR" dirty="0"/>
              <a:t>0.2</a:t>
            </a:r>
            <a:r>
              <a:rPr lang="ko-KR" altLang="en-US" dirty="0"/>
              <a:t>로 동일</a:t>
            </a:r>
            <a:r>
              <a:rPr lang="en-US" altLang="ko-KR" dirty="0"/>
              <a:t>(1/5)</a:t>
            </a:r>
            <a:endParaRPr lang="ko-KR" dirty="0"/>
          </a:p>
          <a:p>
            <a:r>
              <a:rPr lang="ko-KR" altLang="en-US" dirty="0"/>
              <a:t>빨간색을 </a:t>
            </a:r>
            <a:r>
              <a:rPr lang="en-US" altLang="ko-KR" dirty="0"/>
              <a:t>sense</a:t>
            </a:r>
            <a:r>
              <a:rPr lang="ko-KR" altLang="en-US" dirty="0"/>
              <a:t>했을 때의 확률</a:t>
            </a:r>
            <a:r>
              <a:rPr lang="en-US" altLang="ko-KR" dirty="0"/>
              <a:t>=0.6</a:t>
            </a:r>
            <a:br>
              <a:rPr lang="en-US" altLang="ko-KR" dirty="0"/>
            </a:br>
            <a:r>
              <a:rPr lang="ko-KR" altLang="en-US" dirty="0"/>
              <a:t>초록색을 </a:t>
            </a:r>
            <a:r>
              <a:rPr lang="en-US" altLang="ko-KR" dirty="0"/>
              <a:t>sense</a:t>
            </a:r>
            <a:r>
              <a:rPr lang="ko-KR" altLang="en-US" dirty="0"/>
              <a:t>했을 때의 확률</a:t>
            </a:r>
            <a:r>
              <a:rPr lang="en-US" altLang="ko-KR" dirty="0"/>
              <a:t>=0.2</a:t>
            </a: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546A9-6B63-43E0-84EF-F3BEE4F8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20738"/>
            <a:ext cx="6924675" cy="1714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C72BEB-E4C8-49AC-B52D-ACE053F98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1731"/>
              </p:ext>
            </p:extLst>
          </p:nvPr>
        </p:nvGraphicFramePr>
        <p:xfrm>
          <a:off x="1313929" y="5105214"/>
          <a:ext cx="60960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89862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8375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3398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68622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006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</a:p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</a:p>
                    <a:p>
                      <a:pPr algn="ctr" latinLnBrk="1"/>
                      <a:r>
                        <a:rPr lang="en-US" altLang="ko-KR" dirty="0"/>
                        <a:t>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X3</a:t>
                      </a:r>
                    </a:p>
                    <a:p>
                      <a:pPr algn="ctr" latinLnBrk="1"/>
                      <a:r>
                        <a:rPr lang="en-US" altLang="ko-KR" dirty="0"/>
                        <a:t>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X4</a:t>
                      </a:r>
                    </a:p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X5</a:t>
                      </a:r>
                    </a:p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497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779D25-6E84-4CA0-B112-7B0B7F6C5DDE}"/>
              </a:ext>
            </a:extLst>
          </p:cNvPr>
          <p:cNvSpPr txBox="1"/>
          <p:nvPr/>
        </p:nvSpPr>
        <p:spPr>
          <a:xfrm>
            <a:off x="1763688" y="5877272"/>
            <a:ext cx="280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↑각각 확률의 곱</a:t>
            </a:r>
            <a:r>
              <a:rPr lang="en-US" altLang="ko-KR" dirty="0"/>
              <a:t>(Product)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Normalize Distribution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3645024"/>
            <a:ext cx="8229600" cy="2511936"/>
          </a:xfrm>
        </p:spPr>
        <p:txBody>
          <a:bodyPr/>
          <a:lstStyle/>
          <a:p>
            <a:r>
              <a:rPr lang="en-US" altLang="ko-KR" dirty="0"/>
              <a:t>Sense</a:t>
            </a:r>
            <a:r>
              <a:rPr lang="ko-KR" altLang="en-US" dirty="0"/>
              <a:t>후의 확률의 합은 </a:t>
            </a:r>
            <a:r>
              <a:rPr lang="en-US" altLang="ko-KR" dirty="0"/>
              <a:t>1</a:t>
            </a:r>
            <a:r>
              <a:rPr lang="ko-KR" altLang="en-US" dirty="0"/>
              <a:t>이 되지 않으므로 </a:t>
            </a:r>
            <a:br>
              <a:rPr lang="en-US" altLang="ko-KR" dirty="0"/>
            </a:br>
            <a:r>
              <a:rPr lang="en-US" altLang="ko-KR" dirty="0"/>
              <a:t>probability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r>
              <a:rPr lang="ko-KR" altLang="en-US" dirty="0"/>
              <a:t>이 아님</a:t>
            </a:r>
            <a:endParaRPr 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cell</a:t>
            </a:r>
            <a:r>
              <a:rPr lang="ko-KR" altLang="en-US" dirty="0"/>
              <a:t>의 확률을 더하여 각각의 확률에 나눠준다</a:t>
            </a: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5880F-07A0-43F9-810C-1704C59F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6829425" cy="135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9FE29-FEC3-429A-8D4A-350F650CB57E}"/>
              </a:ext>
            </a:extLst>
          </p:cNvPr>
          <p:cNvSpPr txBox="1"/>
          <p:nvPr/>
        </p:nvSpPr>
        <p:spPr>
          <a:xfrm>
            <a:off x="7164288" y="177455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∑</a:t>
            </a:r>
            <a:r>
              <a:rPr lang="en-US" altLang="ko-KR" sz="3600" dirty="0"/>
              <a:t>=0.36</a:t>
            </a:r>
            <a:endParaRPr lang="ko-KR" altLang="en-US" sz="36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4F0D178-F8A1-41B0-8BE1-9C6DEBD83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02384"/>
              </p:ext>
            </p:extLst>
          </p:nvPr>
        </p:nvGraphicFramePr>
        <p:xfrm>
          <a:off x="1524000" y="5237192"/>
          <a:ext cx="6096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7456237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49557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339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06574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586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</a:p>
                    <a:p>
                      <a:pPr latinLnBrk="1"/>
                      <a:r>
                        <a:rPr lang="en-US" altLang="ko-KR" dirty="0"/>
                        <a:t>1/9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X2</a:t>
                      </a:r>
                    </a:p>
                    <a:p>
                      <a:pPr latinLnBrk="1"/>
                      <a:r>
                        <a:rPr lang="en-US" altLang="ko-KR" dirty="0"/>
                        <a:t>1/3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X3</a:t>
                      </a:r>
                    </a:p>
                    <a:p>
                      <a:pPr latinLnBrk="1"/>
                      <a:r>
                        <a:rPr lang="en-US" altLang="ko-KR" dirty="0"/>
                        <a:t>1/3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X4</a:t>
                      </a:r>
                    </a:p>
                    <a:p>
                      <a:pPr latinLnBrk="1"/>
                      <a:r>
                        <a:rPr lang="en-US" altLang="ko-KR" dirty="0"/>
                        <a:t>1/9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X5</a:t>
                      </a:r>
                    </a:p>
                    <a:p>
                      <a:pPr latinLnBrk="1"/>
                      <a:r>
                        <a:rPr lang="en-US" altLang="ko-KR" dirty="0"/>
                        <a:t>1/9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41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FFCD62-3B65-4A58-9E3D-BAD52116FD61}"/>
              </a:ext>
            </a:extLst>
          </p:cNvPr>
          <p:cNvSpPr txBox="1"/>
          <p:nvPr/>
        </p:nvSpPr>
        <p:spPr>
          <a:xfrm>
            <a:off x="1619672" y="5949280"/>
            <a:ext cx="60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Valid Probability Distribution(Normalize)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844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494</Words>
  <Application>Microsoft Office PowerPoint</Application>
  <PresentationFormat>화면 슬라이드 쇼(4:3)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돋움</vt:lpstr>
      <vt:lpstr>맑은 고딕</vt:lpstr>
      <vt:lpstr>Bookman Old Style</vt:lpstr>
      <vt:lpstr>Calibri</vt:lpstr>
      <vt:lpstr>Cambria Math</vt:lpstr>
      <vt:lpstr>Gill Sans MT</vt:lpstr>
      <vt:lpstr>Wingdings</vt:lpstr>
      <vt:lpstr>Wingdings 3</vt:lpstr>
      <vt:lpstr>원본</vt:lpstr>
      <vt:lpstr>Localization</vt:lpstr>
      <vt:lpstr>Intro</vt:lpstr>
      <vt:lpstr>Localization</vt:lpstr>
      <vt:lpstr>Localization</vt:lpstr>
      <vt:lpstr>Localization</vt:lpstr>
      <vt:lpstr>Localization</vt:lpstr>
      <vt:lpstr>Localization</vt:lpstr>
      <vt:lpstr>Probability After Sense</vt:lpstr>
      <vt:lpstr>Normalize Distribution</vt:lpstr>
      <vt:lpstr>Motion</vt:lpstr>
      <vt:lpstr>Motion</vt:lpstr>
      <vt:lpstr>Motion</vt:lpstr>
      <vt:lpstr>Uniform 한 경우의 Motion</vt:lpstr>
      <vt:lpstr>Bayes Rule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2017-07-11T02:33:59Z</dcterms:created>
  <dcterms:modified xsi:type="dcterms:W3CDTF">2017-07-25T06:45:11Z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