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15"/>
  </p:notesMasterIdLst>
  <p:sldIdLst>
    <p:sldId id="256" r:id="rId3"/>
    <p:sldId id="257" r:id="rId4"/>
    <p:sldId id="258" r:id="rId5"/>
    <p:sldId id="265" r:id="rId6"/>
    <p:sldId id="266" r:id="rId7"/>
    <p:sldId id="267" r:id="rId8"/>
    <p:sldId id="268" r:id="rId9"/>
    <p:sldId id="269" r:id="rId10"/>
    <p:sldId id="259" r:id="rId11"/>
    <p:sldId id="271" r:id="rId12"/>
    <p:sldId id="272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154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888A7752-73DE-404C-BA6F-63DEF987950B}" type="datetimeFigureOut">
              <a:pPr/>
              <a:t>2017-07-19</a:t>
            </a:fld>
            <a:endParaRPr lang="ko-K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AEC00428-765A-4708-ADE2-3AAB557AF17C}" type="slidenum"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ko-KR" smtClean="0"/>
              <a:pPr/>
              <a:t>1</a:t>
            </a:fld>
            <a:endParaRPr 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44093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55415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39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ko-KR" smtClean="0"/>
              <a:pPr/>
              <a:t>2</a:t>
            </a:fld>
            <a:endParaRPr 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ko-KR" smtClean="0"/>
              <a:pPr/>
              <a:t>3</a:t>
            </a:fld>
            <a:endParaRPr 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5042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7368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35265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3892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51940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9</a:t>
            </a:fld>
            <a:endParaRPr 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 latinLnBrk="1">
              <a:defRPr lang="ko-KR"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 latinLnBrk="1">
              <a:buNone/>
              <a:defRPr lang="ko-KR" sz="2000">
                <a:solidFill>
                  <a:schemeClr val="tx2"/>
                </a:solidFill>
                <a:latin typeface="+mj-lt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latinLnBrk="1">
              <a:defRPr lang="ko-KR" sz="1400"/>
            </a:lvl1pPr>
          </a:lstStyle>
          <a:p>
            <a:fld id="{A8B8E7D2-F905-46E3-BDD3-0258335A3216}" type="datetime1">
              <a:pPr/>
              <a:t>2017-07-19</a:t>
            </a:fld>
            <a:endParaRPr lang="ko-KR" sz="1600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B5ADC2-7248-4799-8E52-477E151C3EE9}" type="slidenum">
              <a:pPr/>
              <a:t>‹#›</a:t>
            </a:fld>
            <a:endParaRPr lang="ko-K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2017-07-19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2017-07-19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2017-07-19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 latinLnBrk="1">
              <a:buNone/>
              <a:defRPr lang="ko-KR" sz="32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 latinLnBrk="1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FB568A0-62B0-4129-95C4-7270BF844D61}" type="datetime1">
              <a:pPr/>
              <a:t>2017-07-19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F31A-E594-408B-8114-4F8438303DA3}" type="datetime1">
              <a:pPr/>
              <a:t>2017-07-19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1">
              <a:buNone/>
              <a:defRPr lang="ko-KR" sz="2400" b="1">
                <a:solidFill>
                  <a:schemeClr val="accent2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1">
              <a:buNone/>
              <a:defRPr lang="ko-KR" sz="2400" b="1">
                <a:solidFill>
                  <a:schemeClr val="accent2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98-2A5A-4309-94C2-82E465C1DCF8}" type="datetime1">
              <a:pPr/>
              <a:t>2017-07-19</a:t>
            </a:fld>
            <a:endParaRPr lang="ko-KR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2017-07-19</a:t>
            </a:fld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58F6-778A-46C2-BFC0-8FD9B04A99E8}" type="datetime1">
              <a:pPr/>
              <a:t>2017-07-19</a:t>
            </a:fld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 latinLnBrk="1">
              <a:buNone/>
              <a:defRPr lang="ko-KR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 latinLnBrk="1">
              <a:lnSpc>
                <a:spcPts val="2200"/>
              </a:lnSpc>
              <a:spcAft>
                <a:spcPts val="1000"/>
              </a:spcAft>
              <a:buNone/>
              <a:defRPr lang="ko-KR" sz="1600">
                <a:solidFill>
                  <a:schemeClr val="tx2"/>
                </a:solidFill>
              </a:defRPr>
            </a:lvl1pPr>
            <a:lvl2pPr>
              <a:buNone/>
              <a:defRPr lang="ko-KR" sz="1200"/>
            </a:lvl2pPr>
            <a:lvl3pPr>
              <a:buNone/>
              <a:defRPr lang="ko-KR" sz="1000"/>
            </a:lvl3pPr>
            <a:lvl4pPr>
              <a:buNone/>
              <a:defRPr lang="ko-KR" sz="900"/>
            </a:lvl4pPr>
            <a:lvl5pPr>
              <a:buNone/>
              <a:defRPr lang="ko-KR" sz="9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2017-07-19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 latinLnBrk="1">
              <a:buNone/>
              <a:defRPr lang="ko-KR"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 latinLnBrk="1">
              <a:spcBef>
                <a:spcPts val="600"/>
              </a:spcBef>
              <a:buNone/>
              <a:defRPr lang="ko-KR" sz="3200"/>
            </a:lvl1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 latinLnBrk="1">
              <a:buFontTx/>
              <a:buNone/>
              <a:defRPr lang="ko-KR" sz="1400"/>
            </a:lvl1pPr>
            <a:lvl2pPr>
              <a:defRPr lang="ko-KR" sz="1200"/>
            </a:lvl2pPr>
            <a:lvl3pPr>
              <a:defRPr lang="ko-KR" sz="1000"/>
            </a:lvl3pPr>
            <a:lvl4pPr>
              <a:defRPr lang="ko-KR" sz="900"/>
            </a:lvl4pPr>
            <a:lvl5pPr>
              <a:defRPr lang="ko-KR" sz="9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2017-07-19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  <a:p>
            <a:pPr lvl="5"/>
            <a:r>
              <a:rPr lang="ko-KR"/>
              <a:t>여섯째 수준</a:t>
            </a:r>
          </a:p>
          <a:p>
            <a:pPr lvl="6"/>
            <a:r>
              <a:rPr lang="ko-KR"/>
              <a:t>일곱째 수준</a:t>
            </a:r>
          </a:p>
          <a:p>
            <a:pPr lvl="7"/>
            <a:r>
              <a:rPr lang="ko-KR"/>
              <a:t>여덟째 수준</a:t>
            </a:r>
          </a:p>
          <a:p>
            <a:pPr lvl="8"/>
            <a:r>
              <a:rPr lang="ko-KR"/>
              <a:t>아홉째 수준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latinLnBrk="1">
              <a:defRPr lang="ko-KR" sz="1400">
                <a:solidFill>
                  <a:schemeClr val="tx2"/>
                </a:solidFill>
              </a:defRPr>
            </a:lvl1pPr>
          </a:lstStyle>
          <a:p>
            <a:pPr algn="r"/>
            <a:fld id="{33938BEC-55E3-4F9D-B5C5-76D23951C04A}" type="datetime1">
              <a:pPr algn="r"/>
              <a:t>2017-07-19</a:t>
            </a:fld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latinLnBrk="1">
              <a:defRPr lang="ko-KR" sz="1400">
                <a:solidFill>
                  <a:schemeClr val="tx2"/>
                </a:solidFill>
              </a:defRPr>
            </a:lvl1pPr>
          </a:lstStyle>
          <a:p>
            <a:pPr algn="r"/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latinLnBrk="1">
              <a:defRPr lang="ko-KR" sz="1400">
                <a:solidFill>
                  <a:schemeClr val="tx2"/>
                </a:solidFill>
              </a:defRPr>
            </a:lvl1pPr>
          </a:lstStyle>
          <a:p>
            <a:pPr algn="l"/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 sz="160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1" hangingPunct="1">
        <a:spcBef>
          <a:spcPct val="0"/>
        </a:spcBef>
        <a:buNone/>
        <a:defRPr lang="ko-KR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lang="ko-KR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lang="ko-KR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ko-KR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Kalman Filters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Usage to Tracking</a:t>
            </a:r>
            <a:endParaRPr 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Prediction(High Dimension Gaussian)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평균은 </a:t>
            </a:r>
            <a:r>
              <a:rPr lang="en-US" altLang="ko-KR" sz="2000" dirty="0"/>
              <a:t>(x0,y0)</a:t>
            </a:r>
            <a:r>
              <a:rPr lang="ko-KR" altLang="en-US" sz="2000" dirty="0"/>
              <a:t>쌍으로 표현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sz="2000" dirty="0"/>
          </a:p>
          <a:p>
            <a:r>
              <a:rPr lang="ko-KR" altLang="en-US" sz="2000" dirty="0"/>
              <a:t>공분산은 퍼진 정도를 나타냄</a:t>
            </a:r>
            <a:br>
              <a:rPr lang="en-US" altLang="ko-KR" sz="2000" dirty="0"/>
            </a:br>
            <a:r>
              <a:rPr lang="en-US" altLang="ko-KR" sz="2000" dirty="0"/>
              <a:t>&gt;&gt;x</a:t>
            </a:r>
            <a:r>
              <a:rPr lang="ko-KR" altLang="en-US" sz="2000" dirty="0"/>
              <a:t>와</a:t>
            </a:r>
            <a:r>
              <a:rPr lang="en-US" altLang="ko-KR" sz="2000" dirty="0"/>
              <a:t>y</a:t>
            </a:r>
            <a:r>
              <a:rPr lang="ko-KR" altLang="en-US" sz="2000" dirty="0"/>
              <a:t>의 관계로서 나타남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X1</a:t>
            </a:r>
            <a:r>
              <a:rPr lang="ko-KR" altLang="en-US" sz="2000" dirty="0"/>
              <a:t>위치에 따라 </a:t>
            </a:r>
            <a:r>
              <a:rPr lang="en-US" altLang="ko-KR" sz="2000" dirty="0"/>
              <a:t>y1</a:t>
            </a:r>
            <a:r>
              <a:rPr lang="ko-KR" altLang="en-US" sz="2000" dirty="0"/>
              <a:t>이 어디에     있을지 확률을 알 수 있다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6CC8A04-C76E-4BA3-9A0A-6C7B13D4C462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632325" y="2251953"/>
            <a:ext cx="4041775" cy="28652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00ABB1-9D7C-494B-830A-F55548185385}"/>
              </a:ext>
            </a:extLst>
          </p:cNvPr>
          <p:cNvSpPr txBox="1"/>
          <p:nvPr/>
        </p:nvSpPr>
        <p:spPr>
          <a:xfrm>
            <a:off x="7452320" y="47251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FC498B-2190-41E4-9E8F-C33BB849D375}"/>
              </a:ext>
            </a:extLst>
          </p:cNvPr>
          <p:cNvSpPr txBox="1"/>
          <p:nvPr/>
        </p:nvSpPr>
        <p:spPr>
          <a:xfrm>
            <a:off x="4932040" y="30689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12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Multivariate Gaussian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첫 위치에서는 속도가 </a:t>
            </a:r>
            <a:r>
              <a:rPr lang="ko-KR" altLang="en-US" sz="1800" dirty="0" err="1"/>
              <a:t>어떤지</a:t>
            </a:r>
            <a:r>
              <a:rPr lang="ko-KR" altLang="en-US" sz="1800" dirty="0"/>
              <a:t> 알 수 없다</a:t>
            </a:r>
            <a:r>
              <a:rPr lang="en-US" altLang="ko-KR" sz="1800" dirty="0"/>
              <a:t>(</a:t>
            </a:r>
            <a:r>
              <a:rPr lang="ko-KR" altLang="en-US" sz="1800" dirty="0"/>
              <a:t>공분산이 크다</a:t>
            </a:r>
            <a:r>
              <a:rPr lang="en-US" altLang="ko-KR" sz="1800" dirty="0"/>
              <a:t>)</a:t>
            </a:r>
            <a:endParaRPr lang="ko-KR" sz="1800" dirty="0"/>
          </a:p>
          <a:p>
            <a:r>
              <a:rPr lang="ko-KR" altLang="en-US" sz="1800" dirty="0"/>
              <a:t>다음 위치를 예측한다</a:t>
            </a:r>
            <a:endParaRPr lang="en-US" altLang="ko-KR" sz="1800" dirty="0"/>
          </a:p>
          <a:p>
            <a:r>
              <a:rPr lang="ko-KR" altLang="en-US" sz="1800" dirty="0"/>
              <a:t>다음 위치를 예측해도 속도를 알 수는 없다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그러나 속도와 위치가 상관관계가 있다는 사실은 알 수 있다</a:t>
            </a:r>
            <a:endParaRPr lang="en-US" altLang="ko-KR" sz="1800" dirty="0"/>
          </a:p>
          <a:p>
            <a:r>
              <a:rPr lang="ko-KR" altLang="en-US" sz="1800" dirty="0"/>
              <a:t>다음 위치를 관측하면 예측과 관측의 </a:t>
            </a:r>
            <a:r>
              <a:rPr lang="en-US" altLang="ko-KR" sz="1800" dirty="0"/>
              <a:t>gaussian</a:t>
            </a:r>
            <a:r>
              <a:rPr lang="ko-KR" altLang="en-US" sz="1800" dirty="0"/>
              <a:t>의 곱을 통해 정밀한 </a:t>
            </a:r>
            <a:r>
              <a:rPr lang="en-US" altLang="ko-KR" sz="1800" dirty="0"/>
              <a:t>gaussian</a:t>
            </a:r>
            <a:r>
              <a:rPr lang="ko-KR" altLang="en-US" sz="1800" dirty="0"/>
              <a:t>을 얻을 수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여러 번 관측할수록 정밀도는 올라간다</a:t>
            </a: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=Kalman</a:t>
            </a:r>
            <a:r>
              <a:rPr lang="ko-KR" altLang="en-US" sz="1800" dirty="0"/>
              <a:t> </a:t>
            </a:r>
            <a:r>
              <a:rPr lang="en-US" altLang="ko-KR" sz="1800" dirty="0"/>
              <a:t>Filter</a:t>
            </a:r>
            <a:r>
              <a:rPr lang="ko-KR" altLang="en-US" sz="1800" dirty="0"/>
              <a:t>는 관측을 통해 숨겨진 정보</a:t>
            </a:r>
            <a:r>
              <a:rPr lang="en-US" altLang="ko-KR" sz="1800" dirty="0"/>
              <a:t>(</a:t>
            </a:r>
            <a:r>
              <a:rPr lang="ko-KR" altLang="en-US" sz="1800" dirty="0"/>
              <a:t>속도</a:t>
            </a:r>
            <a:r>
              <a:rPr lang="en-US" altLang="ko-KR" sz="1800" dirty="0"/>
              <a:t>)</a:t>
            </a:r>
            <a:r>
              <a:rPr lang="ko-KR" altLang="en-US" sz="1800" dirty="0"/>
              <a:t>를 알 수 있다</a:t>
            </a:r>
            <a:endParaRPr lang="en-US" altLang="ko-KR" sz="1800" dirty="0"/>
          </a:p>
          <a:p>
            <a:endParaRPr lang="ko-KR" sz="18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9B3A1F3-0F42-49FD-80C4-F66F4B2604D8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427984" y="1259476"/>
            <a:ext cx="2074069" cy="13054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5D8202-0033-468B-B741-CC7DCAA86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1305772"/>
            <a:ext cx="2074069" cy="12591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B98760-7BF8-4459-B304-24C975EEE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848" y="2750523"/>
            <a:ext cx="2003206" cy="13569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27ED55-1372-40A5-A935-5512D3D9E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240" y="2750522"/>
            <a:ext cx="2074069" cy="135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3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Summary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시간에 따라 목표를 관측한다</a:t>
            </a:r>
            <a:br>
              <a:rPr lang="en-US" altLang="ko-KR" dirty="0"/>
            </a:br>
            <a:r>
              <a:rPr lang="en-US" altLang="ko-KR" dirty="0"/>
              <a:t>&gt;&gt;Tracking</a:t>
            </a:r>
            <a:endParaRPr lang="ko-KR" dirty="0"/>
          </a:p>
          <a:p>
            <a:r>
              <a:rPr lang="en-US" altLang="ko-KR" dirty="0"/>
              <a:t>Kalman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r>
              <a:rPr lang="ko-KR" altLang="en-US" dirty="0"/>
              <a:t>는 </a:t>
            </a:r>
            <a:r>
              <a:rPr lang="ko-KR" altLang="en-US" dirty="0" err="1"/>
              <a:t>관측값이</a:t>
            </a:r>
            <a:r>
              <a:rPr lang="ko-KR" altLang="en-US" dirty="0"/>
              <a:t> 많아질수록 정밀도가 높아 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&gt;&gt;Gaussian</a:t>
            </a:r>
            <a:r>
              <a:rPr lang="ko-KR" altLang="en-US" dirty="0"/>
              <a:t>의 공분산은 언제나 감소</a:t>
            </a:r>
            <a:br>
              <a:rPr lang="en-US" altLang="ko-KR" dirty="0"/>
            </a:br>
            <a:r>
              <a:rPr lang="en-US" altLang="ko-KR" dirty="0"/>
              <a:t>&gt;&gt;</a:t>
            </a:r>
            <a:r>
              <a:rPr lang="ko-KR" altLang="en-US"/>
              <a:t>공분산이 적을 수록 정확</a:t>
            </a:r>
            <a:endParaRPr lang="en-US" altLang="ko-KR" dirty="0"/>
          </a:p>
          <a:p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관측값의</a:t>
            </a:r>
            <a:r>
              <a:rPr lang="ko-KR" altLang="en-US" dirty="0"/>
              <a:t> </a:t>
            </a:r>
            <a:r>
              <a:rPr lang="en-US" altLang="ko-KR" dirty="0"/>
              <a:t>Gaussian</a:t>
            </a:r>
            <a:r>
              <a:rPr lang="ko-KR" altLang="en-US" dirty="0"/>
              <a:t>분포의 곱을 통하여 정밀한 </a:t>
            </a:r>
            <a:r>
              <a:rPr lang="en-US" altLang="ko-KR" dirty="0"/>
              <a:t>Gaussian</a:t>
            </a:r>
            <a:r>
              <a:rPr lang="ko-KR" altLang="en-US" dirty="0"/>
              <a:t>분포를 얻을 수 있다</a:t>
            </a:r>
            <a:br>
              <a:rPr lang="en-US" altLang="ko-KR" dirty="0"/>
            </a:br>
            <a:r>
              <a:rPr lang="en-US" altLang="ko-KR" dirty="0"/>
              <a:t>&gt;&gt;</a:t>
            </a:r>
            <a:r>
              <a:rPr lang="ko-KR" altLang="en-US" dirty="0"/>
              <a:t>숨겨진 정보를 얻어낼 수 있다</a:t>
            </a:r>
            <a:endParaRPr lang="en-US" altLang="ko-KR" dirty="0"/>
          </a:p>
          <a:p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5253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Intro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Tracking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Gaussians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Update and predictions</a:t>
            </a:r>
          </a:p>
          <a:p>
            <a:endParaRPr lang="en-US" altLang="ko-KR" dirty="0"/>
          </a:p>
          <a:p>
            <a:endParaRPr 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Tracking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760"/>
          </a:xfrm>
        </p:spPr>
        <p:txBody>
          <a:bodyPr/>
          <a:lstStyle/>
          <a:p>
            <a:r>
              <a:rPr lang="ko-KR" altLang="en-US" dirty="0"/>
              <a:t>시간에 따라 물체를 관측했을 때 다음 위치를 예측할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&gt;&gt;</a:t>
            </a:r>
            <a:r>
              <a:rPr lang="ko-KR" altLang="en-US" dirty="0"/>
              <a:t>시간에 따라서 속도는 갑자기 변하지 않기 때문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=Tracking</a:t>
            </a:r>
            <a:endParaRPr 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CDB83C-E0F1-4F70-B391-C9EBA41A0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6351"/>
            <a:ext cx="3606898" cy="17464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C98A8A-E993-4980-8656-65252E965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113" y="3829574"/>
            <a:ext cx="1008671" cy="8264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Histogram,</a:t>
            </a:r>
            <a:r>
              <a:rPr lang="ko-KR" altLang="en-US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Kalman</a:t>
            </a:r>
            <a:r>
              <a:rPr lang="ko-KR" altLang="en-US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filter </a:t>
            </a:r>
            <a:r>
              <a:rPr lang="ko-KR" altLang="en-US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비교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74294E3-6EC2-4819-A224-86BA14FD00A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57200" y="1844824"/>
            <a:ext cx="3915153" cy="15836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733A1F-7557-4D1F-BE0A-3E3C972A9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06" y="2116098"/>
            <a:ext cx="3920041" cy="1041108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AC5D486-1096-4454-A158-568AED424151}"/>
              </a:ext>
            </a:extLst>
          </p:cNvPr>
          <p:cNvSpPr txBox="1">
            <a:spLocks/>
          </p:cNvSpPr>
          <p:nvPr/>
        </p:nvSpPr>
        <p:spPr>
          <a:xfrm>
            <a:off x="457200" y="4221088"/>
            <a:ext cx="8229600" cy="19358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lang="ko-KR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lang="ko-KR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Kalman Filter</a:t>
            </a:r>
            <a:r>
              <a:rPr lang="ko-KR" altLang="en-US" dirty="0"/>
              <a:t>는 연속적이고 </a:t>
            </a:r>
            <a:r>
              <a:rPr lang="en-US" altLang="ko-KR" dirty="0"/>
              <a:t>Gaussian</a:t>
            </a:r>
            <a:r>
              <a:rPr lang="ko-KR" altLang="en-US" dirty="0"/>
              <a:t>분포</a:t>
            </a:r>
            <a:br>
              <a:rPr lang="en-US" altLang="ko-KR" dirty="0"/>
            </a:br>
            <a:r>
              <a:rPr lang="en-US" altLang="ko-KR" dirty="0"/>
              <a:t>&gt;&gt;bump</a:t>
            </a:r>
            <a:r>
              <a:rPr lang="ko-KR" altLang="en-US" dirty="0"/>
              <a:t>가 </a:t>
            </a:r>
            <a:r>
              <a:rPr lang="ko-KR" altLang="en-US" dirty="0" err="1"/>
              <a:t>한개뿐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B2209-E483-4405-A7E4-E5CE6C02774E}"/>
              </a:ext>
            </a:extLst>
          </p:cNvPr>
          <p:cNvSpPr txBox="1"/>
          <p:nvPr/>
        </p:nvSpPr>
        <p:spPr>
          <a:xfrm>
            <a:off x="755576" y="342848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</a:t>
            </a:r>
            <a:r>
              <a:rPr lang="en-US" altLang="ko-KR" dirty="0"/>
              <a:t>Histogram Filter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DA185-CB29-4562-A1CD-9394AC1F67D0}"/>
              </a:ext>
            </a:extLst>
          </p:cNvPr>
          <p:cNvSpPr txBox="1"/>
          <p:nvPr/>
        </p:nvSpPr>
        <p:spPr>
          <a:xfrm>
            <a:off x="5038538" y="342848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</a:t>
            </a:r>
            <a:r>
              <a:rPr lang="en-US" altLang="ko-KR" dirty="0"/>
              <a:t>Kalman 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61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Gaussian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3933056"/>
                <a:ext cx="3682752" cy="22239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Gaussian</a:t>
                </a:r>
                <a:r>
                  <a:rPr lang="ko-KR" altLang="en-US" dirty="0"/>
                  <a:t>의 면적은       항상 </a:t>
                </a:r>
                <a:r>
                  <a:rPr lang="en-US" altLang="ko-KR" dirty="0"/>
                  <a:t>1</a:t>
                </a:r>
                <a:endParaRPr lang="ko-KR" dirty="0"/>
              </a:p>
              <a:p>
                <a:r>
                  <a:rPr lang="en-US" altLang="ko-KR" dirty="0"/>
                  <a:t>Parameter</a:t>
                </a:r>
                <a:r>
                  <a:rPr lang="ko-KR" altLang="en-US" dirty="0"/>
                  <a:t>는 평균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)</a:t>
                </a:r>
                <a:br>
                  <a:rPr lang="en-US" altLang="ko-KR" dirty="0"/>
                </a:br>
                <a:r>
                  <a:rPr lang="ko-KR" altLang="en-US" dirty="0"/>
                  <a:t>공분산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두개</a:t>
                </a:r>
                <a:endParaRPr lang="en-US" altLang="ko-KR" dirty="0"/>
              </a:p>
              <a:p>
                <a:r>
                  <a:rPr lang="ko-KR" altLang="en-US" dirty="0"/>
                  <a:t>공분산이 클수록 넓게 퍼짐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3933056"/>
                <a:ext cx="3682752" cy="2223904"/>
              </a:xfrm>
              <a:blipFill>
                <a:blip r:embed="rId3"/>
                <a:stretch>
                  <a:fillRect l="-1159" t="-4110" b="-57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A7E05EF-1932-4C53-BB0A-34F20A7BD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090" y="1556792"/>
            <a:ext cx="2883821" cy="17205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C59C97-512F-482A-AABD-1D717CD5D84D}"/>
                  </a:ext>
                </a:extLst>
              </p:cNvPr>
              <p:cNvSpPr txBox="1"/>
              <p:nvPr/>
            </p:nvSpPr>
            <p:spPr>
              <a:xfrm>
                <a:off x="4716016" y="4293096"/>
                <a:ext cx="3970784" cy="735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C59C97-512F-482A-AABD-1D717CD5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93096"/>
                <a:ext cx="3970784" cy="7359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96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Update(measurement)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57200" y="3933056"/>
            <a:ext cx="8229600" cy="2223904"/>
          </a:xfrm>
        </p:spPr>
        <p:txBody>
          <a:bodyPr/>
          <a:lstStyle/>
          <a:p>
            <a:r>
              <a:rPr lang="ko-KR" altLang="en-US" dirty="0"/>
              <a:t>두 </a:t>
            </a:r>
            <a:r>
              <a:rPr lang="en-US" altLang="ko-KR" dirty="0"/>
              <a:t>gaussian</a:t>
            </a:r>
            <a:r>
              <a:rPr lang="ko-KR" altLang="en-US" dirty="0"/>
              <a:t>의 </a:t>
            </a:r>
            <a:r>
              <a:rPr lang="en-US" altLang="ko-KR" dirty="0"/>
              <a:t>product</a:t>
            </a:r>
            <a:r>
              <a:rPr lang="ko-KR" altLang="en-US" dirty="0"/>
              <a:t>로 생긴 새 </a:t>
            </a:r>
            <a:r>
              <a:rPr lang="en-US" altLang="ko-KR" dirty="0"/>
              <a:t>gaussian</a:t>
            </a:r>
            <a:r>
              <a:rPr lang="ko-KR" altLang="en-US" dirty="0"/>
              <a:t>의 평균은 두 </a:t>
            </a:r>
            <a:r>
              <a:rPr lang="en-US" altLang="ko-KR" dirty="0"/>
              <a:t>gaussian</a:t>
            </a:r>
            <a:r>
              <a:rPr lang="ko-KR" altLang="en-US" dirty="0"/>
              <a:t>의 평균 사이에 생긴다 </a:t>
            </a:r>
            <a:endParaRPr lang="ko-KR" dirty="0"/>
          </a:p>
          <a:p>
            <a:r>
              <a:rPr lang="ko-KR" altLang="en-US" dirty="0"/>
              <a:t>공분산은 더 </a:t>
            </a:r>
            <a:r>
              <a:rPr lang="ko-KR" altLang="en-US" dirty="0" err="1"/>
              <a:t>작아짐</a:t>
            </a:r>
            <a:endParaRPr 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68D424-06AE-4324-B1E2-216FD2053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03641"/>
            <a:ext cx="3362828" cy="1441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0090DB-F6E4-49B4-A0D8-3D586C47B106}"/>
              </a:ext>
            </a:extLst>
          </p:cNvPr>
          <p:cNvSpPr txBox="1"/>
          <p:nvPr/>
        </p:nvSpPr>
        <p:spPr>
          <a:xfrm>
            <a:off x="3923928" y="2145630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ㅡ</a:t>
            </a:r>
            <a:r>
              <a:rPr lang="ko-KR" altLang="en-US" dirty="0"/>
              <a:t> </a:t>
            </a:r>
            <a:r>
              <a:rPr lang="en-US" altLang="ko-KR" dirty="0"/>
              <a:t>: prior</a:t>
            </a:r>
          </a:p>
          <a:p>
            <a:r>
              <a:rPr lang="ko-KR" altLang="en-US" dirty="0" err="1">
                <a:solidFill>
                  <a:srgbClr val="0070C0"/>
                </a:solidFill>
              </a:rPr>
              <a:t>ㅡ</a:t>
            </a:r>
            <a:r>
              <a:rPr lang="ko-KR" altLang="en-US" dirty="0"/>
              <a:t> </a:t>
            </a:r>
            <a:r>
              <a:rPr lang="en-US" altLang="ko-KR" dirty="0"/>
              <a:t>: measurement</a:t>
            </a:r>
          </a:p>
          <a:p>
            <a:r>
              <a:rPr lang="ko-KR" altLang="en-US" dirty="0" err="1">
                <a:solidFill>
                  <a:schemeClr val="accent4"/>
                </a:solidFill>
              </a:rPr>
              <a:t>ㅡ</a:t>
            </a:r>
            <a:r>
              <a:rPr lang="ko-KR" altLang="en-US" dirty="0"/>
              <a:t> </a:t>
            </a:r>
            <a:r>
              <a:rPr lang="en-US" altLang="ko-KR" dirty="0"/>
              <a:t>: new gaussian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D499D3-CE0D-4AEC-971F-B482BFD83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24" y="2474168"/>
            <a:ext cx="3362828" cy="129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Update(measurement)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149080"/>
                <a:ext cx="8229600" cy="200788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endParaRPr lang="en-US" altLang="ko-KR" dirty="0"/>
              </a:p>
              <a:p>
                <a:r>
                  <a:rPr lang="ko-KR" altLang="en-US" dirty="0"/>
                  <a:t>공분산은 항상 줄어든다</a:t>
                </a:r>
                <a:br>
                  <a:rPr lang="en-US" altLang="ko-KR" dirty="0"/>
                </a:br>
                <a:r>
                  <a:rPr lang="en-US" altLang="ko-KR" dirty="0"/>
                  <a:t>&gt;&gt;Kalman Filter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measure</a:t>
                </a:r>
                <a:r>
                  <a:rPr lang="ko-KR" altLang="en-US" dirty="0"/>
                  <a:t>할 때 마다 </a:t>
                </a:r>
                <a:r>
                  <a:rPr lang="ko-KR" altLang="en-US" dirty="0" err="1"/>
                  <a:t>정확해진다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149080"/>
                <a:ext cx="8229600" cy="2007880"/>
              </a:xfrm>
              <a:blipFill>
                <a:blip r:embed="rId3"/>
                <a:stretch>
                  <a:fillRect l="-370" b="-5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A3B115A9-89D3-40CF-882D-B6C0E7614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60" y="1844824"/>
            <a:ext cx="3129189" cy="12635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00A42D-ADD2-4913-9F40-AFE5D9B4C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1844823"/>
            <a:ext cx="3137076" cy="1263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71A1F-03B9-4119-9880-D15AA0A756D7}"/>
              </a:ext>
            </a:extLst>
          </p:cNvPr>
          <p:cNvSpPr txBox="1"/>
          <p:nvPr/>
        </p:nvSpPr>
        <p:spPr>
          <a:xfrm>
            <a:off x="4355976" y="328498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</a:t>
            </a:r>
            <a:r>
              <a:rPr lang="en-US" altLang="ko-KR" dirty="0"/>
              <a:t>after update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A78FB5-C83A-4745-8890-281495C48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73" y="2996952"/>
            <a:ext cx="607599" cy="7578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AA20D9-3940-4242-AF4D-0D55BB00F7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744" y="2996952"/>
            <a:ext cx="406685" cy="50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9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Update(Motion)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221088"/>
                <a:ext cx="8229600" cy="19358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dirty="0"/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221088"/>
                <a:ext cx="8229600" cy="19358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37820DB-5ADE-4CFB-A167-516794AE5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743213"/>
            <a:ext cx="3554786" cy="1901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B6A25B-21E5-49FE-B6C7-CE745528F87D}"/>
              </a:ext>
            </a:extLst>
          </p:cNvPr>
          <p:cNvSpPr txBox="1"/>
          <p:nvPr/>
        </p:nvSpPr>
        <p:spPr>
          <a:xfrm>
            <a:off x="4788024" y="1743213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70C0"/>
                </a:solidFill>
              </a:rPr>
              <a:t>ㅡ</a:t>
            </a:r>
            <a:r>
              <a:rPr lang="en-US" altLang="ko-KR" dirty="0"/>
              <a:t>:</a:t>
            </a:r>
            <a:r>
              <a:rPr lang="ko-KR" altLang="en-US" dirty="0"/>
              <a:t>이동 전</a:t>
            </a:r>
            <a:endParaRPr lang="en-US" altLang="ko-KR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ㅡ</a:t>
            </a:r>
            <a:r>
              <a:rPr lang="en-US" altLang="ko-KR" dirty="0"/>
              <a:t>:</a:t>
            </a:r>
            <a:r>
              <a:rPr lang="ko-KR" altLang="en-US" dirty="0" err="1"/>
              <a:t>이동후</a:t>
            </a:r>
            <a:endParaRPr lang="en-US" altLang="ko-KR" dirty="0"/>
          </a:p>
          <a:p>
            <a:r>
              <a:rPr lang="ko-KR" altLang="en-US" dirty="0" err="1">
                <a:solidFill>
                  <a:srgbClr val="00B050"/>
                </a:solidFill>
              </a:rPr>
              <a:t>ㅡ</a:t>
            </a:r>
            <a:r>
              <a:rPr lang="en-US" altLang="ko-KR" dirty="0"/>
              <a:t>:</a:t>
            </a:r>
            <a:r>
              <a:rPr lang="ko-KR" altLang="en-US" dirty="0"/>
              <a:t>이동의 불확실성</a:t>
            </a:r>
            <a:r>
              <a:rPr lang="en-US" altLang="ko-KR" dirty="0"/>
              <a:t>(uncertainty)</a:t>
            </a:r>
            <a:br>
              <a:rPr lang="en-US" altLang="ko-KR" dirty="0"/>
            </a:br>
            <a:r>
              <a:rPr lang="en-US" altLang="ko-KR" dirty="0"/>
              <a:t>     &gt;&gt;U</a:t>
            </a:r>
            <a:r>
              <a:rPr lang="ko-KR" altLang="en-US" dirty="0"/>
              <a:t>만큼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EDD0DA-F756-4A44-9D15-9CDC8156A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3573016"/>
            <a:ext cx="564323" cy="35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2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Prediction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로봇이 이미지를 측정</a:t>
            </a:r>
            <a:endParaRPr lang="ko-KR" dirty="0"/>
          </a:p>
          <a:p>
            <a:r>
              <a:rPr lang="ko-KR" altLang="en-US" dirty="0"/>
              <a:t>시간에 따라 새로운     위치를 측정</a:t>
            </a:r>
            <a:endParaRPr lang="en-US" altLang="ko-KR" dirty="0"/>
          </a:p>
          <a:p>
            <a:r>
              <a:rPr lang="en-US" altLang="ko-KR" dirty="0"/>
              <a:t> t=4</a:t>
            </a:r>
            <a:r>
              <a:rPr lang="ko-KR" altLang="en-US" dirty="0"/>
              <a:t>일 때의 위치를 추정</a:t>
            </a:r>
            <a:r>
              <a:rPr lang="en-US" altLang="ko-KR" dirty="0"/>
              <a:t>(Predict)</a:t>
            </a:r>
            <a:r>
              <a:rPr lang="ko-KR" altLang="en-US" dirty="0"/>
              <a:t>가능하다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Kalman Filter</a:t>
            </a:r>
            <a:r>
              <a:rPr lang="ko-KR" altLang="en-US" dirty="0"/>
              <a:t>의 주요     기능</a:t>
            </a:r>
            <a:endParaRPr lang="ko-KR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1D8F95F-992E-485D-A0D1-81EE7804B250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632325" y="2366082"/>
            <a:ext cx="4041775" cy="263701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CC1F5E-F84E-4891-81D0-949A6B56C2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교육 세미나 프레젠테이션</Template>
  <TotalTime>0</TotalTime>
  <Words>266</Words>
  <Application>Microsoft Office PowerPoint</Application>
  <PresentationFormat>화면 슬라이드 쇼(4:3)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돋움</vt:lpstr>
      <vt:lpstr>맑은 고딕</vt:lpstr>
      <vt:lpstr>Bookman Old Style</vt:lpstr>
      <vt:lpstr>Calibri</vt:lpstr>
      <vt:lpstr>Cambria Math</vt:lpstr>
      <vt:lpstr>Gill Sans MT</vt:lpstr>
      <vt:lpstr>Wingdings</vt:lpstr>
      <vt:lpstr>Wingdings 3</vt:lpstr>
      <vt:lpstr>원본</vt:lpstr>
      <vt:lpstr>Kalman Filters</vt:lpstr>
      <vt:lpstr>Intro</vt:lpstr>
      <vt:lpstr>Tracking</vt:lpstr>
      <vt:lpstr>Histogram, Kalman filter 비교</vt:lpstr>
      <vt:lpstr>Gaussian</vt:lpstr>
      <vt:lpstr>Update(measurement)</vt:lpstr>
      <vt:lpstr>Update(measurement)</vt:lpstr>
      <vt:lpstr>Update(Motion)</vt:lpstr>
      <vt:lpstr>Prediction</vt:lpstr>
      <vt:lpstr>Prediction(High Dimension Gaussian)</vt:lpstr>
      <vt:lpstr>Multivariate Gaussian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2017-07-11T04:34:54Z</dcterms:created>
  <dcterms:modified xsi:type="dcterms:W3CDTF">2017-07-19T09:40:19Z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