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1"/>
  </p:notesMasterIdLst>
  <p:sldIdLst>
    <p:sldId id="256" r:id="rId3"/>
    <p:sldId id="257" r:id="rId4"/>
    <p:sldId id="259" r:id="rId5"/>
    <p:sldId id="265" r:id="rId6"/>
    <p:sldId id="266" r:id="rId7"/>
    <p:sldId id="268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87284" autoAdjust="0"/>
  </p:normalViewPr>
  <p:slideViewPr>
    <p:cSldViewPr>
      <p:cViewPr varScale="1">
        <p:scale>
          <a:sx n="74" d="100"/>
          <a:sy n="74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2017-07-25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그림  직진 </a:t>
            </a:r>
            <a:r>
              <a:rPr lang="en-US" altLang="ko-KR" dirty="0"/>
              <a:t>1, </a:t>
            </a:r>
            <a:r>
              <a:rPr lang="ko-KR" altLang="en-US" dirty="0"/>
              <a:t>좌회전 </a:t>
            </a:r>
            <a:r>
              <a:rPr lang="en-US" altLang="ko-KR" dirty="0"/>
              <a:t>1, </a:t>
            </a:r>
            <a:r>
              <a:rPr lang="ko-KR" altLang="en-US" dirty="0"/>
              <a:t>우회전</a:t>
            </a:r>
            <a:r>
              <a:rPr lang="en-US" altLang="ko-KR" dirty="0"/>
              <a:t> 1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그림  직진 </a:t>
            </a:r>
            <a:r>
              <a:rPr lang="en-US" altLang="ko-KR" dirty="0"/>
              <a:t>1, </a:t>
            </a:r>
            <a:r>
              <a:rPr lang="ko-KR" altLang="en-US" dirty="0"/>
              <a:t>좌회전 </a:t>
            </a:r>
            <a:r>
              <a:rPr lang="en-US" altLang="ko-KR" dirty="0"/>
              <a:t>20, </a:t>
            </a:r>
            <a:r>
              <a:rPr lang="ko-KR" altLang="en-US" dirty="0"/>
              <a:t>우회전 </a:t>
            </a:r>
            <a:r>
              <a:rPr lang="en-US" altLang="ko-KR" dirty="0"/>
              <a:t>1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947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8549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4045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722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4571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/>
            </a:lvl1pPr>
          </a:lstStyle>
          <a:p>
            <a:fld id="{A8B8E7D2-F905-46E3-BDD3-0258335A3216}" type="datetime1">
              <a:pPr/>
              <a:t>2017-07-25</a:t>
            </a:fld>
            <a:endParaRPr lang="ko-KR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ko-K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2017-07-25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2017-07-25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2017-07-25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2017-07-25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2017-07-25</a:t>
            </a:fld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Motion Planning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Finding Paths</a:t>
            </a:r>
            <a:endParaRPr 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Intro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Basic idea of finding paths</a:t>
                </a:r>
                <a:endParaRPr lang="ko-KR" dirty="0"/>
              </a:p>
              <a:p>
                <a:r>
                  <a:rPr lang="en-US" altLang="ko-KR" dirty="0"/>
                  <a:t>Search Problem</a:t>
                </a:r>
                <a:endParaRPr 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Algorithm</m:t>
                    </m:r>
                  </m:oMath>
                </a14:m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What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is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Planning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시작지점에서 도착지점까지 가는 길은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차선을 바꿔 좌회전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직진 후 우회전 두 번</a:t>
            </a:r>
            <a:endParaRPr lang="ko-KR" dirty="0"/>
          </a:p>
          <a:p>
            <a:r>
              <a:rPr lang="ko-KR" altLang="en-US" dirty="0"/>
              <a:t>그러나 실제로는          차선변경과 좌회전은   우회 하여 가는 것 보다 시간이 많이 걸릴 수   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Planning</a:t>
            </a:r>
            <a:r>
              <a:rPr lang="ko-KR" altLang="en-US" dirty="0"/>
              <a:t>은 가장            효율적인 경로를 찾는 것 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F490A2-FB98-4FCF-BF79-5F7C1F839D8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229798"/>
            <a:ext cx="4041775" cy="2909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Cost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첫번째 그림은 목표지점 까지의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</a:p>
          <a:p>
            <a:r>
              <a:rPr lang="ko-KR" altLang="en-US" dirty="0"/>
              <a:t>두번째 그림은 목표까지의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</a:p>
          <a:p>
            <a:endParaRPr lang="en-US" altLang="ko-KR" dirty="0"/>
          </a:p>
          <a:p>
            <a:r>
              <a:rPr lang="ko-KR" altLang="en-US" dirty="0"/>
              <a:t>좌회전의 </a:t>
            </a:r>
            <a:r>
              <a:rPr lang="en-US" altLang="ko-KR" dirty="0"/>
              <a:t>cost</a:t>
            </a:r>
            <a:r>
              <a:rPr lang="ko-KR" altLang="en-US" dirty="0"/>
              <a:t>가 높은   경우는 우회하여 가는  것이 빠르다</a:t>
            </a:r>
            <a:endParaRPr 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3D79ED8-E236-4FAF-9D3D-F51B35E2DAB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3867205"/>
            <a:ext cx="4041775" cy="17220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E9B6CE-7B2E-4D84-972B-0585CCC19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84" y="1644085"/>
            <a:ext cx="4041775" cy="17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2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Search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Problem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</a:t>
            </a:r>
            <a:r>
              <a:rPr lang="ko-KR" altLang="en-US" dirty="0"/>
              <a:t>는 시작점</a:t>
            </a:r>
            <a:r>
              <a:rPr lang="en-US" altLang="ko-KR" dirty="0"/>
              <a:t>, G</a:t>
            </a:r>
            <a:r>
              <a:rPr lang="ko-KR" altLang="en-US" dirty="0"/>
              <a:t>는 목적지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로봇이 한 칸 움직일 때 마다 </a:t>
            </a:r>
            <a:r>
              <a:rPr lang="en-US" altLang="ko-KR" dirty="0"/>
              <a:t>g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높인다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목적지에 </a:t>
            </a:r>
            <a:r>
              <a:rPr lang="ko-KR" altLang="en-US" dirty="0" err="1"/>
              <a:t>다다랐을</a:t>
            </a:r>
            <a:r>
              <a:rPr lang="ko-KR" altLang="en-US" dirty="0"/>
              <a:t> 때의 </a:t>
            </a:r>
            <a:r>
              <a:rPr lang="en-US" altLang="ko-KR" dirty="0"/>
              <a:t>g</a:t>
            </a:r>
            <a:r>
              <a:rPr lang="ko-KR" altLang="en-US" dirty="0"/>
              <a:t>값이 목적지 까지 가는데 걸리는 최소경로이다</a:t>
            </a:r>
            <a:endParaRPr 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FE7740-DE3C-4348-86ED-9C81387C338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445406"/>
            <a:ext cx="4041775" cy="24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Search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Problem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[0,0]</a:t>
            </a:r>
            <a:r>
              <a:rPr lang="ko-KR" altLang="en-US" sz="2000" dirty="0"/>
              <a:t>에서 시작</a:t>
            </a:r>
            <a:endParaRPr lang="en-US" altLang="ko-KR" sz="2000" dirty="0"/>
          </a:p>
          <a:p>
            <a:r>
              <a:rPr lang="en-US" altLang="ko-KR" sz="2000" dirty="0"/>
              <a:t>[1,0],[0,1]</a:t>
            </a:r>
            <a:r>
              <a:rPr lang="ko-KR" altLang="en-US" sz="2000" dirty="0"/>
              <a:t>로 이동가능</a:t>
            </a:r>
            <a:endParaRPr lang="en-US" altLang="ko-KR" sz="2000" dirty="0"/>
          </a:p>
          <a:p>
            <a:r>
              <a:rPr lang="en-US" altLang="ko-KR" sz="2000" dirty="0"/>
              <a:t>[0,1]</a:t>
            </a:r>
            <a:r>
              <a:rPr lang="ko-KR" altLang="en-US" sz="2000" dirty="0"/>
              <a:t>로 이동시</a:t>
            </a:r>
            <a:r>
              <a:rPr lang="en-US" altLang="ko-KR" sz="2000" dirty="0"/>
              <a:t> g</a:t>
            </a:r>
            <a:r>
              <a:rPr lang="ko-KR" altLang="en-US" sz="2000" dirty="0"/>
              <a:t>값은 </a:t>
            </a:r>
            <a:r>
              <a:rPr lang="en-US" altLang="ko-KR" sz="2000" dirty="0"/>
              <a:t>1</a:t>
            </a:r>
            <a:r>
              <a:rPr lang="ko-KR" altLang="en-US" sz="2000" dirty="0"/>
              <a:t>로 증가</a:t>
            </a:r>
            <a:r>
              <a:rPr lang="en-US" altLang="ko-KR" sz="2000" dirty="0"/>
              <a:t>, [1,0]</a:t>
            </a:r>
            <a:r>
              <a:rPr lang="ko-KR" altLang="en-US" sz="2000" dirty="0"/>
              <a:t>로 이동해도 마찬가지</a:t>
            </a:r>
            <a:endParaRPr lang="en-US" altLang="ko-KR" sz="2000" dirty="0"/>
          </a:p>
          <a:p>
            <a:r>
              <a:rPr lang="en-US" altLang="ko-KR" sz="2000" dirty="0"/>
              <a:t>[0,1]</a:t>
            </a:r>
            <a:r>
              <a:rPr lang="ko-KR" altLang="en-US" sz="2000" dirty="0"/>
              <a:t>에서 </a:t>
            </a:r>
            <a:r>
              <a:rPr lang="en-US" altLang="ko-KR" sz="2000" dirty="0"/>
              <a:t>[0,2],[1,1]</a:t>
            </a:r>
            <a:r>
              <a:rPr lang="ko-KR" altLang="en-US" sz="2000" dirty="0"/>
              <a:t>로 이동가능 </a:t>
            </a:r>
            <a:r>
              <a:rPr lang="en-US" altLang="ko-KR" sz="2000" dirty="0"/>
              <a:t>g</a:t>
            </a:r>
            <a:r>
              <a:rPr lang="ko-KR" altLang="en-US" sz="2000" dirty="0"/>
              <a:t>값은 </a:t>
            </a:r>
            <a:r>
              <a:rPr lang="en-US" altLang="ko-KR" sz="2000" dirty="0"/>
              <a:t>2</a:t>
            </a:r>
            <a:r>
              <a:rPr lang="ko-KR" altLang="en-US" sz="2000" dirty="0"/>
              <a:t>로 증가</a:t>
            </a:r>
            <a:endParaRPr lang="en-US" altLang="ko-KR" sz="2000" dirty="0"/>
          </a:p>
          <a:p>
            <a:r>
              <a:rPr lang="en-US" altLang="ko-KR" sz="2000" dirty="0"/>
              <a:t>[1,0]</a:t>
            </a:r>
            <a:r>
              <a:rPr lang="ko-KR" altLang="en-US" sz="2000" dirty="0"/>
              <a:t>에서 이동시 </a:t>
            </a:r>
            <a:r>
              <a:rPr lang="en-US" altLang="ko-KR" sz="2000" dirty="0"/>
              <a:t>[1,1]</a:t>
            </a:r>
            <a:r>
              <a:rPr lang="ko-KR" altLang="en-US" sz="2000" dirty="0"/>
              <a:t>로 이동  가능하나</a:t>
            </a:r>
            <a:r>
              <a:rPr lang="en-US" altLang="ko-KR" sz="2000" dirty="0"/>
              <a:t>, [0,1]</a:t>
            </a:r>
            <a:r>
              <a:rPr lang="ko-KR" altLang="en-US" sz="2000" dirty="0"/>
              <a:t>에서 이미 체크한 곳이기 때문에 이동하지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위의 과정을 반복하여 목적지   까지 이동</a:t>
            </a:r>
            <a:endParaRPr lang="ko-KR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0F89FC-D0FD-477E-95CC-20FFD954986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441881"/>
            <a:ext cx="4041775" cy="24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n/>
                            <a:gradFill flip="none">
                              <a:gsLst>
                                <a:gs pos="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4600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100000">
                                  <a:schemeClr val="accent6">
                                    <a:tint val="100000"/>
                                    <a:shade val="60000"/>
                                    <a:hueMod val="100000"/>
                                    <a:satMod val="195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/>
                            <a:gradFill flip="none">
                              <a:gsLst>
                                <a:gs pos="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4600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100000">
                                  <a:schemeClr val="accent6">
                                    <a:tint val="100000"/>
                                    <a:shade val="60000"/>
                                    <a:hueMod val="100000"/>
                                    <a:satMod val="195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n/>
                            <a:gradFill flip="none">
                              <a:gsLst>
                                <a:gs pos="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46000">
                                  <a:schemeClr val="accent6">
                                    <a:tint val="70000"/>
                                    <a:shade val="100000"/>
                                    <a:hueMod val="100000"/>
                                    <a:satMod val="195000"/>
                                  </a:schemeClr>
                                </a:gs>
                                <a:gs pos="100000">
                                  <a:schemeClr val="accent6">
                                    <a:tint val="100000"/>
                                    <a:shade val="60000"/>
                                    <a:hueMod val="100000"/>
                                    <a:satMod val="195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ln/>
                    <a:gradFill flip="none">
                      <a:gsLst>
                        <a:gs pos="0">
                          <a:schemeClr val="accent6">
                            <a:tint val="70000"/>
                            <a:shade val="100000"/>
                            <a:hueMod val="100000"/>
                            <a:satMod val="195000"/>
                          </a:schemeClr>
                        </a:gs>
                        <a:gs pos="46000">
                          <a:schemeClr val="accent6">
                            <a:tint val="70000"/>
                            <a:shade val="100000"/>
                            <a:hueMod val="100000"/>
                            <a:satMod val="195000"/>
                          </a:schemeClr>
                        </a:gs>
                        <a:gs pos="100000">
                          <a:schemeClr val="accent6">
                            <a:tint val="100000"/>
                            <a:shade val="60000"/>
                            <a:hueMod val="100000"/>
                            <a:satMod val="195000"/>
                          </a:schemeClr>
                        </a:gs>
                      </a:gsLst>
                      <a:lin ang="5400000"/>
                    </a:gradFill>
                  </a:rPr>
                  <a:t> Algorithm</a:t>
                </a:r>
                <a:endParaRPr lang="ko-KR" dirty="0">
                  <a:ln/>
                  <a:gradFill flip="none">
                    <a:gsLst>
                      <a:gs pos="0">
                        <a:schemeClr val="accent6">
                          <a:tint val="70000"/>
                          <a:shade val="100000"/>
                          <a:hueMod val="100000"/>
                          <a:satMod val="195000"/>
                        </a:schemeClr>
                      </a:gs>
                      <a:gs pos="46000">
                        <a:schemeClr val="accent6">
                          <a:tint val="70000"/>
                          <a:shade val="100000"/>
                          <a:hueMod val="100000"/>
                          <a:satMod val="195000"/>
                        </a:schemeClr>
                      </a:gs>
                      <a:gs pos="100000">
                        <a:schemeClr val="accent6">
                          <a:tint val="100000"/>
                          <a:shade val="60000"/>
                          <a:hueMod val="100000"/>
                          <a:satMod val="195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Heuristic function</a:t>
            </a:r>
            <a:r>
              <a:rPr lang="ko-KR" altLang="en-US" sz="2000" dirty="0"/>
              <a:t>은 목표까지 얼마나 떨어져 있음을 나타냄</a:t>
            </a:r>
            <a:endParaRPr lang="en-US" altLang="ko-KR" sz="2000" dirty="0"/>
          </a:p>
          <a:p>
            <a:r>
              <a:rPr lang="en-US" altLang="ko-KR" sz="2000" dirty="0"/>
              <a:t>[0,0]</a:t>
            </a:r>
            <a:r>
              <a:rPr lang="ko-KR" altLang="en-US" sz="2000" dirty="0"/>
              <a:t>에서 시작하여 </a:t>
            </a:r>
            <a:r>
              <a:rPr lang="en-US" altLang="ko-KR" sz="2000" dirty="0"/>
              <a:t>[4,1]</a:t>
            </a:r>
            <a:r>
              <a:rPr lang="ko-KR" altLang="en-US" sz="2000" dirty="0"/>
              <a:t>까지 이동</a:t>
            </a:r>
            <a:r>
              <a:rPr lang="en-US" altLang="ko-KR" sz="2000" dirty="0"/>
              <a:t>, g</a:t>
            </a:r>
            <a:r>
              <a:rPr lang="ko-KR" altLang="en-US" sz="2000" dirty="0"/>
              <a:t>값은 </a:t>
            </a:r>
            <a:r>
              <a:rPr lang="en-US" altLang="ko-KR" sz="2000" dirty="0"/>
              <a:t>4, h</a:t>
            </a:r>
            <a:r>
              <a:rPr lang="ko-KR" altLang="en-US" sz="2000" dirty="0"/>
              <a:t>값은 </a:t>
            </a:r>
            <a:r>
              <a:rPr lang="en-US" altLang="ko-KR" sz="2000" dirty="0"/>
              <a:t>5, </a:t>
            </a:r>
            <a:r>
              <a:rPr lang="ko-KR" altLang="en-US" sz="2000" dirty="0"/>
              <a:t>두 값의 합은 </a:t>
            </a:r>
            <a:r>
              <a:rPr lang="en-US" altLang="ko-KR" sz="2000" dirty="0"/>
              <a:t>9</a:t>
            </a:r>
          </a:p>
          <a:p>
            <a:r>
              <a:rPr lang="en-US" altLang="ko-KR" sz="2000" dirty="0"/>
              <a:t>[4,2]</a:t>
            </a:r>
            <a:r>
              <a:rPr lang="ko-KR" altLang="en-US" sz="2000" dirty="0"/>
              <a:t>에서 </a:t>
            </a:r>
            <a:r>
              <a:rPr lang="en-US" altLang="ko-KR" sz="2000" dirty="0"/>
              <a:t>g</a:t>
            </a:r>
            <a:r>
              <a:rPr lang="ko-KR" altLang="en-US" sz="2000" dirty="0"/>
              <a:t>값은 </a:t>
            </a:r>
            <a:r>
              <a:rPr lang="en-US" altLang="ko-KR" sz="2000" dirty="0"/>
              <a:t>6, h</a:t>
            </a:r>
            <a:r>
              <a:rPr lang="ko-KR" altLang="en-US" sz="2000" dirty="0"/>
              <a:t>값은 </a:t>
            </a:r>
            <a:r>
              <a:rPr lang="en-US" altLang="ko-KR" sz="2000" dirty="0"/>
              <a:t>3, </a:t>
            </a:r>
            <a:r>
              <a:rPr lang="ko-KR" altLang="en-US" sz="2000" dirty="0"/>
              <a:t>합은 </a:t>
            </a:r>
            <a:r>
              <a:rPr lang="en-US" altLang="ko-KR" sz="2000" dirty="0"/>
              <a:t>6</a:t>
            </a:r>
          </a:p>
          <a:p>
            <a:r>
              <a:rPr lang="en-US" altLang="ko-KR" sz="2000" dirty="0"/>
              <a:t>[4,2]</a:t>
            </a:r>
            <a:r>
              <a:rPr lang="ko-KR" altLang="en-US" sz="2000" dirty="0"/>
              <a:t>는 </a:t>
            </a:r>
            <a:r>
              <a:rPr lang="en-US" altLang="ko-KR" sz="2000" dirty="0"/>
              <a:t>[3,2],[4,3] </a:t>
            </a:r>
            <a:r>
              <a:rPr lang="ko-KR" altLang="en-US" sz="2000" dirty="0"/>
              <a:t>둘 중 하나로 이동한다</a:t>
            </a:r>
            <a:r>
              <a:rPr lang="en-US" altLang="ko-KR" sz="2000" dirty="0"/>
              <a:t>. </a:t>
            </a:r>
            <a:r>
              <a:rPr lang="ko-KR" altLang="en-US" sz="2000" dirty="0"/>
              <a:t>두 위치 모두 </a:t>
            </a:r>
            <a:r>
              <a:rPr lang="en-US" altLang="ko-KR" sz="2000" dirty="0"/>
              <a:t>g</a:t>
            </a:r>
            <a:r>
              <a:rPr lang="ko-KR" altLang="en-US" sz="2000" dirty="0"/>
              <a:t>값은 </a:t>
            </a:r>
            <a:r>
              <a:rPr lang="en-US" altLang="ko-KR" sz="2000" dirty="0"/>
              <a:t>7</a:t>
            </a:r>
            <a:r>
              <a:rPr lang="ko-KR" altLang="en-US" sz="2000" dirty="0"/>
              <a:t>이지만 </a:t>
            </a:r>
            <a:r>
              <a:rPr lang="en-US" altLang="ko-KR" sz="2000" dirty="0"/>
              <a:t>[3,2]</a:t>
            </a:r>
            <a:r>
              <a:rPr lang="ko-KR" altLang="en-US" sz="2000" dirty="0"/>
              <a:t>의 </a:t>
            </a:r>
            <a:r>
              <a:rPr lang="en-US" altLang="ko-KR" sz="2000" dirty="0"/>
              <a:t>h</a:t>
            </a:r>
            <a:r>
              <a:rPr lang="ko-KR" altLang="en-US" sz="2000" dirty="0"/>
              <a:t>값은 </a:t>
            </a:r>
            <a:r>
              <a:rPr lang="en-US" altLang="ko-KR" sz="2000" dirty="0"/>
              <a:t>4, [4,3]</a:t>
            </a:r>
            <a:r>
              <a:rPr lang="ko-KR" altLang="en-US" sz="2000" dirty="0"/>
              <a:t>의 </a:t>
            </a:r>
            <a:r>
              <a:rPr lang="en-US" altLang="ko-KR" sz="2000" dirty="0"/>
              <a:t>h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가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두 값의 합은 </a:t>
            </a:r>
            <a:r>
              <a:rPr lang="en-US" altLang="ko-KR" sz="2000" dirty="0"/>
              <a:t>[3,2]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10, [4,3]</a:t>
            </a:r>
            <a:r>
              <a:rPr lang="ko-KR" altLang="en-US" sz="2000" dirty="0"/>
              <a:t>은 </a:t>
            </a:r>
            <a:r>
              <a:rPr lang="en-US" altLang="ko-KR" sz="2000" dirty="0"/>
              <a:t>9</a:t>
            </a:r>
            <a:r>
              <a:rPr lang="ko-KR" altLang="en-US" sz="2000" dirty="0"/>
              <a:t>가 되므로 합이 적어지는 </a:t>
            </a:r>
            <a:r>
              <a:rPr lang="en-US" altLang="ko-KR" sz="2000" dirty="0"/>
              <a:t>[4,3]</a:t>
            </a:r>
            <a:r>
              <a:rPr lang="ko-KR" altLang="en-US" sz="2000" dirty="0"/>
              <a:t>를 선택한다</a:t>
            </a:r>
            <a:endParaRPr lang="ko-KR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205184-9EAC-451F-9B7D-2D92B9F4AA8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506266" y="2633426"/>
            <a:ext cx="4445953" cy="21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Dynamic Programming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목적지 까지 가는 최적의 경로를 선택 할 수 없는 경우</a:t>
            </a:r>
            <a:r>
              <a:rPr lang="en-US" altLang="ko-KR" dirty="0"/>
              <a:t>, </a:t>
            </a:r>
            <a:r>
              <a:rPr lang="ko-KR" altLang="en-US" dirty="0"/>
              <a:t>차선책을 생각해야함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그림에서 모든 </a:t>
            </a:r>
            <a:r>
              <a:rPr lang="en-US" altLang="ko-KR" dirty="0"/>
              <a:t>grid</a:t>
            </a:r>
            <a:r>
              <a:rPr lang="ko-KR" altLang="en-US" dirty="0"/>
              <a:t>에 목적지 가지 가는 동작을 기술함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지점에서 목표지점 까지 갈 수 있다</a:t>
            </a:r>
            <a:endParaRPr 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9CF365-2F5E-4C4A-BFBC-A6B2DC03BAD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002581"/>
            <a:ext cx="4041775" cy="33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18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320</Words>
  <Application>Microsoft Office PowerPoint</Application>
  <PresentationFormat>화면 슬라이드 쇼(4:3)</PresentationFormat>
  <Paragraphs>51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돋움</vt:lpstr>
      <vt:lpstr>맑은 고딕</vt:lpstr>
      <vt:lpstr>Bookman Old Style</vt:lpstr>
      <vt:lpstr>Calibri</vt:lpstr>
      <vt:lpstr>Cambria Math</vt:lpstr>
      <vt:lpstr>Gill Sans MT</vt:lpstr>
      <vt:lpstr>Wingdings</vt:lpstr>
      <vt:lpstr>Wingdings 3</vt:lpstr>
      <vt:lpstr>원본</vt:lpstr>
      <vt:lpstr>Motion Planning</vt:lpstr>
      <vt:lpstr>Intro</vt:lpstr>
      <vt:lpstr>What is Planning</vt:lpstr>
      <vt:lpstr>Cost</vt:lpstr>
      <vt:lpstr>Search Problem</vt:lpstr>
      <vt:lpstr>Search Problem</vt:lpstr>
      <vt:lpstr>A^∗ Algorithm</vt:lpstr>
      <vt:lpstr>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2017-07-17T02:46:34Z</dcterms:created>
  <dcterms:modified xsi:type="dcterms:W3CDTF">2017-07-25T06:47:56Z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