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14"/>
  </p:notesMasterIdLst>
  <p:sldIdLst>
    <p:sldId id="256" r:id="rId3"/>
    <p:sldId id="257" r:id="rId4"/>
    <p:sldId id="259" r:id="rId5"/>
    <p:sldId id="258" r:id="rId6"/>
    <p:sldId id="260" r:id="rId7"/>
    <p:sldId id="265" r:id="rId8"/>
    <p:sldId id="266" r:id="rId9"/>
    <p:sldId id="267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6813" autoAdjust="0"/>
  </p:normalViewPr>
  <p:slideViewPr>
    <p:cSldViewPr>
      <p:cViewPr varScale="1">
        <p:scale>
          <a:sx n="74" d="100"/>
          <a:sy n="74" d="100"/>
        </p:scale>
        <p:origin x="17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888A7752-73DE-404C-BA6F-63DEF987950B}" type="datetimeFigureOut">
              <a:pPr/>
              <a:t>2017-07-19</a:t>
            </a:fld>
            <a:endParaRPr lang="ko-K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AEC00428-765A-4708-ADE2-3AAB557AF17C}" type="slidenum"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ko-KR" smtClean="0"/>
              <a:pPr/>
              <a:t>1</a:t>
            </a:fld>
            <a:endParaRPr 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10</a:t>
            </a:fld>
            <a:endParaRPr 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11</a:t>
            </a:fld>
            <a:endParaRPr 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ko-KR" smtClean="0"/>
              <a:pPr/>
              <a:t>2</a:t>
            </a:fld>
            <a:endParaRPr 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3</a:t>
            </a:fld>
            <a:endParaRPr 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4</a:t>
            </a:fld>
            <a:endParaRPr 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알파는 </a:t>
            </a:r>
            <a:r>
              <a:rPr lang="en-US" altLang="ko-KR" dirty="0"/>
              <a:t>step size </a:t>
            </a:r>
            <a:r>
              <a:rPr lang="ko-KR" altLang="en-US" dirty="0"/>
              <a:t>혹은 </a:t>
            </a:r>
            <a:r>
              <a:rPr lang="en-US" altLang="ko-KR" dirty="0"/>
              <a:t>learning rate</a:t>
            </a:r>
            <a:r>
              <a:rPr lang="ko-KR" altLang="en-US" dirty="0"/>
              <a:t>라 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5</a:t>
            </a:fld>
            <a:endParaRPr 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CTE</a:t>
            </a:r>
            <a:r>
              <a:rPr lang="ko-KR" altLang="en-US" dirty="0"/>
              <a:t>는 </a:t>
            </a:r>
            <a:r>
              <a:rPr lang="en-US" altLang="ko-KR" dirty="0"/>
              <a:t>cross track error</a:t>
            </a:r>
          </a:p>
          <a:p>
            <a:r>
              <a:rPr lang="ko-KR" altLang="en-US" dirty="0" err="1"/>
              <a:t>세타는</a:t>
            </a:r>
            <a:r>
              <a:rPr lang="ko-KR" altLang="en-US" dirty="0"/>
              <a:t> </a:t>
            </a:r>
            <a:r>
              <a:rPr lang="en-US" altLang="ko-KR" dirty="0"/>
              <a:t>steering angle </a:t>
            </a:r>
            <a:r>
              <a:rPr lang="ko-KR" altLang="en-US" dirty="0" err="1"/>
              <a:t>타우는</a:t>
            </a:r>
            <a:r>
              <a:rPr lang="ko-KR" altLang="en-US" dirty="0"/>
              <a:t> 상수 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40505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90273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93401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ko-KR" smtClean="0"/>
              <a:pPr/>
              <a:t>9</a:t>
            </a:fld>
            <a:endParaRPr 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 latinLnBrk="1">
              <a:defRPr lang="ko-KR"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 latinLnBrk="1">
              <a:buNone/>
              <a:defRPr lang="ko-KR" sz="2000">
                <a:solidFill>
                  <a:schemeClr val="tx2"/>
                </a:solidFill>
                <a:latin typeface="+mj-lt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latinLnBrk="1">
              <a:defRPr lang="ko-KR" sz="1400"/>
            </a:lvl1pPr>
          </a:lstStyle>
          <a:p>
            <a:fld id="{A8B8E7D2-F905-46E3-BDD3-0258335A3216}" type="datetime1">
              <a:pPr/>
              <a:t>2017-07-19</a:t>
            </a:fld>
            <a:endParaRPr lang="ko-KR" sz="1600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B5ADC2-7248-4799-8E52-477E151C3EE9}" type="slidenum">
              <a:pPr/>
              <a:t>‹#›</a:t>
            </a:fld>
            <a:endParaRPr lang="ko-K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2017-07-19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2017-07-19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2017-07-19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 latinLnBrk="1">
              <a:buNone/>
              <a:defRPr lang="ko-KR" sz="32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 latinLnBrk="1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FB568A0-62B0-4129-95C4-7270BF844D61}" type="datetime1">
              <a:pPr/>
              <a:t>2017-07-19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F31A-E594-408B-8114-4F8438303DA3}" type="datetime1">
              <a:pPr/>
              <a:t>2017-07-19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1">
              <a:buNone/>
              <a:defRPr lang="ko-KR" sz="2400" b="1">
                <a:solidFill>
                  <a:schemeClr val="accent2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1">
              <a:buNone/>
              <a:defRPr lang="ko-KR" sz="2400" b="1">
                <a:solidFill>
                  <a:schemeClr val="accent2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98-2A5A-4309-94C2-82E465C1DCF8}" type="datetime1">
              <a:pPr/>
              <a:t>2017-07-19</a:t>
            </a:fld>
            <a:endParaRPr lang="ko-KR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2017-07-19</a:t>
            </a:fld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58F6-778A-46C2-BFC0-8FD9B04A99E8}" type="datetime1">
              <a:pPr/>
              <a:t>2017-07-19</a:t>
            </a:fld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 latinLnBrk="1">
              <a:buNone/>
              <a:defRPr lang="ko-KR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 latinLnBrk="1">
              <a:lnSpc>
                <a:spcPts val="2200"/>
              </a:lnSpc>
              <a:spcAft>
                <a:spcPts val="1000"/>
              </a:spcAft>
              <a:buNone/>
              <a:defRPr lang="ko-KR" sz="1600">
                <a:solidFill>
                  <a:schemeClr val="tx2"/>
                </a:solidFill>
              </a:defRPr>
            </a:lvl1pPr>
            <a:lvl2pPr>
              <a:buNone/>
              <a:defRPr lang="ko-KR" sz="1200"/>
            </a:lvl2pPr>
            <a:lvl3pPr>
              <a:buNone/>
              <a:defRPr lang="ko-KR" sz="1000"/>
            </a:lvl3pPr>
            <a:lvl4pPr>
              <a:buNone/>
              <a:defRPr lang="ko-KR" sz="900"/>
            </a:lvl4pPr>
            <a:lvl5pPr>
              <a:buNone/>
              <a:defRPr lang="ko-KR" sz="9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2017-07-19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 latinLnBrk="1">
              <a:buNone/>
              <a:defRPr lang="ko-KR"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 latinLnBrk="1">
              <a:spcBef>
                <a:spcPts val="600"/>
              </a:spcBef>
              <a:buNone/>
              <a:defRPr lang="ko-KR" sz="3200"/>
            </a:lvl1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 latinLnBrk="1">
              <a:buFontTx/>
              <a:buNone/>
              <a:defRPr lang="ko-KR" sz="1400"/>
            </a:lvl1pPr>
            <a:lvl2pPr>
              <a:defRPr lang="ko-KR" sz="1200"/>
            </a:lvl2pPr>
            <a:lvl3pPr>
              <a:defRPr lang="ko-KR" sz="1000"/>
            </a:lvl3pPr>
            <a:lvl4pPr>
              <a:defRPr lang="ko-KR" sz="900"/>
            </a:lvl4pPr>
            <a:lvl5pPr>
              <a:defRPr lang="ko-KR" sz="9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2017-07-19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  <a:p>
            <a:pPr lvl="5"/>
            <a:r>
              <a:rPr lang="ko-KR"/>
              <a:t>여섯째 수준</a:t>
            </a:r>
          </a:p>
          <a:p>
            <a:pPr lvl="6"/>
            <a:r>
              <a:rPr lang="ko-KR"/>
              <a:t>일곱째 수준</a:t>
            </a:r>
          </a:p>
          <a:p>
            <a:pPr lvl="7"/>
            <a:r>
              <a:rPr lang="ko-KR"/>
              <a:t>여덟째 수준</a:t>
            </a:r>
          </a:p>
          <a:p>
            <a:pPr lvl="8"/>
            <a:r>
              <a:rPr lang="ko-KR"/>
              <a:t>아홉째 수준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latinLnBrk="1">
              <a:defRPr lang="ko-KR" sz="1400">
                <a:solidFill>
                  <a:schemeClr val="tx2"/>
                </a:solidFill>
              </a:defRPr>
            </a:lvl1pPr>
          </a:lstStyle>
          <a:p>
            <a:pPr algn="r"/>
            <a:fld id="{33938BEC-55E3-4F9D-B5C5-76D23951C04A}" type="datetime1">
              <a:pPr algn="r"/>
              <a:t>2017-07-19</a:t>
            </a:fld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latinLnBrk="1">
              <a:defRPr lang="ko-KR" sz="1400">
                <a:solidFill>
                  <a:schemeClr val="tx2"/>
                </a:solidFill>
              </a:defRPr>
            </a:lvl1pPr>
          </a:lstStyle>
          <a:p>
            <a:pPr algn="r"/>
            <a:endParaRPr lang="ko-KR" sz="140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latinLnBrk="1">
              <a:defRPr lang="ko-KR" sz="1400">
                <a:solidFill>
                  <a:schemeClr val="tx2"/>
                </a:solidFill>
              </a:defRPr>
            </a:lvl1pPr>
          </a:lstStyle>
          <a:p>
            <a:pPr algn="l"/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 sz="160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1" hangingPunct="1">
        <a:spcBef>
          <a:spcPct val="0"/>
        </a:spcBef>
        <a:buNone/>
        <a:defRPr lang="ko-KR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lang="ko-KR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lang="ko-KR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ko-KR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PID</a:t>
            </a:r>
            <a:r>
              <a:rPr lang="ko-KR" altLang="en-US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Control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Generating Smooth paths</a:t>
            </a:r>
            <a:endParaRPr 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Twiddle Algorithm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D17DF3D-217D-40ED-801F-B9233B2284A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204577" y="1219200"/>
            <a:ext cx="6734846" cy="4937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Summary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실제적인 경로는 </a:t>
            </a:r>
            <a:r>
              <a:rPr lang="en-US" altLang="ko-KR" dirty="0"/>
              <a:t>smooth </a:t>
            </a:r>
            <a:r>
              <a:rPr lang="ko-KR" altLang="en-US" dirty="0"/>
              <a:t>해야 좋다</a:t>
            </a:r>
            <a:endParaRPr lang="ko-KR" dirty="0"/>
          </a:p>
          <a:p>
            <a:r>
              <a:rPr lang="en-US" altLang="ko-KR" dirty="0"/>
              <a:t>Smooth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r>
              <a:rPr lang="ko-KR" altLang="en-US" dirty="0"/>
              <a:t>를 따라갈 때 오차를 줄여야 한다</a:t>
            </a:r>
            <a:br>
              <a:rPr lang="en-US" altLang="ko-KR" dirty="0"/>
            </a:br>
            <a:r>
              <a:rPr lang="en-US" altLang="ko-KR" dirty="0"/>
              <a:t>&gt;&gt;PID</a:t>
            </a:r>
            <a:r>
              <a:rPr lang="ko-KR" altLang="en-US" dirty="0"/>
              <a:t>알고리즘</a:t>
            </a:r>
            <a:endParaRPr lang="ko-KR" dirty="0"/>
          </a:p>
          <a:p>
            <a:r>
              <a:rPr lang="en-US" altLang="ko-KR" dirty="0"/>
              <a:t>P control</a:t>
            </a:r>
            <a:r>
              <a:rPr lang="ko-KR" altLang="en-US" dirty="0"/>
              <a:t>은 </a:t>
            </a:r>
            <a:r>
              <a:rPr lang="en-US" altLang="ko-KR" dirty="0"/>
              <a:t>oscillate </a:t>
            </a:r>
            <a:r>
              <a:rPr lang="ko-KR" altLang="en-US" dirty="0"/>
              <a:t>한다</a:t>
            </a:r>
            <a:endParaRPr lang="en-US" altLang="ko-KR" dirty="0"/>
          </a:p>
          <a:p>
            <a:r>
              <a:rPr lang="en-US" altLang="ko-KR" dirty="0"/>
              <a:t>PD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은 </a:t>
            </a:r>
            <a:r>
              <a:rPr lang="en-US" altLang="ko-KR" dirty="0"/>
              <a:t>bias</a:t>
            </a:r>
            <a:r>
              <a:rPr lang="ko-KR" altLang="en-US" dirty="0"/>
              <a:t>에 약하다</a:t>
            </a:r>
            <a:endParaRPr lang="en-US" altLang="ko-KR" dirty="0"/>
          </a:p>
          <a:p>
            <a:r>
              <a:rPr lang="en-US" altLang="ko-KR" dirty="0"/>
              <a:t>PID control</a:t>
            </a:r>
            <a:r>
              <a:rPr lang="ko-KR" altLang="en-US" dirty="0"/>
              <a:t>을 통해 경로를 따라간다</a:t>
            </a:r>
            <a:endParaRPr 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Intro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Smoothing Algorithm</a:t>
            </a:r>
          </a:p>
          <a:p>
            <a:endParaRPr lang="en-US" altLang="ko-KR" dirty="0"/>
          </a:p>
          <a:p>
            <a:endParaRPr lang="ko-KR" dirty="0"/>
          </a:p>
          <a:p>
            <a:r>
              <a:rPr lang="en-US" altLang="ko-KR" dirty="0"/>
              <a:t>PID control</a:t>
            </a:r>
          </a:p>
          <a:p>
            <a:endParaRPr lang="en-US" altLang="ko-KR" dirty="0"/>
          </a:p>
          <a:p>
            <a:endParaRPr lang="ko-KR" dirty="0"/>
          </a:p>
          <a:p>
            <a:r>
              <a:rPr lang="en-US" altLang="ko-KR" dirty="0"/>
              <a:t>Twiddle Algorithm</a:t>
            </a:r>
            <a:endParaRPr 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Smooth paths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파란 경로는 장애물을 회피할 때 시간을 너무 많이 사용하여 비효율적임</a:t>
            </a:r>
            <a:endParaRPr lang="ko-KR" dirty="0"/>
          </a:p>
          <a:p>
            <a:r>
              <a:rPr lang="ko-KR" altLang="en-US" dirty="0"/>
              <a:t>녹색 경로는 목표까지의 직선경로이지만 로봇이 바라보고 있는 방향을 고려하지 않음</a:t>
            </a:r>
            <a:endParaRPr lang="en-US" altLang="ko-KR" dirty="0"/>
          </a:p>
          <a:p>
            <a:r>
              <a:rPr lang="ko-KR" altLang="en-US" dirty="0"/>
              <a:t>붉은 경로가 이상적임</a:t>
            </a:r>
            <a:endParaRPr 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B07E70C-E6D6-43D8-8B89-F41ED703B883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632325" y="1923860"/>
            <a:ext cx="4041775" cy="35214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Smoothing</a:t>
            </a:r>
            <a:r>
              <a:rPr lang="ko-KR" altLang="en-US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Algorithm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=smooth path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grid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원래 </a:t>
                </a:r>
                <a:r>
                  <a:rPr lang="en-US" altLang="ko-KR" dirty="0"/>
                  <a:t>path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grid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최소화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최소화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어떻게 최소화</a:t>
                </a:r>
                <a:r>
                  <a:rPr lang="en-US" altLang="ko-KR" dirty="0"/>
                  <a:t>??		Gradient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Descent</a:t>
                </a:r>
                <a:r>
                  <a:rPr lang="ko-KR" altLang="en-US" dirty="0"/>
                  <a:t>를 이용</a:t>
                </a:r>
                <a:endParaRPr lang="ko-KR" dirty="0"/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333" t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F080E10-BE4E-4B56-81AC-4BC2FD972EA8}"/>
              </a:ext>
            </a:extLst>
          </p:cNvPr>
          <p:cNvSpPr/>
          <p:nvPr/>
        </p:nvSpPr>
        <p:spPr>
          <a:xfrm>
            <a:off x="2987824" y="3645024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Gradient Descent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Cambria Math" panose="02040503050406030204" pitchFamily="18" charset="0"/>
                  </a:rPr>
                  <a:t>Gradient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Descent(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경사 </a:t>
                </a:r>
                <a:r>
                  <a:rPr lang="ko-KR" altLang="en-US" dirty="0" err="1">
                    <a:latin typeface="Cambria Math" panose="02040503050406030204" pitchFamily="18" charset="0"/>
                  </a:rPr>
                  <a:t>하강법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이란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?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:r>
                  <a:rPr lang="en-US" altLang="ko-KR" dirty="0">
                    <a:latin typeface="Cambria Math" panose="02040503050406030204" pitchFamily="18" charset="0"/>
                  </a:rPr>
                  <a:t>&gt;&gt;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어떤 초기값에서 경사방향으로 조금씩 전진하면 </a:t>
                </a:r>
                <a:r>
                  <a:rPr lang="ko-KR" altLang="en-US" dirty="0" err="1">
                    <a:latin typeface="Cambria Math" panose="02040503050406030204" pitchFamily="18" charset="0"/>
                  </a:rPr>
                  <a:t>극대값을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그 반대 방향으로 전진하면 </a:t>
                </a:r>
                <a:r>
                  <a:rPr lang="ko-KR" altLang="en-US" dirty="0" err="1">
                    <a:latin typeface="Cambria Math" panose="02040503050406030204" pitchFamily="18" charset="0"/>
                  </a:rPr>
                  <a:t>극소값을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 err="1">
                    <a:latin typeface="Cambria Math" panose="02040503050406030204" pitchFamily="18" charset="0"/>
                  </a:rPr>
                  <a:t>얻게된다는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 정리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b="0" dirty="0"/>
                  <a:t> x</a:t>
                </a:r>
                <a:r>
                  <a:rPr lang="ko-KR" altLang="en-US" b="0" dirty="0"/>
                  <a:t>에 관한 함수일때</a:t>
                </a:r>
                <a:br>
                  <a:rPr lang="en-US" altLang="ko-KR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ko-KR" altLang="en-US" dirty="0"/>
                  <a:t>위의 계산을 공차가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에 가까워 질 때 까지 반복함</a:t>
                </a:r>
                <a:endParaRPr lang="en-US" altLang="ko-KR" b="0" dirty="0"/>
              </a:p>
            </p:txBody>
          </p:sp>
        </mc:Choice>
        <mc:Fallback xmlns="">
          <p:sp>
            <p:nvSpPr>
              <p:cNvPr id="6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111" r="-1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P Control(Proportional control)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로봇이 목표지점으로 가고자 한다</a:t>
                </a:r>
                <a:endParaRPr lang="ko-KR" dirty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𝐶𝑇𝐸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제어한다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dirty="0"/>
                  <a:t>의 값에 따라 목표치에 다다르는 속도가 다르다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그러나 목표치에 완전하게 도달하지 않고 </a:t>
                </a:r>
                <a:r>
                  <a:rPr lang="en-US" altLang="ko-KR" dirty="0"/>
                  <a:t>oscillate</a:t>
                </a:r>
                <a:r>
                  <a:rPr lang="ko-KR" altLang="en-US" dirty="0"/>
                  <a:t>한다</a:t>
                </a:r>
                <a:endParaRPr lang="ko-KR" dirty="0"/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357" t="-1235" r="-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E19E1BA-E1E3-41E2-ABD5-A57DE0AFCF7B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4632325" y="2932007"/>
            <a:ext cx="4041775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7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PD</a:t>
            </a:r>
            <a:r>
              <a:rPr lang="ko-KR" altLang="en-US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Control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𝐶𝑇𝐸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𝐶𝑇𝐸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𝐶𝑇𝐸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𝐶𝑇𝐸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𝐶𝑇𝐸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ko-KR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PD control</a:t>
                </a:r>
                <a:r>
                  <a:rPr lang="ko-KR" altLang="en-US" dirty="0"/>
                  <a:t>의 한계</a:t>
                </a:r>
                <a:br>
                  <a:rPr lang="en-US" altLang="ko-KR" dirty="0"/>
                </a:br>
                <a:r>
                  <a:rPr lang="en-US" altLang="ko-KR" dirty="0"/>
                  <a:t>&gt;&gt;</a:t>
                </a:r>
                <a:r>
                  <a:rPr lang="ko-KR" altLang="en-US" dirty="0"/>
                  <a:t>공정상의 이유 등으로 오차에 </a:t>
                </a:r>
                <a:r>
                  <a:rPr lang="en-US" altLang="ko-KR" dirty="0"/>
                  <a:t>bias</a:t>
                </a:r>
                <a:r>
                  <a:rPr lang="ko-KR" altLang="en-US" dirty="0"/>
                  <a:t>가 생겼을 경우 큰 </a:t>
                </a:r>
                <a:r>
                  <a:rPr lang="en-US" altLang="ko-KR" dirty="0"/>
                  <a:t>error</a:t>
                </a:r>
                <a:r>
                  <a:rPr lang="ko-KR" altLang="en-US" dirty="0"/>
                  <a:t>를 남긴다</a:t>
                </a:r>
                <a:endParaRPr lang="ko-KR" dirty="0"/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357" r="-1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697C8D5-C903-4FA8-9376-A70D5E47C6FA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4632325" y="1484784"/>
            <a:ext cx="4041775" cy="157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8CD4FA-A1B7-4020-8F92-BDE20DC00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658" y="3405375"/>
            <a:ext cx="4187952" cy="157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8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PID</a:t>
            </a:r>
            <a:r>
              <a:rPr lang="ko-KR" altLang="en-US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Control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𝐶𝑇𝐸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𝐶𝑇𝐸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𝐶𝑇𝐸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시간이 지남에 따라 </a:t>
                </a:r>
                <a:r>
                  <a:rPr lang="en-US" altLang="ko-KR" dirty="0"/>
                  <a:t>bias</a:t>
                </a:r>
                <a:r>
                  <a:rPr lang="ko-KR" altLang="en-US" dirty="0"/>
                  <a:t>의 값이 줄어든다</a:t>
                </a:r>
                <a:br>
                  <a:rPr lang="en-US" altLang="ko-KR" dirty="0"/>
                </a:br>
                <a:r>
                  <a:rPr lang="en-US" altLang="ko-KR" dirty="0"/>
                  <a:t>&gt;&gt;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𝐶𝑇𝐸</m:t>
                        </m:r>
                      </m:e>
                    </m:nary>
                  </m:oMath>
                </a14:m>
                <a:r>
                  <a:rPr lang="ko-KR" altLang="en-US" dirty="0"/>
                  <a:t>만큼 줄어듦</a:t>
                </a:r>
                <a:endParaRPr lang="ko-KR" dirty="0"/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0151FD3-77F1-4D14-A7C3-EFEB1CC93A27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4632325" y="2673079"/>
            <a:ext cx="4041775" cy="202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0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Twiddle Algorithm</a:t>
            </a:r>
            <a:endParaRPr lang="ko-K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Shap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Twiddle</a:t>
            </a:r>
            <a:r>
              <a:rPr lang="ko-KR" altLang="en-US" dirty="0"/>
              <a:t> 알고리즘은 </a:t>
            </a:r>
            <a:r>
              <a:rPr lang="en-US" altLang="ko-KR" dirty="0"/>
              <a:t>error</a:t>
            </a:r>
            <a:r>
              <a:rPr lang="ko-KR" altLang="en-US" dirty="0"/>
              <a:t>를 최대한 낮춰주는 알고리즘</a:t>
            </a:r>
            <a:endParaRPr lang="ko-KR" dirty="0"/>
          </a:p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를 바꿔가며 </a:t>
            </a:r>
            <a:r>
              <a:rPr lang="en-US" altLang="ko-KR" dirty="0"/>
              <a:t>error</a:t>
            </a:r>
            <a:r>
              <a:rPr lang="ko-KR" altLang="en-US" dirty="0"/>
              <a:t>에 개선이 있는지 탐색한다</a:t>
            </a:r>
            <a:endParaRPr lang="en-US" altLang="ko-KR" dirty="0"/>
          </a:p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변화를 해도 더 이상 </a:t>
            </a:r>
            <a:r>
              <a:rPr lang="en-US" altLang="ko-KR" dirty="0"/>
              <a:t>error</a:t>
            </a:r>
            <a:r>
              <a:rPr lang="ko-KR" altLang="en-US" dirty="0"/>
              <a:t>의 개선이 없을 경우  </a:t>
            </a:r>
            <a:r>
              <a:rPr lang="en-US" altLang="ko-KR" dirty="0"/>
              <a:t>step size</a:t>
            </a:r>
            <a:r>
              <a:rPr lang="ko-KR" altLang="en-US" dirty="0"/>
              <a:t>를 낮춰 준다</a:t>
            </a:r>
            <a:endParaRPr lang="ko-K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CC1F5E-F84E-4891-81D0-949A6B56C2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교육 세미나 프레젠테이션</Template>
  <TotalTime>0</TotalTime>
  <Words>226</Words>
  <Application>Microsoft Office PowerPoint</Application>
  <PresentationFormat>화면 슬라이드 쇼(4:3)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돋움</vt:lpstr>
      <vt:lpstr>맑은 고딕</vt:lpstr>
      <vt:lpstr>Bookman Old Style</vt:lpstr>
      <vt:lpstr>Calibri</vt:lpstr>
      <vt:lpstr>Cambria Math</vt:lpstr>
      <vt:lpstr>Gill Sans MT</vt:lpstr>
      <vt:lpstr>Wingdings</vt:lpstr>
      <vt:lpstr>Wingdings 3</vt:lpstr>
      <vt:lpstr>원본</vt:lpstr>
      <vt:lpstr>PID Control</vt:lpstr>
      <vt:lpstr>Intro</vt:lpstr>
      <vt:lpstr>Smooth paths</vt:lpstr>
      <vt:lpstr>Smoothing Algorithm</vt:lpstr>
      <vt:lpstr>Gradient Descent</vt:lpstr>
      <vt:lpstr>P Control(Proportional control)</vt:lpstr>
      <vt:lpstr>PD Control</vt:lpstr>
      <vt:lpstr>PID Control</vt:lpstr>
      <vt:lpstr>Twiddle Algorithm</vt:lpstr>
      <vt:lpstr>Twiddle Algorithm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2017-07-18T04:27:31Z</dcterms:created>
  <dcterms:modified xsi:type="dcterms:W3CDTF">2017-07-19T09:39:18Z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