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2"/>
  </p:sldMasterIdLst>
  <p:notesMasterIdLst>
    <p:notesMasterId r:id="rId11"/>
  </p:notesMasterIdLst>
  <p:sldIdLst>
    <p:sldId id="256" r:id="rId3"/>
    <p:sldId id="257" r:id="rId4"/>
    <p:sldId id="259" r:id="rId5"/>
    <p:sldId id="265" r:id="rId6"/>
    <p:sldId id="266" r:id="rId7"/>
    <p:sldId id="268" r:id="rId8"/>
    <p:sldId id="267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3" autoAdjust="0"/>
    <p:restoredTop sz="85714" autoAdjust="0"/>
  </p:normalViewPr>
  <p:slideViewPr>
    <p:cSldViewPr>
      <p:cViewPr varScale="1">
        <p:scale>
          <a:sx n="73" d="100"/>
          <a:sy n="73" d="100"/>
        </p:scale>
        <p:origin x="17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</a:lstStyle>
          <a:p>
            <a:fld id="{888A7752-73DE-404C-BA6F-63DEF987950B}" type="datetimeFigureOut">
              <a:pPr/>
              <a:t>2017-07-25</a:t>
            </a:fld>
            <a:endParaRPr lang="ko-KR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ko-KR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</a:lstStyle>
          <a:p>
            <a:fld id="{AEC00428-765A-4708-ADE2-3AAB557AF17C}" type="slidenum">
              <a:pPr/>
              <a:t>‹#›</a:t>
            </a:fld>
            <a:endParaRPr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ko-KR" smtClean="0"/>
              <a:pPr/>
              <a:t>1</a:t>
            </a:fld>
            <a:endParaRPr 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ko-KR" smtClean="0"/>
              <a:pPr/>
              <a:t>2</a:t>
            </a:fld>
            <a:endParaRPr 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ko-KR" smtClean="0"/>
              <a:pPr/>
              <a:t>3</a:t>
            </a:fld>
            <a:endParaRPr 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ko-KR" smtClean="0"/>
              <a:pPr/>
              <a:t>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718671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수정 </a:t>
            </a:r>
            <a:r>
              <a:rPr lang="en-US" altLang="ko-KR" dirty="0"/>
              <a:t>: [x1,x1]</a:t>
            </a:r>
            <a:r>
              <a:rPr lang="ko-KR" altLang="en-US" dirty="0"/>
              <a:t>의 값은 </a:t>
            </a:r>
            <a:r>
              <a:rPr lang="en-US" altLang="ko-KR" dirty="0"/>
              <a:t>3</a:t>
            </a:r>
            <a:r>
              <a:rPr lang="ko-KR" altLang="en-US" dirty="0"/>
              <a:t>이다</a:t>
            </a:r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ko-KR" smtClean="0"/>
              <a:pPr/>
              <a:t>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750462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로봇은 </a:t>
            </a:r>
            <a:r>
              <a:rPr lang="en-US" altLang="ko-KR" dirty="0"/>
              <a:t>1</a:t>
            </a:r>
            <a:r>
              <a:rPr lang="ko-KR" altLang="en-US" dirty="0"/>
              <a:t>차원 상에 있다고 가정한다</a:t>
            </a:r>
            <a:r>
              <a:rPr lang="en-US" altLang="ko-KR" dirty="0"/>
              <a:t>.</a:t>
            </a:r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ko-KR" smtClean="0"/>
              <a:pPr/>
              <a:t>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270961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시그마의 값이 클수록 더 확신이 있는 값이다</a:t>
            </a:r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ko-KR" smtClean="0"/>
              <a:pPr/>
              <a:t>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49692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ko-KR" smtClean="0"/>
              <a:pPr/>
              <a:t>8</a:t>
            </a:fld>
            <a:endParaRPr 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 latinLnBrk="1">
              <a:defRPr lang="ko-KR"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 latinLnBrk="1">
              <a:buNone/>
              <a:defRPr lang="ko-KR" sz="2000">
                <a:solidFill>
                  <a:schemeClr val="tx2"/>
                </a:solidFill>
                <a:latin typeface="+mj-lt"/>
                <a:ea typeface="+mj-lt"/>
                <a:cs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/>
              <a:t>클릭하여 마스터 부제목 스타일 편집</a:t>
            </a:r>
            <a:endParaRPr lang="ko-KR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 latinLnBrk="1">
              <a:defRPr lang="ko-KR" sz="1400"/>
            </a:lvl1pPr>
          </a:lstStyle>
          <a:p>
            <a:fld id="{A8B8E7D2-F905-46E3-BDD3-0258335A3216}" type="datetime1">
              <a:pPr/>
              <a:t>2017-07-25</a:t>
            </a:fld>
            <a:endParaRPr lang="ko-KR" sz="1600"/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/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4B5ADC2-7248-4799-8E52-477E151C3EE9}" type="slidenum">
              <a:pPr/>
              <a:t>‹#›</a:t>
            </a:fld>
            <a:endParaRPr lang="ko-K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2017-07-25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2017-07-25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8" name="Shap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2017-07-25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/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 latinLnBrk="1">
              <a:buNone/>
              <a:defRPr lang="ko-KR" sz="3200" b="0" cap="none" baseline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algn="r" latinLnBrk="1">
              <a:buNone/>
              <a:defRPr lang="ko-KR"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FB568A0-62B0-4129-95C4-7270BF844D61}" type="datetime1">
              <a:pPr/>
              <a:t>2017-07-25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47C1B20-DEF4-46E3-B77F-0FB6B8193D90}" type="slidenum">
              <a:pPr/>
              <a:t>‹#›</a:t>
            </a:fld>
            <a:endParaRPr lang="ko-K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F31A-E594-408B-8114-4F8438303DA3}" type="datetime1">
              <a:pPr/>
              <a:t>2017-07-25</a:t>
            </a:fld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pPr/>
              <a:t>‹#›</a:t>
            </a:fld>
            <a:endParaRPr lang="ko-KR"/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 latinLnBrk="1">
              <a:defRPr lang="ko-KR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 latinLnBrk="1">
              <a:buNone/>
              <a:defRPr lang="ko-KR" sz="2400" b="1">
                <a:solidFill>
                  <a:schemeClr val="accent2"/>
                </a:solidFill>
              </a:defRPr>
            </a:lvl1pPr>
            <a:lvl2pPr>
              <a:buNone/>
              <a:defRPr lang="ko-KR" sz="2000" b="1"/>
            </a:lvl2pPr>
            <a:lvl3pPr>
              <a:buNone/>
              <a:defRPr lang="ko-KR" sz="1800" b="1"/>
            </a:lvl3pPr>
            <a:lvl4pPr>
              <a:buNone/>
              <a:defRPr lang="ko-KR" sz="1600" b="1"/>
            </a:lvl4pPr>
            <a:lvl5pPr>
              <a:buNone/>
              <a:defRPr lang="ko-KR" sz="1600" b="1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 latinLnBrk="1">
              <a:buNone/>
              <a:defRPr lang="ko-KR" sz="2400" b="1">
                <a:solidFill>
                  <a:schemeClr val="accent2"/>
                </a:solidFill>
              </a:defRPr>
            </a:lvl1pPr>
            <a:lvl2pPr>
              <a:buNone/>
              <a:defRPr lang="ko-KR" sz="2000" b="1"/>
            </a:lvl2pPr>
            <a:lvl3pPr>
              <a:buNone/>
              <a:defRPr lang="ko-KR" sz="1800" b="1"/>
            </a:lvl3pPr>
            <a:lvl4pPr>
              <a:buNone/>
              <a:defRPr lang="ko-KR" sz="1600" b="1"/>
            </a:lvl4pPr>
            <a:lvl5pPr>
              <a:buNone/>
              <a:defRPr lang="ko-KR" sz="1600" b="1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8398-2A5A-4309-94C2-82E465C1DCF8}" type="datetime1">
              <a:pPr/>
              <a:t>2017-07-25</a:t>
            </a:fld>
            <a:endParaRPr lang="ko-KR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pPr/>
              <a:t>‹#›</a:t>
            </a:fld>
            <a:endParaRPr lang="ko-KR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2017-07-25</a:t>
            </a:fld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58F6-778A-46C2-BFC0-8FD9B04A99E8}" type="datetime1">
              <a:pPr/>
              <a:t>2017-07-25</a:t>
            </a:fld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pPr/>
              <a:t>‹#›</a:t>
            </a:fld>
            <a:endParaRPr lang="ko-KR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 latinLnBrk="1">
              <a:buNone/>
              <a:defRPr lang="ko-KR" sz="2000" b="1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 latinLnBrk="1">
              <a:lnSpc>
                <a:spcPts val="2200"/>
              </a:lnSpc>
              <a:spcAft>
                <a:spcPts val="1000"/>
              </a:spcAft>
              <a:buNone/>
              <a:defRPr lang="ko-KR" sz="1600">
                <a:solidFill>
                  <a:schemeClr val="tx2"/>
                </a:solidFill>
              </a:defRPr>
            </a:lvl1pPr>
            <a:lvl2pPr>
              <a:buNone/>
              <a:defRPr lang="ko-KR" sz="1200"/>
            </a:lvl2pPr>
            <a:lvl3pPr>
              <a:buNone/>
              <a:defRPr lang="ko-KR" sz="1000"/>
            </a:lvl3pPr>
            <a:lvl4pPr>
              <a:buNone/>
              <a:defRPr lang="ko-KR" sz="900"/>
            </a:lvl4pPr>
            <a:lvl5pPr>
              <a:buNone/>
              <a:defRPr lang="ko-KR" sz="9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2017-07-25</a:t>
            </a:fld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12" name="Shape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 latinLnBrk="1">
              <a:buNone/>
              <a:defRPr lang="ko-KR"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 latinLnBrk="1">
              <a:spcBef>
                <a:spcPts val="600"/>
              </a:spcBef>
              <a:buNone/>
              <a:defRPr lang="ko-KR" sz="3200"/>
            </a:lvl1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 latinLnBrk="1">
              <a:buFontTx/>
              <a:buNone/>
              <a:defRPr lang="ko-KR" sz="1400"/>
            </a:lvl1pPr>
            <a:lvl2pPr>
              <a:defRPr lang="ko-KR" sz="1200"/>
            </a:lvl2pPr>
            <a:lvl3pPr>
              <a:defRPr lang="ko-KR" sz="1000"/>
            </a:lvl3pPr>
            <a:lvl4pPr>
              <a:defRPr lang="ko-KR" sz="900"/>
            </a:lvl4pPr>
            <a:lvl5pPr>
              <a:defRPr lang="ko-KR" sz="9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2017-07-25</a:t>
            </a:fld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  <a:p>
            <a:pPr lvl="5"/>
            <a:r>
              <a:rPr lang="ko-KR"/>
              <a:t>여섯째 수준</a:t>
            </a:r>
          </a:p>
          <a:p>
            <a:pPr lvl="6"/>
            <a:r>
              <a:rPr lang="ko-KR"/>
              <a:t>일곱째 수준</a:t>
            </a:r>
          </a:p>
          <a:p>
            <a:pPr lvl="7"/>
            <a:r>
              <a:rPr lang="ko-KR"/>
              <a:t>여덟째 수준</a:t>
            </a:r>
          </a:p>
          <a:p>
            <a:pPr lvl="8"/>
            <a:r>
              <a:rPr lang="ko-KR"/>
              <a:t>아홉째 수준</a:t>
            </a:r>
          </a:p>
        </p:txBody>
      </p:sp>
      <p:sp>
        <p:nvSpPr>
          <p:cNvPr id="14" name="Rectangl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latinLnBrk="1">
              <a:defRPr lang="ko-KR" sz="1400">
                <a:solidFill>
                  <a:schemeClr val="tx2"/>
                </a:solidFill>
              </a:defRPr>
            </a:lvl1pPr>
          </a:lstStyle>
          <a:p>
            <a:pPr algn="r"/>
            <a:fld id="{33938BEC-55E3-4F9D-B5C5-76D23951C04A}" type="datetime1">
              <a:pPr algn="r"/>
              <a:t>2017-07-25</a:t>
            </a:fld>
            <a:endParaRPr lang="ko-KR" sz="140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latinLnBrk="1">
              <a:defRPr lang="ko-KR" sz="1400">
                <a:solidFill>
                  <a:schemeClr val="tx2"/>
                </a:solidFill>
              </a:defRPr>
            </a:lvl1pPr>
          </a:lstStyle>
          <a:p>
            <a:pPr algn="r"/>
            <a:endParaRPr lang="ko-KR" sz="140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latinLnBrk="1">
              <a:defRPr lang="ko-KR" sz="1400">
                <a:solidFill>
                  <a:schemeClr val="tx2"/>
                </a:solidFill>
              </a:defRPr>
            </a:lvl1pPr>
          </a:lstStyle>
          <a:p>
            <a:pPr algn="l"/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 sz="160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10" name="Shap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1" latinLnBrk="1" hangingPunct="1">
        <a:spcBef>
          <a:spcPct val="0"/>
        </a:spcBef>
        <a:buNone/>
        <a:defRPr lang="ko-KR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lang="ko-KR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lang="ko-KR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lang="ko-KR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219200" y="3933056"/>
            <a:ext cx="6858000" cy="990600"/>
          </a:xfrm>
        </p:spPr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SLAM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Putting all together</a:t>
            </a:r>
            <a:endParaRPr 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What is SLAM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 : Simultaneous</a:t>
            </a:r>
          </a:p>
          <a:p>
            <a:endParaRPr lang="ko-KR" dirty="0"/>
          </a:p>
          <a:p>
            <a:r>
              <a:rPr lang="en-US" altLang="ko-KR" dirty="0"/>
              <a:t>L : Localization</a:t>
            </a:r>
          </a:p>
          <a:p>
            <a:endParaRPr lang="ko-KR" dirty="0"/>
          </a:p>
          <a:p>
            <a:r>
              <a:rPr lang="en-US" altLang="ko-KR" dirty="0"/>
              <a:t>A : And</a:t>
            </a:r>
          </a:p>
          <a:p>
            <a:endParaRPr lang="en-US" altLang="ko-KR" dirty="0"/>
          </a:p>
          <a:p>
            <a:r>
              <a:rPr lang="en-US" altLang="ko-KR" dirty="0"/>
              <a:t>M : Mapping</a:t>
            </a:r>
            <a:endParaRPr 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Graph SLAM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Initial location constraint</a:t>
            </a:r>
            <a:br>
              <a:rPr lang="en-US" altLang="ko-KR" dirty="0"/>
            </a:br>
            <a:r>
              <a:rPr lang="en-US" altLang="ko-KR" dirty="0"/>
              <a:t>&gt;&gt;</a:t>
            </a:r>
            <a:r>
              <a:rPr lang="ko-KR" altLang="en-US" dirty="0"/>
              <a:t>로봇의 초기 위치</a:t>
            </a:r>
            <a:endParaRPr lang="ko-KR" dirty="0"/>
          </a:p>
          <a:p>
            <a:r>
              <a:rPr lang="en-US" altLang="ko-KR" dirty="0"/>
              <a:t>Relative</a:t>
            </a:r>
            <a:r>
              <a:rPr lang="ko-KR" altLang="en-US" dirty="0"/>
              <a:t> </a:t>
            </a:r>
            <a:r>
              <a:rPr lang="en-US" altLang="ko-KR" dirty="0"/>
              <a:t>motion</a:t>
            </a:r>
            <a:r>
              <a:rPr lang="ko-KR" altLang="en-US" dirty="0"/>
              <a:t> </a:t>
            </a:r>
            <a:r>
              <a:rPr lang="en-US" altLang="ko-KR" dirty="0"/>
              <a:t>constraint</a:t>
            </a:r>
            <a:br>
              <a:rPr lang="en-US" altLang="ko-KR" dirty="0"/>
            </a:br>
            <a:r>
              <a:rPr lang="en-US" altLang="ko-KR" dirty="0"/>
              <a:t>&gt;&gt;</a:t>
            </a:r>
            <a:r>
              <a:rPr lang="ko-KR" altLang="en-US" dirty="0"/>
              <a:t>로봇의 이동에 따른 위치 변화</a:t>
            </a:r>
            <a:endParaRPr lang="en-US" altLang="ko-KR" dirty="0"/>
          </a:p>
          <a:p>
            <a:r>
              <a:rPr lang="en-US" altLang="ko-KR" dirty="0"/>
              <a:t>Relative measurement constraint</a:t>
            </a:r>
            <a:br>
              <a:rPr lang="en-US" altLang="ko-KR" dirty="0"/>
            </a:br>
            <a:r>
              <a:rPr lang="en-US" altLang="ko-KR" dirty="0"/>
              <a:t>&gt;&gt;landmark </a:t>
            </a:r>
            <a:r>
              <a:rPr lang="ko-KR" altLang="en-US" dirty="0"/>
              <a:t>와 로봇의   거리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위와 같은 조건들로 </a:t>
            </a:r>
            <a:r>
              <a:rPr lang="en-US" altLang="ko-KR" dirty="0"/>
              <a:t>Mapping </a:t>
            </a:r>
            <a:r>
              <a:rPr lang="ko-KR" altLang="en-US" dirty="0"/>
              <a:t>한다</a:t>
            </a:r>
            <a:endParaRPr lang="ko-KR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89DDFD4-A141-4127-AEE0-D42BD6398C9F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4632325" y="2265188"/>
            <a:ext cx="4041775" cy="28387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Implementing constraints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X0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x1</a:t>
                </a:r>
                <a:r>
                  <a:rPr lang="ko-KR" altLang="en-US" dirty="0"/>
                  <a:t>으로 </a:t>
                </a:r>
                <a:r>
                  <a:rPr lang="en-US" altLang="ko-KR" dirty="0"/>
                  <a:t>5</a:t>
                </a:r>
                <a:r>
                  <a:rPr lang="ko-KR" altLang="en-US" dirty="0"/>
                  <a:t>만큼 이동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br>
                  <a:rPr lang="en-US" altLang="ko-KR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=−5</m:t>
                    </m:r>
                  </m:oMath>
                </a14:m>
                <a:br>
                  <a:rPr lang="en-US" altLang="ko-KR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X1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x2</a:t>
                </a:r>
                <a:r>
                  <a:rPr lang="ko-KR" altLang="en-US" dirty="0"/>
                  <a:t>로 </a:t>
                </a:r>
                <a:r>
                  <a:rPr lang="en-US" altLang="ko-KR" dirty="0"/>
                  <a:t>-4</a:t>
                </a:r>
                <a:r>
                  <a:rPr lang="ko-KR" altLang="en-US" dirty="0"/>
                  <a:t>만큼     이동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br>
                  <a:rPr lang="en-US" altLang="ko-KR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br>
                  <a:rPr lang="en-US" altLang="ko-KR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=−4</m:t>
                    </m:r>
                  </m:oMath>
                </a14:m>
                <a:endParaRPr lang="en-US" altLang="ko-KR" b="0" dirty="0"/>
              </a:p>
              <a:p>
                <a:r>
                  <a:rPr lang="ko-KR" altLang="en-US" dirty="0"/>
                  <a:t>겹치는 위치벡터는       합한다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357" t="-1975" r="-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B9CF5EF-ABD2-4081-9BC0-6F626B9EF964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4"/>
          <a:stretch>
            <a:fillRect/>
          </a:stretch>
        </p:blipFill>
        <p:spPr>
          <a:xfrm>
            <a:off x="4983057" y="1278008"/>
            <a:ext cx="3340310" cy="21509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5AB00C-88E6-467C-88D9-5500351EA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9487" y="3699358"/>
            <a:ext cx="3340310" cy="215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2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Adding Landmarks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X1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L0</a:t>
                </a:r>
                <a:r>
                  <a:rPr lang="ko-KR" altLang="en-US" dirty="0"/>
                  <a:t>의 거리가 </a:t>
                </a:r>
                <a:r>
                  <a:rPr lang="en-US" altLang="ko-KR" dirty="0"/>
                  <a:t>9</a:t>
                </a:r>
                <a:r>
                  <a:rPr lang="ko-KR" altLang="en-US" dirty="0" err="1"/>
                  <a:t>일때</a:t>
                </a:r>
                <a:endParaRPr 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+9</m:t>
                    </m:r>
                  </m:oMath>
                </a14:m>
                <a:br>
                  <a:rPr lang="en-US" altLang="ko-KR" b="0" dirty="0"/>
                </a:b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=−9</m:t>
                    </m:r>
                  </m:oMath>
                </a14:m>
                <a:br>
                  <a:rPr lang="en-US" altLang="ko-KR" b="0" dirty="0"/>
                </a:b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겹치는 위치벡터의       성분은 합한다</a:t>
                </a:r>
                <a:endParaRPr lang="en-US" altLang="ko-KR" dirty="0"/>
              </a:p>
              <a:p>
                <a:r>
                  <a:rPr lang="en-US" altLang="ko-KR" dirty="0"/>
                  <a:t>5X5</a:t>
                </a:r>
                <a:r>
                  <a:rPr lang="ko-KR" altLang="en-US" dirty="0"/>
                  <a:t>행렬을 </a:t>
                </a:r>
                <a:r>
                  <a:rPr lang="el-GR" altLang="ko-KR" dirty="0"/>
                  <a:t>Ω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en-US" altLang="ko-KR" dirty="0"/>
                  <a:t>5X1</a:t>
                </a:r>
                <a:r>
                  <a:rPr lang="ko-KR" altLang="en-US" dirty="0"/>
                  <a:t>행렬을 </a:t>
                </a:r>
                <a:r>
                  <a:rPr lang="el-GR" altLang="ko-KR" b="1" dirty="0"/>
                  <a:t>ξ</a:t>
                </a:r>
                <a:r>
                  <a:rPr lang="ko-KR" altLang="en-US" dirty="0"/>
                  <a:t>라 한다</a:t>
                </a:r>
                <a:endParaRPr lang="ko-KR" dirty="0"/>
              </a:p>
            </p:txBody>
          </p:sp>
        </mc:Choice>
        <mc:Fallback xmlns=""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357" t="-1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08CCA04-87B2-46AD-8C63-5FF7964CD8E6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4"/>
          <a:stretch>
            <a:fillRect/>
          </a:stretch>
        </p:blipFill>
        <p:spPr>
          <a:xfrm>
            <a:off x="4632325" y="2440749"/>
            <a:ext cx="4041775" cy="24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6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Noise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Move2</a:t>
                </a:r>
                <a:r>
                  <a:rPr lang="ko-KR" altLang="en-US" dirty="0"/>
                  <a:t> 에서 랜드마크 까지의 거리가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로 측정이 된다면 랜드마크 와의 거리가 맞지 않는다</a:t>
                </a:r>
                <a:endParaRPr lang="ko-KR" dirty="0"/>
              </a:p>
              <a:p>
                <a:r>
                  <a:rPr lang="ko-KR" altLang="en-US" dirty="0"/>
                  <a:t>초기위치는 변하지 않음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측정에 오차가 생겨도 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l-GR" altLang="ko-KR" b="1" dirty="0"/>
                  <a:t> ξ</a:t>
                </a:r>
                <a:r>
                  <a:rPr lang="ko-KR" altLang="en-US" dirty="0"/>
                  <a:t>의 계산을 통해</a:t>
                </a:r>
                <a:br>
                  <a:rPr lang="en-US" altLang="ko-KR" dirty="0"/>
                </a:br>
                <a:r>
                  <a:rPr lang="ko-KR" altLang="en-US" dirty="0"/>
                  <a:t>최적의 위치를 계산할 수 있다</a:t>
                </a:r>
                <a:endParaRPr lang="en-US" altLang="ko-KR" dirty="0"/>
              </a:p>
              <a:p>
                <a:r>
                  <a:rPr lang="en-US" altLang="ko-KR" dirty="0"/>
                  <a:t>Graph slam</a:t>
                </a:r>
                <a:r>
                  <a:rPr lang="ko-KR" altLang="en-US" dirty="0"/>
                  <a:t>은 오차를 배제할 수 없다</a:t>
                </a:r>
                <a:endParaRPr lang="ko-KR" dirty="0"/>
              </a:p>
            </p:txBody>
          </p:sp>
        </mc:Choice>
        <mc:Fallback xmlns=""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357" t="-1975" r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F247073-D055-4BB6-BEE1-ACEC8A968BB9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4"/>
          <a:stretch>
            <a:fillRect/>
          </a:stretch>
        </p:blipFill>
        <p:spPr>
          <a:xfrm>
            <a:off x="4632325" y="2022694"/>
            <a:ext cx="4041775" cy="332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3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Confident</a:t>
            </a:r>
            <a:r>
              <a:rPr lang="ko-KR" altLang="en-US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Measurement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ko-KR" altLang="en-US" dirty="0"/>
                  <a:t>로봇이 이동할 때 </a:t>
                </a:r>
                <a:r>
                  <a:rPr lang="ko-KR" altLang="en-US" dirty="0" err="1"/>
                  <a:t>가우시안</a:t>
                </a:r>
                <a:r>
                  <a:rPr lang="ko-KR" altLang="en-US" dirty="0"/>
                  <a:t> 확률분포가 생긴다</a:t>
                </a:r>
                <a:endParaRPr lang="ko-KR" dirty="0"/>
              </a:p>
              <a:p>
                <a:r>
                  <a:rPr lang="en-US" altLang="ko-KR" dirty="0"/>
                  <a:t>X0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x1</a:t>
                </a:r>
                <a:r>
                  <a:rPr lang="ko-KR" altLang="en-US" dirty="0"/>
                  <a:t>으로 </a:t>
                </a:r>
                <a:r>
                  <a:rPr lang="en-US" altLang="ko-KR" dirty="0"/>
                  <a:t>10</a:t>
                </a:r>
                <a:r>
                  <a:rPr lang="ko-KR" altLang="en-US" dirty="0"/>
                  <a:t>만큼 </a:t>
                </a:r>
                <a:br>
                  <a:rPr lang="en-US" altLang="ko-KR" dirty="0"/>
                </a:br>
                <a:r>
                  <a:rPr lang="en-US" altLang="ko-KR" dirty="0"/>
                  <a:t>x1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x2</a:t>
                </a:r>
                <a:r>
                  <a:rPr lang="ko-KR" altLang="en-US" dirty="0"/>
                  <a:t>로 </a:t>
                </a:r>
                <a:r>
                  <a:rPr lang="en-US" altLang="ko-KR" dirty="0"/>
                  <a:t>5</a:t>
                </a:r>
                <a:r>
                  <a:rPr lang="ko-KR" altLang="en-US" dirty="0"/>
                  <a:t>만큼 이동했다고 한다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/>
              </a:p>
              <a:p>
                <a:r>
                  <a:rPr lang="ko-KR" altLang="en-US" dirty="0"/>
                  <a:t>두 </a:t>
                </a:r>
                <a:r>
                  <a:rPr lang="ko-KR" altLang="en-US" dirty="0" err="1"/>
                  <a:t>가우시안의</a:t>
                </a:r>
                <a:r>
                  <a:rPr lang="ko-KR" altLang="en-US" dirty="0"/>
                  <a:t> 곱으로  표현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056" t="-1111" r="-15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7D16EBB-5B57-4625-891F-58771BDD7AF2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4"/>
          <a:stretch>
            <a:fillRect/>
          </a:stretch>
        </p:blipFill>
        <p:spPr>
          <a:xfrm>
            <a:off x="4632325" y="2648931"/>
            <a:ext cx="4041775" cy="207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Summary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SLAM</a:t>
                </a:r>
                <a:r>
                  <a:rPr lang="ko-KR" altLang="en-US" dirty="0"/>
                  <a:t>을 통해 </a:t>
                </a:r>
                <a:r>
                  <a:rPr lang="en-US" altLang="ko-KR" dirty="0"/>
                  <a:t>localization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mapping</a:t>
                </a:r>
                <a:r>
                  <a:rPr lang="ko-KR" altLang="en-US" dirty="0"/>
                  <a:t>이 가능하다</a:t>
                </a:r>
                <a:endParaRPr lang="ko-KR" dirty="0"/>
              </a:p>
              <a:p>
                <a:r>
                  <a:rPr lang="en-US" altLang="ko-KR" dirty="0"/>
                  <a:t>Initial position, motion, measurement</a:t>
                </a:r>
                <a:r>
                  <a:rPr lang="ko-KR" altLang="en-US" dirty="0"/>
                  <a:t> 를 통해</a:t>
                </a:r>
                <a:br>
                  <a:rPr lang="en-US" altLang="ko-KR" dirty="0"/>
                </a:br>
                <a:r>
                  <a:rPr lang="el-GR" altLang="ko-KR" dirty="0"/>
                  <a:t>Ω</a:t>
                </a:r>
                <a:r>
                  <a:rPr lang="en-US" altLang="ko-KR" dirty="0"/>
                  <a:t>,</a:t>
                </a:r>
                <a:r>
                  <a:rPr lang="el-GR" altLang="ko-KR" b="1" dirty="0"/>
                  <a:t> ξ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를 계산하고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l-GR" altLang="ko-KR" b="1" dirty="0"/>
                  <a:t> ξ</a:t>
                </a:r>
                <a:r>
                  <a:rPr lang="ko-KR" altLang="en-US" dirty="0"/>
                  <a:t> 를 통해 최적의 루트를 알 수 있다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Strength factor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altLang="ko-KR" dirty="0"/>
                  <a:t> : 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dirty="0"/>
                  <a:t>의 값이 커질 수록 신뢰도가 높다</a:t>
                </a:r>
                <a:endParaRPr lang="ko-KR" dirty="0"/>
              </a:p>
            </p:txBody>
          </p:sp>
        </mc:Choice>
        <mc:Fallback xmlns="">
          <p:sp>
            <p:nvSpPr>
              <p:cNvPr id="6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667" t="-1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ACC1F5E-F84E-4891-81D0-949A6B56C2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교육 세미나 프레젠테이션</Template>
  <TotalTime>0</TotalTime>
  <Words>133</Words>
  <Application>Microsoft Office PowerPoint</Application>
  <PresentationFormat>화면 슬라이드 쇼(4:3)</PresentationFormat>
  <Paragraphs>52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돋움</vt:lpstr>
      <vt:lpstr>맑은 고딕</vt:lpstr>
      <vt:lpstr>Bookman Old Style</vt:lpstr>
      <vt:lpstr>Calibri</vt:lpstr>
      <vt:lpstr>Cambria Math</vt:lpstr>
      <vt:lpstr>Gill Sans MT</vt:lpstr>
      <vt:lpstr>Wingdings</vt:lpstr>
      <vt:lpstr>Wingdings 3</vt:lpstr>
      <vt:lpstr>원본</vt:lpstr>
      <vt:lpstr>SLAM</vt:lpstr>
      <vt:lpstr>What is SLAM</vt:lpstr>
      <vt:lpstr>Graph SLAM</vt:lpstr>
      <vt:lpstr>Implementing constraints</vt:lpstr>
      <vt:lpstr>Adding Landmarks</vt:lpstr>
      <vt:lpstr>Noise</vt:lpstr>
      <vt:lpstr>Confident Measurement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2017-07-19T02:05:38Z</dcterms:created>
  <dcterms:modified xsi:type="dcterms:W3CDTF">2017-07-25T07:05:10Z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TC101671269990</vt:lpwstr>
  </property>
</Properties>
</file>