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299" r:id="rId2"/>
    <p:sldId id="298" r:id="rId3"/>
    <p:sldId id="293" r:id="rId4"/>
    <p:sldId id="296" r:id="rId5"/>
    <p:sldId id="301" r:id="rId6"/>
    <p:sldId id="300" r:id="rId7"/>
    <p:sldId id="297" r:id="rId8"/>
    <p:sldId id="294" r:id="rId9"/>
    <p:sldId id="302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339933"/>
    <a:srgbClr val="000000"/>
    <a:srgbClr val="003300"/>
    <a:srgbClr val="E6F8ED"/>
    <a:srgbClr val="00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49" autoAdjust="0"/>
  </p:normalViewPr>
  <p:slideViewPr>
    <p:cSldViewPr>
      <p:cViewPr varScale="1">
        <p:scale>
          <a:sx n="85" d="100"/>
          <a:sy n="85" d="100"/>
        </p:scale>
        <p:origin x="16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D0CAD-626E-4EBD-8B5B-BBD34AADF09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66257-4929-4973-B591-B9AD5125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175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7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74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10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24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5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48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817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1B065834-66D2-4972-B98C-28B08E9AA05C}" type="slidenum">
              <a:rPr lang="en-US" altLang="en-US" sz="1200">
                <a:latin typeface="Times New Roman" pitchFamily="18" charset="0"/>
              </a:rPr>
              <a:pPr algn="r"/>
              <a:t>10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0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Presentation for Arizona State University by Kanika Grover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00A4AE9-92FA-488D-A270-60AA30068F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A0585-6762-4770-B983-64C49898F5D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B7E96-603F-4E13-861E-881B7B6EE4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3ADBB-7AC6-4292-8257-6D18D6CB203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Presentation for Arizona State University by Kanika Grover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9D0B3E-3A4B-4A2F-8948-5A728A76538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Presentation for Arizona State University by Kanika Grover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Presentation for Arizona State University by Kanika Grover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A83EC-DDC3-47F5-BF2E-DB1CF030936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Presentation for Arizona State University by Kanika Grover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0D0B9-AF07-4D2A-B5CB-2D6360C9EBC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Presentation for Arizona State University by Kanika Grover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185F3-BC5D-46A8-9201-9542145D5B3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2E82777-3210-47FF-B3EC-71F4EEAE518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ECD4B-655C-4CF2-BE29-DF1B06A781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Presentation for Arizona State University by Kanika Grover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145D45-DD73-44C3-9711-54AABC28F1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Socket Programming</a:t>
            </a:r>
            <a:br>
              <a:rPr lang="en-US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US" dirty="0"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" y="2413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Client/server socket interaction: UDP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221288" y="4289425"/>
            <a:ext cx="2211387" cy="2111375"/>
            <a:chOff x="3485" y="2550"/>
            <a:chExt cx="1393" cy="1330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close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339933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1800" dirty="0">
                  <a:solidFill>
                    <a:srgbClr val="3399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read datagram from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339933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1800" dirty="0">
                  <a:solidFill>
                    <a:srgbClr val="33993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864" y="2550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711450" y="1541462"/>
            <a:ext cx="6203950" cy="2690813"/>
            <a:chOff x="1890" y="840"/>
            <a:chExt cx="3908" cy="1695"/>
          </a:xfrm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socket: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ts val="2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r>
                  <a:rPr lang="en-US" altLang="en-US" sz="1800" dirty="0" err="1">
                    <a:solidFill>
                      <a:srgbClr val="339933"/>
                    </a:solidFill>
                    <a:latin typeface="Arial" panose="020B0604020202020204" pitchFamily="34" charset="0"/>
                  </a:rPr>
                  <a:t>clientSocket</a:t>
                </a:r>
                <a:r>
                  <a:rPr lang="en-US" altLang="en-US" sz="1800" dirty="0">
                    <a:solidFill>
                      <a:srgbClr val="339933"/>
                    </a:solidFill>
                    <a:latin typeface="Arial" panose="020B0604020202020204" pitchFamily="34" charset="0"/>
                  </a:rPr>
                  <a:t> =</a:t>
                </a:r>
              </a:p>
              <a:p>
                <a:pPr>
                  <a:lnSpc>
                    <a:spcPts val="2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r>
                  <a:rPr lang="en-US" altLang="en-US" sz="1800" dirty="0">
                    <a:solidFill>
                      <a:srgbClr val="339933"/>
                    </a:solidFill>
                    <a:latin typeface="Arial" panose="020B0604020202020204" pitchFamily="34" charset="0"/>
                  </a:rPr>
                  <a:t>socket(AF_INET,SOCK_DGRAM)</a:t>
                </a:r>
                <a:endParaRPr lang="en-US" altLang="en-US" sz="1800" dirty="0">
                  <a:solidFill>
                    <a:srgbClr val="33993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89" y="1953"/>
              <a:ext cx="240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Create datagram with server IP and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port=x; send datagram via</a:t>
              </a:r>
              <a:r>
                <a: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/>
              </a:r>
              <a:br>
                <a: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rPr>
              </a:br>
              <a:r>
                <a:rPr lang="en-US" altLang="en-US" sz="18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clientSocket</a:t>
              </a:r>
              <a:endParaRPr lang="en-US" altLang="en-US" sz="18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31813" y="239553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create socket, port= x: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44513" y="269081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2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800" dirty="0" err="1">
                <a:solidFill>
                  <a:srgbClr val="339933"/>
                </a:solidFill>
                <a:latin typeface="Arial" panose="020B0604020202020204" pitchFamily="34" charset="0"/>
              </a:rPr>
              <a:t>serverSocket</a:t>
            </a:r>
            <a:r>
              <a:rPr lang="en-US" altLang="en-US" sz="1800" dirty="0">
                <a:solidFill>
                  <a:srgbClr val="339933"/>
                </a:solidFill>
                <a:latin typeface="Arial" panose="020B0604020202020204" pitchFamily="34" charset="0"/>
              </a:rPr>
              <a:t> =</a:t>
            </a:r>
          </a:p>
          <a:p>
            <a:pPr>
              <a:lnSpc>
                <a:spcPts val="2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339933"/>
                </a:solidFill>
                <a:latin typeface="Arial" panose="020B0604020202020204" pitchFamily="34" charset="0"/>
              </a:rPr>
              <a:t>socket(AF_INET,SOCK_DGRAM)</a:t>
            </a:r>
            <a:endParaRPr lang="en-US" altLang="en-US" sz="1800" dirty="0">
              <a:solidFill>
                <a:srgbClr val="3399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1027113" y="3354387"/>
            <a:ext cx="2211387" cy="1122363"/>
            <a:chOff x="885" y="1982"/>
            <a:chExt cx="1393" cy="707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885" y="2282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read datagram from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serverSocket</a:t>
              </a:r>
              <a:endParaRPr lang="en-US" altLang="en-US" sz="18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1049338" y="4503737"/>
            <a:ext cx="3973512" cy="1660525"/>
            <a:chOff x="899" y="2720"/>
            <a:chExt cx="2503" cy="1046"/>
          </a:xfrm>
        </p:grpSpPr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899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serverSocket</a:t>
              </a:r>
              <a:endParaRPr lang="en-US" altLang="en-US" sz="1800" dirty="0">
                <a:solidFill>
                  <a:srgbClr val="339933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specifying </a:t>
              </a:r>
              <a:b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client address,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port number</a:t>
              </a:r>
              <a:endPara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302" y="2720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58775" y="1512887"/>
            <a:ext cx="3686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server</a:t>
            </a:r>
            <a:r>
              <a:rPr lang="en-US" altLang="en-US" sz="2400">
                <a:solidFill>
                  <a:srgbClr val="000000"/>
                </a:solidFill>
              </a:rPr>
              <a:t> (running</a:t>
            </a:r>
            <a:r>
              <a:rPr lang="en-US" altLang="en-US" sz="2000">
                <a:solidFill>
                  <a:srgbClr val="000000"/>
                </a:solidFill>
              </a:rPr>
              <a:t> on</a:t>
            </a: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serverIP</a:t>
            </a:r>
            <a:r>
              <a:rPr lang="en-US" altLang="en-US" sz="2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5122863" y="1509712"/>
            <a:ext cx="96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15938" y="1963737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256213" y="1974850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413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Socket Programming</a:t>
            </a:r>
            <a:endParaRPr lang="en-US" altLang="en-US" sz="48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06004" y="1307219"/>
            <a:ext cx="8661796" cy="2293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339933"/>
                </a:solidFill>
              </a:rPr>
              <a:t>goal:</a:t>
            </a:r>
            <a:r>
              <a:rPr lang="en-US" altLang="en-US" sz="2400" dirty="0" smtClean="0">
                <a:solidFill>
                  <a:srgbClr val="339933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learn how to build client/server applications that communicate using sockets</a:t>
            </a:r>
            <a:endParaRPr lang="en-US" altLang="en-US" sz="2400" i="1" dirty="0" smtClean="0">
              <a:solidFill>
                <a:srgbClr val="CC0000"/>
              </a:solidFill>
            </a:endParaRPr>
          </a:p>
          <a:p>
            <a:pPr marL="914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339933"/>
                </a:solidFill>
              </a:rPr>
              <a:t>socket:</a:t>
            </a:r>
            <a:r>
              <a:rPr lang="en-US" altLang="en-US" sz="2400" dirty="0" smtClean="0">
                <a:solidFill>
                  <a:srgbClr val="339933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door between application process and end-end-transport protocol </a:t>
            </a: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04800" y="4016375"/>
            <a:ext cx="8122842" cy="2536825"/>
            <a:chOff x="358775" y="3459163"/>
            <a:chExt cx="8122843" cy="2536825"/>
          </a:xfrm>
        </p:grpSpPr>
        <p:sp>
          <p:nvSpPr>
            <p:cNvPr id="10" name="Freeform 44"/>
            <p:cNvSpPr>
              <a:spLocks/>
            </p:cNvSpPr>
            <p:nvPr/>
          </p:nvSpPr>
          <p:spPr bwMode="auto">
            <a:xfrm>
              <a:off x="6654800" y="3468688"/>
              <a:ext cx="736600" cy="1998662"/>
            </a:xfrm>
            <a:custGeom>
              <a:avLst/>
              <a:gdLst>
                <a:gd name="T0" fmla="*/ 2147483646 w 464"/>
                <a:gd name="T1" fmla="*/ 2147483646 h 1259"/>
                <a:gd name="T2" fmla="*/ 0 w 464"/>
                <a:gd name="T3" fmla="*/ 0 h 1259"/>
                <a:gd name="T4" fmla="*/ 2147483646 w 464"/>
                <a:gd name="T5" fmla="*/ 2147483646 h 1259"/>
                <a:gd name="T6" fmla="*/ 2147483646 w 464"/>
                <a:gd name="T7" fmla="*/ 2147483646 h 1259"/>
                <a:gd name="T8" fmla="*/ 2147483646 w 464"/>
                <a:gd name="T9" fmla="*/ 2147483646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340100" y="4765675"/>
              <a:ext cx="1808163" cy="1031875"/>
            </a:xfrm>
            <a:custGeom>
              <a:avLst/>
              <a:gdLst>
                <a:gd name="T0" fmla="*/ 2147483646 w 2135"/>
                <a:gd name="T1" fmla="*/ 2147483646 h 1662"/>
                <a:gd name="T2" fmla="*/ 2147483646 w 2135"/>
                <a:gd name="T3" fmla="*/ 2147483646 h 1662"/>
                <a:gd name="T4" fmla="*/ 2147483646 w 2135"/>
                <a:gd name="T5" fmla="*/ 2147483646 h 1662"/>
                <a:gd name="T6" fmla="*/ 2147483646 w 2135"/>
                <a:gd name="T7" fmla="*/ 2147483646 h 1662"/>
                <a:gd name="T8" fmla="*/ 2147483646 w 2135"/>
                <a:gd name="T9" fmla="*/ 2147483646 h 1662"/>
                <a:gd name="T10" fmla="*/ 2147483646 w 2135"/>
                <a:gd name="T11" fmla="*/ 2147483646 h 1662"/>
                <a:gd name="T12" fmla="*/ 2147483646 w 2135"/>
                <a:gd name="T13" fmla="*/ 2147483646 h 1662"/>
                <a:gd name="T14" fmla="*/ 2147483646 w 2135"/>
                <a:gd name="T15" fmla="*/ 2147483646 h 1662"/>
                <a:gd name="T16" fmla="*/ 2147483646 w 2135"/>
                <a:gd name="T17" fmla="*/ 2147483646 h 1662"/>
                <a:gd name="T18" fmla="*/ 2147483646 w 2135"/>
                <a:gd name="T19" fmla="*/ 2147483646 h 1662"/>
                <a:gd name="T20" fmla="*/ 2147483646 w 2135"/>
                <a:gd name="T21" fmla="*/ 2147483646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3778250" y="4897438"/>
              <a:ext cx="874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+mn-lt"/>
                </a:rPr>
                <a:t>Internet</a:t>
              </a: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>
              <a:off x="3098800" y="5308600"/>
              <a:ext cx="221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7119938" y="4533900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controlled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by OS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" name="Text Box 56"/>
            <p:cNvSpPr txBox="1">
              <a:spLocks noChangeArrowheads="1"/>
            </p:cNvSpPr>
            <p:nvPr/>
          </p:nvSpPr>
          <p:spPr bwMode="auto">
            <a:xfrm>
              <a:off x="7097713" y="3633788"/>
              <a:ext cx="1383905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controlled by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app developer</a:t>
              </a:r>
            </a:p>
          </p:txBody>
        </p:sp>
        <p:sp>
          <p:nvSpPr>
            <p:cNvPr id="18" name="Freeform 50"/>
            <p:cNvSpPr>
              <a:spLocks/>
            </p:cNvSpPr>
            <p:nvPr/>
          </p:nvSpPr>
          <p:spPr bwMode="auto">
            <a:xfrm>
              <a:off x="914400" y="3532188"/>
              <a:ext cx="758825" cy="1997075"/>
            </a:xfrm>
            <a:custGeom>
              <a:avLst/>
              <a:gdLst>
                <a:gd name="T0" fmla="*/ 0 w 478"/>
                <a:gd name="T1" fmla="*/ 2147483646 h 1258"/>
                <a:gd name="T2" fmla="*/ 2147483646 w 478"/>
                <a:gd name="T3" fmla="*/ 0 h 1258"/>
                <a:gd name="T4" fmla="*/ 2147483646 w 478"/>
                <a:gd name="T5" fmla="*/ 2147483646 h 1258"/>
                <a:gd name="T6" fmla="*/ 2147483646 w 478"/>
                <a:gd name="T7" fmla="*/ 2147483646 h 1258"/>
                <a:gd name="T8" fmla="*/ 0 w 478"/>
                <a:gd name="T9" fmla="*/ 2147483646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689100" y="4302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646238" y="428466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969696"/>
                  </a:solidFill>
                  <a:latin typeface="+mn-lt"/>
                </a:rPr>
                <a:t>transport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697038" y="4622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1682750" y="4932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1682750" y="5218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681163" y="35321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+mn-lt"/>
                </a:rPr>
                <a:t>application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636713" y="518953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969696"/>
                  </a:solidFill>
                  <a:latin typeface="+mn-lt"/>
                </a:rPr>
                <a:t>physical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655763" y="49037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969696"/>
                  </a:solidFill>
                  <a:latin typeface="+mn-lt"/>
                </a:rPr>
                <a:t>link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646238" y="460851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969696"/>
                  </a:solidFill>
                  <a:latin typeface="+mn-lt"/>
                </a:rPr>
                <a:t>network</a:t>
              </a:r>
            </a:p>
          </p:txBody>
        </p:sp>
        <p:sp>
          <p:nvSpPr>
            <p:cNvPr id="30" name="Oval 62"/>
            <p:cNvSpPr>
              <a:spLocks noChangeArrowheads="1"/>
            </p:cNvSpPr>
            <p:nvPr/>
          </p:nvSpPr>
          <p:spPr bwMode="auto"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+mn-lt"/>
                </a:rPr>
                <a:t>process</a:t>
              </a:r>
            </a:p>
          </p:txBody>
        </p:sp>
        <p:grpSp>
          <p:nvGrpSpPr>
            <p:cNvPr id="31" name="Group 63"/>
            <p:cNvGrpSpPr>
              <a:grpSpLocks/>
            </p:cNvGrpSpPr>
            <p:nvPr/>
          </p:nvGrpSpPr>
          <p:grpSpPr bwMode="auto"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61" name="Rectangle 64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62" name="Rectangle 65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5351463" y="427355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5308600" y="42560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969696"/>
                  </a:solidFill>
                  <a:latin typeface="+mn-lt"/>
                </a:rPr>
                <a:t>transport</a:t>
              </a: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5359400" y="45942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5345113" y="49037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5345113" y="51895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5343525" y="350361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+mn-lt"/>
                </a:rPr>
                <a:t>application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5299075" y="516096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969696"/>
                  </a:solidFill>
                  <a:latin typeface="+mn-lt"/>
                </a:rPr>
                <a:t>physical</a:t>
              </a: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5318125" y="487521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969696"/>
                  </a:solidFill>
                  <a:latin typeface="+mn-lt"/>
                </a:rPr>
                <a:t>link</a:t>
              </a:r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5308600" y="457993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969696"/>
                  </a:solidFill>
                  <a:latin typeface="+mn-lt"/>
                </a:rPr>
                <a:t>network</a:t>
              </a:r>
            </a:p>
          </p:txBody>
        </p:sp>
        <p:sp>
          <p:nvSpPr>
            <p:cNvPr id="43" name="Oval 80"/>
            <p:cNvSpPr>
              <a:spLocks noChangeArrowheads="1"/>
            </p:cNvSpPr>
            <p:nvPr/>
          </p:nvSpPr>
          <p:spPr bwMode="auto"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+mn-lt"/>
                </a:rPr>
                <a:t>process</a:t>
              </a:r>
            </a:p>
          </p:txBody>
        </p:sp>
        <p:grpSp>
          <p:nvGrpSpPr>
            <p:cNvPr id="44" name="Group 81"/>
            <p:cNvGrpSpPr>
              <a:grpSpLocks/>
            </p:cNvGrpSpPr>
            <p:nvPr/>
          </p:nvGrpSpPr>
          <p:grpSpPr bwMode="auto"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58" name="Rectangle 83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59" name="Rectangle 84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60" name="Rectangle 85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45" name="Line 87"/>
            <p:cNvSpPr>
              <a:spLocks noChangeShapeType="1"/>
            </p:cNvSpPr>
            <p:nvPr/>
          </p:nvSpPr>
          <p:spPr bwMode="auto">
            <a:xfrm flipH="1">
              <a:off x="6534150" y="3910013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8"/>
            <p:cNvSpPr>
              <a:spLocks noChangeShapeType="1"/>
            </p:cNvSpPr>
            <p:nvPr/>
          </p:nvSpPr>
          <p:spPr bwMode="auto">
            <a:xfrm>
              <a:off x="6759575" y="4335463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89"/>
            <p:cNvSpPr>
              <a:spLocks noChangeShapeType="1"/>
            </p:cNvSpPr>
            <p:nvPr/>
          </p:nvSpPr>
          <p:spPr bwMode="auto">
            <a:xfrm flipH="1">
              <a:off x="6783388" y="4835525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56"/>
            <p:cNvSpPr txBox="1">
              <a:spLocks noChangeArrowheads="1"/>
            </p:cNvSpPr>
            <p:nvPr/>
          </p:nvSpPr>
          <p:spPr bwMode="auto">
            <a:xfrm>
              <a:off x="3697288" y="3590925"/>
              <a:ext cx="8384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+mn-lt"/>
                </a:rPr>
                <a:t>socket</a:t>
              </a:r>
            </a:p>
          </p:txBody>
        </p:sp>
        <p:sp>
          <p:nvSpPr>
            <p:cNvPr id="49" name="Line 91"/>
            <p:cNvSpPr>
              <a:spLocks noChangeShapeType="1"/>
            </p:cNvSpPr>
            <p:nvPr/>
          </p:nvSpPr>
          <p:spPr bwMode="auto">
            <a:xfrm flipV="1">
              <a:off x="2700338" y="3790950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92"/>
            <p:cNvSpPr>
              <a:spLocks noChangeShapeType="1"/>
            </p:cNvSpPr>
            <p:nvPr/>
          </p:nvSpPr>
          <p:spPr bwMode="auto">
            <a:xfrm flipH="1" flipV="1">
              <a:off x="4635500" y="3779838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" name="Group 93"/>
            <p:cNvGrpSpPr>
              <a:grpSpLocks/>
            </p:cNvGrpSpPr>
            <p:nvPr/>
          </p:nvGrpSpPr>
          <p:grpSpPr bwMode="auto"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55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9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2" name="Group 96"/>
            <p:cNvGrpSpPr>
              <a:grpSpLocks/>
            </p:cNvGrpSpPr>
            <p:nvPr/>
          </p:nvGrpSpPr>
          <p:grpSpPr bwMode="auto"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53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0045 w 356"/>
                  <a:gd name="T3" fmla="*/ 645 h 368"/>
                  <a:gd name="T4" fmla="*/ 11917 w 356"/>
                  <a:gd name="T5" fmla="*/ 13448 h 368"/>
                  <a:gd name="T6" fmla="*/ 2626 w 356"/>
                  <a:gd name="T7" fmla="*/ 168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9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413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Socket Programming</a:t>
            </a:r>
            <a:endParaRPr lang="en-US" altLang="en-US" sz="48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457200" y="1358901"/>
            <a:ext cx="8021638" cy="1533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42900">
              <a:lnSpc>
                <a:spcPct val="125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003300"/>
                </a:solidFill>
              </a:rPr>
              <a:t>Two socket types for two transport services:</a:t>
            </a:r>
          </a:p>
          <a:p>
            <a:pPr marL="0" lvl="1" indent="-342900">
              <a:lnSpc>
                <a:spcPct val="125000"/>
              </a:lnSpc>
              <a:spcBef>
                <a:spcPts val="0"/>
              </a:spcBef>
              <a:buSzPct val="65000"/>
            </a:pPr>
            <a:r>
              <a:rPr lang="en-US" altLang="en-US" sz="2400" i="1" dirty="0" smtClean="0">
                <a:solidFill>
                  <a:srgbClr val="339933"/>
                </a:solidFill>
              </a:rPr>
              <a:t>UDP:</a:t>
            </a:r>
            <a:r>
              <a:rPr lang="en-US" altLang="en-US" sz="2400" dirty="0" smtClean="0">
                <a:solidFill>
                  <a:srgbClr val="339933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unreliable datagram</a:t>
            </a:r>
            <a:endParaRPr lang="en-US" altLang="en-US" sz="1600" i="1" dirty="0" smtClean="0">
              <a:solidFill>
                <a:srgbClr val="000000"/>
              </a:solidFill>
            </a:endParaRPr>
          </a:p>
          <a:p>
            <a:pPr marL="0" lvl="1" indent="-342900">
              <a:lnSpc>
                <a:spcPct val="125000"/>
              </a:lnSpc>
              <a:spcBef>
                <a:spcPts val="0"/>
              </a:spcBef>
              <a:buSzPct val="65000"/>
            </a:pPr>
            <a:r>
              <a:rPr lang="en-US" altLang="en-US" sz="2400" i="1" dirty="0" smtClean="0">
                <a:solidFill>
                  <a:srgbClr val="339933"/>
                </a:solidFill>
              </a:rPr>
              <a:t>TCP:</a:t>
            </a:r>
            <a:r>
              <a:rPr lang="en-US" altLang="en-US" sz="2400" dirty="0" smtClean="0">
                <a:solidFill>
                  <a:srgbClr val="339933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reliable, byte stream-oriented </a:t>
            </a:r>
          </a:p>
          <a:p>
            <a:pPr marL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228600" y="3003375"/>
            <a:ext cx="8478838" cy="38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342900" algn="just">
              <a:lnSpc>
                <a:spcPct val="125000"/>
              </a:lnSpc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 i="1" u="sng" kern="0" dirty="0">
                <a:solidFill>
                  <a:srgbClr val="003300"/>
                </a:solidFill>
                <a:ea typeface="ＭＳ Ｐゴシック" charset="0"/>
              </a:rPr>
              <a:t>A</a:t>
            </a:r>
            <a:r>
              <a:rPr lang="en-US" sz="2800" i="1" u="sng" kern="0" dirty="0" err="1">
                <a:solidFill>
                  <a:srgbClr val="003300"/>
                </a:solidFill>
                <a:ea typeface="ＭＳ Ｐゴシック" charset="0"/>
              </a:rPr>
              <a:t>pplication</a:t>
            </a:r>
            <a:r>
              <a:rPr lang="en-US" sz="2800" i="1" u="sng" kern="0" dirty="0">
                <a:solidFill>
                  <a:srgbClr val="003300"/>
                </a:solidFill>
                <a:ea typeface="ＭＳ Ｐゴシック" charset="0"/>
              </a:rPr>
              <a:t> Example:</a:t>
            </a:r>
          </a:p>
          <a:p>
            <a:pPr marL="457200" indent="-457200" algn="just">
              <a:lnSpc>
                <a:spcPct val="12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400" kern="0" dirty="0">
                <a:solidFill>
                  <a:srgbClr val="000000"/>
                </a:solidFill>
                <a:ea typeface="ＭＳ Ｐゴシック" pitchFamily="34" charset="-128"/>
                <a:cs typeface="ＭＳ Ｐゴシック" charset="0"/>
              </a:rPr>
              <a:t>Client reads a line of characters (data) from its keyboard and sends the data to the server.</a:t>
            </a:r>
          </a:p>
          <a:p>
            <a:pPr marL="457200" indent="-457200" algn="just">
              <a:lnSpc>
                <a:spcPct val="12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400" kern="0" dirty="0">
                <a:solidFill>
                  <a:srgbClr val="000000"/>
                </a:solidFill>
                <a:ea typeface="ＭＳ Ｐゴシック" pitchFamily="34" charset="-128"/>
                <a:cs typeface="ＭＳ Ｐゴシック" charset="0"/>
              </a:rPr>
              <a:t>The server receives the data and converts characters to uppercase.</a:t>
            </a:r>
          </a:p>
          <a:p>
            <a:pPr marL="457200" indent="-457200" algn="just">
              <a:lnSpc>
                <a:spcPct val="12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400" kern="0" dirty="0">
                <a:solidFill>
                  <a:srgbClr val="000000"/>
                </a:solidFill>
                <a:ea typeface="ＭＳ Ｐゴシック" pitchFamily="34" charset="-128"/>
                <a:cs typeface="ＭＳ Ｐゴシック" charset="0"/>
              </a:rPr>
              <a:t>The server sends the modified data to the client.</a:t>
            </a:r>
          </a:p>
          <a:p>
            <a:pPr marL="457200" indent="-457200" algn="just">
              <a:lnSpc>
                <a:spcPct val="12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400" kern="0" dirty="0">
                <a:solidFill>
                  <a:srgbClr val="000000"/>
                </a:solidFill>
                <a:ea typeface="ＭＳ Ｐゴシック" pitchFamily="34" charset="-128"/>
                <a:cs typeface="ＭＳ Ｐゴシック" charset="0"/>
              </a:rPr>
              <a:t>The client receives the modified data and displays the line on its screen.</a:t>
            </a:r>
          </a:p>
        </p:txBody>
      </p:sp>
    </p:spTree>
    <p:extLst>
      <p:ext uri="{BB962C8B-B14F-4D97-AF65-F5344CB8AC3E}">
        <p14:creationId xmlns:p14="http://schemas.microsoft.com/office/powerpoint/2010/main" val="17706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41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Socket programming with TCP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4430" y="1524000"/>
            <a:ext cx="4025124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339933"/>
                </a:solidFill>
              </a:rPr>
              <a:t>client must contact server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server process must first be running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server must have created socket (door) that welcomes client’</a:t>
            </a:r>
            <a:r>
              <a:rPr lang="en-US" altLang="ja-JP" sz="2400" dirty="0" smtClean="0">
                <a:solidFill>
                  <a:srgbClr val="000000"/>
                </a:solidFill>
              </a:rPr>
              <a:t>s contact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52950" y="1634067"/>
            <a:ext cx="459105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2800" dirty="0">
                <a:solidFill>
                  <a:srgbClr val="339933"/>
                </a:solidFill>
              </a:rPr>
              <a:t>client contacts server by:</a:t>
            </a: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200" dirty="0">
                <a:solidFill>
                  <a:srgbClr val="000000"/>
                </a:solidFill>
              </a:rPr>
              <a:t>Creating TCP </a:t>
            </a:r>
            <a:r>
              <a:rPr lang="en-US" altLang="en-US" sz="2200" dirty="0" smtClean="0">
                <a:solidFill>
                  <a:srgbClr val="000000"/>
                </a:solidFill>
              </a:rPr>
              <a:t>socket </a:t>
            </a: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200" dirty="0" smtClean="0">
                <a:solidFill>
                  <a:srgbClr val="000000"/>
                </a:solidFill>
              </a:rPr>
              <a:t>specifying </a:t>
            </a:r>
            <a:r>
              <a:rPr lang="en-US" altLang="en-US" sz="2200" dirty="0">
                <a:solidFill>
                  <a:srgbClr val="000000"/>
                </a:solidFill>
              </a:rPr>
              <a:t>IP </a:t>
            </a:r>
            <a:r>
              <a:rPr lang="en-US" altLang="en-US" sz="2200" dirty="0" smtClean="0">
                <a:solidFill>
                  <a:srgbClr val="000000"/>
                </a:solidFill>
              </a:rPr>
              <a:t>address </a:t>
            </a:r>
          </a:p>
          <a:p>
            <a:pPr marL="457200" lvl="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200" dirty="0" smtClean="0">
                <a:solidFill>
                  <a:srgbClr val="000000"/>
                </a:solidFill>
              </a:rPr>
              <a:t>port </a:t>
            </a:r>
            <a:r>
              <a:rPr lang="en-US" altLang="en-US" sz="2200" dirty="0">
                <a:solidFill>
                  <a:srgbClr val="000000"/>
                </a:solidFill>
              </a:rPr>
              <a:t>number of server </a:t>
            </a:r>
            <a:r>
              <a:rPr lang="en-US" altLang="en-US" sz="2200" dirty="0" smtClean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5525869"/>
            <a:ext cx="7162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2800" i="1" dirty="0">
                <a:solidFill>
                  <a:srgbClr val="339933"/>
                </a:solidFill>
              </a:rPr>
              <a:t>when client creates socket:</a:t>
            </a:r>
            <a:r>
              <a:rPr lang="en-US" altLang="en-US" sz="2800" dirty="0">
                <a:solidFill>
                  <a:srgbClr val="339933"/>
                </a:solidFill>
              </a:rPr>
              <a:t> </a:t>
            </a:r>
            <a:endParaRPr lang="en-US" altLang="en-US" sz="2800" dirty="0" smtClean="0">
              <a:solidFill>
                <a:srgbClr val="33993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client </a:t>
            </a:r>
            <a:r>
              <a:rPr lang="en-US" altLang="en-US" sz="2400" dirty="0">
                <a:solidFill>
                  <a:srgbClr val="000000"/>
                </a:solidFill>
              </a:rPr>
              <a:t>TCP establishes connection to server TCP</a:t>
            </a:r>
          </a:p>
        </p:txBody>
      </p:sp>
    </p:spTree>
    <p:extLst>
      <p:ext uri="{BB962C8B-B14F-4D97-AF65-F5344CB8AC3E}">
        <p14:creationId xmlns:p14="http://schemas.microsoft.com/office/powerpoint/2010/main" val="5257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41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Socket programming with TCP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2844" y="1905000"/>
            <a:ext cx="8376356" cy="3000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when contacted by client,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i="1" dirty="0" smtClean="0">
                <a:solidFill>
                  <a:srgbClr val="000000"/>
                </a:solidFill>
              </a:rPr>
              <a:t>     </a:t>
            </a:r>
            <a:r>
              <a:rPr lang="en-US" altLang="en-US" sz="2400" i="1" dirty="0" smtClean="0">
                <a:solidFill>
                  <a:srgbClr val="339933"/>
                </a:solidFill>
              </a:rPr>
              <a:t>server TCP creates new socket</a:t>
            </a:r>
            <a:r>
              <a:rPr lang="en-US" altLang="en-US" sz="2400" dirty="0" smtClean="0">
                <a:solidFill>
                  <a:srgbClr val="339933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solidFill>
                  <a:srgbClr val="339933"/>
                </a:solidFill>
              </a:rPr>
              <a:t> </a:t>
            </a:r>
            <a:r>
              <a:rPr lang="en-US" altLang="en-US" sz="2400" dirty="0" smtClean="0">
                <a:solidFill>
                  <a:srgbClr val="339933"/>
                </a:solidFill>
              </a:rPr>
              <a:t>    </a:t>
            </a:r>
            <a:r>
              <a:rPr lang="en-US" altLang="en-US" sz="2400" dirty="0" smtClean="0">
                <a:solidFill>
                  <a:srgbClr val="000000"/>
                </a:solidFill>
              </a:rPr>
              <a:t>for server process to communicate with that particular client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allows server to talk with multiple clients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source port numbers used to distinguish clients</a:t>
            </a:r>
            <a:endParaRPr lang="en-US" altLang="en-US" sz="2400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41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Socket programming with TCP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0271" y="2426092"/>
            <a:ext cx="874599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u="sng" dirty="0">
                <a:solidFill>
                  <a:srgbClr val="000099"/>
                </a:solidFill>
              </a:rPr>
              <a:t>TCP provides </a:t>
            </a:r>
            <a:endParaRPr lang="en-US" altLang="en-US" sz="2400" u="sng" dirty="0" smtClean="0">
              <a:solidFill>
                <a:srgbClr val="00009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400" dirty="0" smtClean="0">
                <a:solidFill>
                  <a:srgbClr val="000099"/>
                </a:solidFill>
              </a:rPr>
              <a:t>reliable delivery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400" dirty="0" smtClean="0">
                <a:solidFill>
                  <a:srgbClr val="000099"/>
                </a:solidFill>
              </a:rPr>
              <a:t>in-order guaranteed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400" dirty="0" smtClean="0">
                <a:solidFill>
                  <a:srgbClr val="000099"/>
                </a:solidFill>
              </a:rPr>
              <a:t>connection oriented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400" dirty="0" smtClean="0">
                <a:solidFill>
                  <a:srgbClr val="000099"/>
                </a:solidFill>
              </a:rPr>
              <a:t>byte-stream </a:t>
            </a:r>
            <a:r>
              <a:rPr lang="en-US" altLang="en-US" sz="2400" dirty="0">
                <a:solidFill>
                  <a:srgbClr val="000099"/>
                </a:solidFill>
              </a:rPr>
              <a:t>transfer (</a:t>
            </a:r>
            <a:r>
              <a:rPr lang="ja-JP" altLang="en-US" sz="2400" dirty="0">
                <a:solidFill>
                  <a:srgbClr val="000099"/>
                </a:solidFill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</a:rPr>
              <a:t>pipe</a:t>
            </a:r>
            <a:r>
              <a:rPr lang="ja-JP" altLang="en-US" sz="2400" dirty="0">
                <a:solidFill>
                  <a:srgbClr val="000099"/>
                </a:solidFill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</a:rPr>
              <a:t>) </a:t>
            </a:r>
            <a:r>
              <a:rPr lang="en-US" altLang="en-US" sz="2400" dirty="0" smtClean="0">
                <a:solidFill>
                  <a:srgbClr val="000099"/>
                </a:solidFill>
              </a:rPr>
              <a:t>between </a:t>
            </a:r>
            <a:r>
              <a:rPr lang="en-US" altLang="en-US" sz="2400" dirty="0">
                <a:solidFill>
                  <a:srgbClr val="000099"/>
                </a:solidFill>
              </a:rPr>
              <a:t>client and server</a:t>
            </a: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30271" y="1493470"/>
            <a:ext cx="3333749" cy="527050"/>
            <a:chOff x="-157" y="3802"/>
            <a:chExt cx="2100" cy="332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6" y="3804"/>
              <a:ext cx="116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-157" y="3802"/>
              <a:ext cx="21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339933"/>
                  </a:solidFill>
                </a:rPr>
                <a:t>application viewpoint: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1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0134" y="2413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Client/server socket interaction: TCP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57313" y="3214687"/>
            <a:ext cx="1931987" cy="930275"/>
            <a:chOff x="827" y="2027"/>
            <a:chExt cx="1217" cy="58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wait for incoming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connection request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connectionSocket</a:t>
              </a:r>
              <a:r>
                <a:rPr lang="en-US" altLang="en-US" sz="1400" dirty="0">
                  <a:solidFill>
                    <a:srgbClr val="339933"/>
                  </a:solidFill>
                  <a:latin typeface="Arial" panose="020B0604020202020204" pitchFamily="34" charset="0"/>
                </a:rPr>
                <a:t> =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serverSocket.accept</a:t>
              </a:r>
              <a:r>
                <a:rPr lang="en-US" altLang="en-US" sz="1400" dirty="0">
                  <a:solidFill>
                    <a:srgbClr val="339933"/>
                  </a:solidFill>
                  <a:latin typeface="Arial" panose="020B0604020202020204" pitchFamily="34" charset="0"/>
                </a:rPr>
                <a:t>()</a:t>
              </a:r>
              <a:endPara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338263" y="1974850"/>
            <a:ext cx="2357437" cy="1317625"/>
            <a:chOff x="821" y="1246"/>
            <a:chExt cx="1485" cy="830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port=</a:t>
                </a:r>
                <a:r>
                  <a:rPr lang="en-US" altLang="en-US" sz="14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for incoming request:</a:t>
                </a: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r>
                  <a:rPr lang="en-US" altLang="en-US" sz="1400" dirty="0" err="1">
                    <a:solidFill>
                      <a:srgbClr val="339933"/>
                    </a:solidFill>
                    <a:latin typeface="Arial" panose="020B0604020202020204" pitchFamily="34" charset="0"/>
                  </a:rPr>
                  <a:t>serverSocket</a:t>
                </a:r>
                <a:r>
                  <a:rPr lang="en-US" altLang="en-US" sz="1400" dirty="0">
                    <a:solidFill>
                      <a:srgbClr val="339933"/>
                    </a:solidFill>
                    <a:latin typeface="Arial" panose="020B0604020202020204" pitchFamily="34" charset="0"/>
                  </a:rPr>
                  <a:t> = socket()</a:t>
                </a:r>
                <a:endParaRPr lang="en-US" altLang="en-US" sz="2400" dirty="0">
                  <a:solidFill>
                    <a:srgbClr val="33993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5135563" y="3222625"/>
            <a:ext cx="2357437" cy="728662"/>
            <a:chOff x="3333" y="1204"/>
            <a:chExt cx="1485" cy="459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335" y="1204"/>
              <a:ext cx="14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create socket,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connect to 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hostid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, port=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clientSocket</a:t>
              </a:r>
              <a:r>
                <a:rPr lang="en-US" altLang="en-US" sz="1400" dirty="0">
                  <a:solidFill>
                    <a:srgbClr val="339933"/>
                  </a:solidFill>
                  <a:latin typeface="Arial" panose="020B0604020202020204" pitchFamily="34" charset="0"/>
                </a:rPr>
                <a:t> = socket()</a:t>
              </a:r>
              <a:endPara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725488" y="1338262"/>
            <a:ext cx="353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server</a:t>
            </a:r>
            <a:r>
              <a:rPr lang="en-US" altLang="en-US" sz="2400">
                <a:solidFill>
                  <a:srgbClr val="000000"/>
                </a:solidFill>
              </a:rPr>
              <a:t> (running</a:t>
            </a:r>
            <a:r>
              <a:rPr lang="en-US" altLang="en-US" sz="2000">
                <a:solidFill>
                  <a:srgbClr val="000000"/>
                </a:solidFill>
              </a:rPr>
              <a:t> on</a:t>
            </a: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altLang="en-US" sz="2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411788" y="1333500"/>
            <a:ext cx="96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client</a:t>
            </a: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2978150" y="4006850"/>
            <a:ext cx="4057650" cy="1371600"/>
            <a:chOff x="1848" y="2526"/>
            <a:chExt cx="2556" cy="864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1848" y="2526"/>
              <a:ext cx="2556" cy="516"/>
              <a:chOff x="1848" y="2526"/>
              <a:chExt cx="2556" cy="516"/>
            </a:xfrm>
          </p:grpSpPr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6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send request using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 err="1">
                    <a:solidFill>
                      <a:srgbClr val="339933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2400" dirty="0">
                  <a:solidFill>
                    <a:srgbClr val="3399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47788" y="4102100"/>
            <a:ext cx="4097337" cy="1490662"/>
            <a:chOff x="821" y="2586"/>
            <a:chExt cx="2581" cy="939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821" y="2787"/>
              <a:ext cx="10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read request from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connectionSocket</a:t>
              </a:r>
              <a:endPara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851" y="3195"/>
              <a:ext cx="10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connectionSocket</a:t>
              </a:r>
              <a:endPara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" name="Line 49"/>
          <p:cNvSpPr>
            <a:spLocks noChangeShapeType="1"/>
          </p:cNvSpPr>
          <p:nvPr/>
        </p:nvSpPr>
        <p:spPr bwMode="auto">
          <a:xfrm>
            <a:off x="804863" y="1787525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52"/>
          <p:cNvGrpSpPr>
            <a:grpSpLocks/>
          </p:cNvGrpSpPr>
          <p:nvPr/>
        </p:nvGrpSpPr>
        <p:grpSpPr bwMode="auto">
          <a:xfrm>
            <a:off x="2967038" y="3302000"/>
            <a:ext cx="2200275" cy="587375"/>
            <a:chOff x="3043" y="1189"/>
            <a:chExt cx="1386" cy="370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339933"/>
                  </a:solidFill>
                  <a:latin typeface="Arial" panose="020B0604020202020204" pitchFamily="34" charset="0"/>
                </a:rPr>
                <a:t>TCP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339933"/>
                  </a:solidFill>
                  <a:latin typeface="Arial" panose="020B0604020202020204" pitchFamily="34" charset="0"/>
                </a:rPr>
                <a:t>connection setup</a:t>
              </a:r>
              <a:endParaRPr lang="en-US" altLang="en-US" sz="2400" dirty="0">
                <a:solidFill>
                  <a:srgbClr val="33993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Line 50"/>
          <p:cNvSpPr>
            <a:spLocks noChangeShapeType="1"/>
          </p:cNvSpPr>
          <p:nvPr/>
        </p:nvSpPr>
        <p:spPr bwMode="auto">
          <a:xfrm>
            <a:off x="5545138" y="1798637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" name="Group 53"/>
          <p:cNvGrpSpPr>
            <a:grpSpLocks/>
          </p:cNvGrpSpPr>
          <p:nvPr/>
        </p:nvGrpSpPr>
        <p:grpSpPr bwMode="auto">
          <a:xfrm>
            <a:off x="1298575" y="4449762"/>
            <a:ext cx="5453063" cy="1954213"/>
            <a:chOff x="832" y="2713"/>
            <a:chExt cx="3435" cy="1231"/>
          </a:xfrm>
        </p:grpSpPr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867" y="3512"/>
              <a:ext cx="10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close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339933"/>
                  </a:solidFill>
                  <a:latin typeface="Arial" panose="020B0604020202020204" pitchFamily="34" charset="0"/>
                </a:rPr>
                <a:t>connectionSocket</a:t>
              </a:r>
              <a:endPara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" name="Group 18"/>
            <p:cNvGrpSpPr>
              <a:grpSpLocks/>
            </p:cNvGrpSpPr>
            <p:nvPr/>
          </p:nvGrpSpPr>
          <p:grpSpPr bwMode="auto">
            <a:xfrm>
              <a:off x="3393" y="3248"/>
              <a:ext cx="874" cy="696"/>
              <a:chOff x="3365" y="3375"/>
              <a:chExt cx="874" cy="696"/>
            </a:xfrm>
          </p:grpSpPr>
          <p:sp>
            <p:nvSpPr>
              <p:cNvPr id="43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read reply from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 err="1">
                    <a:solidFill>
                      <a:srgbClr val="339933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2400" dirty="0">
                  <a:solidFill>
                    <a:srgbClr val="3399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close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 err="1">
                    <a:solidFill>
                      <a:srgbClr val="339933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2400" dirty="0">
                  <a:solidFill>
                    <a:srgbClr val="3399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6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413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Socket programming with UDP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5613" y="1354138"/>
            <a:ext cx="8231187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339933"/>
                </a:solidFill>
              </a:rPr>
              <a:t>UDP: no </a:t>
            </a:r>
            <a:r>
              <a:rPr lang="ja-JP" altLang="en-US" dirty="0" smtClean="0">
                <a:solidFill>
                  <a:srgbClr val="339933"/>
                </a:solidFill>
              </a:rPr>
              <a:t>“</a:t>
            </a:r>
            <a:r>
              <a:rPr lang="en-US" altLang="ja-JP" dirty="0" smtClean="0">
                <a:solidFill>
                  <a:srgbClr val="339933"/>
                </a:solidFill>
              </a:rPr>
              <a:t>connection</a:t>
            </a:r>
            <a:r>
              <a:rPr lang="ja-JP" altLang="en-US" dirty="0" smtClean="0">
                <a:solidFill>
                  <a:srgbClr val="339933"/>
                </a:solidFill>
              </a:rPr>
              <a:t>”</a:t>
            </a:r>
            <a:r>
              <a:rPr lang="en-US" altLang="ja-JP" dirty="0" smtClean="0">
                <a:solidFill>
                  <a:srgbClr val="339933"/>
                </a:solidFill>
              </a:rPr>
              <a:t> between client &amp; server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no handshaking before sending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sender explicitly attaches IP destination address and port number to each packet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receiver extracts sender IP address and port number from received packet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339933"/>
                </a:solidFill>
              </a:rPr>
              <a:t>UDP: transmitted data may be lost or received out-of-order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413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Socket programming with UDP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pPr>
              <a:defRPr/>
            </a:pPr>
            <a:fld id="{9FA06D6B-F5F0-485D-A6B4-9222A8FF14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804" y="1295400"/>
            <a:ext cx="6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30271" y="2426092"/>
            <a:ext cx="874599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400" u="sng" dirty="0" smtClean="0">
                <a:solidFill>
                  <a:srgbClr val="000099"/>
                </a:solidFill>
              </a:rPr>
              <a:t>UDP </a:t>
            </a:r>
            <a:r>
              <a:rPr lang="en-US" altLang="en-US" sz="2400" u="sng" dirty="0">
                <a:solidFill>
                  <a:srgbClr val="000099"/>
                </a:solidFill>
              </a:rPr>
              <a:t>provides </a:t>
            </a:r>
            <a:endParaRPr lang="en-US" altLang="en-US" sz="2400" u="sng" dirty="0" smtClean="0">
              <a:solidFill>
                <a:srgbClr val="00009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400" dirty="0" smtClean="0">
                <a:solidFill>
                  <a:srgbClr val="000099"/>
                </a:solidFill>
              </a:rPr>
              <a:t>unreliable delivery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400" dirty="0" smtClean="0">
                <a:solidFill>
                  <a:srgbClr val="000099"/>
                </a:solidFill>
              </a:rPr>
              <a:t>no order guaranteed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400" dirty="0" smtClean="0">
                <a:solidFill>
                  <a:srgbClr val="000099"/>
                </a:solidFill>
              </a:rPr>
              <a:t>no connection required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400" dirty="0">
                <a:solidFill>
                  <a:srgbClr val="000099"/>
                </a:solidFill>
              </a:rPr>
              <a:t>groups of bytes (“datagrams”)  between client and server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30271" y="1493470"/>
            <a:ext cx="3333749" cy="527050"/>
            <a:chOff x="-157" y="3802"/>
            <a:chExt cx="2100" cy="332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96" y="3804"/>
              <a:ext cx="116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-157" y="3802"/>
              <a:ext cx="21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339933"/>
                  </a:solidFill>
                </a:rPr>
                <a:t>application viewpoint: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2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3279</TotalTime>
  <Words>466</Words>
  <Application>Microsoft Office PowerPoint</Application>
  <PresentationFormat>On-screen Show (4:3)</PresentationFormat>
  <Paragraphs>154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ＭＳ 明朝</vt:lpstr>
      <vt:lpstr>ＭＳ Ｐゴシック</vt:lpstr>
      <vt:lpstr>ＭＳ Ｐゴシック</vt:lpstr>
      <vt:lpstr>Arial</vt:lpstr>
      <vt:lpstr>Calibri</vt:lpstr>
      <vt:lpstr>Comic Sans MS</vt:lpstr>
      <vt:lpstr>Courier New</vt:lpstr>
      <vt:lpstr>Gill Sans MT</vt:lpstr>
      <vt:lpstr>Times New Roman</vt:lpstr>
      <vt:lpstr>Wingdings</vt:lpstr>
      <vt:lpstr>ZapfDingbats</vt:lpstr>
      <vt:lpstr>Thermal</vt:lpstr>
      <vt:lpstr>Socket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4320</dc:title>
  <dc:creator>Kanika</dc:creator>
  <cp:lastModifiedBy>Kanika Grover</cp:lastModifiedBy>
  <cp:revision>96</cp:revision>
  <dcterms:created xsi:type="dcterms:W3CDTF">2014-07-13T17:24:27Z</dcterms:created>
  <dcterms:modified xsi:type="dcterms:W3CDTF">2015-09-02T19:22:25Z</dcterms:modified>
</cp:coreProperties>
</file>