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FBE9-5068-4630-A927-77FDDD316E4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96ED-A11C-4FE6-BEF9-25EB479555F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F96ED-A11C-4FE6-BEF9-25EB479555F0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/>
              <a:t>AMOSTRAGEM DE TESTE: UTILIZAMOS AS PETIÇÕES DE CAICÓ, DO ANO DE 2017, APROXIMADAMENTE 200 PETIÇÕES</a:t>
            </a:r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/>
              <a:t>2º NA SOCIEDADE COMO UM TODO, JURISTAS E POPULAÇÃO (POLÍTICAS PÚBLICAS)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3° É POSSÍVEL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4º ADCIONAR A NOSSA BASE DE DADOS, DE CLASSES INFORMAÇÕES COMO: A NATUREZA, NORMA, ARTIGO, SIGLA ... COMO INFORMAÇÕES A SEREM BUSCADAS NO DOCUMENTO.</a:t>
            </a:r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r>
              <a:rPr lang="pt-BR" altLang="en-US"/>
              <a:t>ATUALMENTE A ANÁLISE É FEITA POR TOKENS, BUSCANDO OS NOMES DAS CLASSES ( ESSAS CLASSES FORAM MINERADAS DE ACORDO COM A TABELA NACIONAL DO PJE), O IDEAL SERIA USAR TAMBÉM O HISTÓRICO DE CLASSIFICAÇÃO E USAR UMA REDE NEURAL QUE USARIA MAIS PALAVRAS DO DOCUMENTO E DEFINIR UM VALOR DE PRIORIDADE PARA AS CLASSES NO MESMO DOCUMENTO, VÁRIAS CLASSES SÃO CITADAS, PARA AUMENTAR A PRECISÃO DA EXECUÇÃO.</a:t>
            </a:r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FCC7-2628-421A-837E-9FDDB9B6D15B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7FD0-C213-4747-9D7B-3EB267ED469B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641985"/>
            <a:ext cx="9319260" cy="52031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34527" y="640022"/>
            <a:ext cx="8446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rgbClr val="002060"/>
                </a:solidFill>
                <a:latin typeface="Franklin Gothic Heavy" panose="020B0903020102020204" pitchFamily="34" charset="0"/>
              </a:rPr>
              <a:t>Hackathon</a:t>
            </a:r>
            <a:r>
              <a:rPr lang="pt-BR" sz="2000" dirty="0">
                <a:solidFill>
                  <a:srgbClr val="002060"/>
                </a:solidFill>
                <a:latin typeface="Franklin Gothic Heavy" panose="020B0903020102020204" pitchFamily="34" charset="0"/>
              </a:rPr>
              <a:t> Justiça Federal RN </a:t>
            </a:r>
            <a:endParaRPr lang="pt-BR" sz="2000" dirty="0">
              <a:solidFill>
                <a:srgbClr val="002060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pt-BR" sz="2000" dirty="0">
                <a:solidFill>
                  <a:srgbClr val="002060"/>
                </a:solidFill>
                <a:latin typeface="Franklin Gothic Heavy" panose="020B0903020102020204" pitchFamily="34" charset="0"/>
              </a:rPr>
              <a:t>#</a:t>
            </a:r>
            <a:r>
              <a:rPr lang="pt-BR" sz="2000" dirty="0" err="1">
                <a:solidFill>
                  <a:srgbClr val="002060"/>
                </a:solidFill>
                <a:latin typeface="Franklin Gothic Heavy" panose="020B0903020102020204" pitchFamily="34" charset="0"/>
              </a:rPr>
              <a:t>CPNatal</a:t>
            </a:r>
            <a:endParaRPr lang="pt-BR" sz="2000" dirty="0">
              <a:solidFill>
                <a:srgbClr val="002060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8" y="3919"/>
            <a:ext cx="2337845" cy="116892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97838" y="2715151"/>
            <a:ext cx="8719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IRDR – ÍNDICE DE RESOLUÇÃO DE DEMANDAS REPETITIVAS.</a:t>
            </a:r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97" y="4797810"/>
            <a:ext cx="1514279" cy="1514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3148550" y="6236831"/>
            <a:ext cx="648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Ciência da Computação e Direito – Campus Avançado de Natal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88372" y="1056504"/>
            <a:ext cx="10209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</a:rPr>
              <a:t>“Uso de mineração de dados e inteligência artificial para promover a celeridade na tomada de decisão e na análise processual pela Justiça.”</a:t>
            </a:r>
            <a:endParaRPr lang="pt-BR" sz="2400" b="1" dirty="0">
              <a:solidFill>
                <a:srgbClr val="002060"/>
              </a:solidFill>
            </a:endParaRPr>
          </a:p>
          <a:p>
            <a:endParaRPr lang="pt-BR" sz="2400" dirty="0">
              <a:solidFill>
                <a:srgbClr val="002060"/>
              </a:solidFill>
            </a:endParaRPr>
          </a:p>
          <a:p>
            <a:endParaRPr lang="pt-BR" sz="2400" dirty="0">
              <a:solidFill>
                <a:srgbClr val="002060"/>
              </a:solidFill>
            </a:endParaRPr>
          </a:p>
          <a:p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b="1" dirty="0"/>
              <a:t>O IRDR (Índice de Resolução de Demandas Repetitivas) se dá da seguinte maneira:</a:t>
            </a:r>
            <a:endParaRPr lang="pt-BR" sz="2400" b="1" dirty="0"/>
          </a:p>
          <a:p>
            <a:pPr algn="just"/>
            <a:r>
              <a:rPr lang="pt-BR" sz="2400" b="1" dirty="0"/>
              <a:t>Existindo processos repetitivos, sobre uma mesma matéria de direito, em um determinado Estado ou Região, o aludido incidente será suscitado perante o Presidente do Tribunal local.</a:t>
            </a:r>
            <a:endParaRPr lang="pt-BR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373204" y="1366787"/>
            <a:ext cx="9461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No caso de ser admitido o incidente, todos os processos com a mesma matéria, no Estado ou Região, serão suspensos pelo prazo máximo de 01 (um) ano.</a:t>
            </a:r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r>
              <a:rPr lang="pt-BR" sz="2400" b="1" dirty="0"/>
              <a:t>Nesse período o Tribunal irá julga-lo.</a:t>
            </a:r>
            <a:endParaRPr lang="pt-BR" sz="2400" b="1" dirty="0"/>
          </a:p>
          <a:p>
            <a:pPr algn="just"/>
            <a:r>
              <a:rPr lang="pt-BR" sz="2400" b="1" dirty="0"/>
              <a:t>Julgado o incidente, a tese jurídica fixada será aplicada em </a:t>
            </a:r>
            <a:r>
              <a:rPr lang="pt-BR" sz="2400" b="1" i="1" dirty="0"/>
              <a:t>todos </a:t>
            </a:r>
            <a:r>
              <a:rPr lang="pt-BR" sz="2400" b="1" dirty="0"/>
              <a:t>os processos, presentes e futuros. Logo, todos os juízes deverão aplicar a tese, uma vez que há uma vinculação.</a:t>
            </a:r>
            <a:endParaRPr lang="pt-BR" sz="2400" b="1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49128" y="1549667"/>
            <a:ext cx="8893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Objetivo: </a:t>
            </a:r>
            <a:endParaRPr lang="pt-BR" sz="2400" b="1" dirty="0"/>
          </a:p>
          <a:p>
            <a:endParaRPr lang="pt-BR" sz="2400" b="1" dirty="0"/>
          </a:p>
          <a:p>
            <a:pPr algn="just"/>
            <a:r>
              <a:rPr lang="pt-BR" sz="2400" b="1" dirty="0"/>
              <a:t>Usar o programa computacional para vincular os processos repetitivos de mesmo Estado ou Região, diminuindo o prazo de suspensão (01 ano) e facilitando a identificação e agrupamento desses processos.</a:t>
            </a:r>
            <a:endParaRPr lang="pt-BR" sz="2400" b="1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81750" y="1028343"/>
            <a:ext cx="974076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Determinação do NCPC:</a:t>
            </a:r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1° - Processos repetitivos</a:t>
            </a:r>
            <a:endParaRPr lang="pt-BR" sz="2400" b="1" dirty="0"/>
          </a:p>
          <a:p>
            <a:r>
              <a:rPr lang="pt-BR" sz="2400" b="1" dirty="0"/>
              <a:t>2° - Processos de mesma matéria</a:t>
            </a:r>
            <a:endParaRPr lang="pt-BR" sz="2400" b="1" dirty="0"/>
          </a:p>
          <a:p>
            <a:r>
              <a:rPr lang="pt-BR" sz="2400" b="1" dirty="0"/>
              <a:t>3º - Aplicação da tese jurídica fixada</a:t>
            </a:r>
            <a:endParaRPr lang="pt-BR" sz="2400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1661160" y="1111885"/>
            <a:ext cx="10800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2400" b="1"/>
              <a:t>Critérios de Avaliação:</a:t>
            </a:r>
            <a:endParaRPr lang="pt-BR" altLang="en-US" sz="2400" b="1"/>
          </a:p>
          <a:p>
            <a:pPr algn="just"/>
            <a:endParaRPr lang="pt-BR" altLang="en-US" sz="2400" b="1"/>
          </a:p>
          <a:p>
            <a:pPr algn="just"/>
            <a:r>
              <a:rPr lang="pt-BR" altLang="en-US" sz="2400" b="1"/>
              <a:t>1º - ORIGINALIDADE </a:t>
            </a:r>
            <a:endParaRPr lang="pt-BR" altLang="en-US" sz="2400"/>
          </a:p>
          <a:p>
            <a:pPr algn="l"/>
            <a:endParaRPr lang="pt-BR" altLang="en-US" sz="2400" b="1"/>
          </a:p>
          <a:p>
            <a:pPr algn="l"/>
            <a:r>
              <a:rPr lang="pt-BR" altLang="en-US" sz="2400" b="1"/>
              <a:t>2º - IMPACTO </a:t>
            </a:r>
            <a:endParaRPr lang="pt-BR" altLang="en-US" sz="2400"/>
          </a:p>
          <a:p>
            <a:pPr algn="l"/>
            <a:endParaRPr lang="pt-BR" altLang="en-US" sz="2400" b="1"/>
          </a:p>
          <a:p>
            <a:pPr algn="l"/>
            <a:r>
              <a:rPr lang="pt-BR" altLang="en-US" sz="2400" b="1"/>
              <a:t>3º - VIABILIDADE TÉCNICA </a:t>
            </a:r>
            <a:endParaRPr lang="pt-BR" altLang="en-US" sz="2400"/>
          </a:p>
          <a:p>
            <a:pPr algn="l"/>
            <a:endParaRPr lang="pt-BR" altLang="en-US" sz="2400" b="1"/>
          </a:p>
          <a:p>
            <a:pPr algn="l"/>
            <a:r>
              <a:rPr lang="pt-BR" altLang="en-US" sz="2400" b="1"/>
              <a:t>4º - EXECUÇÃO</a:t>
            </a:r>
            <a:endParaRPr lang="pt-BR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169545"/>
            <a:ext cx="11786235" cy="6499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11" y="5745638"/>
            <a:ext cx="1847652" cy="923826"/>
          </a:xfrm>
          <a:prstGeom prst="rect">
            <a:avLst/>
          </a:prstGeom>
        </p:spPr>
      </p:pic>
      <p:pic>
        <p:nvPicPr>
          <p:cNvPr id="5" name="Imagem 4" descr="WhatsApp Image 2018-04-14 at 13.43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199390"/>
            <a:ext cx="9230360" cy="56159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1325</Words>
  <Application>WPS Presentation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Franklin Gothic Heavy</vt:lpstr>
      <vt:lpstr>Microsoft YaHei</vt:lpstr>
      <vt:lpstr/>
      <vt:lpstr>Arial Unicode MS</vt:lpstr>
      <vt:lpstr>Tw Cen MT</vt:lpstr>
      <vt:lpstr>Calibri</vt:lpstr>
      <vt:lpstr>Segoe Print</vt:lpstr>
      <vt:lpstr>Circuito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Margaret Bezerra</dc:creator>
  <cp:lastModifiedBy>Margaret Bezerra</cp:lastModifiedBy>
  <cp:revision>14</cp:revision>
  <dcterms:created xsi:type="dcterms:W3CDTF">2018-04-13T20:52:00Z</dcterms:created>
  <dcterms:modified xsi:type="dcterms:W3CDTF">2018-04-14T16:51:26Z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1046-10.2.0.5996</vt:lpwstr>
  </property>
</Properties>
</file>