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Barlow ExtraLight"/>
      <p:regular r:id="rId22"/>
      <p:bold r:id="rId23"/>
      <p:italic r:id="rId24"/>
      <p:boldItalic r:id="rId25"/>
    </p:embeddedFont>
    <p:embeddedFont>
      <p:font typeface="Hepta Slab Medium"/>
      <p:regular r:id="rId26"/>
      <p:bold r:id="rId27"/>
    </p:embeddedFont>
    <p:embeddedFont>
      <p:font typeface="Hepta Slab Light"/>
      <p:regular r:id="rId28"/>
      <p:bold r:id="rId29"/>
    </p:embeddedFont>
    <p:embeddedFont>
      <p:font typeface="Hepta Slab"/>
      <p:regular r:id="rId30"/>
      <p:bold r:id="rId31"/>
    </p:embeddedFont>
    <p:embeddedFont>
      <p:font typeface="Barlow Medium"/>
      <p:regular r:id="rId32"/>
      <p:bold r:id="rId33"/>
      <p:italic r:id="rId34"/>
      <p:boldItalic r:id="rId35"/>
    </p:embeddedFont>
    <p:embeddedFont>
      <p:font typeface="Roboto Mono"/>
      <p:regular r:id="rId36"/>
      <p:bold r:id="rId37"/>
      <p:italic r:id="rId38"/>
      <p:boldItalic r:id="rId39"/>
    </p:embeddedFont>
    <p:embeddedFont>
      <p:font typeface="Barlow Light"/>
      <p:regular r:id="rId40"/>
      <p:bold r:id="rId41"/>
      <p:italic r:id="rId42"/>
      <p:boldItalic r:id="rId43"/>
    </p:embeddedFont>
    <p:embeddedFont>
      <p:font typeface="Barlow"/>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Light-regular.fntdata"/><Relationship Id="rId20" Type="http://schemas.openxmlformats.org/officeDocument/2006/relationships/slide" Target="slides/slide15.xml"/><Relationship Id="rId42" Type="http://schemas.openxmlformats.org/officeDocument/2006/relationships/font" Target="fonts/BarlowLight-italic.fntdata"/><Relationship Id="rId41" Type="http://schemas.openxmlformats.org/officeDocument/2006/relationships/font" Target="fonts/BarlowLight-bold.fntdata"/><Relationship Id="rId22" Type="http://schemas.openxmlformats.org/officeDocument/2006/relationships/font" Target="fonts/BarlowExtraLight-regular.fntdata"/><Relationship Id="rId44" Type="http://schemas.openxmlformats.org/officeDocument/2006/relationships/font" Target="fonts/Barlow-regular.fntdata"/><Relationship Id="rId21" Type="http://schemas.openxmlformats.org/officeDocument/2006/relationships/slide" Target="slides/slide16.xml"/><Relationship Id="rId43" Type="http://schemas.openxmlformats.org/officeDocument/2006/relationships/font" Target="fonts/BarlowLight-boldItalic.fntdata"/><Relationship Id="rId24" Type="http://schemas.openxmlformats.org/officeDocument/2006/relationships/font" Target="fonts/BarlowExtraLight-italic.fntdata"/><Relationship Id="rId46" Type="http://schemas.openxmlformats.org/officeDocument/2006/relationships/font" Target="fonts/Barlow-italic.fntdata"/><Relationship Id="rId23" Type="http://schemas.openxmlformats.org/officeDocument/2006/relationships/font" Target="fonts/BarlowExtraLight-bold.fntdata"/><Relationship Id="rId45" Type="http://schemas.openxmlformats.org/officeDocument/2006/relationships/font" Target="fonts/Barl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ptaSlabMedium-regular.fntdata"/><Relationship Id="rId25" Type="http://schemas.openxmlformats.org/officeDocument/2006/relationships/font" Target="fonts/BarlowExtraLight-boldItalic.fntdata"/><Relationship Id="rId47" Type="http://schemas.openxmlformats.org/officeDocument/2006/relationships/font" Target="fonts/Barlow-boldItalic.fntdata"/><Relationship Id="rId28" Type="http://schemas.openxmlformats.org/officeDocument/2006/relationships/font" Target="fonts/HeptaSlabLight-regular.fntdata"/><Relationship Id="rId27" Type="http://schemas.openxmlformats.org/officeDocument/2006/relationships/font" Target="fonts/HeptaSlab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ptaSlab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ptaSlab-bold.fntdata"/><Relationship Id="rId30" Type="http://schemas.openxmlformats.org/officeDocument/2006/relationships/font" Target="fonts/HeptaSlab-regular.fntdata"/><Relationship Id="rId11" Type="http://schemas.openxmlformats.org/officeDocument/2006/relationships/slide" Target="slides/slide6.xml"/><Relationship Id="rId33" Type="http://schemas.openxmlformats.org/officeDocument/2006/relationships/font" Target="fonts/BarlowMedium-bold.fntdata"/><Relationship Id="rId10" Type="http://schemas.openxmlformats.org/officeDocument/2006/relationships/slide" Target="slides/slide5.xml"/><Relationship Id="rId32" Type="http://schemas.openxmlformats.org/officeDocument/2006/relationships/font" Target="fonts/BarlowMedium-regular.fntdata"/><Relationship Id="rId13" Type="http://schemas.openxmlformats.org/officeDocument/2006/relationships/slide" Target="slides/slide8.xml"/><Relationship Id="rId35" Type="http://schemas.openxmlformats.org/officeDocument/2006/relationships/font" Target="fonts/BarlowMedium-boldItalic.fntdata"/><Relationship Id="rId12" Type="http://schemas.openxmlformats.org/officeDocument/2006/relationships/slide" Target="slides/slide7.xml"/><Relationship Id="rId34" Type="http://schemas.openxmlformats.org/officeDocument/2006/relationships/font" Target="fonts/BarlowMedium-italic.fntdata"/><Relationship Id="rId15" Type="http://schemas.openxmlformats.org/officeDocument/2006/relationships/slide" Target="slides/slide10.xml"/><Relationship Id="rId37" Type="http://schemas.openxmlformats.org/officeDocument/2006/relationships/font" Target="fonts/RobotoMono-bold.fntdata"/><Relationship Id="rId14" Type="http://schemas.openxmlformats.org/officeDocument/2006/relationships/slide" Target="slides/slide9.xml"/><Relationship Id="rId36" Type="http://schemas.openxmlformats.org/officeDocument/2006/relationships/font" Target="fonts/RobotoMono-regular.fntdata"/><Relationship Id="rId17" Type="http://schemas.openxmlformats.org/officeDocument/2006/relationships/slide" Target="slides/slide12.xml"/><Relationship Id="rId39" Type="http://schemas.openxmlformats.org/officeDocument/2006/relationships/font" Target="fonts/RobotoMono-boldItalic.fntdata"/><Relationship Id="rId16" Type="http://schemas.openxmlformats.org/officeDocument/2006/relationships/slide" Target="slides/slide11.xml"/><Relationship Id="rId38" Type="http://schemas.openxmlformats.org/officeDocument/2006/relationships/font" Target="fonts/RobotoMon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3da754c9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3da754c9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3da754c906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3da754c90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3da754c906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3da754c906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3da754c906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3da754c906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3da754c906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3da754c90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3da754c906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3da754c906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3e9acbb4d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3e9acbb4d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3da754c906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3da754c906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3da754c90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3da754c90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3da754c90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3da754c90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3f04a916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3f04a916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3da754c906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3da754c906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3da754c90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3da754c90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3da754c906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3da754c906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3da754c906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3da754c906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3da754c90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3da754c90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31" name="Shape 131"/>
        <p:cNvGrpSpPr/>
        <p:nvPr/>
      </p:nvGrpSpPr>
      <p:grpSpPr>
        <a:xfrm>
          <a:off x="0" y="0"/>
          <a:ext cx="0" cy="0"/>
          <a:chOff x="0" y="0"/>
          <a:chExt cx="0" cy="0"/>
        </a:xfrm>
      </p:grpSpPr>
      <p:sp>
        <p:nvSpPr>
          <p:cNvPr id="132" name="Google Shape;132;p2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33" name="Google Shape;133;p2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34" name="Google Shape;134;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35" name="Shape 135"/>
        <p:cNvGrpSpPr/>
        <p:nvPr/>
      </p:nvGrpSpPr>
      <p:grpSpPr>
        <a:xfrm>
          <a:off x="0" y="0"/>
          <a:ext cx="0" cy="0"/>
          <a:chOff x="0" y="0"/>
          <a:chExt cx="0" cy="0"/>
        </a:xfrm>
      </p:grpSpPr>
      <p:sp>
        <p:nvSpPr>
          <p:cNvPr id="136" name="Google Shape;136;p24"/>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4"/>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38" name="Google Shape;138;p24"/>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39" name="Google Shape;13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40" name="Shape 140"/>
        <p:cNvGrpSpPr/>
        <p:nvPr/>
      </p:nvGrpSpPr>
      <p:grpSpPr>
        <a:xfrm>
          <a:off x="0" y="0"/>
          <a:ext cx="0" cy="0"/>
          <a:chOff x="0" y="0"/>
          <a:chExt cx="0" cy="0"/>
        </a:xfrm>
      </p:grpSpPr>
      <p:sp>
        <p:nvSpPr>
          <p:cNvPr id="141" name="Google Shape;141;p25"/>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42" name="Google Shape;142;p25"/>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3" name="Google Shape;143;p25"/>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44" name="Google Shape;144;p25"/>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45" name="Google Shape;145;p25"/>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6" name="Google Shape;146;p25"/>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47" name="Google Shape;147;p25"/>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48" name="Google Shape;148;p25"/>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9" name="Google Shape;149;p25"/>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0" name="Google Shape;150;p25"/>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1" name="Google Shape;151;p25"/>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2" name="Google Shape;152;p25"/>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3" name="Google Shape;153;p25"/>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4" name="Google Shape;154;p25"/>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5" name="Google Shape;155;p25"/>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6" name="Google Shape;156;p25"/>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7" name="Google Shape;157;p25"/>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8" name="Google Shape;158;p25"/>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9" name="Google Shape;159;p25"/>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60" name="Google Shape;160;p2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161" name="Shape 161"/>
        <p:cNvGrpSpPr/>
        <p:nvPr/>
      </p:nvGrpSpPr>
      <p:grpSpPr>
        <a:xfrm>
          <a:off x="0" y="0"/>
          <a:ext cx="0" cy="0"/>
          <a:chOff x="0" y="0"/>
          <a:chExt cx="0" cy="0"/>
        </a:xfrm>
      </p:grpSpPr>
      <p:sp>
        <p:nvSpPr>
          <p:cNvPr id="162" name="Google Shape;162;p26"/>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164" name="Google Shape;164;p26"/>
          <p:cNvSpPr/>
          <p:nvPr>
            <p:ph idx="2" type="pic"/>
          </p:nvPr>
        </p:nvSpPr>
        <p:spPr>
          <a:xfrm>
            <a:off x="3915225" y="1631250"/>
            <a:ext cx="4441200" cy="3009900"/>
          </a:xfrm>
          <a:prstGeom prst="roundRect">
            <a:avLst>
              <a:gd fmla="val 16667" name="adj"/>
            </a:avLst>
          </a:prstGeom>
          <a:noFill/>
          <a:ln>
            <a:noFill/>
          </a:ln>
        </p:spPr>
      </p:sp>
      <p:sp>
        <p:nvSpPr>
          <p:cNvPr id="165" name="Google Shape;165;p26"/>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66" name="Google Shape;166;p26"/>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67" name="Google Shape;167;p2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168" name="Shape 168"/>
        <p:cNvGrpSpPr/>
        <p:nvPr/>
      </p:nvGrpSpPr>
      <p:grpSpPr>
        <a:xfrm>
          <a:off x="0" y="0"/>
          <a:ext cx="0" cy="0"/>
          <a:chOff x="0" y="0"/>
          <a:chExt cx="0" cy="0"/>
        </a:xfrm>
      </p:grpSpPr>
      <p:sp>
        <p:nvSpPr>
          <p:cNvPr id="169" name="Google Shape;169;p27"/>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71" name="Google Shape;171;p27"/>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72" name="Google Shape;172;p27"/>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73" name="Google Shape;173;p2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174" name="Shape 174"/>
        <p:cNvGrpSpPr/>
        <p:nvPr/>
      </p:nvGrpSpPr>
      <p:grpSpPr>
        <a:xfrm>
          <a:off x="0" y="0"/>
          <a:ext cx="0" cy="0"/>
          <a:chOff x="0" y="0"/>
          <a:chExt cx="0" cy="0"/>
        </a:xfrm>
      </p:grpSpPr>
      <p:sp>
        <p:nvSpPr>
          <p:cNvPr id="175" name="Google Shape;175;p28"/>
          <p:cNvSpPr/>
          <p:nvPr>
            <p:ph idx="2" type="pic"/>
          </p:nvPr>
        </p:nvSpPr>
        <p:spPr>
          <a:xfrm>
            <a:off x="791150" y="522900"/>
            <a:ext cx="1294800" cy="1918500"/>
          </a:xfrm>
          <a:prstGeom prst="rect">
            <a:avLst/>
          </a:prstGeom>
          <a:noFill/>
          <a:ln>
            <a:noFill/>
          </a:ln>
        </p:spPr>
      </p:sp>
      <p:sp>
        <p:nvSpPr>
          <p:cNvPr id="176" name="Google Shape;176;p28"/>
          <p:cNvSpPr/>
          <p:nvPr>
            <p:ph idx="3" type="pic"/>
          </p:nvPr>
        </p:nvSpPr>
        <p:spPr>
          <a:xfrm>
            <a:off x="2355375" y="522900"/>
            <a:ext cx="1294800" cy="1918500"/>
          </a:xfrm>
          <a:prstGeom prst="rect">
            <a:avLst/>
          </a:prstGeom>
          <a:noFill/>
          <a:ln>
            <a:noFill/>
          </a:ln>
        </p:spPr>
      </p:sp>
      <p:sp>
        <p:nvSpPr>
          <p:cNvPr id="177" name="Google Shape;177;p28"/>
          <p:cNvSpPr/>
          <p:nvPr>
            <p:ph idx="4" type="pic"/>
          </p:nvPr>
        </p:nvSpPr>
        <p:spPr>
          <a:xfrm>
            <a:off x="3921313" y="522900"/>
            <a:ext cx="1294800" cy="1918500"/>
          </a:xfrm>
          <a:prstGeom prst="rect">
            <a:avLst/>
          </a:prstGeom>
          <a:noFill/>
          <a:ln>
            <a:noFill/>
          </a:ln>
        </p:spPr>
      </p:sp>
      <p:sp>
        <p:nvSpPr>
          <p:cNvPr id="178" name="Google Shape;178;p28"/>
          <p:cNvSpPr/>
          <p:nvPr>
            <p:ph idx="5" type="pic"/>
          </p:nvPr>
        </p:nvSpPr>
        <p:spPr>
          <a:xfrm>
            <a:off x="5491588" y="522900"/>
            <a:ext cx="1294800" cy="1918500"/>
          </a:xfrm>
          <a:prstGeom prst="rect">
            <a:avLst/>
          </a:prstGeom>
          <a:noFill/>
          <a:ln>
            <a:noFill/>
          </a:ln>
        </p:spPr>
      </p:sp>
      <p:sp>
        <p:nvSpPr>
          <p:cNvPr id="179" name="Google Shape;179;p28"/>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180" name="Google Shape;180;p28"/>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81" name="Google Shape;181;p28"/>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2" name="Google Shape;182;p28"/>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3" name="Google Shape;183;p28"/>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4" name="Google Shape;184;p28"/>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5" name="Google Shape;185;p28"/>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6" name="Google Shape;186;p28"/>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7" name="Google Shape;187;p28"/>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8" name="Google Shape;188;p28"/>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9" name="Google Shape;189;p2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190" name="Shape 190"/>
        <p:cNvGrpSpPr/>
        <p:nvPr/>
      </p:nvGrpSpPr>
      <p:grpSpPr>
        <a:xfrm>
          <a:off x="0" y="0"/>
          <a:ext cx="0" cy="0"/>
          <a:chOff x="0" y="0"/>
          <a:chExt cx="0" cy="0"/>
        </a:xfrm>
      </p:grpSpPr>
      <p:sp>
        <p:nvSpPr>
          <p:cNvPr id="191" name="Google Shape;191;p29"/>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192" name="Google Shape;192;p29"/>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93" name="Google Shape;193;p2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194" name="Shape 194"/>
        <p:cNvGrpSpPr/>
        <p:nvPr/>
      </p:nvGrpSpPr>
      <p:grpSpPr>
        <a:xfrm>
          <a:off x="0" y="0"/>
          <a:ext cx="0" cy="0"/>
          <a:chOff x="0" y="0"/>
          <a:chExt cx="0" cy="0"/>
        </a:xfrm>
      </p:grpSpPr>
      <p:sp>
        <p:nvSpPr>
          <p:cNvPr id="195" name="Google Shape;195;p30"/>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96" name="Google Shape;196;p30"/>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197" name="Google Shape;197;p30"/>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8" name="Google Shape;198;p3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199" name="Shape 199"/>
        <p:cNvGrpSpPr/>
        <p:nvPr/>
      </p:nvGrpSpPr>
      <p:grpSpPr>
        <a:xfrm>
          <a:off x="0" y="0"/>
          <a:ext cx="0" cy="0"/>
          <a:chOff x="0" y="0"/>
          <a:chExt cx="0" cy="0"/>
        </a:xfrm>
      </p:grpSpPr>
      <p:sp>
        <p:nvSpPr>
          <p:cNvPr id="200" name="Google Shape;200;p31"/>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1" name="Google Shape;201;p31"/>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2" name="Google Shape;202;p31"/>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3" name="Google Shape;203;p31"/>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4" name="Google Shape;204;p31"/>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05" name="Google Shape;205;p31"/>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06" name="Google Shape;206;p3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07" name="Shape 207"/>
        <p:cNvGrpSpPr/>
        <p:nvPr/>
      </p:nvGrpSpPr>
      <p:grpSpPr>
        <a:xfrm>
          <a:off x="0" y="0"/>
          <a:ext cx="0" cy="0"/>
          <a:chOff x="0" y="0"/>
          <a:chExt cx="0" cy="0"/>
        </a:xfrm>
      </p:grpSpPr>
      <p:sp>
        <p:nvSpPr>
          <p:cNvPr id="208" name="Google Shape;208;p32"/>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09" name="Google Shape;209;p32"/>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10" name="Google Shape;21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11" name="Shape 211"/>
        <p:cNvGrpSpPr/>
        <p:nvPr/>
      </p:nvGrpSpPr>
      <p:grpSpPr>
        <a:xfrm>
          <a:off x="0" y="0"/>
          <a:ext cx="0" cy="0"/>
          <a:chOff x="0" y="0"/>
          <a:chExt cx="0" cy="0"/>
        </a:xfrm>
      </p:grpSpPr>
      <p:sp>
        <p:nvSpPr>
          <p:cNvPr id="212" name="Google Shape;212;p3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13" name="Google Shape;213;p3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14" name="Google Shape;21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15" name="Shape 215"/>
        <p:cNvGrpSpPr/>
        <p:nvPr/>
      </p:nvGrpSpPr>
      <p:grpSpPr>
        <a:xfrm>
          <a:off x="0" y="0"/>
          <a:ext cx="0" cy="0"/>
          <a:chOff x="0" y="0"/>
          <a:chExt cx="0" cy="0"/>
        </a:xfrm>
      </p:grpSpPr>
      <p:sp>
        <p:nvSpPr>
          <p:cNvPr id="216" name="Google Shape;216;p34"/>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4"/>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8" name="Google Shape;218;p34"/>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19" name="Google Shape;219;p3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20" name="Google Shape;220;p34"/>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22" name="Shape 222"/>
        <p:cNvGrpSpPr/>
        <p:nvPr/>
      </p:nvGrpSpPr>
      <p:grpSpPr>
        <a:xfrm>
          <a:off x="0" y="0"/>
          <a:ext cx="0" cy="0"/>
          <a:chOff x="0" y="0"/>
          <a:chExt cx="0" cy="0"/>
        </a:xfrm>
      </p:grpSpPr>
      <p:sp>
        <p:nvSpPr>
          <p:cNvPr id="223" name="Google Shape;223;p35"/>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24" name="Google Shape;224;p35"/>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25" name="Google Shape;225;p35"/>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26" name="Google Shape;226;p35"/>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27" name="Google Shape;227;p35"/>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28" name="Google Shape;228;p35"/>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9" name="Google Shape;229;p3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30" name="Shape 230"/>
        <p:cNvGrpSpPr/>
        <p:nvPr/>
      </p:nvGrpSpPr>
      <p:grpSpPr>
        <a:xfrm>
          <a:off x="0" y="0"/>
          <a:ext cx="0" cy="0"/>
          <a:chOff x="0" y="0"/>
          <a:chExt cx="0" cy="0"/>
        </a:xfrm>
      </p:grpSpPr>
      <p:sp>
        <p:nvSpPr>
          <p:cNvPr id="231" name="Google Shape;231;p36"/>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32" name="Google Shape;232;p36"/>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33" name="Google Shape;23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34" name="Shape 234"/>
        <p:cNvGrpSpPr/>
        <p:nvPr/>
      </p:nvGrpSpPr>
      <p:grpSpPr>
        <a:xfrm>
          <a:off x="0" y="0"/>
          <a:ext cx="0" cy="0"/>
          <a:chOff x="0" y="0"/>
          <a:chExt cx="0" cy="0"/>
        </a:xfrm>
      </p:grpSpPr>
      <p:sp>
        <p:nvSpPr>
          <p:cNvPr id="235" name="Google Shape;235;p37"/>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7"/>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37" name="Google Shape;237;p37"/>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38" name="Google Shape;238;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39" name="Shape 239"/>
        <p:cNvGrpSpPr/>
        <p:nvPr/>
      </p:nvGrpSpPr>
      <p:grpSpPr>
        <a:xfrm>
          <a:off x="0" y="0"/>
          <a:ext cx="0" cy="0"/>
          <a:chOff x="0" y="0"/>
          <a:chExt cx="0" cy="0"/>
        </a:xfrm>
      </p:grpSpPr>
      <p:sp>
        <p:nvSpPr>
          <p:cNvPr id="240" name="Google Shape;240;p38"/>
          <p:cNvSpPr/>
          <p:nvPr>
            <p:ph idx="2" type="pic"/>
          </p:nvPr>
        </p:nvSpPr>
        <p:spPr>
          <a:xfrm>
            <a:off x="0" y="0"/>
            <a:ext cx="9144000" cy="5143500"/>
          </a:xfrm>
          <a:prstGeom prst="rect">
            <a:avLst/>
          </a:prstGeom>
          <a:noFill/>
          <a:ln>
            <a:noFill/>
          </a:ln>
        </p:spPr>
      </p:sp>
      <p:sp>
        <p:nvSpPr>
          <p:cNvPr id="241" name="Google Shape;241;p38"/>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42" name="Google Shape;242;p38"/>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43" name="Google Shape;243;p38"/>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44" name="Google Shape;24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45" name="Shape 245"/>
        <p:cNvGrpSpPr/>
        <p:nvPr/>
      </p:nvGrpSpPr>
      <p:grpSpPr>
        <a:xfrm>
          <a:off x="0" y="0"/>
          <a:ext cx="0" cy="0"/>
          <a:chOff x="0" y="0"/>
          <a:chExt cx="0" cy="0"/>
        </a:xfrm>
      </p:grpSpPr>
      <p:sp>
        <p:nvSpPr>
          <p:cNvPr id="246" name="Google Shape;246;p39"/>
          <p:cNvSpPr/>
          <p:nvPr>
            <p:ph idx="2" type="pic"/>
          </p:nvPr>
        </p:nvSpPr>
        <p:spPr>
          <a:xfrm>
            <a:off x="5485725" y="523025"/>
            <a:ext cx="3135300" cy="4097700"/>
          </a:xfrm>
          <a:prstGeom prst="roundRect">
            <a:avLst>
              <a:gd fmla="val 16667" name="adj"/>
            </a:avLst>
          </a:prstGeom>
          <a:noFill/>
          <a:ln>
            <a:noFill/>
          </a:ln>
        </p:spPr>
      </p:sp>
      <p:sp>
        <p:nvSpPr>
          <p:cNvPr id="247" name="Google Shape;247;p39"/>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48" name="Google Shape;248;p39"/>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49" name="Google Shape;249;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50" name="Shape 250"/>
        <p:cNvGrpSpPr/>
        <p:nvPr/>
      </p:nvGrpSpPr>
      <p:grpSpPr>
        <a:xfrm>
          <a:off x="0" y="0"/>
          <a:ext cx="0" cy="0"/>
          <a:chOff x="0" y="0"/>
          <a:chExt cx="0" cy="0"/>
        </a:xfrm>
      </p:grpSpPr>
      <p:sp>
        <p:nvSpPr>
          <p:cNvPr id="251" name="Google Shape;251;p40"/>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2" name="Google Shape;252;p40"/>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3" name="Google Shape;253;p40"/>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4" name="Google Shape;254;p40"/>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55" name="Google Shape;255;p40"/>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6" name="Google Shape;256;p40"/>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257" name="Google Shape;257;p40"/>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258" name="Google Shape;258;p40"/>
          <p:cNvSpPr/>
          <p:nvPr>
            <p:ph idx="7" type="pic"/>
          </p:nvPr>
        </p:nvSpPr>
        <p:spPr>
          <a:xfrm>
            <a:off x="7049625" y="523025"/>
            <a:ext cx="1305900" cy="1918500"/>
          </a:xfrm>
          <a:prstGeom prst="roundRect">
            <a:avLst>
              <a:gd fmla="val 16667" name="adj"/>
            </a:avLst>
          </a:prstGeom>
          <a:noFill/>
          <a:ln>
            <a:noFill/>
          </a:ln>
        </p:spPr>
      </p:sp>
      <p:sp>
        <p:nvSpPr>
          <p:cNvPr id="259" name="Google Shape;259;p40"/>
          <p:cNvSpPr/>
          <p:nvPr>
            <p:ph idx="8" type="pic"/>
          </p:nvPr>
        </p:nvSpPr>
        <p:spPr>
          <a:xfrm>
            <a:off x="784775" y="522100"/>
            <a:ext cx="1305900" cy="1918500"/>
          </a:xfrm>
          <a:prstGeom prst="roundRect">
            <a:avLst>
              <a:gd fmla="val 16667" name="adj"/>
            </a:avLst>
          </a:prstGeom>
          <a:noFill/>
          <a:ln>
            <a:noFill/>
          </a:ln>
        </p:spPr>
      </p:sp>
      <p:sp>
        <p:nvSpPr>
          <p:cNvPr id="260" name="Google Shape;260;p40"/>
          <p:cNvSpPr/>
          <p:nvPr>
            <p:ph idx="9" type="pic"/>
          </p:nvPr>
        </p:nvSpPr>
        <p:spPr>
          <a:xfrm>
            <a:off x="2343950" y="523500"/>
            <a:ext cx="1305900" cy="1918500"/>
          </a:xfrm>
          <a:prstGeom prst="roundRect">
            <a:avLst>
              <a:gd fmla="val 16667" name="adj"/>
            </a:avLst>
          </a:prstGeom>
          <a:noFill/>
          <a:ln>
            <a:noFill/>
          </a:ln>
        </p:spPr>
      </p:sp>
      <p:sp>
        <p:nvSpPr>
          <p:cNvPr id="261" name="Google Shape;261;p40"/>
          <p:cNvSpPr/>
          <p:nvPr>
            <p:ph idx="13" type="pic"/>
          </p:nvPr>
        </p:nvSpPr>
        <p:spPr>
          <a:xfrm>
            <a:off x="3915213" y="523500"/>
            <a:ext cx="1305900" cy="1918500"/>
          </a:xfrm>
          <a:prstGeom prst="roundRect">
            <a:avLst>
              <a:gd fmla="val 16667" name="adj"/>
            </a:avLst>
          </a:prstGeom>
          <a:noFill/>
          <a:ln>
            <a:noFill/>
          </a:ln>
        </p:spPr>
      </p:sp>
      <p:sp>
        <p:nvSpPr>
          <p:cNvPr id="262" name="Google Shape;262;p40"/>
          <p:cNvSpPr/>
          <p:nvPr>
            <p:ph idx="14" type="pic"/>
          </p:nvPr>
        </p:nvSpPr>
        <p:spPr>
          <a:xfrm>
            <a:off x="5490975" y="523500"/>
            <a:ext cx="1305900" cy="1918500"/>
          </a:xfrm>
          <a:prstGeom prst="roundRect">
            <a:avLst>
              <a:gd fmla="val 16667" name="adj"/>
            </a:avLst>
          </a:prstGeom>
          <a:noFill/>
          <a:ln>
            <a:noFill/>
          </a:ln>
        </p:spPr>
      </p:sp>
      <p:sp>
        <p:nvSpPr>
          <p:cNvPr id="263" name="Google Shape;263;p40"/>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64" name="Google Shape;264;p40"/>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65" name="Google Shape;265;p40"/>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6" name="Google Shape;266;p40"/>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7" name="Google Shape;267;p40"/>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8" name="Google Shape;268;p40"/>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9" name="Google Shape;269;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270" name="Shape 270"/>
        <p:cNvGrpSpPr/>
        <p:nvPr/>
      </p:nvGrpSpPr>
      <p:grpSpPr>
        <a:xfrm>
          <a:off x="0" y="0"/>
          <a:ext cx="0" cy="0"/>
          <a:chOff x="0" y="0"/>
          <a:chExt cx="0" cy="0"/>
        </a:xfrm>
      </p:grpSpPr>
      <p:sp>
        <p:nvSpPr>
          <p:cNvPr id="271" name="Google Shape;271;p41"/>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2" name="Google Shape;272;p41"/>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273" name="Google Shape;273;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274" name="Shape 274"/>
        <p:cNvGrpSpPr/>
        <p:nvPr/>
      </p:nvGrpSpPr>
      <p:grpSpPr>
        <a:xfrm>
          <a:off x="0" y="0"/>
          <a:ext cx="0" cy="0"/>
          <a:chOff x="0" y="0"/>
          <a:chExt cx="0" cy="0"/>
        </a:xfrm>
      </p:grpSpPr>
      <p:sp>
        <p:nvSpPr>
          <p:cNvPr id="275" name="Google Shape;275;p42"/>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6" name="Google Shape;276;p42"/>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277" name="Google Shape;277;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278" name="Shape 278"/>
        <p:cNvGrpSpPr/>
        <p:nvPr/>
      </p:nvGrpSpPr>
      <p:grpSpPr>
        <a:xfrm>
          <a:off x="0" y="0"/>
          <a:ext cx="0" cy="0"/>
          <a:chOff x="0" y="0"/>
          <a:chExt cx="0" cy="0"/>
        </a:xfrm>
      </p:grpSpPr>
      <p:sp>
        <p:nvSpPr>
          <p:cNvPr id="279" name="Google Shape;279;p43"/>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0" name="Google Shape;280;p43"/>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81" name="Google Shape;281;p43"/>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82" name="Google Shape;282;p43"/>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83" name="Google Shape;283;p43"/>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84" name="Google Shape;284;p43"/>
          <p:cNvSpPr/>
          <p:nvPr>
            <p:ph idx="5" type="pic"/>
          </p:nvPr>
        </p:nvSpPr>
        <p:spPr>
          <a:xfrm>
            <a:off x="7049625" y="1588125"/>
            <a:ext cx="1305900" cy="1918500"/>
          </a:xfrm>
          <a:prstGeom prst="roundRect">
            <a:avLst>
              <a:gd fmla="val 16667" name="adj"/>
            </a:avLst>
          </a:prstGeom>
          <a:noFill/>
          <a:ln>
            <a:noFill/>
          </a:ln>
        </p:spPr>
      </p:sp>
      <p:sp>
        <p:nvSpPr>
          <p:cNvPr id="285" name="Google Shape;285;p43"/>
          <p:cNvSpPr/>
          <p:nvPr>
            <p:ph idx="6" type="pic"/>
          </p:nvPr>
        </p:nvSpPr>
        <p:spPr>
          <a:xfrm>
            <a:off x="3915213" y="1588600"/>
            <a:ext cx="1305900" cy="1918500"/>
          </a:xfrm>
          <a:prstGeom prst="roundRect">
            <a:avLst>
              <a:gd fmla="val 16667" name="adj"/>
            </a:avLst>
          </a:prstGeom>
          <a:noFill/>
          <a:ln>
            <a:noFill/>
          </a:ln>
        </p:spPr>
      </p:sp>
      <p:sp>
        <p:nvSpPr>
          <p:cNvPr id="286" name="Google Shape;286;p43"/>
          <p:cNvSpPr/>
          <p:nvPr>
            <p:ph idx="7" type="pic"/>
          </p:nvPr>
        </p:nvSpPr>
        <p:spPr>
          <a:xfrm>
            <a:off x="5490975" y="1588600"/>
            <a:ext cx="1305900" cy="1918500"/>
          </a:xfrm>
          <a:prstGeom prst="roundRect">
            <a:avLst>
              <a:gd fmla="val 16667" name="adj"/>
            </a:avLst>
          </a:prstGeom>
          <a:noFill/>
          <a:ln>
            <a:noFill/>
          </a:ln>
        </p:spPr>
      </p:sp>
      <p:sp>
        <p:nvSpPr>
          <p:cNvPr id="287" name="Google Shape;287;p43"/>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88" name="Google Shape;288;p43"/>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89" name="Google Shape;289;p43"/>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90" name="Google Shape;290;p43"/>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291" name="Google Shape;291;p43"/>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92" name="Google Shape;292;p43"/>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3" name="Google Shape;293;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294" name="Shape 294"/>
        <p:cNvGrpSpPr/>
        <p:nvPr/>
      </p:nvGrpSpPr>
      <p:grpSpPr>
        <a:xfrm>
          <a:off x="0" y="0"/>
          <a:ext cx="0" cy="0"/>
          <a:chOff x="0" y="0"/>
          <a:chExt cx="0" cy="0"/>
        </a:xfrm>
      </p:grpSpPr>
      <p:sp>
        <p:nvSpPr>
          <p:cNvPr id="295" name="Google Shape;295;p44"/>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96" name="Google Shape;296;p44"/>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297" name="Google Shape;297;p44"/>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298" name="Google Shape;298;p44"/>
          <p:cNvSpPr/>
          <p:nvPr>
            <p:ph idx="3" type="pic"/>
          </p:nvPr>
        </p:nvSpPr>
        <p:spPr>
          <a:xfrm>
            <a:off x="7049625" y="523025"/>
            <a:ext cx="1305900" cy="1918500"/>
          </a:xfrm>
          <a:prstGeom prst="roundRect">
            <a:avLst>
              <a:gd fmla="val 16667" name="adj"/>
            </a:avLst>
          </a:prstGeom>
          <a:noFill/>
          <a:ln>
            <a:noFill/>
          </a:ln>
        </p:spPr>
      </p:sp>
      <p:sp>
        <p:nvSpPr>
          <p:cNvPr id="299" name="Google Shape;299;p44"/>
          <p:cNvSpPr/>
          <p:nvPr>
            <p:ph idx="4" type="pic"/>
          </p:nvPr>
        </p:nvSpPr>
        <p:spPr>
          <a:xfrm>
            <a:off x="784775" y="522100"/>
            <a:ext cx="1305900" cy="1918500"/>
          </a:xfrm>
          <a:prstGeom prst="roundRect">
            <a:avLst>
              <a:gd fmla="val 16667" name="adj"/>
            </a:avLst>
          </a:prstGeom>
          <a:noFill/>
          <a:ln>
            <a:noFill/>
          </a:ln>
        </p:spPr>
      </p:sp>
      <p:sp>
        <p:nvSpPr>
          <p:cNvPr id="300" name="Google Shape;300;p44"/>
          <p:cNvSpPr/>
          <p:nvPr>
            <p:ph idx="5" type="pic"/>
          </p:nvPr>
        </p:nvSpPr>
        <p:spPr>
          <a:xfrm>
            <a:off x="2343950" y="523500"/>
            <a:ext cx="1305900" cy="1918500"/>
          </a:xfrm>
          <a:prstGeom prst="roundRect">
            <a:avLst>
              <a:gd fmla="val 16667" name="adj"/>
            </a:avLst>
          </a:prstGeom>
          <a:noFill/>
          <a:ln>
            <a:noFill/>
          </a:ln>
        </p:spPr>
      </p:sp>
      <p:sp>
        <p:nvSpPr>
          <p:cNvPr id="301" name="Google Shape;301;p44"/>
          <p:cNvSpPr/>
          <p:nvPr>
            <p:ph idx="6" type="pic"/>
          </p:nvPr>
        </p:nvSpPr>
        <p:spPr>
          <a:xfrm>
            <a:off x="3915213" y="523500"/>
            <a:ext cx="1305900" cy="1918500"/>
          </a:xfrm>
          <a:prstGeom prst="roundRect">
            <a:avLst>
              <a:gd fmla="val 16667" name="adj"/>
            </a:avLst>
          </a:prstGeom>
          <a:noFill/>
          <a:ln>
            <a:noFill/>
          </a:ln>
        </p:spPr>
      </p:sp>
      <p:sp>
        <p:nvSpPr>
          <p:cNvPr id="302" name="Google Shape;302;p44"/>
          <p:cNvSpPr/>
          <p:nvPr>
            <p:ph idx="7" type="pic"/>
          </p:nvPr>
        </p:nvSpPr>
        <p:spPr>
          <a:xfrm>
            <a:off x="5490975" y="523500"/>
            <a:ext cx="1305900" cy="1918500"/>
          </a:xfrm>
          <a:prstGeom prst="roundRect">
            <a:avLst>
              <a:gd fmla="val 16667" name="adj"/>
            </a:avLst>
          </a:prstGeom>
          <a:noFill/>
          <a:ln>
            <a:noFill/>
          </a:ln>
        </p:spPr>
      </p:sp>
      <p:sp>
        <p:nvSpPr>
          <p:cNvPr id="303" name="Google Shape;303;p44"/>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4" name="Google Shape;304;p44"/>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05" name="Google Shape;305;p44"/>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06" name="Google Shape;306;p44"/>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7" name="Google Shape;307;p44"/>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08" name="Google Shape;308;p44"/>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9" name="Google Shape;309;p44"/>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10" name="Google Shape;310;p44"/>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1" name="Google Shape;311;p44"/>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12" name="Google Shape;312;p44"/>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3" name="Google Shape;313;p4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14" name="Shape 314"/>
        <p:cNvGrpSpPr/>
        <p:nvPr/>
      </p:nvGrpSpPr>
      <p:grpSpPr>
        <a:xfrm>
          <a:off x="0" y="0"/>
          <a:ext cx="0" cy="0"/>
          <a:chOff x="0" y="0"/>
          <a:chExt cx="0" cy="0"/>
        </a:xfrm>
      </p:grpSpPr>
      <p:sp>
        <p:nvSpPr>
          <p:cNvPr id="315" name="Google Shape;315;p45"/>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6" name="Google Shape;316;p45"/>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17" name="Google Shape;317;p4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18" name="Shape 318"/>
        <p:cNvGrpSpPr/>
        <p:nvPr/>
      </p:nvGrpSpPr>
      <p:grpSpPr>
        <a:xfrm>
          <a:off x="0" y="0"/>
          <a:ext cx="0" cy="0"/>
          <a:chOff x="0" y="0"/>
          <a:chExt cx="0" cy="0"/>
        </a:xfrm>
      </p:grpSpPr>
      <p:sp>
        <p:nvSpPr>
          <p:cNvPr id="319" name="Google Shape;319;p46"/>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20" name="Google Shape;320;p46"/>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21" name="Google Shape;321;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1.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7" name="Google Shape;7;p1"/>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Apollo Global Management</a:t>
            </a:r>
            <a:endParaRPr/>
          </a:p>
          <a:p>
            <a:pPr indent="0" lvl="0" marL="0" rtl="0" algn="l">
              <a:spcBef>
                <a:spcPts val="0"/>
              </a:spcBef>
              <a:spcAft>
                <a:spcPts val="0"/>
              </a:spcAft>
              <a:buClr>
                <a:schemeClr val="lt1"/>
              </a:buClr>
              <a:buSzPts val="1100"/>
              <a:buNone/>
            </a:pPr>
            <a:r>
              <a:t/>
            </a:r>
            <a:endParaRPr/>
          </a:p>
        </p:txBody>
      </p:sp>
      <p:sp>
        <p:nvSpPr>
          <p:cNvPr id="327" name="Google Shape;327;p47"/>
          <p:cNvSpPr txBox="1"/>
          <p:nvPr>
            <p:ph idx="2" type="subTitle"/>
          </p:nvPr>
        </p:nvSpPr>
        <p:spPr>
          <a:xfrm>
            <a:off x="1423300" y="2997075"/>
            <a:ext cx="6009300" cy="9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Group 12 : Eddie Fu, Xinyang Gao, QiLong Yu, Pinrui Su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6"/>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Technical Steps </a:t>
            </a:r>
            <a:endParaRPr/>
          </a:p>
        </p:txBody>
      </p:sp>
      <p:sp>
        <p:nvSpPr>
          <p:cNvPr id="394" name="Google Shape;394;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5" name="Google Shape;395;p56"/>
          <p:cNvSpPr txBox="1"/>
          <p:nvPr/>
        </p:nvSpPr>
        <p:spPr>
          <a:xfrm>
            <a:off x="562925" y="1850725"/>
            <a:ext cx="8064900" cy="3168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Barlow Light"/>
              <a:buAutoNum type="arabicPeriod"/>
            </a:pPr>
            <a:r>
              <a:rPr lang="en" sz="1300">
                <a:solidFill>
                  <a:schemeClr val="lt1"/>
                </a:solidFill>
                <a:latin typeface="Barlow Light"/>
                <a:ea typeface="Barlow Light"/>
                <a:cs typeface="Barlow Light"/>
                <a:sym typeface="Barlow Light"/>
              </a:rPr>
              <a:t>Download SpaCy, Pandas, and vaderSentiment and NLTK with the </a:t>
            </a:r>
            <a:r>
              <a:rPr lang="en" sz="1300">
                <a:solidFill>
                  <a:schemeClr val="lt1"/>
                </a:solidFill>
                <a:latin typeface="Barlow Light"/>
                <a:ea typeface="Barlow Light"/>
                <a:cs typeface="Barlow Light"/>
                <a:sym typeface="Barlow Light"/>
              </a:rPr>
              <a:t>libraries</a:t>
            </a:r>
            <a:r>
              <a:rPr lang="en" sz="1300">
                <a:solidFill>
                  <a:schemeClr val="lt1"/>
                </a:solidFill>
                <a:latin typeface="Barlow Light"/>
                <a:ea typeface="Barlow Light"/>
                <a:cs typeface="Barlow Light"/>
                <a:sym typeface="Barlow Light"/>
              </a:rPr>
              <a:t> (i.e. en_core_web_sm, pdfplumber, sent_tokenize)  and the 10k for Apollo for 2023 and 2024</a:t>
            </a:r>
            <a:endParaRPr sz="1300">
              <a:solidFill>
                <a:schemeClr val="lt1"/>
              </a:solidFill>
              <a:latin typeface="Barlow Light"/>
              <a:ea typeface="Barlow Light"/>
              <a:cs typeface="Barlow Light"/>
              <a:sym typeface="Barlow Light"/>
            </a:endParaRPr>
          </a:p>
          <a:p>
            <a:pPr indent="-311150" lvl="0" marL="457200" rtl="0" algn="l">
              <a:spcBef>
                <a:spcPts val="0"/>
              </a:spcBef>
              <a:spcAft>
                <a:spcPts val="0"/>
              </a:spcAft>
              <a:buClr>
                <a:schemeClr val="lt1"/>
              </a:buClr>
              <a:buSzPts val="1300"/>
              <a:buFont typeface="Barlow Light"/>
              <a:buAutoNum type="arabicPeriod"/>
            </a:pPr>
            <a:r>
              <a:rPr lang="en" sz="1300">
                <a:solidFill>
                  <a:schemeClr val="lt1"/>
                </a:solidFill>
                <a:latin typeface="Barlow Light"/>
                <a:ea typeface="Barlow Light"/>
                <a:cs typeface="Barlow Light"/>
                <a:sym typeface="Barlow Light"/>
              </a:rPr>
              <a:t>Extract the items needed by parsing through the different section items </a:t>
            </a:r>
            <a:endParaRPr sz="1300">
              <a:solidFill>
                <a:schemeClr val="lt1"/>
              </a:solidFill>
              <a:latin typeface="Barlow Light"/>
              <a:ea typeface="Barlow Light"/>
              <a:cs typeface="Barlow Light"/>
              <a:sym typeface="Barlow Light"/>
            </a:endParaRPr>
          </a:p>
          <a:p>
            <a:pPr indent="-311150" lvl="0" marL="457200" rtl="0" algn="l">
              <a:spcBef>
                <a:spcPts val="0"/>
              </a:spcBef>
              <a:spcAft>
                <a:spcPts val="0"/>
              </a:spcAft>
              <a:buClr>
                <a:schemeClr val="lt1"/>
              </a:buClr>
              <a:buSzPts val="1300"/>
              <a:buFont typeface="Barlow Light"/>
              <a:buAutoNum type="arabicPeriod"/>
            </a:pPr>
            <a:r>
              <a:rPr lang="en" sz="1300">
                <a:solidFill>
                  <a:schemeClr val="lt1"/>
                </a:solidFill>
                <a:latin typeface="Barlow Light"/>
                <a:ea typeface="Barlow Light"/>
                <a:cs typeface="Barlow Light"/>
                <a:sym typeface="Barlow Light"/>
              </a:rPr>
              <a:t>From the extracted  section, extract specific words within the section  by preprocessing the words and using vaderSentiment to analyze frequency of </a:t>
            </a:r>
            <a:r>
              <a:rPr lang="en" sz="1300">
                <a:solidFill>
                  <a:schemeClr val="lt1"/>
                </a:solidFill>
                <a:latin typeface="Barlow Light"/>
                <a:ea typeface="Barlow Light"/>
                <a:cs typeface="Barlow Light"/>
                <a:sym typeface="Barlow Light"/>
              </a:rPr>
              <a:t>words</a:t>
            </a:r>
            <a:r>
              <a:rPr lang="en" sz="1300">
                <a:solidFill>
                  <a:schemeClr val="lt1"/>
                </a:solidFill>
                <a:latin typeface="Barlow Light"/>
                <a:ea typeface="Barlow Light"/>
                <a:cs typeface="Barlow Light"/>
                <a:sym typeface="Barlow Light"/>
              </a:rPr>
              <a:t> and intensity </a:t>
            </a:r>
            <a:endParaRPr sz="1300">
              <a:solidFill>
                <a:schemeClr val="lt1"/>
              </a:solidFill>
              <a:latin typeface="Barlow Light"/>
              <a:ea typeface="Barlow Light"/>
              <a:cs typeface="Barlow Light"/>
              <a:sym typeface="Barlow Light"/>
            </a:endParaRPr>
          </a:p>
          <a:p>
            <a:pPr indent="-311150" lvl="0" marL="457200" rtl="0" algn="l">
              <a:spcBef>
                <a:spcPts val="0"/>
              </a:spcBef>
              <a:spcAft>
                <a:spcPts val="0"/>
              </a:spcAft>
              <a:buClr>
                <a:schemeClr val="lt1"/>
              </a:buClr>
              <a:buSzPts val="1300"/>
              <a:buFont typeface="Barlow Light"/>
              <a:buAutoNum type="arabicPeriod"/>
            </a:pPr>
            <a:r>
              <a:rPr lang="en" sz="1300">
                <a:solidFill>
                  <a:schemeClr val="lt1"/>
                </a:solidFill>
                <a:latin typeface="Barlow Light"/>
                <a:ea typeface="Barlow Light"/>
                <a:cs typeface="Barlow Light"/>
                <a:sym typeface="Barlow Light"/>
              </a:rPr>
              <a:t>After analyzing the sentiment, compare the scores from 2023 and 2024 based on the specifications</a:t>
            </a:r>
            <a:endParaRPr sz="1300">
              <a:solidFill>
                <a:schemeClr val="lt1"/>
              </a:solidFill>
              <a:latin typeface="Barlow Light"/>
              <a:ea typeface="Barlow Light"/>
              <a:cs typeface="Barlow Light"/>
              <a:sym typeface="Barlow Light"/>
            </a:endParaRPr>
          </a:p>
        </p:txBody>
      </p:sp>
      <p:pic>
        <p:nvPicPr>
          <p:cNvPr id="396" name="Google Shape;396;p56"/>
          <p:cNvPicPr preferRelativeResize="0"/>
          <p:nvPr/>
        </p:nvPicPr>
        <p:blipFill rotWithShape="1">
          <a:blip r:embed="rId3">
            <a:alphaModFix/>
          </a:blip>
          <a:srcRect b="20051" l="0" r="24219" t="0"/>
          <a:stretch/>
        </p:blipFill>
        <p:spPr>
          <a:xfrm>
            <a:off x="640325" y="3193975"/>
            <a:ext cx="7876748" cy="1825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7"/>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 Source Combined</a:t>
            </a:r>
            <a:endParaRPr/>
          </a:p>
        </p:txBody>
      </p:sp>
      <p:sp>
        <p:nvSpPr>
          <p:cNvPr id="402" name="Google Shape;402;p57"/>
          <p:cNvSpPr txBox="1"/>
          <p:nvPr>
            <p:ph idx="2" type="body"/>
          </p:nvPr>
        </p:nvSpPr>
        <p:spPr>
          <a:xfrm>
            <a:off x="293425" y="1733625"/>
            <a:ext cx="8474400" cy="31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We combined 10k from 2023 and 10k from 2024 to compare and analyze risk factors and chance of </a:t>
            </a:r>
            <a:r>
              <a:rPr lang="en" sz="1700"/>
              <a:t>profitability between the two years</a:t>
            </a:r>
            <a:endParaRPr sz="1700"/>
          </a:p>
          <a:p>
            <a:pPr indent="0" lvl="0" marL="0" rtl="0" algn="l">
              <a:spcBef>
                <a:spcPts val="0"/>
              </a:spcBef>
              <a:spcAft>
                <a:spcPts val="0"/>
              </a:spcAft>
              <a:buNone/>
            </a:pPr>
            <a:r>
              <a:t/>
            </a:r>
            <a:endParaRPr sz="2500"/>
          </a:p>
        </p:txBody>
      </p:sp>
      <p:pic>
        <p:nvPicPr>
          <p:cNvPr id="403" name="Google Shape;403;p57"/>
          <p:cNvPicPr preferRelativeResize="0"/>
          <p:nvPr/>
        </p:nvPicPr>
        <p:blipFill rotWithShape="1">
          <a:blip r:embed="rId3">
            <a:alphaModFix/>
          </a:blip>
          <a:srcRect b="0" l="-5090" r="5089" t="0"/>
          <a:stretch/>
        </p:blipFill>
        <p:spPr>
          <a:xfrm>
            <a:off x="4449475" y="2304175"/>
            <a:ext cx="4141548" cy="2191551"/>
          </a:xfrm>
          <a:prstGeom prst="rect">
            <a:avLst/>
          </a:prstGeom>
          <a:noFill/>
          <a:ln>
            <a:noFill/>
          </a:ln>
        </p:spPr>
      </p:pic>
      <p:pic>
        <p:nvPicPr>
          <p:cNvPr id="404" name="Google Shape;404;p57"/>
          <p:cNvPicPr preferRelativeResize="0"/>
          <p:nvPr/>
        </p:nvPicPr>
        <p:blipFill>
          <a:blip r:embed="rId4">
            <a:alphaModFix/>
          </a:blip>
          <a:stretch>
            <a:fillRect/>
          </a:stretch>
        </p:blipFill>
        <p:spPr>
          <a:xfrm>
            <a:off x="354725" y="2445850"/>
            <a:ext cx="4094751" cy="447202"/>
          </a:xfrm>
          <a:prstGeom prst="rect">
            <a:avLst/>
          </a:prstGeom>
          <a:noFill/>
          <a:ln>
            <a:noFill/>
          </a:ln>
        </p:spPr>
      </p:pic>
      <p:pic>
        <p:nvPicPr>
          <p:cNvPr id="405" name="Google Shape;405;p57"/>
          <p:cNvPicPr preferRelativeResize="0"/>
          <p:nvPr/>
        </p:nvPicPr>
        <p:blipFill>
          <a:blip r:embed="rId5">
            <a:alphaModFix/>
          </a:blip>
          <a:stretch>
            <a:fillRect/>
          </a:stretch>
        </p:blipFill>
        <p:spPr>
          <a:xfrm>
            <a:off x="354724" y="2972551"/>
            <a:ext cx="4141549" cy="592586"/>
          </a:xfrm>
          <a:prstGeom prst="rect">
            <a:avLst/>
          </a:prstGeom>
          <a:noFill/>
          <a:ln>
            <a:noFill/>
          </a:ln>
        </p:spPr>
      </p:pic>
      <p:pic>
        <p:nvPicPr>
          <p:cNvPr id="406" name="Google Shape;406;p57"/>
          <p:cNvPicPr preferRelativeResize="0"/>
          <p:nvPr/>
        </p:nvPicPr>
        <p:blipFill>
          <a:blip r:embed="rId6">
            <a:alphaModFix/>
          </a:blip>
          <a:stretch>
            <a:fillRect/>
          </a:stretch>
        </p:blipFill>
        <p:spPr>
          <a:xfrm>
            <a:off x="354725" y="3735983"/>
            <a:ext cx="4012326" cy="5954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8"/>
          <p:cNvSpPr txBox="1"/>
          <p:nvPr>
            <p:ph idx="1" type="subTitle"/>
          </p:nvPr>
        </p:nvSpPr>
        <p:spPr>
          <a:xfrm>
            <a:off x="791150" y="522625"/>
            <a:ext cx="66414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Conclusion From Analysis</a:t>
            </a:r>
            <a:endParaRPr/>
          </a:p>
        </p:txBody>
      </p:sp>
      <p:sp>
        <p:nvSpPr>
          <p:cNvPr id="412" name="Google Shape;412;p58"/>
          <p:cNvSpPr txBox="1"/>
          <p:nvPr>
            <p:ph idx="2" type="body"/>
          </p:nvPr>
        </p:nvSpPr>
        <p:spPr>
          <a:xfrm>
            <a:off x="810075" y="2065225"/>
            <a:ext cx="7539900" cy="28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Barlow"/>
                <a:ea typeface="Barlow"/>
                <a:cs typeface="Barlow"/>
                <a:sym typeface="Barlow"/>
              </a:rPr>
              <a:t>Apollo Global Management has a generally positive forward looking outlook from our analysis of their 10k  </a:t>
            </a:r>
            <a:endParaRPr sz="1500"/>
          </a:p>
          <a:p>
            <a:pPr indent="-323850" lvl="0" marL="457200" rtl="0" algn="l">
              <a:spcBef>
                <a:spcPts val="0"/>
              </a:spcBef>
              <a:spcAft>
                <a:spcPts val="0"/>
              </a:spcAft>
              <a:buSzPts val="1500"/>
              <a:buAutoNum type="arabicPeriod"/>
            </a:pPr>
            <a:r>
              <a:rPr lang="en" sz="1500"/>
              <a:t>2024 was a </a:t>
            </a:r>
            <a:r>
              <a:rPr b="1" lang="en" sz="1500">
                <a:latin typeface="Barlow"/>
                <a:ea typeface="Barlow"/>
                <a:cs typeface="Barlow"/>
                <a:sym typeface="Barlow"/>
              </a:rPr>
              <a:t>less risky</a:t>
            </a:r>
            <a:r>
              <a:rPr lang="en" sz="1500"/>
              <a:t> </a:t>
            </a:r>
            <a:r>
              <a:rPr b="1" lang="en" sz="1500">
                <a:latin typeface="Barlow"/>
                <a:ea typeface="Barlow"/>
                <a:cs typeface="Barlow"/>
                <a:sym typeface="Barlow"/>
              </a:rPr>
              <a:t>year </a:t>
            </a:r>
            <a:r>
              <a:rPr lang="en" sz="1500"/>
              <a:t>compared to</a:t>
            </a:r>
            <a:r>
              <a:rPr lang="en" sz="1500"/>
              <a:t> 2023 </a:t>
            </a:r>
            <a:endParaRPr sz="1500"/>
          </a:p>
          <a:p>
            <a:pPr indent="-323850" lvl="0" marL="457200" rtl="0" algn="l">
              <a:spcBef>
                <a:spcPts val="0"/>
              </a:spcBef>
              <a:spcAft>
                <a:spcPts val="0"/>
              </a:spcAft>
              <a:buSzPts val="1500"/>
              <a:buAutoNum type="arabicPeriod"/>
            </a:pPr>
            <a:r>
              <a:rPr lang="en" sz="1500"/>
              <a:t>2023 was a </a:t>
            </a:r>
            <a:r>
              <a:rPr b="1" lang="en" sz="1500">
                <a:latin typeface="Barlow"/>
                <a:ea typeface="Barlow"/>
                <a:cs typeface="Barlow"/>
                <a:sym typeface="Barlow"/>
              </a:rPr>
              <a:t>better year for investments </a:t>
            </a:r>
            <a:r>
              <a:rPr lang="en" sz="1500"/>
              <a:t>compared to 2024</a:t>
            </a:r>
            <a:r>
              <a:rPr lang="en" sz="1500"/>
              <a:t> (post-pandemic recovery)</a:t>
            </a:r>
            <a:endParaRPr sz="1500"/>
          </a:p>
          <a:p>
            <a:pPr indent="-323850" lvl="0" marL="457200" rtl="0" algn="l">
              <a:spcBef>
                <a:spcPts val="0"/>
              </a:spcBef>
              <a:spcAft>
                <a:spcPts val="0"/>
              </a:spcAft>
              <a:buSzPts val="1500"/>
              <a:buAutoNum type="arabicPeriod"/>
            </a:pPr>
            <a:r>
              <a:rPr lang="en" sz="1500"/>
              <a:t>2</a:t>
            </a:r>
            <a:r>
              <a:rPr lang="en" sz="1500"/>
              <a:t>024 was a </a:t>
            </a:r>
            <a:r>
              <a:rPr b="1" lang="en" sz="1500">
                <a:latin typeface="Barlow"/>
                <a:ea typeface="Barlow"/>
                <a:cs typeface="Barlow"/>
                <a:sym typeface="Barlow"/>
              </a:rPr>
              <a:t>better year for total profits</a:t>
            </a:r>
            <a:r>
              <a:rPr lang="en" sz="1500"/>
              <a:t> compared to 2023</a:t>
            </a:r>
            <a:endParaRPr sz="1500"/>
          </a:p>
          <a:p>
            <a:pPr indent="-323850" lvl="0" marL="457200" rtl="0" algn="l">
              <a:spcBef>
                <a:spcPts val="0"/>
              </a:spcBef>
              <a:spcAft>
                <a:spcPts val="0"/>
              </a:spcAft>
              <a:buSzPts val="1500"/>
              <a:buAutoNum type="arabicPeriod"/>
            </a:pPr>
            <a:r>
              <a:rPr lang="en" sz="1500"/>
              <a:t>2024 was a </a:t>
            </a:r>
            <a:r>
              <a:rPr b="1" lang="en" sz="1500">
                <a:latin typeface="Barlow"/>
                <a:ea typeface="Barlow"/>
                <a:cs typeface="Barlow"/>
                <a:sym typeface="Barlow"/>
              </a:rPr>
              <a:t>better year for total assets </a:t>
            </a:r>
            <a:r>
              <a:rPr lang="en" sz="1500"/>
              <a:t>compared to </a:t>
            </a:r>
            <a:r>
              <a:rPr lang="en" sz="1500"/>
              <a:t>2023</a:t>
            </a:r>
            <a:endParaRPr sz="1500"/>
          </a:p>
          <a:p>
            <a:pPr indent="0" lvl="0" marL="457200" rtl="0" algn="l">
              <a:spcBef>
                <a:spcPts val="0"/>
              </a:spcBef>
              <a:spcAft>
                <a:spcPts val="0"/>
              </a:spcAft>
              <a:buNone/>
            </a:pPr>
            <a:r>
              <a:t/>
            </a:r>
            <a:endParaRPr b="1" sz="1500">
              <a:latin typeface="Barlow"/>
              <a:ea typeface="Barlow"/>
              <a:cs typeface="Barlow"/>
              <a:sym typeface="Barlow"/>
            </a:endParaRPr>
          </a:p>
        </p:txBody>
      </p:sp>
      <p:pic>
        <p:nvPicPr>
          <p:cNvPr id="413" name="Google Shape;413;p58"/>
          <p:cNvPicPr preferRelativeResize="0"/>
          <p:nvPr/>
        </p:nvPicPr>
        <p:blipFill>
          <a:blip r:embed="rId3">
            <a:alphaModFix/>
          </a:blip>
          <a:stretch>
            <a:fillRect/>
          </a:stretch>
        </p:blipFill>
        <p:spPr>
          <a:xfrm>
            <a:off x="1285600" y="3528750"/>
            <a:ext cx="6017811" cy="1283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9"/>
          <p:cNvSpPr txBox="1"/>
          <p:nvPr>
            <p:ph type="title"/>
          </p:nvPr>
        </p:nvSpPr>
        <p:spPr>
          <a:xfrm>
            <a:off x="697350" y="3048150"/>
            <a:ext cx="7749300" cy="90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419" name="Google Shape;419;p59"/>
          <p:cNvSpPr txBox="1"/>
          <p:nvPr>
            <p:ph idx="2" type="title"/>
          </p:nvPr>
        </p:nvSpPr>
        <p:spPr>
          <a:xfrm>
            <a:off x="3278250" y="1194450"/>
            <a:ext cx="25875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0"/>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Uses Cases</a:t>
            </a:r>
            <a:endParaRPr/>
          </a:p>
          <a:p>
            <a:pPr indent="0" lvl="0" marL="0" rtl="0" algn="l">
              <a:spcBef>
                <a:spcPts val="0"/>
              </a:spcBef>
              <a:spcAft>
                <a:spcPts val="0"/>
              </a:spcAft>
              <a:buNone/>
            </a:pPr>
            <a:r>
              <a:t/>
            </a:r>
            <a:endParaRPr/>
          </a:p>
        </p:txBody>
      </p:sp>
      <p:sp>
        <p:nvSpPr>
          <p:cNvPr id="425" name="Google Shape;425;p60"/>
          <p:cNvSpPr txBox="1"/>
          <p:nvPr/>
        </p:nvSpPr>
        <p:spPr>
          <a:xfrm>
            <a:off x="681750" y="2105950"/>
            <a:ext cx="77805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lt1"/>
              </a:buClr>
              <a:buSzPts val="1100"/>
              <a:buFont typeface="Arial"/>
              <a:buNone/>
            </a:pPr>
            <a:r>
              <a:rPr lang="en" sz="1500">
                <a:solidFill>
                  <a:schemeClr val="lt1"/>
                </a:solidFill>
                <a:latin typeface="Barlow Light"/>
                <a:ea typeface="Barlow Light"/>
                <a:cs typeface="Barlow Light"/>
                <a:sym typeface="Barlow Light"/>
              </a:rPr>
              <a:t>Q1.How it has changed from 2023-2024 (Risk Factors more or less and to what degree) </a:t>
            </a:r>
            <a:endParaRPr sz="1500">
              <a:solidFill>
                <a:schemeClr val="lt1"/>
              </a:solidFill>
              <a:latin typeface="Barlow Light"/>
              <a:ea typeface="Barlow Light"/>
              <a:cs typeface="Barlow Light"/>
              <a:sym typeface="Barlow Light"/>
            </a:endParaRPr>
          </a:p>
          <a:p>
            <a:pPr indent="-323850" lvl="0" marL="457200" rtl="0" algn="l">
              <a:spcBef>
                <a:spcPts val="0"/>
              </a:spcBef>
              <a:spcAft>
                <a:spcPts val="0"/>
              </a:spcAft>
              <a:buClr>
                <a:schemeClr val="lt1"/>
              </a:buClr>
              <a:buSzPts val="1500"/>
              <a:buChar char="●"/>
            </a:pPr>
            <a:r>
              <a:rPr b="1" lang="en" sz="1500">
                <a:solidFill>
                  <a:schemeClr val="lt1"/>
                </a:solidFill>
                <a:latin typeface="Barlow"/>
                <a:ea typeface="Barlow"/>
                <a:cs typeface="Barlow"/>
                <a:sym typeface="Barlow"/>
              </a:rPr>
              <a:t>Key word</a:t>
            </a:r>
            <a:r>
              <a:rPr lang="en" sz="1500">
                <a:solidFill>
                  <a:schemeClr val="lt1"/>
                </a:solidFill>
                <a:latin typeface="Barlow Light"/>
                <a:ea typeface="Barlow Light"/>
                <a:cs typeface="Barlow Light"/>
                <a:sym typeface="Barlow Light"/>
              </a:rPr>
              <a:t>: “risk”</a:t>
            </a:r>
            <a:endParaRPr sz="1500">
              <a:solidFill>
                <a:schemeClr val="lt1"/>
              </a:solidFill>
              <a:latin typeface="Barlow Light"/>
              <a:ea typeface="Barlow Light"/>
              <a:cs typeface="Barlow Light"/>
              <a:sym typeface="Barlow Light"/>
            </a:endParaRPr>
          </a:p>
          <a:p>
            <a:pPr indent="-323850" lvl="0" marL="457200" rtl="0" algn="l">
              <a:spcBef>
                <a:spcPts val="0"/>
              </a:spcBef>
              <a:spcAft>
                <a:spcPts val="0"/>
              </a:spcAft>
              <a:buClr>
                <a:schemeClr val="lt1"/>
              </a:buClr>
              <a:buSzPts val="1500"/>
              <a:buChar char="●"/>
            </a:pPr>
            <a:r>
              <a:rPr b="1" lang="en" sz="1500">
                <a:solidFill>
                  <a:schemeClr val="lt1"/>
                </a:solidFill>
                <a:latin typeface="Barlow"/>
                <a:ea typeface="Barlow"/>
                <a:cs typeface="Barlow"/>
                <a:sym typeface="Barlow"/>
              </a:rPr>
              <a:t>Range</a:t>
            </a:r>
            <a:r>
              <a:rPr lang="en" sz="1500">
                <a:solidFill>
                  <a:schemeClr val="lt1"/>
                </a:solidFill>
                <a:latin typeface="Barlow Light"/>
                <a:ea typeface="Barlow Light"/>
                <a:cs typeface="Barlow Light"/>
                <a:sym typeface="Barlow Light"/>
              </a:rPr>
              <a:t>: Item 1A. Risk Factors</a:t>
            </a:r>
            <a:endParaRPr sz="1500">
              <a:solidFill>
                <a:schemeClr val="lt1"/>
              </a:solidFill>
              <a:latin typeface="Barlow Light"/>
              <a:ea typeface="Barlow Light"/>
              <a:cs typeface="Barlow Light"/>
              <a:sym typeface="Barlow Light"/>
            </a:endParaRPr>
          </a:p>
          <a:p>
            <a:pPr indent="-323850" lvl="0" marL="457200" rtl="0" algn="l">
              <a:spcBef>
                <a:spcPts val="0"/>
              </a:spcBef>
              <a:spcAft>
                <a:spcPts val="0"/>
              </a:spcAft>
              <a:buClr>
                <a:schemeClr val="lt1"/>
              </a:buClr>
              <a:buSzPts val="1500"/>
              <a:buChar char="●"/>
            </a:pPr>
            <a:r>
              <a:rPr b="1" lang="en" sz="1500">
                <a:solidFill>
                  <a:schemeClr val="lt1"/>
                </a:solidFill>
                <a:latin typeface="Barlow"/>
                <a:ea typeface="Barlow"/>
                <a:cs typeface="Barlow"/>
                <a:sym typeface="Barlow"/>
              </a:rPr>
              <a:t>Year</a:t>
            </a:r>
            <a:r>
              <a:rPr lang="en" sz="1500">
                <a:solidFill>
                  <a:schemeClr val="lt1"/>
                </a:solidFill>
                <a:latin typeface="Barlow Light"/>
                <a:ea typeface="Barlow Light"/>
                <a:cs typeface="Barlow Light"/>
                <a:sym typeface="Barlow Light"/>
              </a:rPr>
              <a:t>: 2023/2024</a:t>
            </a:r>
            <a:endParaRPr sz="1500">
              <a:solidFill>
                <a:schemeClr val="lt1"/>
              </a:solidFill>
              <a:latin typeface="Barlow Light"/>
              <a:ea typeface="Barlow Light"/>
              <a:cs typeface="Barlow Light"/>
              <a:sym typeface="Barlow Light"/>
            </a:endParaRPr>
          </a:p>
          <a:p>
            <a:pPr indent="0" lvl="0" marL="0" rtl="0" algn="l">
              <a:spcBef>
                <a:spcPts val="0"/>
              </a:spcBef>
              <a:spcAft>
                <a:spcPts val="0"/>
              </a:spcAft>
              <a:buNone/>
            </a:pPr>
            <a:r>
              <a:t/>
            </a:r>
            <a:endParaRPr sz="1500">
              <a:solidFill>
                <a:schemeClr val="lt1"/>
              </a:solidFill>
              <a:latin typeface="Barlow Light"/>
              <a:ea typeface="Barlow Light"/>
              <a:cs typeface="Barlow Light"/>
              <a:sym typeface="Barlow Light"/>
            </a:endParaRPr>
          </a:p>
          <a:p>
            <a:pPr indent="0" lvl="0" marL="0" rtl="0" algn="l">
              <a:spcBef>
                <a:spcPts val="0"/>
              </a:spcBef>
              <a:spcAft>
                <a:spcPts val="0"/>
              </a:spcAft>
              <a:buNone/>
            </a:pPr>
            <a:r>
              <a:rPr lang="en" sz="1500">
                <a:solidFill>
                  <a:schemeClr val="lt1"/>
                </a:solidFill>
                <a:latin typeface="Barlow Light"/>
                <a:ea typeface="Barlow Light"/>
                <a:cs typeface="Barlow Light"/>
                <a:sym typeface="Barlow Light"/>
              </a:rPr>
              <a:t>Q2. Investments (where are they investing the money)</a:t>
            </a:r>
            <a:endParaRPr sz="1500">
              <a:solidFill>
                <a:schemeClr val="lt1"/>
              </a:solidFill>
              <a:latin typeface="Barlow Light"/>
              <a:ea typeface="Barlow Light"/>
              <a:cs typeface="Barlow Light"/>
              <a:sym typeface="Barlow Light"/>
            </a:endParaRPr>
          </a:p>
          <a:p>
            <a:pPr indent="-323850" lvl="0" marL="457200" rtl="0" algn="l">
              <a:spcBef>
                <a:spcPts val="0"/>
              </a:spcBef>
              <a:spcAft>
                <a:spcPts val="0"/>
              </a:spcAft>
              <a:buClr>
                <a:schemeClr val="lt1"/>
              </a:buClr>
              <a:buSzPts val="1500"/>
              <a:buChar char="●"/>
            </a:pPr>
            <a:r>
              <a:rPr b="1" lang="en" sz="1500">
                <a:solidFill>
                  <a:schemeClr val="lt1"/>
                </a:solidFill>
                <a:latin typeface="Barlow"/>
                <a:ea typeface="Barlow"/>
                <a:cs typeface="Barlow"/>
                <a:sym typeface="Barlow"/>
              </a:rPr>
              <a:t>K</a:t>
            </a:r>
            <a:r>
              <a:rPr b="1" lang="en" sz="1500">
                <a:solidFill>
                  <a:schemeClr val="lt1"/>
                </a:solidFill>
                <a:latin typeface="Barlow"/>
                <a:ea typeface="Barlow"/>
                <a:cs typeface="Barlow"/>
                <a:sym typeface="Barlow"/>
              </a:rPr>
              <a:t>ey word</a:t>
            </a:r>
            <a:r>
              <a:rPr lang="en" sz="1500">
                <a:solidFill>
                  <a:schemeClr val="lt1"/>
                </a:solidFill>
                <a:latin typeface="Barlow Light"/>
                <a:ea typeface="Barlow Light"/>
                <a:cs typeface="Barlow Light"/>
                <a:sym typeface="Barlow Light"/>
              </a:rPr>
              <a:t>: “investment”     </a:t>
            </a:r>
            <a:endParaRPr sz="1500">
              <a:solidFill>
                <a:schemeClr val="lt1"/>
              </a:solidFill>
              <a:latin typeface="Barlow Light"/>
              <a:ea typeface="Barlow Light"/>
              <a:cs typeface="Barlow Light"/>
              <a:sym typeface="Barlow Light"/>
            </a:endParaRPr>
          </a:p>
          <a:p>
            <a:pPr indent="-323850" lvl="0" marL="457200" rtl="0" algn="l">
              <a:spcBef>
                <a:spcPts val="0"/>
              </a:spcBef>
              <a:spcAft>
                <a:spcPts val="0"/>
              </a:spcAft>
              <a:buClr>
                <a:schemeClr val="lt1"/>
              </a:buClr>
              <a:buSzPts val="1500"/>
              <a:buFont typeface="Barlow Light"/>
              <a:buChar char="●"/>
            </a:pPr>
            <a:r>
              <a:rPr b="1" lang="en" sz="1500">
                <a:solidFill>
                  <a:schemeClr val="lt1"/>
                </a:solidFill>
                <a:latin typeface="Barlow"/>
                <a:ea typeface="Barlow"/>
                <a:cs typeface="Barlow"/>
                <a:sym typeface="Barlow"/>
              </a:rPr>
              <a:t>Range</a:t>
            </a:r>
            <a:r>
              <a:rPr lang="en" sz="1500">
                <a:solidFill>
                  <a:schemeClr val="lt1"/>
                </a:solidFill>
                <a:latin typeface="Barlow Light"/>
                <a:ea typeface="Barlow Light"/>
                <a:cs typeface="Barlow Light"/>
                <a:sym typeface="Barlow Light"/>
              </a:rPr>
              <a:t>: Item 1. Business</a:t>
            </a:r>
            <a:endParaRPr sz="1500">
              <a:solidFill>
                <a:schemeClr val="lt1"/>
              </a:solidFill>
              <a:latin typeface="Barlow Light"/>
              <a:ea typeface="Barlow Light"/>
              <a:cs typeface="Barlow Light"/>
              <a:sym typeface="Barlow Light"/>
            </a:endParaRPr>
          </a:p>
          <a:p>
            <a:pPr indent="-323850" lvl="0" marL="457200" rtl="0" algn="l">
              <a:spcBef>
                <a:spcPts val="0"/>
              </a:spcBef>
              <a:spcAft>
                <a:spcPts val="0"/>
              </a:spcAft>
              <a:buClr>
                <a:schemeClr val="lt1"/>
              </a:buClr>
              <a:buSzPts val="1500"/>
              <a:buFont typeface="Barlow Light"/>
              <a:buChar char="●"/>
            </a:pPr>
            <a:r>
              <a:rPr b="1" lang="en" sz="1500">
                <a:solidFill>
                  <a:schemeClr val="lt1"/>
                </a:solidFill>
                <a:latin typeface="Barlow"/>
                <a:ea typeface="Barlow"/>
                <a:cs typeface="Barlow"/>
                <a:sym typeface="Barlow"/>
              </a:rPr>
              <a:t>Year</a:t>
            </a:r>
            <a:r>
              <a:rPr lang="en" sz="1500">
                <a:solidFill>
                  <a:schemeClr val="lt1"/>
                </a:solidFill>
                <a:latin typeface="Barlow Light"/>
                <a:ea typeface="Barlow Light"/>
                <a:cs typeface="Barlow Light"/>
                <a:sym typeface="Barlow Light"/>
              </a:rPr>
              <a:t>: 2023/2024</a:t>
            </a:r>
            <a:endParaRPr sz="1500">
              <a:solidFill>
                <a:schemeClr val="lt1"/>
              </a:solidFill>
              <a:latin typeface="Barlow Light"/>
              <a:ea typeface="Barlow Light"/>
              <a:cs typeface="Barlow Light"/>
              <a:sym typeface="Barlow Light"/>
            </a:endParaRPr>
          </a:p>
          <a:p>
            <a:pPr indent="0" lvl="0" marL="0" rtl="0" algn="l">
              <a:spcBef>
                <a:spcPts val="0"/>
              </a:spcBef>
              <a:spcAft>
                <a:spcPts val="0"/>
              </a:spcAft>
              <a:buClr>
                <a:schemeClr val="lt1"/>
              </a:buClr>
              <a:buSzPts val="1100"/>
              <a:buFont typeface="Arial"/>
              <a:buNone/>
            </a:pPr>
            <a:r>
              <a:t/>
            </a:r>
            <a:endParaRPr sz="1500">
              <a:solidFill>
                <a:schemeClr val="lt1"/>
              </a:solidFill>
              <a:latin typeface="Barlow Light"/>
              <a:ea typeface="Barlow Light"/>
              <a:cs typeface="Barlow Light"/>
              <a:sym typeface="Barlow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1"/>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Uses Cases</a:t>
            </a:r>
            <a:endParaRPr/>
          </a:p>
          <a:p>
            <a:pPr indent="0" lvl="0" marL="0" rtl="0" algn="l">
              <a:spcBef>
                <a:spcPts val="0"/>
              </a:spcBef>
              <a:spcAft>
                <a:spcPts val="0"/>
              </a:spcAft>
              <a:buNone/>
            </a:pPr>
            <a:r>
              <a:t/>
            </a:r>
            <a:endParaRPr/>
          </a:p>
        </p:txBody>
      </p:sp>
      <p:sp>
        <p:nvSpPr>
          <p:cNvPr id="431" name="Google Shape;431;p61"/>
          <p:cNvSpPr txBox="1"/>
          <p:nvPr/>
        </p:nvSpPr>
        <p:spPr>
          <a:xfrm>
            <a:off x="681750" y="1630825"/>
            <a:ext cx="77805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Barlow Light"/>
                <a:ea typeface="Barlow Light"/>
                <a:cs typeface="Barlow Light"/>
                <a:sym typeface="Barlow Light"/>
              </a:rPr>
              <a:t>Q3. Value Generation (How it is making Money) </a:t>
            </a:r>
            <a:endParaRPr sz="1500">
              <a:solidFill>
                <a:schemeClr val="lt1"/>
              </a:solidFill>
              <a:latin typeface="Barlow Light"/>
              <a:ea typeface="Barlow Light"/>
              <a:cs typeface="Barlow Light"/>
              <a:sym typeface="Barlow Light"/>
            </a:endParaRPr>
          </a:p>
          <a:p>
            <a:pPr indent="-323850" lvl="0" marL="457200" rtl="0" algn="l">
              <a:spcBef>
                <a:spcPts val="0"/>
              </a:spcBef>
              <a:spcAft>
                <a:spcPts val="0"/>
              </a:spcAft>
              <a:buClr>
                <a:schemeClr val="lt1"/>
              </a:buClr>
              <a:buSzPts val="1500"/>
              <a:buFont typeface="Barlow Light"/>
              <a:buChar char="●"/>
            </a:pPr>
            <a:r>
              <a:rPr b="1" lang="en" sz="1500">
                <a:solidFill>
                  <a:schemeClr val="lt1"/>
                </a:solidFill>
                <a:latin typeface="Barlow"/>
                <a:ea typeface="Barlow"/>
                <a:cs typeface="Barlow"/>
                <a:sym typeface="Barlow"/>
              </a:rPr>
              <a:t>Key word</a:t>
            </a:r>
            <a:r>
              <a:rPr lang="en" sz="1500">
                <a:solidFill>
                  <a:schemeClr val="lt1"/>
                </a:solidFill>
                <a:latin typeface="Barlow Light"/>
                <a:ea typeface="Barlow Light"/>
                <a:cs typeface="Barlow Light"/>
                <a:sym typeface="Barlow Light"/>
              </a:rPr>
              <a:t>: "income"</a:t>
            </a:r>
            <a:r>
              <a:rPr lang="en" sz="1500" u="sng">
                <a:solidFill>
                  <a:schemeClr val="lt1"/>
                </a:solidFill>
                <a:latin typeface="Barlow Light"/>
                <a:ea typeface="Barlow Light"/>
                <a:cs typeface="Barlow Light"/>
                <a:sym typeface="Barlow Light"/>
              </a:rPr>
              <a:t> </a:t>
            </a:r>
            <a:endParaRPr sz="1500" u="sng">
              <a:solidFill>
                <a:schemeClr val="lt1"/>
              </a:solidFill>
              <a:latin typeface="Barlow Light"/>
              <a:ea typeface="Barlow Light"/>
              <a:cs typeface="Barlow Light"/>
              <a:sym typeface="Barlow Light"/>
            </a:endParaRPr>
          </a:p>
          <a:p>
            <a:pPr indent="-323850" lvl="0" marL="457200" rtl="0" algn="l">
              <a:spcBef>
                <a:spcPts val="0"/>
              </a:spcBef>
              <a:spcAft>
                <a:spcPts val="0"/>
              </a:spcAft>
              <a:buClr>
                <a:schemeClr val="lt1"/>
              </a:buClr>
              <a:buSzPts val="1500"/>
              <a:buFont typeface="Barlow Light"/>
              <a:buChar char="●"/>
            </a:pPr>
            <a:r>
              <a:rPr b="1" lang="en" sz="1500">
                <a:solidFill>
                  <a:schemeClr val="lt1"/>
                </a:solidFill>
                <a:latin typeface="Barlow"/>
                <a:ea typeface="Barlow"/>
                <a:cs typeface="Barlow"/>
                <a:sym typeface="Barlow"/>
              </a:rPr>
              <a:t>Range</a:t>
            </a:r>
            <a:r>
              <a:rPr lang="en" sz="1500">
                <a:solidFill>
                  <a:schemeClr val="lt1"/>
                </a:solidFill>
                <a:latin typeface="Barlow Light"/>
                <a:ea typeface="Barlow Light"/>
                <a:cs typeface="Barlow Light"/>
                <a:sym typeface="Barlow Light"/>
              </a:rPr>
              <a:t>: Item 7. Management's Discussion and Analysis of Financial Condition and Results of Operations</a:t>
            </a:r>
            <a:endParaRPr sz="1500">
              <a:solidFill>
                <a:schemeClr val="lt1"/>
              </a:solidFill>
              <a:latin typeface="Barlow Light"/>
              <a:ea typeface="Barlow Light"/>
              <a:cs typeface="Barlow Light"/>
              <a:sym typeface="Barlow Light"/>
            </a:endParaRPr>
          </a:p>
          <a:p>
            <a:pPr indent="-323850" lvl="0" marL="457200" rtl="0" algn="l">
              <a:spcBef>
                <a:spcPts val="0"/>
              </a:spcBef>
              <a:spcAft>
                <a:spcPts val="0"/>
              </a:spcAft>
              <a:buClr>
                <a:schemeClr val="lt1"/>
              </a:buClr>
              <a:buSzPts val="1500"/>
              <a:buFont typeface="Barlow Light"/>
              <a:buChar char="●"/>
            </a:pPr>
            <a:r>
              <a:rPr b="1" lang="en" sz="1500">
                <a:solidFill>
                  <a:schemeClr val="lt1"/>
                </a:solidFill>
                <a:latin typeface="Barlow"/>
                <a:ea typeface="Barlow"/>
                <a:cs typeface="Barlow"/>
                <a:sym typeface="Barlow"/>
              </a:rPr>
              <a:t>Year</a:t>
            </a:r>
            <a:r>
              <a:rPr lang="en" sz="1500">
                <a:solidFill>
                  <a:schemeClr val="lt1"/>
                </a:solidFill>
                <a:latin typeface="Barlow Light"/>
                <a:ea typeface="Barlow Light"/>
                <a:cs typeface="Barlow Light"/>
                <a:sym typeface="Barlow Light"/>
              </a:rPr>
              <a:t>: 2023/2024</a:t>
            </a:r>
            <a:endParaRPr sz="1500">
              <a:solidFill>
                <a:schemeClr val="lt1"/>
              </a:solidFill>
              <a:latin typeface="Barlow Light"/>
              <a:ea typeface="Barlow Light"/>
              <a:cs typeface="Barlow Light"/>
              <a:sym typeface="Barlow Light"/>
            </a:endParaRPr>
          </a:p>
          <a:p>
            <a:pPr indent="0" lvl="0" marL="0" rtl="0" algn="l">
              <a:spcBef>
                <a:spcPts val="0"/>
              </a:spcBef>
              <a:spcAft>
                <a:spcPts val="0"/>
              </a:spcAft>
              <a:buNone/>
            </a:pPr>
            <a:r>
              <a:t/>
            </a:r>
            <a:endParaRPr sz="1500">
              <a:solidFill>
                <a:schemeClr val="lt1"/>
              </a:solidFill>
              <a:latin typeface="Barlow Light"/>
              <a:ea typeface="Barlow Light"/>
              <a:cs typeface="Barlow Light"/>
              <a:sym typeface="Barlow Light"/>
            </a:endParaRPr>
          </a:p>
          <a:p>
            <a:pPr indent="0" lvl="0" marL="0" rtl="0" algn="l">
              <a:spcBef>
                <a:spcPts val="0"/>
              </a:spcBef>
              <a:spcAft>
                <a:spcPts val="0"/>
              </a:spcAft>
              <a:buNone/>
            </a:pPr>
            <a:r>
              <a:rPr lang="en" sz="1500">
                <a:solidFill>
                  <a:schemeClr val="lt1"/>
                </a:solidFill>
                <a:latin typeface="Barlow Light"/>
                <a:ea typeface="Barlow Light"/>
                <a:cs typeface="Barlow Light"/>
                <a:sym typeface="Barlow Light"/>
              </a:rPr>
              <a:t>Q4. Total AUM (Assets under management) change from 2023-2024</a:t>
            </a:r>
            <a:endParaRPr sz="1500">
              <a:solidFill>
                <a:schemeClr val="lt1"/>
              </a:solidFill>
              <a:latin typeface="Barlow Light"/>
              <a:ea typeface="Barlow Light"/>
              <a:cs typeface="Barlow Light"/>
              <a:sym typeface="Barlow Light"/>
            </a:endParaRPr>
          </a:p>
          <a:p>
            <a:pPr indent="0" lvl="0" marL="0" rtl="0" algn="l">
              <a:spcBef>
                <a:spcPts val="0"/>
              </a:spcBef>
              <a:spcAft>
                <a:spcPts val="0"/>
              </a:spcAft>
              <a:buNone/>
            </a:pPr>
            <a:r>
              <a:rPr lang="en" sz="1500">
                <a:solidFill>
                  <a:schemeClr val="lt1"/>
                </a:solidFill>
                <a:latin typeface="Barlow Light"/>
                <a:ea typeface="Barlow Light"/>
                <a:cs typeface="Barlow Light"/>
                <a:sym typeface="Barlow Light"/>
              </a:rPr>
              <a:t>i. Basic analysis of balance sheet between 2023 and 2024 and AUM delta</a:t>
            </a:r>
            <a:endParaRPr sz="1500">
              <a:solidFill>
                <a:schemeClr val="lt1"/>
              </a:solidFill>
              <a:latin typeface="Barlow Light"/>
              <a:ea typeface="Barlow Light"/>
              <a:cs typeface="Barlow Light"/>
              <a:sym typeface="Barlow Light"/>
            </a:endParaRPr>
          </a:p>
          <a:p>
            <a:pPr indent="-323850" lvl="0" marL="457200" rtl="0" algn="l">
              <a:spcBef>
                <a:spcPts val="0"/>
              </a:spcBef>
              <a:spcAft>
                <a:spcPts val="0"/>
              </a:spcAft>
              <a:buClr>
                <a:schemeClr val="lt1"/>
              </a:buClr>
              <a:buSzPts val="1500"/>
              <a:buFont typeface="Barlow Light"/>
              <a:buChar char="●"/>
            </a:pPr>
            <a:r>
              <a:rPr b="1" lang="en" sz="1500">
                <a:solidFill>
                  <a:schemeClr val="lt1"/>
                </a:solidFill>
                <a:latin typeface="Barlow"/>
                <a:ea typeface="Barlow"/>
                <a:cs typeface="Barlow"/>
                <a:sym typeface="Barlow"/>
              </a:rPr>
              <a:t>Keyword</a:t>
            </a:r>
            <a:r>
              <a:rPr lang="en" sz="1500">
                <a:solidFill>
                  <a:schemeClr val="lt1"/>
                </a:solidFill>
                <a:latin typeface="Barlow Light"/>
                <a:ea typeface="Barlow Light"/>
                <a:cs typeface="Barlow Light"/>
                <a:sym typeface="Barlow Light"/>
              </a:rPr>
              <a:t>: “AUM”</a:t>
            </a:r>
            <a:endParaRPr sz="1500">
              <a:solidFill>
                <a:schemeClr val="lt1"/>
              </a:solidFill>
              <a:latin typeface="Barlow Light"/>
              <a:ea typeface="Barlow Light"/>
              <a:cs typeface="Barlow Light"/>
              <a:sym typeface="Barlow Light"/>
            </a:endParaRPr>
          </a:p>
          <a:p>
            <a:pPr indent="-323850" lvl="0" marL="457200" rtl="0" algn="l">
              <a:spcBef>
                <a:spcPts val="0"/>
              </a:spcBef>
              <a:spcAft>
                <a:spcPts val="0"/>
              </a:spcAft>
              <a:buClr>
                <a:schemeClr val="lt1"/>
              </a:buClr>
              <a:buSzPts val="1500"/>
              <a:buFont typeface="Barlow Light"/>
              <a:buChar char="●"/>
            </a:pPr>
            <a:r>
              <a:rPr b="1" lang="en" sz="1500">
                <a:solidFill>
                  <a:schemeClr val="lt1"/>
                </a:solidFill>
                <a:latin typeface="Barlow"/>
                <a:ea typeface="Barlow"/>
                <a:cs typeface="Barlow"/>
                <a:sym typeface="Barlow"/>
              </a:rPr>
              <a:t>R</a:t>
            </a:r>
            <a:r>
              <a:rPr b="1" lang="en" sz="1500">
                <a:solidFill>
                  <a:schemeClr val="lt1"/>
                </a:solidFill>
                <a:latin typeface="Barlow"/>
                <a:ea typeface="Barlow"/>
                <a:cs typeface="Barlow"/>
                <a:sym typeface="Barlow"/>
              </a:rPr>
              <a:t>ange: </a:t>
            </a:r>
            <a:r>
              <a:rPr lang="en" sz="1500">
                <a:solidFill>
                  <a:schemeClr val="lt1"/>
                </a:solidFill>
                <a:latin typeface="Barlow Light"/>
                <a:ea typeface="Barlow Light"/>
                <a:cs typeface="Barlow Light"/>
                <a:sym typeface="Barlow Light"/>
              </a:rPr>
              <a:t>Item 7. Management's Discussion and Analysis of Financial Condition and Results of Operations</a:t>
            </a:r>
            <a:endParaRPr sz="1500">
              <a:solidFill>
                <a:schemeClr val="lt1"/>
              </a:solidFill>
              <a:latin typeface="Barlow Light"/>
              <a:ea typeface="Barlow Light"/>
              <a:cs typeface="Barlow Light"/>
              <a:sym typeface="Barlow Light"/>
            </a:endParaRPr>
          </a:p>
          <a:p>
            <a:pPr indent="-323850" lvl="0" marL="457200" rtl="0" algn="l">
              <a:spcBef>
                <a:spcPts val="0"/>
              </a:spcBef>
              <a:spcAft>
                <a:spcPts val="0"/>
              </a:spcAft>
              <a:buClr>
                <a:schemeClr val="lt1"/>
              </a:buClr>
              <a:buSzPts val="1500"/>
              <a:buFont typeface="Barlow Light"/>
              <a:buChar char="●"/>
            </a:pPr>
            <a:r>
              <a:rPr b="1" lang="en" sz="1500">
                <a:solidFill>
                  <a:schemeClr val="lt1"/>
                </a:solidFill>
                <a:latin typeface="Barlow"/>
                <a:ea typeface="Barlow"/>
                <a:cs typeface="Barlow"/>
                <a:sym typeface="Barlow"/>
              </a:rPr>
              <a:t>Year</a:t>
            </a:r>
            <a:r>
              <a:rPr lang="en" sz="1500">
                <a:solidFill>
                  <a:schemeClr val="lt1"/>
                </a:solidFill>
                <a:latin typeface="Barlow Light"/>
                <a:ea typeface="Barlow Light"/>
                <a:cs typeface="Barlow Light"/>
                <a:sym typeface="Barlow Light"/>
              </a:rPr>
              <a:t>: 2023/2024</a:t>
            </a:r>
            <a:endParaRPr sz="1500">
              <a:solidFill>
                <a:schemeClr val="lt1"/>
              </a:solidFill>
              <a:latin typeface="Barlow Light"/>
              <a:ea typeface="Barlow Light"/>
              <a:cs typeface="Barlow Light"/>
              <a:sym typeface="Barlow Light"/>
            </a:endParaRPr>
          </a:p>
          <a:p>
            <a:pPr indent="0" lvl="0" marL="457200" rtl="0" algn="l">
              <a:spcBef>
                <a:spcPts val="0"/>
              </a:spcBef>
              <a:spcAft>
                <a:spcPts val="0"/>
              </a:spcAft>
              <a:buNone/>
            </a:pPr>
            <a:r>
              <a:t/>
            </a:r>
            <a:endParaRPr sz="1500">
              <a:solidFill>
                <a:schemeClr val="lt1"/>
              </a:solidFill>
              <a:latin typeface="Barlow Light"/>
              <a:ea typeface="Barlow Light"/>
              <a:cs typeface="Barlow Light"/>
              <a:sym typeface="Barlow Light"/>
            </a:endParaRPr>
          </a:p>
          <a:p>
            <a:pPr indent="0" lvl="0" marL="0" rtl="0" algn="l">
              <a:spcBef>
                <a:spcPts val="0"/>
              </a:spcBef>
              <a:spcAft>
                <a:spcPts val="0"/>
              </a:spcAft>
              <a:buNone/>
            </a:pPr>
            <a:r>
              <a:rPr lang="en" sz="1500">
                <a:solidFill>
                  <a:schemeClr val="lt1"/>
                </a:solidFill>
                <a:latin typeface="Barlow Light"/>
                <a:ea typeface="Barlow Light"/>
                <a:cs typeface="Barlow Light"/>
                <a:sym typeface="Barlow Light"/>
              </a:rPr>
              <a:t>Q5. Sentiment Analysis (Change in total Score from 2023 to 2024) </a:t>
            </a:r>
            <a:endParaRPr sz="1500">
              <a:solidFill>
                <a:schemeClr val="lt1"/>
              </a:solidFill>
              <a:latin typeface="Barlow Light"/>
              <a:ea typeface="Barlow Light"/>
              <a:cs typeface="Barlow Light"/>
              <a:sym typeface="Barlow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2"/>
          <p:cNvSpPr txBox="1"/>
          <p:nvPr>
            <p:ph type="title"/>
          </p:nvPr>
        </p:nvSpPr>
        <p:spPr>
          <a:xfrm>
            <a:off x="455221" y="1321125"/>
            <a:ext cx="5094600" cy="17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437" name="Google Shape;437;p62"/>
          <p:cNvSpPr txBox="1"/>
          <p:nvPr>
            <p:ph idx="1" type="body"/>
          </p:nvPr>
        </p:nvSpPr>
        <p:spPr>
          <a:xfrm>
            <a:off x="567029" y="4500404"/>
            <a:ext cx="1015800" cy="169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Group 12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333" name="Google Shape;333;p48"/>
          <p:cNvSpPr txBox="1"/>
          <p:nvPr>
            <p:ph idx="2" type="body"/>
          </p:nvPr>
        </p:nvSpPr>
        <p:spPr>
          <a:xfrm>
            <a:off x="801397" y="1182529"/>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334" name="Google Shape;334;p48"/>
          <p:cNvSpPr txBox="1"/>
          <p:nvPr>
            <p:ph idx="3" type="subTitle"/>
          </p:nvPr>
        </p:nvSpPr>
        <p:spPr>
          <a:xfrm>
            <a:off x="1713321" y="1182254"/>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335" name="Google Shape;335;p48"/>
          <p:cNvSpPr txBox="1"/>
          <p:nvPr>
            <p:ph idx="4" type="body"/>
          </p:nvPr>
        </p:nvSpPr>
        <p:spPr>
          <a:xfrm>
            <a:off x="1713325" y="1479250"/>
            <a:ext cx="2906100" cy="5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Context</a:t>
            </a:r>
            <a:endParaRPr/>
          </a:p>
          <a:p>
            <a:pPr indent="0" lvl="0" marL="0" rtl="0" algn="l">
              <a:spcBef>
                <a:spcPts val="0"/>
              </a:spcBef>
              <a:spcAft>
                <a:spcPts val="0"/>
              </a:spcAft>
              <a:buNone/>
            </a:pPr>
            <a:r>
              <a:rPr lang="en"/>
              <a:t>Application Accomplishments</a:t>
            </a:r>
            <a:endParaRPr/>
          </a:p>
        </p:txBody>
      </p:sp>
      <p:sp>
        <p:nvSpPr>
          <p:cNvPr id="336" name="Google Shape;336;p48"/>
          <p:cNvSpPr txBox="1"/>
          <p:nvPr>
            <p:ph idx="5" type="body"/>
          </p:nvPr>
        </p:nvSpPr>
        <p:spPr>
          <a:xfrm>
            <a:off x="837347" y="2424641"/>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337" name="Google Shape;337;p48"/>
          <p:cNvSpPr txBox="1"/>
          <p:nvPr>
            <p:ph idx="6" type="subTitle"/>
          </p:nvPr>
        </p:nvSpPr>
        <p:spPr>
          <a:xfrm>
            <a:off x="1749271" y="2424366"/>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338" name="Google Shape;338;p48"/>
          <p:cNvSpPr txBox="1"/>
          <p:nvPr>
            <p:ph idx="7" type="body"/>
          </p:nvPr>
        </p:nvSpPr>
        <p:spPr>
          <a:xfrm>
            <a:off x="1763450" y="2733547"/>
            <a:ext cx="1775700" cy="5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 Used </a:t>
            </a:r>
            <a:endParaRPr/>
          </a:p>
          <a:p>
            <a:pPr indent="0" lvl="0" marL="0" rtl="0" algn="l">
              <a:spcBef>
                <a:spcPts val="0"/>
              </a:spcBef>
              <a:spcAft>
                <a:spcPts val="0"/>
              </a:spcAft>
              <a:buNone/>
            </a:pPr>
            <a:r>
              <a:rPr lang="en"/>
              <a:t>Data Source Structure</a:t>
            </a:r>
            <a:endParaRPr/>
          </a:p>
        </p:txBody>
      </p:sp>
      <p:sp>
        <p:nvSpPr>
          <p:cNvPr id="339" name="Google Shape;339;p48"/>
          <p:cNvSpPr txBox="1"/>
          <p:nvPr>
            <p:ph idx="8" type="body"/>
          </p:nvPr>
        </p:nvSpPr>
        <p:spPr>
          <a:xfrm>
            <a:off x="4756497" y="1182518"/>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340" name="Google Shape;340;p48"/>
          <p:cNvSpPr txBox="1"/>
          <p:nvPr>
            <p:ph idx="9" type="subTitle"/>
          </p:nvPr>
        </p:nvSpPr>
        <p:spPr>
          <a:xfrm>
            <a:off x="5668421" y="1182243"/>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341" name="Google Shape;341;p48"/>
          <p:cNvSpPr txBox="1"/>
          <p:nvPr>
            <p:ph idx="13" type="body"/>
          </p:nvPr>
        </p:nvSpPr>
        <p:spPr>
          <a:xfrm>
            <a:off x="5682600" y="1428225"/>
            <a:ext cx="1775700" cy="6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Steps </a:t>
            </a:r>
            <a:endParaRPr/>
          </a:p>
          <a:p>
            <a:pPr indent="0" lvl="0" marL="0" rtl="0" algn="l">
              <a:spcBef>
                <a:spcPts val="0"/>
              </a:spcBef>
              <a:spcAft>
                <a:spcPts val="0"/>
              </a:spcAft>
              <a:buNone/>
            </a:pPr>
            <a:r>
              <a:rPr lang="en"/>
              <a:t>Data Source Combined</a:t>
            </a:r>
            <a:endParaRPr/>
          </a:p>
          <a:p>
            <a:pPr indent="0" lvl="0" marL="0" rtl="0" algn="l">
              <a:spcBef>
                <a:spcPts val="0"/>
              </a:spcBef>
              <a:spcAft>
                <a:spcPts val="0"/>
              </a:spcAft>
              <a:buNone/>
            </a:pPr>
            <a:r>
              <a:rPr lang="en"/>
              <a:t>Conclusion from Analysis</a:t>
            </a:r>
            <a:endParaRPr/>
          </a:p>
        </p:txBody>
      </p:sp>
      <p:sp>
        <p:nvSpPr>
          <p:cNvPr id="342" name="Google Shape;342;p48"/>
          <p:cNvSpPr txBox="1"/>
          <p:nvPr>
            <p:ph idx="14" type="body"/>
          </p:nvPr>
        </p:nvSpPr>
        <p:spPr>
          <a:xfrm>
            <a:off x="4780531" y="2424516"/>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343" name="Google Shape;343;p48"/>
          <p:cNvSpPr txBox="1"/>
          <p:nvPr>
            <p:ph idx="15" type="subTitle"/>
          </p:nvPr>
        </p:nvSpPr>
        <p:spPr>
          <a:xfrm>
            <a:off x="5692455" y="2424241"/>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344" name="Google Shape;344;p4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9"/>
          <p:cNvSpPr txBox="1"/>
          <p:nvPr>
            <p:ph type="title"/>
          </p:nvPr>
        </p:nvSpPr>
        <p:spPr>
          <a:xfrm>
            <a:off x="697350" y="30718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Background</a:t>
            </a:r>
            <a:endParaRPr/>
          </a:p>
        </p:txBody>
      </p:sp>
      <p:sp>
        <p:nvSpPr>
          <p:cNvPr id="350" name="Google Shape;350;p49"/>
          <p:cNvSpPr txBox="1"/>
          <p:nvPr>
            <p:ph idx="2" type="title"/>
          </p:nvPr>
        </p:nvSpPr>
        <p:spPr>
          <a:xfrm>
            <a:off x="3278250" y="1194450"/>
            <a:ext cx="25875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0"/>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Application Context</a:t>
            </a:r>
            <a:endParaRPr/>
          </a:p>
        </p:txBody>
      </p:sp>
      <p:sp>
        <p:nvSpPr>
          <p:cNvPr id="356" name="Google Shape;356;p50"/>
          <p:cNvSpPr txBox="1"/>
          <p:nvPr/>
        </p:nvSpPr>
        <p:spPr>
          <a:xfrm>
            <a:off x="3580250" y="1858100"/>
            <a:ext cx="5442000" cy="3130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200">
                <a:solidFill>
                  <a:schemeClr val="lt1"/>
                </a:solidFill>
              </a:rPr>
              <a:t>Our design and analysis are mainly used in the following scenarios:</a:t>
            </a:r>
            <a:endParaRPr b="1" sz="1200">
              <a:solidFill>
                <a:schemeClr val="lt1"/>
              </a:solidFill>
            </a:endParaRPr>
          </a:p>
          <a:p>
            <a:pPr indent="0" lvl="0" marL="0" rtl="0" algn="just">
              <a:lnSpc>
                <a:spcPct val="115000"/>
              </a:lnSpc>
              <a:spcBef>
                <a:spcPts val="0"/>
              </a:spcBef>
              <a:spcAft>
                <a:spcPts val="0"/>
              </a:spcAft>
              <a:buNone/>
            </a:pPr>
            <a:r>
              <a:t/>
            </a:r>
            <a:endParaRPr b="1" sz="1200">
              <a:solidFill>
                <a:schemeClr val="lt1"/>
              </a:solidFill>
            </a:endParaRPr>
          </a:p>
          <a:p>
            <a:pPr indent="0" lvl="0" marL="0" rtl="0" algn="just">
              <a:lnSpc>
                <a:spcPct val="115000"/>
              </a:lnSpc>
              <a:spcBef>
                <a:spcPts val="0"/>
              </a:spcBef>
              <a:spcAft>
                <a:spcPts val="0"/>
              </a:spcAft>
              <a:buNone/>
            </a:pPr>
            <a:r>
              <a:rPr b="1" lang="en" sz="1200">
                <a:solidFill>
                  <a:schemeClr val="lt1"/>
                </a:solidFill>
              </a:rPr>
              <a:t>Investor decision support:</a:t>
            </a:r>
            <a:r>
              <a:rPr lang="en" sz="1200">
                <a:solidFill>
                  <a:schemeClr val="lt1"/>
                </a:solidFill>
              </a:rPr>
              <a:t> Investment institutions or individual investors can use these analysis results to judge the company's attitude and trends in risk management, profitability, asset management scale (AUM), etc., so as to make more informed investment decisions.</a:t>
            </a:r>
            <a:endParaRPr sz="1200">
              <a:solidFill>
                <a:schemeClr val="lt1"/>
              </a:solidFill>
            </a:endParaRPr>
          </a:p>
          <a:p>
            <a:pPr indent="0" lvl="0" marL="0" rtl="0" algn="just">
              <a:lnSpc>
                <a:spcPct val="115000"/>
              </a:lnSpc>
              <a:spcBef>
                <a:spcPts val="0"/>
              </a:spcBef>
              <a:spcAft>
                <a:spcPts val="0"/>
              </a:spcAft>
              <a:buNone/>
            </a:pPr>
            <a:r>
              <a:t/>
            </a:r>
            <a:endParaRPr sz="1200">
              <a:solidFill>
                <a:schemeClr val="lt1"/>
              </a:solidFill>
            </a:endParaRPr>
          </a:p>
          <a:p>
            <a:pPr indent="0" lvl="0" marL="0" rtl="0" algn="just">
              <a:lnSpc>
                <a:spcPct val="115000"/>
              </a:lnSpc>
              <a:spcBef>
                <a:spcPts val="0"/>
              </a:spcBef>
              <a:spcAft>
                <a:spcPts val="0"/>
              </a:spcAft>
              <a:buNone/>
            </a:pPr>
            <a:r>
              <a:rPr b="1" lang="en" sz="1200">
                <a:solidFill>
                  <a:schemeClr val="lt1"/>
                </a:solidFill>
              </a:rPr>
              <a:t>Internal management of the company:</a:t>
            </a:r>
            <a:r>
              <a:rPr lang="en" sz="1200">
                <a:solidFill>
                  <a:schemeClr val="lt1"/>
                </a:solidFill>
              </a:rPr>
              <a:t> The company itself can use text analysis to examine the expression of risk factors and whether it needs to strengthen disclosure or improve risk control.</a:t>
            </a:r>
            <a:endParaRPr sz="1200">
              <a:solidFill>
                <a:schemeClr val="lt1"/>
              </a:solidFill>
            </a:endParaRPr>
          </a:p>
          <a:p>
            <a:pPr indent="0" lvl="0" marL="0" rtl="0" algn="just">
              <a:lnSpc>
                <a:spcPct val="115000"/>
              </a:lnSpc>
              <a:spcBef>
                <a:spcPts val="0"/>
              </a:spcBef>
              <a:spcAft>
                <a:spcPts val="0"/>
              </a:spcAft>
              <a:buNone/>
            </a:pPr>
            <a:r>
              <a:t/>
            </a:r>
            <a:endParaRPr sz="1200">
              <a:solidFill>
                <a:schemeClr val="lt1"/>
              </a:solidFill>
            </a:endParaRPr>
          </a:p>
          <a:p>
            <a:pPr indent="0" lvl="0" marL="0" rtl="0" algn="just">
              <a:lnSpc>
                <a:spcPct val="115000"/>
              </a:lnSpc>
              <a:spcBef>
                <a:spcPts val="0"/>
              </a:spcBef>
              <a:spcAft>
                <a:spcPts val="0"/>
              </a:spcAft>
              <a:buNone/>
            </a:pPr>
            <a:r>
              <a:rPr b="1" lang="en" sz="1200">
                <a:solidFill>
                  <a:schemeClr val="lt1"/>
                </a:solidFill>
              </a:rPr>
              <a:t>Supervision and compliance:</a:t>
            </a:r>
            <a:r>
              <a:rPr lang="en" sz="1200">
                <a:solidFill>
                  <a:schemeClr val="lt1"/>
                </a:solidFill>
              </a:rPr>
              <a:t> Regulators or audit departments can also use such analysis methods to quickly screen for major omissions, potential fraud risks, etc.</a:t>
            </a:r>
            <a:endParaRPr sz="1200">
              <a:solidFill>
                <a:schemeClr val="lt1"/>
              </a:solidFill>
            </a:endParaRPr>
          </a:p>
        </p:txBody>
      </p:sp>
      <p:sp>
        <p:nvSpPr>
          <p:cNvPr id="357" name="Google Shape;357;p50"/>
          <p:cNvSpPr txBox="1"/>
          <p:nvPr/>
        </p:nvSpPr>
        <p:spPr>
          <a:xfrm>
            <a:off x="428925" y="1858100"/>
            <a:ext cx="2794500" cy="291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lt1"/>
                </a:solidFill>
              </a:rPr>
              <a:t>The problems we want to solve:</a:t>
            </a:r>
            <a:endParaRPr b="1" sz="1200">
              <a:solidFill>
                <a:schemeClr val="lt1"/>
              </a:solidFill>
            </a:endParaRPr>
          </a:p>
          <a:p>
            <a:pPr indent="0" lvl="0" marL="0" rtl="0" algn="l">
              <a:lnSpc>
                <a:spcPct val="115000"/>
              </a:lnSpc>
              <a:spcBef>
                <a:spcPts val="0"/>
              </a:spcBef>
              <a:spcAft>
                <a:spcPts val="0"/>
              </a:spcAft>
              <a:buNone/>
            </a:pPr>
            <a:r>
              <a:t/>
            </a:r>
            <a:endParaRPr sz="1200">
              <a:solidFill>
                <a:schemeClr val="lt1"/>
              </a:solidFill>
            </a:endParaRPr>
          </a:p>
          <a:p>
            <a:pPr indent="0" lvl="0" marL="0" rtl="0" algn="l">
              <a:lnSpc>
                <a:spcPct val="115000"/>
              </a:lnSpc>
              <a:spcBef>
                <a:spcPts val="0"/>
              </a:spcBef>
              <a:spcAft>
                <a:spcPts val="0"/>
              </a:spcAft>
              <a:buNone/>
            </a:pPr>
            <a:r>
              <a:rPr b="1" lang="en" sz="1200">
                <a:solidFill>
                  <a:schemeClr val="lt1"/>
                </a:solidFill>
              </a:rPr>
              <a:t>1. Automated financial report analysis. </a:t>
            </a:r>
            <a:endParaRPr b="1" sz="1200">
              <a:solidFill>
                <a:schemeClr val="lt1"/>
              </a:solidFill>
            </a:endParaRPr>
          </a:p>
          <a:p>
            <a:pPr indent="0" lvl="0" marL="0" rtl="0" algn="l">
              <a:lnSpc>
                <a:spcPct val="115000"/>
              </a:lnSpc>
              <a:spcBef>
                <a:spcPts val="0"/>
              </a:spcBef>
              <a:spcAft>
                <a:spcPts val="0"/>
              </a:spcAft>
              <a:buNone/>
            </a:pPr>
            <a:r>
              <a:t/>
            </a:r>
            <a:endParaRPr b="1" sz="1200">
              <a:solidFill>
                <a:schemeClr val="lt1"/>
              </a:solidFill>
            </a:endParaRPr>
          </a:p>
          <a:p>
            <a:pPr indent="0" lvl="0" marL="0" rtl="0" algn="l">
              <a:lnSpc>
                <a:spcPct val="115000"/>
              </a:lnSpc>
              <a:spcBef>
                <a:spcPts val="0"/>
              </a:spcBef>
              <a:spcAft>
                <a:spcPts val="0"/>
              </a:spcAft>
              <a:buNone/>
            </a:pPr>
            <a:r>
              <a:rPr b="1" lang="en" sz="1200">
                <a:solidFill>
                  <a:schemeClr val="lt1"/>
                </a:solidFill>
              </a:rPr>
              <a:t>2. Text preprocessing and cleaning. </a:t>
            </a:r>
            <a:endParaRPr b="1" sz="1200">
              <a:solidFill>
                <a:schemeClr val="lt1"/>
              </a:solidFill>
            </a:endParaRPr>
          </a:p>
          <a:p>
            <a:pPr indent="0" lvl="0" marL="0" rtl="0" algn="l">
              <a:lnSpc>
                <a:spcPct val="115000"/>
              </a:lnSpc>
              <a:spcBef>
                <a:spcPts val="0"/>
              </a:spcBef>
              <a:spcAft>
                <a:spcPts val="0"/>
              </a:spcAft>
              <a:buNone/>
            </a:pPr>
            <a:r>
              <a:t/>
            </a:r>
            <a:endParaRPr b="1" sz="1200">
              <a:solidFill>
                <a:schemeClr val="lt1"/>
              </a:solidFill>
            </a:endParaRPr>
          </a:p>
          <a:p>
            <a:pPr indent="0" lvl="0" marL="0" rtl="0" algn="l">
              <a:lnSpc>
                <a:spcPct val="115000"/>
              </a:lnSpc>
              <a:spcBef>
                <a:spcPts val="0"/>
              </a:spcBef>
              <a:spcAft>
                <a:spcPts val="0"/>
              </a:spcAft>
              <a:buNone/>
            </a:pPr>
            <a:r>
              <a:rPr b="1" lang="en" sz="1200">
                <a:solidFill>
                  <a:schemeClr val="lt1"/>
                </a:solidFill>
              </a:rPr>
              <a:t>3. Keyword and context extraction. </a:t>
            </a:r>
            <a:endParaRPr b="1" sz="1200">
              <a:solidFill>
                <a:schemeClr val="lt1"/>
              </a:solidFill>
            </a:endParaRPr>
          </a:p>
          <a:p>
            <a:pPr indent="0" lvl="0" marL="0" rtl="0" algn="l">
              <a:lnSpc>
                <a:spcPct val="115000"/>
              </a:lnSpc>
              <a:spcBef>
                <a:spcPts val="0"/>
              </a:spcBef>
              <a:spcAft>
                <a:spcPts val="0"/>
              </a:spcAft>
              <a:buNone/>
            </a:pPr>
            <a:r>
              <a:t/>
            </a:r>
            <a:endParaRPr b="1" sz="1200">
              <a:solidFill>
                <a:schemeClr val="lt1"/>
              </a:solidFill>
            </a:endParaRPr>
          </a:p>
          <a:p>
            <a:pPr indent="0" lvl="0" marL="0" rtl="0" algn="l">
              <a:lnSpc>
                <a:spcPct val="115000"/>
              </a:lnSpc>
              <a:spcBef>
                <a:spcPts val="0"/>
              </a:spcBef>
              <a:spcAft>
                <a:spcPts val="0"/>
              </a:spcAft>
              <a:buNone/>
            </a:pPr>
            <a:r>
              <a:rPr b="1" lang="en" sz="1200">
                <a:solidFill>
                  <a:schemeClr val="lt1"/>
                </a:solidFill>
              </a:rPr>
              <a:t>4. Sentiment analysis and quantitative evaluation. </a:t>
            </a:r>
            <a:endParaRPr b="1" sz="1200">
              <a:solidFill>
                <a:schemeClr val="lt1"/>
              </a:solidFill>
            </a:endParaRPr>
          </a:p>
          <a:p>
            <a:pPr indent="0" lvl="0" marL="0" rtl="0" algn="l">
              <a:lnSpc>
                <a:spcPct val="115000"/>
              </a:lnSpc>
              <a:spcBef>
                <a:spcPts val="0"/>
              </a:spcBef>
              <a:spcAft>
                <a:spcPts val="0"/>
              </a:spcAft>
              <a:buNone/>
            </a:pPr>
            <a:r>
              <a:t/>
            </a:r>
            <a:endParaRPr b="1" sz="1200">
              <a:solidFill>
                <a:schemeClr val="lt1"/>
              </a:solidFill>
            </a:endParaRPr>
          </a:p>
          <a:p>
            <a:pPr indent="0" lvl="0" marL="0" rtl="0" algn="l">
              <a:lnSpc>
                <a:spcPct val="115000"/>
              </a:lnSpc>
              <a:spcBef>
                <a:spcPts val="0"/>
              </a:spcBef>
              <a:spcAft>
                <a:spcPts val="0"/>
              </a:spcAft>
              <a:buNone/>
            </a:pPr>
            <a:r>
              <a:rPr b="1" lang="en" sz="1200">
                <a:solidFill>
                  <a:schemeClr val="lt1"/>
                </a:solidFill>
              </a:rPr>
              <a:t>5. Cross-year comparative analysis. </a:t>
            </a:r>
            <a:endParaRPr b="1" sz="12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1"/>
          <p:cNvSpPr txBox="1"/>
          <p:nvPr>
            <p:ph idx="1" type="subTitle"/>
          </p:nvPr>
        </p:nvSpPr>
        <p:spPr>
          <a:xfrm>
            <a:off x="791150" y="522625"/>
            <a:ext cx="80994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Application Accomplishments</a:t>
            </a:r>
            <a:endParaRPr/>
          </a:p>
        </p:txBody>
      </p:sp>
      <p:sp>
        <p:nvSpPr>
          <p:cNvPr id="363" name="Google Shape;363;p51"/>
          <p:cNvSpPr txBox="1"/>
          <p:nvPr/>
        </p:nvSpPr>
        <p:spPr>
          <a:xfrm>
            <a:off x="343650" y="1876075"/>
            <a:ext cx="8456700" cy="2706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200">
                <a:solidFill>
                  <a:schemeClr val="lt1"/>
                </a:solidFill>
              </a:rPr>
              <a:t>The main achievements of the project are:</a:t>
            </a:r>
            <a:endParaRPr b="1" sz="1200">
              <a:solidFill>
                <a:schemeClr val="lt1"/>
              </a:solidFill>
            </a:endParaRPr>
          </a:p>
          <a:p>
            <a:pPr indent="0" lvl="0" marL="0" rtl="0" algn="just">
              <a:lnSpc>
                <a:spcPct val="115000"/>
              </a:lnSpc>
              <a:spcBef>
                <a:spcPts val="0"/>
              </a:spcBef>
              <a:spcAft>
                <a:spcPts val="0"/>
              </a:spcAft>
              <a:buNone/>
            </a:pPr>
            <a:r>
              <a:t/>
            </a:r>
            <a:endParaRPr b="1" sz="1200">
              <a:solidFill>
                <a:schemeClr val="lt1"/>
              </a:solidFill>
            </a:endParaRPr>
          </a:p>
          <a:p>
            <a:pPr indent="0" lvl="0" marL="0" rtl="0" algn="just">
              <a:lnSpc>
                <a:spcPct val="115000"/>
              </a:lnSpc>
              <a:spcBef>
                <a:spcPts val="0"/>
              </a:spcBef>
              <a:spcAft>
                <a:spcPts val="0"/>
              </a:spcAft>
              <a:buNone/>
            </a:pPr>
            <a:r>
              <a:rPr b="1" lang="en" sz="1200">
                <a:solidFill>
                  <a:schemeClr val="lt1"/>
                </a:solidFill>
              </a:rPr>
              <a:t>Complete the automated processing from PDF to data: </a:t>
            </a:r>
            <a:r>
              <a:rPr lang="en" sz="1200">
                <a:solidFill>
                  <a:schemeClr val="lt1"/>
                </a:solidFill>
              </a:rPr>
              <a:t>Build a 10K text processing system, successfully read and parse different chapters of 10-K, automatically extract key content (such as "Item 1A. Risk Factors"), and lay the foundation for subsequent sentiment analysis.</a:t>
            </a:r>
            <a:endParaRPr sz="1200">
              <a:solidFill>
                <a:schemeClr val="lt1"/>
              </a:solidFill>
            </a:endParaRPr>
          </a:p>
          <a:p>
            <a:pPr indent="0" lvl="0" marL="0" rtl="0" algn="just">
              <a:lnSpc>
                <a:spcPct val="115000"/>
              </a:lnSpc>
              <a:spcBef>
                <a:spcPts val="0"/>
              </a:spcBef>
              <a:spcAft>
                <a:spcPts val="0"/>
              </a:spcAft>
              <a:buNone/>
            </a:pPr>
            <a:r>
              <a:t/>
            </a:r>
            <a:endParaRPr sz="1200">
              <a:solidFill>
                <a:schemeClr val="lt1"/>
              </a:solidFill>
            </a:endParaRPr>
          </a:p>
          <a:p>
            <a:pPr indent="0" lvl="0" marL="0" rtl="0" algn="just">
              <a:lnSpc>
                <a:spcPct val="115000"/>
              </a:lnSpc>
              <a:spcBef>
                <a:spcPts val="0"/>
              </a:spcBef>
              <a:spcAft>
                <a:spcPts val="0"/>
              </a:spcAft>
              <a:buNone/>
            </a:pPr>
            <a:r>
              <a:rPr b="1" lang="en" sz="1200">
                <a:solidFill>
                  <a:schemeClr val="lt1"/>
                </a:solidFill>
              </a:rPr>
              <a:t>Build a keyword sentiment analysis model: </a:t>
            </a:r>
            <a:r>
              <a:rPr lang="en" sz="1200">
                <a:solidFill>
                  <a:schemeClr val="lt1"/>
                </a:solidFill>
              </a:rPr>
              <a:t>Use tools such as VADER to score keywords (risk, investment, income, AUM) and output quantifiable positive and negative indexes.Compare the analysis results.</a:t>
            </a:r>
            <a:endParaRPr sz="1200">
              <a:solidFill>
                <a:schemeClr val="lt1"/>
              </a:solidFill>
            </a:endParaRPr>
          </a:p>
          <a:p>
            <a:pPr indent="0" lvl="0" marL="0" rtl="0" algn="just">
              <a:lnSpc>
                <a:spcPct val="115000"/>
              </a:lnSpc>
              <a:spcBef>
                <a:spcPts val="0"/>
              </a:spcBef>
              <a:spcAft>
                <a:spcPts val="0"/>
              </a:spcAft>
              <a:buNone/>
            </a:pPr>
            <a:r>
              <a:t/>
            </a:r>
            <a:endParaRPr sz="1200">
              <a:solidFill>
                <a:schemeClr val="lt1"/>
              </a:solidFill>
            </a:endParaRPr>
          </a:p>
          <a:p>
            <a:pPr indent="0" lvl="0" marL="0" rtl="0" algn="just">
              <a:lnSpc>
                <a:spcPct val="115000"/>
              </a:lnSpc>
              <a:spcBef>
                <a:spcPts val="0"/>
              </a:spcBef>
              <a:spcAft>
                <a:spcPts val="0"/>
              </a:spcAft>
              <a:buNone/>
            </a:pPr>
            <a:r>
              <a:rPr b="1" lang="en" sz="1200">
                <a:solidFill>
                  <a:schemeClr val="lt1"/>
                </a:solidFill>
              </a:rPr>
              <a:t>Popularize and visualize the results: </a:t>
            </a:r>
            <a:r>
              <a:rPr lang="en" sz="1200">
                <a:solidFill>
                  <a:schemeClr val="lt1"/>
                </a:solidFill>
              </a:rPr>
              <a:t>Use visualization or tables to show the differences in risk and return between 2023 and 2024, providing reference for subsequent strategic or investment decisions. And convert the analysis content into digital comparison to increase comparability.</a:t>
            </a:r>
            <a:endParaRPr sz="12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2"/>
          <p:cNvSpPr txBox="1"/>
          <p:nvPr>
            <p:ph type="title"/>
          </p:nvPr>
        </p:nvSpPr>
        <p:spPr>
          <a:xfrm>
            <a:off x="697350" y="3087700"/>
            <a:ext cx="7749300" cy="86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Sources</a:t>
            </a:r>
            <a:endParaRPr/>
          </a:p>
        </p:txBody>
      </p:sp>
      <p:sp>
        <p:nvSpPr>
          <p:cNvPr id="369" name="Google Shape;369;p52"/>
          <p:cNvSpPr txBox="1"/>
          <p:nvPr>
            <p:ph idx="2" type="title"/>
          </p:nvPr>
        </p:nvSpPr>
        <p:spPr>
          <a:xfrm>
            <a:off x="3278250" y="1194450"/>
            <a:ext cx="2587500" cy="18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3"/>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 Source Used</a:t>
            </a:r>
            <a:endParaRPr/>
          </a:p>
        </p:txBody>
      </p:sp>
      <p:sp>
        <p:nvSpPr>
          <p:cNvPr id="375" name="Google Shape;375;p53"/>
          <p:cNvSpPr txBox="1"/>
          <p:nvPr>
            <p:ph idx="2" type="body"/>
          </p:nvPr>
        </p:nvSpPr>
        <p:spPr>
          <a:xfrm>
            <a:off x="810075" y="1802200"/>
            <a:ext cx="7884600" cy="28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Barlow"/>
                <a:ea typeface="Barlow"/>
                <a:cs typeface="Barlow"/>
                <a:sym typeface="Barlow"/>
              </a:rPr>
              <a:t>Primary Source: Apollo’s 10-K </a:t>
            </a:r>
            <a:r>
              <a:rPr b="1" lang="en" sz="1500">
                <a:latin typeface="Barlow"/>
                <a:ea typeface="Barlow"/>
                <a:cs typeface="Barlow"/>
                <a:sym typeface="Barlow"/>
              </a:rPr>
              <a:t>Filings</a:t>
            </a:r>
            <a:r>
              <a:rPr b="1" lang="en" sz="1500">
                <a:latin typeface="Barlow"/>
                <a:ea typeface="Barlow"/>
                <a:cs typeface="Barlow"/>
                <a:sym typeface="Barlow"/>
              </a:rPr>
              <a:t> in </a:t>
            </a:r>
            <a:r>
              <a:rPr b="1" lang="en" sz="1500">
                <a:latin typeface="Barlow"/>
                <a:ea typeface="Barlow"/>
                <a:cs typeface="Barlow"/>
                <a:sym typeface="Barlow"/>
              </a:rPr>
              <a:t>2023 &amp; 2024</a:t>
            </a:r>
            <a:endParaRPr b="1" sz="1500">
              <a:latin typeface="Barlow"/>
              <a:ea typeface="Barlow"/>
              <a:cs typeface="Barlow"/>
              <a:sym typeface="Barlow"/>
            </a:endParaRPr>
          </a:p>
          <a:p>
            <a:pPr indent="0" lvl="0" marL="0" rtl="0" algn="l">
              <a:spcBef>
                <a:spcPts val="0"/>
              </a:spcBef>
              <a:spcAft>
                <a:spcPts val="0"/>
              </a:spcAft>
              <a:buNone/>
            </a:pPr>
            <a:r>
              <a:t/>
            </a:r>
            <a:endParaRPr b="1" sz="1500">
              <a:latin typeface="Barlow"/>
              <a:ea typeface="Barlow"/>
              <a:cs typeface="Barlow"/>
              <a:sym typeface="Barlow"/>
            </a:endParaRPr>
          </a:p>
          <a:p>
            <a:pPr indent="-323850" lvl="0" marL="457200" rtl="0" algn="l">
              <a:spcBef>
                <a:spcPts val="0"/>
              </a:spcBef>
              <a:spcAft>
                <a:spcPts val="0"/>
              </a:spcAft>
              <a:buClr>
                <a:schemeClr val="dk2"/>
              </a:buClr>
              <a:buSzPts val="1500"/>
              <a:buFont typeface="Barlow"/>
              <a:buAutoNum type="arabicParenR"/>
            </a:pPr>
            <a:r>
              <a:rPr b="1" lang="en" sz="1500">
                <a:solidFill>
                  <a:schemeClr val="dk2"/>
                </a:solidFill>
                <a:latin typeface="Barlow"/>
                <a:ea typeface="Barlow"/>
                <a:cs typeface="Barlow"/>
                <a:sym typeface="Barlow"/>
              </a:rPr>
              <a:t>What are 10-K Filings? Why Apollo’s 10-Ks?</a:t>
            </a:r>
            <a:endParaRPr b="1" sz="1500">
              <a:solidFill>
                <a:schemeClr val="dk2"/>
              </a:solidFill>
              <a:latin typeface="Barlow"/>
              <a:ea typeface="Barlow"/>
              <a:cs typeface="Barlow"/>
              <a:sym typeface="Barlow"/>
            </a:endParaRPr>
          </a:p>
          <a:p>
            <a:pPr indent="-323850" lvl="0" marL="457200" rtl="0" algn="l">
              <a:spcBef>
                <a:spcPts val="0"/>
              </a:spcBef>
              <a:spcAft>
                <a:spcPts val="0"/>
              </a:spcAft>
              <a:buSzPts val="1500"/>
              <a:buFont typeface="Times New Roman"/>
              <a:buChar char="●"/>
            </a:pPr>
            <a:r>
              <a:rPr i="1" lang="en" sz="1200">
                <a:latin typeface="Times New Roman"/>
                <a:ea typeface="Times New Roman"/>
                <a:cs typeface="Times New Roman"/>
                <a:sym typeface="Times New Roman"/>
              </a:rPr>
              <a:t>Annual reports required by the U.S. Securities and Exchange Commission (SEC) for publicly traded companies</a:t>
            </a:r>
            <a:endParaRPr i="1" sz="1200">
              <a:latin typeface="Times New Roman"/>
              <a:ea typeface="Times New Roman"/>
              <a:cs typeface="Times New Roman"/>
              <a:sym typeface="Times New Roman"/>
            </a:endParaRPr>
          </a:p>
          <a:p>
            <a:pPr indent="-304800" lvl="0" marL="457200" rtl="0" algn="l">
              <a:spcBef>
                <a:spcPts val="0"/>
              </a:spcBef>
              <a:spcAft>
                <a:spcPts val="0"/>
              </a:spcAft>
              <a:buSzPts val="1200"/>
              <a:buFont typeface="Roboto"/>
              <a:buChar char="●"/>
            </a:pPr>
            <a:r>
              <a:rPr i="1" lang="en" sz="1200">
                <a:latin typeface="Times New Roman"/>
                <a:ea typeface="Times New Roman"/>
                <a:cs typeface="Times New Roman"/>
                <a:sym typeface="Times New Roman"/>
              </a:rPr>
              <a:t>Offer insights into its </a:t>
            </a:r>
            <a:r>
              <a:rPr b="1" i="1" lang="en" sz="1200">
                <a:latin typeface="Times New Roman"/>
                <a:ea typeface="Times New Roman"/>
                <a:cs typeface="Times New Roman"/>
                <a:sym typeface="Times New Roman"/>
              </a:rPr>
              <a:t>risk management practices</a:t>
            </a:r>
            <a:r>
              <a:rPr i="1" lang="en" sz="1200">
                <a:latin typeface="Times New Roman"/>
                <a:ea typeface="Times New Roman"/>
                <a:cs typeface="Times New Roman"/>
                <a:sym typeface="Times New Roman"/>
              </a:rPr>
              <a:t>, </a:t>
            </a:r>
            <a:r>
              <a:rPr b="1" i="1" lang="en" sz="1200">
                <a:latin typeface="Times New Roman"/>
                <a:ea typeface="Times New Roman"/>
                <a:cs typeface="Times New Roman"/>
                <a:sym typeface="Times New Roman"/>
              </a:rPr>
              <a:t>investment strategies</a:t>
            </a:r>
            <a:r>
              <a:rPr i="1" lang="en" sz="1200">
                <a:latin typeface="Times New Roman"/>
                <a:ea typeface="Times New Roman"/>
                <a:cs typeface="Times New Roman"/>
                <a:sym typeface="Times New Roman"/>
              </a:rPr>
              <a:t>, and </a:t>
            </a:r>
            <a:r>
              <a:rPr b="1" i="1" lang="en" sz="1200">
                <a:latin typeface="Times New Roman"/>
                <a:ea typeface="Times New Roman"/>
                <a:cs typeface="Times New Roman"/>
                <a:sym typeface="Times New Roman"/>
              </a:rPr>
              <a:t>growth targets</a:t>
            </a:r>
            <a:endParaRPr i="1" sz="1200">
              <a:latin typeface="Times New Roman"/>
              <a:ea typeface="Times New Roman"/>
              <a:cs typeface="Times New Roman"/>
              <a:sym typeface="Times New Roman"/>
            </a:endParaRPr>
          </a:p>
          <a:p>
            <a:pPr indent="0" lvl="0" marL="457200" rtl="0" algn="l">
              <a:spcBef>
                <a:spcPts val="0"/>
              </a:spcBef>
              <a:spcAft>
                <a:spcPts val="0"/>
              </a:spcAft>
              <a:buNone/>
            </a:pPr>
            <a:r>
              <a:t/>
            </a:r>
            <a:endParaRPr sz="1500"/>
          </a:p>
          <a:p>
            <a:pPr indent="-323850" lvl="0" marL="457200" rtl="0" algn="l">
              <a:spcBef>
                <a:spcPts val="0"/>
              </a:spcBef>
              <a:spcAft>
                <a:spcPts val="0"/>
              </a:spcAft>
              <a:buClr>
                <a:schemeClr val="dk2"/>
              </a:buClr>
              <a:buSzPts val="1500"/>
              <a:buFont typeface="Barlow"/>
              <a:buAutoNum type="arabicParenR"/>
            </a:pPr>
            <a:r>
              <a:rPr b="1" lang="en" sz="1500">
                <a:solidFill>
                  <a:schemeClr val="dk2"/>
                </a:solidFill>
                <a:latin typeface="Barlow"/>
                <a:ea typeface="Barlow"/>
                <a:cs typeface="Barlow"/>
                <a:sym typeface="Barlow"/>
              </a:rPr>
              <a:t>Key Sections Analyzed:</a:t>
            </a:r>
            <a:endParaRPr b="1" sz="1500">
              <a:solidFill>
                <a:schemeClr val="dk2"/>
              </a:solidFill>
              <a:latin typeface="Barlow"/>
              <a:ea typeface="Barlow"/>
              <a:cs typeface="Barlow"/>
              <a:sym typeface="Barlow"/>
            </a:endParaRPr>
          </a:p>
          <a:p>
            <a:pPr indent="-304800" lvl="0" marL="457200" rtl="0" algn="just">
              <a:lnSpc>
                <a:spcPct val="115000"/>
              </a:lnSpc>
              <a:spcBef>
                <a:spcPts val="0"/>
              </a:spcBef>
              <a:spcAft>
                <a:spcPts val="0"/>
              </a:spcAft>
              <a:buSzPts val="1200"/>
              <a:buFont typeface="Times New Roman"/>
              <a:buChar char="●"/>
            </a:pPr>
            <a:r>
              <a:rPr i="1" lang="en" sz="1200">
                <a:latin typeface="Times New Roman"/>
                <a:ea typeface="Times New Roman"/>
                <a:cs typeface="Times New Roman"/>
                <a:sym typeface="Times New Roman"/>
              </a:rPr>
              <a:t>Item 1A (Risk Factors)</a:t>
            </a:r>
            <a:r>
              <a:rPr lang="en" sz="1200">
                <a:latin typeface="Times New Roman"/>
                <a:ea typeface="Times New Roman"/>
                <a:cs typeface="Times New Roman"/>
                <a:sym typeface="Times New Roman"/>
              </a:rPr>
              <a:t>:</a:t>
            </a:r>
            <a:r>
              <a:rPr i="1" lang="en" sz="1200">
                <a:latin typeface="Times New Roman"/>
                <a:ea typeface="Times New Roman"/>
                <a:cs typeface="Times New Roman"/>
                <a:sym typeface="Times New Roman"/>
              </a:rPr>
              <a:t> Outlines the </a:t>
            </a:r>
            <a:r>
              <a:rPr b="1" i="1" lang="en" sz="1200">
                <a:latin typeface="Times New Roman"/>
                <a:ea typeface="Times New Roman"/>
                <a:cs typeface="Times New Roman"/>
                <a:sym typeface="Times New Roman"/>
              </a:rPr>
              <a:t>key risks</a:t>
            </a:r>
            <a:r>
              <a:rPr i="1" lang="en" sz="1200">
                <a:latin typeface="Times New Roman"/>
                <a:ea typeface="Times New Roman"/>
                <a:cs typeface="Times New Roman"/>
                <a:sym typeface="Times New Roman"/>
              </a:rPr>
              <a:t> Apollo faces</a:t>
            </a:r>
            <a:endParaRPr i="1" sz="1200">
              <a:latin typeface="Times New Roman"/>
              <a:ea typeface="Times New Roman"/>
              <a:cs typeface="Times New Roman"/>
              <a:sym typeface="Times New Roman"/>
            </a:endParaRPr>
          </a:p>
          <a:p>
            <a:pPr indent="-304800" lvl="0" marL="457200" rtl="0" algn="just">
              <a:lnSpc>
                <a:spcPct val="115000"/>
              </a:lnSpc>
              <a:spcBef>
                <a:spcPts val="0"/>
              </a:spcBef>
              <a:spcAft>
                <a:spcPts val="0"/>
              </a:spcAft>
              <a:buSzPts val="1200"/>
              <a:buFont typeface="Times New Roman"/>
              <a:buChar char="●"/>
            </a:pPr>
            <a:r>
              <a:rPr i="1" lang="en" sz="1200">
                <a:latin typeface="Times New Roman"/>
                <a:ea typeface="Times New Roman"/>
                <a:cs typeface="Times New Roman"/>
                <a:sym typeface="Times New Roman"/>
              </a:rPr>
              <a:t>Item 7 (Management’s Discussion): provides insights into Apollo’s </a:t>
            </a:r>
            <a:r>
              <a:rPr b="1" i="1" lang="en" sz="1200">
                <a:latin typeface="Times New Roman"/>
                <a:ea typeface="Times New Roman"/>
                <a:cs typeface="Times New Roman"/>
                <a:sym typeface="Times New Roman"/>
              </a:rPr>
              <a:t>strategic priorities</a:t>
            </a:r>
            <a:r>
              <a:rPr i="1" lang="en" sz="1200">
                <a:latin typeface="Times New Roman"/>
                <a:ea typeface="Times New Roman"/>
                <a:cs typeface="Times New Roman"/>
                <a:sym typeface="Times New Roman"/>
              </a:rPr>
              <a:t>, </a:t>
            </a:r>
            <a:r>
              <a:rPr b="1" i="1" lang="en" sz="1200">
                <a:latin typeface="Times New Roman"/>
                <a:ea typeface="Times New Roman"/>
                <a:cs typeface="Times New Roman"/>
                <a:sym typeface="Times New Roman"/>
              </a:rPr>
              <a:t>growth targets </a:t>
            </a:r>
            <a:r>
              <a:rPr i="1" lang="en" sz="1200">
                <a:latin typeface="Times New Roman"/>
                <a:ea typeface="Times New Roman"/>
                <a:cs typeface="Times New Roman"/>
                <a:sym typeface="Times New Roman"/>
              </a:rPr>
              <a:t>&amp; </a:t>
            </a:r>
            <a:r>
              <a:rPr b="1" i="1" lang="en" sz="1200">
                <a:latin typeface="Times New Roman"/>
                <a:ea typeface="Times New Roman"/>
                <a:cs typeface="Times New Roman"/>
                <a:sym typeface="Times New Roman"/>
              </a:rPr>
              <a:t>financial performance</a:t>
            </a:r>
            <a:r>
              <a:rPr i="1" lang="en" sz="1200">
                <a:latin typeface="Times New Roman"/>
                <a:ea typeface="Times New Roman"/>
                <a:cs typeface="Times New Roman"/>
                <a:sym typeface="Times New Roman"/>
              </a:rPr>
              <a:t>.</a:t>
            </a:r>
            <a:endParaRPr i="1" sz="1200">
              <a:latin typeface="Times New Roman"/>
              <a:ea typeface="Times New Roman"/>
              <a:cs typeface="Times New Roman"/>
              <a:sym typeface="Times New Roman"/>
            </a:endParaRPr>
          </a:p>
          <a:p>
            <a:pPr indent="0" lvl="0" marL="0" rtl="0" algn="l">
              <a:spcBef>
                <a:spcPts val="0"/>
              </a:spcBef>
              <a:spcAft>
                <a:spcPts val="0"/>
              </a:spcAft>
              <a:buNone/>
            </a:pPr>
            <a:r>
              <a:t/>
            </a:r>
            <a:endParaRPr sz="1500"/>
          </a:p>
          <a:p>
            <a:pPr indent="-323850" lvl="0" marL="457200" rtl="0" algn="l">
              <a:spcBef>
                <a:spcPts val="0"/>
              </a:spcBef>
              <a:spcAft>
                <a:spcPts val="0"/>
              </a:spcAft>
              <a:buClr>
                <a:schemeClr val="dk2"/>
              </a:buClr>
              <a:buSzPts val="1500"/>
              <a:buFont typeface="Barlow"/>
              <a:buAutoNum type="arabicParenR"/>
            </a:pPr>
            <a:r>
              <a:rPr b="1" lang="en" sz="1500">
                <a:solidFill>
                  <a:schemeClr val="dk2"/>
                </a:solidFill>
                <a:latin typeface="Barlow"/>
                <a:ea typeface="Barlow"/>
                <a:cs typeface="Barlow"/>
                <a:sym typeface="Barlow"/>
              </a:rPr>
              <a:t>Extraction Method:</a:t>
            </a:r>
            <a:endParaRPr b="1" sz="1500">
              <a:solidFill>
                <a:schemeClr val="dk2"/>
              </a:solidFill>
              <a:latin typeface="Barlow"/>
              <a:ea typeface="Barlow"/>
              <a:cs typeface="Barlow"/>
              <a:sym typeface="Barlow"/>
            </a:endParaRPr>
          </a:p>
          <a:p>
            <a:pPr indent="-304800" lvl="0" marL="457200" rtl="0" algn="l">
              <a:spcBef>
                <a:spcPts val="0"/>
              </a:spcBef>
              <a:spcAft>
                <a:spcPts val="0"/>
              </a:spcAft>
              <a:buSzPts val="1200"/>
              <a:buFont typeface="Times New Roman"/>
              <a:buChar char="●"/>
            </a:pPr>
            <a:r>
              <a:rPr i="1" lang="en" sz="1200">
                <a:solidFill>
                  <a:srgbClr val="404040"/>
                </a:solidFill>
                <a:latin typeface="Times New Roman"/>
                <a:ea typeface="Times New Roman"/>
                <a:cs typeface="Times New Roman"/>
                <a:sym typeface="Times New Roman"/>
              </a:rPr>
              <a:t>Regex-based page-range detection for precision</a:t>
            </a:r>
            <a:endParaRPr i="1" sz="1200">
              <a:solidFill>
                <a:srgbClr val="40404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Times New Roman"/>
              <a:buChar char="●"/>
            </a:pPr>
            <a:r>
              <a:rPr i="1" lang="en" sz="1200">
                <a:solidFill>
                  <a:srgbClr val="000000"/>
                </a:solidFill>
                <a:latin typeface="Times New Roman"/>
                <a:ea typeface="Times New Roman"/>
                <a:cs typeface="Times New Roman"/>
                <a:sym typeface="Times New Roman"/>
              </a:rPr>
              <a:t>Isolate growth-related clauses and strategic themes.</a:t>
            </a:r>
            <a:endParaRPr i="1" sz="1200">
              <a:solidFill>
                <a:srgbClr val="000000"/>
              </a:solidFill>
              <a:latin typeface="Times New Roman"/>
              <a:ea typeface="Times New Roman"/>
              <a:cs typeface="Times New Roman"/>
              <a:sym typeface="Times New Roman"/>
            </a:endParaRPr>
          </a:p>
          <a:p>
            <a:pPr indent="0" lvl="0" marL="0" rtl="0" algn="l">
              <a:spcBef>
                <a:spcPts val="0"/>
              </a:spcBef>
              <a:spcAft>
                <a:spcPts val="0"/>
              </a:spcAft>
              <a:buClr>
                <a:schemeClr val="lt1"/>
              </a:buClr>
              <a:buSzPts val="1100"/>
              <a:buFont typeface="Arial"/>
              <a:buNone/>
            </a:pPr>
            <a:r>
              <a:t/>
            </a:r>
            <a:endParaRPr b="1" sz="1500">
              <a:latin typeface="Barlow"/>
              <a:ea typeface="Barlow"/>
              <a:cs typeface="Barlow"/>
              <a:sym typeface="Barlow"/>
            </a:endParaRPr>
          </a:p>
          <a:p>
            <a:pPr indent="0" lvl="0" marL="457200" rtl="0" algn="l">
              <a:spcBef>
                <a:spcPts val="0"/>
              </a:spcBef>
              <a:spcAft>
                <a:spcPts val="0"/>
              </a:spcAft>
              <a:buNone/>
            </a:pPr>
            <a:r>
              <a:t/>
            </a:r>
            <a:endParaRPr b="1" sz="1500">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4"/>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 Source Structures</a:t>
            </a:r>
            <a:endParaRPr/>
          </a:p>
        </p:txBody>
      </p:sp>
      <p:sp>
        <p:nvSpPr>
          <p:cNvPr id="381" name="Google Shape;381;p54"/>
          <p:cNvSpPr txBox="1"/>
          <p:nvPr>
            <p:ph idx="2" type="body"/>
          </p:nvPr>
        </p:nvSpPr>
        <p:spPr>
          <a:xfrm>
            <a:off x="571125" y="1783425"/>
            <a:ext cx="7884600" cy="28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Barlow"/>
                <a:ea typeface="Barlow"/>
                <a:cs typeface="Barlow"/>
                <a:sym typeface="Barlow"/>
              </a:rPr>
              <a:t>Apollo’s 10-K Filings </a:t>
            </a:r>
            <a:endParaRPr b="1" sz="1500">
              <a:latin typeface="Barlow"/>
              <a:ea typeface="Barlow"/>
              <a:cs typeface="Barlow"/>
              <a:sym typeface="Barlow"/>
            </a:endParaRPr>
          </a:p>
          <a:p>
            <a:pPr indent="0" lvl="0" marL="0" rtl="0" algn="l">
              <a:spcBef>
                <a:spcPts val="0"/>
              </a:spcBef>
              <a:spcAft>
                <a:spcPts val="0"/>
              </a:spcAft>
              <a:buNone/>
            </a:pPr>
            <a:r>
              <a:t/>
            </a:r>
            <a:endParaRPr b="1" sz="1500">
              <a:latin typeface="Barlow"/>
              <a:ea typeface="Barlow"/>
              <a:cs typeface="Barlow"/>
              <a:sym typeface="Barlow"/>
            </a:endParaRPr>
          </a:p>
          <a:p>
            <a:pPr indent="-323850" lvl="0" marL="457200" rtl="0" algn="l">
              <a:spcBef>
                <a:spcPts val="0"/>
              </a:spcBef>
              <a:spcAft>
                <a:spcPts val="0"/>
              </a:spcAft>
              <a:buClr>
                <a:schemeClr val="dk2"/>
              </a:buClr>
              <a:buSzPts val="1500"/>
              <a:buFont typeface="Barlow"/>
              <a:buAutoNum type="arabicParenR"/>
            </a:pPr>
            <a:r>
              <a:rPr b="1" lang="en" sz="1500">
                <a:solidFill>
                  <a:schemeClr val="dk2"/>
                </a:solidFill>
                <a:latin typeface="Barlow"/>
                <a:ea typeface="Barlow"/>
                <a:cs typeface="Barlow"/>
                <a:sym typeface="Barlow"/>
              </a:rPr>
              <a:t>Format</a:t>
            </a:r>
            <a:endParaRPr b="1" sz="1500">
              <a:solidFill>
                <a:schemeClr val="dk2"/>
              </a:solidFill>
              <a:latin typeface="Barlow"/>
              <a:ea typeface="Barlow"/>
              <a:cs typeface="Barlow"/>
              <a:sym typeface="Barlow"/>
            </a:endParaRPr>
          </a:p>
          <a:p>
            <a:pPr indent="-304800" lvl="0" marL="457200" rtl="0" algn="l">
              <a:lnSpc>
                <a:spcPct val="115000"/>
              </a:lnSpc>
              <a:spcBef>
                <a:spcPts val="0"/>
              </a:spcBef>
              <a:spcAft>
                <a:spcPts val="0"/>
              </a:spcAft>
              <a:buSzPts val="1200"/>
              <a:buFont typeface="Times New Roman"/>
              <a:buChar char="●"/>
            </a:pPr>
            <a:r>
              <a:rPr i="1" lang="en" sz="1200">
                <a:solidFill>
                  <a:srgbClr val="404040"/>
                </a:solidFill>
                <a:latin typeface="Times New Roman"/>
                <a:ea typeface="Times New Roman"/>
                <a:cs typeface="Times New Roman"/>
                <a:sym typeface="Times New Roman"/>
              </a:rPr>
              <a:t>Unstructured PDFs</a:t>
            </a:r>
            <a:endParaRPr i="1"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i="1" lang="en" sz="1200">
                <a:solidFill>
                  <a:srgbClr val="404040"/>
                </a:solidFill>
                <a:latin typeface="Times New Roman"/>
                <a:ea typeface="Times New Roman"/>
                <a:cs typeface="Times New Roman"/>
                <a:sym typeface="Times New Roman"/>
              </a:rPr>
              <a:t>converted into structured text using </a:t>
            </a:r>
            <a:r>
              <a:rPr b="1" i="1" lang="en" sz="1200">
                <a:solidFill>
                  <a:srgbClr val="980000"/>
                </a:solidFill>
                <a:latin typeface="Times New Roman"/>
                <a:ea typeface="Times New Roman"/>
                <a:cs typeface="Times New Roman"/>
                <a:sym typeface="Times New Roman"/>
              </a:rPr>
              <a:t>“</a:t>
            </a:r>
            <a:r>
              <a:rPr b="1" i="1" lang="en" sz="1050">
                <a:solidFill>
                  <a:srgbClr val="980000"/>
                </a:solidFill>
                <a:latin typeface="Times New Roman"/>
                <a:ea typeface="Times New Roman"/>
                <a:cs typeface="Times New Roman"/>
                <a:sym typeface="Times New Roman"/>
              </a:rPr>
              <a:t>pdfplumber”</a:t>
            </a:r>
            <a:endParaRPr b="1" i="1" sz="1050">
              <a:solidFill>
                <a:srgbClr val="980000"/>
              </a:solidFill>
              <a:latin typeface="Times New Roman"/>
              <a:ea typeface="Times New Roman"/>
              <a:cs typeface="Times New Roman"/>
              <a:sym typeface="Times New Roman"/>
            </a:endParaRPr>
          </a:p>
          <a:p>
            <a:pPr indent="0" lvl="0" marL="0" rtl="0" algn="l">
              <a:lnSpc>
                <a:spcPct val="115000"/>
              </a:lnSpc>
              <a:spcBef>
                <a:spcPts val="300"/>
              </a:spcBef>
              <a:spcAft>
                <a:spcPts val="0"/>
              </a:spcAft>
              <a:buNone/>
            </a:pPr>
            <a:r>
              <a:t/>
            </a:r>
            <a:endParaRPr sz="1050">
              <a:solidFill>
                <a:srgbClr val="404040"/>
              </a:solidFill>
              <a:latin typeface="Roboto Mono"/>
              <a:ea typeface="Roboto Mono"/>
              <a:cs typeface="Roboto Mono"/>
              <a:sym typeface="Roboto Mono"/>
            </a:endParaRPr>
          </a:p>
          <a:p>
            <a:pPr indent="-323850" lvl="0" marL="457200" rtl="0" algn="l">
              <a:spcBef>
                <a:spcPts val="0"/>
              </a:spcBef>
              <a:spcAft>
                <a:spcPts val="0"/>
              </a:spcAft>
              <a:buClr>
                <a:schemeClr val="dk2"/>
              </a:buClr>
              <a:buSzPts val="1500"/>
              <a:buFont typeface="Barlow"/>
              <a:buAutoNum type="arabicParenR"/>
            </a:pPr>
            <a:r>
              <a:rPr b="1" lang="en" sz="1500">
                <a:solidFill>
                  <a:schemeClr val="dk2"/>
                </a:solidFill>
                <a:latin typeface="Barlow"/>
                <a:ea typeface="Barlow"/>
                <a:cs typeface="Barlow"/>
                <a:sym typeface="Barlow"/>
              </a:rPr>
              <a:t>Key Fields:</a:t>
            </a:r>
            <a:endParaRPr b="1" sz="1500">
              <a:solidFill>
                <a:schemeClr val="dk2"/>
              </a:solidFill>
              <a:latin typeface="Barlow"/>
              <a:ea typeface="Barlow"/>
              <a:cs typeface="Barlow"/>
              <a:sym typeface="Barlow"/>
            </a:endParaRPr>
          </a:p>
          <a:p>
            <a:pPr indent="-304800" lvl="0" marL="457200" rtl="0" algn="l">
              <a:lnSpc>
                <a:spcPct val="115000"/>
              </a:lnSpc>
              <a:spcBef>
                <a:spcPts val="0"/>
              </a:spcBef>
              <a:spcAft>
                <a:spcPts val="0"/>
              </a:spcAft>
              <a:buClr>
                <a:srgbClr val="404040"/>
              </a:buClr>
              <a:buSzPts val="1200"/>
              <a:buFont typeface="Roboto"/>
              <a:buChar char="●"/>
            </a:pPr>
            <a:r>
              <a:rPr b="1" i="1" lang="en" sz="1200">
                <a:solidFill>
                  <a:srgbClr val="404040"/>
                </a:solidFill>
                <a:latin typeface="Times New Roman"/>
                <a:ea typeface="Times New Roman"/>
                <a:cs typeface="Times New Roman"/>
                <a:sym typeface="Times New Roman"/>
              </a:rPr>
              <a:t>Risk Factors</a:t>
            </a:r>
            <a:r>
              <a:rPr i="1" lang="en" sz="1200">
                <a:solidFill>
                  <a:srgbClr val="404040"/>
                </a:solidFill>
                <a:latin typeface="Times New Roman"/>
                <a:ea typeface="Times New Roman"/>
                <a:cs typeface="Times New Roman"/>
                <a:sym typeface="Times New Roman"/>
              </a:rPr>
              <a:t>: Extracted from Item 1A.</a:t>
            </a:r>
            <a:endParaRPr i="1" sz="1200">
              <a:solidFill>
                <a:srgbClr val="404040"/>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404040"/>
              </a:buClr>
              <a:buSzPts val="1200"/>
              <a:buFont typeface="Roboto"/>
              <a:buChar char="●"/>
            </a:pPr>
            <a:r>
              <a:rPr b="1" i="1" lang="en" sz="1200">
                <a:solidFill>
                  <a:srgbClr val="404040"/>
                </a:solidFill>
                <a:latin typeface="Times New Roman"/>
                <a:ea typeface="Times New Roman"/>
                <a:cs typeface="Times New Roman"/>
                <a:sym typeface="Times New Roman"/>
              </a:rPr>
              <a:t>Growth Targets</a:t>
            </a:r>
            <a:r>
              <a:rPr i="1" lang="en" sz="1200">
                <a:solidFill>
                  <a:srgbClr val="404040"/>
                </a:solidFill>
                <a:latin typeface="Times New Roman"/>
                <a:ea typeface="Times New Roman"/>
                <a:cs typeface="Times New Roman"/>
                <a:sym typeface="Times New Roman"/>
              </a:rPr>
              <a:t>: Extracted from Item 7.</a:t>
            </a:r>
            <a:endParaRPr i="1" sz="1200">
              <a:latin typeface="Times New Roman"/>
              <a:ea typeface="Times New Roman"/>
              <a:cs typeface="Times New Roman"/>
              <a:sym typeface="Times New Roman"/>
            </a:endParaRPr>
          </a:p>
          <a:p>
            <a:pPr indent="0" lvl="0" marL="0" rtl="0" algn="l">
              <a:spcBef>
                <a:spcPts val="0"/>
              </a:spcBef>
              <a:spcAft>
                <a:spcPts val="0"/>
              </a:spcAft>
              <a:buNone/>
            </a:pPr>
            <a:r>
              <a:t/>
            </a:r>
            <a:endParaRPr sz="1500"/>
          </a:p>
          <a:p>
            <a:pPr indent="-323850" lvl="0" marL="457200" rtl="0" algn="l">
              <a:spcBef>
                <a:spcPts val="0"/>
              </a:spcBef>
              <a:spcAft>
                <a:spcPts val="0"/>
              </a:spcAft>
              <a:buClr>
                <a:schemeClr val="dk2"/>
              </a:buClr>
              <a:buSzPts val="1500"/>
              <a:buFont typeface="Barlow"/>
              <a:buAutoNum type="arabicParenR"/>
            </a:pPr>
            <a:r>
              <a:rPr b="1" lang="en" sz="1500">
                <a:solidFill>
                  <a:schemeClr val="dk2"/>
                </a:solidFill>
                <a:latin typeface="Barlow"/>
                <a:ea typeface="Barlow"/>
                <a:cs typeface="Barlow"/>
                <a:sym typeface="Barlow"/>
              </a:rPr>
              <a:t>Challenges</a:t>
            </a:r>
            <a:r>
              <a:rPr b="1" lang="en" sz="1500">
                <a:solidFill>
                  <a:schemeClr val="dk2"/>
                </a:solidFill>
                <a:latin typeface="Barlow"/>
                <a:ea typeface="Barlow"/>
                <a:cs typeface="Barlow"/>
                <a:sym typeface="Barlow"/>
              </a:rPr>
              <a:t>:</a:t>
            </a:r>
            <a:endParaRPr b="1" sz="1500">
              <a:solidFill>
                <a:schemeClr val="dk2"/>
              </a:solidFill>
              <a:latin typeface="Barlow"/>
              <a:ea typeface="Barlow"/>
              <a:cs typeface="Barlow"/>
              <a:sym typeface="Barlow"/>
            </a:endParaRPr>
          </a:p>
          <a:p>
            <a:pPr indent="-304800" lvl="0" marL="457200" rtl="0" algn="l">
              <a:lnSpc>
                <a:spcPct val="115000"/>
              </a:lnSpc>
              <a:spcBef>
                <a:spcPts val="0"/>
              </a:spcBef>
              <a:spcAft>
                <a:spcPts val="0"/>
              </a:spcAft>
              <a:buClr>
                <a:srgbClr val="404040"/>
              </a:buClr>
              <a:buSzPts val="1200"/>
              <a:buFont typeface="Roboto"/>
              <a:buChar char="●"/>
            </a:pPr>
            <a:r>
              <a:rPr b="1" i="1" lang="en" sz="1200">
                <a:solidFill>
                  <a:srgbClr val="404040"/>
                </a:solidFill>
                <a:latin typeface="Times New Roman"/>
                <a:ea typeface="Times New Roman"/>
                <a:cs typeface="Times New Roman"/>
                <a:sym typeface="Times New Roman"/>
              </a:rPr>
              <a:t>Text Complexity</a:t>
            </a:r>
            <a:r>
              <a:rPr i="1" lang="en" sz="1200">
                <a:solidFill>
                  <a:srgbClr val="404040"/>
                </a:solidFill>
                <a:latin typeface="Times New Roman"/>
                <a:ea typeface="Times New Roman"/>
                <a:cs typeface="Times New Roman"/>
                <a:sym typeface="Times New Roman"/>
              </a:rPr>
              <a:t>: Legal and financial jargon can complicate parsing.</a:t>
            </a:r>
            <a:endParaRPr i="1" sz="1200">
              <a:solidFill>
                <a:srgbClr val="404040"/>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404040"/>
              </a:buClr>
              <a:buSzPts val="1200"/>
              <a:buFont typeface="Roboto"/>
              <a:buChar char="●"/>
            </a:pPr>
            <a:r>
              <a:rPr b="1" i="1" lang="en" sz="1200">
                <a:solidFill>
                  <a:srgbClr val="404040"/>
                </a:solidFill>
                <a:latin typeface="Times New Roman"/>
                <a:ea typeface="Times New Roman"/>
                <a:cs typeface="Times New Roman"/>
                <a:sym typeface="Times New Roman"/>
              </a:rPr>
              <a:t>Volume</a:t>
            </a:r>
            <a:r>
              <a:rPr i="1" lang="en" sz="1200">
                <a:solidFill>
                  <a:srgbClr val="404040"/>
                </a:solidFill>
                <a:latin typeface="Times New Roman"/>
                <a:ea typeface="Times New Roman"/>
                <a:cs typeface="Times New Roman"/>
                <a:sym typeface="Times New Roman"/>
              </a:rPr>
              <a:t>: 10-K filings are lengthy (often 200+ pages), requiring efficient text extraction methods</a:t>
            </a:r>
            <a:endParaRPr i="1" sz="1200">
              <a:solidFill>
                <a:srgbClr val="404040"/>
              </a:solidFill>
              <a:latin typeface="Times New Roman"/>
              <a:ea typeface="Times New Roman"/>
              <a:cs typeface="Times New Roman"/>
              <a:sym typeface="Times New Roman"/>
            </a:endParaRPr>
          </a:p>
        </p:txBody>
      </p:sp>
      <p:pic>
        <p:nvPicPr>
          <p:cNvPr id="382" name="Google Shape;382;p54"/>
          <p:cNvPicPr preferRelativeResize="0"/>
          <p:nvPr/>
        </p:nvPicPr>
        <p:blipFill>
          <a:blip r:embed="rId3">
            <a:alphaModFix/>
          </a:blip>
          <a:stretch>
            <a:fillRect/>
          </a:stretch>
        </p:blipFill>
        <p:spPr>
          <a:xfrm>
            <a:off x="4504650" y="2043300"/>
            <a:ext cx="4318627" cy="175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5"/>
          <p:cNvSpPr txBox="1"/>
          <p:nvPr>
            <p:ph type="title"/>
          </p:nvPr>
        </p:nvSpPr>
        <p:spPr>
          <a:xfrm>
            <a:off x="697350" y="3063750"/>
            <a:ext cx="7749300" cy="88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388" name="Google Shape;388;p55"/>
          <p:cNvSpPr txBox="1"/>
          <p:nvPr>
            <p:ph idx="2" type="title"/>
          </p:nvPr>
        </p:nvSpPr>
        <p:spPr>
          <a:xfrm>
            <a:off x="3278250" y="1194450"/>
            <a:ext cx="2587500" cy="18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