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8" r:id="rId10"/>
    <p:sldId id="261" r:id="rId11"/>
    <p:sldId id="269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8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C156-4BA3-7044-9FD1-D0DD584F0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43B-61C9-F24A-A531-95E2465C6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CF7EE-F215-E444-8FB8-68E3EB5B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AC2A-E20C-FA4E-BAFC-53A4C2C5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3B5A-51A1-D346-AA31-EB1A220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B27C-BEFA-3B43-A094-A1B4B285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5577-D5A4-CE45-9227-97880637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C2F6-1293-4948-8ACB-AB6283B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E92-6DC8-A14B-9E50-076A629D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2955-656A-9040-8BD9-02741B75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EBEC6-B639-5845-BDE7-63F5D19F6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E46E8-9AB2-3B4E-BD40-08ACCAC5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C828-53B9-3F46-AE69-EDCAC4AC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2555-06B5-024F-AAA3-3A174DAE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A3EA-4C56-CD4B-9319-AADD2CB9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899-C931-E84E-9574-773D1D5E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6BAA-F1F0-3049-9770-2034762D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A349-4E04-1C4D-AB30-8728AF5E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E4CA-73E0-5543-BDC3-1045936C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AC1C-F388-D549-8451-0BC00A9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2B4B-1BF0-0F40-98B1-04BC9BE9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CBA7-5C0C-1F4B-A5C9-2AA7ABA1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38A9A-3307-AE44-9AEF-73E811EA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81FD-254B-4F4A-AD9D-5051302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863B-A7E7-824E-BEC2-F82A266C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8944-DE8D-4E47-A7EA-F6D7753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9BDE-18D5-B349-8D9C-A41BEE7C7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C935-C232-B64C-8B1F-9E9F21D4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AA305-4622-554A-9220-78A3113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98C4-2AF8-DA49-8512-1EBDC61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0F3F-B9A2-944D-85E9-3ED1F6C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E7B5-91DF-B94A-BD11-AAB4CDC1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F13A-6D88-C241-AA67-B9F8303E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E9395-7F69-D549-B732-EF86E892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A980-B91A-E44E-9CD0-8C23A8FE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18B5D-CC92-5747-BDF6-479699968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25D48-F892-8940-B517-1FAF57A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A0B16-4CFA-6A4B-A8F0-3C6697F1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3AC48-09B2-0649-8981-D57AD4A8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3A7-E73A-824A-BE5A-AF462CD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BE694-3AE2-414A-8833-FC6165AE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9BE33-61AF-E34A-A68C-39EC26F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B56DB-D43C-EF43-9051-9D577AD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1463C-C7BF-B54C-A31C-ACAB5CB7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D94D0-AAE1-4E44-A598-BDBE663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C0BE-77A1-9C41-9B7D-1687342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6F6-1A67-F148-AB5F-2CD75C6A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19E3-B1F9-B04F-BA8A-6C51B11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282DE-6F29-9841-BC16-561796BE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93E0-FF11-1147-81EF-E6F07566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4C343-8BEA-2A4D-A036-1FF869F4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AC25-4966-C34A-ADAD-F31AB80E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F30-54D0-494B-8477-C07BD29E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B586C-8751-7742-87E2-F5F6341DD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583D6-F473-DA4D-9438-0753DD4B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E050-E6B4-4A40-AB1E-502DDAEA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FB11-75A7-7F46-88D7-8264AA4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0AB68-1310-AA4D-8CF0-CC2D5D57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9014-657E-D543-9AB9-184EF05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C281-AD26-0C44-B4CB-CFA793E7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A8A9-6674-0F40-BEA0-0B2D5659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B5C4-E8B4-E545-91C9-A772E487EDD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B3EB-419D-B646-B4A9-09F72EA1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30D7-C468-6746-ABCD-1DD484AD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8D2C-7FFF-C240-B1A0-142EB47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DC4C-C085-FD40-9C7A-4C050172B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Talking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6B32-692C-FC45-AF3A-C71B6F258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Eddie Huang</a:t>
            </a:r>
          </a:p>
        </p:txBody>
      </p:sp>
    </p:spTree>
    <p:extLst>
      <p:ext uri="{BB962C8B-B14F-4D97-AF65-F5344CB8AC3E}">
        <p14:creationId xmlns:p14="http://schemas.microsoft.com/office/powerpoint/2010/main" val="16450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F830-AFAC-F441-AE13-6B83A1D3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AB90-CE49-CB45-A798-1FD7CD02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Single Decision Tree</a:t>
            </a:r>
          </a:p>
          <a:p>
            <a:r>
              <a:rPr lang="en-US" dirty="0"/>
              <a:t>Dataset Transformation</a:t>
            </a:r>
          </a:p>
          <a:p>
            <a:r>
              <a:rPr lang="en-US" dirty="0"/>
              <a:t>Penalized SVM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dirty="0"/>
              <a:t>Parameter Optimization for Best Model</a:t>
            </a:r>
          </a:p>
        </p:txBody>
      </p:sp>
    </p:spTree>
    <p:extLst>
      <p:ext uri="{BB962C8B-B14F-4D97-AF65-F5344CB8AC3E}">
        <p14:creationId xmlns:p14="http://schemas.microsoft.com/office/powerpoint/2010/main" val="17527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E9D2-178B-D747-B32C-E9EAC68E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BF50-1E3D-534F-B1D4-B42108B1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99.78%</a:t>
            </a:r>
          </a:p>
          <a:p>
            <a:r>
              <a:rPr lang="en-US" dirty="0"/>
              <a:t>Single Decision Tree: 99.77%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97A43-DD16-4944-9AAF-863E5A37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3011678"/>
            <a:ext cx="5753520" cy="31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F0BA-F129-1E4A-B08D-98DA3AD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820A-6DE6-F24B-A972-3E1977E4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Upsample</a:t>
            </a:r>
            <a:r>
              <a:rPr lang="en-US" dirty="0"/>
              <a:t> Minority Class</a:t>
            </a:r>
          </a:p>
          <a:p>
            <a:pPr lvl="1"/>
            <a:r>
              <a:rPr lang="en-US" dirty="0"/>
              <a:t>Logistic Regression: 92.49%</a:t>
            </a:r>
          </a:p>
          <a:p>
            <a:r>
              <a:rPr lang="en-US" dirty="0" err="1"/>
              <a:t>Downsample</a:t>
            </a:r>
            <a:r>
              <a:rPr lang="en-US" dirty="0"/>
              <a:t> Majority Class</a:t>
            </a:r>
          </a:p>
          <a:p>
            <a:pPr lvl="1"/>
            <a:r>
              <a:rPr lang="en-US" dirty="0"/>
              <a:t>Logistic Regression: 88.98%</a:t>
            </a:r>
          </a:p>
          <a:p>
            <a:r>
              <a:rPr lang="en-US" dirty="0"/>
              <a:t>Penalized SVM: 97.98%</a:t>
            </a:r>
          </a:p>
          <a:p>
            <a:r>
              <a:rPr lang="en-US" dirty="0"/>
              <a:t>Random Forest: 99.95%</a:t>
            </a:r>
          </a:p>
          <a:p>
            <a:r>
              <a:rPr lang="en-US" dirty="0"/>
              <a:t>Deep Learning: </a:t>
            </a:r>
          </a:p>
          <a:p>
            <a:pPr lvl="1"/>
            <a:r>
              <a:rPr lang="en-US" dirty="0"/>
              <a:t>1 hidden layer, 10 units, 10 epochs: 99.83% </a:t>
            </a:r>
          </a:p>
          <a:p>
            <a:pPr lvl="1"/>
            <a:r>
              <a:rPr lang="en-US" dirty="0"/>
              <a:t>2 hidden layers, 20&amp;40 units, 10 epochs, 99.83%</a:t>
            </a:r>
          </a:p>
        </p:txBody>
      </p:sp>
    </p:spTree>
    <p:extLst>
      <p:ext uri="{BB962C8B-B14F-4D97-AF65-F5344CB8AC3E}">
        <p14:creationId xmlns:p14="http://schemas.microsoft.com/office/powerpoint/2010/main" val="227148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7E3-EC3B-714D-8320-D31FA597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9F84-9644-AE4E-8B4A-0D8E757A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Working with large dataset – many model computation, especially cross validation took significant time to compute</a:t>
            </a:r>
          </a:p>
          <a:p>
            <a:pPr lvl="1"/>
            <a:r>
              <a:rPr lang="en-US" dirty="0"/>
              <a:t>Amount of features after dummies made it difficult to perform EDA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Format of dataset (binary target variable) made it very easy to experiment with multiple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10BE-E1ED-A847-B76E-03D09940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or 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64AE-27F9-5A4E-B921-2AE0A4DE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Use grid search</a:t>
            </a:r>
          </a:p>
          <a:p>
            <a:pPr lvl="1"/>
            <a:r>
              <a:rPr lang="en-US" dirty="0"/>
              <a:t>Use PCA and then logistic regression</a:t>
            </a:r>
          </a:p>
          <a:p>
            <a:pPr lvl="1"/>
            <a:r>
              <a:rPr lang="en-US" dirty="0"/>
              <a:t>Try different activation functions, deep learning techniques</a:t>
            </a:r>
          </a:p>
          <a:p>
            <a:pPr lvl="1"/>
            <a:r>
              <a:rPr lang="en-US" dirty="0"/>
              <a:t>Try using a different metric, such as accuracy only on downloads</a:t>
            </a:r>
          </a:p>
          <a:p>
            <a:endParaRPr lang="en-US" dirty="0"/>
          </a:p>
          <a:p>
            <a:r>
              <a:rPr lang="en-US" dirty="0"/>
              <a:t>Business Applications:</a:t>
            </a:r>
          </a:p>
          <a:p>
            <a:pPr lvl="1"/>
            <a:r>
              <a:rPr lang="en-US" dirty="0"/>
              <a:t>Targeted marketing to customers you identify as high change of download</a:t>
            </a:r>
          </a:p>
          <a:p>
            <a:pPr lvl="1"/>
            <a:r>
              <a:rPr lang="en-US" dirty="0"/>
              <a:t>Prevent fraudulent activity to minimize costs and risks</a:t>
            </a:r>
          </a:p>
        </p:txBody>
      </p:sp>
    </p:spTree>
    <p:extLst>
      <p:ext uri="{BB962C8B-B14F-4D97-AF65-F5344CB8AC3E}">
        <p14:creationId xmlns:p14="http://schemas.microsoft.com/office/powerpoint/2010/main" val="423857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B0A3-E6F5-D748-8709-5289CAE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1224-B898-8F46-A72F-CE0D6B1E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 very flexible model that can perform well despite uneven target variable weightings and large amounts of features.</a:t>
            </a:r>
          </a:p>
          <a:p>
            <a:r>
              <a:rPr lang="en-US" dirty="0"/>
              <a:t>Computing power became the main limiting factor – complex models can take a lot of time!</a:t>
            </a:r>
          </a:p>
        </p:txBody>
      </p:sp>
    </p:spTree>
    <p:extLst>
      <p:ext uri="{BB962C8B-B14F-4D97-AF65-F5344CB8AC3E}">
        <p14:creationId xmlns:p14="http://schemas.microsoft.com/office/powerpoint/2010/main" val="29231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E380-93F3-8344-AFED-A8E3D1C6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047C-D4FB-934E-80E2-0636D89A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	Predict app downloads from click data</a:t>
            </a:r>
          </a:p>
          <a:p>
            <a:endParaRPr lang="en-US" dirty="0"/>
          </a:p>
          <a:p>
            <a:r>
              <a:rPr lang="en-US" dirty="0"/>
              <a:t>Hypothesis: </a:t>
            </a:r>
          </a:p>
          <a:p>
            <a:pPr marL="0" indent="0">
              <a:buNone/>
            </a:pPr>
            <a:r>
              <a:rPr lang="en-US" dirty="0"/>
              <a:t>	We can eliminate a decent amount of spam by blacklisting 	specific IP Addresses. Using Device, OS, Click time, and IP 	Addresses, we can create a model to accurately predict app 	downloads.</a:t>
            </a:r>
          </a:p>
        </p:txBody>
      </p:sp>
    </p:spTree>
    <p:extLst>
      <p:ext uri="{BB962C8B-B14F-4D97-AF65-F5344CB8AC3E}">
        <p14:creationId xmlns:p14="http://schemas.microsoft.com/office/powerpoint/2010/main" val="150694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1F8E-7DC5-D24F-B44E-0841FD25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208-37C3-6243-9CBF-D093CE82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184mm rows of click data, each row being its own click</a:t>
            </a:r>
          </a:p>
          <a:p>
            <a:r>
              <a:rPr lang="en-US" dirty="0"/>
              <a:t>7 features, 1 binary target variable (download y/n)</a:t>
            </a:r>
          </a:p>
          <a:p>
            <a:r>
              <a:rPr lang="en-US" dirty="0"/>
              <a:t>Unevenly weighted data set: 99.7% of clicks are non-downloads</a:t>
            </a:r>
          </a:p>
        </p:txBody>
      </p:sp>
    </p:spTree>
    <p:extLst>
      <p:ext uri="{BB962C8B-B14F-4D97-AF65-F5344CB8AC3E}">
        <p14:creationId xmlns:p14="http://schemas.microsoft.com/office/powerpoint/2010/main" val="51715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5E09-5AE0-9B4C-93C2-42D16102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510B-51F2-3946-8D87-9E3385D2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/>
              <a:t>ip</a:t>
            </a:r>
            <a:r>
              <a:rPr lang="en-US" dirty="0"/>
              <a:t>: </a:t>
            </a:r>
            <a:r>
              <a:rPr lang="en-US" dirty="0" err="1"/>
              <a:t>ip</a:t>
            </a:r>
            <a:r>
              <a:rPr lang="en-US" dirty="0"/>
              <a:t> address of click</a:t>
            </a:r>
          </a:p>
          <a:p>
            <a:pPr lvl="1"/>
            <a:r>
              <a:rPr lang="en-US" b="1" dirty="0"/>
              <a:t>app</a:t>
            </a:r>
            <a:r>
              <a:rPr lang="en-US" dirty="0"/>
              <a:t>: app id for marketing</a:t>
            </a:r>
          </a:p>
          <a:p>
            <a:pPr lvl="1"/>
            <a:r>
              <a:rPr lang="en-US" b="1" dirty="0"/>
              <a:t>device</a:t>
            </a:r>
            <a:r>
              <a:rPr lang="en-US" dirty="0"/>
              <a:t>: device type id of user mobile phone (e.g., </a:t>
            </a:r>
            <a:r>
              <a:rPr lang="en-US" dirty="0" err="1"/>
              <a:t>iphone</a:t>
            </a:r>
            <a:r>
              <a:rPr lang="en-US" dirty="0"/>
              <a:t> 6 plus, </a:t>
            </a:r>
            <a:r>
              <a:rPr lang="en-US" dirty="0" err="1"/>
              <a:t>iphone</a:t>
            </a:r>
            <a:r>
              <a:rPr lang="en-US" dirty="0"/>
              <a:t> 7, </a:t>
            </a:r>
            <a:r>
              <a:rPr lang="en-US" dirty="0" err="1"/>
              <a:t>huawei</a:t>
            </a:r>
            <a:r>
              <a:rPr lang="en-US" dirty="0"/>
              <a:t> mate 7, etc.)</a:t>
            </a:r>
          </a:p>
          <a:p>
            <a:pPr lvl="1"/>
            <a:r>
              <a:rPr lang="en-US" b="1" dirty="0" err="1"/>
              <a:t>os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version id of user mobile phone</a:t>
            </a:r>
          </a:p>
          <a:p>
            <a:pPr lvl="1"/>
            <a:r>
              <a:rPr lang="en-US" b="1" dirty="0"/>
              <a:t>channel</a:t>
            </a:r>
            <a:r>
              <a:rPr lang="en-US" dirty="0"/>
              <a:t>: channel id of mobile ad publisher</a:t>
            </a:r>
          </a:p>
          <a:p>
            <a:pPr lvl="1"/>
            <a:r>
              <a:rPr lang="en-US" b="1" dirty="0" err="1"/>
              <a:t>click</a:t>
            </a:r>
            <a:r>
              <a:rPr lang="en-US" dirty="0" err="1"/>
              <a:t>_</a:t>
            </a:r>
            <a:r>
              <a:rPr lang="en-US" b="1" dirty="0" err="1"/>
              <a:t>time</a:t>
            </a:r>
            <a:r>
              <a:rPr lang="en-US" dirty="0"/>
              <a:t>: timestamp of click (UTC)</a:t>
            </a:r>
          </a:p>
          <a:p>
            <a:pPr lvl="1"/>
            <a:r>
              <a:rPr lang="en-US" b="1" dirty="0" err="1"/>
              <a:t>attributed_time</a:t>
            </a:r>
            <a:r>
              <a:rPr lang="en-US" dirty="0"/>
              <a:t>: if user download the app for after clicking an ad, this is the time of the app download</a:t>
            </a:r>
          </a:p>
          <a:p>
            <a:pPr lvl="1"/>
            <a:r>
              <a:rPr lang="en-US" b="1" dirty="0" err="1"/>
              <a:t>is_attributed</a:t>
            </a:r>
            <a:r>
              <a:rPr lang="en-US" dirty="0"/>
              <a:t>: the target that is to be predicted, indicating the app was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85BB-D196-AA4C-BE18-4DAC99F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5ADF-55F3-9E41-AB34-593B3D4A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sampling dataset to shrink training set</a:t>
            </a:r>
          </a:p>
          <a:p>
            <a:r>
              <a:rPr lang="en-US" dirty="0"/>
              <a:t>Dropping unnecessary columns</a:t>
            </a:r>
          </a:p>
          <a:p>
            <a:r>
              <a:rPr lang="en-US" dirty="0"/>
              <a:t>Changing `</a:t>
            </a:r>
            <a:r>
              <a:rPr lang="en-US" dirty="0" err="1"/>
              <a:t>click_time</a:t>
            </a:r>
            <a:r>
              <a:rPr lang="en-US" dirty="0"/>
              <a:t>` to day of week, hour of day, minute of hour</a:t>
            </a:r>
          </a:p>
          <a:p>
            <a:r>
              <a:rPr lang="en-US" dirty="0"/>
              <a:t>Dummies for all categorical fields</a:t>
            </a:r>
          </a:p>
          <a:p>
            <a:r>
              <a:rPr lang="en-US" dirty="0"/>
              <a:t>Adding ‘Fraud’ column for IP addresses we think are fraudulent</a:t>
            </a:r>
          </a:p>
          <a:p>
            <a:r>
              <a:rPr lang="en-US" dirty="0"/>
              <a:t>Scaling dataset</a:t>
            </a:r>
          </a:p>
          <a:p>
            <a:endParaRPr lang="en-US" dirty="0"/>
          </a:p>
          <a:p>
            <a:r>
              <a:rPr lang="en-US" dirty="0"/>
              <a:t>End shape: (184904, 665)</a:t>
            </a:r>
          </a:p>
        </p:txBody>
      </p:sp>
    </p:spTree>
    <p:extLst>
      <p:ext uri="{BB962C8B-B14F-4D97-AF65-F5344CB8AC3E}">
        <p14:creationId xmlns:p14="http://schemas.microsoft.com/office/powerpoint/2010/main" val="13303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5495-7F7F-C84E-B1C7-0A764EA9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999A-57C5-B74B-899E-366F7FBC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Click by Time</a:t>
            </a:r>
          </a:p>
        </p:txBody>
      </p:sp>
    </p:spTree>
    <p:extLst>
      <p:ext uri="{BB962C8B-B14F-4D97-AF65-F5344CB8AC3E}">
        <p14:creationId xmlns:p14="http://schemas.microsoft.com/office/powerpoint/2010/main" val="212248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C6C-DC43-4B46-A9F7-9678EF5D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A3521-544E-744B-AC35-FC1D3808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28" y="1457750"/>
            <a:ext cx="3508744" cy="472218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17F1E1-31BA-D843-8304-4098CBFC3CE1}"/>
              </a:ext>
            </a:extLst>
          </p:cNvPr>
          <p:cNvSpPr/>
          <p:nvPr/>
        </p:nvSpPr>
        <p:spPr>
          <a:xfrm>
            <a:off x="4341628" y="4486940"/>
            <a:ext cx="4061637" cy="3402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1399-E64C-224E-87FE-4682B478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A0717-6A3B-2D44-B322-EE38C6ED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72" y="1247641"/>
            <a:ext cx="6960828" cy="5297622"/>
          </a:xfrm>
        </p:spPr>
      </p:pic>
    </p:spTree>
    <p:extLst>
      <p:ext uri="{BB962C8B-B14F-4D97-AF65-F5344CB8AC3E}">
        <p14:creationId xmlns:p14="http://schemas.microsoft.com/office/powerpoint/2010/main" val="41213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5B53-8435-B649-8EFF-2B95F25E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Clicks by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30F96-31A7-3848-8BB6-2D0FD48B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0750"/>
            <a:ext cx="4953000" cy="313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91F8F-0B9B-6A4E-B59C-033F68C6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0" y="2340750"/>
            <a:ext cx="4889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467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Talking Data</vt:lpstr>
      <vt:lpstr>Problem Statement and Hypothesis</vt:lpstr>
      <vt:lpstr>Description of Data Set</vt:lpstr>
      <vt:lpstr>Features</vt:lpstr>
      <vt:lpstr>Data Preprocessing</vt:lpstr>
      <vt:lpstr>EDA</vt:lpstr>
      <vt:lpstr>Most Important Variables</vt:lpstr>
      <vt:lpstr>Correlation</vt:lpstr>
      <vt:lpstr>Clicks by Time</vt:lpstr>
      <vt:lpstr>Modeling</vt:lpstr>
      <vt:lpstr>Model Scores</vt:lpstr>
      <vt:lpstr>Model Scores</vt:lpstr>
      <vt:lpstr>Challenges and Successes</vt:lpstr>
      <vt:lpstr>Extensions or Business Applications</vt:lpstr>
      <vt:lpstr>Conclusions and Key Learnings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Data</dc:title>
  <dc:creator>Eddie Huang</dc:creator>
  <cp:lastModifiedBy>Eddie Huang</cp:lastModifiedBy>
  <cp:revision>8</cp:revision>
  <dcterms:created xsi:type="dcterms:W3CDTF">2018-03-19T01:40:44Z</dcterms:created>
  <dcterms:modified xsi:type="dcterms:W3CDTF">2018-03-21T01:23:39Z</dcterms:modified>
</cp:coreProperties>
</file>