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109" y="1470901"/>
            <a:ext cx="23114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144" y="1922309"/>
            <a:ext cx="5598159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58982" y="2073452"/>
            <a:ext cx="3073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力学单位制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97382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895350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主讲人：矫岩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松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109" y="1470901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单位制的应用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144" y="2073440"/>
            <a:ext cx="1475105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量纲检</a:t>
            </a:r>
            <a:r>
              <a:rPr dirty="0" sz="2400" spc="-5" b="1">
                <a:latin typeface="华文楷体"/>
                <a:cs typeface="华文楷体"/>
              </a:rPr>
              <a:t>查</a:t>
            </a:r>
            <a:endParaRPr sz="24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例</a:t>
            </a: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1507" y="3439667"/>
            <a:ext cx="6348984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889" y="2138083"/>
            <a:ext cx="3805554" cy="360552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19812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《邹忌讽齐王纳谏》中</a:t>
            </a:r>
            <a:r>
              <a:rPr dirty="0" sz="2400" spc="-5" b="1">
                <a:latin typeface="华文楷体"/>
                <a:cs typeface="华文楷体"/>
              </a:rPr>
              <a:t>提 </a:t>
            </a:r>
            <a:r>
              <a:rPr dirty="0" sz="2400" b="1">
                <a:latin typeface="华文楷体"/>
                <a:cs typeface="华文楷体"/>
              </a:rPr>
              <a:t>到“邹忌修八尺有余”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按现在的尺（约</a:t>
            </a:r>
            <a:r>
              <a:rPr dirty="0" sz="2400" spc="-5" b="1">
                <a:latin typeface="华文楷体"/>
                <a:cs typeface="华文楷体"/>
              </a:rPr>
              <a:t>33</a:t>
            </a:r>
            <a:r>
              <a:rPr dirty="0" sz="2400" spc="-5" b="1">
                <a:latin typeface="华文楷体"/>
                <a:cs typeface="华文楷体"/>
              </a:rPr>
              <a:t>.</a:t>
            </a:r>
            <a:r>
              <a:rPr dirty="0" sz="2400" spc="-5" b="1">
                <a:latin typeface="华文楷体"/>
                <a:cs typeface="华文楷体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厘米</a:t>
            </a:r>
            <a:r>
              <a:rPr dirty="0" sz="2400" spc="-5" b="1">
                <a:latin typeface="华文楷体"/>
                <a:cs typeface="华文楷体"/>
              </a:rPr>
              <a:t>） </a:t>
            </a:r>
            <a:r>
              <a:rPr dirty="0" sz="2400" b="1">
                <a:latin typeface="华文楷体"/>
                <a:cs typeface="华文楷体"/>
              </a:rPr>
              <a:t>计算，邹忌有</a:t>
            </a:r>
            <a:r>
              <a:rPr dirty="0" sz="2400" spc="-5" b="1">
                <a:latin typeface="华文楷体"/>
                <a:cs typeface="华文楷体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.</a:t>
            </a:r>
            <a:r>
              <a:rPr dirty="0" sz="2400" spc="-5" b="1">
                <a:latin typeface="华文楷体"/>
                <a:cs typeface="华文楷体"/>
              </a:rPr>
              <a:t>66</a:t>
            </a:r>
            <a:r>
              <a:rPr dirty="0" sz="2400" b="1">
                <a:latin typeface="华文楷体"/>
                <a:cs typeface="华文楷体"/>
              </a:rPr>
              <a:t>米高，</a:t>
            </a:r>
            <a:r>
              <a:rPr dirty="0" sz="2400" spc="-5" b="1">
                <a:latin typeface="华文楷体"/>
                <a:cs typeface="华文楷体"/>
              </a:rPr>
              <a:t>居 </a:t>
            </a:r>
            <a:r>
              <a:rPr dirty="0" sz="2400" b="1">
                <a:latin typeface="华文楷体"/>
                <a:cs typeface="华文楷体"/>
              </a:rPr>
              <a:t>然比</a:t>
            </a:r>
            <a:r>
              <a:rPr dirty="0" sz="2400" spc="-5" b="1">
                <a:latin typeface="华文楷体"/>
                <a:cs typeface="华文楷体"/>
              </a:rPr>
              <a:t>2.26</a:t>
            </a:r>
            <a:r>
              <a:rPr dirty="0" sz="2400" b="1">
                <a:latin typeface="华文楷体"/>
                <a:cs typeface="华文楷体"/>
              </a:rPr>
              <a:t>米的姚明还高？!</a:t>
            </a:r>
            <a:endParaRPr sz="2400">
              <a:latin typeface="华文楷体"/>
              <a:cs typeface="华文楷体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一尺的长度在不同的朝</a:t>
            </a:r>
            <a:r>
              <a:rPr dirty="0" sz="2400" spc="-5" b="1">
                <a:latin typeface="华文楷体"/>
                <a:cs typeface="华文楷体"/>
              </a:rPr>
              <a:t>代 </a:t>
            </a:r>
            <a:r>
              <a:rPr dirty="0" sz="2400" b="1">
                <a:latin typeface="华文楷体"/>
                <a:cs typeface="华文楷体"/>
              </a:rPr>
              <a:t>并不相同。战国时一尺</a:t>
            </a:r>
            <a:r>
              <a:rPr dirty="0" sz="2400" spc="-5" b="1">
                <a:latin typeface="华文楷体"/>
                <a:cs typeface="华文楷体"/>
              </a:rPr>
              <a:t>大 </a:t>
            </a:r>
            <a:r>
              <a:rPr dirty="0" sz="2400" b="1">
                <a:latin typeface="华文楷体"/>
                <a:cs typeface="华文楷体"/>
              </a:rPr>
              <a:t>约是</a:t>
            </a:r>
            <a:r>
              <a:rPr dirty="0" sz="2400" spc="-5" b="1">
                <a:latin typeface="华文楷体"/>
                <a:cs typeface="华文楷体"/>
              </a:rPr>
              <a:t>23</a:t>
            </a:r>
            <a:r>
              <a:rPr dirty="0" sz="2400" spc="-5" b="1">
                <a:latin typeface="华文楷体"/>
                <a:cs typeface="华文楷体"/>
              </a:rPr>
              <a:t>.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厘米，如此算来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邹忌的实际身高在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spc="-5" b="1">
                <a:latin typeface="华文楷体"/>
                <a:cs typeface="华文楷体"/>
              </a:rPr>
              <a:t>.</a:t>
            </a:r>
            <a:r>
              <a:rPr dirty="0" sz="2400" spc="-5" b="1">
                <a:latin typeface="华文楷体"/>
                <a:cs typeface="华文楷体"/>
              </a:rPr>
              <a:t>85</a:t>
            </a:r>
            <a:r>
              <a:rPr dirty="0" sz="2400" b="1">
                <a:latin typeface="华文楷体"/>
                <a:cs typeface="华文楷体"/>
              </a:rPr>
              <a:t>米</a:t>
            </a:r>
            <a:r>
              <a:rPr dirty="0" sz="2400" spc="-5" b="1">
                <a:latin typeface="华文楷体"/>
                <a:cs typeface="华文楷体"/>
              </a:rPr>
              <a:t>左 </a:t>
            </a:r>
            <a:r>
              <a:rPr dirty="0" sz="2400" b="1">
                <a:latin typeface="华文楷体"/>
                <a:cs typeface="华文楷体"/>
              </a:rPr>
              <a:t>右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7207" y="2171700"/>
            <a:ext cx="2689859" cy="358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9109" y="1470901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邹忌到底有多高？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889" y="2138083"/>
            <a:ext cx="4636135" cy="36804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14859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华文楷体"/>
                <a:cs typeface="华文楷体"/>
              </a:rPr>
              <a:t>1791</a:t>
            </a:r>
            <a:r>
              <a:rPr dirty="0" sz="2400" b="1">
                <a:latin typeface="华文楷体"/>
                <a:cs typeface="华文楷体"/>
              </a:rPr>
              <a:t>年：地球子午线四千万分</a:t>
            </a:r>
            <a:r>
              <a:rPr dirty="0" sz="2400" spc="-5" b="1">
                <a:latin typeface="华文楷体"/>
                <a:cs typeface="华文楷体"/>
              </a:rPr>
              <a:t>之 </a:t>
            </a:r>
            <a:r>
              <a:rPr dirty="0" sz="2400" b="1">
                <a:latin typeface="华文楷体"/>
                <a:cs typeface="华文楷体"/>
              </a:rPr>
              <a:t>一作为长度单位，定义为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米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241300" marR="50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华文楷体"/>
                <a:cs typeface="华文楷体"/>
              </a:rPr>
              <a:t>1889</a:t>
            </a:r>
            <a:r>
              <a:rPr dirty="0" sz="2400" b="1">
                <a:latin typeface="华文楷体"/>
                <a:cs typeface="华文楷体"/>
              </a:rPr>
              <a:t>年：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米是国际计量局保存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铂铱米尺上所刻两条刻线间的</a:t>
            </a:r>
            <a:r>
              <a:rPr dirty="0" sz="2400" spc="-5" b="1">
                <a:latin typeface="华文楷体"/>
                <a:cs typeface="华文楷体"/>
              </a:rPr>
              <a:t>轴 </a:t>
            </a:r>
            <a:r>
              <a:rPr dirty="0" sz="2400" b="1">
                <a:latin typeface="华文楷体"/>
                <a:cs typeface="华文楷体"/>
              </a:rPr>
              <a:t>线在0℃时的距离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just" marL="241300" marR="7112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华文楷体"/>
                <a:cs typeface="华文楷体"/>
              </a:rPr>
              <a:t>1960</a:t>
            </a:r>
            <a:r>
              <a:rPr dirty="0" sz="2400" b="1">
                <a:latin typeface="华文楷体"/>
                <a:cs typeface="华文楷体"/>
              </a:rPr>
              <a:t>年：米的长度等于氪</a:t>
            </a:r>
            <a:r>
              <a:rPr dirty="0" sz="2400" spc="-5" b="1">
                <a:latin typeface="华文楷体"/>
                <a:cs typeface="华文楷体"/>
              </a:rPr>
              <a:t>-</a:t>
            </a:r>
            <a:r>
              <a:rPr dirty="0" sz="2400" spc="-5" b="1">
                <a:latin typeface="华文楷体"/>
                <a:cs typeface="华文楷体"/>
              </a:rPr>
              <a:t>86</a:t>
            </a:r>
            <a:r>
              <a:rPr dirty="0" sz="2400" b="1">
                <a:latin typeface="华文楷体"/>
                <a:cs typeface="华文楷体"/>
              </a:rPr>
              <a:t>原</a:t>
            </a:r>
            <a:r>
              <a:rPr dirty="0" sz="2400" spc="-5" b="1">
                <a:latin typeface="华文楷体"/>
                <a:cs typeface="华文楷体"/>
              </a:rPr>
              <a:t>子 </a:t>
            </a:r>
            <a:r>
              <a:rPr dirty="0" sz="2400" b="1">
                <a:latin typeface="华文楷体"/>
                <a:cs typeface="华文楷体"/>
              </a:rPr>
              <a:t>的2p</a:t>
            </a:r>
            <a:r>
              <a:rPr dirty="0" baseline="-17921" sz="2325" b="1">
                <a:latin typeface="华文楷体"/>
                <a:cs typeface="华文楷体"/>
              </a:rPr>
              <a:t>10</a:t>
            </a:r>
            <a:r>
              <a:rPr dirty="0" sz="2400" b="1">
                <a:latin typeface="华文楷体"/>
                <a:cs typeface="华文楷体"/>
              </a:rPr>
              <a:t>和5d</a:t>
            </a:r>
            <a:r>
              <a:rPr dirty="0" baseline="-17921" sz="2325" b="1">
                <a:latin typeface="华文楷体"/>
                <a:cs typeface="华文楷体"/>
              </a:rPr>
              <a:t>5</a:t>
            </a:r>
            <a:r>
              <a:rPr dirty="0" sz="2400" b="1">
                <a:latin typeface="华文楷体"/>
                <a:cs typeface="华文楷体"/>
              </a:rPr>
              <a:t>能级之间跃迁的辐</a:t>
            </a:r>
            <a:r>
              <a:rPr dirty="0" sz="2400" spc="-5" b="1">
                <a:latin typeface="华文楷体"/>
                <a:cs typeface="华文楷体"/>
              </a:rPr>
              <a:t>射 </a:t>
            </a:r>
            <a:r>
              <a:rPr dirty="0" sz="2400" b="1">
                <a:latin typeface="华文楷体"/>
                <a:cs typeface="华文楷体"/>
              </a:rPr>
              <a:t>在真空中波长的</a:t>
            </a:r>
            <a:r>
              <a:rPr dirty="0" sz="2400" spc="-5" b="1">
                <a:latin typeface="华文楷体"/>
                <a:cs typeface="华文楷体"/>
              </a:rPr>
              <a:t>1650763.73</a:t>
            </a:r>
            <a:r>
              <a:rPr dirty="0" sz="2400" b="1">
                <a:latin typeface="华文楷体"/>
                <a:cs typeface="华文楷体"/>
              </a:rPr>
              <a:t>倍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241300" indent="-228600">
              <a:lnSpc>
                <a:spcPts val="240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华文楷体"/>
                <a:cs typeface="华文楷体"/>
              </a:rPr>
              <a:t>1983</a:t>
            </a:r>
            <a:r>
              <a:rPr dirty="0" sz="2400" b="1">
                <a:latin typeface="华文楷体"/>
                <a:cs typeface="华文楷体"/>
              </a:rPr>
              <a:t>年：米是光在真空</a:t>
            </a:r>
            <a:r>
              <a:rPr dirty="0" sz="2400" spc="-5" b="1">
                <a:latin typeface="华文楷体"/>
                <a:cs typeface="华文楷体"/>
              </a:rPr>
              <a:t>中</a:t>
            </a:r>
            <a:endParaRPr sz="2400">
              <a:latin typeface="华文楷体"/>
              <a:cs typeface="华文楷体"/>
            </a:endParaRPr>
          </a:p>
          <a:p>
            <a:pPr marL="241300" marR="50800">
              <a:lnSpc>
                <a:spcPts val="2590"/>
              </a:lnSpc>
              <a:spcBef>
                <a:spcPts val="185"/>
              </a:spcBef>
            </a:pP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/</a:t>
            </a:r>
            <a:r>
              <a:rPr dirty="0" sz="2400" spc="-5" b="1">
                <a:latin typeface="华文楷体"/>
                <a:cs typeface="华文楷体"/>
              </a:rPr>
              <a:t>299792458</a:t>
            </a:r>
            <a:r>
              <a:rPr dirty="0" sz="2400" b="1">
                <a:latin typeface="华文楷体"/>
                <a:cs typeface="华文楷体"/>
              </a:rPr>
              <a:t>秒的时间间隔内行</a:t>
            </a:r>
            <a:r>
              <a:rPr dirty="0" sz="2400" spc="-5" b="1">
                <a:latin typeface="华文楷体"/>
                <a:cs typeface="华文楷体"/>
              </a:rPr>
              <a:t>程 </a:t>
            </a:r>
            <a:r>
              <a:rPr dirty="0" sz="2400" b="1">
                <a:latin typeface="华文楷体"/>
                <a:cs typeface="华文楷体"/>
              </a:rPr>
              <a:t>的长度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8352" y="2929127"/>
            <a:ext cx="2238755" cy="1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21109" y="1470901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米的定义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58162" y="4421492"/>
            <a:ext cx="1298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国际米原器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609" y="1470901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基本单位的定义</a:t>
            </a:r>
          </a:p>
        </p:txBody>
      </p:sp>
      <p:sp>
        <p:nvSpPr>
          <p:cNvPr id="3" name="object 3"/>
          <p:cNvSpPr/>
          <p:nvPr/>
        </p:nvSpPr>
        <p:spPr>
          <a:xfrm>
            <a:off x="2921507" y="2426207"/>
            <a:ext cx="2785872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37293" y="5659945"/>
            <a:ext cx="15532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国际千克原器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9255" y="2616707"/>
            <a:ext cx="3250692" cy="3250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2109" y="1470901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3" name="object 3"/>
          <p:cNvSpPr/>
          <p:nvPr/>
        </p:nvSpPr>
        <p:spPr>
          <a:xfrm>
            <a:off x="5663184" y="4195571"/>
            <a:ext cx="1728470" cy="433070"/>
          </a:xfrm>
          <a:custGeom>
            <a:avLst/>
            <a:gdLst/>
            <a:ahLst/>
            <a:cxnLst/>
            <a:rect l="l" t="t" r="r" b="b"/>
            <a:pathLst>
              <a:path w="1728470" h="433070">
                <a:moveTo>
                  <a:pt x="0" y="0"/>
                </a:moveTo>
                <a:lnTo>
                  <a:pt x="1728215" y="0"/>
                </a:lnTo>
                <a:lnTo>
                  <a:pt x="1728215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56402" y="4189348"/>
            <a:ext cx="1741170" cy="445134"/>
          </a:xfrm>
          <a:custGeom>
            <a:avLst/>
            <a:gdLst/>
            <a:ahLst/>
            <a:cxnLst/>
            <a:rect l="l" t="t" r="r" b="b"/>
            <a:pathLst>
              <a:path w="1741170" h="445135">
                <a:moveTo>
                  <a:pt x="1740700" y="444703"/>
                </a:moveTo>
                <a:lnTo>
                  <a:pt x="0" y="444703"/>
                </a:lnTo>
                <a:lnTo>
                  <a:pt x="0" y="0"/>
                </a:lnTo>
                <a:lnTo>
                  <a:pt x="1740700" y="0"/>
                </a:lnTo>
                <a:lnTo>
                  <a:pt x="1740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1740700" y="438353"/>
                </a:lnTo>
                <a:lnTo>
                  <a:pt x="1740700" y="444703"/>
                </a:lnTo>
                <a:close/>
              </a:path>
              <a:path w="1741170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741170" h="445135">
                <a:moveTo>
                  <a:pt x="1728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728000" y="6350"/>
                </a:lnTo>
                <a:lnTo>
                  <a:pt x="1728000" y="12700"/>
                </a:lnTo>
                <a:close/>
              </a:path>
              <a:path w="1741170" h="445135">
                <a:moveTo>
                  <a:pt x="1728000" y="438353"/>
                </a:moveTo>
                <a:lnTo>
                  <a:pt x="1728000" y="6350"/>
                </a:lnTo>
                <a:lnTo>
                  <a:pt x="1734350" y="12700"/>
                </a:lnTo>
                <a:lnTo>
                  <a:pt x="1740700" y="12700"/>
                </a:lnTo>
                <a:lnTo>
                  <a:pt x="1740700" y="432003"/>
                </a:lnTo>
                <a:lnTo>
                  <a:pt x="1734350" y="432003"/>
                </a:lnTo>
                <a:lnTo>
                  <a:pt x="1728000" y="438353"/>
                </a:lnTo>
                <a:close/>
              </a:path>
              <a:path w="1741170" h="445135">
                <a:moveTo>
                  <a:pt x="1740700" y="12700"/>
                </a:moveTo>
                <a:lnTo>
                  <a:pt x="1734350" y="12700"/>
                </a:lnTo>
                <a:lnTo>
                  <a:pt x="1728000" y="6350"/>
                </a:lnTo>
                <a:lnTo>
                  <a:pt x="1740700" y="6350"/>
                </a:lnTo>
                <a:lnTo>
                  <a:pt x="1740700" y="12700"/>
                </a:lnTo>
                <a:close/>
              </a:path>
              <a:path w="1741170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1741170" h="445135">
                <a:moveTo>
                  <a:pt x="1728000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1728000" y="432003"/>
                </a:lnTo>
                <a:lnTo>
                  <a:pt x="1728000" y="438353"/>
                </a:lnTo>
                <a:close/>
              </a:path>
              <a:path w="1741170" h="445135">
                <a:moveTo>
                  <a:pt x="1740700" y="438353"/>
                </a:moveTo>
                <a:lnTo>
                  <a:pt x="1728000" y="438353"/>
                </a:lnTo>
                <a:lnTo>
                  <a:pt x="1734350" y="432003"/>
                </a:lnTo>
                <a:lnTo>
                  <a:pt x="1740700" y="432003"/>
                </a:lnTo>
                <a:lnTo>
                  <a:pt x="1740700" y="43835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63184" y="4180458"/>
            <a:ext cx="172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国际单位</a:t>
            </a:r>
            <a:r>
              <a:rPr dirty="0" sz="2400" spc="-5" b="1">
                <a:latin typeface="华文楷体"/>
                <a:cs typeface="华文楷体"/>
              </a:rPr>
              <a:t>制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8915" y="2269235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0"/>
                </a:moveTo>
                <a:lnTo>
                  <a:pt x="1440180" y="0"/>
                </a:lnTo>
                <a:lnTo>
                  <a:pt x="144018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11994" y="2262568"/>
            <a:ext cx="1452880" cy="445134"/>
          </a:xfrm>
          <a:custGeom>
            <a:avLst/>
            <a:gdLst/>
            <a:ahLst/>
            <a:cxnLst/>
            <a:rect l="l" t="t" r="r" b="b"/>
            <a:pathLst>
              <a:path w="1452879" h="445135">
                <a:moveTo>
                  <a:pt x="1452689" y="444703"/>
                </a:moveTo>
                <a:lnTo>
                  <a:pt x="0" y="444703"/>
                </a:lnTo>
                <a:lnTo>
                  <a:pt x="0" y="0"/>
                </a:lnTo>
                <a:lnTo>
                  <a:pt x="1452689" y="0"/>
                </a:lnTo>
                <a:lnTo>
                  <a:pt x="145268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1452689" y="438353"/>
                </a:lnTo>
                <a:lnTo>
                  <a:pt x="1452689" y="444703"/>
                </a:lnTo>
                <a:close/>
              </a:path>
              <a:path w="1452879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2879" h="445135">
                <a:moveTo>
                  <a:pt x="143998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39989" y="6350"/>
                </a:lnTo>
                <a:lnTo>
                  <a:pt x="1439989" y="12700"/>
                </a:lnTo>
                <a:close/>
              </a:path>
              <a:path w="1452879" h="445135">
                <a:moveTo>
                  <a:pt x="1439989" y="438353"/>
                </a:moveTo>
                <a:lnTo>
                  <a:pt x="1439989" y="6350"/>
                </a:lnTo>
                <a:lnTo>
                  <a:pt x="1446339" y="12700"/>
                </a:lnTo>
                <a:lnTo>
                  <a:pt x="1452689" y="12700"/>
                </a:lnTo>
                <a:lnTo>
                  <a:pt x="1452689" y="432003"/>
                </a:lnTo>
                <a:lnTo>
                  <a:pt x="1446339" y="432003"/>
                </a:lnTo>
                <a:lnTo>
                  <a:pt x="1439989" y="438353"/>
                </a:lnTo>
                <a:close/>
              </a:path>
              <a:path w="1452879" h="445135">
                <a:moveTo>
                  <a:pt x="1452689" y="12700"/>
                </a:moveTo>
                <a:lnTo>
                  <a:pt x="1446339" y="12700"/>
                </a:lnTo>
                <a:lnTo>
                  <a:pt x="1439989" y="6350"/>
                </a:lnTo>
                <a:lnTo>
                  <a:pt x="1452689" y="6350"/>
                </a:lnTo>
                <a:lnTo>
                  <a:pt x="1452689" y="12700"/>
                </a:lnTo>
                <a:close/>
              </a:path>
              <a:path w="1452879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1452879" h="445135">
                <a:moveTo>
                  <a:pt x="1439989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1439989" y="432003"/>
                </a:lnTo>
                <a:lnTo>
                  <a:pt x="1439989" y="438353"/>
                </a:lnTo>
                <a:close/>
              </a:path>
              <a:path w="1452879" h="445135">
                <a:moveTo>
                  <a:pt x="1452689" y="438353"/>
                </a:moveTo>
                <a:lnTo>
                  <a:pt x="1439989" y="438353"/>
                </a:lnTo>
                <a:lnTo>
                  <a:pt x="1446339" y="432003"/>
                </a:lnTo>
                <a:lnTo>
                  <a:pt x="1452689" y="432003"/>
                </a:lnTo>
                <a:lnTo>
                  <a:pt x="1452689" y="438353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18915" y="3070860"/>
            <a:ext cx="1440180" cy="433070"/>
          </a:xfrm>
          <a:custGeom>
            <a:avLst/>
            <a:gdLst/>
            <a:ahLst/>
            <a:cxnLst/>
            <a:rect l="l" t="t" r="r" b="b"/>
            <a:pathLst>
              <a:path w="1440179" h="433070">
                <a:moveTo>
                  <a:pt x="0" y="0"/>
                </a:moveTo>
                <a:lnTo>
                  <a:pt x="1440180" y="0"/>
                </a:lnTo>
                <a:lnTo>
                  <a:pt x="1440180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11994" y="3064954"/>
            <a:ext cx="1452880" cy="445134"/>
          </a:xfrm>
          <a:custGeom>
            <a:avLst/>
            <a:gdLst/>
            <a:ahLst/>
            <a:cxnLst/>
            <a:rect l="l" t="t" r="r" b="b"/>
            <a:pathLst>
              <a:path w="1452879" h="445135">
                <a:moveTo>
                  <a:pt x="1452689" y="444703"/>
                </a:moveTo>
                <a:lnTo>
                  <a:pt x="0" y="444703"/>
                </a:lnTo>
                <a:lnTo>
                  <a:pt x="0" y="0"/>
                </a:lnTo>
                <a:lnTo>
                  <a:pt x="1452689" y="0"/>
                </a:lnTo>
                <a:lnTo>
                  <a:pt x="145268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1452689" y="438353"/>
                </a:lnTo>
                <a:lnTo>
                  <a:pt x="1452689" y="444703"/>
                </a:lnTo>
                <a:close/>
              </a:path>
              <a:path w="1452879" h="44513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1452879" h="445135">
                <a:moveTo>
                  <a:pt x="143998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1439989" y="6349"/>
                </a:lnTo>
                <a:lnTo>
                  <a:pt x="1439989" y="12699"/>
                </a:lnTo>
                <a:close/>
              </a:path>
              <a:path w="1452879" h="445135">
                <a:moveTo>
                  <a:pt x="1439989" y="438353"/>
                </a:moveTo>
                <a:lnTo>
                  <a:pt x="1439989" y="6349"/>
                </a:lnTo>
                <a:lnTo>
                  <a:pt x="1446339" y="12699"/>
                </a:lnTo>
                <a:lnTo>
                  <a:pt x="1452689" y="12699"/>
                </a:lnTo>
                <a:lnTo>
                  <a:pt x="1452689" y="432003"/>
                </a:lnTo>
                <a:lnTo>
                  <a:pt x="1446339" y="432003"/>
                </a:lnTo>
                <a:lnTo>
                  <a:pt x="1439989" y="438353"/>
                </a:lnTo>
                <a:close/>
              </a:path>
              <a:path w="1452879" h="445135">
                <a:moveTo>
                  <a:pt x="1452689" y="12699"/>
                </a:moveTo>
                <a:lnTo>
                  <a:pt x="1446339" y="12699"/>
                </a:lnTo>
                <a:lnTo>
                  <a:pt x="1439989" y="6349"/>
                </a:lnTo>
                <a:lnTo>
                  <a:pt x="1452689" y="6349"/>
                </a:lnTo>
                <a:lnTo>
                  <a:pt x="1452689" y="12699"/>
                </a:lnTo>
                <a:close/>
              </a:path>
              <a:path w="1452879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1452879" h="445135">
                <a:moveTo>
                  <a:pt x="1439989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1439989" y="432003"/>
                </a:lnTo>
                <a:lnTo>
                  <a:pt x="1439989" y="438353"/>
                </a:lnTo>
                <a:close/>
              </a:path>
              <a:path w="1452879" h="445135">
                <a:moveTo>
                  <a:pt x="1452689" y="438353"/>
                </a:moveTo>
                <a:lnTo>
                  <a:pt x="1439989" y="438353"/>
                </a:lnTo>
                <a:lnTo>
                  <a:pt x="1446339" y="432003"/>
                </a:lnTo>
                <a:lnTo>
                  <a:pt x="1452689" y="432003"/>
                </a:lnTo>
                <a:lnTo>
                  <a:pt x="1452689" y="438353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47003" y="2660904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0"/>
                </a:moveTo>
                <a:lnTo>
                  <a:pt x="1440179" y="0"/>
                </a:lnTo>
                <a:lnTo>
                  <a:pt x="1440179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40272" y="2653931"/>
            <a:ext cx="1452880" cy="445134"/>
          </a:xfrm>
          <a:custGeom>
            <a:avLst/>
            <a:gdLst/>
            <a:ahLst/>
            <a:cxnLst/>
            <a:rect l="l" t="t" r="r" b="b"/>
            <a:pathLst>
              <a:path w="1452879" h="445135">
                <a:moveTo>
                  <a:pt x="1452702" y="444703"/>
                </a:moveTo>
                <a:lnTo>
                  <a:pt x="0" y="444703"/>
                </a:lnTo>
                <a:lnTo>
                  <a:pt x="0" y="0"/>
                </a:lnTo>
                <a:lnTo>
                  <a:pt x="1452702" y="0"/>
                </a:lnTo>
                <a:lnTo>
                  <a:pt x="145270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1452702" y="438353"/>
                </a:lnTo>
                <a:lnTo>
                  <a:pt x="1452702" y="444703"/>
                </a:lnTo>
                <a:close/>
              </a:path>
              <a:path w="1452879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2879" h="445135">
                <a:moveTo>
                  <a:pt x="144000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40002" y="6350"/>
                </a:lnTo>
                <a:lnTo>
                  <a:pt x="1440002" y="12700"/>
                </a:lnTo>
                <a:close/>
              </a:path>
              <a:path w="1452879" h="445135">
                <a:moveTo>
                  <a:pt x="1440002" y="438353"/>
                </a:moveTo>
                <a:lnTo>
                  <a:pt x="1440002" y="6350"/>
                </a:lnTo>
                <a:lnTo>
                  <a:pt x="1446352" y="12700"/>
                </a:lnTo>
                <a:lnTo>
                  <a:pt x="1452702" y="12700"/>
                </a:lnTo>
                <a:lnTo>
                  <a:pt x="1452702" y="432003"/>
                </a:lnTo>
                <a:lnTo>
                  <a:pt x="1446352" y="432003"/>
                </a:lnTo>
                <a:lnTo>
                  <a:pt x="1440002" y="438353"/>
                </a:lnTo>
                <a:close/>
              </a:path>
              <a:path w="1452879" h="445135">
                <a:moveTo>
                  <a:pt x="1452702" y="12700"/>
                </a:moveTo>
                <a:lnTo>
                  <a:pt x="1446352" y="12700"/>
                </a:lnTo>
                <a:lnTo>
                  <a:pt x="1440002" y="6350"/>
                </a:lnTo>
                <a:lnTo>
                  <a:pt x="1452702" y="6350"/>
                </a:lnTo>
                <a:lnTo>
                  <a:pt x="1452702" y="12700"/>
                </a:lnTo>
                <a:close/>
              </a:path>
              <a:path w="1452879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1452879" h="445135">
                <a:moveTo>
                  <a:pt x="1440002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1440002" y="432003"/>
                </a:lnTo>
                <a:lnTo>
                  <a:pt x="1440002" y="438353"/>
                </a:lnTo>
                <a:close/>
              </a:path>
              <a:path w="1452879" h="445135">
                <a:moveTo>
                  <a:pt x="1452702" y="438353"/>
                </a:moveTo>
                <a:lnTo>
                  <a:pt x="1440002" y="438353"/>
                </a:lnTo>
                <a:lnTo>
                  <a:pt x="1446352" y="432003"/>
                </a:lnTo>
                <a:lnTo>
                  <a:pt x="1452702" y="432003"/>
                </a:lnTo>
                <a:lnTo>
                  <a:pt x="1452702" y="438353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18915" y="2228075"/>
            <a:ext cx="3668395" cy="12192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00"/>
              </a:spcBef>
            </a:pPr>
            <a:r>
              <a:rPr dirty="0" sz="2400" b="1">
                <a:latin typeface="华文楷体"/>
                <a:cs typeface="华文楷体"/>
              </a:rPr>
              <a:t>基本单</a:t>
            </a:r>
            <a:r>
              <a:rPr dirty="0" sz="2400" spc="-5" b="1">
                <a:latin typeface="华文楷体"/>
                <a:cs typeface="华文楷体"/>
              </a:rPr>
              <a:t>位</a:t>
            </a:r>
            <a:endParaRPr sz="2400">
              <a:latin typeface="华文楷体"/>
              <a:cs typeface="华文楷体"/>
            </a:endParaRPr>
          </a:p>
          <a:p>
            <a:pPr algn="r" marR="255270">
              <a:lnSpc>
                <a:spcPct val="100000"/>
              </a:lnSpc>
              <a:spcBef>
                <a:spcPts val="200"/>
              </a:spcBef>
            </a:pPr>
            <a:r>
              <a:rPr dirty="0" sz="2400" b="1">
                <a:latin typeface="华文楷体"/>
                <a:cs typeface="华文楷体"/>
              </a:rPr>
              <a:t>单位</a:t>
            </a:r>
            <a:r>
              <a:rPr dirty="0" sz="2400" spc="-5" b="1">
                <a:latin typeface="华文楷体"/>
                <a:cs typeface="华文楷体"/>
              </a:rPr>
              <a:t>制</a:t>
            </a:r>
            <a:endParaRPr sz="2400">
              <a:latin typeface="华文楷体"/>
              <a:cs typeface="华文楷体"/>
            </a:endParaRPr>
          </a:p>
          <a:p>
            <a:pPr marL="107950">
              <a:lnSpc>
                <a:spcPct val="100000"/>
              </a:lnSpc>
              <a:spcBef>
                <a:spcPts val="359"/>
              </a:spcBef>
            </a:pPr>
            <a:r>
              <a:rPr dirty="0" sz="2400" b="1">
                <a:latin typeface="华文楷体"/>
                <a:cs typeface="华文楷体"/>
              </a:rPr>
              <a:t>导出单</a:t>
            </a:r>
            <a:r>
              <a:rPr dirty="0" sz="2400" spc="-5" b="1">
                <a:latin typeface="华文楷体"/>
                <a:cs typeface="华文楷体"/>
              </a:rPr>
              <a:t>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78140" y="3468623"/>
            <a:ext cx="1440180" cy="864235"/>
          </a:xfrm>
          <a:custGeom>
            <a:avLst/>
            <a:gdLst/>
            <a:ahLst/>
            <a:cxnLst/>
            <a:rect l="l" t="t" r="r" b="b"/>
            <a:pathLst>
              <a:path w="1440179" h="864235">
                <a:moveTo>
                  <a:pt x="0" y="0"/>
                </a:moveTo>
                <a:lnTo>
                  <a:pt x="1440179" y="0"/>
                </a:lnTo>
                <a:lnTo>
                  <a:pt x="1440179" y="864108"/>
                </a:lnTo>
                <a:lnTo>
                  <a:pt x="0" y="864108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72450" y="3462146"/>
            <a:ext cx="1452880" cy="876935"/>
          </a:xfrm>
          <a:custGeom>
            <a:avLst/>
            <a:gdLst/>
            <a:ahLst/>
            <a:cxnLst/>
            <a:rect l="l" t="t" r="r" b="b"/>
            <a:pathLst>
              <a:path w="1452879" h="876935">
                <a:moveTo>
                  <a:pt x="1452702" y="876693"/>
                </a:moveTo>
                <a:lnTo>
                  <a:pt x="0" y="876693"/>
                </a:lnTo>
                <a:lnTo>
                  <a:pt x="0" y="0"/>
                </a:lnTo>
                <a:lnTo>
                  <a:pt x="1452702" y="0"/>
                </a:lnTo>
                <a:lnTo>
                  <a:pt x="145270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63993"/>
                </a:lnTo>
                <a:lnTo>
                  <a:pt x="6350" y="863993"/>
                </a:lnTo>
                <a:lnTo>
                  <a:pt x="12700" y="870343"/>
                </a:lnTo>
                <a:lnTo>
                  <a:pt x="1452702" y="870343"/>
                </a:lnTo>
                <a:lnTo>
                  <a:pt x="1452702" y="876693"/>
                </a:lnTo>
                <a:close/>
              </a:path>
              <a:path w="1452879" h="8769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2879" h="876935">
                <a:moveTo>
                  <a:pt x="144000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40002" y="6350"/>
                </a:lnTo>
                <a:lnTo>
                  <a:pt x="1440002" y="12700"/>
                </a:lnTo>
                <a:close/>
              </a:path>
              <a:path w="1452879" h="876935">
                <a:moveTo>
                  <a:pt x="1440002" y="870343"/>
                </a:moveTo>
                <a:lnTo>
                  <a:pt x="1440002" y="6350"/>
                </a:lnTo>
                <a:lnTo>
                  <a:pt x="1446352" y="12700"/>
                </a:lnTo>
                <a:lnTo>
                  <a:pt x="1452702" y="12700"/>
                </a:lnTo>
                <a:lnTo>
                  <a:pt x="1452702" y="863993"/>
                </a:lnTo>
                <a:lnTo>
                  <a:pt x="1446352" y="863993"/>
                </a:lnTo>
                <a:lnTo>
                  <a:pt x="1440002" y="870343"/>
                </a:lnTo>
                <a:close/>
              </a:path>
              <a:path w="1452879" h="876935">
                <a:moveTo>
                  <a:pt x="1452702" y="12700"/>
                </a:moveTo>
                <a:lnTo>
                  <a:pt x="1446352" y="12700"/>
                </a:lnTo>
                <a:lnTo>
                  <a:pt x="1440002" y="6350"/>
                </a:lnTo>
                <a:lnTo>
                  <a:pt x="1452702" y="6350"/>
                </a:lnTo>
                <a:lnTo>
                  <a:pt x="1452702" y="12700"/>
                </a:lnTo>
                <a:close/>
              </a:path>
              <a:path w="1452879" h="876935">
                <a:moveTo>
                  <a:pt x="12700" y="870343"/>
                </a:moveTo>
                <a:lnTo>
                  <a:pt x="6350" y="863993"/>
                </a:lnTo>
                <a:lnTo>
                  <a:pt x="12700" y="863993"/>
                </a:lnTo>
                <a:lnTo>
                  <a:pt x="12700" y="870343"/>
                </a:lnTo>
                <a:close/>
              </a:path>
              <a:path w="1452879" h="876935">
                <a:moveTo>
                  <a:pt x="1440002" y="870343"/>
                </a:moveTo>
                <a:lnTo>
                  <a:pt x="12700" y="870343"/>
                </a:lnTo>
                <a:lnTo>
                  <a:pt x="12700" y="863993"/>
                </a:lnTo>
                <a:lnTo>
                  <a:pt x="1440002" y="863993"/>
                </a:lnTo>
                <a:lnTo>
                  <a:pt x="1440002" y="870343"/>
                </a:lnTo>
                <a:close/>
              </a:path>
              <a:path w="1452879" h="876935">
                <a:moveTo>
                  <a:pt x="1452702" y="870343"/>
                </a:moveTo>
                <a:lnTo>
                  <a:pt x="1440002" y="870343"/>
                </a:lnTo>
                <a:lnTo>
                  <a:pt x="1446352" y="863993"/>
                </a:lnTo>
                <a:lnTo>
                  <a:pt x="1452702" y="863993"/>
                </a:lnTo>
                <a:lnTo>
                  <a:pt x="1452702" y="87034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978140" y="3485642"/>
            <a:ext cx="14401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655" marR="101600" indent="-30543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简化计</a:t>
            </a:r>
            <a:r>
              <a:rPr dirty="0" sz="2400" spc="-5" b="1">
                <a:latin typeface="华文楷体"/>
                <a:cs typeface="华文楷体"/>
              </a:rPr>
              <a:t>算 </a:t>
            </a:r>
            <a:r>
              <a:rPr dirty="0" sz="2400" b="1">
                <a:latin typeface="华文楷体"/>
                <a:cs typeface="华文楷体"/>
              </a:rPr>
              <a:t>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78140" y="4767071"/>
            <a:ext cx="1440180" cy="433070"/>
          </a:xfrm>
          <a:custGeom>
            <a:avLst/>
            <a:gdLst/>
            <a:ahLst/>
            <a:cxnLst/>
            <a:rect l="l" t="t" r="r" b="b"/>
            <a:pathLst>
              <a:path w="1440179" h="433070">
                <a:moveTo>
                  <a:pt x="0" y="0"/>
                </a:moveTo>
                <a:lnTo>
                  <a:pt x="1440179" y="0"/>
                </a:lnTo>
                <a:lnTo>
                  <a:pt x="1440179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72450" y="4761306"/>
            <a:ext cx="1452880" cy="445134"/>
          </a:xfrm>
          <a:custGeom>
            <a:avLst/>
            <a:gdLst/>
            <a:ahLst/>
            <a:cxnLst/>
            <a:rect l="l" t="t" r="r" b="b"/>
            <a:pathLst>
              <a:path w="1452879" h="445135">
                <a:moveTo>
                  <a:pt x="1452702" y="444703"/>
                </a:moveTo>
                <a:lnTo>
                  <a:pt x="0" y="444703"/>
                </a:lnTo>
                <a:lnTo>
                  <a:pt x="0" y="0"/>
                </a:lnTo>
                <a:lnTo>
                  <a:pt x="1452702" y="0"/>
                </a:lnTo>
                <a:lnTo>
                  <a:pt x="145270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1452702" y="438353"/>
                </a:lnTo>
                <a:lnTo>
                  <a:pt x="1452702" y="444703"/>
                </a:lnTo>
                <a:close/>
              </a:path>
              <a:path w="1452879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2879" h="445135">
                <a:moveTo>
                  <a:pt x="144000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40002" y="6350"/>
                </a:lnTo>
                <a:lnTo>
                  <a:pt x="1440002" y="12700"/>
                </a:lnTo>
                <a:close/>
              </a:path>
              <a:path w="1452879" h="445135">
                <a:moveTo>
                  <a:pt x="1440002" y="438353"/>
                </a:moveTo>
                <a:lnTo>
                  <a:pt x="1440002" y="6350"/>
                </a:lnTo>
                <a:lnTo>
                  <a:pt x="1446352" y="12700"/>
                </a:lnTo>
                <a:lnTo>
                  <a:pt x="1452702" y="12700"/>
                </a:lnTo>
                <a:lnTo>
                  <a:pt x="1452702" y="432003"/>
                </a:lnTo>
                <a:lnTo>
                  <a:pt x="1446352" y="432003"/>
                </a:lnTo>
                <a:lnTo>
                  <a:pt x="1440002" y="438353"/>
                </a:lnTo>
                <a:close/>
              </a:path>
              <a:path w="1452879" h="445135">
                <a:moveTo>
                  <a:pt x="1452702" y="12700"/>
                </a:moveTo>
                <a:lnTo>
                  <a:pt x="1446352" y="12700"/>
                </a:lnTo>
                <a:lnTo>
                  <a:pt x="1440002" y="6350"/>
                </a:lnTo>
                <a:lnTo>
                  <a:pt x="1452702" y="6350"/>
                </a:lnTo>
                <a:lnTo>
                  <a:pt x="1452702" y="12700"/>
                </a:lnTo>
                <a:close/>
              </a:path>
              <a:path w="1452879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1452879" h="445135">
                <a:moveTo>
                  <a:pt x="1440002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1440002" y="432003"/>
                </a:lnTo>
                <a:lnTo>
                  <a:pt x="1440002" y="438353"/>
                </a:lnTo>
                <a:close/>
              </a:path>
              <a:path w="1452879" h="445135">
                <a:moveTo>
                  <a:pt x="1452702" y="438353"/>
                </a:moveTo>
                <a:lnTo>
                  <a:pt x="1440002" y="438353"/>
                </a:lnTo>
                <a:lnTo>
                  <a:pt x="1446352" y="432003"/>
                </a:lnTo>
                <a:lnTo>
                  <a:pt x="1452702" y="432003"/>
                </a:lnTo>
                <a:lnTo>
                  <a:pt x="1452702" y="43835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78140" y="4752416"/>
            <a:ext cx="144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量纲检</a:t>
            </a:r>
            <a:r>
              <a:rPr dirty="0" sz="2400" spc="-5" b="1">
                <a:latin typeface="华文楷体"/>
                <a:cs typeface="华文楷体"/>
              </a:rPr>
              <a:t>查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9471" y="5314188"/>
            <a:ext cx="2413000" cy="431800"/>
          </a:xfrm>
          <a:custGeom>
            <a:avLst/>
            <a:gdLst/>
            <a:ahLst/>
            <a:cxnLst/>
            <a:rect l="l" t="t" r="r" b="b"/>
            <a:pathLst>
              <a:path w="2413000" h="431800">
                <a:moveTo>
                  <a:pt x="0" y="0"/>
                </a:moveTo>
                <a:lnTo>
                  <a:pt x="2412492" y="0"/>
                </a:lnTo>
                <a:lnTo>
                  <a:pt x="2412492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12867" y="5307736"/>
            <a:ext cx="2425065" cy="445134"/>
          </a:xfrm>
          <a:custGeom>
            <a:avLst/>
            <a:gdLst/>
            <a:ahLst/>
            <a:cxnLst/>
            <a:rect l="l" t="t" r="r" b="b"/>
            <a:pathLst>
              <a:path w="2425065" h="445135">
                <a:moveTo>
                  <a:pt x="2424709" y="444690"/>
                </a:moveTo>
                <a:lnTo>
                  <a:pt x="0" y="444690"/>
                </a:lnTo>
                <a:lnTo>
                  <a:pt x="0" y="0"/>
                </a:lnTo>
                <a:lnTo>
                  <a:pt x="2424709" y="0"/>
                </a:lnTo>
                <a:lnTo>
                  <a:pt x="242470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1990"/>
                </a:lnTo>
                <a:lnTo>
                  <a:pt x="6350" y="431990"/>
                </a:lnTo>
                <a:lnTo>
                  <a:pt x="12700" y="438340"/>
                </a:lnTo>
                <a:lnTo>
                  <a:pt x="2424709" y="438340"/>
                </a:lnTo>
                <a:lnTo>
                  <a:pt x="2424709" y="444690"/>
                </a:lnTo>
                <a:close/>
              </a:path>
              <a:path w="2425065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425065" h="445135">
                <a:moveTo>
                  <a:pt x="241200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412009" y="6350"/>
                </a:lnTo>
                <a:lnTo>
                  <a:pt x="2412009" y="12700"/>
                </a:lnTo>
                <a:close/>
              </a:path>
              <a:path w="2425065" h="445135">
                <a:moveTo>
                  <a:pt x="2412009" y="438340"/>
                </a:moveTo>
                <a:lnTo>
                  <a:pt x="2412009" y="6350"/>
                </a:lnTo>
                <a:lnTo>
                  <a:pt x="2418359" y="12700"/>
                </a:lnTo>
                <a:lnTo>
                  <a:pt x="2424709" y="12700"/>
                </a:lnTo>
                <a:lnTo>
                  <a:pt x="2424709" y="431990"/>
                </a:lnTo>
                <a:lnTo>
                  <a:pt x="2418359" y="431990"/>
                </a:lnTo>
                <a:lnTo>
                  <a:pt x="2412009" y="438340"/>
                </a:lnTo>
                <a:close/>
              </a:path>
              <a:path w="2425065" h="445135">
                <a:moveTo>
                  <a:pt x="2424709" y="12700"/>
                </a:moveTo>
                <a:lnTo>
                  <a:pt x="2418359" y="12700"/>
                </a:lnTo>
                <a:lnTo>
                  <a:pt x="2412009" y="6350"/>
                </a:lnTo>
                <a:lnTo>
                  <a:pt x="2424709" y="6350"/>
                </a:lnTo>
                <a:lnTo>
                  <a:pt x="2424709" y="12700"/>
                </a:lnTo>
                <a:close/>
              </a:path>
              <a:path w="2425065" h="445135">
                <a:moveTo>
                  <a:pt x="12700" y="438340"/>
                </a:moveTo>
                <a:lnTo>
                  <a:pt x="6350" y="431990"/>
                </a:lnTo>
                <a:lnTo>
                  <a:pt x="12700" y="431990"/>
                </a:lnTo>
                <a:lnTo>
                  <a:pt x="12700" y="438340"/>
                </a:lnTo>
                <a:close/>
              </a:path>
              <a:path w="2425065" h="445135">
                <a:moveTo>
                  <a:pt x="2412009" y="438340"/>
                </a:moveTo>
                <a:lnTo>
                  <a:pt x="12700" y="438340"/>
                </a:lnTo>
                <a:lnTo>
                  <a:pt x="12700" y="431990"/>
                </a:lnTo>
                <a:lnTo>
                  <a:pt x="2412009" y="431990"/>
                </a:lnTo>
                <a:lnTo>
                  <a:pt x="2412009" y="438340"/>
                </a:lnTo>
                <a:close/>
              </a:path>
              <a:path w="2425065" h="445135">
                <a:moveTo>
                  <a:pt x="2424709" y="438340"/>
                </a:moveTo>
                <a:lnTo>
                  <a:pt x="2412009" y="438340"/>
                </a:lnTo>
                <a:lnTo>
                  <a:pt x="2418359" y="431990"/>
                </a:lnTo>
                <a:lnTo>
                  <a:pt x="2424709" y="431990"/>
                </a:lnTo>
                <a:lnTo>
                  <a:pt x="2424709" y="43834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19471" y="5298846"/>
            <a:ext cx="241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基本单位的定</a:t>
            </a:r>
            <a:r>
              <a:rPr dirty="0" sz="2400" spc="-5" b="1">
                <a:latin typeface="华文楷体"/>
                <a:cs typeface="华文楷体"/>
              </a:rPr>
              <a:t>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17520" y="3758184"/>
            <a:ext cx="2159635" cy="431800"/>
          </a:xfrm>
          <a:custGeom>
            <a:avLst/>
            <a:gdLst/>
            <a:ahLst/>
            <a:cxnLst/>
            <a:rect l="l" t="t" r="r" b="b"/>
            <a:pathLst>
              <a:path w="2159635" h="431800">
                <a:moveTo>
                  <a:pt x="0" y="0"/>
                </a:moveTo>
                <a:lnTo>
                  <a:pt x="2159508" y="0"/>
                </a:lnTo>
                <a:lnTo>
                  <a:pt x="2159508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1246" y="3751872"/>
            <a:ext cx="2172970" cy="445134"/>
          </a:xfrm>
          <a:custGeom>
            <a:avLst/>
            <a:gdLst/>
            <a:ahLst/>
            <a:cxnLst/>
            <a:rect l="l" t="t" r="r" b="b"/>
            <a:pathLst>
              <a:path w="2172970" h="445135">
                <a:moveTo>
                  <a:pt x="2172703" y="444703"/>
                </a:moveTo>
                <a:lnTo>
                  <a:pt x="0" y="444703"/>
                </a:lnTo>
                <a:lnTo>
                  <a:pt x="0" y="0"/>
                </a:lnTo>
                <a:lnTo>
                  <a:pt x="2172703" y="0"/>
                </a:lnTo>
                <a:lnTo>
                  <a:pt x="217270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2172703" y="438353"/>
                </a:lnTo>
                <a:lnTo>
                  <a:pt x="2172703" y="444703"/>
                </a:lnTo>
                <a:close/>
              </a:path>
              <a:path w="2172970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72970" h="445135">
                <a:moveTo>
                  <a:pt x="216000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60003" y="6350"/>
                </a:lnTo>
                <a:lnTo>
                  <a:pt x="2160003" y="12700"/>
                </a:lnTo>
                <a:close/>
              </a:path>
              <a:path w="2172970" h="445135">
                <a:moveTo>
                  <a:pt x="2160003" y="438353"/>
                </a:moveTo>
                <a:lnTo>
                  <a:pt x="2160003" y="6350"/>
                </a:lnTo>
                <a:lnTo>
                  <a:pt x="2166353" y="12700"/>
                </a:lnTo>
                <a:lnTo>
                  <a:pt x="2172703" y="12700"/>
                </a:lnTo>
                <a:lnTo>
                  <a:pt x="2172703" y="432003"/>
                </a:lnTo>
                <a:lnTo>
                  <a:pt x="2166353" y="432003"/>
                </a:lnTo>
                <a:lnTo>
                  <a:pt x="2160003" y="438353"/>
                </a:lnTo>
                <a:close/>
              </a:path>
              <a:path w="2172970" h="445135">
                <a:moveTo>
                  <a:pt x="2172703" y="12700"/>
                </a:moveTo>
                <a:lnTo>
                  <a:pt x="2166353" y="12700"/>
                </a:lnTo>
                <a:lnTo>
                  <a:pt x="2160003" y="6350"/>
                </a:lnTo>
                <a:lnTo>
                  <a:pt x="2172703" y="6350"/>
                </a:lnTo>
                <a:lnTo>
                  <a:pt x="2172703" y="12700"/>
                </a:lnTo>
                <a:close/>
              </a:path>
              <a:path w="2172970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2172970" h="445135">
                <a:moveTo>
                  <a:pt x="2160003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2160003" y="432003"/>
                </a:lnTo>
                <a:lnTo>
                  <a:pt x="2160003" y="438353"/>
                </a:lnTo>
                <a:close/>
              </a:path>
              <a:path w="2172970" h="445135">
                <a:moveTo>
                  <a:pt x="2172703" y="438353"/>
                </a:moveTo>
                <a:lnTo>
                  <a:pt x="2160003" y="438353"/>
                </a:lnTo>
                <a:lnTo>
                  <a:pt x="2166353" y="432003"/>
                </a:lnTo>
                <a:lnTo>
                  <a:pt x="2172703" y="432003"/>
                </a:lnTo>
                <a:lnTo>
                  <a:pt x="2172703" y="43835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17520" y="3742982"/>
            <a:ext cx="2159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7</a:t>
            </a:r>
            <a:r>
              <a:rPr dirty="0" sz="2400" b="1">
                <a:latin typeface="华文楷体"/>
                <a:cs typeface="华文楷体"/>
              </a:rPr>
              <a:t>个基本单</a:t>
            </a:r>
            <a:r>
              <a:rPr dirty="0" sz="2400" spc="-5" b="1">
                <a:latin typeface="华文楷体"/>
                <a:cs typeface="华文楷体"/>
              </a:rPr>
              <a:t>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77184" y="4555235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0"/>
                </a:moveTo>
                <a:lnTo>
                  <a:pt x="1440180" y="0"/>
                </a:lnTo>
                <a:lnTo>
                  <a:pt x="1440180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71253" y="4548809"/>
            <a:ext cx="1452880" cy="445134"/>
          </a:xfrm>
          <a:custGeom>
            <a:avLst/>
            <a:gdLst/>
            <a:ahLst/>
            <a:cxnLst/>
            <a:rect l="l" t="t" r="r" b="b"/>
            <a:pathLst>
              <a:path w="1452879" h="445135">
                <a:moveTo>
                  <a:pt x="1452689" y="444703"/>
                </a:moveTo>
                <a:lnTo>
                  <a:pt x="0" y="444703"/>
                </a:lnTo>
                <a:lnTo>
                  <a:pt x="0" y="0"/>
                </a:lnTo>
                <a:lnTo>
                  <a:pt x="1452689" y="0"/>
                </a:lnTo>
                <a:lnTo>
                  <a:pt x="145268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32003"/>
                </a:lnTo>
                <a:lnTo>
                  <a:pt x="6350" y="432003"/>
                </a:lnTo>
                <a:lnTo>
                  <a:pt x="12700" y="438353"/>
                </a:lnTo>
                <a:lnTo>
                  <a:pt x="1452689" y="438353"/>
                </a:lnTo>
                <a:lnTo>
                  <a:pt x="1452689" y="444703"/>
                </a:lnTo>
                <a:close/>
              </a:path>
              <a:path w="1452879" h="4451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2879" h="445135">
                <a:moveTo>
                  <a:pt x="143998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39989" y="6350"/>
                </a:lnTo>
                <a:lnTo>
                  <a:pt x="1439989" y="12700"/>
                </a:lnTo>
                <a:close/>
              </a:path>
              <a:path w="1452879" h="445135">
                <a:moveTo>
                  <a:pt x="1439989" y="438353"/>
                </a:moveTo>
                <a:lnTo>
                  <a:pt x="1439989" y="6350"/>
                </a:lnTo>
                <a:lnTo>
                  <a:pt x="1446339" y="12700"/>
                </a:lnTo>
                <a:lnTo>
                  <a:pt x="1452689" y="12700"/>
                </a:lnTo>
                <a:lnTo>
                  <a:pt x="1452689" y="432003"/>
                </a:lnTo>
                <a:lnTo>
                  <a:pt x="1446339" y="432003"/>
                </a:lnTo>
                <a:lnTo>
                  <a:pt x="1439989" y="438353"/>
                </a:lnTo>
                <a:close/>
              </a:path>
              <a:path w="1452879" h="445135">
                <a:moveTo>
                  <a:pt x="1452689" y="12700"/>
                </a:moveTo>
                <a:lnTo>
                  <a:pt x="1446339" y="12700"/>
                </a:lnTo>
                <a:lnTo>
                  <a:pt x="1439989" y="6350"/>
                </a:lnTo>
                <a:lnTo>
                  <a:pt x="1452689" y="6350"/>
                </a:lnTo>
                <a:lnTo>
                  <a:pt x="1452689" y="12700"/>
                </a:lnTo>
                <a:close/>
              </a:path>
              <a:path w="1452879" h="445135">
                <a:moveTo>
                  <a:pt x="12700" y="438353"/>
                </a:moveTo>
                <a:lnTo>
                  <a:pt x="6350" y="432003"/>
                </a:lnTo>
                <a:lnTo>
                  <a:pt x="12700" y="432003"/>
                </a:lnTo>
                <a:lnTo>
                  <a:pt x="12700" y="438353"/>
                </a:lnTo>
                <a:close/>
              </a:path>
              <a:path w="1452879" h="445135">
                <a:moveTo>
                  <a:pt x="1439989" y="438353"/>
                </a:moveTo>
                <a:lnTo>
                  <a:pt x="12700" y="438353"/>
                </a:lnTo>
                <a:lnTo>
                  <a:pt x="12700" y="432003"/>
                </a:lnTo>
                <a:lnTo>
                  <a:pt x="1439989" y="432003"/>
                </a:lnTo>
                <a:lnTo>
                  <a:pt x="1439989" y="438353"/>
                </a:lnTo>
                <a:close/>
              </a:path>
              <a:path w="1452879" h="445135">
                <a:moveTo>
                  <a:pt x="1452689" y="438353"/>
                </a:moveTo>
                <a:lnTo>
                  <a:pt x="1439989" y="438353"/>
                </a:lnTo>
                <a:lnTo>
                  <a:pt x="1446339" y="432003"/>
                </a:lnTo>
                <a:lnTo>
                  <a:pt x="1452689" y="432003"/>
                </a:lnTo>
                <a:lnTo>
                  <a:pt x="1452689" y="43835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77184" y="4539919"/>
            <a:ext cx="144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导出单</a:t>
            </a:r>
            <a:r>
              <a:rPr dirty="0" sz="2400" spc="-5" b="1">
                <a:latin typeface="华文楷体"/>
                <a:cs typeface="华文楷体"/>
              </a:rPr>
              <a:t>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09757" y="2756509"/>
            <a:ext cx="57150" cy="288290"/>
          </a:xfrm>
          <a:custGeom>
            <a:avLst/>
            <a:gdLst/>
            <a:ahLst/>
            <a:cxnLst/>
            <a:rect l="l" t="t" r="r" b="b"/>
            <a:pathLst>
              <a:path w="57150" h="288289">
                <a:moveTo>
                  <a:pt x="28575" y="287997"/>
                </a:moveTo>
                <a:lnTo>
                  <a:pt x="14287" y="216560"/>
                </a:lnTo>
                <a:lnTo>
                  <a:pt x="14287" y="0"/>
                </a:lnTo>
                <a:lnTo>
                  <a:pt x="42862" y="0"/>
                </a:lnTo>
                <a:lnTo>
                  <a:pt x="42862" y="216560"/>
                </a:lnTo>
                <a:lnTo>
                  <a:pt x="28575" y="287997"/>
                </a:lnTo>
                <a:close/>
              </a:path>
              <a:path w="57150" h="288289">
                <a:moveTo>
                  <a:pt x="14287" y="216560"/>
                </a:moveTo>
                <a:lnTo>
                  <a:pt x="0" y="145122"/>
                </a:lnTo>
                <a:lnTo>
                  <a:pt x="14287" y="145122"/>
                </a:lnTo>
                <a:lnTo>
                  <a:pt x="14287" y="216560"/>
                </a:lnTo>
                <a:close/>
              </a:path>
              <a:path w="57150" h="288289">
                <a:moveTo>
                  <a:pt x="42862" y="216560"/>
                </a:moveTo>
                <a:lnTo>
                  <a:pt x="42862" y="145122"/>
                </a:lnTo>
                <a:lnTo>
                  <a:pt x="57150" y="145122"/>
                </a:lnTo>
                <a:lnTo>
                  <a:pt x="42862" y="21656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81079" y="2450973"/>
            <a:ext cx="378460" cy="849630"/>
          </a:xfrm>
          <a:custGeom>
            <a:avLst/>
            <a:gdLst/>
            <a:ahLst/>
            <a:cxnLst/>
            <a:rect l="l" t="t" r="r" b="b"/>
            <a:pathLst>
              <a:path w="378460" h="849629">
                <a:moveTo>
                  <a:pt x="88900" y="41910"/>
                </a:moveTo>
                <a:lnTo>
                  <a:pt x="79527" y="38100"/>
                </a:lnTo>
                <a:lnTo>
                  <a:pt x="80276" y="38100"/>
                </a:lnTo>
                <a:lnTo>
                  <a:pt x="70116" y="35560"/>
                </a:lnTo>
                <a:lnTo>
                  <a:pt x="70789" y="35560"/>
                </a:lnTo>
                <a:lnTo>
                  <a:pt x="59905" y="33019"/>
                </a:lnTo>
                <a:lnTo>
                  <a:pt x="60540" y="33019"/>
                </a:lnTo>
                <a:lnTo>
                  <a:pt x="48996" y="31750"/>
                </a:lnTo>
                <a:lnTo>
                  <a:pt x="49593" y="31750"/>
                </a:lnTo>
                <a:lnTo>
                  <a:pt x="37464" y="30480"/>
                </a:lnTo>
                <a:lnTo>
                  <a:pt x="38023" y="30480"/>
                </a:lnTo>
                <a:lnTo>
                  <a:pt x="25374" y="29210"/>
                </a:lnTo>
                <a:lnTo>
                  <a:pt x="25920" y="29210"/>
                </a:lnTo>
                <a:lnTo>
                  <a:pt x="12814" y="27939"/>
                </a:lnTo>
                <a:lnTo>
                  <a:pt x="0" y="27939"/>
                </a:lnTo>
                <a:lnTo>
                  <a:pt x="266" y="0"/>
                </a:lnTo>
                <a:lnTo>
                  <a:pt x="27812" y="0"/>
                </a:lnTo>
                <a:lnTo>
                  <a:pt x="41021" y="1269"/>
                </a:lnTo>
                <a:lnTo>
                  <a:pt x="53721" y="3810"/>
                </a:lnTo>
                <a:lnTo>
                  <a:pt x="65874" y="5080"/>
                </a:lnTo>
                <a:lnTo>
                  <a:pt x="77406" y="7619"/>
                </a:lnTo>
                <a:lnTo>
                  <a:pt x="88277" y="11430"/>
                </a:lnTo>
                <a:lnTo>
                  <a:pt x="98450" y="13969"/>
                </a:lnTo>
                <a:lnTo>
                  <a:pt x="134302" y="35560"/>
                </a:lnTo>
                <a:lnTo>
                  <a:pt x="137160" y="39369"/>
                </a:lnTo>
                <a:lnTo>
                  <a:pt x="138442" y="40639"/>
                </a:lnTo>
                <a:lnTo>
                  <a:pt x="88061" y="40639"/>
                </a:lnTo>
                <a:lnTo>
                  <a:pt x="88900" y="41910"/>
                </a:lnTo>
                <a:close/>
              </a:path>
              <a:path w="378460" h="849629">
                <a:moveTo>
                  <a:pt x="102971" y="48260"/>
                </a:moveTo>
                <a:lnTo>
                  <a:pt x="99301" y="45719"/>
                </a:lnTo>
                <a:lnTo>
                  <a:pt x="99809" y="45719"/>
                </a:lnTo>
                <a:lnTo>
                  <a:pt x="95885" y="44450"/>
                </a:lnTo>
                <a:lnTo>
                  <a:pt x="96583" y="44450"/>
                </a:lnTo>
                <a:lnTo>
                  <a:pt x="88061" y="40639"/>
                </a:lnTo>
                <a:lnTo>
                  <a:pt x="138442" y="40639"/>
                </a:lnTo>
                <a:lnTo>
                  <a:pt x="139725" y="41910"/>
                </a:lnTo>
                <a:lnTo>
                  <a:pt x="141973" y="45719"/>
                </a:lnTo>
                <a:lnTo>
                  <a:pt x="142595" y="46989"/>
                </a:lnTo>
                <a:lnTo>
                  <a:pt x="102425" y="46989"/>
                </a:lnTo>
                <a:lnTo>
                  <a:pt x="102971" y="48260"/>
                </a:lnTo>
                <a:close/>
              </a:path>
              <a:path w="378460" h="849629">
                <a:moveTo>
                  <a:pt x="110731" y="53339"/>
                </a:moveTo>
                <a:lnTo>
                  <a:pt x="107810" y="50800"/>
                </a:lnTo>
                <a:lnTo>
                  <a:pt x="108445" y="50800"/>
                </a:lnTo>
                <a:lnTo>
                  <a:pt x="105270" y="49530"/>
                </a:lnTo>
                <a:lnTo>
                  <a:pt x="105867" y="49530"/>
                </a:lnTo>
                <a:lnTo>
                  <a:pt x="102425" y="46989"/>
                </a:lnTo>
                <a:lnTo>
                  <a:pt x="142595" y="46989"/>
                </a:lnTo>
                <a:lnTo>
                  <a:pt x="143840" y="49530"/>
                </a:lnTo>
                <a:lnTo>
                  <a:pt x="144780" y="52069"/>
                </a:lnTo>
                <a:lnTo>
                  <a:pt x="110045" y="52069"/>
                </a:lnTo>
                <a:lnTo>
                  <a:pt x="110731" y="53339"/>
                </a:lnTo>
                <a:close/>
              </a:path>
              <a:path w="378460" h="849629">
                <a:moveTo>
                  <a:pt x="112687" y="54610"/>
                </a:moveTo>
                <a:lnTo>
                  <a:pt x="110045" y="52069"/>
                </a:lnTo>
                <a:lnTo>
                  <a:pt x="144780" y="52069"/>
                </a:lnTo>
                <a:lnTo>
                  <a:pt x="145249" y="53339"/>
                </a:lnTo>
                <a:lnTo>
                  <a:pt x="111963" y="53339"/>
                </a:lnTo>
                <a:lnTo>
                  <a:pt x="112687" y="54610"/>
                </a:lnTo>
                <a:close/>
              </a:path>
              <a:path w="378460" h="849629">
                <a:moveTo>
                  <a:pt x="146227" y="59689"/>
                </a:moveTo>
                <a:lnTo>
                  <a:pt x="117309" y="59689"/>
                </a:lnTo>
                <a:lnTo>
                  <a:pt x="116573" y="58419"/>
                </a:lnTo>
                <a:lnTo>
                  <a:pt x="114846" y="57150"/>
                </a:lnTo>
                <a:lnTo>
                  <a:pt x="115633" y="57150"/>
                </a:lnTo>
                <a:lnTo>
                  <a:pt x="113563" y="55880"/>
                </a:lnTo>
                <a:lnTo>
                  <a:pt x="114325" y="55880"/>
                </a:lnTo>
                <a:lnTo>
                  <a:pt x="111963" y="53339"/>
                </a:lnTo>
                <a:lnTo>
                  <a:pt x="145249" y="53339"/>
                </a:lnTo>
                <a:lnTo>
                  <a:pt x="146138" y="58419"/>
                </a:lnTo>
                <a:lnTo>
                  <a:pt x="146227" y="59689"/>
                </a:lnTo>
                <a:close/>
              </a:path>
              <a:path w="378460" h="849629">
                <a:moveTo>
                  <a:pt x="117048" y="59464"/>
                </a:moveTo>
                <a:lnTo>
                  <a:pt x="115836" y="58419"/>
                </a:lnTo>
                <a:lnTo>
                  <a:pt x="116573" y="58419"/>
                </a:lnTo>
                <a:lnTo>
                  <a:pt x="117048" y="59464"/>
                </a:lnTo>
                <a:close/>
              </a:path>
              <a:path w="378460" h="849629">
                <a:moveTo>
                  <a:pt x="117309" y="59689"/>
                </a:moveTo>
                <a:lnTo>
                  <a:pt x="117048" y="59464"/>
                </a:lnTo>
                <a:lnTo>
                  <a:pt x="116573" y="58419"/>
                </a:lnTo>
                <a:lnTo>
                  <a:pt x="117309" y="59689"/>
                </a:lnTo>
                <a:close/>
              </a:path>
              <a:path w="378460" h="849629">
                <a:moveTo>
                  <a:pt x="146405" y="63500"/>
                </a:moveTo>
                <a:lnTo>
                  <a:pt x="117957" y="63500"/>
                </a:lnTo>
                <a:lnTo>
                  <a:pt x="117830" y="62230"/>
                </a:lnTo>
                <a:lnTo>
                  <a:pt x="117800" y="61837"/>
                </a:lnTo>
                <a:lnTo>
                  <a:pt x="117690" y="60960"/>
                </a:lnTo>
                <a:lnTo>
                  <a:pt x="117048" y="59464"/>
                </a:lnTo>
                <a:lnTo>
                  <a:pt x="117309" y="59689"/>
                </a:lnTo>
                <a:lnTo>
                  <a:pt x="146227" y="59689"/>
                </a:lnTo>
                <a:lnTo>
                  <a:pt x="146316" y="60960"/>
                </a:lnTo>
                <a:lnTo>
                  <a:pt x="146405" y="63500"/>
                </a:lnTo>
                <a:close/>
              </a:path>
              <a:path w="378460" h="849629">
                <a:moveTo>
                  <a:pt x="117739" y="61654"/>
                </a:moveTo>
                <a:lnTo>
                  <a:pt x="117081" y="59689"/>
                </a:lnTo>
                <a:lnTo>
                  <a:pt x="117728" y="60960"/>
                </a:lnTo>
                <a:lnTo>
                  <a:pt x="117739" y="61654"/>
                </a:lnTo>
                <a:close/>
              </a:path>
              <a:path w="378460" h="849629">
                <a:moveTo>
                  <a:pt x="117820" y="62816"/>
                </a:moveTo>
                <a:lnTo>
                  <a:pt x="117449" y="60960"/>
                </a:lnTo>
                <a:lnTo>
                  <a:pt x="117713" y="61654"/>
                </a:lnTo>
                <a:lnTo>
                  <a:pt x="117820" y="62816"/>
                </a:lnTo>
                <a:close/>
              </a:path>
              <a:path w="378460" h="849629">
                <a:moveTo>
                  <a:pt x="117932" y="62230"/>
                </a:moveTo>
                <a:lnTo>
                  <a:pt x="117783" y="61837"/>
                </a:lnTo>
                <a:lnTo>
                  <a:pt x="117932" y="62230"/>
                </a:lnTo>
                <a:close/>
              </a:path>
              <a:path w="378460" h="849629">
                <a:moveTo>
                  <a:pt x="117830" y="62290"/>
                </a:moveTo>
                <a:close/>
              </a:path>
              <a:path w="378460" h="849629">
                <a:moveTo>
                  <a:pt x="167830" y="424688"/>
                </a:moveTo>
                <a:lnTo>
                  <a:pt x="143776" y="412750"/>
                </a:lnTo>
                <a:lnTo>
                  <a:pt x="139992" y="411480"/>
                </a:lnTo>
                <a:lnTo>
                  <a:pt x="136410" y="407669"/>
                </a:lnTo>
                <a:lnTo>
                  <a:pt x="133057" y="405130"/>
                </a:lnTo>
                <a:lnTo>
                  <a:pt x="129946" y="402589"/>
                </a:lnTo>
                <a:lnTo>
                  <a:pt x="117830" y="62955"/>
                </a:lnTo>
                <a:lnTo>
                  <a:pt x="117868" y="63500"/>
                </a:lnTo>
                <a:lnTo>
                  <a:pt x="146405" y="63500"/>
                </a:lnTo>
                <a:lnTo>
                  <a:pt x="146380" y="374650"/>
                </a:lnTo>
                <a:lnTo>
                  <a:pt x="146291" y="375919"/>
                </a:lnTo>
                <a:lnTo>
                  <a:pt x="146524" y="377088"/>
                </a:lnTo>
                <a:lnTo>
                  <a:pt x="146574" y="377333"/>
                </a:lnTo>
                <a:lnTo>
                  <a:pt x="146799" y="378460"/>
                </a:lnTo>
                <a:lnTo>
                  <a:pt x="146938" y="378460"/>
                </a:lnTo>
                <a:lnTo>
                  <a:pt x="147675" y="379730"/>
                </a:lnTo>
                <a:lnTo>
                  <a:pt x="148412" y="381000"/>
                </a:lnTo>
                <a:lnTo>
                  <a:pt x="148615" y="381000"/>
                </a:lnTo>
                <a:lnTo>
                  <a:pt x="150685" y="383539"/>
                </a:lnTo>
                <a:lnTo>
                  <a:pt x="151104" y="383539"/>
                </a:lnTo>
                <a:lnTo>
                  <a:pt x="152285" y="384810"/>
                </a:lnTo>
                <a:lnTo>
                  <a:pt x="152876" y="384810"/>
                </a:lnTo>
                <a:lnTo>
                  <a:pt x="154203" y="386080"/>
                </a:lnTo>
                <a:lnTo>
                  <a:pt x="154971" y="386080"/>
                </a:lnTo>
                <a:lnTo>
                  <a:pt x="156425" y="387350"/>
                </a:lnTo>
                <a:lnTo>
                  <a:pt x="155790" y="387350"/>
                </a:lnTo>
                <a:lnTo>
                  <a:pt x="158978" y="388619"/>
                </a:lnTo>
                <a:lnTo>
                  <a:pt x="158381" y="388619"/>
                </a:lnTo>
                <a:lnTo>
                  <a:pt x="161810" y="391160"/>
                </a:lnTo>
                <a:lnTo>
                  <a:pt x="163106" y="391160"/>
                </a:lnTo>
                <a:lnTo>
                  <a:pt x="164947" y="392430"/>
                </a:lnTo>
                <a:lnTo>
                  <a:pt x="164439" y="392430"/>
                </a:lnTo>
                <a:lnTo>
                  <a:pt x="168363" y="393700"/>
                </a:lnTo>
                <a:lnTo>
                  <a:pt x="167665" y="393700"/>
                </a:lnTo>
                <a:lnTo>
                  <a:pt x="176174" y="397510"/>
                </a:lnTo>
                <a:lnTo>
                  <a:pt x="178473" y="397510"/>
                </a:lnTo>
                <a:lnTo>
                  <a:pt x="184721" y="400050"/>
                </a:lnTo>
                <a:lnTo>
                  <a:pt x="183972" y="400050"/>
                </a:lnTo>
                <a:lnTo>
                  <a:pt x="194132" y="402589"/>
                </a:lnTo>
                <a:lnTo>
                  <a:pt x="193459" y="402589"/>
                </a:lnTo>
                <a:lnTo>
                  <a:pt x="204342" y="405130"/>
                </a:lnTo>
                <a:lnTo>
                  <a:pt x="203708" y="405130"/>
                </a:lnTo>
                <a:lnTo>
                  <a:pt x="215252" y="406400"/>
                </a:lnTo>
                <a:lnTo>
                  <a:pt x="214655" y="406400"/>
                </a:lnTo>
                <a:lnTo>
                  <a:pt x="226783" y="408939"/>
                </a:lnTo>
                <a:lnTo>
                  <a:pt x="238315" y="408939"/>
                </a:lnTo>
                <a:lnTo>
                  <a:pt x="251421" y="410210"/>
                </a:lnTo>
                <a:lnTo>
                  <a:pt x="250012" y="410210"/>
                </a:lnTo>
                <a:lnTo>
                  <a:pt x="210515" y="414019"/>
                </a:lnTo>
                <a:lnTo>
                  <a:pt x="198374" y="416560"/>
                </a:lnTo>
                <a:lnTo>
                  <a:pt x="186842" y="419100"/>
                </a:lnTo>
                <a:lnTo>
                  <a:pt x="175958" y="421639"/>
                </a:lnTo>
                <a:lnTo>
                  <a:pt x="167830" y="424688"/>
                </a:lnTo>
                <a:close/>
              </a:path>
              <a:path w="378460" h="849629">
                <a:moveTo>
                  <a:pt x="117957" y="63500"/>
                </a:moveTo>
                <a:lnTo>
                  <a:pt x="117853" y="62977"/>
                </a:lnTo>
                <a:lnTo>
                  <a:pt x="117957" y="63500"/>
                </a:lnTo>
                <a:close/>
              </a:path>
              <a:path w="378460" h="849629">
                <a:moveTo>
                  <a:pt x="146405" y="375040"/>
                </a:moveTo>
                <a:lnTo>
                  <a:pt x="146380" y="374650"/>
                </a:lnTo>
                <a:lnTo>
                  <a:pt x="146405" y="375040"/>
                </a:lnTo>
                <a:close/>
              </a:path>
              <a:path w="378460" h="849629">
                <a:moveTo>
                  <a:pt x="146498" y="376471"/>
                </a:moveTo>
                <a:lnTo>
                  <a:pt x="146316" y="375919"/>
                </a:lnTo>
                <a:lnTo>
                  <a:pt x="146405" y="375040"/>
                </a:lnTo>
                <a:lnTo>
                  <a:pt x="146498" y="376471"/>
                </a:lnTo>
                <a:close/>
              </a:path>
              <a:path w="378460" h="849629">
                <a:moveTo>
                  <a:pt x="146545" y="377189"/>
                </a:moveTo>
                <a:lnTo>
                  <a:pt x="146291" y="375919"/>
                </a:lnTo>
                <a:lnTo>
                  <a:pt x="146545" y="377189"/>
                </a:lnTo>
                <a:close/>
              </a:path>
              <a:path w="378460" h="849629">
                <a:moveTo>
                  <a:pt x="146538" y="377088"/>
                </a:moveTo>
                <a:lnTo>
                  <a:pt x="146316" y="375919"/>
                </a:lnTo>
                <a:lnTo>
                  <a:pt x="146498" y="376471"/>
                </a:lnTo>
                <a:lnTo>
                  <a:pt x="146538" y="377088"/>
                </a:lnTo>
                <a:close/>
              </a:path>
              <a:path w="378460" h="849629">
                <a:moveTo>
                  <a:pt x="147154" y="378460"/>
                </a:moveTo>
                <a:lnTo>
                  <a:pt x="146591" y="377333"/>
                </a:lnTo>
                <a:lnTo>
                  <a:pt x="146498" y="376471"/>
                </a:lnTo>
                <a:lnTo>
                  <a:pt x="147154" y="378460"/>
                </a:lnTo>
                <a:close/>
              </a:path>
              <a:path w="378460" h="849629">
                <a:moveTo>
                  <a:pt x="146562" y="377274"/>
                </a:moveTo>
                <a:close/>
              </a:path>
              <a:path w="378460" h="849629">
                <a:moveTo>
                  <a:pt x="147675" y="379730"/>
                </a:moveTo>
                <a:lnTo>
                  <a:pt x="146938" y="378460"/>
                </a:lnTo>
                <a:lnTo>
                  <a:pt x="146799" y="378460"/>
                </a:lnTo>
                <a:lnTo>
                  <a:pt x="146585" y="377333"/>
                </a:lnTo>
                <a:lnTo>
                  <a:pt x="147675" y="379730"/>
                </a:lnTo>
                <a:close/>
              </a:path>
              <a:path w="378460" h="849629">
                <a:moveTo>
                  <a:pt x="148412" y="381000"/>
                </a:moveTo>
                <a:lnTo>
                  <a:pt x="147624" y="379730"/>
                </a:lnTo>
                <a:lnTo>
                  <a:pt x="148412" y="381000"/>
                </a:lnTo>
                <a:close/>
              </a:path>
              <a:path w="378460" h="849629">
                <a:moveTo>
                  <a:pt x="147711" y="379791"/>
                </a:moveTo>
                <a:close/>
              </a:path>
              <a:path w="378460" h="849629">
                <a:moveTo>
                  <a:pt x="149402" y="381000"/>
                </a:moveTo>
                <a:lnTo>
                  <a:pt x="148412" y="381000"/>
                </a:lnTo>
                <a:lnTo>
                  <a:pt x="147711" y="379791"/>
                </a:lnTo>
                <a:lnTo>
                  <a:pt x="149402" y="381000"/>
                </a:lnTo>
                <a:close/>
              </a:path>
              <a:path w="378460" h="849629">
                <a:moveTo>
                  <a:pt x="151104" y="383539"/>
                </a:moveTo>
                <a:lnTo>
                  <a:pt x="150685" y="383539"/>
                </a:lnTo>
                <a:lnTo>
                  <a:pt x="149923" y="382269"/>
                </a:lnTo>
                <a:lnTo>
                  <a:pt x="151104" y="383539"/>
                </a:lnTo>
                <a:close/>
              </a:path>
              <a:path w="378460" h="849629">
                <a:moveTo>
                  <a:pt x="152876" y="384810"/>
                </a:moveTo>
                <a:lnTo>
                  <a:pt x="152285" y="384810"/>
                </a:lnTo>
                <a:lnTo>
                  <a:pt x="151549" y="383539"/>
                </a:lnTo>
                <a:lnTo>
                  <a:pt x="152876" y="384810"/>
                </a:lnTo>
                <a:close/>
              </a:path>
              <a:path w="378460" h="849629">
                <a:moveTo>
                  <a:pt x="154971" y="386080"/>
                </a:moveTo>
                <a:lnTo>
                  <a:pt x="154203" y="386080"/>
                </a:lnTo>
                <a:lnTo>
                  <a:pt x="153517" y="384810"/>
                </a:lnTo>
                <a:lnTo>
                  <a:pt x="154971" y="386080"/>
                </a:lnTo>
                <a:close/>
              </a:path>
              <a:path w="378460" h="849629">
                <a:moveTo>
                  <a:pt x="163106" y="391160"/>
                </a:moveTo>
                <a:lnTo>
                  <a:pt x="161810" y="391160"/>
                </a:lnTo>
                <a:lnTo>
                  <a:pt x="161264" y="389889"/>
                </a:lnTo>
                <a:lnTo>
                  <a:pt x="163106" y="391160"/>
                </a:lnTo>
                <a:close/>
              </a:path>
              <a:path w="378460" h="849629">
                <a:moveTo>
                  <a:pt x="178473" y="397510"/>
                </a:moveTo>
                <a:lnTo>
                  <a:pt x="176174" y="397510"/>
                </a:lnTo>
                <a:lnTo>
                  <a:pt x="175348" y="396239"/>
                </a:lnTo>
                <a:lnTo>
                  <a:pt x="178473" y="397510"/>
                </a:lnTo>
                <a:close/>
              </a:path>
              <a:path w="378460" h="849629">
                <a:moveTo>
                  <a:pt x="238874" y="408939"/>
                </a:moveTo>
                <a:lnTo>
                  <a:pt x="226783" y="408939"/>
                </a:lnTo>
                <a:lnTo>
                  <a:pt x="226225" y="407669"/>
                </a:lnTo>
                <a:lnTo>
                  <a:pt x="238874" y="408939"/>
                </a:lnTo>
                <a:close/>
              </a:path>
              <a:path w="378460" h="849629">
                <a:moveTo>
                  <a:pt x="257454" y="439419"/>
                </a:moveTo>
                <a:lnTo>
                  <a:pt x="257048" y="439419"/>
                </a:lnTo>
                <a:lnTo>
                  <a:pt x="250012" y="438150"/>
                </a:lnTo>
                <a:lnTo>
                  <a:pt x="236435" y="438150"/>
                </a:lnTo>
                <a:lnTo>
                  <a:pt x="223227" y="436880"/>
                </a:lnTo>
                <a:lnTo>
                  <a:pt x="210515" y="434339"/>
                </a:lnTo>
                <a:lnTo>
                  <a:pt x="198374" y="433069"/>
                </a:lnTo>
                <a:lnTo>
                  <a:pt x="186842" y="430530"/>
                </a:lnTo>
                <a:lnTo>
                  <a:pt x="175958" y="426719"/>
                </a:lnTo>
                <a:lnTo>
                  <a:pt x="167830" y="424688"/>
                </a:lnTo>
                <a:lnTo>
                  <a:pt x="210515" y="414019"/>
                </a:lnTo>
                <a:lnTo>
                  <a:pt x="250012" y="410210"/>
                </a:lnTo>
                <a:lnTo>
                  <a:pt x="257454" y="410210"/>
                </a:lnTo>
                <a:lnTo>
                  <a:pt x="263982" y="410278"/>
                </a:lnTo>
                <a:lnTo>
                  <a:pt x="263982" y="439351"/>
                </a:lnTo>
                <a:lnTo>
                  <a:pt x="257454" y="439419"/>
                </a:lnTo>
                <a:close/>
              </a:path>
              <a:path w="378460" h="849629">
                <a:moveTo>
                  <a:pt x="263982" y="410278"/>
                </a:moveTo>
                <a:lnTo>
                  <a:pt x="257454" y="410210"/>
                </a:lnTo>
                <a:lnTo>
                  <a:pt x="263982" y="410210"/>
                </a:lnTo>
                <a:close/>
              </a:path>
              <a:path w="378460" h="849629">
                <a:moveTo>
                  <a:pt x="263982" y="439351"/>
                </a:moveTo>
                <a:lnTo>
                  <a:pt x="263982" y="410278"/>
                </a:lnTo>
                <a:lnTo>
                  <a:pt x="378409" y="411480"/>
                </a:lnTo>
                <a:lnTo>
                  <a:pt x="378409" y="438150"/>
                </a:lnTo>
                <a:lnTo>
                  <a:pt x="263982" y="439351"/>
                </a:lnTo>
                <a:close/>
              </a:path>
              <a:path w="378460" h="849629">
                <a:moveTo>
                  <a:pt x="146316" y="788669"/>
                </a:moveTo>
                <a:lnTo>
                  <a:pt x="117690" y="788669"/>
                </a:lnTo>
                <a:lnTo>
                  <a:pt x="117772" y="787891"/>
                </a:lnTo>
                <a:lnTo>
                  <a:pt x="117932" y="787400"/>
                </a:lnTo>
                <a:lnTo>
                  <a:pt x="117957" y="786130"/>
                </a:lnTo>
                <a:lnTo>
                  <a:pt x="117860" y="473158"/>
                </a:lnTo>
                <a:lnTo>
                  <a:pt x="129946" y="447039"/>
                </a:lnTo>
                <a:lnTo>
                  <a:pt x="133057" y="443230"/>
                </a:lnTo>
                <a:lnTo>
                  <a:pt x="136410" y="440689"/>
                </a:lnTo>
                <a:lnTo>
                  <a:pt x="139992" y="438150"/>
                </a:lnTo>
                <a:lnTo>
                  <a:pt x="143776" y="435610"/>
                </a:lnTo>
                <a:lnTo>
                  <a:pt x="147789" y="434339"/>
                </a:lnTo>
                <a:lnTo>
                  <a:pt x="151993" y="431800"/>
                </a:lnTo>
                <a:lnTo>
                  <a:pt x="156514" y="429260"/>
                </a:lnTo>
                <a:lnTo>
                  <a:pt x="165798" y="425450"/>
                </a:lnTo>
                <a:lnTo>
                  <a:pt x="167830" y="424688"/>
                </a:lnTo>
                <a:lnTo>
                  <a:pt x="175958" y="426719"/>
                </a:lnTo>
                <a:lnTo>
                  <a:pt x="186842" y="430530"/>
                </a:lnTo>
                <a:lnTo>
                  <a:pt x="198374" y="433069"/>
                </a:lnTo>
                <a:lnTo>
                  <a:pt x="210515" y="434339"/>
                </a:lnTo>
                <a:lnTo>
                  <a:pt x="223227" y="436880"/>
                </a:lnTo>
                <a:lnTo>
                  <a:pt x="236435" y="438150"/>
                </a:lnTo>
                <a:lnTo>
                  <a:pt x="250012" y="438150"/>
                </a:lnTo>
                <a:lnTo>
                  <a:pt x="257048" y="439419"/>
                </a:lnTo>
                <a:lnTo>
                  <a:pt x="238874" y="439419"/>
                </a:lnTo>
                <a:lnTo>
                  <a:pt x="226225" y="440689"/>
                </a:lnTo>
                <a:lnTo>
                  <a:pt x="226783" y="440689"/>
                </a:lnTo>
                <a:lnTo>
                  <a:pt x="220719" y="441960"/>
                </a:lnTo>
                <a:lnTo>
                  <a:pt x="215252" y="441960"/>
                </a:lnTo>
                <a:lnTo>
                  <a:pt x="203708" y="444500"/>
                </a:lnTo>
                <a:lnTo>
                  <a:pt x="204342" y="444500"/>
                </a:lnTo>
                <a:lnTo>
                  <a:pt x="193459" y="447039"/>
                </a:lnTo>
                <a:lnTo>
                  <a:pt x="194132" y="447039"/>
                </a:lnTo>
                <a:lnTo>
                  <a:pt x="183972" y="449580"/>
                </a:lnTo>
                <a:lnTo>
                  <a:pt x="184721" y="449580"/>
                </a:lnTo>
                <a:lnTo>
                  <a:pt x="175348" y="452119"/>
                </a:lnTo>
                <a:lnTo>
                  <a:pt x="176174" y="452119"/>
                </a:lnTo>
                <a:lnTo>
                  <a:pt x="167665" y="455930"/>
                </a:lnTo>
                <a:lnTo>
                  <a:pt x="168363" y="455930"/>
                </a:lnTo>
                <a:lnTo>
                  <a:pt x="164439" y="457200"/>
                </a:lnTo>
                <a:lnTo>
                  <a:pt x="164947" y="457200"/>
                </a:lnTo>
                <a:lnTo>
                  <a:pt x="161264" y="458469"/>
                </a:lnTo>
                <a:lnTo>
                  <a:pt x="161810" y="458469"/>
                </a:lnTo>
                <a:lnTo>
                  <a:pt x="160096" y="459739"/>
                </a:lnTo>
                <a:lnTo>
                  <a:pt x="158978" y="459739"/>
                </a:lnTo>
                <a:lnTo>
                  <a:pt x="155790" y="462280"/>
                </a:lnTo>
                <a:lnTo>
                  <a:pt x="156425" y="462280"/>
                </a:lnTo>
                <a:lnTo>
                  <a:pt x="153517" y="463550"/>
                </a:lnTo>
                <a:lnTo>
                  <a:pt x="154203" y="463550"/>
                </a:lnTo>
                <a:lnTo>
                  <a:pt x="152876" y="464819"/>
                </a:lnTo>
                <a:lnTo>
                  <a:pt x="152285" y="464819"/>
                </a:lnTo>
                <a:lnTo>
                  <a:pt x="151104" y="466089"/>
                </a:lnTo>
                <a:lnTo>
                  <a:pt x="150685" y="466089"/>
                </a:lnTo>
                <a:lnTo>
                  <a:pt x="149650" y="467360"/>
                </a:lnTo>
                <a:lnTo>
                  <a:pt x="149402" y="467360"/>
                </a:lnTo>
                <a:lnTo>
                  <a:pt x="148513" y="468630"/>
                </a:lnTo>
                <a:lnTo>
                  <a:pt x="147624" y="469900"/>
                </a:lnTo>
                <a:lnTo>
                  <a:pt x="146938" y="471169"/>
                </a:lnTo>
                <a:lnTo>
                  <a:pt x="146799" y="471169"/>
                </a:lnTo>
                <a:lnTo>
                  <a:pt x="146401" y="473158"/>
                </a:lnTo>
                <a:lnTo>
                  <a:pt x="146316" y="788669"/>
                </a:lnTo>
                <a:close/>
              </a:path>
              <a:path w="378460" h="849629">
                <a:moveTo>
                  <a:pt x="263982" y="439419"/>
                </a:moveTo>
                <a:lnTo>
                  <a:pt x="257454" y="439419"/>
                </a:lnTo>
                <a:lnTo>
                  <a:pt x="263982" y="439351"/>
                </a:lnTo>
                <a:close/>
              </a:path>
              <a:path w="378460" h="849629">
                <a:moveTo>
                  <a:pt x="214655" y="443230"/>
                </a:moveTo>
                <a:lnTo>
                  <a:pt x="215252" y="441960"/>
                </a:lnTo>
                <a:lnTo>
                  <a:pt x="220719" y="441960"/>
                </a:lnTo>
                <a:lnTo>
                  <a:pt x="214655" y="443230"/>
                </a:lnTo>
                <a:close/>
              </a:path>
              <a:path w="378460" h="849629">
                <a:moveTo>
                  <a:pt x="158381" y="461010"/>
                </a:moveTo>
                <a:lnTo>
                  <a:pt x="158978" y="459739"/>
                </a:lnTo>
                <a:lnTo>
                  <a:pt x="160096" y="459739"/>
                </a:lnTo>
                <a:lnTo>
                  <a:pt x="158381" y="461010"/>
                </a:lnTo>
                <a:close/>
              </a:path>
              <a:path w="378460" h="849629">
                <a:moveTo>
                  <a:pt x="151549" y="466089"/>
                </a:moveTo>
                <a:lnTo>
                  <a:pt x="152285" y="464819"/>
                </a:lnTo>
                <a:lnTo>
                  <a:pt x="152876" y="464819"/>
                </a:lnTo>
                <a:lnTo>
                  <a:pt x="151549" y="466089"/>
                </a:lnTo>
                <a:close/>
              </a:path>
              <a:path w="378460" h="849629">
                <a:moveTo>
                  <a:pt x="149923" y="467360"/>
                </a:moveTo>
                <a:lnTo>
                  <a:pt x="150685" y="466089"/>
                </a:lnTo>
                <a:lnTo>
                  <a:pt x="151104" y="466089"/>
                </a:lnTo>
                <a:lnTo>
                  <a:pt x="149923" y="467360"/>
                </a:lnTo>
                <a:close/>
              </a:path>
              <a:path w="378460" h="849629">
                <a:moveTo>
                  <a:pt x="148615" y="468630"/>
                </a:moveTo>
                <a:lnTo>
                  <a:pt x="149402" y="467360"/>
                </a:lnTo>
                <a:lnTo>
                  <a:pt x="149650" y="467360"/>
                </a:lnTo>
                <a:lnTo>
                  <a:pt x="148615" y="468630"/>
                </a:lnTo>
                <a:close/>
              </a:path>
              <a:path w="378460" h="849629">
                <a:moveTo>
                  <a:pt x="147624" y="469900"/>
                </a:moveTo>
                <a:lnTo>
                  <a:pt x="148412" y="468630"/>
                </a:lnTo>
                <a:lnTo>
                  <a:pt x="147921" y="469476"/>
                </a:lnTo>
                <a:lnTo>
                  <a:pt x="147624" y="469900"/>
                </a:lnTo>
                <a:close/>
              </a:path>
              <a:path w="378460" h="849629">
                <a:moveTo>
                  <a:pt x="147921" y="469476"/>
                </a:moveTo>
                <a:lnTo>
                  <a:pt x="148412" y="468630"/>
                </a:lnTo>
                <a:lnTo>
                  <a:pt x="147921" y="469476"/>
                </a:lnTo>
                <a:close/>
              </a:path>
              <a:path w="378460" h="849629">
                <a:moveTo>
                  <a:pt x="147675" y="469900"/>
                </a:moveTo>
                <a:lnTo>
                  <a:pt x="147921" y="469476"/>
                </a:lnTo>
                <a:lnTo>
                  <a:pt x="147675" y="469900"/>
                </a:lnTo>
                <a:close/>
              </a:path>
              <a:path w="378460" h="849629">
                <a:moveTo>
                  <a:pt x="146585" y="472296"/>
                </a:moveTo>
                <a:lnTo>
                  <a:pt x="146799" y="471169"/>
                </a:lnTo>
                <a:lnTo>
                  <a:pt x="146938" y="471169"/>
                </a:lnTo>
                <a:lnTo>
                  <a:pt x="147675" y="469900"/>
                </a:lnTo>
                <a:lnTo>
                  <a:pt x="146585" y="472296"/>
                </a:lnTo>
                <a:close/>
              </a:path>
              <a:path w="378460" h="849629">
                <a:moveTo>
                  <a:pt x="146498" y="473158"/>
                </a:moveTo>
                <a:lnTo>
                  <a:pt x="146591" y="472296"/>
                </a:lnTo>
                <a:lnTo>
                  <a:pt x="147154" y="471169"/>
                </a:lnTo>
                <a:lnTo>
                  <a:pt x="146498" y="473158"/>
                </a:lnTo>
                <a:close/>
              </a:path>
              <a:path w="378460" h="849629">
                <a:moveTo>
                  <a:pt x="146545" y="472439"/>
                </a:moveTo>
                <a:close/>
              </a:path>
              <a:path w="378460" h="849629">
                <a:moveTo>
                  <a:pt x="146316" y="473710"/>
                </a:moveTo>
                <a:lnTo>
                  <a:pt x="146545" y="472439"/>
                </a:lnTo>
                <a:lnTo>
                  <a:pt x="146316" y="473710"/>
                </a:lnTo>
                <a:close/>
              </a:path>
              <a:path w="378460" h="849629">
                <a:moveTo>
                  <a:pt x="146316" y="473710"/>
                </a:moveTo>
                <a:lnTo>
                  <a:pt x="146538" y="472541"/>
                </a:lnTo>
                <a:lnTo>
                  <a:pt x="146498" y="473158"/>
                </a:lnTo>
                <a:lnTo>
                  <a:pt x="146316" y="473710"/>
                </a:lnTo>
                <a:close/>
              </a:path>
              <a:path w="378460" h="849629">
                <a:moveTo>
                  <a:pt x="146462" y="473710"/>
                </a:moveTo>
                <a:lnTo>
                  <a:pt x="146316" y="473710"/>
                </a:lnTo>
                <a:lnTo>
                  <a:pt x="146498" y="473158"/>
                </a:lnTo>
                <a:lnTo>
                  <a:pt x="146462" y="473710"/>
                </a:lnTo>
                <a:close/>
              </a:path>
              <a:path w="378460" h="849629">
                <a:moveTo>
                  <a:pt x="146405" y="474589"/>
                </a:moveTo>
                <a:lnTo>
                  <a:pt x="146405" y="473710"/>
                </a:lnTo>
                <a:lnTo>
                  <a:pt x="146405" y="474589"/>
                </a:lnTo>
                <a:close/>
              </a:path>
              <a:path w="378460" h="849629">
                <a:moveTo>
                  <a:pt x="146405" y="474980"/>
                </a:moveTo>
                <a:lnTo>
                  <a:pt x="146405" y="474589"/>
                </a:lnTo>
                <a:lnTo>
                  <a:pt x="146405" y="474980"/>
                </a:lnTo>
                <a:close/>
              </a:path>
              <a:path w="378460" h="849629">
                <a:moveTo>
                  <a:pt x="117830" y="786674"/>
                </a:moveTo>
                <a:lnTo>
                  <a:pt x="117830" y="786130"/>
                </a:lnTo>
                <a:lnTo>
                  <a:pt x="117830" y="786674"/>
                </a:lnTo>
                <a:close/>
              </a:path>
              <a:path w="378460" h="849629">
                <a:moveTo>
                  <a:pt x="117853" y="786652"/>
                </a:moveTo>
                <a:lnTo>
                  <a:pt x="117868" y="786130"/>
                </a:lnTo>
                <a:lnTo>
                  <a:pt x="117853" y="786652"/>
                </a:lnTo>
                <a:close/>
              </a:path>
              <a:path w="378460" h="849629">
                <a:moveTo>
                  <a:pt x="117779" y="787400"/>
                </a:moveTo>
                <a:lnTo>
                  <a:pt x="117820" y="786813"/>
                </a:lnTo>
                <a:lnTo>
                  <a:pt x="117779" y="787400"/>
                </a:lnTo>
                <a:close/>
              </a:path>
              <a:path w="378460" h="849629">
                <a:moveTo>
                  <a:pt x="117683" y="787499"/>
                </a:moveTo>
                <a:close/>
              </a:path>
              <a:path w="378460" h="849629">
                <a:moveTo>
                  <a:pt x="117449" y="788669"/>
                </a:moveTo>
                <a:lnTo>
                  <a:pt x="117605" y="787891"/>
                </a:lnTo>
                <a:lnTo>
                  <a:pt x="117728" y="787400"/>
                </a:lnTo>
                <a:lnTo>
                  <a:pt x="117713" y="787975"/>
                </a:lnTo>
                <a:lnTo>
                  <a:pt x="117449" y="788669"/>
                </a:lnTo>
                <a:close/>
              </a:path>
              <a:path w="378460" h="849629">
                <a:moveTo>
                  <a:pt x="117783" y="787792"/>
                </a:moveTo>
                <a:lnTo>
                  <a:pt x="117824" y="787400"/>
                </a:lnTo>
                <a:lnTo>
                  <a:pt x="117783" y="787792"/>
                </a:lnTo>
                <a:close/>
              </a:path>
              <a:path w="378460" h="849629">
                <a:moveTo>
                  <a:pt x="116573" y="789939"/>
                </a:moveTo>
                <a:lnTo>
                  <a:pt x="117683" y="787499"/>
                </a:lnTo>
                <a:lnTo>
                  <a:pt x="117405" y="788669"/>
                </a:lnTo>
                <a:lnTo>
                  <a:pt x="116573" y="789939"/>
                </a:lnTo>
                <a:close/>
              </a:path>
              <a:path w="378460" h="849629">
                <a:moveTo>
                  <a:pt x="146138" y="791210"/>
                </a:moveTo>
                <a:lnTo>
                  <a:pt x="115836" y="791210"/>
                </a:lnTo>
                <a:lnTo>
                  <a:pt x="116624" y="789939"/>
                </a:lnTo>
                <a:lnTo>
                  <a:pt x="117081" y="789939"/>
                </a:lnTo>
                <a:lnTo>
                  <a:pt x="117739" y="787975"/>
                </a:lnTo>
                <a:lnTo>
                  <a:pt x="117690" y="788669"/>
                </a:lnTo>
                <a:lnTo>
                  <a:pt x="146316" y="788669"/>
                </a:lnTo>
                <a:lnTo>
                  <a:pt x="146138" y="791210"/>
                </a:lnTo>
                <a:close/>
              </a:path>
              <a:path w="378460" h="849629">
                <a:moveTo>
                  <a:pt x="117081" y="789939"/>
                </a:moveTo>
                <a:lnTo>
                  <a:pt x="116573" y="789939"/>
                </a:lnTo>
                <a:lnTo>
                  <a:pt x="117309" y="788669"/>
                </a:lnTo>
                <a:lnTo>
                  <a:pt x="117081" y="789939"/>
                </a:lnTo>
                <a:close/>
              </a:path>
              <a:path w="378460" h="849629">
                <a:moveTo>
                  <a:pt x="116327" y="790363"/>
                </a:moveTo>
                <a:lnTo>
                  <a:pt x="116573" y="789939"/>
                </a:lnTo>
                <a:lnTo>
                  <a:pt x="116327" y="790363"/>
                </a:lnTo>
                <a:close/>
              </a:path>
              <a:path w="378460" h="849629">
                <a:moveTo>
                  <a:pt x="115836" y="791210"/>
                </a:moveTo>
                <a:lnTo>
                  <a:pt x="116327" y="790363"/>
                </a:lnTo>
                <a:lnTo>
                  <a:pt x="116624" y="789939"/>
                </a:lnTo>
                <a:lnTo>
                  <a:pt x="115836" y="791210"/>
                </a:lnTo>
                <a:close/>
              </a:path>
              <a:path w="378460" h="849629">
                <a:moveTo>
                  <a:pt x="145842" y="792480"/>
                </a:moveTo>
                <a:lnTo>
                  <a:pt x="114846" y="792480"/>
                </a:lnTo>
                <a:lnTo>
                  <a:pt x="116327" y="790363"/>
                </a:lnTo>
                <a:lnTo>
                  <a:pt x="115836" y="791210"/>
                </a:lnTo>
                <a:lnTo>
                  <a:pt x="146138" y="791210"/>
                </a:lnTo>
                <a:lnTo>
                  <a:pt x="145842" y="792480"/>
                </a:lnTo>
                <a:close/>
              </a:path>
              <a:path w="378460" h="849629">
                <a:moveTo>
                  <a:pt x="144545" y="797560"/>
                </a:moveTo>
                <a:lnTo>
                  <a:pt x="110045" y="797560"/>
                </a:lnTo>
                <a:lnTo>
                  <a:pt x="112687" y="795019"/>
                </a:lnTo>
                <a:lnTo>
                  <a:pt x="111963" y="795019"/>
                </a:lnTo>
                <a:lnTo>
                  <a:pt x="114325" y="793750"/>
                </a:lnTo>
                <a:lnTo>
                  <a:pt x="113563" y="793750"/>
                </a:lnTo>
                <a:lnTo>
                  <a:pt x="115633" y="791210"/>
                </a:lnTo>
                <a:lnTo>
                  <a:pt x="114846" y="792480"/>
                </a:lnTo>
                <a:lnTo>
                  <a:pt x="145842" y="792480"/>
                </a:lnTo>
                <a:lnTo>
                  <a:pt x="145249" y="795019"/>
                </a:lnTo>
                <a:lnTo>
                  <a:pt x="144545" y="797560"/>
                </a:lnTo>
                <a:close/>
              </a:path>
              <a:path w="378460" h="849629">
                <a:moveTo>
                  <a:pt x="144192" y="798830"/>
                </a:moveTo>
                <a:lnTo>
                  <a:pt x="107810" y="798830"/>
                </a:lnTo>
                <a:lnTo>
                  <a:pt x="110731" y="796289"/>
                </a:lnTo>
                <a:lnTo>
                  <a:pt x="110045" y="797560"/>
                </a:lnTo>
                <a:lnTo>
                  <a:pt x="144545" y="797560"/>
                </a:lnTo>
                <a:lnTo>
                  <a:pt x="144192" y="798830"/>
                </a:lnTo>
                <a:close/>
              </a:path>
              <a:path w="378460" h="849629">
                <a:moveTo>
                  <a:pt x="141973" y="803910"/>
                </a:moveTo>
                <a:lnTo>
                  <a:pt x="99301" y="803910"/>
                </a:lnTo>
                <a:lnTo>
                  <a:pt x="102971" y="801370"/>
                </a:lnTo>
                <a:lnTo>
                  <a:pt x="102425" y="801370"/>
                </a:lnTo>
                <a:lnTo>
                  <a:pt x="105867" y="800100"/>
                </a:lnTo>
                <a:lnTo>
                  <a:pt x="105270" y="800100"/>
                </a:lnTo>
                <a:lnTo>
                  <a:pt x="108445" y="797560"/>
                </a:lnTo>
                <a:lnTo>
                  <a:pt x="107810" y="798830"/>
                </a:lnTo>
                <a:lnTo>
                  <a:pt x="144192" y="798830"/>
                </a:lnTo>
                <a:lnTo>
                  <a:pt x="143840" y="800100"/>
                </a:lnTo>
                <a:lnTo>
                  <a:pt x="141973" y="803910"/>
                </a:lnTo>
                <a:close/>
              </a:path>
              <a:path w="378460" h="849629">
                <a:moveTo>
                  <a:pt x="136207" y="811529"/>
                </a:moveTo>
                <a:lnTo>
                  <a:pt x="79527" y="811529"/>
                </a:lnTo>
                <a:lnTo>
                  <a:pt x="88900" y="807720"/>
                </a:lnTo>
                <a:lnTo>
                  <a:pt x="88061" y="807720"/>
                </a:lnTo>
                <a:lnTo>
                  <a:pt x="96583" y="805179"/>
                </a:lnTo>
                <a:lnTo>
                  <a:pt x="95885" y="805179"/>
                </a:lnTo>
                <a:lnTo>
                  <a:pt x="99809" y="802639"/>
                </a:lnTo>
                <a:lnTo>
                  <a:pt x="99301" y="803910"/>
                </a:lnTo>
                <a:lnTo>
                  <a:pt x="141973" y="803910"/>
                </a:lnTo>
                <a:lnTo>
                  <a:pt x="139725" y="807720"/>
                </a:lnTo>
                <a:lnTo>
                  <a:pt x="137160" y="810260"/>
                </a:lnTo>
                <a:lnTo>
                  <a:pt x="136207" y="811529"/>
                </a:lnTo>
                <a:close/>
              </a:path>
              <a:path w="378460" h="849629">
                <a:moveTo>
                  <a:pt x="134302" y="814070"/>
                </a:moveTo>
                <a:lnTo>
                  <a:pt x="70116" y="814070"/>
                </a:lnTo>
                <a:lnTo>
                  <a:pt x="80276" y="810260"/>
                </a:lnTo>
                <a:lnTo>
                  <a:pt x="79527" y="811529"/>
                </a:lnTo>
                <a:lnTo>
                  <a:pt x="136207" y="811529"/>
                </a:lnTo>
                <a:lnTo>
                  <a:pt x="134302" y="814070"/>
                </a:lnTo>
                <a:close/>
              </a:path>
              <a:path w="378460" h="849629">
                <a:moveTo>
                  <a:pt x="14236" y="849629"/>
                </a:moveTo>
                <a:lnTo>
                  <a:pt x="266" y="849629"/>
                </a:lnTo>
                <a:lnTo>
                  <a:pt x="0" y="821689"/>
                </a:lnTo>
                <a:lnTo>
                  <a:pt x="12814" y="821689"/>
                </a:lnTo>
                <a:lnTo>
                  <a:pt x="25920" y="820420"/>
                </a:lnTo>
                <a:lnTo>
                  <a:pt x="25374" y="820420"/>
                </a:lnTo>
                <a:lnTo>
                  <a:pt x="38023" y="819150"/>
                </a:lnTo>
                <a:lnTo>
                  <a:pt x="37464" y="819150"/>
                </a:lnTo>
                <a:lnTo>
                  <a:pt x="49593" y="817879"/>
                </a:lnTo>
                <a:lnTo>
                  <a:pt x="48996" y="817879"/>
                </a:lnTo>
                <a:lnTo>
                  <a:pt x="60540" y="815339"/>
                </a:lnTo>
                <a:lnTo>
                  <a:pt x="59905" y="815339"/>
                </a:lnTo>
                <a:lnTo>
                  <a:pt x="70789" y="812800"/>
                </a:lnTo>
                <a:lnTo>
                  <a:pt x="70116" y="814070"/>
                </a:lnTo>
                <a:lnTo>
                  <a:pt x="134302" y="814070"/>
                </a:lnTo>
                <a:lnTo>
                  <a:pt x="107734" y="830579"/>
                </a:lnTo>
                <a:lnTo>
                  <a:pt x="98450" y="834389"/>
                </a:lnTo>
                <a:lnTo>
                  <a:pt x="88277" y="838200"/>
                </a:lnTo>
                <a:lnTo>
                  <a:pt x="77406" y="840739"/>
                </a:lnTo>
                <a:lnTo>
                  <a:pt x="65874" y="843279"/>
                </a:lnTo>
                <a:lnTo>
                  <a:pt x="53721" y="845820"/>
                </a:lnTo>
                <a:lnTo>
                  <a:pt x="14236" y="84962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8389" y="3959936"/>
            <a:ext cx="307746" cy="94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69029" y="4238587"/>
            <a:ext cx="57150" cy="288290"/>
          </a:xfrm>
          <a:custGeom>
            <a:avLst/>
            <a:gdLst/>
            <a:ahLst/>
            <a:cxnLst/>
            <a:rect l="l" t="t" r="r" b="b"/>
            <a:pathLst>
              <a:path w="57150" h="288289">
                <a:moveTo>
                  <a:pt x="28575" y="287997"/>
                </a:moveTo>
                <a:lnTo>
                  <a:pt x="14287" y="216560"/>
                </a:lnTo>
                <a:lnTo>
                  <a:pt x="14287" y="0"/>
                </a:lnTo>
                <a:lnTo>
                  <a:pt x="42862" y="0"/>
                </a:lnTo>
                <a:lnTo>
                  <a:pt x="42862" y="216560"/>
                </a:lnTo>
                <a:lnTo>
                  <a:pt x="28575" y="287997"/>
                </a:lnTo>
                <a:close/>
              </a:path>
              <a:path w="57150" h="288289">
                <a:moveTo>
                  <a:pt x="14287" y="216560"/>
                </a:moveTo>
                <a:lnTo>
                  <a:pt x="0" y="145122"/>
                </a:lnTo>
                <a:lnTo>
                  <a:pt x="14287" y="145122"/>
                </a:lnTo>
                <a:lnTo>
                  <a:pt x="14287" y="216560"/>
                </a:lnTo>
                <a:close/>
              </a:path>
              <a:path w="57150" h="288289">
                <a:moveTo>
                  <a:pt x="42862" y="216560"/>
                </a:moveTo>
                <a:lnTo>
                  <a:pt x="42862" y="145122"/>
                </a:lnTo>
                <a:lnTo>
                  <a:pt x="57150" y="145122"/>
                </a:lnTo>
                <a:lnTo>
                  <a:pt x="42862" y="2165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94117" y="3941826"/>
            <a:ext cx="378460" cy="1052830"/>
          </a:xfrm>
          <a:custGeom>
            <a:avLst/>
            <a:gdLst/>
            <a:ahLst/>
            <a:cxnLst/>
            <a:rect l="l" t="t" r="r" b="b"/>
            <a:pathLst>
              <a:path w="378459" h="1052829">
                <a:moveTo>
                  <a:pt x="260299" y="481329"/>
                </a:moveTo>
                <a:lnTo>
                  <a:pt x="230009" y="481329"/>
                </a:lnTo>
                <a:lnTo>
                  <a:pt x="230784" y="480060"/>
                </a:lnTo>
                <a:lnTo>
                  <a:pt x="231254" y="480060"/>
                </a:lnTo>
                <a:lnTo>
                  <a:pt x="231889" y="478789"/>
                </a:lnTo>
                <a:lnTo>
                  <a:pt x="231972" y="477882"/>
                </a:lnTo>
                <a:lnTo>
                  <a:pt x="232092" y="477520"/>
                </a:lnTo>
                <a:lnTo>
                  <a:pt x="232117" y="476250"/>
                </a:lnTo>
                <a:lnTo>
                  <a:pt x="232092" y="60960"/>
                </a:lnTo>
                <a:lnTo>
                  <a:pt x="241249" y="39370"/>
                </a:lnTo>
                <a:lnTo>
                  <a:pt x="244119" y="35560"/>
                </a:lnTo>
                <a:lnTo>
                  <a:pt x="279958" y="13970"/>
                </a:lnTo>
                <a:lnTo>
                  <a:pt x="290131" y="11429"/>
                </a:lnTo>
                <a:lnTo>
                  <a:pt x="301002" y="7620"/>
                </a:lnTo>
                <a:lnTo>
                  <a:pt x="312534" y="5079"/>
                </a:lnTo>
                <a:lnTo>
                  <a:pt x="324688" y="3810"/>
                </a:lnTo>
                <a:lnTo>
                  <a:pt x="337388" y="1270"/>
                </a:lnTo>
                <a:lnTo>
                  <a:pt x="350596" y="0"/>
                </a:lnTo>
                <a:lnTo>
                  <a:pt x="378142" y="0"/>
                </a:lnTo>
                <a:lnTo>
                  <a:pt x="378409" y="27939"/>
                </a:lnTo>
                <a:lnTo>
                  <a:pt x="365594" y="27939"/>
                </a:lnTo>
                <a:lnTo>
                  <a:pt x="352488" y="29210"/>
                </a:lnTo>
                <a:lnTo>
                  <a:pt x="353034" y="29210"/>
                </a:lnTo>
                <a:lnTo>
                  <a:pt x="340385" y="30479"/>
                </a:lnTo>
                <a:lnTo>
                  <a:pt x="340944" y="30479"/>
                </a:lnTo>
                <a:lnTo>
                  <a:pt x="328828" y="31750"/>
                </a:lnTo>
                <a:lnTo>
                  <a:pt x="329412" y="31750"/>
                </a:lnTo>
                <a:lnTo>
                  <a:pt x="317881" y="33020"/>
                </a:lnTo>
                <a:lnTo>
                  <a:pt x="318503" y="33020"/>
                </a:lnTo>
                <a:lnTo>
                  <a:pt x="307619" y="35560"/>
                </a:lnTo>
                <a:lnTo>
                  <a:pt x="308292" y="35560"/>
                </a:lnTo>
                <a:lnTo>
                  <a:pt x="298132" y="38100"/>
                </a:lnTo>
                <a:lnTo>
                  <a:pt x="298881" y="38100"/>
                </a:lnTo>
                <a:lnTo>
                  <a:pt x="292633" y="40639"/>
                </a:lnTo>
                <a:lnTo>
                  <a:pt x="290347" y="40639"/>
                </a:lnTo>
                <a:lnTo>
                  <a:pt x="281825" y="44450"/>
                </a:lnTo>
                <a:lnTo>
                  <a:pt x="282524" y="44450"/>
                </a:lnTo>
                <a:lnTo>
                  <a:pt x="278599" y="45720"/>
                </a:lnTo>
                <a:lnTo>
                  <a:pt x="279107" y="45720"/>
                </a:lnTo>
                <a:lnTo>
                  <a:pt x="277272" y="46989"/>
                </a:lnTo>
                <a:lnTo>
                  <a:pt x="275983" y="46989"/>
                </a:lnTo>
                <a:lnTo>
                  <a:pt x="272554" y="49529"/>
                </a:lnTo>
                <a:lnTo>
                  <a:pt x="273138" y="49529"/>
                </a:lnTo>
                <a:lnTo>
                  <a:pt x="269963" y="50800"/>
                </a:lnTo>
                <a:lnTo>
                  <a:pt x="270598" y="50800"/>
                </a:lnTo>
                <a:lnTo>
                  <a:pt x="269138" y="52070"/>
                </a:lnTo>
                <a:lnTo>
                  <a:pt x="268363" y="52070"/>
                </a:lnTo>
                <a:lnTo>
                  <a:pt x="267042" y="53339"/>
                </a:lnTo>
                <a:lnTo>
                  <a:pt x="266446" y="53339"/>
                </a:lnTo>
                <a:lnTo>
                  <a:pt x="264083" y="55879"/>
                </a:lnTo>
                <a:lnTo>
                  <a:pt x="264845" y="55879"/>
                </a:lnTo>
                <a:lnTo>
                  <a:pt x="262775" y="57150"/>
                </a:lnTo>
                <a:lnTo>
                  <a:pt x="263563" y="57150"/>
                </a:lnTo>
                <a:lnTo>
                  <a:pt x="261785" y="58420"/>
                </a:lnTo>
                <a:lnTo>
                  <a:pt x="261099" y="59689"/>
                </a:lnTo>
                <a:lnTo>
                  <a:pt x="261258" y="59689"/>
                </a:lnTo>
                <a:lnTo>
                  <a:pt x="260680" y="60960"/>
                </a:lnTo>
                <a:lnTo>
                  <a:pt x="260578" y="62229"/>
                </a:lnTo>
                <a:lnTo>
                  <a:pt x="260458" y="479162"/>
                </a:lnTo>
                <a:lnTo>
                  <a:pt x="260299" y="481329"/>
                </a:lnTo>
                <a:close/>
              </a:path>
              <a:path w="378459" h="1052829">
                <a:moveTo>
                  <a:pt x="289509" y="41910"/>
                </a:moveTo>
                <a:lnTo>
                  <a:pt x="290347" y="40639"/>
                </a:lnTo>
                <a:lnTo>
                  <a:pt x="292633" y="40639"/>
                </a:lnTo>
                <a:lnTo>
                  <a:pt x="289509" y="41910"/>
                </a:lnTo>
                <a:close/>
              </a:path>
              <a:path w="378459" h="1052829">
                <a:moveTo>
                  <a:pt x="275437" y="48260"/>
                </a:moveTo>
                <a:lnTo>
                  <a:pt x="275983" y="46989"/>
                </a:lnTo>
                <a:lnTo>
                  <a:pt x="277272" y="46989"/>
                </a:lnTo>
                <a:lnTo>
                  <a:pt x="275437" y="48260"/>
                </a:lnTo>
                <a:close/>
              </a:path>
              <a:path w="378459" h="1052829">
                <a:moveTo>
                  <a:pt x="267677" y="53339"/>
                </a:moveTo>
                <a:lnTo>
                  <a:pt x="268363" y="52070"/>
                </a:lnTo>
                <a:lnTo>
                  <a:pt x="269138" y="52070"/>
                </a:lnTo>
                <a:lnTo>
                  <a:pt x="267677" y="53339"/>
                </a:lnTo>
                <a:close/>
              </a:path>
              <a:path w="378459" h="1052829">
                <a:moveTo>
                  <a:pt x="265722" y="54610"/>
                </a:moveTo>
                <a:lnTo>
                  <a:pt x="266446" y="53339"/>
                </a:lnTo>
                <a:lnTo>
                  <a:pt x="267042" y="53339"/>
                </a:lnTo>
                <a:lnTo>
                  <a:pt x="265722" y="54610"/>
                </a:lnTo>
                <a:close/>
              </a:path>
              <a:path w="378459" h="1052829">
                <a:moveTo>
                  <a:pt x="261099" y="59689"/>
                </a:moveTo>
                <a:lnTo>
                  <a:pt x="261835" y="58420"/>
                </a:lnTo>
                <a:lnTo>
                  <a:pt x="261360" y="59464"/>
                </a:lnTo>
                <a:lnTo>
                  <a:pt x="261099" y="59689"/>
                </a:lnTo>
                <a:close/>
              </a:path>
              <a:path w="378459" h="1052829">
                <a:moveTo>
                  <a:pt x="261360" y="59464"/>
                </a:moveTo>
                <a:lnTo>
                  <a:pt x="261835" y="58420"/>
                </a:lnTo>
                <a:lnTo>
                  <a:pt x="262572" y="58420"/>
                </a:lnTo>
                <a:lnTo>
                  <a:pt x="261360" y="59464"/>
                </a:lnTo>
                <a:close/>
              </a:path>
              <a:path w="378459" h="1052829">
                <a:moveTo>
                  <a:pt x="261258" y="59689"/>
                </a:moveTo>
                <a:lnTo>
                  <a:pt x="261099" y="59689"/>
                </a:lnTo>
                <a:lnTo>
                  <a:pt x="261360" y="59464"/>
                </a:lnTo>
                <a:lnTo>
                  <a:pt x="261258" y="59689"/>
                </a:lnTo>
                <a:close/>
              </a:path>
              <a:path w="378459" h="1052829">
                <a:moveTo>
                  <a:pt x="260667" y="61692"/>
                </a:moveTo>
                <a:lnTo>
                  <a:pt x="260718" y="60960"/>
                </a:lnTo>
                <a:lnTo>
                  <a:pt x="261327" y="59689"/>
                </a:lnTo>
                <a:lnTo>
                  <a:pt x="260667" y="61692"/>
                </a:lnTo>
                <a:close/>
              </a:path>
              <a:path w="378459" h="1052829">
                <a:moveTo>
                  <a:pt x="260588" y="62816"/>
                </a:moveTo>
                <a:lnTo>
                  <a:pt x="260688" y="61692"/>
                </a:lnTo>
                <a:lnTo>
                  <a:pt x="260959" y="60960"/>
                </a:lnTo>
                <a:lnTo>
                  <a:pt x="260588" y="62816"/>
                </a:lnTo>
                <a:close/>
              </a:path>
              <a:path w="378459" h="1052829">
                <a:moveTo>
                  <a:pt x="260584" y="62229"/>
                </a:moveTo>
                <a:lnTo>
                  <a:pt x="260622" y="61870"/>
                </a:lnTo>
                <a:lnTo>
                  <a:pt x="260584" y="62229"/>
                </a:lnTo>
                <a:close/>
              </a:path>
              <a:path w="378459" h="1052829">
                <a:moveTo>
                  <a:pt x="260578" y="63500"/>
                </a:moveTo>
                <a:lnTo>
                  <a:pt x="260578" y="62955"/>
                </a:lnTo>
                <a:lnTo>
                  <a:pt x="260578" y="63500"/>
                </a:lnTo>
                <a:close/>
              </a:path>
              <a:path w="378459" h="1052829">
                <a:moveTo>
                  <a:pt x="260540" y="63500"/>
                </a:moveTo>
                <a:lnTo>
                  <a:pt x="260556" y="62977"/>
                </a:lnTo>
                <a:lnTo>
                  <a:pt x="260540" y="63500"/>
                </a:lnTo>
                <a:close/>
              </a:path>
              <a:path w="378459" h="1052829">
                <a:moveTo>
                  <a:pt x="232003" y="476640"/>
                </a:moveTo>
                <a:lnTo>
                  <a:pt x="232003" y="476250"/>
                </a:lnTo>
                <a:lnTo>
                  <a:pt x="232003" y="476640"/>
                </a:lnTo>
                <a:close/>
              </a:path>
              <a:path w="378459" h="1052829">
                <a:moveTo>
                  <a:pt x="232019" y="476743"/>
                </a:moveTo>
                <a:lnTo>
                  <a:pt x="232028" y="476250"/>
                </a:lnTo>
                <a:lnTo>
                  <a:pt x="232019" y="476743"/>
                </a:lnTo>
                <a:close/>
              </a:path>
              <a:path w="378459" h="1052829">
                <a:moveTo>
                  <a:pt x="231609" y="478789"/>
                </a:moveTo>
                <a:lnTo>
                  <a:pt x="231986" y="476908"/>
                </a:lnTo>
                <a:lnTo>
                  <a:pt x="231883" y="478071"/>
                </a:lnTo>
                <a:lnTo>
                  <a:pt x="231609" y="478789"/>
                </a:lnTo>
                <a:close/>
              </a:path>
              <a:path w="378459" h="1052829">
                <a:moveTo>
                  <a:pt x="231954" y="477882"/>
                </a:moveTo>
                <a:lnTo>
                  <a:pt x="231990" y="477520"/>
                </a:lnTo>
                <a:lnTo>
                  <a:pt x="231954" y="477882"/>
                </a:lnTo>
                <a:close/>
              </a:path>
              <a:path w="378459" h="1052829">
                <a:moveTo>
                  <a:pt x="231550" y="479162"/>
                </a:moveTo>
                <a:lnTo>
                  <a:pt x="231910" y="478071"/>
                </a:lnTo>
                <a:lnTo>
                  <a:pt x="231889" y="478789"/>
                </a:lnTo>
                <a:lnTo>
                  <a:pt x="231550" y="479162"/>
                </a:lnTo>
                <a:close/>
              </a:path>
              <a:path w="378459" h="1052829">
                <a:moveTo>
                  <a:pt x="231254" y="480060"/>
                </a:moveTo>
                <a:lnTo>
                  <a:pt x="231550" y="479162"/>
                </a:lnTo>
                <a:lnTo>
                  <a:pt x="231889" y="478789"/>
                </a:lnTo>
                <a:lnTo>
                  <a:pt x="231254" y="480060"/>
                </a:lnTo>
                <a:close/>
              </a:path>
              <a:path w="378459" h="1052829">
                <a:moveTo>
                  <a:pt x="231254" y="480060"/>
                </a:moveTo>
                <a:lnTo>
                  <a:pt x="230746" y="480060"/>
                </a:lnTo>
                <a:lnTo>
                  <a:pt x="231550" y="479162"/>
                </a:lnTo>
                <a:lnTo>
                  <a:pt x="231254" y="480060"/>
                </a:lnTo>
                <a:close/>
              </a:path>
              <a:path w="378459" h="1052829">
                <a:moveTo>
                  <a:pt x="230562" y="480377"/>
                </a:moveTo>
                <a:lnTo>
                  <a:pt x="230746" y="480060"/>
                </a:lnTo>
                <a:lnTo>
                  <a:pt x="230562" y="480377"/>
                </a:lnTo>
                <a:close/>
              </a:path>
              <a:path w="378459" h="1052829">
                <a:moveTo>
                  <a:pt x="230009" y="481329"/>
                </a:moveTo>
                <a:lnTo>
                  <a:pt x="230562" y="480377"/>
                </a:lnTo>
                <a:lnTo>
                  <a:pt x="230784" y="480060"/>
                </a:lnTo>
                <a:lnTo>
                  <a:pt x="230009" y="481329"/>
                </a:lnTo>
                <a:close/>
              </a:path>
              <a:path w="378459" h="1052829">
                <a:moveTo>
                  <a:pt x="260007" y="482600"/>
                </a:moveTo>
                <a:lnTo>
                  <a:pt x="229006" y="482600"/>
                </a:lnTo>
                <a:lnTo>
                  <a:pt x="230562" y="480377"/>
                </a:lnTo>
                <a:lnTo>
                  <a:pt x="230009" y="481329"/>
                </a:lnTo>
                <a:lnTo>
                  <a:pt x="260299" y="481329"/>
                </a:lnTo>
                <a:lnTo>
                  <a:pt x="260007" y="482600"/>
                </a:lnTo>
                <a:close/>
              </a:path>
              <a:path w="378459" h="1052829">
                <a:moveTo>
                  <a:pt x="258718" y="487679"/>
                </a:moveTo>
                <a:lnTo>
                  <a:pt x="224218" y="487679"/>
                </a:lnTo>
                <a:lnTo>
                  <a:pt x="226860" y="485139"/>
                </a:lnTo>
                <a:lnTo>
                  <a:pt x="226123" y="485139"/>
                </a:lnTo>
                <a:lnTo>
                  <a:pt x="228498" y="483870"/>
                </a:lnTo>
                <a:lnTo>
                  <a:pt x="227723" y="483870"/>
                </a:lnTo>
                <a:lnTo>
                  <a:pt x="229806" y="481329"/>
                </a:lnTo>
                <a:lnTo>
                  <a:pt x="229006" y="482600"/>
                </a:lnTo>
                <a:lnTo>
                  <a:pt x="260007" y="482600"/>
                </a:lnTo>
                <a:lnTo>
                  <a:pt x="259422" y="485139"/>
                </a:lnTo>
                <a:lnTo>
                  <a:pt x="258718" y="487679"/>
                </a:lnTo>
                <a:close/>
              </a:path>
              <a:path w="378459" h="1052829">
                <a:moveTo>
                  <a:pt x="258365" y="488950"/>
                </a:moveTo>
                <a:lnTo>
                  <a:pt x="221983" y="488950"/>
                </a:lnTo>
                <a:lnTo>
                  <a:pt x="224891" y="486410"/>
                </a:lnTo>
                <a:lnTo>
                  <a:pt x="224218" y="487679"/>
                </a:lnTo>
                <a:lnTo>
                  <a:pt x="258718" y="487679"/>
                </a:lnTo>
                <a:lnTo>
                  <a:pt x="258365" y="488950"/>
                </a:lnTo>
                <a:close/>
              </a:path>
              <a:path w="378459" h="1052829">
                <a:moveTo>
                  <a:pt x="256146" y="494029"/>
                </a:moveTo>
                <a:lnTo>
                  <a:pt x="213461" y="494029"/>
                </a:lnTo>
                <a:lnTo>
                  <a:pt x="217144" y="491489"/>
                </a:lnTo>
                <a:lnTo>
                  <a:pt x="216598" y="491489"/>
                </a:lnTo>
                <a:lnTo>
                  <a:pt x="220027" y="490220"/>
                </a:lnTo>
                <a:lnTo>
                  <a:pt x="219443" y="490220"/>
                </a:lnTo>
                <a:lnTo>
                  <a:pt x="222618" y="487679"/>
                </a:lnTo>
                <a:lnTo>
                  <a:pt x="221983" y="488950"/>
                </a:lnTo>
                <a:lnTo>
                  <a:pt x="258365" y="488950"/>
                </a:lnTo>
                <a:lnTo>
                  <a:pt x="258013" y="490220"/>
                </a:lnTo>
                <a:lnTo>
                  <a:pt x="256146" y="494029"/>
                </a:lnTo>
                <a:close/>
              </a:path>
              <a:path w="378459" h="1052829">
                <a:moveTo>
                  <a:pt x="250367" y="501650"/>
                </a:moveTo>
                <a:lnTo>
                  <a:pt x="193687" y="501650"/>
                </a:lnTo>
                <a:lnTo>
                  <a:pt x="203073" y="497839"/>
                </a:lnTo>
                <a:lnTo>
                  <a:pt x="202234" y="497839"/>
                </a:lnTo>
                <a:lnTo>
                  <a:pt x="210756" y="495300"/>
                </a:lnTo>
                <a:lnTo>
                  <a:pt x="210058" y="495300"/>
                </a:lnTo>
                <a:lnTo>
                  <a:pt x="213969" y="492760"/>
                </a:lnTo>
                <a:lnTo>
                  <a:pt x="213461" y="494029"/>
                </a:lnTo>
                <a:lnTo>
                  <a:pt x="256146" y="494029"/>
                </a:lnTo>
                <a:lnTo>
                  <a:pt x="253898" y="497839"/>
                </a:lnTo>
                <a:lnTo>
                  <a:pt x="251320" y="500379"/>
                </a:lnTo>
                <a:lnTo>
                  <a:pt x="250367" y="501650"/>
                </a:lnTo>
                <a:close/>
              </a:path>
              <a:path w="378459" h="1052829">
                <a:moveTo>
                  <a:pt x="248462" y="504189"/>
                </a:moveTo>
                <a:lnTo>
                  <a:pt x="184276" y="504189"/>
                </a:lnTo>
                <a:lnTo>
                  <a:pt x="194437" y="500379"/>
                </a:lnTo>
                <a:lnTo>
                  <a:pt x="193687" y="501650"/>
                </a:lnTo>
                <a:lnTo>
                  <a:pt x="250367" y="501650"/>
                </a:lnTo>
                <a:lnTo>
                  <a:pt x="248462" y="504189"/>
                </a:lnTo>
                <a:close/>
              </a:path>
              <a:path w="378459" h="1052829">
                <a:moveTo>
                  <a:pt x="209224" y="525780"/>
                </a:moveTo>
                <a:lnTo>
                  <a:pt x="167894" y="515620"/>
                </a:lnTo>
                <a:lnTo>
                  <a:pt x="128397" y="511810"/>
                </a:lnTo>
                <a:lnTo>
                  <a:pt x="126987" y="511810"/>
                </a:lnTo>
                <a:lnTo>
                  <a:pt x="140093" y="510539"/>
                </a:lnTo>
                <a:lnTo>
                  <a:pt x="139547" y="510539"/>
                </a:lnTo>
                <a:lnTo>
                  <a:pt x="152196" y="509270"/>
                </a:lnTo>
                <a:lnTo>
                  <a:pt x="151625" y="509270"/>
                </a:lnTo>
                <a:lnTo>
                  <a:pt x="163753" y="508000"/>
                </a:lnTo>
                <a:lnTo>
                  <a:pt x="163156" y="508000"/>
                </a:lnTo>
                <a:lnTo>
                  <a:pt x="174701" y="505460"/>
                </a:lnTo>
                <a:lnTo>
                  <a:pt x="174066" y="505460"/>
                </a:lnTo>
                <a:lnTo>
                  <a:pt x="184950" y="502920"/>
                </a:lnTo>
                <a:lnTo>
                  <a:pt x="184276" y="504189"/>
                </a:lnTo>
                <a:lnTo>
                  <a:pt x="248462" y="504189"/>
                </a:lnTo>
                <a:lnTo>
                  <a:pt x="221894" y="520700"/>
                </a:lnTo>
                <a:lnTo>
                  <a:pt x="212610" y="524510"/>
                </a:lnTo>
                <a:lnTo>
                  <a:pt x="209224" y="525780"/>
                </a:lnTo>
                <a:close/>
              </a:path>
              <a:path w="378459" h="1052829">
                <a:moveTo>
                  <a:pt x="114426" y="511878"/>
                </a:moveTo>
                <a:lnTo>
                  <a:pt x="120954" y="511810"/>
                </a:lnTo>
                <a:lnTo>
                  <a:pt x="114426" y="511878"/>
                </a:lnTo>
                <a:close/>
              </a:path>
              <a:path w="378459" h="1052829">
                <a:moveTo>
                  <a:pt x="128397" y="539750"/>
                </a:moveTo>
                <a:lnTo>
                  <a:pt x="120954" y="539750"/>
                </a:lnTo>
                <a:lnTo>
                  <a:pt x="114426" y="539681"/>
                </a:lnTo>
                <a:lnTo>
                  <a:pt x="114426" y="511878"/>
                </a:lnTo>
                <a:lnTo>
                  <a:pt x="120954" y="511810"/>
                </a:lnTo>
                <a:lnTo>
                  <a:pt x="128397" y="511810"/>
                </a:lnTo>
                <a:lnTo>
                  <a:pt x="167894" y="515620"/>
                </a:lnTo>
                <a:lnTo>
                  <a:pt x="180035" y="518160"/>
                </a:lnTo>
                <a:lnTo>
                  <a:pt x="191579" y="520700"/>
                </a:lnTo>
                <a:lnTo>
                  <a:pt x="202450" y="523239"/>
                </a:lnTo>
                <a:lnTo>
                  <a:pt x="209224" y="525780"/>
                </a:lnTo>
                <a:lnTo>
                  <a:pt x="202450" y="528320"/>
                </a:lnTo>
                <a:lnTo>
                  <a:pt x="191579" y="530860"/>
                </a:lnTo>
                <a:lnTo>
                  <a:pt x="180035" y="533400"/>
                </a:lnTo>
                <a:lnTo>
                  <a:pt x="167894" y="535939"/>
                </a:lnTo>
                <a:lnTo>
                  <a:pt x="128397" y="539750"/>
                </a:lnTo>
                <a:close/>
              </a:path>
              <a:path w="378459" h="1052829">
                <a:moveTo>
                  <a:pt x="114426" y="539681"/>
                </a:moveTo>
                <a:lnTo>
                  <a:pt x="0" y="538479"/>
                </a:lnTo>
                <a:lnTo>
                  <a:pt x="0" y="513079"/>
                </a:lnTo>
                <a:lnTo>
                  <a:pt x="114426" y="511878"/>
                </a:lnTo>
                <a:lnTo>
                  <a:pt x="114426" y="539681"/>
                </a:lnTo>
                <a:close/>
              </a:path>
              <a:path w="378459" h="1052829">
                <a:moveTo>
                  <a:pt x="184950" y="548639"/>
                </a:moveTo>
                <a:lnTo>
                  <a:pt x="174066" y="546100"/>
                </a:lnTo>
                <a:lnTo>
                  <a:pt x="174701" y="546100"/>
                </a:lnTo>
                <a:lnTo>
                  <a:pt x="163156" y="543560"/>
                </a:lnTo>
                <a:lnTo>
                  <a:pt x="163753" y="543560"/>
                </a:lnTo>
                <a:lnTo>
                  <a:pt x="151625" y="542289"/>
                </a:lnTo>
                <a:lnTo>
                  <a:pt x="152196" y="542289"/>
                </a:lnTo>
                <a:lnTo>
                  <a:pt x="139547" y="541020"/>
                </a:lnTo>
                <a:lnTo>
                  <a:pt x="140093" y="541020"/>
                </a:lnTo>
                <a:lnTo>
                  <a:pt x="126987" y="539750"/>
                </a:lnTo>
                <a:lnTo>
                  <a:pt x="128397" y="539750"/>
                </a:lnTo>
                <a:lnTo>
                  <a:pt x="167894" y="535939"/>
                </a:lnTo>
                <a:lnTo>
                  <a:pt x="180035" y="533400"/>
                </a:lnTo>
                <a:lnTo>
                  <a:pt x="191579" y="530860"/>
                </a:lnTo>
                <a:lnTo>
                  <a:pt x="202450" y="528320"/>
                </a:lnTo>
                <a:lnTo>
                  <a:pt x="209224" y="525780"/>
                </a:lnTo>
                <a:lnTo>
                  <a:pt x="212610" y="527050"/>
                </a:lnTo>
                <a:lnTo>
                  <a:pt x="221894" y="530860"/>
                </a:lnTo>
                <a:lnTo>
                  <a:pt x="226415" y="532129"/>
                </a:lnTo>
                <a:lnTo>
                  <a:pt x="230632" y="534670"/>
                </a:lnTo>
                <a:lnTo>
                  <a:pt x="248462" y="547370"/>
                </a:lnTo>
                <a:lnTo>
                  <a:pt x="184276" y="547370"/>
                </a:lnTo>
                <a:lnTo>
                  <a:pt x="184950" y="548639"/>
                </a:lnTo>
                <a:close/>
              </a:path>
              <a:path w="378459" h="1052829">
                <a:moveTo>
                  <a:pt x="120954" y="539750"/>
                </a:moveTo>
                <a:lnTo>
                  <a:pt x="114426" y="539750"/>
                </a:lnTo>
                <a:lnTo>
                  <a:pt x="120954" y="539750"/>
                </a:lnTo>
                <a:close/>
              </a:path>
              <a:path w="378459" h="1052829">
                <a:moveTo>
                  <a:pt x="127393" y="541020"/>
                </a:moveTo>
                <a:lnTo>
                  <a:pt x="120688" y="539750"/>
                </a:lnTo>
                <a:lnTo>
                  <a:pt x="126987" y="539750"/>
                </a:lnTo>
                <a:lnTo>
                  <a:pt x="127393" y="541020"/>
                </a:lnTo>
                <a:close/>
              </a:path>
              <a:path w="378459" h="1052829">
                <a:moveTo>
                  <a:pt x="222618" y="563879"/>
                </a:moveTo>
                <a:lnTo>
                  <a:pt x="219443" y="561339"/>
                </a:lnTo>
                <a:lnTo>
                  <a:pt x="220027" y="561339"/>
                </a:lnTo>
                <a:lnTo>
                  <a:pt x="216598" y="560070"/>
                </a:lnTo>
                <a:lnTo>
                  <a:pt x="217144" y="560070"/>
                </a:lnTo>
                <a:lnTo>
                  <a:pt x="213461" y="558800"/>
                </a:lnTo>
                <a:lnTo>
                  <a:pt x="213969" y="558800"/>
                </a:lnTo>
                <a:lnTo>
                  <a:pt x="210058" y="556260"/>
                </a:lnTo>
                <a:lnTo>
                  <a:pt x="210756" y="556260"/>
                </a:lnTo>
                <a:lnTo>
                  <a:pt x="202234" y="553720"/>
                </a:lnTo>
                <a:lnTo>
                  <a:pt x="203073" y="553720"/>
                </a:lnTo>
                <a:lnTo>
                  <a:pt x="193687" y="551179"/>
                </a:lnTo>
                <a:lnTo>
                  <a:pt x="194437" y="551179"/>
                </a:lnTo>
                <a:lnTo>
                  <a:pt x="184276" y="547370"/>
                </a:lnTo>
                <a:lnTo>
                  <a:pt x="248462" y="547370"/>
                </a:lnTo>
                <a:lnTo>
                  <a:pt x="251320" y="551179"/>
                </a:lnTo>
                <a:lnTo>
                  <a:pt x="253898" y="554989"/>
                </a:lnTo>
                <a:lnTo>
                  <a:pt x="256146" y="557529"/>
                </a:lnTo>
                <a:lnTo>
                  <a:pt x="258013" y="561339"/>
                </a:lnTo>
                <a:lnTo>
                  <a:pt x="258365" y="562610"/>
                </a:lnTo>
                <a:lnTo>
                  <a:pt x="221983" y="562610"/>
                </a:lnTo>
                <a:lnTo>
                  <a:pt x="222618" y="563879"/>
                </a:lnTo>
                <a:close/>
              </a:path>
              <a:path w="378459" h="1052829">
                <a:moveTo>
                  <a:pt x="228498" y="568960"/>
                </a:moveTo>
                <a:lnTo>
                  <a:pt x="226123" y="566420"/>
                </a:lnTo>
                <a:lnTo>
                  <a:pt x="226860" y="566420"/>
                </a:lnTo>
                <a:lnTo>
                  <a:pt x="224218" y="565150"/>
                </a:lnTo>
                <a:lnTo>
                  <a:pt x="224891" y="565150"/>
                </a:lnTo>
                <a:lnTo>
                  <a:pt x="221983" y="562610"/>
                </a:lnTo>
                <a:lnTo>
                  <a:pt x="258365" y="562610"/>
                </a:lnTo>
                <a:lnTo>
                  <a:pt x="259422" y="566420"/>
                </a:lnTo>
                <a:lnTo>
                  <a:pt x="259715" y="567689"/>
                </a:lnTo>
                <a:lnTo>
                  <a:pt x="227723" y="567689"/>
                </a:lnTo>
                <a:lnTo>
                  <a:pt x="228498" y="568960"/>
                </a:lnTo>
                <a:close/>
              </a:path>
              <a:path w="378459" h="1052829">
                <a:moveTo>
                  <a:pt x="229806" y="570229"/>
                </a:moveTo>
                <a:lnTo>
                  <a:pt x="227723" y="567689"/>
                </a:lnTo>
                <a:lnTo>
                  <a:pt x="259715" y="567689"/>
                </a:lnTo>
                <a:lnTo>
                  <a:pt x="260007" y="568960"/>
                </a:lnTo>
                <a:lnTo>
                  <a:pt x="229006" y="568960"/>
                </a:lnTo>
                <a:lnTo>
                  <a:pt x="229806" y="570229"/>
                </a:lnTo>
                <a:close/>
              </a:path>
              <a:path w="378459" h="1052829">
                <a:moveTo>
                  <a:pt x="231910" y="573488"/>
                </a:moveTo>
                <a:lnTo>
                  <a:pt x="231254" y="571500"/>
                </a:lnTo>
                <a:lnTo>
                  <a:pt x="230784" y="571500"/>
                </a:lnTo>
                <a:lnTo>
                  <a:pt x="230009" y="570229"/>
                </a:lnTo>
                <a:lnTo>
                  <a:pt x="229006" y="568960"/>
                </a:lnTo>
                <a:lnTo>
                  <a:pt x="260007" y="568960"/>
                </a:lnTo>
                <a:lnTo>
                  <a:pt x="260299" y="570229"/>
                </a:lnTo>
                <a:lnTo>
                  <a:pt x="260485" y="572770"/>
                </a:lnTo>
                <a:lnTo>
                  <a:pt x="231863" y="572770"/>
                </a:lnTo>
                <a:lnTo>
                  <a:pt x="231910" y="573488"/>
                </a:lnTo>
                <a:close/>
              </a:path>
              <a:path w="378459" h="1052829">
                <a:moveTo>
                  <a:pt x="230562" y="571182"/>
                </a:moveTo>
                <a:lnTo>
                  <a:pt x="229895" y="570229"/>
                </a:lnTo>
                <a:lnTo>
                  <a:pt x="230562" y="571182"/>
                </a:lnTo>
                <a:close/>
              </a:path>
              <a:path w="378459" h="1052829">
                <a:moveTo>
                  <a:pt x="230784" y="571500"/>
                </a:moveTo>
                <a:lnTo>
                  <a:pt x="230562" y="571182"/>
                </a:lnTo>
                <a:lnTo>
                  <a:pt x="230009" y="570229"/>
                </a:lnTo>
                <a:lnTo>
                  <a:pt x="230784" y="571500"/>
                </a:lnTo>
                <a:close/>
              </a:path>
              <a:path w="378459" h="1052829">
                <a:moveTo>
                  <a:pt x="231571" y="572770"/>
                </a:moveTo>
                <a:lnTo>
                  <a:pt x="230562" y="571182"/>
                </a:lnTo>
                <a:lnTo>
                  <a:pt x="230784" y="571500"/>
                </a:lnTo>
                <a:lnTo>
                  <a:pt x="231254" y="571500"/>
                </a:lnTo>
                <a:lnTo>
                  <a:pt x="231571" y="572770"/>
                </a:lnTo>
                <a:close/>
              </a:path>
              <a:path w="378459" h="1052829">
                <a:moveTo>
                  <a:pt x="231843" y="573940"/>
                </a:moveTo>
                <a:lnTo>
                  <a:pt x="230733" y="571500"/>
                </a:lnTo>
                <a:lnTo>
                  <a:pt x="231482" y="572770"/>
                </a:lnTo>
                <a:lnTo>
                  <a:pt x="231843" y="573940"/>
                </a:lnTo>
                <a:close/>
              </a:path>
              <a:path w="378459" h="1052829">
                <a:moveTo>
                  <a:pt x="231946" y="574039"/>
                </a:moveTo>
                <a:lnTo>
                  <a:pt x="231753" y="573488"/>
                </a:lnTo>
                <a:lnTo>
                  <a:pt x="231609" y="572770"/>
                </a:lnTo>
                <a:lnTo>
                  <a:pt x="231883" y="573488"/>
                </a:lnTo>
                <a:lnTo>
                  <a:pt x="231946" y="574039"/>
                </a:lnTo>
                <a:close/>
              </a:path>
              <a:path w="378459" h="1052829">
                <a:moveTo>
                  <a:pt x="260578" y="574039"/>
                </a:moveTo>
                <a:lnTo>
                  <a:pt x="232092" y="574039"/>
                </a:lnTo>
                <a:lnTo>
                  <a:pt x="231972" y="573677"/>
                </a:lnTo>
                <a:lnTo>
                  <a:pt x="231863" y="572770"/>
                </a:lnTo>
                <a:lnTo>
                  <a:pt x="260485" y="572770"/>
                </a:lnTo>
                <a:lnTo>
                  <a:pt x="260578" y="574039"/>
                </a:lnTo>
                <a:close/>
              </a:path>
              <a:path w="378459" h="1052829">
                <a:moveTo>
                  <a:pt x="232117" y="575310"/>
                </a:moveTo>
                <a:lnTo>
                  <a:pt x="231986" y="574651"/>
                </a:lnTo>
                <a:lnTo>
                  <a:pt x="231916" y="573576"/>
                </a:lnTo>
                <a:lnTo>
                  <a:pt x="231990" y="574039"/>
                </a:lnTo>
                <a:lnTo>
                  <a:pt x="232117" y="575310"/>
                </a:lnTo>
                <a:close/>
              </a:path>
              <a:path w="378459" h="1052829">
                <a:moveTo>
                  <a:pt x="378142" y="1052829"/>
                </a:moveTo>
                <a:lnTo>
                  <a:pt x="371221" y="1052829"/>
                </a:lnTo>
                <a:lnTo>
                  <a:pt x="364185" y="1051560"/>
                </a:lnTo>
                <a:lnTo>
                  <a:pt x="350596" y="1051560"/>
                </a:lnTo>
                <a:lnTo>
                  <a:pt x="337388" y="1050289"/>
                </a:lnTo>
                <a:lnTo>
                  <a:pt x="324688" y="1047750"/>
                </a:lnTo>
                <a:lnTo>
                  <a:pt x="312534" y="1046479"/>
                </a:lnTo>
                <a:lnTo>
                  <a:pt x="301002" y="1043939"/>
                </a:lnTo>
                <a:lnTo>
                  <a:pt x="290131" y="1040129"/>
                </a:lnTo>
                <a:lnTo>
                  <a:pt x="279958" y="1037589"/>
                </a:lnTo>
                <a:lnTo>
                  <a:pt x="244119" y="1016000"/>
                </a:lnTo>
                <a:lnTo>
                  <a:pt x="232003" y="575310"/>
                </a:lnTo>
                <a:lnTo>
                  <a:pt x="232052" y="574651"/>
                </a:lnTo>
                <a:lnTo>
                  <a:pt x="231954" y="573677"/>
                </a:lnTo>
                <a:lnTo>
                  <a:pt x="232092" y="574039"/>
                </a:lnTo>
                <a:lnTo>
                  <a:pt x="260578" y="574039"/>
                </a:lnTo>
                <a:lnTo>
                  <a:pt x="260540" y="988060"/>
                </a:lnTo>
                <a:lnTo>
                  <a:pt x="260451" y="989329"/>
                </a:lnTo>
                <a:lnTo>
                  <a:pt x="260694" y="990544"/>
                </a:lnTo>
                <a:lnTo>
                  <a:pt x="260738" y="990764"/>
                </a:lnTo>
                <a:lnTo>
                  <a:pt x="260959" y="991870"/>
                </a:lnTo>
                <a:lnTo>
                  <a:pt x="261099" y="991870"/>
                </a:lnTo>
                <a:lnTo>
                  <a:pt x="261835" y="993139"/>
                </a:lnTo>
                <a:lnTo>
                  <a:pt x="262572" y="994410"/>
                </a:lnTo>
                <a:lnTo>
                  <a:pt x="262775" y="994410"/>
                </a:lnTo>
                <a:lnTo>
                  <a:pt x="264845" y="996950"/>
                </a:lnTo>
                <a:lnTo>
                  <a:pt x="265264" y="996950"/>
                </a:lnTo>
                <a:lnTo>
                  <a:pt x="266446" y="998220"/>
                </a:lnTo>
                <a:lnTo>
                  <a:pt x="267042" y="998220"/>
                </a:lnTo>
                <a:lnTo>
                  <a:pt x="268363" y="999489"/>
                </a:lnTo>
                <a:lnTo>
                  <a:pt x="269138" y="999489"/>
                </a:lnTo>
                <a:lnTo>
                  <a:pt x="270598" y="1000760"/>
                </a:lnTo>
                <a:lnTo>
                  <a:pt x="269963" y="1000760"/>
                </a:lnTo>
                <a:lnTo>
                  <a:pt x="273138" y="1002029"/>
                </a:lnTo>
                <a:lnTo>
                  <a:pt x="272554" y="1002029"/>
                </a:lnTo>
                <a:lnTo>
                  <a:pt x="275983" y="1004570"/>
                </a:lnTo>
                <a:lnTo>
                  <a:pt x="277272" y="1004570"/>
                </a:lnTo>
                <a:lnTo>
                  <a:pt x="279107" y="1005839"/>
                </a:lnTo>
                <a:lnTo>
                  <a:pt x="278599" y="1005839"/>
                </a:lnTo>
                <a:lnTo>
                  <a:pt x="282524" y="1007110"/>
                </a:lnTo>
                <a:lnTo>
                  <a:pt x="281825" y="1007110"/>
                </a:lnTo>
                <a:lnTo>
                  <a:pt x="290347" y="1010920"/>
                </a:lnTo>
                <a:lnTo>
                  <a:pt x="292633" y="1010920"/>
                </a:lnTo>
                <a:lnTo>
                  <a:pt x="298881" y="1013460"/>
                </a:lnTo>
                <a:lnTo>
                  <a:pt x="298132" y="1013460"/>
                </a:lnTo>
                <a:lnTo>
                  <a:pt x="308292" y="1016000"/>
                </a:lnTo>
                <a:lnTo>
                  <a:pt x="307619" y="1016000"/>
                </a:lnTo>
                <a:lnTo>
                  <a:pt x="318503" y="1018539"/>
                </a:lnTo>
                <a:lnTo>
                  <a:pt x="317881" y="1018539"/>
                </a:lnTo>
                <a:lnTo>
                  <a:pt x="329412" y="1019810"/>
                </a:lnTo>
                <a:lnTo>
                  <a:pt x="328828" y="1019810"/>
                </a:lnTo>
                <a:lnTo>
                  <a:pt x="340944" y="1021079"/>
                </a:lnTo>
                <a:lnTo>
                  <a:pt x="340385" y="1021079"/>
                </a:lnTo>
                <a:lnTo>
                  <a:pt x="353034" y="1022350"/>
                </a:lnTo>
                <a:lnTo>
                  <a:pt x="352488" y="1022350"/>
                </a:lnTo>
                <a:lnTo>
                  <a:pt x="365594" y="1023620"/>
                </a:lnTo>
                <a:lnTo>
                  <a:pt x="378409" y="1023620"/>
                </a:lnTo>
                <a:lnTo>
                  <a:pt x="378142" y="1052829"/>
                </a:lnTo>
                <a:close/>
              </a:path>
              <a:path w="378459" h="1052829">
                <a:moveTo>
                  <a:pt x="231889" y="574039"/>
                </a:moveTo>
                <a:close/>
              </a:path>
              <a:path w="378459" h="1052829">
                <a:moveTo>
                  <a:pt x="231986" y="574651"/>
                </a:moveTo>
                <a:lnTo>
                  <a:pt x="231863" y="574039"/>
                </a:lnTo>
                <a:lnTo>
                  <a:pt x="231986" y="574651"/>
                </a:lnTo>
                <a:close/>
              </a:path>
              <a:path w="378459" h="1052829">
                <a:moveTo>
                  <a:pt x="232117" y="575310"/>
                </a:moveTo>
                <a:lnTo>
                  <a:pt x="231986" y="574651"/>
                </a:lnTo>
                <a:lnTo>
                  <a:pt x="232117" y="575310"/>
                </a:lnTo>
                <a:close/>
              </a:path>
              <a:path w="378459" h="1052829">
                <a:moveTo>
                  <a:pt x="260578" y="988604"/>
                </a:moveTo>
                <a:lnTo>
                  <a:pt x="260540" y="988060"/>
                </a:lnTo>
                <a:lnTo>
                  <a:pt x="260578" y="988604"/>
                </a:lnTo>
                <a:close/>
              </a:path>
              <a:path w="378459" h="1052829">
                <a:moveTo>
                  <a:pt x="260667" y="989867"/>
                </a:moveTo>
                <a:lnTo>
                  <a:pt x="260489" y="989329"/>
                </a:lnTo>
                <a:lnTo>
                  <a:pt x="260578" y="988604"/>
                </a:lnTo>
                <a:lnTo>
                  <a:pt x="260667" y="989867"/>
                </a:lnTo>
                <a:close/>
              </a:path>
              <a:path w="378459" h="1052829">
                <a:moveTo>
                  <a:pt x="260718" y="990600"/>
                </a:moveTo>
                <a:lnTo>
                  <a:pt x="260451" y="989329"/>
                </a:lnTo>
                <a:lnTo>
                  <a:pt x="260718" y="990600"/>
                </a:lnTo>
                <a:close/>
              </a:path>
              <a:path w="378459" h="1052829">
                <a:moveTo>
                  <a:pt x="260714" y="990544"/>
                </a:moveTo>
                <a:lnTo>
                  <a:pt x="260489" y="989329"/>
                </a:lnTo>
                <a:lnTo>
                  <a:pt x="260667" y="989867"/>
                </a:lnTo>
                <a:lnTo>
                  <a:pt x="260714" y="990544"/>
                </a:lnTo>
                <a:close/>
              </a:path>
              <a:path w="378459" h="1052829">
                <a:moveTo>
                  <a:pt x="261327" y="991870"/>
                </a:moveTo>
                <a:lnTo>
                  <a:pt x="260764" y="990764"/>
                </a:lnTo>
                <a:lnTo>
                  <a:pt x="260667" y="989867"/>
                </a:lnTo>
                <a:lnTo>
                  <a:pt x="261327" y="991870"/>
                </a:lnTo>
                <a:close/>
              </a:path>
              <a:path w="378459" h="1052829">
                <a:moveTo>
                  <a:pt x="260721" y="990681"/>
                </a:moveTo>
                <a:close/>
              </a:path>
              <a:path w="378459" h="1052829">
                <a:moveTo>
                  <a:pt x="261835" y="993139"/>
                </a:moveTo>
                <a:lnTo>
                  <a:pt x="261099" y="991870"/>
                </a:lnTo>
                <a:lnTo>
                  <a:pt x="260959" y="991870"/>
                </a:lnTo>
                <a:lnTo>
                  <a:pt x="260755" y="990764"/>
                </a:lnTo>
                <a:lnTo>
                  <a:pt x="261835" y="993139"/>
                </a:lnTo>
                <a:close/>
              </a:path>
              <a:path w="378459" h="1052829">
                <a:moveTo>
                  <a:pt x="262572" y="994410"/>
                </a:moveTo>
                <a:lnTo>
                  <a:pt x="261785" y="993139"/>
                </a:lnTo>
                <a:lnTo>
                  <a:pt x="262572" y="994410"/>
                </a:lnTo>
                <a:close/>
              </a:path>
              <a:path w="378459" h="1052829">
                <a:moveTo>
                  <a:pt x="261871" y="993201"/>
                </a:moveTo>
                <a:close/>
              </a:path>
              <a:path w="378459" h="1052829">
                <a:moveTo>
                  <a:pt x="263563" y="994410"/>
                </a:moveTo>
                <a:lnTo>
                  <a:pt x="262572" y="994410"/>
                </a:lnTo>
                <a:lnTo>
                  <a:pt x="261871" y="993201"/>
                </a:lnTo>
                <a:lnTo>
                  <a:pt x="263563" y="994410"/>
                </a:lnTo>
                <a:close/>
              </a:path>
              <a:path w="378459" h="1052829">
                <a:moveTo>
                  <a:pt x="265264" y="996950"/>
                </a:moveTo>
                <a:lnTo>
                  <a:pt x="264845" y="996950"/>
                </a:lnTo>
                <a:lnTo>
                  <a:pt x="264083" y="995679"/>
                </a:lnTo>
                <a:lnTo>
                  <a:pt x="265264" y="996950"/>
                </a:lnTo>
                <a:close/>
              </a:path>
              <a:path w="378459" h="1052829">
                <a:moveTo>
                  <a:pt x="267042" y="998220"/>
                </a:moveTo>
                <a:lnTo>
                  <a:pt x="266446" y="998220"/>
                </a:lnTo>
                <a:lnTo>
                  <a:pt x="265722" y="996950"/>
                </a:lnTo>
                <a:lnTo>
                  <a:pt x="267042" y="998220"/>
                </a:lnTo>
                <a:close/>
              </a:path>
              <a:path w="378459" h="1052829">
                <a:moveTo>
                  <a:pt x="269138" y="999489"/>
                </a:moveTo>
                <a:lnTo>
                  <a:pt x="268363" y="999489"/>
                </a:lnTo>
                <a:lnTo>
                  <a:pt x="267677" y="998220"/>
                </a:lnTo>
                <a:lnTo>
                  <a:pt x="269138" y="999489"/>
                </a:lnTo>
                <a:close/>
              </a:path>
              <a:path w="378459" h="1052829">
                <a:moveTo>
                  <a:pt x="277272" y="1004570"/>
                </a:moveTo>
                <a:lnTo>
                  <a:pt x="275983" y="1004570"/>
                </a:lnTo>
                <a:lnTo>
                  <a:pt x="275437" y="1003300"/>
                </a:lnTo>
                <a:lnTo>
                  <a:pt x="277272" y="1004570"/>
                </a:lnTo>
                <a:close/>
              </a:path>
              <a:path w="378459" h="1052829">
                <a:moveTo>
                  <a:pt x="292633" y="1010920"/>
                </a:moveTo>
                <a:lnTo>
                  <a:pt x="290347" y="1010920"/>
                </a:lnTo>
                <a:lnTo>
                  <a:pt x="289509" y="1009650"/>
                </a:lnTo>
                <a:lnTo>
                  <a:pt x="292633" y="10109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14840" y="5509412"/>
            <a:ext cx="2104390" cy="57150"/>
          </a:xfrm>
          <a:custGeom>
            <a:avLst/>
            <a:gdLst/>
            <a:ahLst/>
            <a:cxnLst/>
            <a:rect l="l" t="t" r="r" b="b"/>
            <a:pathLst>
              <a:path w="2104390" h="57150">
                <a:moveTo>
                  <a:pt x="1961502" y="57150"/>
                </a:moveTo>
                <a:lnTo>
                  <a:pt x="1961502" y="0"/>
                </a:lnTo>
                <a:lnTo>
                  <a:pt x="2032939" y="14287"/>
                </a:lnTo>
                <a:lnTo>
                  <a:pt x="2032939" y="42862"/>
                </a:lnTo>
                <a:lnTo>
                  <a:pt x="1961502" y="57150"/>
                </a:lnTo>
                <a:close/>
              </a:path>
              <a:path w="2104390" h="57150">
                <a:moveTo>
                  <a:pt x="1961502" y="42862"/>
                </a:moveTo>
                <a:lnTo>
                  <a:pt x="0" y="42862"/>
                </a:lnTo>
                <a:lnTo>
                  <a:pt x="0" y="14287"/>
                </a:lnTo>
                <a:lnTo>
                  <a:pt x="1961502" y="14287"/>
                </a:lnTo>
                <a:lnTo>
                  <a:pt x="1961502" y="42862"/>
                </a:lnTo>
                <a:close/>
              </a:path>
              <a:path w="2104390" h="57150">
                <a:moveTo>
                  <a:pt x="2032939" y="42862"/>
                </a:moveTo>
                <a:lnTo>
                  <a:pt x="2032939" y="14287"/>
                </a:lnTo>
                <a:lnTo>
                  <a:pt x="2104377" y="28575"/>
                </a:lnTo>
                <a:lnTo>
                  <a:pt x="2032939" y="428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28912" y="3974223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 h="0">
                <a:moveTo>
                  <a:pt x="0" y="0"/>
                </a:moveTo>
                <a:lnTo>
                  <a:pt x="188683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28912" y="3967136"/>
            <a:ext cx="0" cy="1563370"/>
          </a:xfrm>
          <a:custGeom>
            <a:avLst/>
            <a:gdLst/>
            <a:ahLst/>
            <a:cxnLst/>
            <a:rect l="l" t="t" r="r" b="b"/>
            <a:pathLst>
              <a:path w="0" h="1563370">
                <a:moveTo>
                  <a:pt x="0" y="0"/>
                </a:moveTo>
                <a:lnTo>
                  <a:pt x="0" y="156295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29171" y="3282696"/>
            <a:ext cx="276225" cy="807720"/>
          </a:xfrm>
          <a:custGeom>
            <a:avLst/>
            <a:gdLst/>
            <a:ahLst/>
            <a:cxnLst/>
            <a:rect l="l" t="t" r="r" b="b"/>
            <a:pathLst>
              <a:path w="276225" h="807720">
                <a:moveTo>
                  <a:pt x="205739" y="560831"/>
                </a:moveTo>
                <a:lnTo>
                  <a:pt x="68579" y="560831"/>
                </a:lnTo>
                <a:lnTo>
                  <a:pt x="68579" y="0"/>
                </a:lnTo>
                <a:lnTo>
                  <a:pt x="205739" y="0"/>
                </a:lnTo>
                <a:lnTo>
                  <a:pt x="205739" y="560831"/>
                </a:lnTo>
                <a:close/>
              </a:path>
              <a:path w="276225" h="807720">
                <a:moveTo>
                  <a:pt x="137160" y="807719"/>
                </a:moveTo>
                <a:lnTo>
                  <a:pt x="0" y="560831"/>
                </a:lnTo>
                <a:lnTo>
                  <a:pt x="275844" y="560831"/>
                </a:lnTo>
                <a:lnTo>
                  <a:pt x="137160" y="807719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17729" y="3276117"/>
            <a:ext cx="297815" cy="828040"/>
          </a:xfrm>
          <a:custGeom>
            <a:avLst/>
            <a:gdLst/>
            <a:ahLst/>
            <a:cxnLst/>
            <a:rect l="l" t="t" r="r" b="b"/>
            <a:pathLst>
              <a:path w="297815" h="828039">
                <a:moveTo>
                  <a:pt x="73507" y="566940"/>
                </a:moveTo>
                <a:lnTo>
                  <a:pt x="73507" y="0"/>
                </a:lnTo>
                <a:lnTo>
                  <a:pt x="224294" y="0"/>
                </a:lnTo>
                <a:lnTo>
                  <a:pt x="224294" y="6350"/>
                </a:lnTo>
                <a:lnTo>
                  <a:pt x="86207" y="6350"/>
                </a:lnTo>
                <a:lnTo>
                  <a:pt x="79857" y="12700"/>
                </a:lnTo>
                <a:lnTo>
                  <a:pt x="86207" y="12700"/>
                </a:lnTo>
                <a:lnTo>
                  <a:pt x="86207" y="560590"/>
                </a:lnTo>
                <a:lnTo>
                  <a:pt x="79857" y="560590"/>
                </a:lnTo>
                <a:lnTo>
                  <a:pt x="73507" y="566940"/>
                </a:lnTo>
                <a:close/>
              </a:path>
              <a:path w="297815" h="828039">
                <a:moveTo>
                  <a:pt x="86207" y="12700"/>
                </a:moveTo>
                <a:lnTo>
                  <a:pt x="79857" y="12700"/>
                </a:lnTo>
                <a:lnTo>
                  <a:pt x="86207" y="6350"/>
                </a:lnTo>
                <a:lnTo>
                  <a:pt x="86207" y="12700"/>
                </a:lnTo>
                <a:close/>
              </a:path>
              <a:path w="297815" h="828039">
                <a:moveTo>
                  <a:pt x="211594" y="12700"/>
                </a:moveTo>
                <a:lnTo>
                  <a:pt x="86207" y="12700"/>
                </a:lnTo>
                <a:lnTo>
                  <a:pt x="86207" y="6350"/>
                </a:lnTo>
                <a:lnTo>
                  <a:pt x="211594" y="6350"/>
                </a:lnTo>
                <a:lnTo>
                  <a:pt x="211594" y="12700"/>
                </a:lnTo>
                <a:close/>
              </a:path>
              <a:path w="297815" h="828039">
                <a:moveTo>
                  <a:pt x="276170" y="573290"/>
                </a:moveTo>
                <a:lnTo>
                  <a:pt x="211594" y="573290"/>
                </a:lnTo>
                <a:lnTo>
                  <a:pt x="211594" y="6350"/>
                </a:lnTo>
                <a:lnTo>
                  <a:pt x="217944" y="12700"/>
                </a:lnTo>
                <a:lnTo>
                  <a:pt x="224294" y="12700"/>
                </a:lnTo>
                <a:lnTo>
                  <a:pt x="224294" y="560590"/>
                </a:lnTo>
                <a:lnTo>
                  <a:pt x="217944" y="560590"/>
                </a:lnTo>
                <a:lnTo>
                  <a:pt x="224294" y="566940"/>
                </a:lnTo>
                <a:lnTo>
                  <a:pt x="279711" y="566940"/>
                </a:lnTo>
                <a:lnTo>
                  <a:pt x="276170" y="573290"/>
                </a:lnTo>
                <a:close/>
              </a:path>
              <a:path w="297815" h="828039">
                <a:moveTo>
                  <a:pt x="224294" y="12700"/>
                </a:moveTo>
                <a:lnTo>
                  <a:pt x="217944" y="12700"/>
                </a:lnTo>
                <a:lnTo>
                  <a:pt x="211594" y="6350"/>
                </a:lnTo>
                <a:lnTo>
                  <a:pt x="224294" y="6350"/>
                </a:lnTo>
                <a:lnTo>
                  <a:pt x="224294" y="12700"/>
                </a:lnTo>
                <a:close/>
              </a:path>
              <a:path w="297815" h="828039">
                <a:moveTo>
                  <a:pt x="148894" y="827608"/>
                </a:moveTo>
                <a:lnTo>
                  <a:pt x="0" y="560590"/>
                </a:lnTo>
                <a:lnTo>
                  <a:pt x="73507" y="560590"/>
                </a:lnTo>
                <a:lnTo>
                  <a:pt x="73507" y="563854"/>
                </a:lnTo>
                <a:lnTo>
                  <a:pt x="16357" y="563854"/>
                </a:lnTo>
                <a:lnTo>
                  <a:pt x="10820" y="573290"/>
                </a:lnTo>
                <a:lnTo>
                  <a:pt x="21619" y="573290"/>
                </a:lnTo>
                <a:lnTo>
                  <a:pt x="148900" y="801525"/>
                </a:lnTo>
                <a:lnTo>
                  <a:pt x="143357" y="811466"/>
                </a:lnTo>
                <a:lnTo>
                  <a:pt x="157895" y="811466"/>
                </a:lnTo>
                <a:lnTo>
                  <a:pt x="148894" y="827608"/>
                </a:lnTo>
                <a:close/>
              </a:path>
              <a:path w="297815" h="828039">
                <a:moveTo>
                  <a:pt x="86207" y="566940"/>
                </a:moveTo>
                <a:lnTo>
                  <a:pt x="73507" y="566940"/>
                </a:lnTo>
                <a:lnTo>
                  <a:pt x="79857" y="560590"/>
                </a:lnTo>
                <a:lnTo>
                  <a:pt x="86207" y="560590"/>
                </a:lnTo>
                <a:lnTo>
                  <a:pt x="86207" y="566940"/>
                </a:lnTo>
                <a:close/>
              </a:path>
              <a:path w="297815" h="828039">
                <a:moveTo>
                  <a:pt x="224294" y="566940"/>
                </a:moveTo>
                <a:lnTo>
                  <a:pt x="217944" y="560590"/>
                </a:lnTo>
                <a:lnTo>
                  <a:pt x="224294" y="560590"/>
                </a:lnTo>
                <a:lnTo>
                  <a:pt x="224294" y="566940"/>
                </a:lnTo>
                <a:close/>
              </a:path>
              <a:path w="297815" h="828039">
                <a:moveTo>
                  <a:pt x="279711" y="566940"/>
                </a:moveTo>
                <a:lnTo>
                  <a:pt x="224294" y="566940"/>
                </a:lnTo>
                <a:lnTo>
                  <a:pt x="224294" y="560590"/>
                </a:lnTo>
                <a:lnTo>
                  <a:pt x="297789" y="560590"/>
                </a:lnTo>
                <a:lnTo>
                  <a:pt x="295969" y="563854"/>
                </a:lnTo>
                <a:lnTo>
                  <a:pt x="281432" y="563854"/>
                </a:lnTo>
                <a:lnTo>
                  <a:pt x="279711" y="566940"/>
                </a:lnTo>
                <a:close/>
              </a:path>
              <a:path w="297815" h="828039">
                <a:moveTo>
                  <a:pt x="21619" y="573290"/>
                </a:moveTo>
                <a:lnTo>
                  <a:pt x="10820" y="573290"/>
                </a:lnTo>
                <a:lnTo>
                  <a:pt x="16357" y="563854"/>
                </a:lnTo>
                <a:lnTo>
                  <a:pt x="21619" y="573290"/>
                </a:lnTo>
                <a:close/>
              </a:path>
              <a:path w="297815" h="828039">
                <a:moveTo>
                  <a:pt x="86207" y="573290"/>
                </a:moveTo>
                <a:lnTo>
                  <a:pt x="21619" y="573290"/>
                </a:lnTo>
                <a:lnTo>
                  <a:pt x="16357" y="563854"/>
                </a:lnTo>
                <a:lnTo>
                  <a:pt x="73507" y="563854"/>
                </a:lnTo>
                <a:lnTo>
                  <a:pt x="73507" y="566940"/>
                </a:lnTo>
                <a:lnTo>
                  <a:pt x="86207" y="566940"/>
                </a:lnTo>
                <a:lnTo>
                  <a:pt x="86207" y="573290"/>
                </a:lnTo>
                <a:close/>
              </a:path>
              <a:path w="297815" h="828039">
                <a:moveTo>
                  <a:pt x="157895" y="811466"/>
                </a:moveTo>
                <a:lnTo>
                  <a:pt x="154444" y="811466"/>
                </a:lnTo>
                <a:lnTo>
                  <a:pt x="148900" y="801525"/>
                </a:lnTo>
                <a:lnTo>
                  <a:pt x="281432" y="563854"/>
                </a:lnTo>
                <a:lnTo>
                  <a:pt x="286981" y="573290"/>
                </a:lnTo>
                <a:lnTo>
                  <a:pt x="290707" y="573290"/>
                </a:lnTo>
                <a:lnTo>
                  <a:pt x="157895" y="811466"/>
                </a:lnTo>
                <a:close/>
              </a:path>
              <a:path w="297815" h="828039">
                <a:moveTo>
                  <a:pt x="290707" y="573290"/>
                </a:moveTo>
                <a:lnTo>
                  <a:pt x="286981" y="573290"/>
                </a:lnTo>
                <a:lnTo>
                  <a:pt x="281432" y="563854"/>
                </a:lnTo>
                <a:lnTo>
                  <a:pt x="295969" y="563854"/>
                </a:lnTo>
                <a:lnTo>
                  <a:pt x="290707" y="573290"/>
                </a:lnTo>
                <a:close/>
              </a:path>
              <a:path w="297815" h="828039">
                <a:moveTo>
                  <a:pt x="154444" y="811466"/>
                </a:moveTo>
                <a:lnTo>
                  <a:pt x="143357" y="811466"/>
                </a:lnTo>
                <a:lnTo>
                  <a:pt x="148900" y="801525"/>
                </a:lnTo>
                <a:lnTo>
                  <a:pt x="154444" y="811466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3694" y="3737118"/>
          <a:ext cx="879475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3365"/>
                <a:gridCol w="805814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主讲人：矫岩</a:t>
                      </a: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松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071" y="2525458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力学单位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制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144" y="1325807"/>
            <a:ext cx="5596255" cy="118935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844165">
              <a:lnSpc>
                <a:spcPct val="100000"/>
              </a:lnSpc>
              <a:spcBef>
                <a:spcPts val="1240"/>
              </a:spcBef>
            </a:pPr>
            <a:r>
              <a:rPr dirty="0" sz="3000">
                <a:latin typeface="黑体"/>
                <a:cs typeface="黑体"/>
              </a:rPr>
              <a:t>请思考</a:t>
            </a:r>
            <a:endParaRPr sz="3000">
              <a:latin typeface="黑体"/>
              <a:cs typeface="黑体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你知道哪些物理量和相应的单位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0144" y="4015778"/>
            <a:ext cx="4256405" cy="10566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单位重要吗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g</a:t>
            </a:r>
            <a:r>
              <a:rPr dirty="0" sz="2800" b="1">
                <a:latin typeface="华文楷体"/>
                <a:cs typeface="华文楷体"/>
              </a:rPr>
              <a:t>的单位：</a:t>
            </a:r>
            <a:r>
              <a:rPr dirty="0" sz="2800" spc="-5" b="1">
                <a:latin typeface="Times New Roman"/>
                <a:cs typeface="Times New Roman"/>
              </a:rPr>
              <a:t>m·s</a:t>
            </a:r>
            <a:r>
              <a:rPr dirty="0" baseline="21604" sz="2700" spc="7" b="1">
                <a:latin typeface="Times New Roman"/>
                <a:cs typeface="Times New Roman"/>
              </a:rPr>
              <a:t>-2</a:t>
            </a:r>
            <a:r>
              <a:rPr dirty="0" sz="2800" b="1">
                <a:latin typeface="华文楷体"/>
                <a:cs typeface="华文楷体"/>
              </a:rPr>
              <a:t>？</a:t>
            </a:r>
            <a:r>
              <a:rPr dirty="0" sz="2800" spc="-5" b="1">
                <a:latin typeface="Times New Roman"/>
                <a:cs typeface="Times New Roman"/>
              </a:rPr>
              <a:t>N·kg</a:t>
            </a:r>
            <a:r>
              <a:rPr dirty="0" baseline="21604" sz="2700" spc="7" b="1">
                <a:latin typeface="Times New Roman"/>
                <a:cs typeface="Times New Roman"/>
              </a:rPr>
              <a:t>-1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29293" y="2879991"/>
          <a:ext cx="6543040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828040"/>
                <a:gridCol w="828039"/>
                <a:gridCol w="828039"/>
                <a:gridCol w="1116330"/>
                <a:gridCol w="539114"/>
                <a:gridCol w="539114"/>
                <a:gridCol w="82804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长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时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质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量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速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加速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048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m,</a:t>
                      </a:r>
                      <a:r>
                        <a:rPr dirty="0" sz="2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kg,</a:t>
                      </a:r>
                      <a:r>
                        <a:rPr dirty="0" sz="24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-1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84819" y="4431791"/>
            <a:ext cx="1267968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609" y="1470901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基本单位、导出单位和单位制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144" y="2063280"/>
            <a:ext cx="7000240" cy="322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阅读教材</a:t>
            </a:r>
            <a:r>
              <a:rPr dirty="0" sz="2800" spc="-5" b="1">
                <a:latin typeface="华文楷体"/>
                <a:cs typeface="华文楷体"/>
              </a:rPr>
              <a:t>93</a:t>
            </a:r>
            <a:r>
              <a:rPr dirty="0" sz="2800" b="1">
                <a:latin typeface="华文楷体"/>
                <a:cs typeface="华文楷体"/>
              </a:rPr>
              <a:t>页“基本单位”部分，并回答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不同物理量的单位之间有什么联系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什么是基本单位、导出单位和单位制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如何制定单位制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609" y="1470901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基本单位、导出单位和单位制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144" y="2985299"/>
            <a:ext cx="6667500" cy="26187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在物理学中，只要选定几个物理量的单位，就</a:t>
            </a:r>
            <a:r>
              <a:rPr dirty="0" sz="2400" spc="-5" b="1">
                <a:latin typeface="华文楷体"/>
                <a:cs typeface="华文楷体"/>
              </a:rPr>
              <a:t>能 </a:t>
            </a:r>
            <a:r>
              <a:rPr dirty="0" sz="2400" b="1">
                <a:latin typeface="华文楷体"/>
                <a:cs typeface="华文楷体"/>
              </a:rPr>
              <a:t>够利用物理量之间的关系推导出其他物理量的</a:t>
            </a:r>
            <a:r>
              <a:rPr dirty="0" sz="2400" spc="-5" b="1">
                <a:latin typeface="华文楷体"/>
                <a:cs typeface="华文楷体"/>
              </a:rPr>
              <a:t>单 </a:t>
            </a:r>
            <a:r>
              <a:rPr dirty="0" sz="2400" b="1">
                <a:latin typeface="华文楷体"/>
                <a:cs typeface="华文楷体"/>
              </a:rPr>
              <a:t>位。这些被选定的物理量叫作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基本量</a:t>
            </a:r>
            <a:r>
              <a:rPr dirty="0" sz="2400" b="1">
                <a:latin typeface="华文楷体"/>
                <a:cs typeface="华文楷体"/>
              </a:rPr>
              <a:t>，它们相</a:t>
            </a:r>
            <a:r>
              <a:rPr dirty="0" sz="2400" spc="-5" b="1">
                <a:latin typeface="华文楷体"/>
                <a:cs typeface="华文楷体"/>
              </a:rPr>
              <a:t>应 </a:t>
            </a:r>
            <a:r>
              <a:rPr dirty="0" sz="2400" b="1">
                <a:latin typeface="华文楷体"/>
                <a:cs typeface="华文楷体"/>
              </a:rPr>
              <a:t>的单位叫作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基本单位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由基本量根据物理关系推导出来的其他物理量</a:t>
            </a:r>
            <a:r>
              <a:rPr dirty="0" sz="2400" spc="-5" b="1">
                <a:latin typeface="华文楷体"/>
                <a:cs typeface="华文楷体"/>
              </a:rPr>
              <a:t>叫 </a:t>
            </a:r>
            <a:r>
              <a:rPr dirty="0" sz="2400" b="1">
                <a:latin typeface="华文楷体"/>
                <a:cs typeface="华文楷体"/>
              </a:rPr>
              <a:t>作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导出量</a:t>
            </a:r>
            <a:r>
              <a:rPr dirty="0" sz="2400" b="1">
                <a:latin typeface="华文楷体"/>
                <a:cs typeface="华文楷体"/>
              </a:rPr>
              <a:t>，推导出来的相应单位叫作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导出单位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基本单位和导出单位一起就组成了一个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单位制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9582" y="253452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338" y="0"/>
                </a:lnTo>
              </a:path>
            </a:pathLst>
          </a:custGeom>
          <a:ln w="16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15783" y="2071623"/>
            <a:ext cx="67056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4858" sz="3825" spc="15">
                <a:latin typeface="Symbol"/>
                <a:cs typeface="Symbol"/>
              </a:rPr>
              <a:t></a:t>
            </a:r>
            <a:r>
              <a:rPr dirty="0" baseline="-34858" sz="3825" spc="112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Symbol"/>
                <a:cs typeface="Symbol"/>
              </a:rPr>
              <a:t></a:t>
            </a:r>
            <a:r>
              <a:rPr dirty="0" sz="2550" spc="10" i="1">
                <a:latin typeface="Book Antiqua"/>
                <a:cs typeface="Book Antiqua"/>
              </a:rPr>
              <a:t>v</a:t>
            </a:r>
            <a:endParaRPr sz="25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0038" y="2277656"/>
            <a:ext cx="18923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5523" y="2533065"/>
            <a:ext cx="31623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>
                <a:latin typeface="Symbol"/>
                <a:cs typeface="Symbol"/>
              </a:rPr>
              <a:t></a:t>
            </a:r>
            <a:r>
              <a:rPr dirty="0" sz="2550" spc="5" i="1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5363" y="2534526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765" y="0"/>
                </a:lnTo>
              </a:path>
            </a:pathLst>
          </a:custGeom>
          <a:ln w="161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92511" y="2071623"/>
            <a:ext cx="890269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4858" sz="3825" spc="15" i="1">
                <a:latin typeface="Book Antiqua"/>
                <a:cs typeface="Book Antiqua"/>
              </a:rPr>
              <a:t>v </a:t>
            </a:r>
            <a:r>
              <a:rPr dirty="0" baseline="-34858" sz="3825" spc="15">
                <a:latin typeface="Symbol"/>
                <a:cs typeface="Symbol"/>
              </a:rPr>
              <a:t></a:t>
            </a:r>
            <a:r>
              <a:rPr dirty="0" baseline="-34858" sz="3825" spc="3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Symbol"/>
                <a:cs typeface="Symbol"/>
              </a:rPr>
              <a:t></a:t>
            </a:r>
            <a:r>
              <a:rPr dirty="0" sz="2550" spc="5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3493" y="2533065"/>
            <a:ext cx="31559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>
                <a:latin typeface="Symbol"/>
                <a:cs typeface="Symbol"/>
              </a:rPr>
              <a:t></a:t>
            </a:r>
            <a:r>
              <a:rPr dirty="0" sz="2550" spc="5" i="1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2927" y="2252472"/>
            <a:ext cx="901065" cy="431800"/>
          </a:xfrm>
          <a:custGeom>
            <a:avLst/>
            <a:gdLst/>
            <a:ahLst/>
            <a:cxnLst/>
            <a:rect l="l" t="t" r="r" b="b"/>
            <a:pathLst>
              <a:path w="901064" h="431800">
                <a:moveTo>
                  <a:pt x="900684" y="0"/>
                </a:moveTo>
                <a:lnTo>
                  <a:pt x="0" y="0"/>
                </a:lnTo>
                <a:lnTo>
                  <a:pt x="0" y="431291"/>
                </a:lnTo>
                <a:lnTo>
                  <a:pt x="900684" y="431291"/>
                </a:lnTo>
                <a:lnTo>
                  <a:pt x="900684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43631" y="2242870"/>
            <a:ext cx="919480" cy="451484"/>
          </a:xfrm>
          <a:custGeom>
            <a:avLst/>
            <a:gdLst/>
            <a:ahLst/>
            <a:cxnLst/>
            <a:rect l="l" t="t" r="r" b="b"/>
            <a:pathLst>
              <a:path w="919479" h="451485">
                <a:moveTo>
                  <a:pt x="919048" y="451053"/>
                </a:moveTo>
                <a:lnTo>
                  <a:pt x="0" y="451053"/>
                </a:lnTo>
                <a:lnTo>
                  <a:pt x="0" y="0"/>
                </a:lnTo>
                <a:lnTo>
                  <a:pt x="919048" y="0"/>
                </a:lnTo>
                <a:lnTo>
                  <a:pt x="919048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432003"/>
                </a:lnTo>
                <a:lnTo>
                  <a:pt x="9525" y="432003"/>
                </a:lnTo>
                <a:lnTo>
                  <a:pt x="19050" y="441528"/>
                </a:lnTo>
                <a:lnTo>
                  <a:pt x="919048" y="441528"/>
                </a:lnTo>
                <a:lnTo>
                  <a:pt x="919048" y="451053"/>
                </a:lnTo>
                <a:close/>
              </a:path>
              <a:path w="919479" h="451485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919479" h="451485">
                <a:moveTo>
                  <a:pt x="899998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899998" y="9524"/>
                </a:lnTo>
                <a:lnTo>
                  <a:pt x="899998" y="19049"/>
                </a:lnTo>
                <a:close/>
              </a:path>
              <a:path w="919479" h="451485">
                <a:moveTo>
                  <a:pt x="899998" y="441528"/>
                </a:moveTo>
                <a:lnTo>
                  <a:pt x="899998" y="9524"/>
                </a:lnTo>
                <a:lnTo>
                  <a:pt x="909523" y="19049"/>
                </a:lnTo>
                <a:lnTo>
                  <a:pt x="919048" y="19049"/>
                </a:lnTo>
                <a:lnTo>
                  <a:pt x="919048" y="432003"/>
                </a:lnTo>
                <a:lnTo>
                  <a:pt x="909523" y="432003"/>
                </a:lnTo>
                <a:lnTo>
                  <a:pt x="899998" y="441528"/>
                </a:lnTo>
                <a:close/>
              </a:path>
              <a:path w="919479" h="451485">
                <a:moveTo>
                  <a:pt x="919048" y="19049"/>
                </a:moveTo>
                <a:lnTo>
                  <a:pt x="909523" y="19049"/>
                </a:lnTo>
                <a:lnTo>
                  <a:pt x="899998" y="9524"/>
                </a:lnTo>
                <a:lnTo>
                  <a:pt x="919048" y="9524"/>
                </a:lnTo>
                <a:lnTo>
                  <a:pt x="919048" y="19049"/>
                </a:lnTo>
                <a:close/>
              </a:path>
              <a:path w="919479" h="451485">
                <a:moveTo>
                  <a:pt x="19050" y="441528"/>
                </a:moveTo>
                <a:lnTo>
                  <a:pt x="9525" y="432003"/>
                </a:lnTo>
                <a:lnTo>
                  <a:pt x="19050" y="432003"/>
                </a:lnTo>
                <a:lnTo>
                  <a:pt x="19050" y="441528"/>
                </a:lnTo>
                <a:close/>
              </a:path>
              <a:path w="919479" h="451485">
                <a:moveTo>
                  <a:pt x="899998" y="441528"/>
                </a:moveTo>
                <a:lnTo>
                  <a:pt x="19050" y="441528"/>
                </a:lnTo>
                <a:lnTo>
                  <a:pt x="19050" y="432003"/>
                </a:lnTo>
                <a:lnTo>
                  <a:pt x="899998" y="432003"/>
                </a:lnTo>
                <a:lnTo>
                  <a:pt x="899998" y="441528"/>
                </a:lnTo>
                <a:close/>
              </a:path>
              <a:path w="919479" h="451485">
                <a:moveTo>
                  <a:pt x="919048" y="441528"/>
                </a:moveTo>
                <a:lnTo>
                  <a:pt x="899998" y="441528"/>
                </a:lnTo>
                <a:lnTo>
                  <a:pt x="909523" y="432003"/>
                </a:lnTo>
                <a:lnTo>
                  <a:pt x="919048" y="432003"/>
                </a:lnTo>
                <a:lnTo>
                  <a:pt x="919048" y="441528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8160" y="2252395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9050">
            <a:solidFill>
              <a:srgbClr val="F4B0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28160" y="2323871"/>
            <a:ext cx="209842" cy="10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03520" y="2036064"/>
            <a:ext cx="647700" cy="433070"/>
          </a:xfrm>
          <a:custGeom>
            <a:avLst/>
            <a:gdLst/>
            <a:ahLst/>
            <a:cxnLst/>
            <a:rect l="l" t="t" r="r" b="b"/>
            <a:pathLst>
              <a:path w="647700" h="433069">
                <a:moveTo>
                  <a:pt x="0" y="0"/>
                </a:moveTo>
                <a:lnTo>
                  <a:pt x="647700" y="0"/>
                </a:lnTo>
                <a:lnTo>
                  <a:pt x="647700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93779" y="2026869"/>
            <a:ext cx="667385" cy="451484"/>
          </a:xfrm>
          <a:custGeom>
            <a:avLst/>
            <a:gdLst/>
            <a:ahLst/>
            <a:cxnLst/>
            <a:rect l="l" t="t" r="r" b="b"/>
            <a:pathLst>
              <a:path w="667385" h="451485">
                <a:moveTo>
                  <a:pt x="667054" y="451053"/>
                </a:moveTo>
                <a:lnTo>
                  <a:pt x="0" y="451053"/>
                </a:lnTo>
                <a:lnTo>
                  <a:pt x="0" y="0"/>
                </a:lnTo>
                <a:lnTo>
                  <a:pt x="667054" y="0"/>
                </a:lnTo>
                <a:lnTo>
                  <a:pt x="66705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432003"/>
                </a:lnTo>
                <a:lnTo>
                  <a:pt x="9525" y="432003"/>
                </a:lnTo>
                <a:lnTo>
                  <a:pt x="19050" y="441528"/>
                </a:lnTo>
                <a:lnTo>
                  <a:pt x="667054" y="441528"/>
                </a:lnTo>
                <a:lnTo>
                  <a:pt x="667054" y="451053"/>
                </a:lnTo>
                <a:close/>
              </a:path>
              <a:path w="667385" h="45148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67385" h="451485">
                <a:moveTo>
                  <a:pt x="64800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48004" y="9525"/>
                </a:lnTo>
                <a:lnTo>
                  <a:pt x="648004" y="19050"/>
                </a:lnTo>
                <a:close/>
              </a:path>
              <a:path w="667385" h="451485">
                <a:moveTo>
                  <a:pt x="648004" y="441528"/>
                </a:moveTo>
                <a:lnTo>
                  <a:pt x="648004" y="9525"/>
                </a:lnTo>
                <a:lnTo>
                  <a:pt x="657529" y="19050"/>
                </a:lnTo>
                <a:lnTo>
                  <a:pt x="667054" y="19050"/>
                </a:lnTo>
                <a:lnTo>
                  <a:pt x="667054" y="432003"/>
                </a:lnTo>
                <a:lnTo>
                  <a:pt x="657529" y="432003"/>
                </a:lnTo>
                <a:lnTo>
                  <a:pt x="648004" y="441528"/>
                </a:lnTo>
                <a:close/>
              </a:path>
              <a:path w="667385" h="451485">
                <a:moveTo>
                  <a:pt x="667054" y="19050"/>
                </a:moveTo>
                <a:lnTo>
                  <a:pt x="657529" y="19050"/>
                </a:lnTo>
                <a:lnTo>
                  <a:pt x="648004" y="9525"/>
                </a:lnTo>
                <a:lnTo>
                  <a:pt x="667054" y="9525"/>
                </a:lnTo>
                <a:lnTo>
                  <a:pt x="667054" y="19050"/>
                </a:lnTo>
                <a:close/>
              </a:path>
              <a:path w="667385" h="451485">
                <a:moveTo>
                  <a:pt x="19050" y="441528"/>
                </a:moveTo>
                <a:lnTo>
                  <a:pt x="9525" y="432003"/>
                </a:lnTo>
                <a:lnTo>
                  <a:pt x="19050" y="432003"/>
                </a:lnTo>
                <a:lnTo>
                  <a:pt x="19050" y="441528"/>
                </a:lnTo>
                <a:close/>
              </a:path>
              <a:path w="667385" h="451485">
                <a:moveTo>
                  <a:pt x="648004" y="441528"/>
                </a:moveTo>
                <a:lnTo>
                  <a:pt x="19050" y="441528"/>
                </a:lnTo>
                <a:lnTo>
                  <a:pt x="19050" y="432003"/>
                </a:lnTo>
                <a:lnTo>
                  <a:pt x="648004" y="432003"/>
                </a:lnTo>
                <a:lnTo>
                  <a:pt x="648004" y="441528"/>
                </a:lnTo>
                <a:close/>
              </a:path>
              <a:path w="667385" h="451485">
                <a:moveTo>
                  <a:pt x="667054" y="441528"/>
                </a:moveTo>
                <a:lnTo>
                  <a:pt x="648004" y="441528"/>
                </a:lnTo>
                <a:lnTo>
                  <a:pt x="657529" y="432003"/>
                </a:lnTo>
                <a:lnTo>
                  <a:pt x="667054" y="432003"/>
                </a:lnTo>
                <a:lnTo>
                  <a:pt x="667054" y="441528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49303" y="2036394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9050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1772" y="2107869"/>
            <a:ext cx="207530" cy="164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03520" y="2038934"/>
            <a:ext cx="64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03520" y="2549651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0"/>
                </a:moveTo>
                <a:lnTo>
                  <a:pt x="647700" y="0"/>
                </a:lnTo>
                <a:lnTo>
                  <a:pt x="64770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93779" y="2540050"/>
            <a:ext cx="667385" cy="451484"/>
          </a:xfrm>
          <a:custGeom>
            <a:avLst/>
            <a:gdLst/>
            <a:ahLst/>
            <a:cxnLst/>
            <a:rect l="l" t="t" r="r" b="b"/>
            <a:pathLst>
              <a:path w="667385" h="451485">
                <a:moveTo>
                  <a:pt x="667054" y="451053"/>
                </a:moveTo>
                <a:lnTo>
                  <a:pt x="0" y="451053"/>
                </a:lnTo>
                <a:lnTo>
                  <a:pt x="0" y="0"/>
                </a:lnTo>
                <a:lnTo>
                  <a:pt x="667054" y="0"/>
                </a:lnTo>
                <a:lnTo>
                  <a:pt x="667054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432003"/>
                </a:lnTo>
                <a:lnTo>
                  <a:pt x="9525" y="432003"/>
                </a:lnTo>
                <a:lnTo>
                  <a:pt x="19050" y="441528"/>
                </a:lnTo>
                <a:lnTo>
                  <a:pt x="667054" y="441528"/>
                </a:lnTo>
                <a:lnTo>
                  <a:pt x="667054" y="451053"/>
                </a:lnTo>
                <a:close/>
              </a:path>
              <a:path w="667385" h="451485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667385" h="451485">
                <a:moveTo>
                  <a:pt x="648004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648004" y="9524"/>
                </a:lnTo>
                <a:lnTo>
                  <a:pt x="648004" y="19049"/>
                </a:lnTo>
                <a:close/>
              </a:path>
              <a:path w="667385" h="451485">
                <a:moveTo>
                  <a:pt x="648004" y="441528"/>
                </a:moveTo>
                <a:lnTo>
                  <a:pt x="648004" y="9524"/>
                </a:lnTo>
                <a:lnTo>
                  <a:pt x="657529" y="19049"/>
                </a:lnTo>
                <a:lnTo>
                  <a:pt x="667054" y="19049"/>
                </a:lnTo>
                <a:lnTo>
                  <a:pt x="667054" y="432003"/>
                </a:lnTo>
                <a:lnTo>
                  <a:pt x="657529" y="432003"/>
                </a:lnTo>
                <a:lnTo>
                  <a:pt x="648004" y="441528"/>
                </a:lnTo>
                <a:close/>
              </a:path>
              <a:path w="667385" h="451485">
                <a:moveTo>
                  <a:pt x="667054" y="19049"/>
                </a:moveTo>
                <a:lnTo>
                  <a:pt x="657529" y="19049"/>
                </a:lnTo>
                <a:lnTo>
                  <a:pt x="648004" y="9524"/>
                </a:lnTo>
                <a:lnTo>
                  <a:pt x="667054" y="9524"/>
                </a:lnTo>
                <a:lnTo>
                  <a:pt x="667054" y="19049"/>
                </a:lnTo>
                <a:close/>
              </a:path>
              <a:path w="667385" h="451485">
                <a:moveTo>
                  <a:pt x="19050" y="441528"/>
                </a:moveTo>
                <a:lnTo>
                  <a:pt x="9525" y="432003"/>
                </a:lnTo>
                <a:lnTo>
                  <a:pt x="19050" y="432003"/>
                </a:lnTo>
                <a:lnTo>
                  <a:pt x="19050" y="441528"/>
                </a:lnTo>
                <a:close/>
              </a:path>
              <a:path w="667385" h="451485">
                <a:moveTo>
                  <a:pt x="648004" y="441528"/>
                </a:moveTo>
                <a:lnTo>
                  <a:pt x="19050" y="441528"/>
                </a:lnTo>
                <a:lnTo>
                  <a:pt x="19050" y="432003"/>
                </a:lnTo>
                <a:lnTo>
                  <a:pt x="648004" y="432003"/>
                </a:lnTo>
                <a:lnTo>
                  <a:pt x="648004" y="441528"/>
                </a:lnTo>
                <a:close/>
              </a:path>
              <a:path w="667385" h="451485">
                <a:moveTo>
                  <a:pt x="667054" y="441528"/>
                </a:moveTo>
                <a:lnTo>
                  <a:pt x="648004" y="441528"/>
                </a:lnTo>
                <a:lnTo>
                  <a:pt x="657529" y="432003"/>
                </a:lnTo>
                <a:lnTo>
                  <a:pt x="667054" y="432003"/>
                </a:lnTo>
                <a:lnTo>
                  <a:pt x="667054" y="441528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41683" y="2549575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9050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0899" y="2804096"/>
            <a:ext cx="230898" cy="111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03520" y="2552115"/>
            <a:ext cx="64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83168" y="2036064"/>
            <a:ext cx="829310" cy="433070"/>
          </a:xfrm>
          <a:custGeom>
            <a:avLst/>
            <a:gdLst/>
            <a:ahLst/>
            <a:cxnLst/>
            <a:rect l="l" t="t" r="r" b="b"/>
            <a:pathLst>
              <a:path w="829309" h="433069">
                <a:moveTo>
                  <a:pt x="0" y="0"/>
                </a:moveTo>
                <a:lnTo>
                  <a:pt x="829055" y="0"/>
                </a:lnTo>
                <a:lnTo>
                  <a:pt x="829055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74227" y="2026869"/>
            <a:ext cx="847090" cy="451484"/>
          </a:xfrm>
          <a:custGeom>
            <a:avLst/>
            <a:gdLst/>
            <a:ahLst/>
            <a:cxnLst/>
            <a:rect l="l" t="t" r="r" b="b"/>
            <a:pathLst>
              <a:path w="847090" h="451485">
                <a:moveTo>
                  <a:pt x="847051" y="451053"/>
                </a:moveTo>
                <a:lnTo>
                  <a:pt x="0" y="451053"/>
                </a:lnTo>
                <a:lnTo>
                  <a:pt x="0" y="0"/>
                </a:lnTo>
                <a:lnTo>
                  <a:pt x="847051" y="0"/>
                </a:lnTo>
                <a:lnTo>
                  <a:pt x="847051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432003"/>
                </a:lnTo>
                <a:lnTo>
                  <a:pt x="9525" y="432003"/>
                </a:lnTo>
                <a:lnTo>
                  <a:pt x="19050" y="441528"/>
                </a:lnTo>
                <a:lnTo>
                  <a:pt x="847051" y="441528"/>
                </a:lnTo>
                <a:lnTo>
                  <a:pt x="847051" y="451053"/>
                </a:lnTo>
                <a:close/>
              </a:path>
              <a:path w="847090" h="45148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847090" h="451485">
                <a:moveTo>
                  <a:pt x="828001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828001" y="9525"/>
                </a:lnTo>
                <a:lnTo>
                  <a:pt x="828001" y="19050"/>
                </a:lnTo>
                <a:close/>
              </a:path>
              <a:path w="847090" h="451485">
                <a:moveTo>
                  <a:pt x="828001" y="441528"/>
                </a:moveTo>
                <a:lnTo>
                  <a:pt x="828001" y="9525"/>
                </a:lnTo>
                <a:lnTo>
                  <a:pt x="837526" y="19050"/>
                </a:lnTo>
                <a:lnTo>
                  <a:pt x="847051" y="19050"/>
                </a:lnTo>
                <a:lnTo>
                  <a:pt x="847051" y="432003"/>
                </a:lnTo>
                <a:lnTo>
                  <a:pt x="837526" y="432003"/>
                </a:lnTo>
                <a:lnTo>
                  <a:pt x="828001" y="441528"/>
                </a:lnTo>
                <a:close/>
              </a:path>
              <a:path w="847090" h="451485">
                <a:moveTo>
                  <a:pt x="847051" y="19050"/>
                </a:moveTo>
                <a:lnTo>
                  <a:pt x="837526" y="19050"/>
                </a:lnTo>
                <a:lnTo>
                  <a:pt x="828001" y="9525"/>
                </a:lnTo>
                <a:lnTo>
                  <a:pt x="847051" y="9525"/>
                </a:lnTo>
                <a:lnTo>
                  <a:pt x="847051" y="19050"/>
                </a:lnTo>
                <a:close/>
              </a:path>
              <a:path w="847090" h="451485">
                <a:moveTo>
                  <a:pt x="19050" y="441528"/>
                </a:moveTo>
                <a:lnTo>
                  <a:pt x="9525" y="432003"/>
                </a:lnTo>
                <a:lnTo>
                  <a:pt x="19050" y="432003"/>
                </a:lnTo>
                <a:lnTo>
                  <a:pt x="19050" y="441528"/>
                </a:lnTo>
                <a:close/>
              </a:path>
              <a:path w="847090" h="451485">
                <a:moveTo>
                  <a:pt x="828001" y="441528"/>
                </a:moveTo>
                <a:lnTo>
                  <a:pt x="19050" y="441528"/>
                </a:lnTo>
                <a:lnTo>
                  <a:pt x="19050" y="432003"/>
                </a:lnTo>
                <a:lnTo>
                  <a:pt x="828001" y="432003"/>
                </a:lnTo>
                <a:lnTo>
                  <a:pt x="828001" y="441528"/>
                </a:lnTo>
                <a:close/>
              </a:path>
              <a:path w="847090" h="451485">
                <a:moveTo>
                  <a:pt x="847051" y="441528"/>
                </a:moveTo>
                <a:lnTo>
                  <a:pt x="828001" y="441528"/>
                </a:lnTo>
                <a:lnTo>
                  <a:pt x="837526" y="432003"/>
                </a:lnTo>
                <a:lnTo>
                  <a:pt x="847051" y="432003"/>
                </a:lnTo>
                <a:lnTo>
                  <a:pt x="847051" y="441528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14753" y="2036394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9050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07158" y="2107869"/>
            <a:ext cx="207594" cy="126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583168" y="2038934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m·s</a:t>
            </a:r>
            <a:r>
              <a:rPr dirty="0" baseline="21505" sz="2325">
                <a:latin typeface="Times New Roman"/>
                <a:cs typeface="Times New Roman"/>
              </a:rPr>
              <a:t>-1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83168" y="2549651"/>
            <a:ext cx="649605" cy="431800"/>
          </a:xfrm>
          <a:custGeom>
            <a:avLst/>
            <a:gdLst/>
            <a:ahLst/>
            <a:cxnLst/>
            <a:rect l="l" t="t" r="r" b="b"/>
            <a:pathLst>
              <a:path w="649604" h="431800">
                <a:moveTo>
                  <a:pt x="0" y="0"/>
                </a:moveTo>
                <a:lnTo>
                  <a:pt x="649224" y="0"/>
                </a:lnTo>
                <a:lnTo>
                  <a:pt x="649224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74227" y="2540050"/>
            <a:ext cx="667385" cy="451484"/>
          </a:xfrm>
          <a:custGeom>
            <a:avLst/>
            <a:gdLst/>
            <a:ahLst/>
            <a:cxnLst/>
            <a:rect l="l" t="t" r="r" b="b"/>
            <a:pathLst>
              <a:path w="667384" h="451485">
                <a:moveTo>
                  <a:pt x="667042" y="451053"/>
                </a:moveTo>
                <a:lnTo>
                  <a:pt x="0" y="451053"/>
                </a:lnTo>
                <a:lnTo>
                  <a:pt x="0" y="0"/>
                </a:lnTo>
                <a:lnTo>
                  <a:pt x="667042" y="0"/>
                </a:lnTo>
                <a:lnTo>
                  <a:pt x="667042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432003"/>
                </a:lnTo>
                <a:lnTo>
                  <a:pt x="9525" y="432003"/>
                </a:lnTo>
                <a:lnTo>
                  <a:pt x="19050" y="441528"/>
                </a:lnTo>
                <a:lnTo>
                  <a:pt x="667042" y="441528"/>
                </a:lnTo>
                <a:lnTo>
                  <a:pt x="667042" y="451053"/>
                </a:lnTo>
                <a:close/>
              </a:path>
              <a:path w="667384" h="451485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667384" h="451485">
                <a:moveTo>
                  <a:pt x="647992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647992" y="9524"/>
                </a:lnTo>
                <a:lnTo>
                  <a:pt x="647992" y="19049"/>
                </a:lnTo>
                <a:close/>
              </a:path>
              <a:path w="667384" h="451485">
                <a:moveTo>
                  <a:pt x="647992" y="441528"/>
                </a:moveTo>
                <a:lnTo>
                  <a:pt x="647992" y="9524"/>
                </a:lnTo>
                <a:lnTo>
                  <a:pt x="657517" y="19049"/>
                </a:lnTo>
                <a:lnTo>
                  <a:pt x="667042" y="19049"/>
                </a:lnTo>
                <a:lnTo>
                  <a:pt x="667042" y="432003"/>
                </a:lnTo>
                <a:lnTo>
                  <a:pt x="657517" y="432003"/>
                </a:lnTo>
                <a:lnTo>
                  <a:pt x="647992" y="441528"/>
                </a:lnTo>
                <a:close/>
              </a:path>
              <a:path w="667384" h="451485">
                <a:moveTo>
                  <a:pt x="667042" y="19049"/>
                </a:moveTo>
                <a:lnTo>
                  <a:pt x="657517" y="19049"/>
                </a:lnTo>
                <a:lnTo>
                  <a:pt x="647992" y="9524"/>
                </a:lnTo>
                <a:lnTo>
                  <a:pt x="667042" y="9524"/>
                </a:lnTo>
                <a:lnTo>
                  <a:pt x="667042" y="19049"/>
                </a:lnTo>
                <a:close/>
              </a:path>
              <a:path w="667384" h="451485">
                <a:moveTo>
                  <a:pt x="19050" y="441528"/>
                </a:moveTo>
                <a:lnTo>
                  <a:pt x="9525" y="432003"/>
                </a:lnTo>
                <a:lnTo>
                  <a:pt x="19050" y="432003"/>
                </a:lnTo>
                <a:lnTo>
                  <a:pt x="19050" y="441528"/>
                </a:lnTo>
                <a:close/>
              </a:path>
              <a:path w="667384" h="451485">
                <a:moveTo>
                  <a:pt x="647992" y="441528"/>
                </a:moveTo>
                <a:lnTo>
                  <a:pt x="19050" y="441528"/>
                </a:lnTo>
                <a:lnTo>
                  <a:pt x="19050" y="432003"/>
                </a:lnTo>
                <a:lnTo>
                  <a:pt x="647992" y="432003"/>
                </a:lnTo>
                <a:lnTo>
                  <a:pt x="647992" y="441528"/>
                </a:lnTo>
                <a:close/>
              </a:path>
              <a:path w="667384" h="451485">
                <a:moveTo>
                  <a:pt x="667042" y="441528"/>
                </a:moveTo>
                <a:lnTo>
                  <a:pt x="647992" y="441528"/>
                </a:lnTo>
                <a:lnTo>
                  <a:pt x="657517" y="432003"/>
                </a:lnTo>
                <a:lnTo>
                  <a:pt x="667042" y="432003"/>
                </a:lnTo>
                <a:lnTo>
                  <a:pt x="667042" y="441528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22131" y="2549575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9050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85771" y="2804007"/>
            <a:ext cx="236461" cy="1113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583168" y="2552115"/>
            <a:ext cx="649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79820" y="2252472"/>
            <a:ext cx="901065" cy="431800"/>
          </a:xfrm>
          <a:custGeom>
            <a:avLst/>
            <a:gdLst/>
            <a:ahLst/>
            <a:cxnLst/>
            <a:rect l="l" t="t" r="r" b="b"/>
            <a:pathLst>
              <a:path w="901065" h="431800">
                <a:moveTo>
                  <a:pt x="900683" y="0"/>
                </a:moveTo>
                <a:lnTo>
                  <a:pt x="0" y="0"/>
                </a:lnTo>
                <a:lnTo>
                  <a:pt x="0" y="431291"/>
                </a:lnTo>
                <a:lnTo>
                  <a:pt x="900683" y="431291"/>
                </a:lnTo>
                <a:lnTo>
                  <a:pt x="900683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70548" y="2242870"/>
            <a:ext cx="919480" cy="451484"/>
          </a:xfrm>
          <a:custGeom>
            <a:avLst/>
            <a:gdLst/>
            <a:ahLst/>
            <a:cxnLst/>
            <a:rect l="l" t="t" r="r" b="b"/>
            <a:pathLst>
              <a:path w="919479" h="451485">
                <a:moveTo>
                  <a:pt x="919048" y="451053"/>
                </a:moveTo>
                <a:lnTo>
                  <a:pt x="0" y="451053"/>
                </a:lnTo>
                <a:lnTo>
                  <a:pt x="0" y="0"/>
                </a:lnTo>
                <a:lnTo>
                  <a:pt x="919048" y="0"/>
                </a:lnTo>
                <a:lnTo>
                  <a:pt x="919048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432003"/>
                </a:lnTo>
                <a:lnTo>
                  <a:pt x="9525" y="432003"/>
                </a:lnTo>
                <a:lnTo>
                  <a:pt x="19050" y="441528"/>
                </a:lnTo>
                <a:lnTo>
                  <a:pt x="919048" y="441528"/>
                </a:lnTo>
                <a:lnTo>
                  <a:pt x="919048" y="451053"/>
                </a:lnTo>
                <a:close/>
              </a:path>
              <a:path w="919479" h="451485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919479" h="451485">
                <a:moveTo>
                  <a:pt x="899998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899998" y="9524"/>
                </a:lnTo>
                <a:lnTo>
                  <a:pt x="899998" y="19049"/>
                </a:lnTo>
                <a:close/>
              </a:path>
              <a:path w="919479" h="451485">
                <a:moveTo>
                  <a:pt x="899998" y="441528"/>
                </a:moveTo>
                <a:lnTo>
                  <a:pt x="899998" y="9524"/>
                </a:lnTo>
                <a:lnTo>
                  <a:pt x="909523" y="19049"/>
                </a:lnTo>
                <a:lnTo>
                  <a:pt x="919048" y="19049"/>
                </a:lnTo>
                <a:lnTo>
                  <a:pt x="919048" y="432003"/>
                </a:lnTo>
                <a:lnTo>
                  <a:pt x="909523" y="432003"/>
                </a:lnTo>
                <a:lnTo>
                  <a:pt x="899998" y="441528"/>
                </a:lnTo>
                <a:close/>
              </a:path>
              <a:path w="919479" h="451485">
                <a:moveTo>
                  <a:pt x="919048" y="19049"/>
                </a:moveTo>
                <a:lnTo>
                  <a:pt x="909523" y="19049"/>
                </a:lnTo>
                <a:lnTo>
                  <a:pt x="899998" y="9524"/>
                </a:lnTo>
                <a:lnTo>
                  <a:pt x="919048" y="9524"/>
                </a:lnTo>
                <a:lnTo>
                  <a:pt x="919048" y="19049"/>
                </a:lnTo>
                <a:close/>
              </a:path>
              <a:path w="919479" h="451485">
                <a:moveTo>
                  <a:pt x="19050" y="441528"/>
                </a:moveTo>
                <a:lnTo>
                  <a:pt x="9525" y="432003"/>
                </a:lnTo>
                <a:lnTo>
                  <a:pt x="19050" y="432003"/>
                </a:lnTo>
                <a:lnTo>
                  <a:pt x="19050" y="441528"/>
                </a:lnTo>
                <a:close/>
              </a:path>
              <a:path w="919479" h="451485">
                <a:moveTo>
                  <a:pt x="899998" y="441528"/>
                </a:moveTo>
                <a:lnTo>
                  <a:pt x="19050" y="441528"/>
                </a:lnTo>
                <a:lnTo>
                  <a:pt x="19050" y="432003"/>
                </a:lnTo>
                <a:lnTo>
                  <a:pt x="899998" y="432003"/>
                </a:lnTo>
                <a:lnTo>
                  <a:pt x="899998" y="441528"/>
                </a:lnTo>
                <a:close/>
              </a:path>
              <a:path w="919479" h="451485">
                <a:moveTo>
                  <a:pt x="919048" y="441528"/>
                </a:moveTo>
                <a:lnTo>
                  <a:pt x="899998" y="441528"/>
                </a:lnTo>
                <a:lnTo>
                  <a:pt x="909523" y="432003"/>
                </a:lnTo>
                <a:lnTo>
                  <a:pt x="919048" y="432003"/>
                </a:lnTo>
                <a:lnTo>
                  <a:pt x="919048" y="441528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55078" y="2252395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9050">
            <a:solidFill>
              <a:srgbClr val="F4B0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55078" y="2323871"/>
            <a:ext cx="213550" cy="109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852927" y="2254935"/>
            <a:ext cx="4227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  <a:tabLst>
                <a:tab pos="3465195" algn="l"/>
              </a:tabLst>
            </a:pPr>
            <a:r>
              <a:rPr dirty="0" sz="2400">
                <a:latin typeface="Times New Roman"/>
                <a:cs typeface="Times New Roman"/>
              </a:rPr>
              <a:t>m·s</a:t>
            </a:r>
            <a:r>
              <a:rPr dirty="0" baseline="21505" sz="2325">
                <a:latin typeface="Times New Roman"/>
                <a:cs typeface="Times New Roman"/>
              </a:rPr>
              <a:t>-1	</a:t>
            </a:r>
            <a:r>
              <a:rPr dirty="0" sz="2400">
                <a:latin typeface="Times New Roman"/>
                <a:cs typeface="Times New Roman"/>
              </a:rPr>
              <a:t>m·s</a:t>
            </a:r>
            <a:r>
              <a:rPr dirty="0" baseline="21505" sz="2325">
                <a:latin typeface="Times New Roman"/>
                <a:cs typeface="Times New Roman"/>
              </a:rPr>
              <a:t>-2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609" y="1470901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国际单位制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144" y="2073440"/>
            <a:ext cx="6667500" cy="15049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华文楷体"/>
                <a:cs typeface="华文楷体"/>
              </a:rPr>
              <a:t>1960</a:t>
            </a:r>
            <a:r>
              <a:rPr dirty="0" sz="2400" b="1">
                <a:latin typeface="华文楷体"/>
                <a:cs typeface="华文楷体"/>
              </a:rPr>
              <a:t>年第</a:t>
            </a:r>
            <a:r>
              <a:rPr dirty="0" sz="2400" spc="-5" b="1">
                <a:latin typeface="华文楷体"/>
                <a:cs typeface="华文楷体"/>
              </a:rPr>
              <a:t>11</a:t>
            </a:r>
            <a:r>
              <a:rPr dirty="0" sz="2400" b="1">
                <a:latin typeface="华文楷体"/>
                <a:cs typeface="华文楷体"/>
              </a:rPr>
              <a:t>届国际计量大会制订了一种国际通</a:t>
            </a:r>
            <a:r>
              <a:rPr dirty="0" sz="2400" spc="-5" b="1">
                <a:latin typeface="华文楷体"/>
                <a:cs typeface="华文楷体"/>
              </a:rPr>
              <a:t>用 </a:t>
            </a:r>
            <a:r>
              <a:rPr dirty="0" sz="2400" b="1">
                <a:latin typeface="华文楷体"/>
                <a:cs typeface="华文楷体"/>
              </a:rPr>
              <a:t>的、包括一切计量领域的单位制，叫作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国际单</a:t>
            </a:r>
            <a:r>
              <a:rPr dirty="0" sz="2400" spc="-5" b="1">
                <a:solidFill>
                  <a:srgbClr val="6FAC46"/>
                </a:solidFill>
                <a:latin typeface="华文楷体"/>
                <a:cs typeface="华文楷体"/>
              </a:rPr>
              <a:t>位 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制</a:t>
            </a:r>
            <a:r>
              <a:rPr dirty="0" sz="2400" b="1">
                <a:latin typeface="华文楷体"/>
                <a:cs typeface="华文楷体"/>
              </a:rPr>
              <a:t>，简称</a:t>
            </a:r>
            <a:r>
              <a:rPr dirty="0" sz="2400" b="1">
                <a:solidFill>
                  <a:srgbClr val="6FAC46"/>
                </a:solidFill>
                <a:latin typeface="华文楷体"/>
                <a:cs typeface="华文楷体"/>
              </a:rPr>
              <a:t>SI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国际单位制的基本单位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0235" y="3627120"/>
            <a:ext cx="6891527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6950" y="4168635"/>
            <a:ext cx="3483610" cy="290195"/>
          </a:xfrm>
          <a:custGeom>
            <a:avLst/>
            <a:gdLst/>
            <a:ahLst/>
            <a:cxnLst/>
            <a:rect l="l" t="t" r="r" b="b"/>
            <a:pathLst>
              <a:path w="3483609" h="290195">
                <a:moveTo>
                  <a:pt x="3483597" y="290106"/>
                </a:moveTo>
                <a:lnTo>
                  <a:pt x="0" y="290106"/>
                </a:lnTo>
                <a:lnTo>
                  <a:pt x="0" y="0"/>
                </a:lnTo>
                <a:lnTo>
                  <a:pt x="3483597" y="0"/>
                </a:lnTo>
                <a:lnTo>
                  <a:pt x="3483597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52006"/>
                </a:lnTo>
                <a:lnTo>
                  <a:pt x="19050" y="252006"/>
                </a:lnTo>
                <a:lnTo>
                  <a:pt x="38100" y="271056"/>
                </a:lnTo>
                <a:lnTo>
                  <a:pt x="3483597" y="271056"/>
                </a:lnTo>
                <a:lnTo>
                  <a:pt x="3483597" y="290106"/>
                </a:lnTo>
                <a:close/>
              </a:path>
              <a:path w="3483609" h="29019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483609" h="290195">
                <a:moveTo>
                  <a:pt x="3445497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445497" y="19050"/>
                </a:lnTo>
                <a:lnTo>
                  <a:pt x="3445497" y="38100"/>
                </a:lnTo>
                <a:close/>
              </a:path>
              <a:path w="3483609" h="290195">
                <a:moveTo>
                  <a:pt x="3445497" y="271056"/>
                </a:moveTo>
                <a:lnTo>
                  <a:pt x="3445497" y="19050"/>
                </a:lnTo>
                <a:lnTo>
                  <a:pt x="3464547" y="38100"/>
                </a:lnTo>
                <a:lnTo>
                  <a:pt x="3483597" y="38100"/>
                </a:lnTo>
                <a:lnTo>
                  <a:pt x="3483597" y="252006"/>
                </a:lnTo>
                <a:lnTo>
                  <a:pt x="3464547" y="252006"/>
                </a:lnTo>
                <a:lnTo>
                  <a:pt x="3445497" y="271056"/>
                </a:lnTo>
                <a:close/>
              </a:path>
              <a:path w="3483609" h="290195">
                <a:moveTo>
                  <a:pt x="3483597" y="38100"/>
                </a:moveTo>
                <a:lnTo>
                  <a:pt x="3464547" y="38100"/>
                </a:lnTo>
                <a:lnTo>
                  <a:pt x="3445497" y="19050"/>
                </a:lnTo>
                <a:lnTo>
                  <a:pt x="3483597" y="19050"/>
                </a:lnTo>
                <a:lnTo>
                  <a:pt x="3483597" y="38100"/>
                </a:lnTo>
                <a:close/>
              </a:path>
              <a:path w="3483609" h="290195">
                <a:moveTo>
                  <a:pt x="38100" y="271056"/>
                </a:moveTo>
                <a:lnTo>
                  <a:pt x="19050" y="252006"/>
                </a:lnTo>
                <a:lnTo>
                  <a:pt x="38100" y="252006"/>
                </a:lnTo>
                <a:lnTo>
                  <a:pt x="38100" y="271056"/>
                </a:lnTo>
                <a:close/>
              </a:path>
              <a:path w="3483609" h="290195">
                <a:moveTo>
                  <a:pt x="3445497" y="271056"/>
                </a:moveTo>
                <a:lnTo>
                  <a:pt x="38100" y="271056"/>
                </a:lnTo>
                <a:lnTo>
                  <a:pt x="38100" y="252006"/>
                </a:lnTo>
                <a:lnTo>
                  <a:pt x="3445497" y="252006"/>
                </a:lnTo>
                <a:lnTo>
                  <a:pt x="3445497" y="271056"/>
                </a:lnTo>
                <a:close/>
              </a:path>
              <a:path w="3483609" h="290195">
                <a:moveTo>
                  <a:pt x="3483597" y="271056"/>
                </a:moveTo>
                <a:lnTo>
                  <a:pt x="3445497" y="271056"/>
                </a:lnTo>
                <a:lnTo>
                  <a:pt x="3464547" y="252006"/>
                </a:lnTo>
                <a:lnTo>
                  <a:pt x="3483597" y="252006"/>
                </a:lnTo>
                <a:lnTo>
                  <a:pt x="3483597" y="27105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609" y="1470901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国际单位制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144" y="2063280"/>
            <a:ext cx="48837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国际单位制的导出单位举例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091" y="5123459"/>
            <a:ext cx="117157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 i="1">
                <a:latin typeface="Times New Roman"/>
                <a:cs typeface="Times New Roman"/>
              </a:rPr>
              <a:t>F 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90">
                <a:latin typeface="Times New Roman"/>
                <a:cs typeface="Times New Roman"/>
              </a:rPr>
              <a:t> </a:t>
            </a:r>
            <a:r>
              <a:rPr dirty="0" sz="3050" spc="5" i="1">
                <a:latin typeface="Times New Roman"/>
                <a:cs typeface="Times New Roman"/>
              </a:rPr>
              <a:t>ma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0258" y="5123459"/>
            <a:ext cx="120142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3870" algn="l"/>
              </a:tabLst>
            </a:pPr>
            <a:r>
              <a:rPr dirty="0" sz="3050" spc="15" i="1">
                <a:latin typeface="Times New Roman"/>
                <a:cs typeface="Times New Roman"/>
              </a:rPr>
              <a:t>W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55">
                <a:latin typeface="Times New Roman"/>
                <a:cs typeface="Times New Roman"/>
              </a:rPr>
              <a:t> </a:t>
            </a:r>
            <a:r>
              <a:rPr dirty="0" sz="3050" spc="5" i="1">
                <a:latin typeface="Times New Roman"/>
                <a:cs typeface="Times New Roman"/>
              </a:rPr>
              <a:t>Fs</a:t>
            </a:r>
            <a:endParaRPr sz="30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479" y="2633078"/>
          <a:ext cx="6760845" cy="246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275"/>
                <a:gridCol w="1979929"/>
                <a:gridCol w="1367789"/>
                <a:gridCol w="1692274"/>
              </a:tblGrid>
              <a:tr h="753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物理量名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574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单位名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574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单位符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号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574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用基本单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位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表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示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4179"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速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米每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秒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-1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-1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加速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米每二次方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秒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4"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牛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[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顿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]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ts val="2810"/>
                        </a:lnSpc>
                      </a:pPr>
                      <a:r>
                        <a:rPr dirty="0" sz="2400" spc="-5" b="1">
                          <a:solidFill>
                            <a:srgbClr val="6FAC46"/>
                          </a:solidFill>
                          <a:latin typeface="Times New Roman"/>
                          <a:cs typeface="Times New Roman"/>
                        </a:rPr>
                        <a:t>kg·m·s</a:t>
                      </a:r>
                      <a:r>
                        <a:rPr dirty="0" baseline="21505" sz="2325" spc="-7" b="1">
                          <a:solidFill>
                            <a:srgbClr val="6FAC46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能量，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焦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[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耳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]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6FAC46"/>
                          </a:solidFill>
                          <a:latin typeface="Times New Roman"/>
                          <a:cs typeface="Times New Roman"/>
                        </a:rPr>
                        <a:t>kg·m</a:t>
                      </a:r>
                      <a:r>
                        <a:rPr dirty="0" baseline="21505" sz="2325" b="1">
                          <a:solidFill>
                            <a:srgbClr val="6FAC4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b="1">
                          <a:solidFill>
                            <a:srgbClr val="6FAC46"/>
                          </a:solidFill>
                          <a:latin typeface="Times New Roman"/>
                          <a:cs typeface="Times New Roman"/>
                        </a:rPr>
                        <a:t>·s</a:t>
                      </a:r>
                      <a:r>
                        <a:rPr dirty="0" baseline="21505" sz="2325" b="1">
                          <a:solidFill>
                            <a:srgbClr val="6FAC46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28547" y="5179059"/>
            <a:ext cx="210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6FAC46"/>
                </a:solidFill>
                <a:latin typeface="Times New Roman"/>
                <a:cs typeface="Times New Roman"/>
              </a:rPr>
              <a:t>1 N·kg</a:t>
            </a:r>
            <a:r>
              <a:rPr dirty="0" baseline="21505" sz="2325" b="1">
                <a:solidFill>
                  <a:srgbClr val="6FAC46"/>
                </a:solidFill>
                <a:latin typeface="Times New Roman"/>
                <a:cs typeface="Times New Roman"/>
              </a:rPr>
              <a:t>-1</a:t>
            </a:r>
            <a:r>
              <a:rPr dirty="0" sz="2400" b="1">
                <a:solidFill>
                  <a:srgbClr val="6FAC46"/>
                </a:solidFill>
                <a:latin typeface="Times New Roman"/>
                <a:cs typeface="Times New Roman"/>
              </a:rPr>
              <a:t>=1</a:t>
            </a:r>
            <a:r>
              <a:rPr dirty="0" sz="2400" spc="-90" b="1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6FAC46"/>
                </a:solidFill>
                <a:latin typeface="Times New Roman"/>
                <a:cs typeface="Times New Roman"/>
              </a:rPr>
              <a:t>m·s</a:t>
            </a:r>
            <a:r>
              <a:rPr dirty="0" baseline="21505" sz="2325" b="1">
                <a:solidFill>
                  <a:srgbClr val="6FAC46"/>
                </a:solidFill>
                <a:latin typeface="Times New Roman"/>
                <a:cs typeface="Times New Roman"/>
              </a:rPr>
              <a:t>-2</a:t>
            </a:r>
            <a:endParaRPr baseline="21505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109" y="1470901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单位制的应用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144" y="2073440"/>
            <a:ext cx="7114540" cy="185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85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简化计算过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  <a:p>
            <a:pPr marL="241300" indent="-228600">
              <a:lnSpc>
                <a:spcPts val="285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例：光滑水平桌面上有一个静止的物体，质量</a:t>
            </a:r>
            <a:r>
              <a:rPr dirty="0" sz="2400" spc="-5" b="1">
                <a:latin typeface="华文楷体"/>
                <a:cs typeface="华文楷体"/>
              </a:rPr>
              <a:t>是</a:t>
            </a:r>
            <a:endParaRPr sz="24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dirty="0" sz="2400" b="1">
                <a:latin typeface="Times New Roman"/>
                <a:cs typeface="Times New Roman"/>
              </a:rPr>
              <a:t>700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，在</a:t>
            </a:r>
            <a:r>
              <a:rPr dirty="0" sz="2400" b="1">
                <a:latin typeface="Times New Roman"/>
                <a:cs typeface="Times New Roman"/>
              </a:rPr>
              <a:t>1.4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的水平恒力作用下开始运动。那么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华文楷体"/>
                <a:cs typeface="华文楷体"/>
              </a:rPr>
              <a:t>末物体的速度大小是多少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华文楷体"/>
                <a:cs typeface="华文楷体"/>
              </a:rPr>
              <a:t>内它的位移大小是多少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0144" y="3992410"/>
            <a:ext cx="864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华文楷体"/>
                <a:cs typeface="华文楷体"/>
              </a:rPr>
              <a:t>解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6476" y="3322320"/>
            <a:ext cx="2734055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11929" y="4401565"/>
            <a:ext cx="264795" cy="15875"/>
          </a:xfrm>
          <a:custGeom>
            <a:avLst/>
            <a:gdLst/>
            <a:ahLst/>
            <a:cxnLst/>
            <a:rect l="l" t="t" r="r" b="b"/>
            <a:pathLst>
              <a:path w="264795" h="15875">
                <a:moveTo>
                  <a:pt x="0" y="0"/>
                </a:moveTo>
                <a:lnTo>
                  <a:pt x="264642" y="0"/>
                </a:lnTo>
                <a:lnTo>
                  <a:pt x="264642" y="15519"/>
                </a:lnTo>
                <a:lnTo>
                  <a:pt x="0" y="15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52867" y="4154932"/>
            <a:ext cx="11620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7015" y="5712586"/>
            <a:ext cx="186690" cy="15875"/>
          </a:xfrm>
          <a:custGeom>
            <a:avLst/>
            <a:gdLst/>
            <a:ahLst/>
            <a:cxnLst/>
            <a:rect l="l" t="t" r="r" b="b"/>
            <a:pathLst>
              <a:path w="186689" h="15875">
                <a:moveTo>
                  <a:pt x="0" y="0"/>
                </a:moveTo>
                <a:lnTo>
                  <a:pt x="186232" y="0"/>
                </a:lnTo>
                <a:lnTo>
                  <a:pt x="186232" y="15494"/>
                </a:lnTo>
                <a:lnTo>
                  <a:pt x="0" y="15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3502" y="5712586"/>
            <a:ext cx="186690" cy="15875"/>
          </a:xfrm>
          <a:custGeom>
            <a:avLst/>
            <a:gdLst/>
            <a:ahLst/>
            <a:cxnLst/>
            <a:rect l="l" t="t" r="r" b="b"/>
            <a:pathLst>
              <a:path w="186689" h="15875">
                <a:moveTo>
                  <a:pt x="0" y="0"/>
                </a:moveTo>
                <a:lnTo>
                  <a:pt x="186232" y="0"/>
                </a:lnTo>
                <a:lnTo>
                  <a:pt x="186232" y="15494"/>
                </a:lnTo>
                <a:lnTo>
                  <a:pt x="0" y="15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15168" y="4401013"/>
            <a:ext cx="264795" cy="15875"/>
          </a:xfrm>
          <a:custGeom>
            <a:avLst/>
            <a:gdLst/>
            <a:ahLst/>
            <a:cxnLst/>
            <a:rect l="l" t="t" r="r" b="b"/>
            <a:pathLst>
              <a:path w="264795" h="15875">
                <a:moveTo>
                  <a:pt x="0" y="0"/>
                </a:moveTo>
                <a:lnTo>
                  <a:pt x="264680" y="0"/>
                </a:lnTo>
                <a:lnTo>
                  <a:pt x="264680" y="15506"/>
                </a:lnTo>
                <a:lnTo>
                  <a:pt x="0" y="155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22429" y="4154461"/>
            <a:ext cx="124841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44270" algn="l"/>
              </a:tabLst>
            </a:pPr>
            <a:r>
              <a:rPr dirty="0" sz="1400" spc="10">
                <a:latin typeface="Times New Roman"/>
                <a:cs typeface="Times New Roman"/>
              </a:rPr>
              <a:t>2</a:t>
            </a:r>
            <a:r>
              <a:rPr dirty="0" sz="1400" spc="10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8662" y="4163720"/>
            <a:ext cx="1898014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445">
                <a:latin typeface="Times New Roman"/>
                <a:cs typeface="Times New Roman"/>
              </a:rPr>
              <a:t>2</a:t>
            </a:r>
            <a:r>
              <a:rPr dirty="0" sz="2450" spc="-445">
                <a:latin typeface="Symbol"/>
                <a:cs typeface="Symbol"/>
              </a:rPr>
              <a:t></a:t>
            </a:r>
            <a:r>
              <a:rPr dirty="0" sz="2450" spc="-445">
                <a:latin typeface="Times New Roman"/>
                <a:cs typeface="Times New Roman"/>
              </a:rPr>
              <a:t>N2/mkg/s</a:t>
            </a:r>
            <a:r>
              <a:rPr dirty="0" sz="2450" spc="-445">
                <a:latin typeface="Symbol"/>
                <a:cs typeface="Symbol"/>
              </a:rPr>
              <a:t></a:t>
            </a:r>
            <a:r>
              <a:rPr dirty="0" sz="2450" spc="-44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2</a:t>
            </a:r>
            <a:r>
              <a:rPr dirty="0" sz="2450" spc="-100">
                <a:latin typeface="Times New Roman"/>
                <a:cs typeface="Times New Roman"/>
              </a:rPr>
              <a:t> </a:t>
            </a:r>
            <a:r>
              <a:rPr dirty="0" sz="2450" spc="-5">
                <a:latin typeface="Times New Roman"/>
                <a:cs typeface="Times New Roman"/>
              </a:rPr>
              <a:t>m/s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1881" y="3966095"/>
            <a:ext cx="134112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3565" algn="l"/>
                <a:tab pos="1102360" algn="l"/>
              </a:tabLst>
            </a:pPr>
            <a:r>
              <a:rPr dirty="0" sz="2450" i="1">
                <a:latin typeface="Times New Roman"/>
                <a:cs typeface="Times New Roman"/>
              </a:rPr>
              <a:t>F</a:t>
            </a:r>
            <a:r>
              <a:rPr dirty="0" sz="2450" i="1">
                <a:latin typeface="Times New Roman"/>
                <a:cs typeface="Times New Roman"/>
              </a:rPr>
              <a:t>	</a:t>
            </a:r>
            <a:r>
              <a:rPr dirty="0" sz="2450" b="1">
                <a:latin typeface="Times New Roman"/>
                <a:cs typeface="Times New Roman"/>
              </a:rPr>
              <a:t>1.4</a:t>
            </a:r>
            <a:r>
              <a:rPr dirty="0" sz="2450" b="1">
                <a:latin typeface="Times New Roman"/>
                <a:cs typeface="Times New Roman"/>
              </a:rPr>
              <a:t>	</a:t>
            </a:r>
            <a:r>
              <a:rPr dirty="0" sz="2450" spc="5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7214" y="4163720"/>
            <a:ext cx="217233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2644" algn="l"/>
                <a:tab pos="1654175" algn="l"/>
              </a:tabLst>
            </a:pPr>
            <a:r>
              <a:rPr dirty="0" sz="2450" i="1">
                <a:latin typeface="Times New Roman"/>
                <a:cs typeface="Times New Roman"/>
              </a:rPr>
              <a:t>a</a:t>
            </a:r>
            <a:r>
              <a:rPr dirty="0" sz="2450" spc="10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trike="sngStrike">
                <a:latin typeface="Symbol"/>
                <a:cs typeface="Symbol"/>
              </a:rPr>
              <a:t></a:t>
            </a:r>
            <a:r>
              <a:rPr dirty="0" sz="2450" spc="-310" strike="sngStrike">
                <a:latin typeface="Times New Roman"/>
                <a:cs typeface="Times New Roman"/>
              </a:rPr>
              <a:t>m/</a:t>
            </a:r>
            <a:r>
              <a:rPr dirty="0" sz="2450" spc="-310" strike="noStrike">
                <a:latin typeface="Times New Roman"/>
                <a:cs typeface="Times New Roman"/>
              </a:rPr>
              <a:t>s</a:t>
            </a:r>
            <a:r>
              <a:rPr dirty="0" sz="2450" spc="-310" strike="noStrike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4528" y="4408690"/>
            <a:ext cx="14077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250" algn="l"/>
              </a:tabLst>
            </a:pPr>
            <a:r>
              <a:rPr dirty="0" sz="2450" spc="5" i="1">
                <a:latin typeface="Times New Roman"/>
                <a:cs typeface="Times New Roman"/>
              </a:rPr>
              <a:t>m	</a:t>
            </a:r>
            <a:r>
              <a:rPr dirty="0" sz="2450">
                <a:latin typeface="Times New Roman"/>
                <a:cs typeface="Times New Roman"/>
              </a:rPr>
              <a:t>0.7</a:t>
            </a:r>
            <a:r>
              <a:rPr dirty="0" sz="2450" spc="1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kg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09644" y="5712586"/>
            <a:ext cx="186690" cy="15875"/>
          </a:xfrm>
          <a:custGeom>
            <a:avLst/>
            <a:gdLst/>
            <a:ahLst/>
            <a:cxnLst/>
            <a:rect l="l" t="t" r="r" b="b"/>
            <a:pathLst>
              <a:path w="186689" h="15875">
                <a:moveTo>
                  <a:pt x="0" y="0"/>
                </a:moveTo>
                <a:lnTo>
                  <a:pt x="186143" y="0"/>
                </a:lnTo>
                <a:lnTo>
                  <a:pt x="186143" y="15494"/>
                </a:lnTo>
                <a:lnTo>
                  <a:pt x="0" y="15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5700" y="5712586"/>
            <a:ext cx="186690" cy="15875"/>
          </a:xfrm>
          <a:custGeom>
            <a:avLst/>
            <a:gdLst/>
            <a:ahLst/>
            <a:cxnLst/>
            <a:rect l="l" t="t" r="r" b="b"/>
            <a:pathLst>
              <a:path w="186689" h="15875">
                <a:moveTo>
                  <a:pt x="0" y="0"/>
                </a:moveTo>
                <a:lnTo>
                  <a:pt x="186156" y="0"/>
                </a:lnTo>
                <a:lnTo>
                  <a:pt x="186156" y="15494"/>
                </a:lnTo>
                <a:lnTo>
                  <a:pt x="0" y="15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21798" y="4872761"/>
            <a:ext cx="4568825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Book Antiqua"/>
                <a:cs typeface="Book Antiqua"/>
              </a:rPr>
              <a:t>v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at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-475">
                <a:latin typeface="Times New Roman"/>
                <a:cs typeface="Times New Roman"/>
              </a:rPr>
              <a:t>2</a:t>
            </a:r>
            <a:r>
              <a:rPr dirty="0" sz="2450" spc="-475">
                <a:latin typeface="Symbol"/>
                <a:cs typeface="Symbol"/>
              </a:rPr>
              <a:t></a:t>
            </a:r>
            <a:r>
              <a:rPr dirty="0" sz="2450" spc="-475">
                <a:latin typeface="Times New Roman"/>
                <a:cs typeface="Times New Roman"/>
              </a:rPr>
              <a:t>m5/sm</a:t>
            </a:r>
            <a:r>
              <a:rPr dirty="0" baseline="43650" sz="2100" spc="-712">
                <a:latin typeface="Times New Roman"/>
                <a:cs typeface="Times New Roman"/>
              </a:rPr>
              <a:t>2</a:t>
            </a:r>
            <a:r>
              <a:rPr dirty="0" baseline="43650" sz="2100" spc="150">
                <a:latin typeface="Times New Roman"/>
                <a:cs typeface="Times New Roman"/>
              </a:rPr>
              <a:t> </a:t>
            </a:r>
            <a:r>
              <a:rPr dirty="0" sz="2450" spc="-385">
                <a:latin typeface="Symbol"/>
                <a:cs typeface="Symbol"/>
              </a:rPr>
              <a:t></a:t>
            </a:r>
            <a:r>
              <a:rPr dirty="0" sz="2450" spc="-385">
                <a:latin typeface="Times New Roman"/>
                <a:cs typeface="Times New Roman"/>
              </a:rPr>
              <a:t>/s5</a:t>
            </a:r>
            <a:r>
              <a:rPr dirty="0" sz="2450" spc="-385">
                <a:latin typeface="Symbol"/>
                <a:cs typeface="Symbol"/>
              </a:rPr>
              <a:t></a:t>
            </a:r>
            <a:r>
              <a:rPr dirty="0" sz="2450" spc="-385">
                <a:latin typeface="Times New Roman"/>
                <a:cs typeface="Times New Roman"/>
              </a:rPr>
              <a:t>s1</a:t>
            </a:r>
            <a:r>
              <a:rPr dirty="0" sz="2450" spc="-385">
                <a:latin typeface="Symbol"/>
                <a:cs typeface="Symbol"/>
              </a:rPr>
              <a:t></a:t>
            </a:r>
            <a:r>
              <a:rPr dirty="0" sz="2450" spc="-385">
                <a:latin typeface="Times New Roman"/>
                <a:cs typeface="Times New Roman"/>
              </a:rPr>
              <a:t>01m0/sm/s</a:t>
            </a:r>
            <a:endParaRPr sz="2450">
              <a:latin typeface="Times New Roman"/>
              <a:cs typeface="Times New Roman"/>
            </a:endParaRPr>
          </a:p>
          <a:p>
            <a:pPr marL="22225">
              <a:lnSpc>
                <a:spcPts val="2430"/>
              </a:lnSpc>
              <a:spcBef>
                <a:spcPts val="1800"/>
              </a:spcBef>
            </a:pPr>
            <a:r>
              <a:rPr dirty="0" sz="2450" i="1">
                <a:latin typeface="Times New Roman"/>
                <a:cs typeface="Times New Roman"/>
              </a:rPr>
              <a:t>x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baseline="35147" sz="3675">
                <a:latin typeface="Times New Roman"/>
                <a:cs typeface="Times New Roman"/>
              </a:rPr>
              <a:t>1 </a:t>
            </a:r>
            <a:r>
              <a:rPr dirty="0" sz="2450" i="1">
                <a:latin typeface="Times New Roman"/>
                <a:cs typeface="Times New Roman"/>
              </a:rPr>
              <a:t>at</a:t>
            </a:r>
            <a:r>
              <a:rPr dirty="0" sz="2450" spc="-520" i="1">
                <a:latin typeface="Times New Roman"/>
                <a:cs typeface="Times New Roman"/>
              </a:rPr>
              <a:t> </a:t>
            </a:r>
            <a:r>
              <a:rPr dirty="0" baseline="43650" sz="2100" spc="15">
                <a:latin typeface="Times New Roman"/>
                <a:cs typeface="Times New Roman"/>
              </a:rPr>
              <a:t>2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baseline="35147" sz="3675">
                <a:latin typeface="Times New Roman"/>
                <a:cs typeface="Times New Roman"/>
              </a:rPr>
              <a:t>1 </a:t>
            </a:r>
            <a:r>
              <a:rPr dirty="0" sz="2450">
                <a:latin typeface="Symbol"/>
                <a:cs typeface="Symbol"/>
              </a:rPr>
              <a:t>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-395">
                <a:latin typeface="Times New Roman"/>
                <a:cs typeface="Times New Roman"/>
              </a:rPr>
              <a:t>2</a:t>
            </a:r>
            <a:r>
              <a:rPr dirty="0" sz="2450" spc="-395">
                <a:latin typeface="Symbol"/>
                <a:cs typeface="Symbol"/>
              </a:rPr>
              <a:t></a:t>
            </a:r>
            <a:r>
              <a:rPr dirty="0" sz="2450" spc="-395">
                <a:latin typeface="Times New Roman"/>
                <a:cs typeface="Times New Roman"/>
              </a:rPr>
              <a:t>m2/5s</a:t>
            </a:r>
            <a:r>
              <a:rPr dirty="0" baseline="43650" sz="2100" spc="-592">
                <a:latin typeface="Times New Roman"/>
                <a:cs typeface="Times New Roman"/>
              </a:rPr>
              <a:t>2</a:t>
            </a:r>
            <a:r>
              <a:rPr dirty="0" baseline="43650" sz="2100" spc="-345">
                <a:latin typeface="Times New Roman"/>
                <a:cs typeface="Times New Roman"/>
              </a:rPr>
              <a:t> </a:t>
            </a:r>
            <a:r>
              <a:rPr dirty="0" sz="2450" spc="-780">
                <a:latin typeface="Times New Roman"/>
                <a:cs typeface="Times New Roman"/>
              </a:rPr>
              <a:t>m</a:t>
            </a:r>
            <a:r>
              <a:rPr dirty="0" sz="2450" spc="-780">
                <a:latin typeface="Symbol"/>
                <a:cs typeface="Symbol"/>
              </a:rPr>
              <a:t></a:t>
            </a:r>
            <a:r>
              <a:rPr dirty="0" sz="2450" spc="-210">
                <a:latin typeface="Times New Roman"/>
                <a:cs typeface="Times New Roman"/>
              </a:rPr>
              <a:t> </a:t>
            </a:r>
            <a:r>
              <a:rPr dirty="0" sz="2450" spc="-440">
                <a:latin typeface="Times New Roman"/>
                <a:cs typeface="Times New Roman"/>
              </a:rPr>
              <a:t>2</a:t>
            </a:r>
            <a:r>
              <a:rPr dirty="0" sz="2450" spc="-440">
                <a:latin typeface="Symbol"/>
                <a:cs typeface="Symbol"/>
              </a:rPr>
              <a:t></a:t>
            </a:r>
            <a:r>
              <a:rPr dirty="0" sz="2450" spc="-440">
                <a:latin typeface="Times New Roman"/>
                <a:cs typeface="Times New Roman"/>
              </a:rPr>
              <a:t>52s5</a:t>
            </a:r>
            <a:r>
              <a:rPr dirty="0" baseline="43650" sz="2100" spc="-660">
                <a:latin typeface="Times New Roman"/>
                <a:cs typeface="Times New Roman"/>
              </a:rPr>
              <a:t>2</a:t>
            </a:r>
            <a:r>
              <a:rPr dirty="0" baseline="43650" sz="2100" spc="345">
                <a:latin typeface="Times New Roman"/>
                <a:cs typeface="Times New Roman"/>
              </a:rPr>
              <a:t> </a:t>
            </a:r>
            <a:r>
              <a:rPr dirty="0" sz="2450" spc="-850">
                <a:latin typeface="Times New Roman"/>
                <a:cs typeface="Times New Roman"/>
              </a:rPr>
              <a:t>m</a:t>
            </a:r>
            <a:r>
              <a:rPr dirty="0" sz="2450" spc="-850">
                <a:latin typeface="Symbol"/>
                <a:cs typeface="Symbol"/>
              </a:rPr>
              <a:t></a:t>
            </a:r>
            <a:r>
              <a:rPr dirty="0" sz="2450" spc="1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25 </a:t>
            </a:r>
            <a:r>
              <a:rPr dirty="0" sz="2450" spc="5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  <a:p>
            <a:pPr marL="507365">
              <a:lnSpc>
                <a:spcPts val="2430"/>
              </a:lnSpc>
              <a:tabLst>
                <a:tab pos="1458595" algn="l"/>
              </a:tabLst>
            </a:pPr>
            <a:r>
              <a:rPr dirty="0" sz="2450">
                <a:latin typeface="Times New Roman"/>
                <a:cs typeface="Times New Roman"/>
              </a:rPr>
              <a:t>2	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单位制的应用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38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量纲检</a:t>
            </a:r>
            <a:r>
              <a:rPr dirty="0" spc="-5"/>
              <a:t>查</a:t>
            </a:r>
          </a:p>
          <a:p>
            <a:pPr marL="241300" marR="5080" indent="-228600">
              <a:lnSpc>
                <a:spcPts val="4280"/>
              </a:lnSpc>
              <a:spcBef>
                <a:spcPts val="16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例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/>
              <a:t>：小刚在课余制作中需要计算圆锥</a:t>
            </a:r>
            <a:r>
              <a:rPr dirty="0" spc="-5"/>
              <a:t>的 </a:t>
            </a:r>
            <a:r>
              <a:rPr dirty="0"/>
              <a:t>体积，他从一本书中查得圆锥体积的</a:t>
            </a:r>
            <a:r>
              <a:rPr dirty="0" spc="-5"/>
              <a:t>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714" y="4823358"/>
            <a:ext cx="734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6FAC46"/>
                </a:solidFill>
                <a:latin typeface="Times New Roman"/>
                <a:cs typeface="Times New Roman"/>
              </a:rPr>
              <a:t>m</a:t>
            </a:r>
            <a:r>
              <a:rPr dirty="0" baseline="21505" sz="2325" spc="7" b="1">
                <a:solidFill>
                  <a:srgbClr val="6FAC46"/>
                </a:solidFill>
                <a:latin typeface="Times New Roman"/>
                <a:cs typeface="Times New Roman"/>
              </a:rPr>
              <a:t>3</a:t>
            </a:r>
            <a:r>
              <a:rPr dirty="0" sz="2400" spc="-5" b="1">
                <a:solidFill>
                  <a:srgbClr val="6FAC46"/>
                </a:solidFill>
                <a:latin typeface="Times New Roman"/>
                <a:cs typeface="Times New Roman"/>
              </a:rPr>
              <a:t>·</a:t>
            </a:r>
            <a:r>
              <a:rPr dirty="0" sz="2400" b="1">
                <a:solidFill>
                  <a:srgbClr val="6FAC46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9247" y="4080967"/>
            <a:ext cx="1047750" cy="728345"/>
          </a:xfrm>
          <a:custGeom>
            <a:avLst/>
            <a:gdLst/>
            <a:ahLst/>
            <a:cxnLst/>
            <a:rect l="l" t="t" r="r" b="b"/>
            <a:pathLst>
              <a:path w="1047750" h="728345">
                <a:moveTo>
                  <a:pt x="879849" y="635637"/>
                </a:moveTo>
                <a:lnTo>
                  <a:pt x="0" y="31407"/>
                </a:lnTo>
                <a:lnTo>
                  <a:pt x="21564" y="0"/>
                </a:lnTo>
                <a:lnTo>
                  <a:pt x="901418" y="604233"/>
                </a:lnTo>
                <a:lnTo>
                  <a:pt x="879849" y="635637"/>
                </a:lnTo>
                <a:close/>
              </a:path>
              <a:path w="1047750" h="728345">
                <a:moveTo>
                  <a:pt x="979913" y="658139"/>
                </a:moveTo>
                <a:lnTo>
                  <a:pt x="901418" y="604233"/>
                </a:lnTo>
                <a:lnTo>
                  <a:pt x="912202" y="588530"/>
                </a:lnTo>
                <a:lnTo>
                  <a:pt x="979913" y="658139"/>
                </a:lnTo>
                <a:close/>
              </a:path>
              <a:path w="1047750" h="728345">
                <a:moveTo>
                  <a:pt x="958367" y="689559"/>
                </a:moveTo>
                <a:lnTo>
                  <a:pt x="879849" y="635637"/>
                </a:lnTo>
                <a:lnTo>
                  <a:pt x="901418" y="604233"/>
                </a:lnTo>
                <a:lnTo>
                  <a:pt x="979929" y="658155"/>
                </a:lnTo>
                <a:lnTo>
                  <a:pt x="958367" y="689559"/>
                </a:lnTo>
                <a:close/>
              </a:path>
              <a:path w="1047750" h="728345">
                <a:moveTo>
                  <a:pt x="1047661" y="727786"/>
                </a:moveTo>
                <a:lnTo>
                  <a:pt x="869061" y="651344"/>
                </a:lnTo>
                <a:lnTo>
                  <a:pt x="879849" y="635637"/>
                </a:lnTo>
                <a:lnTo>
                  <a:pt x="958367" y="689559"/>
                </a:lnTo>
                <a:lnTo>
                  <a:pt x="1010476" y="689559"/>
                </a:lnTo>
                <a:lnTo>
                  <a:pt x="1047661" y="727786"/>
                </a:lnTo>
                <a:close/>
              </a:path>
              <a:path w="1047750" h="728345">
                <a:moveTo>
                  <a:pt x="1010476" y="689559"/>
                </a:moveTo>
                <a:lnTo>
                  <a:pt x="958367" y="689559"/>
                </a:lnTo>
                <a:lnTo>
                  <a:pt x="979929" y="658155"/>
                </a:lnTo>
                <a:lnTo>
                  <a:pt x="1010476" y="68955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8744" y="4779810"/>
            <a:ext cx="2600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的根据是什么</a:t>
            </a:r>
            <a:r>
              <a:rPr dirty="0" sz="2400" spc="-5" b="1">
                <a:latin typeface="华文楷体"/>
                <a:cs typeface="华文楷体"/>
              </a:rPr>
              <a:t>？ </a:t>
            </a:r>
            <a:r>
              <a:rPr dirty="0" baseline="-8101" sz="3600" b="1">
                <a:solidFill>
                  <a:srgbClr val="6FAC46"/>
                </a:solidFill>
                <a:latin typeface="Times New Roman"/>
                <a:cs typeface="Times New Roman"/>
              </a:rPr>
              <a:t>m</a:t>
            </a:r>
            <a:r>
              <a:rPr dirty="0" baseline="8960" sz="2325" b="1">
                <a:solidFill>
                  <a:srgbClr val="6FAC46"/>
                </a:solidFill>
                <a:latin typeface="Times New Roman"/>
                <a:cs typeface="Times New Roman"/>
              </a:rPr>
              <a:t>3</a:t>
            </a:r>
            <a:endParaRPr baseline="8960" sz="2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9211" y="4081221"/>
            <a:ext cx="999490" cy="727710"/>
          </a:xfrm>
          <a:custGeom>
            <a:avLst/>
            <a:gdLst/>
            <a:ahLst/>
            <a:cxnLst/>
            <a:rect l="l" t="t" r="r" b="b"/>
            <a:pathLst>
              <a:path w="999489" h="727710">
                <a:moveTo>
                  <a:pt x="833729" y="631618"/>
                </a:moveTo>
                <a:lnTo>
                  <a:pt x="0" y="30911"/>
                </a:lnTo>
                <a:lnTo>
                  <a:pt x="22275" y="0"/>
                </a:lnTo>
                <a:lnTo>
                  <a:pt x="855996" y="600708"/>
                </a:lnTo>
                <a:lnTo>
                  <a:pt x="833729" y="631618"/>
                </a:lnTo>
                <a:close/>
              </a:path>
              <a:path w="999489" h="727710">
                <a:moveTo>
                  <a:pt x="962015" y="687298"/>
                </a:moveTo>
                <a:lnTo>
                  <a:pt x="911009" y="687298"/>
                </a:lnTo>
                <a:lnTo>
                  <a:pt x="933272" y="656386"/>
                </a:lnTo>
                <a:lnTo>
                  <a:pt x="855996" y="600708"/>
                </a:lnTo>
                <a:lnTo>
                  <a:pt x="867130" y="585254"/>
                </a:lnTo>
                <a:lnTo>
                  <a:pt x="962015" y="687298"/>
                </a:lnTo>
                <a:close/>
              </a:path>
              <a:path w="999489" h="727710">
                <a:moveTo>
                  <a:pt x="911009" y="687298"/>
                </a:moveTo>
                <a:lnTo>
                  <a:pt x="833729" y="631618"/>
                </a:lnTo>
                <a:lnTo>
                  <a:pt x="855996" y="600708"/>
                </a:lnTo>
                <a:lnTo>
                  <a:pt x="933272" y="656386"/>
                </a:lnTo>
                <a:lnTo>
                  <a:pt x="911009" y="687298"/>
                </a:lnTo>
                <a:close/>
              </a:path>
              <a:path w="999489" h="727710">
                <a:moveTo>
                  <a:pt x="999426" y="727532"/>
                </a:moveTo>
                <a:lnTo>
                  <a:pt x="822591" y="647077"/>
                </a:lnTo>
                <a:lnTo>
                  <a:pt x="833729" y="631618"/>
                </a:lnTo>
                <a:lnTo>
                  <a:pt x="911009" y="687298"/>
                </a:lnTo>
                <a:lnTo>
                  <a:pt x="962015" y="687298"/>
                </a:lnTo>
                <a:lnTo>
                  <a:pt x="999426" y="72753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82578" y="391967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 h="0">
                <a:moveTo>
                  <a:pt x="0" y="0"/>
                </a:moveTo>
                <a:lnTo>
                  <a:pt x="188747" y="0"/>
                </a:lnTo>
              </a:path>
            </a:pathLst>
          </a:custGeom>
          <a:ln w="175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08744" y="3917416"/>
            <a:ext cx="5217160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61085">
              <a:lnSpc>
                <a:spcPts val="2915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35"/>
              </a:lnSpc>
            </a:pPr>
            <a:r>
              <a:rPr dirty="0" sz="2400" b="1">
                <a:latin typeface="华文楷体"/>
                <a:cs typeface="华文楷体"/>
              </a:rPr>
              <a:t>关系上看，这个公式肯定是错误的。</a:t>
            </a:r>
            <a:r>
              <a:rPr dirty="0" sz="2400" spc="-5" b="1">
                <a:latin typeface="华文楷体"/>
                <a:cs typeface="华文楷体"/>
              </a:rPr>
              <a:t>她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8744" y="3665613"/>
            <a:ext cx="54400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算公式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r>
              <a:rPr dirty="0" sz="2400" spc="225" b="1">
                <a:latin typeface="华文楷体"/>
                <a:cs typeface="华文楷体"/>
              </a:rPr>
              <a:t> </a:t>
            </a:r>
            <a:r>
              <a:rPr dirty="0" baseline="3968" sz="4200" i="1">
                <a:latin typeface="Times New Roman"/>
                <a:cs typeface="Times New Roman"/>
              </a:rPr>
              <a:t>V</a:t>
            </a:r>
            <a:r>
              <a:rPr dirty="0" baseline="3968" sz="4200" spc="494" i="1">
                <a:latin typeface="Times New Roman"/>
                <a:cs typeface="Times New Roman"/>
              </a:rPr>
              <a:t> </a:t>
            </a:r>
            <a:r>
              <a:rPr dirty="0" baseline="3968" sz="4200">
                <a:latin typeface="Symbol"/>
                <a:cs typeface="Symbol"/>
              </a:rPr>
              <a:t></a:t>
            </a:r>
            <a:r>
              <a:rPr dirty="0" baseline="3968" sz="4200" spc="30">
                <a:latin typeface="Times New Roman"/>
                <a:cs typeface="Times New Roman"/>
              </a:rPr>
              <a:t> </a:t>
            </a:r>
            <a:r>
              <a:rPr dirty="0" baseline="38690" sz="4200">
                <a:latin typeface="Times New Roman"/>
                <a:cs typeface="Times New Roman"/>
              </a:rPr>
              <a:t>1</a:t>
            </a:r>
            <a:r>
              <a:rPr dirty="0" baseline="38690" sz="4200" spc="-217">
                <a:latin typeface="Times New Roman"/>
                <a:cs typeface="Times New Roman"/>
              </a:rPr>
              <a:t> </a:t>
            </a:r>
            <a:r>
              <a:rPr dirty="0" baseline="3968" sz="4200" spc="67">
                <a:latin typeface="Times New Roman"/>
                <a:cs typeface="Times New Roman"/>
              </a:rPr>
              <a:t>π</a:t>
            </a:r>
            <a:r>
              <a:rPr dirty="0" baseline="3968" sz="4200" spc="67" i="1">
                <a:latin typeface="Times New Roman"/>
                <a:cs typeface="Times New Roman"/>
              </a:rPr>
              <a:t>R</a:t>
            </a:r>
            <a:r>
              <a:rPr dirty="0" baseline="50347" sz="2400" spc="67">
                <a:latin typeface="Times New Roman"/>
                <a:cs typeface="Times New Roman"/>
              </a:rPr>
              <a:t>3</a:t>
            </a:r>
            <a:r>
              <a:rPr dirty="0" baseline="3968" sz="4200" spc="67" i="1">
                <a:latin typeface="Times New Roman"/>
                <a:cs typeface="Times New Roman"/>
              </a:rPr>
              <a:t>h</a:t>
            </a:r>
            <a:r>
              <a:rPr dirty="0" baseline="3968" sz="4200" spc="-427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。小红说，从单</a:t>
            </a:r>
            <a:r>
              <a:rPr dirty="0" sz="2400" spc="-5" b="1">
                <a:latin typeface="华文楷体"/>
                <a:cs typeface="华文楷体"/>
              </a:rPr>
              <a:t>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94192" y="2772155"/>
            <a:ext cx="1205483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2025-04-17T09:46:32Z</dcterms:created>
  <dcterms:modified xsi:type="dcterms:W3CDTF">2025-04-17T09:46:32Z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