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0601" y="1419885"/>
            <a:ext cx="615124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06293" y="2426284"/>
            <a:ext cx="6179413" cy="312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2110" y="1870252"/>
            <a:ext cx="79508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牛顿运动定律的应用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3878" y="3623999"/>
          <a:ext cx="897382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0"/>
                <a:gridCol w="895350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主讲人：宋白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珂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8855" y="2255520"/>
            <a:ext cx="684276" cy="2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8447" y="2431580"/>
            <a:ext cx="6751320" cy="85725"/>
          </a:xfrm>
          <a:custGeom>
            <a:avLst/>
            <a:gdLst/>
            <a:ahLst/>
            <a:cxnLst/>
            <a:rect l="l" t="t" r="r" b="b"/>
            <a:pathLst>
              <a:path w="6751320" h="85725">
                <a:moveTo>
                  <a:pt x="6608406" y="85725"/>
                </a:moveTo>
                <a:lnTo>
                  <a:pt x="6679844" y="42862"/>
                </a:lnTo>
                <a:lnTo>
                  <a:pt x="6608406" y="0"/>
                </a:lnTo>
                <a:lnTo>
                  <a:pt x="6703656" y="28575"/>
                </a:lnTo>
                <a:lnTo>
                  <a:pt x="6697700" y="28575"/>
                </a:lnTo>
                <a:lnTo>
                  <a:pt x="6697700" y="57150"/>
                </a:lnTo>
                <a:lnTo>
                  <a:pt x="6703656" y="57150"/>
                </a:lnTo>
                <a:lnTo>
                  <a:pt x="6608406" y="85725"/>
                </a:lnTo>
                <a:close/>
              </a:path>
              <a:path w="6751320" h="85725">
                <a:moveTo>
                  <a:pt x="6656031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656031" y="28575"/>
                </a:lnTo>
                <a:lnTo>
                  <a:pt x="6679844" y="42862"/>
                </a:lnTo>
                <a:lnTo>
                  <a:pt x="6656031" y="57150"/>
                </a:lnTo>
                <a:close/>
              </a:path>
              <a:path w="6751320" h="85725">
                <a:moveTo>
                  <a:pt x="6703656" y="57150"/>
                </a:moveTo>
                <a:lnTo>
                  <a:pt x="6697700" y="57150"/>
                </a:lnTo>
                <a:lnTo>
                  <a:pt x="6697700" y="28575"/>
                </a:lnTo>
                <a:lnTo>
                  <a:pt x="6703656" y="28575"/>
                </a:lnTo>
                <a:lnTo>
                  <a:pt x="6751281" y="42862"/>
                </a:lnTo>
                <a:lnTo>
                  <a:pt x="670365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26791" y="2465044"/>
            <a:ext cx="1835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8620" y="2730169"/>
            <a:ext cx="4508500" cy="85725"/>
          </a:xfrm>
          <a:custGeom>
            <a:avLst/>
            <a:gdLst/>
            <a:ahLst/>
            <a:cxnLst/>
            <a:rect l="l" t="t" r="r" b="b"/>
            <a:pathLst>
              <a:path w="4508500" h="85725">
                <a:moveTo>
                  <a:pt x="142875" y="85725"/>
                </a:moveTo>
                <a:lnTo>
                  <a:pt x="0" y="42862"/>
                </a:lnTo>
                <a:lnTo>
                  <a:pt x="142875" y="0"/>
                </a:lnTo>
                <a:lnTo>
                  <a:pt x="95250" y="28575"/>
                </a:lnTo>
                <a:lnTo>
                  <a:pt x="53581" y="28575"/>
                </a:lnTo>
                <a:lnTo>
                  <a:pt x="53581" y="57150"/>
                </a:lnTo>
                <a:lnTo>
                  <a:pt x="95250" y="57150"/>
                </a:lnTo>
                <a:lnTo>
                  <a:pt x="142875" y="85725"/>
                </a:lnTo>
                <a:close/>
              </a:path>
              <a:path w="4508500" h="85725">
                <a:moveTo>
                  <a:pt x="4365053" y="85725"/>
                </a:moveTo>
                <a:lnTo>
                  <a:pt x="4436491" y="42862"/>
                </a:lnTo>
                <a:lnTo>
                  <a:pt x="4365053" y="0"/>
                </a:lnTo>
                <a:lnTo>
                  <a:pt x="4460303" y="28575"/>
                </a:lnTo>
                <a:lnTo>
                  <a:pt x="4454359" y="28575"/>
                </a:lnTo>
                <a:lnTo>
                  <a:pt x="4454359" y="57150"/>
                </a:lnTo>
                <a:lnTo>
                  <a:pt x="4460303" y="57150"/>
                </a:lnTo>
                <a:lnTo>
                  <a:pt x="4365053" y="85725"/>
                </a:lnTo>
                <a:close/>
              </a:path>
              <a:path w="4508500" h="85725">
                <a:moveTo>
                  <a:pt x="95250" y="57150"/>
                </a:moveTo>
                <a:lnTo>
                  <a:pt x="53581" y="57150"/>
                </a:lnTo>
                <a:lnTo>
                  <a:pt x="53581" y="28575"/>
                </a:lnTo>
                <a:lnTo>
                  <a:pt x="95250" y="28575"/>
                </a:lnTo>
                <a:lnTo>
                  <a:pt x="71437" y="42862"/>
                </a:lnTo>
                <a:lnTo>
                  <a:pt x="95250" y="57150"/>
                </a:lnTo>
                <a:close/>
              </a:path>
              <a:path w="4508500" h="85725">
                <a:moveTo>
                  <a:pt x="4412678" y="57150"/>
                </a:moveTo>
                <a:lnTo>
                  <a:pt x="95250" y="57150"/>
                </a:lnTo>
                <a:lnTo>
                  <a:pt x="71437" y="42862"/>
                </a:lnTo>
                <a:lnTo>
                  <a:pt x="95250" y="28575"/>
                </a:lnTo>
                <a:lnTo>
                  <a:pt x="4412678" y="28575"/>
                </a:lnTo>
                <a:lnTo>
                  <a:pt x="4436491" y="42862"/>
                </a:lnTo>
                <a:lnTo>
                  <a:pt x="4412678" y="57150"/>
                </a:lnTo>
                <a:close/>
              </a:path>
              <a:path w="4508500" h="85725">
                <a:moveTo>
                  <a:pt x="4460303" y="57150"/>
                </a:moveTo>
                <a:lnTo>
                  <a:pt x="4454359" y="57150"/>
                </a:lnTo>
                <a:lnTo>
                  <a:pt x="4454359" y="28575"/>
                </a:lnTo>
                <a:lnTo>
                  <a:pt x="4460303" y="28575"/>
                </a:lnTo>
                <a:lnTo>
                  <a:pt x="4507928" y="42862"/>
                </a:lnTo>
                <a:lnTo>
                  <a:pt x="446030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8620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46008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27776" y="2514600"/>
            <a:ext cx="344805" cy="5232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41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8619" y="2354579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57150" y="624751"/>
                </a:moveTo>
                <a:lnTo>
                  <a:pt x="38100" y="593001"/>
                </a:lnTo>
                <a:lnTo>
                  <a:pt x="38100" y="0"/>
                </a:lnTo>
                <a:lnTo>
                  <a:pt x="76200" y="0"/>
                </a:lnTo>
                <a:lnTo>
                  <a:pt x="76200" y="593001"/>
                </a:lnTo>
                <a:lnTo>
                  <a:pt x="57150" y="624751"/>
                </a:lnTo>
                <a:close/>
              </a:path>
              <a:path w="114300" h="720089">
                <a:moveTo>
                  <a:pt x="57150" y="720001"/>
                </a:moveTo>
                <a:lnTo>
                  <a:pt x="0" y="529501"/>
                </a:lnTo>
                <a:lnTo>
                  <a:pt x="38100" y="593001"/>
                </a:lnTo>
                <a:lnTo>
                  <a:pt x="38100" y="648563"/>
                </a:lnTo>
                <a:lnTo>
                  <a:pt x="78581" y="648563"/>
                </a:lnTo>
                <a:lnTo>
                  <a:pt x="57150" y="720001"/>
                </a:lnTo>
                <a:close/>
              </a:path>
              <a:path w="114300" h="720089">
                <a:moveTo>
                  <a:pt x="78581" y="648563"/>
                </a:moveTo>
                <a:lnTo>
                  <a:pt x="76200" y="648563"/>
                </a:lnTo>
                <a:lnTo>
                  <a:pt x="76200" y="593001"/>
                </a:lnTo>
                <a:lnTo>
                  <a:pt x="114300" y="529501"/>
                </a:lnTo>
                <a:lnTo>
                  <a:pt x="78581" y="648563"/>
                </a:lnTo>
                <a:close/>
              </a:path>
              <a:path w="114300" h="720089">
                <a:moveTo>
                  <a:pt x="76200" y="648563"/>
                </a:moveTo>
                <a:lnTo>
                  <a:pt x="38100" y="648563"/>
                </a:lnTo>
                <a:lnTo>
                  <a:pt x="38100" y="593001"/>
                </a:lnTo>
                <a:lnTo>
                  <a:pt x="57150" y="624751"/>
                </a:lnTo>
                <a:lnTo>
                  <a:pt x="76200" y="624751"/>
                </a:lnTo>
                <a:lnTo>
                  <a:pt x="76200" y="648563"/>
                </a:lnTo>
                <a:close/>
              </a:path>
              <a:path w="114300" h="720089">
                <a:moveTo>
                  <a:pt x="76200" y="624751"/>
                </a:moveTo>
                <a:lnTo>
                  <a:pt x="57150" y="624751"/>
                </a:lnTo>
                <a:lnTo>
                  <a:pt x="76200" y="593001"/>
                </a:lnTo>
                <a:lnTo>
                  <a:pt x="76200" y="624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86824" y="2726651"/>
            <a:ext cx="4597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8619" y="1632953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720089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720089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720089">
                <a:moveTo>
                  <a:pt x="76200" y="719988"/>
                </a:moveTo>
                <a:lnTo>
                  <a:pt x="38100" y="719988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719988"/>
                </a:lnTo>
                <a:close/>
              </a:path>
              <a:path w="114300" h="720089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7187" y="1485354"/>
            <a:ext cx="1172210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065">
              <a:lnSpc>
                <a:spcPts val="294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  <a:p>
            <a:pPr marL="12700">
              <a:lnSpc>
                <a:spcPts val="2940"/>
              </a:lnSpc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8866" y="2287219"/>
            <a:ext cx="468630" cy="114300"/>
          </a:xfrm>
          <a:custGeom>
            <a:avLst/>
            <a:gdLst/>
            <a:ahLst/>
            <a:cxnLst/>
            <a:rect l="l" t="t" r="r" b="b"/>
            <a:pathLst>
              <a:path w="468629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68629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68629" h="114300">
                <a:moveTo>
                  <a:pt x="468007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468007" y="38100"/>
                </a:lnTo>
                <a:lnTo>
                  <a:pt x="46800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62088" y="2255520"/>
            <a:ext cx="684276" cy="2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35223" y="5088280"/>
            <a:ext cx="9144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imes New Roman"/>
                <a:cs typeface="Times New Roman"/>
              </a:rPr>
              <a:t>f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9168" y="4921275"/>
            <a:ext cx="1226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-170" i="1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 i="1">
                <a:latin typeface="Times New Roman"/>
                <a:cs typeface="Times New Roman"/>
              </a:rPr>
              <a:t>μF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9953" y="4950040"/>
            <a:ext cx="1417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8960" sz="2325" spc="7">
                <a:latin typeface="Times New Roman"/>
                <a:cs typeface="Times New Roman"/>
              </a:rPr>
              <a:t>N</a:t>
            </a:r>
            <a:r>
              <a:rPr dirty="0" baseline="-8960" sz="2325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 i="1">
                <a:latin typeface="Times New Roman"/>
                <a:cs typeface="Times New Roman"/>
              </a:rPr>
              <a:t>μmg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1060" y="4246575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439" y="0"/>
                </a:lnTo>
              </a:path>
            </a:pathLst>
          </a:custGeom>
          <a:ln w="151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04723" y="3990556"/>
            <a:ext cx="1971039" cy="6477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20"/>
              </a:spcBef>
              <a:tabLst>
                <a:tab pos="1042669" algn="l"/>
              </a:tabLst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295">
                <a:latin typeface="宋体"/>
                <a:cs typeface="宋体"/>
              </a:rPr>
              <a:t> </a:t>
            </a:r>
            <a:r>
              <a:rPr dirty="0" baseline="32407" sz="3600" spc="-315" i="1">
                <a:latin typeface="Times New Roman"/>
                <a:cs typeface="Times New Roman"/>
              </a:rPr>
              <a:t>F</a:t>
            </a:r>
            <a:r>
              <a:rPr dirty="0" baseline="31746" sz="2100" spc="-7">
                <a:latin typeface="Times New Roman"/>
                <a:cs typeface="Times New Roman"/>
              </a:rPr>
              <a:t>f</a:t>
            </a:r>
            <a:r>
              <a:rPr dirty="0" baseline="31746" sz="2100">
                <a:latin typeface="Times New Roman"/>
                <a:cs typeface="Times New Roman"/>
              </a:rPr>
              <a:t>	</a:t>
            </a:r>
            <a:r>
              <a:rPr dirty="0" baseline="2314" sz="3600">
                <a:latin typeface="宋体"/>
                <a:cs typeface="宋体"/>
              </a:rPr>
              <a:t>＝－</a:t>
            </a:r>
            <a:r>
              <a:rPr dirty="0" baseline="2314" sz="3600" i="1">
                <a:latin typeface="Times New Roman"/>
                <a:cs typeface="Times New Roman"/>
              </a:rPr>
              <a:t>μg</a:t>
            </a:r>
            <a:endParaRPr baseline="2314" sz="3600">
              <a:latin typeface="Times New Roman"/>
              <a:cs typeface="Times New Roman"/>
            </a:endParaRPr>
          </a:p>
          <a:p>
            <a:pPr marL="607695">
              <a:lnSpc>
                <a:spcPts val="2435"/>
              </a:lnSpc>
            </a:pPr>
            <a:r>
              <a:rPr dirty="0" sz="2400" spc="10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9593" y="4703406"/>
            <a:ext cx="2393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>
                <a:latin typeface="Times New Roman"/>
                <a:cs typeface="Times New Roman"/>
              </a:rPr>
              <a:t>0.71</a:t>
            </a:r>
            <a:r>
              <a:rPr dirty="0" sz="2400">
                <a:latin typeface="宋体"/>
                <a:cs typeface="宋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8204" y="3411943"/>
            <a:ext cx="3079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根据牛顿第二定律，</a:t>
            </a:r>
            <a:r>
              <a:rPr dirty="0" sz="2400" spc="-5" b="1">
                <a:latin typeface="华文楷体"/>
                <a:cs typeface="华文楷体"/>
              </a:rPr>
              <a:t>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63469" y="3234816"/>
            <a:ext cx="3384550" cy="157226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400" b="1">
                <a:latin typeface="华文楷体"/>
                <a:cs typeface="华文楷体"/>
              </a:rPr>
              <a:t>轿车竖直方向受力平</a:t>
            </a:r>
            <a:r>
              <a:rPr dirty="0" sz="2400" spc="-5" b="1">
                <a:latin typeface="华文楷体"/>
                <a:cs typeface="华文楷体"/>
              </a:rPr>
              <a:t>衡</a:t>
            </a:r>
            <a:endParaRPr sz="2400">
              <a:latin typeface="华文楷体"/>
              <a:cs typeface="华文楷体"/>
            </a:endParaRPr>
          </a:p>
          <a:p>
            <a:pPr marL="716280">
              <a:lnSpc>
                <a:spcPct val="100000"/>
              </a:lnSpc>
              <a:spcBef>
                <a:spcPts val="969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dirty="0" sz="2400" b="1">
                <a:latin typeface="华文楷体"/>
                <a:cs typeface="华文楷体"/>
              </a:rPr>
              <a:t>根据滑动摩擦力公式，</a:t>
            </a: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41525" y="2302700"/>
            <a:ext cx="84677" cy="84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658571" y="5357139"/>
            <a:ext cx="16313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>
                <a:latin typeface="Times New Roman"/>
                <a:cs typeface="Times New Roman"/>
              </a:rPr>
              <a:t>7.1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3352" y="2064181"/>
            <a:ext cx="33845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该如何求解滑行距离呢</a:t>
            </a:r>
            <a:r>
              <a:rPr dirty="0" spc="-5"/>
              <a:t>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0782" y="3343059"/>
            <a:ext cx="2326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1177925" algn="l"/>
                <a:tab pos="1711325" algn="l"/>
                <a:tab pos="2176780" algn="l"/>
              </a:tabLst>
            </a:pP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5" i="1">
                <a:solidFill>
                  <a:srgbClr val="FF0000"/>
                </a:solidFill>
                <a:latin typeface="Book Antiqua"/>
                <a:cs typeface="Book Antiqua"/>
              </a:rPr>
              <a:t>v	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a	t	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6841" y="1763267"/>
            <a:ext cx="1267968" cy="1438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7582" y="3179292"/>
            <a:ext cx="2162810" cy="1084580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匀变速直线运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  <a:p>
            <a:pPr marL="361315">
              <a:lnSpc>
                <a:spcPct val="100000"/>
              </a:lnSpc>
              <a:spcBef>
                <a:spcPts val="1285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0</a:t>
            </a:r>
            <a:r>
              <a:rPr dirty="0" sz="2400">
                <a:latin typeface="宋体"/>
                <a:cs typeface="宋体"/>
              </a:rPr>
              <a:t>＋</a:t>
            </a:r>
            <a:r>
              <a:rPr dirty="0" sz="2400" i="1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16781" y="4377347"/>
            <a:ext cx="1594485" cy="56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41630">
              <a:lnSpc>
                <a:spcPts val="214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tabLst>
                <a:tab pos="12452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＋	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baseline="21505" sz="2325" spc="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0953" y="4606175"/>
            <a:ext cx="770890" cy="96266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ctr" marR="51435">
              <a:lnSpc>
                <a:spcPct val="100000"/>
              </a:lnSpc>
              <a:spcBef>
                <a:spcPts val="905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3620" y="5422950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4640" y="5044656"/>
            <a:ext cx="90678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dirty="0" baseline="-25157" sz="3975" spc="75" i="1">
                <a:latin typeface="Book Antiqua"/>
                <a:cs typeface="Book Antiqua"/>
              </a:rPr>
              <a:t>v</a:t>
            </a:r>
            <a:r>
              <a:rPr dirty="0" sz="1500" spc="50">
                <a:latin typeface="Times New Roman"/>
                <a:cs typeface="Times New Roman"/>
              </a:rPr>
              <a:t>2	</a:t>
            </a:r>
            <a:r>
              <a:rPr dirty="0" sz="1500" spc="-12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1073" y="5194655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8855" y="2255520"/>
            <a:ext cx="684276" cy="2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8447" y="2431580"/>
            <a:ext cx="6751320" cy="85725"/>
          </a:xfrm>
          <a:custGeom>
            <a:avLst/>
            <a:gdLst/>
            <a:ahLst/>
            <a:cxnLst/>
            <a:rect l="l" t="t" r="r" b="b"/>
            <a:pathLst>
              <a:path w="6751320" h="85725">
                <a:moveTo>
                  <a:pt x="6608406" y="85725"/>
                </a:moveTo>
                <a:lnTo>
                  <a:pt x="6679844" y="42862"/>
                </a:lnTo>
                <a:lnTo>
                  <a:pt x="6608406" y="0"/>
                </a:lnTo>
                <a:lnTo>
                  <a:pt x="6703656" y="28575"/>
                </a:lnTo>
                <a:lnTo>
                  <a:pt x="6697700" y="28575"/>
                </a:lnTo>
                <a:lnTo>
                  <a:pt x="6697700" y="57150"/>
                </a:lnTo>
                <a:lnTo>
                  <a:pt x="6703656" y="57150"/>
                </a:lnTo>
                <a:lnTo>
                  <a:pt x="6608406" y="85725"/>
                </a:lnTo>
                <a:close/>
              </a:path>
              <a:path w="6751320" h="85725">
                <a:moveTo>
                  <a:pt x="6656031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656031" y="28575"/>
                </a:lnTo>
                <a:lnTo>
                  <a:pt x="6679844" y="42862"/>
                </a:lnTo>
                <a:lnTo>
                  <a:pt x="6656031" y="57150"/>
                </a:lnTo>
                <a:close/>
              </a:path>
              <a:path w="6751320" h="85725">
                <a:moveTo>
                  <a:pt x="6703656" y="57150"/>
                </a:moveTo>
                <a:lnTo>
                  <a:pt x="6697700" y="57150"/>
                </a:lnTo>
                <a:lnTo>
                  <a:pt x="6697700" y="28575"/>
                </a:lnTo>
                <a:lnTo>
                  <a:pt x="6703656" y="28575"/>
                </a:lnTo>
                <a:lnTo>
                  <a:pt x="6751281" y="42862"/>
                </a:lnTo>
                <a:lnTo>
                  <a:pt x="670365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26791" y="2465044"/>
            <a:ext cx="1835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8620" y="2730169"/>
            <a:ext cx="4508500" cy="85725"/>
          </a:xfrm>
          <a:custGeom>
            <a:avLst/>
            <a:gdLst/>
            <a:ahLst/>
            <a:cxnLst/>
            <a:rect l="l" t="t" r="r" b="b"/>
            <a:pathLst>
              <a:path w="4508500" h="85725">
                <a:moveTo>
                  <a:pt x="142875" y="85725"/>
                </a:moveTo>
                <a:lnTo>
                  <a:pt x="0" y="42862"/>
                </a:lnTo>
                <a:lnTo>
                  <a:pt x="142875" y="0"/>
                </a:lnTo>
                <a:lnTo>
                  <a:pt x="95250" y="28575"/>
                </a:lnTo>
                <a:lnTo>
                  <a:pt x="53581" y="28575"/>
                </a:lnTo>
                <a:lnTo>
                  <a:pt x="53581" y="57150"/>
                </a:lnTo>
                <a:lnTo>
                  <a:pt x="95250" y="57150"/>
                </a:lnTo>
                <a:lnTo>
                  <a:pt x="142875" y="85725"/>
                </a:lnTo>
                <a:close/>
              </a:path>
              <a:path w="4508500" h="85725">
                <a:moveTo>
                  <a:pt x="4365053" y="85725"/>
                </a:moveTo>
                <a:lnTo>
                  <a:pt x="4436491" y="42862"/>
                </a:lnTo>
                <a:lnTo>
                  <a:pt x="4365053" y="0"/>
                </a:lnTo>
                <a:lnTo>
                  <a:pt x="4460303" y="28575"/>
                </a:lnTo>
                <a:lnTo>
                  <a:pt x="4454359" y="28575"/>
                </a:lnTo>
                <a:lnTo>
                  <a:pt x="4454359" y="57150"/>
                </a:lnTo>
                <a:lnTo>
                  <a:pt x="4460303" y="57150"/>
                </a:lnTo>
                <a:lnTo>
                  <a:pt x="4365053" y="85725"/>
                </a:lnTo>
                <a:close/>
              </a:path>
              <a:path w="4508500" h="85725">
                <a:moveTo>
                  <a:pt x="95250" y="57150"/>
                </a:moveTo>
                <a:lnTo>
                  <a:pt x="53581" y="57150"/>
                </a:lnTo>
                <a:lnTo>
                  <a:pt x="53581" y="28575"/>
                </a:lnTo>
                <a:lnTo>
                  <a:pt x="95250" y="28575"/>
                </a:lnTo>
                <a:lnTo>
                  <a:pt x="71437" y="42862"/>
                </a:lnTo>
                <a:lnTo>
                  <a:pt x="95250" y="57150"/>
                </a:lnTo>
                <a:close/>
              </a:path>
              <a:path w="4508500" h="85725">
                <a:moveTo>
                  <a:pt x="4412678" y="57150"/>
                </a:moveTo>
                <a:lnTo>
                  <a:pt x="95250" y="57150"/>
                </a:lnTo>
                <a:lnTo>
                  <a:pt x="71437" y="42862"/>
                </a:lnTo>
                <a:lnTo>
                  <a:pt x="95250" y="28575"/>
                </a:lnTo>
                <a:lnTo>
                  <a:pt x="4412678" y="28575"/>
                </a:lnTo>
                <a:lnTo>
                  <a:pt x="4436491" y="42862"/>
                </a:lnTo>
                <a:lnTo>
                  <a:pt x="4412678" y="57150"/>
                </a:lnTo>
                <a:close/>
              </a:path>
              <a:path w="4508500" h="85725">
                <a:moveTo>
                  <a:pt x="4460303" y="57150"/>
                </a:moveTo>
                <a:lnTo>
                  <a:pt x="4454359" y="57150"/>
                </a:lnTo>
                <a:lnTo>
                  <a:pt x="4454359" y="28575"/>
                </a:lnTo>
                <a:lnTo>
                  <a:pt x="4460303" y="28575"/>
                </a:lnTo>
                <a:lnTo>
                  <a:pt x="4507928" y="42862"/>
                </a:lnTo>
                <a:lnTo>
                  <a:pt x="446030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8620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46008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27776" y="2514600"/>
            <a:ext cx="344805" cy="5232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41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62088" y="2255520"/>
            <a:ext cx="684276" cy="2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919641" y="3278594"/>
            <a:ext cx="3384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根据匀变速运动规律，</a:t>
            </a:r>
            <a:r>
              <a:rPr dirty="0" sz="2400" spc="-5" b="1">
                <a:latin typeface="华文楷体"/>
                <a:cs typeface="华文楷体"/>
              </a:rPr>
              <a:t>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0369" y="3850322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2495" y="3782834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261" y="4019169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6281" y="3640874"/>
            <a:ext cx="3028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35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2714" y="3790861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18294" y="1581086"/>
            <a:ext cx="140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0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15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87720" y="1586166"/>
            <a:ext cx="2720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7405" algn="l"/>
              </a:tabLst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>
                <a:latin typeface="Times New Roman"/>
                <a:cs typeface="Times New Roman"/>
              </a:rPr>
              <a:t>7.1 </a:t>
            </a:r>
            <a:r>
              <a:rPr dirty="0" sz="2400" spc="-5">
                <a:latin typeface="Times New Roman"/>
                <a:cs typeface="Times New Roman"/>
              </a:rPr>
              <a:t>m/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baseline="21505" sz="2325" spc="7">
                <a:latin typeface="Times New Roman"/>
                <a:cs typeface="Times New Roman"/>
              </a:rPr>
              <a:t>2</a:t>
            </a:r>
            <a:r>
              <a:rPr dirty="0" baseline="21505" sz="2325">
                <a:latin typeface="Times New Roman"/>
                <a:cs typeface="Times New Roman"/>
              </a:rPr>
              <a:t>	</a:t>
            </a:r>
            <a:r>
              <a:rPr dirty="0" baseline="1157" sz="3600" i="1">
                <a:latin typeface="Book Antiqua"/>
                <a:cs typeface="Book Antiqua"/>
              </a:rPr>
              <a:t>v</a:t>
            </a:r>
            <a:r>
              <a:rPr dirty="0" baseline="1157" sz="3600">
                <a:latin typeface="宋体"/>
                <a:cs typeface="宋体"/>
              </a:rPr>
              <a:t>＝</a:t>
            </a:r>
            <a:r>
              <a:rPr dirty="0" baseline="1157" sz="3600">
                <a:latin typeface="Times New Roman"/>
                <a:cs typeface="Times New Roman"/>
              </a:rPr>
              <a:t>0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62147" y="1985111"/>
            <a:ext cx="836294" cy="85725"/>
          </a:xfrm>
          <a:custGeom>
            <a:avLst/>
            <a:gdLst/>
            <a:ahLst/>
            <a:cxnLst/>
            <a:rect l="l" t="t" r="r" b="b"/>
            <a:pathLst>
              <a:path w="836295" h="85725">
                <a:moveTo>
                  <a:pt x="692848" y="85725"/>
                </a:moveTo>
                <a:lnTo>
                  <a:pt x="764285" y="42862"/>
                </a:lnTo>
                <a:lnTo>
                  <a:pt x="692848" y="0"/>
                </a:lnTo>
                <a:lnTo>
                  <a:pt x="788098" y="28575"/>
                </a:lnTo>
                <a:lnTo>
                  <a:pt x="782154" y="28575"/>
                </a:lnTo>
                <a:lnTo>
                  <a:pt x="782154" y="57150"/>
                </a:lnTo>
                <a:lnTo>
                  <a:pt x="788098" y="57150"/>
                </a:lnTo>
                <a:lnTo>
                  <a:pt x="692848" y="85725"/>
                </a:lnTo>
                <a:close/>
              </a:path>
              <a:path w="836295" h="85725">
                <a:moveTo>
                  <a:pt x="740473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740473" y="28575"/>
                </a:lnTo>
                <a:lnTo>
                  <a:pt x="764285" y="42862"/>
                </a:lnTo>
                <a:lnTo>
                  <a:pt x="740473" y="57150"/>
                </a:lnTo>
                <a:close/>
              </a:path>
              <a:path w="836295" h="85725">
                <a:moveTo>
                  <a:pt x="788098" y="57150"/>
                </a:moveTo>
                <a:lnTo>
                  <a:pt x="782154" y="57150"/>
                </a:lnTo>
                <a:lnTo>
                  <a:pt x="782154" y="28575"/>
                </a:lnTo>
                <a:lnTo>
                  <a:pt x="788098" y="28575"/>
                </a:lnTo>
                <a:lnTo>
                  <a:pt x="835723" y="42862"/>
                </a:lnTo>
                <a:lnTo>
                  <a:pt x="78809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84723" y="1985111"/>
            <a:ext cx="836294" cy="85725"/>
          </a:xfrm>
          <a:custGeom>
            <a:avLst/>
            <a:gdLst/>
            <a:ahLst/>
            <a:cxnLst/>
            <a:rect l="l" t="t" r="r" b="b"/>
            <a:pathLst>
              <a:path w="836295" h="85725">
                <a:moveTo>
                  <a:pt x="142875" y="85725"/>
                </a:moveTo>
                <a:lnTo>
                  <a:pt x="0" y="42862"/>
                </a:lnTo>
                <a:lnTo>
                  <a:pt x="142875" y="0"/>
                </a:lnTo>
                <a:lnTo>
                  <a:pt x="95250" y="28575"/>
                </a:lnTo>
                <a:lnTo>
                  <a:pt x="53581" y="28575"/>
                </a:lnTo>
                <a:lnTo>
                  <a:pt x="53581" y="57150"/>
                </a:lnTo>
                <a:lnTo>
                  <a:pt x="95250" y="57150"/>
                </a:lnTo>
                <a:lnTo>
                  <a:pt x="142875" y="85725"/>
                </a:lnTo>
                <a:close/>
              </a:path>
              <a:path w="836295" h="85725">
                <a:moveTo>
                  <a:pt x="95250" y="57150"/>
                </a:moveTo>
                <a:lnTo>
                  <a:pt x="53581" y="57150"/>
                </a:lnTo>
                <a:lnTo>
                  <a:pt x="53581" y="28575"/>
                </a:lnTo>
                <a:lnTo>
                  <a:pt x="95250" y="28575"/>
                </a:lnTo>
                <a:lnTo>
                  <a:pt x="71437" y="42862"/>
                </a:lnTo>
                <a:lnTo>
                  <a:pt x="95250" y="57150"/>
                </a:lnTo>
                <a:close/>
              </a:path>
              <a:path w="836295" h="85725">
                <a:moveTo>
                  <a:pt x="835723" y="57150"/>
                </a:moveTo>
                <a:lnTo>
                  <a:pt x="95250" y="57150"/>
                </a:lnTo>
                <a:lnTo>
                  <a:pt x="71437" y="42862"/>
                </a:lnTo>
                <a:lnTo>
                  <a:pt x="95250" y="28575"/>
                </a:lnTo>
                <a:lnTo>
                  <a:pt x="835723" y="28575"/>
                </a:lnTo>
                <a:lnTo>
                  <a:pt x="83572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82618" y="4868202"/>
            <a:ext cx="46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>
                <a:latin typeface="宋体"/>
                <a:cs typeface="宋体"/>
              </a:rPr>
              <a:t>＝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6279" y="5058067"/>
            <a:ext cx="407034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spc="40">
                <a:latin typeface="Times New Roman"/>
                <a:cs typeface="Times New Roman"/>
              </a:rPr>
              <a:t>2</a:t>
            </a:r>
            <a:r>
              <a:rPr dirty="0" sz="2950" i="1">
                <a:latin typeface="Times New Roman"/>
                <a:cs typeface="Times New Roman"/>
              </a:rPr>
              <a:t>a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9284" y="4621276"/>
            <a:ext cx="63182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9905" algn="l"/>
              </a:tabLst>
            </a:pPr>
            <a:r>
              <a:rPr dirty="0" baseline="-21657" sz="4425">
                <a:latin typeface="Symbol"/>
                <a:cs typeface="Symbol"/>
              </a:rPr>
              <a:t></a:t>
            </a:r>
            <a:r>
              <a:rPr dirty="0" baseline="-21657" sz="4425" spc="-427">
                <a:latin typeface="Times New Roman"/>
                <a:cs typeface="Times New Roman"/>
              </a:rPr>
              <a:t> </a:t>
            </a:r>
            <a:r>
              <a:rPr dirty="0" u="heavy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9697" y="4356468"/>
            <a:ext cx="33655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4482" sz="4425" spc="165" i="1">
                <a:latin typeface="Book Antiqua"/>
                <a:cs typeface="Book Antiqua"/>
              </a:rPr>
              <a:t>v</a:t>
            </a:r>
            <a:r>
              <a:rPr dirty="0" sz="170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50671" y="4842802"/>
            <a:ext cx="141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>
                <a:latin typeface="Times New Roman"/>
                <a:cs typeface="Times New Roman"/>
              </a:rPr>
              <a:t>15.8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01385" y="482956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66472" y="5044706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5" h="0">
                <a:moveTo>
                  <a:pt x="0" y="0"/>
                </a:moveTo>
                <a:lnTo>
                  <a:pt x="1186522" y="0"/>
                </a:lnTo>
              </a:path>
            </a:pathLst>
          </a:custGeom>
          <a:ln w="15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214148" y="4601679"/>
            <a:ext cx="432434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Times New Roman"/>
                <a:cs typeface="Times New Roman"/>
              </a:rPr>
              <a:t>1</a:t>
            </a:r>
            <a:r>
              <a:rPr dirty="0" sz="2450" spc="30">
                <a:latin typeface="Times New Roman"/>
                <a:cs typeface="Times New Roman"/>
              </a:rPr>
              <a:t>5</a:t>
            </a:r>
            <a:r>
              <a:rPr dirty="0" baseline="43650" sz="2100" spc="15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873381" y="5043563"/>
            <a:ext cx="117348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Times New Roman"/>
                <a:cs typeface="Times New Roman"/>
              </a:rPr>
              <a:t>2</a:t>
            </a:r>
            <a:r>
              <a:rPr dirty="0" sz="2450" spc="-420">
                <a:latin typeface="Times New Roman"/>
                <a:cs typeface="Times New Roman"/>
              </a:rPr>
              <a:t> </a:t>
            </a:r>
            <a:r>
              <a:rPr dirty="0" sz="2450" spc="20">
                <a:latin typeface="Symbol"/>
                <a:cs typeface="Symbol"/>
              </a:rPr>
              <a:t></a:t>
            </a:r>
            <a:r>
              <a:rPr dirty="0" sz="2450" spc="20">
                <a:latin typeface="Times New Roman"/>
                <a:cs typeface="Times New Roman"/>
              </a:rPr>
              <a:t>(</a:t>
            </a:r>
            <a:r>
              <a:rPr dirty="0" sz="2450" spc="20">
                <a:latin typeface="Symbol"/>
                <a:cs typeface="Symbol"/>
              </a:rPr>
              <a:t></a:t>
            </a:r>
            <a:r>
              <a:rPr dirty="0" sz="2450" spc="20">
                <a:latin typeface="Times New Roman"/>
                <a:cs typeface="Times New Roman"/>
              </a:rPr>
              <a:t>7.1)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2527" y="485110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1739" y="1638300"/>
            <a:ext cx="7028688" cy="3950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9" y="1638300"/>
            <a:ext cx="7028688" cy="3953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6395" y="2409444"/>
            <a:ext cx="3422904" cy="245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907659" y="2580373"/>
            <a:ext cx="37033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42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运动员把冰壶沿水平</a:t>
            </a:r>
            <a:r>
              <a:rPr dirty="0" sz="2400" spc="-5" b="1">
                <a:latin typeface="华文楷体"/>
                <a:cs typeface="华文楷体"/>
              </a:rPr>
              <a:t>冰 </a:t>
            </a:r>
            <a:r>
              <a:rPr dirty="0" sz="2400" b="1">
                <a:latin typeface="华文楷体"/>
                <a:cs typeface="华文楷体"/>
              </a:rPr>
              <a:t>面投出，让冰壶在冰面上</a:t>
            </a:r>
            <a:r>
              <a:rPr dirty="0" sz="2400" spc="-5" b="1">
                <a:latin typeface="华文楷体"/>
                <a:cs typeface="华文楷体"/>
              </a:rPr>
              <a:t>自 </a:t>
            </a:r>
            <a:r>
              <a:rPr dirty="0" sz="2400" b="1">
                <a:latin typeface="华文楷体"/>
                <a:cs typeface="华文楷体"/>
              </a:rPr>
              <a:t>由滑行，在不与其他冰壶</a:t>
            </a:r>
            <a:r>
              <a:rPr dirty="0" sz="2400" spc="-5" b="1">
                <a:latin typeface="华文楷体"/>
                <a:cs typeface="华文楷体"/>
              </a:rPr>
              <a:t>碰 </a:t>
            </a:r>
            <a:r>
              <a:rPr dirty="0" sz="2400" b="1">
                <a:latin typeface="华文楷体"/>
                <a:cs typeface="华文楷体"/>
              </a:rPr>
              <a:t>撞的情况下，最终停在远</a:t>
            </a:r>
            <a:r>
              <a:rPr dirty="0" sz="2400" spc="-5" b="1">
                <a:latin typeface="华文楷体"/>
                <a:cs typeface="华文楷体"/>
              </a:rPr>
              <a:t>处 </a:t>
            </a:r>
            <a:r>
              <a:rPr dirty="0" sz="2400" b="1">
                <a:latin typeface="华文楷体"/>
                <a:cs typeface="华文楷体"/>
              </a:rPr>
              <a:t>的某个位置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6213" y="1414856"/>
            <a:ext cx="77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2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977" y="1424940"/>
            <a:ext cx="7546340" cy="11182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</a:pPr>
            <a:r>
              <a:rPr dirty="0"/>
              <a:t>（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/>
              <a:t>）运动员以</a:t>
            </a:r>
            <a:r>
              <a:rPr dirty="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0</a:t>
            </a:r>
            <a:r>
              <a:rPr dirty="0" sz="2400"/>
              <a:t>＝</a:t>
            </a:r>
            <a:r>
              <a:rPr dirty="0" sz="2400">
                <a:latin typeface="Times New Roman"/>
                <a:cs typeface="Times New Roman"/>
              </a:rPr>
              <a:t>3.4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 </a:t>
            </a:r>
            <a:r>
              <a:rPr dirty="0" sz="2400"/>
              <a:t>的速度投掷冰壶，若冰壶</a:t>
            </a:r>
            <a:r>
              <a:rPr dirty="0" sz="2400" spc="-5"/>
              <a:t>和 </a:t>
            </a:r>
            <a:r>
              <a:rPr dirty="0" sz="2400"/>
              <a:t>冰面的动摩擦因数</a:t>
            </a:r>
            <a:r>
              <a:rPr dirty="0" sz="2400" i="1">
                <a:latin typeface="Times New Roman"/>
                <a:cs typeface="Times New Roman"/>
              </a:rPr>
              <a:t>μ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sz="2400"/>
              <a:t>＝</a:t>
            </a:r>
            <a:r>
              <a:rPr dirty="0" sz="2400">
                <a:latin typeface="Times New Roman"/>
                <a:cs typeface="Times New Roman"/>
              </a:rPr>
              <a:t>0.02</a:t>
            </a:r>
            <a:r>
              <a:rPr dirty="0" sz="2400"/>
              <a:t>，冰壶能在冰面上滑行多远</a:t>
            </a:r>
            <a:r>
              <a:rPr dirty="0" sz="2400" spc="-5"/>
              <a:t>？ </a:t>
            </a:r>
            <a:r>
              <a:rPr dirty="0" sz="2400" spc="-5"/>
              <a:t>取 </a:t>
            </a:r>
            <a:r>
              <a:rPr dirty="0" sz="2400" i="1">
                <a:latin typeface="Times New Roman"/>
                <a:cs typeface="Times New Roman"/>
              </a:rPr>
              <a:t>g </a:t>
            </a:r>
            <a:r>
              <a:rPr dirty="0" sz="2400"/>
              <a:t>＝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m/s</a:t>
            </a:r>
            <a:r>
              <a:rPr dirty="0" baseline="21505" sz="2325">
                <a:latin typeface="Times New Roman"/>
                <a:cs typeface="Times New Roman"/>
              </a:rPr>
              <a:t>2 </a:t>
            </a:r>
            <a:r>
              <a:rPr dirty="0" sz="2400" spc="-5"/>
              <a:t>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3905" y="3119729"/>
            <a:ext cx="814679" cy="20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0637" y="4933759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59669" y="2872727"/>
            <a:ext cx="354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0487" y="3864889"/>
            <a:ext cx="376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f1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9349" y="5211279"/>
            <a:ext cx="1880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动摩擦因</a:t>
            </a:r>
            <a:r>
              <a:rPr dirty="0" sz="2400" spc="-5" b="1">
                <a:latin typeface="华文楷体"/>
                <a:cs typeface="华文楷体"/>
              </a:rPr>
              <a:t>数</a:t>
            </a:r>
            <a:r>
              <a:rPr dirty="0" sz="2400" spc="-7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μ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2215" y="3186595"/>
            <a:ext cx="1557655" cy="16421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80"/>
              </a:spcBef>
            </a:pPr>
            <a:r>
              <a:rPr dirty="0" sz="2400" b="1">
                <a:latin typeface="华文楷体"/>
                <a:cs typeface="华文楷体"/>
              </a:rPr>
              <a:t>初 速 </a:t>
            </a:r>
            <a:r>
              <a:rPr dirty="0" sz="2400" spc="-5" b="1">
                <a:latin typeface="华文楷体"/>
                <a:cs typeface="华文楷体"/>
              </a:rPr>
              <a:t>度 </a:t>
            </a:r>
            <a:r>
              <a:rPr dirty="0" sz="2400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0  </a:t>
            </a:r>
            <a:r>
              <a:rPr dirty="0" sz="2400" b="1">
                <a:latin typeface="华文楷体"/>
                <a:cs typeface="华文楷体"/>
              </a:rPr>
              <a:t>加 速 </a:t>
            </a:r>
            <a:r>
              <a:rPr dirty="0" sz="2400" spc="-5" b="1">
                <a:latin typeface="华文楷体"/>
                <a:cs typeface="华文楷体"/>
              </a:rPr>
              <a:t>度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1  </a:t>
            </a:r>
            <a:r>
              <a:rPr dirty="0" sz="2400" b="1">
                <a:latin typeface="华文楷体"/>
                <a:cs typeface="华文楷体"/>
              </a:rPr>
              <a:t>滑行距</a:t>
            </a:r>
            <a:r>
              <a:rPr dirty="0" sz="2400" spc="-5" b="1">
                <a:latin typeface="华文楷体"/>
                <a:cs typeface="华文楷体"/>
              </a:rPr>
              <a:t>离</a:t>
            </a:r>
            <a:r>
              <a:rPr dirty="0" sz="2400" spc="-9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0866" y="2928213"/>
            <a:ext cx="1815464" cy="2145030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400" b="1">
                <a:latin typeface="华文楷体"/>
                <a:cs typeface="华文楷体"/>
              </a:rPr>
              <a:t>质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400" b="1">
                <a:latin typeface="华文楷体"/>
                <a:cs typeface="华文楷体"/>
              </a:rPr>
              <a:t>支持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1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400" b="1">
                <a:latin typeface="华文楷体"/>
                <a:cs typeface="华文楷体"/>
              </a:rPr>
              <a:t>滑动摩擦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7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0296" y="4848517"/>
            <a:ext cx="19050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f1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135" y="1493519"/>
            <a:ext cx="7010400" cy="1098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59454" y="4714138"/>
            <a:ext cx="334010" cy="0"/>
          </a:xfrm>
          <a:custGeom>
            <a:avLst/>
            <a:gdLst/>
            <a:ahLst/>
            <a:cxnLst/>
            <a:rect l="l" t="t" r="r" b="b"/>
            <a:pathLst>
              <a:path w="334010" h="0">
                <a:moveTo>
                  <a:pt x="0" y="0"/>
                </a:moveTo>
                <a:lnTo>
                  <a:pt x="333844" y="0"/>
                </a:lnTo>
              </a:path>
            </a:pathLst>
          </a:custGeom>
          <a:ln w="158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565" y="4517326"/>
            <a:ext cx="61029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5525" algn="l"/>
              </a:tabLst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spc="-640">
                <a:latin typeface="宋体"/>
                <a:cs typeface="宋体"/>
              </a:rPr>
              <a:t> </a:t>
            </a:r>
            <a:r>
              <a:rPr dirty="0" baseline="-34444" sz="3750" spc="-7" i="1">
                <a:latin typeface="Times New Roman"/>
                <a:cs typeface="Times New Roman"/>
              </a:rPr>
              <a:t>m	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 spc="-635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μ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>
                <a:latin typeface="Times New Roman"/>
                <a:cs typeface="Times New Roman"/>
              </a:rPr>
              <a:t>0.02</a:t>
            </a:r>
            <a:r>
              <a:rPr dirty="0" sz="2400">
                <a:latin typeface="宋体"/>
                <a:cs typeface="宋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宋体"/>
                <a:cs typeface="宋体"/>
              </a:rPr>
              <a:t>＝－</a:t>
            </a:r>
            <a:r>
              <a:rPr dirty="0" sz="2400" spc="-5">
                <a:latin typeface="Times New Roman"/>
                <a:cs typeface="Times New Roman"/>
              </a:rPr>
              <a:t>0.2 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83967" y="2511675"/>
            <a:ext cx="3800475" cy="1151890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b="1">
                <a:latin typeface="华文楷体"/>
                <a:cs typeface="华文楷体"/>
              </a:rPr>
              <a:t>根据滑动摩擦力公式，</a:t>
            </a:r>
            <a:r>
              <a:rPr dirty="0" sz="2400" spc="-5" b="1">
                <a:latin typeface="华文楷体"/>
                <a:cs typeface="华文楷体"/>
              </a:rPr>
              <a:t>有</a:t>
            </a:r>
            <a:endParaRPr sz="2400">
              <a:latin typeface="华文楷体"/>
              <a:cs typeface="华文楷体"/>
            </a:endParaRPr>
          </a:p>
          <a:p>
            <a:pPr marL="1033780">
              <a:lnSpc>
                <a:spcPct val="100000"/>
              </a:lnSpc>
              <a:spcBef>
                <a:spcPts val="1535"/>
              </a:spcBef>
            </a:pPr>
            <a:r>
              <a:rPr dirty="0" sz="2400" spc="-90" i="1">
                <a:latin typeface="Times New Roman"/>
                <a:cs typeface="Times New Roman"/>
              </a:rPr>
              <a:t>F</a:t>
            </a:r>
            <a:r>
              <a:rPr dirty="0" baseline="-17921" sz="2325" spc="-135">
                <a:latin typeface="Times New Roman"/>
                <a:cs typeface="Times New Roman"/>
              </a:rPr>
              <a:t>f</a:t>
            </a:r>
            <a:r>
              <a:rPr dirty="0" sz="2400" spc="-90">
                <a:latin typeface="宋体"/>
                <a:cs typeface="宋体"/>
              </a:rPr>
              <a:t>＝</a:t>
            </a:r>
            <a:r>
              <a:rPr dirty="0" sz="2500" spc="-90" i="1">
                <a:latin typeface="宋体"/>
                <a:cs typeface="宋体"/>
              </a:rPr>
              <a:t>－</a:t>
            </a:r>
            <a:r>
              <a:rPr dirty="0" sz="2400" spc="-90" i="1">
                <a:latin typeface="Times New Roman"/>
                <a:cs typeface="Times New Roman"/>
              </a:rPr>
              <a:t>μ</a:t>
            </a:r>
            <a:r>
              <a:rPr dirty="0" baseline="-17921" sz="2325" spc="-135">
                <a:latin typeface="Times New Roman"/>
                <a:cs typeface="Times New Roman"/>
              </a:rPr>
              <a:t>1</a:t>
            </a:r>
            <a:r>
              <a:rPr dirty="0" sz="2400" spc="-90" i="1">
                <a:latin typeface="Times New Roman"/>
                <a:cs typeface="Times New Roman"/>
              </a:rPr>
              <a:t>F</a:t>
            </a:r>
            <a:r>
              <a:rPr dirty="0" baseline="-17921" sz="2325" spc="-135">
                <a:latin typeface="Times New Roman"/>
                <a:cs typeface="Times New Roman"/>
              </a:rPr>
              <a:t>N</a:t>
            </a:r>
            <a:r>
              <a:rPr dirty="0" sz="2400" spc="-90">
                <a:latin typeface="宋体"/>
                <a:cs typeface="宋体"/>
              </a:rPr>
              <a:t>＝－</a:t>
            </a:r>
            <a:r>
              <a:rPr dirty="0" sz="2400" spc="-630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μ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 i="1"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3967" y="3762505"/>
            <a:ext cx="4911725" cy="90360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b="1">
                <a:latin typeface="华文楷体"/>
                <a:cs typeface="华文楷体"/>
              </a:rPr>
              <a:t>根据牛顿第二定律，冰壶的加速度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905510">
              <a:lnSpc>
                <a:spcPct val="100000"/>
              </a:lnSpc>
              <a:spcBef>
                <a:spcPts val="525"/>
              </a:spcBef>
            </a:pPr>
            <a:r>
              <a:rPr dirty="0" sz="2500" spc="-105" i="1">
                <a:latin typeface="Times New Roman"/>
                <a:cs typeface="Times New Roman"/>
              </a:rPr>
              <a:t>F</a:t>
            </a:r>
            <a:r>
              <a:rPr dirty="0" baseline="-24904" sz="2175" spc="-157">
                <a:latin typeface="Times New Roman"/>
                <a:cs typeface="Times New Roman"/>
              </a:rPr>
              <a:t>f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565" y="5196992"/>
            <a:ext cx="5369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加速度为负值，方向与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b="1">
                <a:latin typeface="华文楷体"/>
                <a:cs typeface="华文楷体"/>
              </a:rPr>
              <a:t>轴正方向相反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135" y="1493519"/>
            <a:ext cx="7010400" cy="1098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77702" y="3903065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0004" y="3736060"/>
            <a:ext cx="1362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825" algn="l"/>
              </a:tabLst>
            </a:pPr>
            <a:r>
              <a:rPr dirty="0" baseline="6944" sz="3600" spc="-7" b="1">
                <a:latin typeface="华文楷体"/>
                <a:cs typeface="华文楷体"/>
              </a:rPr>
              <a:t>得	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 spc="85" i="1">
                <a:latin typeface="Times New Roman"/>
                <a:cs typeface="Times New Roman"/>
              </a:rPr>
              <a:t> </a:t>
            </a:r>
            <a:r>
              <a:rPr dirty="0" sz="2400">
                <a:latin typeface="宋体"/>
                <a:cs typeface="宋体"/>
              </a:rPr>
              <a:t>＝－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9884" y="393117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 h="0">
                <a:moveTo>
                  <a:pt x="0" y="0"/>
                </a:moveTo>
                <a:lnTo>
                  <a:pt x="469747" y="0"/>
                </a:lnTo>
              </a:path>
            </a:pathLst>
          </a:custGeom>
          <a:ln w="16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20397" y="3680333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6833" y="4156455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2757" y="3302050"/>
            <a:ext cx="30353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42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8139" y="3928161"/>
            <a:ext cx="36703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35">
                <a:latin typeface="Times New Roman"/>
                <a:cs typeface="Times New Roman"/>
              </a:rPr>
              <a:t>2</a:t>
            </a:r>
            <a:r>
              <a:rPr dirty="0" sz="2650" i="1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40971" y="2803613"/>
            <a:ext cx="869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9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0571" y="2970618"/>
            <a:ext cx="35877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6379" algn="l"/>
              </a:tabLst>
            </a:pPr>
            <a:r>
              <a:rPr dirty="0" sz="1550" spc="5">
                <a:latin typeface="Times New Roman"/>
                <a:cs typeface="Times New Roman"/>
              </a:rPr>
              <a:t>1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3503" y="2737345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6269" y="2973679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7289" y="2595384"/>
            <a:ext cx="3028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35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3722" y="2745371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8892" y="2774645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由运动学公</a:t>
            </a:r>
            <a:r>
              <a:rPr dirty="0" sz="2400" spc="-5" b="1">
                <a:latin typeface="华文楷体"/>
                <a:cs typeface="华文楷体"/>
              </a:rPr>
              <a:t>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4284" y="3752570"/>
            <a:ext cx="1490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9520" algn="l"/>
              </a:tabLst>
            </a:pP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28.9	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86054" y="3957040"/>
            <a:ext cx="1257300" cy="0"/>
          </a:xfrm>
          <a:custGeom>
            <a:avLst/>
            <a:gdLst/>
            <a:ahLst/>
            <a:cxnLst/>
            <a:rect l="l" t="t" r="r" b="b"/>
            <a:pathLst>
              <a:path w="1257300" h="0">
                <a:moveTo>
                  <a:pt x="0" y="0"/>
                </a:moveTo>
                <a:lnTo>
                  <a:pt x="1256995" y="0"/>
                </a:lnTo>
              </a:path>
            </a:pathLst>
          </a:custGeom>
          <a:ln w="153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592696" y="3452309"/>
            <a:ext cx="1242060" cy="89916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algn="ctr" marR="19685">
              <a:lnSpc>
                <a:spcPct val="100000"/>
              </a:lnSpc>
              <a:spcBef>
                <a:spcPts val="655"/>
              </a:spcBef>
            </a:pPr>
            <a:r>
              <a:rPr dirty="0" sz="2400" spc="-80">
                <a:latin typeface="Times New Roman"/>
                <a:cs typeface="Times New Roman"/>
              </a:rPr>
              <a:t>0</a:t>
            </a:r>
            <a:r>
              <a:rPr dirty="0" sz="2400" spc="-80">
                <a:latin typeface="微软雅黑"/>
                <a:cs typeface="微软雅黑"/>
              </a:rPr>
              <a:t>－</a:t>
            </a:r>
            <a:r>
              <a:rPr dirty="0" sz="2400" spc="-80">
                <a:latin typeface="Times New Roman"/>
                <a:cs typeface="Times New Roman"/>
              </a:rPr>
              <a:t>3.4</a:t>
            </a:r>
            <a:r>
              <a:rPr dirty="0" baseline="43650" sz="2100" spc="-120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2400" spc="5">
                <a:latin typeface="Times New Roman"/>
                <a:cs typeface="Times New Roman"/>
              </a:rPr>
              <a:t>2</a:t>
            </a:r>
            <a:r>
              <a:rPr dirty="0" sz="2400" spc="-39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Symbol"/>
                <a:cs typeface="Symbol"/>
              </a:rPr>
              <a:t></a:t>
            </a:r>
            <a:r>
              <a:rPr dirty="0" sz="2400" spc="-350">
                <a:latin typeface="Times New Roman"/>
                <a:cs typeface="Times New Roman"/>
              </a:rPr>
              <a:t> </a:t>
            </a:r>
            <a:r>
              <a:rPr dirty="0" sz="2400" spc="-85">
                <a:latin typeface="Times New Roman"/>
                <a:cs typeface="Times New Roman"/>
              </a:rPr>
              <a:t>(</a:t>
            </a:r>
            <a:r>
              <a:rPr dirty="0" sz="2400" spc="-85">
                <a:latin typeface="微软雅黑"/>
                <a:cs typeface="微软雅黑"/>
              </a:rPr>
              <a:t>－</a:t>
            </a:r>
            <a:r>
              <a:rPr dirty="0" sz="2400" spc="-85">
                <a:latin typeface="Times New Roman"/>
                <a:cs typeface="Times New Roman"/>
              </a:rPr>
              <a:t>0.2)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944870" y="3715245"/>
            <a:ext cx="64262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30">
                <a:latin typeface="微软雅黑"/>
                <a:cs typeface="微软雅黑"/>
              </a:rPr>
              <a:t>＝</a:t>
            </a:r>
            <a:r>
              <a:rPr dirty="0" sz="2400" spc="15">
                <a:latin typeface="微软雅黑"/>
                <a:cs typeface="微软雅黑"/>
              </a:rPr>
              <a:t>－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7659" y="2373363"/>
            <a:ext cx="4097654" cy="2219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3105">
              <a:lnSpc>
                <a:spcPct val="120000"/>
              </a:lnSpc>
              <a:spcBef>
                <a:spcPts val="95"/>
              </a:spcBef>
            </a:pPr>
            <a:r>
              <a:rPr dirty="0" sz="2400" b="1">
                <a:latin typeface="华文楷体"/>
                <a:cs typeface="华文楷体"/>
              </a:rPr>
              <a:t>按比赛规则，投掷冰壶</a:t>
            </a:r>
            <a:r>
              <a:rPr dirty="0" sz="2400" spc="-5" b="1">
                <a:latin typeface="华文楷体"/>
                <a:cs typeface="华文楷体"/>
              </a:rPr>
              <a:t>运 </a:t>
            </a:r>
            <a:r>
              <a:rPr dirty="0" sz="2400" b="1">
                <a:latin typeface="华文楷体"/>
                <a:cs typeface="华文楷体"/>
              </a:rPr>
              <a:t>动员的队友，可以用毛刷在</a:t>
            </a:r>
            <a:r>
              <a:rPr dirty="0" sz="2400" spc="-5" b="1">
                <a:latin typeface="华文楷体"/>
                <a:cs typeface="华文楷体"/>
              </a:rPr>
              <a:t>冰 </a:t>
            </a:r>
            <a:r>
              <a:rPr dirty="0" sz="2400" b="1">
                <a:latin typeface="华文楷体"/>
                <a:cs typeface="华文楷体"/>
              </a:rPr>
              <a:t>壶滑行前方来回摩擦冰面，</a:t>
            </a:r>
            <a:r>
              <a:rPr dirty="0" sz="2400" spc="-5" b="1">
                <a:latin typeface="华文楷体"/>
                <a:cs typeface="华文楷体"/>
              </a:rPr>
              <a:t>减 </a:t>
            </a:r>
            <a:r>
              <a:rPr dirty="0" sz="2400" b="1">
                <a:latin typeface="华文楷体"/>
                <a:cs typeface="华文楷体"/>
              </a:rPr>
              <a:t>小冰面的动摩擦因数以调节</a:t>
            </a:r>
            <a:r>
              <a:rPr dirty="0" sz="2400" spc="-5" b="1">
                <a:latin typeface="华文楷体"/>
                <a:cs typeface="华文楷体"/>
              </a:rPr>
              <a:t>冰 </a:t>
            </a:r>
            <a:r>
              <a:rPr dirty="0" sz="2400" b="1">
                <a:latin typeface="华文楷体"/>
                <a:cs typeface="华文楷体"/>
              </a:rPr>
              <a:t>壶的运动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06395" y="2409444"/>
            <a:ext cx="3422904" cy="2456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16213" y="1414856"/>
            <a:ext cx="77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2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8820" y="4052150"/>
            <a:ext cx="4625340" cy="86868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学	</a:t>
            </a:r>
            <a:r>
              <a:rPr dirty="0" sz="2400" b="1">
                <a:solidFill>
                  <a:srgbClr val="3A5543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  <a:p>
            <a:pPr marL="29209">
              <a:lnSpc>
                <a:spcPct val="100000"/>
              </a:lnSpc>
              <a:spcBef>
                <a:spcPts val="440"/>
              </a:spcBef>
              <a:tabLst>
                <a:tab pos="641985" algn="l"/>
              </a:tabLst>
            </a:pP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学	</a:t>
            </a:r>
            <a:r>
              <a:rPr dirty="0" sz="2400" b="1">
                <a:solidFill>
                  <a:srgbClr val="3A5543"/>
                </a:solidFill>
                <a:latin typeface="华文楷体"/>
                <a:cs typeface="华文楷体"/>
              </a:rPr>
              <a:t>校：北京师范大学第二附属</a:t>
            </a: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中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6539" y="4052150"/>
            <a:ext cx="2162810" cy="119761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年	</a:t>
            </a:r>
            <a:r>
              <a:rPr dirty="0" sz="2400" b="1">
                <a:solidFill>
                  <a:srgbClr val="3A5543"/>
                </a:solidFill>
                <a:latin typeface="华文楷体"/>
                <a:cs typeface="华文楷体"/>
              </a:rPr>
              <a:t>级：高</a:t>
            </a: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一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ts val="2590"/>
              </a:lnSpc>
              <a:spcBef>
                <a:spcPts val="765"/>
              </a:spcBef>
            </a:pPr>
            <a:r>
              <a:rPr dirty="0" sz="2400" b="1">
                <a:solidFill>
                  <a:srgbClr val="3A5543"/>
                </a:solidFill>
                <a:latin typeface="华文楷体"/>
                <a:cs typeface="华文楷体"/>
              </a:rPr>
              <a:t>主讲人：宋白</a:t>
            </a: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珂 </a:t>
            </a:r>
            <a:r>
              <a:rPr dirty="0" sz="2400" spc="-5" b="1">
                <a:solidFill>
                  <a:srgbClr val="3A5543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0235" y="2023744"/>
            <a:ext cx="3683635" cy="9531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</a:pPr>
            <a:r>
              <a:rPr dirty="0" sz="3200">
                <a:solidFill>
                  <a:srgbClr val="3A5543"/>
                </a:solidFill>
                <a:latin typeface="微软雅黑"/>
                <a:cs typeface="微软雅黑"/>
              </a:rPr>
              <a:t>牛顿运动定律的应</a:t>
            </a:r>
            <a:r>
              <a:rPr dirty="0" sz="3200" spc="5">
                <a:solidFill>
                  <a:srgbClr val="3A5543"/>
                </a:solidFill>
                <a:latin typeface="微软雅黑"/>
                <a:cs typeface="微软雅黑"/>
              </a:rPr>
              <a:t>用</a:t>
            </a:r>
            <a:endParaRPr sz="3200">
              <a:latin typeface="微软雅黑"/>
              <a:cs typeface="微软雅黑"/>
            </a:endParaRPr>
          </a:p>
          <a:p>
            <a:pPr algn="ctr">
              <a:lnSpc>
                <a:spcPts val="3650"/>
              </a:lnSpc>
            </a:pPr>
            <a:r>
              <a:rPr dirty="0" sz="3200">
                <a:solidFill>
                  <a:srgbClr val="3A5543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>
                <a:solidFill>
                  <a:srgbClr val="3A5543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9009" y="1446936"/>
            <a:ext cx="7163434" cy="148399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dirty="0"/>
              <a:t>（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dirty="0"/>
              <a:t>）若运动员仍以</a:t>
            </a:r>
            <a:r>
              <a:rPr dirty="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Times New Roman"/>
                <a:cs typeface="Times New Roman"/>
              </a:rPr>
              <a:t>0</a:t>
            </a:r>
            <a:r>
              <a:rPr dirty="0" sz="2400"/>
              <a:t>＝</a:t>
            </a:r>
            <a:r>
              <a:rPr dirty="0" sz="2400">
                <a:latin typeface="Times New Roman"/>
                <a:cs typeface="Times New Roman"/>
              </a:rPr>
              <a:t>3.4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sz="2400"/>
              <a:t>的速度将冰壶投出，</a:t>
            </a:r>
            <a:r>
              <a:rPr dirty="0" sz="2400" spc="-5"/>
              <a:t>其 </a:t>
            </a:r>
            <a:r>
              <a:rPr dirty="0" sz="2400"/>
              <a:t>队友在冰壶自由滑行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/>
              <a:t>后开始在其滑行前方摩擦</a:t>
            </a:r>
            <a:r>
              <a:rPr dirty="0" sz="2400" spc="-5"/>
              <a:t>冰 </a:t>
            </a:r>
            <a:r>
              <a:rPr dirty="0" sz="2400"/>
              <a:t>面，冰壶和冰面的动摩擦因数变为原来</a:t>
            </a:r>
            <a:r>
              <a:rPr dirty="0" sz="2400" spc="-5"/>
              <a:t>的</a:t>
            </a:r>
            <a:r>
              <a:rPr dirty="0" sz="2400">
                <a:latin typeface="Times New Roman"/>
                <a:cs typeface="Times New Roman"/>
              </a:rPr>
              <a:t>90%</a:t>
            </a:r>
            <a:r>
              <a:rPr dirty="0" sz="2400"/>
              <a:t>，冰</a:t>
            </a:r>
            <a:r>
              <a:rPr dirty="0" sz="2400" spc="-5"/>
              <a:t>壶 </a:t>
            </a:r>
            <a:r>
              <a:rPr dirty="0" sz="2400"/>
              <a:t>多滑行了多少距离？</a:t>
            </a:r>
            <a:r>
              <a:rPr dirty="0" sz="2400" spc="-5"/>
              <a:t>取 </a:t>
            </a:r>
            <a:r>
              <a:rPr dirty="0" sz="2400" i="1">
                <a:latin typeface="Times New Roman"/>
                <a:cs typeface="Times New Roman"/>
              </a:rPr>
              <a:t>g </a:t>
            </a:r>
            <a:r>
              <a:rPr dirty="0" sz="2400"/>
              <a:t>＝</a:t>
            </a:r>
            <a:r>
              <a:rPr dirty="0" sz="2400">
                <a:latin typeface="Times New Roman"/>
                <a:cs typeface="Times New Roman"/>
              </a:rPr>
              <a:t>10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r>
              <a:rPr dirty="0" sz="2400" spc="-5"/>
              <a:t>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68231" y="3336035"/>
            <a:ext cx="1714500" cy="1946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70436" y="3890302"/>
            <a:ext cx="246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需要用到哪些量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0988" y="1487424"/>
            <a:ext cx="6975348" cy="1071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39008" y="3079661"/>
            <a:ext cx="1979930" cy="94932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400" b="1">
                <a:latin typeface="华文楷体"/>
                <a:cs typeface="华文楷体"/>
              </a:rPr>
              <a:t>滑动摩擦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7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f2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0288" y="4023639"/>
            <a:ext cx="4925695" cy="149796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195"/>
              </a:spcBef>
            </a:pPr>
            <a:r>
              <a:rPr dirty="0" sz="2400" b="1">
                <a:latin typeface="华文楷体"/>
                <a:cs typeface="华文楷体"/>
              </a:rPr>
              <a:t>第一阶段滑行距</a:t>
            </a:r>
            <a:r>
              <a:rPr dirty="0" sz="2400" spc="-5" b="1">
                <a:latin typeface="华文楷体"/>
                <a:cs typeface="华文楷体"/>
              </a:rPr>
              <a:t>离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173730" algn="l"/>
              </a:tabLst>
            </a:pPr>
            <a:r>
              <a:rPr dirty="0" sz="2400" b="1">
                <a:latin typeface="华文楷体"/>
                <a:cs typeface="华文楷体"/>
              </a:rPr>
              <a:t>第二阶段滑行距</a:t>
            </a:r>
            <a:r>
              <a:rPr dirty="0" sz="2400" spc="-5" b="1">
                <a:latin typeface="华文楷体"/>
                <a:cs typeface="华文楷体"/>
              </a:rPr>
              <a:t>离</a:t>
            </a:r>
            <a:r>
              <a:rPr dirty="0" sz="240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2	</a:t>
            </a:r>
            <a:r>
              <a:rPr dirty="0" sz="2400" b="1">
                <a:latin typeface="华文楷体"/>
                <a:cs typeface="华文楷体"/>
              </a:rPr>
              <a:t>总滑行距</a:t>
            </a:r>
            <a:r>
              <a:rPr dirty="0" sz="2400" spc="-5" b="1">
                <a:latin typeface="华文楷体"/>
                <a:cs typeface="华文楷体"/>
              </a:rPr>
              <a:t>离</a:t>
            </a:r>
            <a:r>
              <a:rPr dirty="0" sz="2400" spc="-7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400" b="1">
                <a:latin typeface="华文楷体"/>
                <a:cs typeface="华文楷体"/>
              </a:rPr>
              <a:t>多滑行的距离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4153" y="3063583"/>
            <a:ext cx="2924175" cy="98107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80"/>
              </a:spcBef>
              <a:tabLst>
                <a:tab pos="1696720" algn="l"/>
              </a:tabLst>
            </a:pPr>
            <a:r>
              <a:rPr dirty="0" sz="2400" b="1">
                <a:latin typeface="华文楷体"/>
                <a:cs typeface="华文楷体"/>
              </a:rPr>
              <a:t>动摩擦因</a:t>
            </a:r>
            <a:r>
              <a:rPr dirty="0" sz="2400" spc="-5" b="1">
                <a:latin typeface="华文楷体"/>
                <a:cs typeface="华文楷体"/>
              </a:rPr>
              <a:t>数	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μ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17921" sz="2325" spc="-382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8101" sz="3600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baseline="-8101" sz="3600">
                <a:solidFill>
                  <a:srgbClr val="FF0000"/>
                </a:solidFill>
                <a:latin typeface="Times New Roman"/>
                <a:cs typeface="Times New Roman"/>
              </a:rPr>
              <a:t>0.9</a:t>
            </a:r>
            <a:r>
              <a:rPr dirty="0" baseline="-8101" sz="3600" i="1">
                <a:solidFill>
                  <a:srgbClr val="FF0000"/>
                </a:solidFill>
                <a:latin typeface="Times New Roman"/>
                <a:cs typeface="Times New Roman"/>
              </a:rPr>
              <a:t>μ</a:t>
            </a:r>
            <a:r>
              <a:rPr dirty="0" baseline="-28673" sz="232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8673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400" b="1">
                <a:latin typeface="华文楷体"/>
                <a:cs typeface="华文楷体"/>
              </a:rPr>
              <a:t>第一阶段末速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1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5183" y="1961388"/>
            <a:ext cx="6975348" cy="1071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60970" y="3749205"/>
            <a:ext cx="457834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6379" algn="l"/>
              </a:tabLst>
            </a:pPr>
            <a:r>
              <a:rPr dirty="0" sz="1550" spc="5">
                <a:latin typeface="Times New Roman"/>
                <a:cs typeface="Times New Roman"/>
              </a:rPr>
              <a:t>1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5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9259" y="3536086"/>
            <a:ext cx="1104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8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66142" y="3775913"/>
            <a:ext cx="822960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12470" algn="l"/>
              </a:tabLst>
            </a:pPr>
            <a:r>
              <a:rPr dirty="0" sz="1500" spc="15">
                <a:latin typeface="Times New Roman"/>
                <a:cs typeface="Times New Roman"/>
              </a:rPr>
              <a:t>10</a:t>
            </a:r>
            <a:r>
              <a:rPr dirty="0" sz="1500" spc="15">
                <a:latin typeface="Times New Roman"/>
                <a:cs typeface="Times New Roman"/>
              </a:rPr>
              <a:t>	</a:t>
            </a: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7183" y="3394125"/>
            <a:ext cx="30353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42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9224" y="3550501"/>
            <a:ext cx="137160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baseline="1048" sz="3975" i="1">
                <a:latin typeface="Book Antiqua"/>
                <a:cs typeface="Book Antiqua"/>
              </a:rPr>
              <a:t>v 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8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71186" y="1440446"/>
            <a:ext cx="636955" cy="2061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08157" y="1351711"/>
            <a:ext cx="148082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baseline="10416" sz="36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f2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963595" y="3254476"/>
            <a:ext cx="2773680" cy="732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6675">
              <a:lnSpc>
                <a:spcPts val="278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780"/>
              </a:lnSpc>
            </a:pPr>
            <a:r>
              <a:rPr dirty="0" sz="2400" b="1">
                <a:latin typeface="华文楷体"/>
                <a:cs typeface="华文楷体"/>
              </a:rPr>
              <a:t>冰壶球在前一阶段</a:t>
            </a:r>
            <a:r>
              <a:rPr dirty="0" sz="2400" spc="-5" b="1">
                <a:latin typeface="华文楷体"/>
                <a:cs typeface="华文楷体"/>
              </a:rPr>
              <a:t>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3595" y="4144746"/>
            <a:ext cx="6207125" cy="984885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b="1">
                <a:latin typeface="华文楷体"/>
                <a:cs typeface="华文楷体"/>
              </a:rPr>
              <a:t>冰壶球后一阶段的加速度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116205">
              <a:lnSpc>
                <a:spcPct val="100000"/>
              </a:lnSpc>
              <a:spcBef>
                <a:spcPts val="894"/>
              </a:spcBef>
              <a:tabLst>
                <a:tab pos="3820160" algn="l"/>
              </a:tabLst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 i="1">
                <a:latin typeface="Times New Roman"/>
                <a:cs typeface="Times New Roman"/>
              </a:rPr>
              <a:t>μ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>
                <a:latin typeface="Times New Roman"/>
                <a:cs typeface="Times New Roman"/>
              </a:rPr>
              <a:t>0.9</a:t>
            </a:r>
            <a:r>
              <a:rPr dirty="0" sz="2400">
                <a:latin typeface="宋体"/>
                <a:cs typeface="宋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0.2</a:t>
            </a:r>
            <a:r>
              <a:rPr dirty="0" sz="2400">
                <a:latin typeface="宋体"/>
                <a:cs typeface="宋体"/>
              </a:rPr>
              <a:t>×</a:t>
            </a:r>
            <a:r>
              <a:rPr dirty="0" sz="2400">
                <a:latin typeface="Times New Roman"/>
                <a:cs typeface="Times New Roman"/>
              </a:rPr>
              <a:t>10	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 </a:t>
            </a:r>
            <a:r>
              <a:rPr dirty="0" sz="2400">
                <a:latin typeface="宋体"/>
                <a:cs typeface="宋体"/>
              </a:rPr>
              <a:t>＝－</a:t>
            </a:r>
            <a:r>
              <a:rPr dirty="0" sz="2400">
                <a:latin typeface="Times New Roman"/>
                <a:cs typeface="Times New Roman"/>
              </a:rPr>
              <a:t>0.18</a:t>
            </a:r>
            <a:r>
              <a:rPr dirty="0" sz="2400" spc="-2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4813" y="2287282"/>
            <a:ext cx="8699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9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04413" y="2454287"/>
            <a:ext cx="35877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6379" algn="l"/>
              </a:tabLst>
            </a:pPr>
            <a:r>
              <a:rPr dirty="0" sz="1550" spc="5">
                <a:latin typeface="Times New Roman"/>
                <a:cs typeface="Times New Roman"/>
              </a:rPr>
              <a:t>2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2375" y="2230031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11057" y="2469858"/>
            <a:ext cx="22034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7622" y="2238069"/>
            <a:ext cx="6584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latin typeface="Times New Roman"/>
                <a:cs typeface="Times New Roman"/>
              </a:rPr>
              <a:t>0</a:t>
            </a:r>
            <a:r>
              <a:rPr dirty="0" sz="2650" spc="-540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</a:t>
            </a:r>
            <a:r>
              <a:rPr dirty="0" sz="2650">
                <a:latin typeface="Times New Roman"/>
                <a:cs typeface="Times New Roman"/>
              </a:rPr>
              <a:t> </a:t>
            </a: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7817" y="3082061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1852" y="2928518"/>
            <a:ext cx="1317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345" algn="l"/>
              </a:tabLst>
            </a:pPr>
            <a:r>
              <a:rPr dirty="0" baseline="-27777" sz="3600" spc="-7" i="1">
                <a:latin typeface="Times New Roman"/>
                <a:cs typeface="Times New Roman"/>
              </a:rPr>
              <a:t>x</a:t>
            </a:r>
            <a:r>
              <a:rPr dirty="0" baseline="-60931" sz="2325" spc="7">
                <a:latin typeface="Times New Roman"/>
                <a:cs typeface="Times New Roman"/>
              </a:rPr>
              <a:t>2</a:t>
            </a:r>
            <a:r>
              <a:rPr dirty="0" baseline="-27777" sz="3600">
                <a:latin typeface="宋体"/>
                <a:cs typeface="宋体"/>
              </a:rPr>
              <a:t>＝－</a:t>
            </a:r>
            <a:r>
              <a:rPr dirty="0" baseline="-27777" sz="3600" spc="-1410">
                <a:latin typeface="宋体"/>
                <a:cs typeface="宋体"/>
              </a:rPr>
              <a:t> </a:t>
            </a:r>
            <a:r>
              <a:rPr dirty="0" u="heavy" sz="15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50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0275" y="3286620"/>
            <a:ext cx="46355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40">
                <a:latin typeface="Times New Roman"/>
                <a:cs typeface="Times New Roman"/>
              </a:rPr>
              <a:t>2</a:t>
            </a:r>
            <a:r>
              <a:rPr dirty="0" sz="2650" spc="-10" i="1">
                <a:latin typeface="Times New Roman"/>
                <a:cs typeface="Times New Roman"/>
              </a:rPr>
              <a:t>a</a:t>
            </a:r>
            <a:r>
              <a:rPr dirty="0" baseline="-25925" sz="2250" spc="22">
                <a:latin typeface="Times New Roman"/>
                <a:cs typeface="Times New Roman"/>
              </a:rPr>
              <a:t>2</a:t>
            </a:r>
            <a:endParaRPr baseline="-25925"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39323" y="2660510"/>
            <a:ext cx="3041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50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8951" y="2939326"/>
            <a:ext cx="19297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869" algn="l"/>
                <a:tab pos="1513205" algn="l"/>
                <a:tab pos="1736089" algn="l"/>
              </a:tabLst>
            </a:pPr>
            <a:r>
              <a:rPr dirty="0" baseline="-28935" sz="3600">
                <a:latin typeface="宋体"/>
                <a:cs typeface="宋体"/>
              </a:rPr>
              <a:t>＝－</a:t>
            </a:r>
            <a:r>
              <a:rPr dirty="0" baseline="-28935" sz="3600" spc="-1080">
                <a:latin typeface="宋体"/>
                <a:cs typeface="宋体"/>
              </a:rPr>
              <a:t> </a:t>
            </a:r>
            <a:r>
              <a:rPr dirty="0" u="heavy" sz="14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4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heavy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4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sz="1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4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4999" y="3296170"/>
            <a:ext cx="43370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45">
                <a:latin typeface="Times New Roman"/>
                <a:cs typeface="Times New Roman"/>
              </a:rPr>
              <a:t>2</a:t>
            </a:r>
            <a:r>
              <a:rPr dirty="0" sz="2450" i="1">
                <a:latin typeface="Times New Roman"/>
                <a:cs typeface="Times New Roman"/>
              </a:rPr>
              <a:t>a</a:t>
            </a:r>
            <a:r>
              <a:rPr dirty="0" baseline="-25793" sz="2100" spc="15">
                <a:latin typeface="Times New Roman"/>
                <a:cs typeface="Times New Roman"/>
              </a:rPr>
              <a:t>2</a:t>
            </a:r>
            <a:endParaRPr baseline="-25793" sz="2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64365" y="2851353"/>
            <a:ext cx="107950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65" i="1">
                <a:latin typeface="Book Antiqua"/>
                <a:cs typeface="Book Antiqua"/>
              </a:rPr>
              <a:t>v</a:t>
            </a:r>
            <a:r>
              <a:rPr dirty="0" baseline="43650" sz="2100" spc="-97">
                <a:latin typeface="Times New Roman"/>
                <a:cs typeface="Times New Roman"/>
              </a:rPr>
              <a:t>2</a:t>
            </a:r>
            <a:r>
              <a:rPr dirty="0" sz="2450" spc="-65">
                <a:latin typeface="微软雅黑"/>
                <a:cs typeface="微软雅黑"/>
              </a:rPr>
              <a:t>＋</a:t>
            </a:r>
            <a:r>
              <a:rPr dirty="0" sz="2450" spc="-65">
                <a:latin typeface="Times New Roman"/>
                <a:cs typeface="Times New Roman"/>
              </a:rPr>
              <a:t>2</a:t>
            </a:r>
            <a:r>
              <a:rPr dirty="0" sz="2450" spc="-65" i="1">
                <a:latin typeface="Times New Roman"/>
                <a:cs typeface="Times New Roman"/>
              </a:rPr>
              <a:t>a</a:t>
            </a:r>
            <a:r>
              <a:rPr dirty="0" sz="2450" spc="-10" i="1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8140" y="2252052"/>
            <a:ext cx="4706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滑行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后为匀减速直线运动，</a:t>
            </a:r>
            <a:r>
              <a:rPr dirty="0" sz="2400" spc="-5" b="1">
                <a:latin typeface="华文楷体"/>
                <a:cs typeface="华文楷体"/>
              </a:rPr>
              <a:t>由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0607" y="5004168"/>
            <a:ext cx="948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21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35028" y="436026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 h="0">
                <a:moveTo>
                  <a:pt x="0" y="0"/>
                </a:moveTo>
                <a:lnTo>
                  <a:pt x="2590380" y="0"/>
                </a:lnTo>
              </a:path>
            </a:pathLst>
          </a:custGeom>
          <a:ln w="15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255003" y="4359122"/>
            <a:ext cx="134874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Times New Roman"/>
                <a:cs typeface="Times New Roman"/>
              </a:rPr>
              <a:t>2</a:t>
            </a:r>
            <a:r>
              <a:rPr dirty="0" sz="2450" spc="-434">
                <a:latin typeface="Times New Roman"/>
                <a:cs typeface="Times New Roman"/>
              </a:rPr>
              <a:t> </a:t>
            </a:r>
            <a:r>
              <a:rPr dirty="0" sz="2450" spc="40">
                <a:latin typeface="Symbol"/>
                <a:cs typeface="Symbol"/>
              </a:rPr>
              <a:t></a:t>
            </a:r>
            <a:r>
              <a:rPr dirty="0" sz="2450" spc="40">
                <a:latin typeface="Times New Roman"/>
                <a:cs typeface="Times New Roman"/>
              </a:rPr>
              <a:t>(</a:t>
            </a:r>
            <a:r>
              <a:rPr dirty="0" sz="2450" spc="40">
                <a:latin typeface="Symbol"/>
                <a:cs typeface="Symbol"/>
              </a:rPr>
              <a:t></a:t>
            </a:r>
            <a:r>
              <a:rPr dirty="0" sz="2450" spc="40">
                <a:latin typeface="Times New Roman"/>
                <a:cs typeface="Times New Roman"/>
              </a:rPr>
              <a:t>0.18)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632145" y="3917226"/>
            <a:ext cx="257873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40">
                <a:latin typeface="Times New Roman"/>
                <a:cs typeface="Times New Roman"/>
              </a:rPr>
              <a:t>3.4</a:t>
            </a:r>
            <a:r>
              <a:rPr dirty="0" baseline="43650" sz="2100" spc="-60">
                <a:latin typeface="Times New Roman"/>
                <a:cs typeface="Times New Roman"/>
              </a:rPr>
              <a:t>2</a:t>
            </a:r>
            <a:r>
              <a:rPr dirty="0" sz="2450" spc="-40">
                <a:latin typeface="微软雅黑"/>
                <a:cs typeface="微软雅黑"/>
              </a:rPr>
              <a:t>＋</a:t>
            </a:r>
            <a:r>
              <a:rPr dirty="0" sz="2450" spc="-40">
                <a:latin typeface="Times New Roman"/>
                <a:cs typeface="Times New Roman"/>
              </a:rPr>
              <a:t>2</a:t>
            </a:r>
            <a:r>
              <a:rPr dirty="0" sz="2450" spc="-355">
                <a:latin typeface="Times New Roman"/>
                <a:cs typeface="Times New Roman"/>
              </a:rPr>
              <a:t> </a:t>
            </a:r>
            <a:r>
              <a:rPr dirty="0" sz="2450" spc="-5">
                <a:latin typeface="Symbol"/>
                <a:cs typeface="Symbol"/>
              </a:rPr>
              <a:t></a:t>
            </a:r>
            <a:r>
              <a:rPr dirty="0" sz="2450" spc="-5">
                <a:latin typeface="Times New Roman"/>
                <a:cs typeface="Times New Roman"/>
              </a:rPr>
              <a:t>(</a:t>
            </a:r>
            <a:r>
              <a:rPr dirty="0" sz="2450" spc="-5">
                <a:latin typeface="微软雅黑"/>
                <a:cs typeface="微软雅黑"/>
              </a:rPr>
              <a:t>－</a:t>
            </a:r>
            <a:r>
              <a:rPr dirty="0" sz="2450" spc="-5">
                <a:latin typeface="Times New Roman"/>
                <a:cs typeface="Times New Roman"/>
              </a:rPr>
              <a:t>0.2</a:t>
            </a:r>
            <a:r>
              <a:rPr dirty="0" sz="2450" spc="-355">
                <a:latin typeface="Times New Roman"/>
                <a:cs typeface="Times New Roman"/>
              </a:rPr>
              <a:t> </a:t>
            </a:r>
            <a:r>
              <a:rPr dirty="0" sz="2450" spc="5">
                <a:latin typeface="Symbol"/>
                <a:cs typeface="Symbol"/>
              </a:rPr>
              <a:t></a:t>
            </a:r>
            <a:r>
              <a:rPr dirty="0" sz="2450" spc="5">
                <a:latin typeface="Times New Roman"/>
                <a:cs typeface="Times New Roman"/>
              </a:rPr>
              <a:t>10)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0607" y="4131462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08822" y="4130192"/>
            <a:ext cx="262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5183" y="1961388"/>
            <a:ext cx="6975348" cy="1071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71186" y="1440446"/>
            <a:ext cx="636955" cy="2061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5973" y="1351711"/>
            <a:ext cx="5897880" cy="4255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4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Times New Roman"/>
              <a:cs typeface="Times New Roman"/>
            </a:endParaRPr>
          </a:p>
          <a:p>
            <a:pPr marL="1734820">
              <a:lnSpc>
                <a:spcPct val="100000"/>
              </a:lnSpc>
            </a:pPr>
            <a:r>
              <a:rPr dirty="0" baseline="10416" sz="36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f2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algn="ctr" marR="156210">
              <a:lnSpc>
                <a:spcPct val="100000"/>
              </a:lnSpc>
              <a:spcBef>
                <a:spcPts val="22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400" b="1">
                <a:latin typeface="华文楷体"/>
                <a:cs typeface="华文楷体"/>
              </a:rPr>
              <a:t>冰壶球第二次滑行的总距离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1545590">
              <a:lnSpc>
                <a:spcPct val="100000"/>
              </a:lnSpc>
              <a:spcBef>
                <a:spcPts val="894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17921" sz="2325">
                <a:latin typeface="Times New Roman"/>
                <a:cs typeface="Times New Roman"/>
              </a:rPr>
              <a:t>10</a:t>
            </a:r>
            <a:r>
              <a:rPr dirty="0" sz="2400">
                <a:latin typeface="宋体"/>
                <a:cs typeface="宋体"/>
              </a:rPr>
              <a:t>＋</a:t>
            </a: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(10</a:t>
            </a:r>
            <a:r>
              <a:rPr dirty="0" sz="2400">
                <a:latin typeface="宋体"/>
                <a:cs typeface="宋体"/>
              </a:rPr>
              <a:t>＋</a:t>
            </a:r>
            <a:r>
              <a:rPr dirty="0" sz="2400">
                <a:latin typeface="Times New Roman"/>
                <a:cs typeface="Times New Roman"/>
              </a:rPr>
              <a:t>21) </a:t>
            </a:r>
            <a:r>
              <a:rPr dirty="0" sz="2400" spc="-5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>
                <a:latin typeface="Times New Roman"/>
                <a:cs typeface="Times New Roman"/>
              </a:rPr>
              <a:t>31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b="1">
                <a:latin typeface="华文楷体"/>
                <a:cs typeface="华文楷体"/>
              </a:rPr>
              <a:t>第二次比第一次多滑行的距离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1610360">
              <a:lnSpc>
                <a:spcPct val="100000"/>
              </a:lnSpc>
              <a:spcBef>
                <a:spcPts val="1820"/>
              </a:spcBef>
            </a:pPr>
            <a:r>
              <a:rPr dirty="0" sz="2400" spc="-5">
                <a:latin typeface="Times New Roman"/>
                <a:cs typeface="Times New Roman"/>
              </a:rPr>
              <a:t>Δ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宋体"/>
                <a:cs typeface="宋体"/>
              </a:rPr>
              <a:t>－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baseline="-17921" sz="2325" spc="-7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>
                <a:latin typeface="Times New Roman"/>
                <a:cs typeface="Times New Roman"/>
              </a:rPr>
              <a:t>(21</a:t>
            </a:r>
            <a:r>
              <a:rPr dirty="0" sz="2400" spc="-5">
                <a:latin typeface="宋体"/>
                <a:cs typeface="宋体"/>
              </a:rPr>
              <a:t>－</a:t>
            </a:r>
            <a:r>
              <a:rPr dirty="0" sz="2400" spc="-5">
                <a:latin typeface="Times New Roman"/>
                <a:cs typeface="Times New Roman"/>
              </a:rPr>
              <a:t>28.9) m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>
                <a:latin typeface="Times New Roman"/>
                <a:cs typeface="Times New Roman"/>
              </a:rPr>
              <a:t>2.1</a:t>
            </a:r>
            <a:r>
              <a:rPr dirty="0" sz="2400">
                <a:latin typeface="Times New Roman"/>
                <a:cs typeface="Times New Roman"/>
              </a:rPr>
              <a:t> 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3804" y="1938527"/>
            <a:ext cx="1162812" cy="131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693" y="2145588"/>
            <a:ext cx="4911725" cy="76200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/>
              <a:t>要想使冰壶球滑行更远的距离，可</a:t>
            </a:r>
            <a:r>
              <a:rPr dirty="0" spc="-5"/>
              <a:t>以 </a:t>
            </a:r>
            <a:r>
              <a:rPr dirty="0"/>
              <a:t>有哪些措施</a:t>
            </a:r>
            <a:r>
              <a:rPr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3788" y="2215895"/>
            <a:ext cx="4165091" cy="2502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57315" y="2308885"/>
            <a:ext cx="4097654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131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民航客机都有紧急出口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发生意外情况的飞机紧急</a:t>
            </a:r>
            <a:r>
              <a:rPr dirty="0" sz="2400" spc="-5" b="1">
                <a:latin typeface="华文楷体"/>
                <a:cs typeface="华文楷体"/>
              </a:rPr>
              <a:t>着</a:t>
            </a:r>
            <a:endParaRPr sz="2400">
              <a:latin typeface="华文楷体"/>
              <a:cs typeface="华文楷体"/>
            </a:endParaRPr>
          </a:p>
          <a:p>
            <a:pPr algn="just" marL="12700" marR="41275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陆后，打开紧急出口，狭</a:t>
            </a:r>
            <a:r>
              <a:rPr dirty="0" sz="2400" spc="-5" b="1">
                <a:latin typeface="华文楷体"/>
                <a:cs typeface="华文楷体"/>
              </a:rPr>
              <a:t>长 </a:t>
            </a:r>
            <a:r>
              <a:rPr dirty="0" sz="2400" b="1">
                <a:latin typeface="华文楷体"/>
                <a:cs typeface="华文楷体"/>
              </a:rPr>
              <a:t>的气囊会自动充气，生成</a:t>
            </a:r>
            <a:r>
              <a:rPr dirty="0" sz="2400" spc="-5" b="1">
                <a:latin typeface="华文楷体"/>
                <a:cs typeface="华文楷体"/>
              </a:rPr>
              <a:t>一 </a:t>
            </a:r>
            <a:r>
              <a:rPr dirty="0" sz="2400" b="1">
                <a:latin typeface="华文楷体"/>
                <a:cs typeface="华文楷体"/>
              </a:rPr>
              <a:t>条连接出口与地面的斜面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人员可沿斜面滑行到地面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2162" y="1410970"/>
            <a:ext cx="77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3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682" y="1468958"/>
            <a:ext cx="816673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若机舱口下沿距地面</a:t>
            </a:r>
            <a:r>
              <a:rPr dirty="0">
                <a:latin typeface="Times New Roman"/>
                <a:cs typeface="Times New Roman"/>
              </a:rPr>
              <a:t>3.2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dirty="0"/>
              <a:t>，气囊所构成的斜面长度为</a:t>
            </a:r>
            <a:r>
              <a:rPr dirty="0">
                <a:latin typeface="Times New Roman"/>
                <a:cs typeface="Times New Roman"/>
              </a:rPr>
              <a:t>6.5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m</a:t>
            </a:r>
            <a:r>
              <a:rPr dirty="0" spc="-5"/>
              <a:t>，  </a:t>
            </a:r>
            <a:r>
              <a:rPr dirty="0"/>
              <a:t>一个质量为</a:t>
            </a:r>
            <a:r>
              <a:rPr dirty="0">
                <a:latin typeface="Times New Roman"/>
                <a:cs typeface="Times New Roman"/>
              </a:rPr>
              <a:t>60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kg</a:t>
            </a:r>
            <a:r>
              <a:rPr dirty="0"/>
              <a:t>的人沿气囊滑下时所受的阻力是</a:t>
            </a:r>
            <a:r>
              <a:rPr dirty="0">
                <a:latin typeface="Times New Roman"/>
                <a:cs typeface="Times New Roman"/>
              </a:rPr>
              <a:t>240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/>
              <a:t>，</a:t>
            </a:r>
            <a:r>
              <a:rPr dirty="0" spc="-5"/>
              <a:t>那 </a:t>
            </a:r>
            <a:r>
              <a:rPr dirty="0"/>
              <a:t>么，人滑至气囊底端时的速度是多少？</a:t>
            </a:r>
            <a:r>
              <a:rPr dirty="0" spc="-5"/>
              <a:t>取 </a:t>
            </a:r>
            <a:r>
              <a:rPr dirty="0" i="1">
                <a:latin typeface="Times New Roman"/>
                <a:cs typeface="Times New Roman"/>
              </a:rPr>
              <a:t>g</a:t>
            </a:r>
            <a:r>
              <a:rPr dirty="0"/>
              <a:t>＝</a:t>
            </a:r>
            <a:r>
              <a:rPr dirty="0">
                <a:latin typeface="Times New Roman"/>
                <a:cs typeface="Times New Roman"/>
              </a:rPr>
              <a:t>10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m/s</a:t>
            </a:r>
            <a:r>
              <a:rPr dirty="0" baseline="21505" sz="2325">
                <a:latin typeface="Times New Roman"/>
                <a:cs typeface="Times New Roman"/>
              </a:rPr>
              <a:t>2</a:t>
            </a:r>
            <a:r>
              <a:rPr dirty="0" sz="2400" spc="-5"/>
              <a:t>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38643" y="3735323"/>
            <a:ext cx="295910" cy="294640"/>
          </a:xfrm>
          <a:custGeom>
            <a:avLst/>
            <a:gdLst/>
            <a:ahLst/>
            <a:cxnLst/>
            <a:rect l="l" t="t" r="r" b="b"/>
            <a:pathLst>
              <a:path w="295909" h="294639">
                <a:moveTo>
                  <a:pt x="187451" y="294131"/>
                </a:moveTo>
                <a:lnTo>
                  <a:pt x="0" y="185927"/>
                </a:lnTo>
                <a:lnTo>
                  <a:pt x="108203" y="0"/>
                </a:lnTo>
                <a:lnTo>
                  <a:pt x="295655" y="106679"/>
                </a:lnTo>
                <a:lnTo>
                  <a:pt x="187451" y="294131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430375" y="3726053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20">
                <a:moveTo>
                  <a:pt x="198069" y="312407"/>
                </a:moveTo>
                <a:lnTo>
                  <a:pt x="0" y="198056"/>
                </a:lnTo>
                <a:lnTo>
                  <a:pt x="114350" y="0"/>
                </a:lnTo>
                <a:lnTo>
                  <a:pt x="134874" y="11849"/>
                </a:lnTo>
                <a:lnTo>
                  <a:pt x="122174" y="11849"/>
                </a:lnTo>
                <a:lnTo>
                  <a:pt x="113499" y="14173"/>
                </a:lnTo>
                <a:lnTo>
                  <a:pt x="118999" y="17348"/>
                </a:lnTo>
                <a:lnTo>
                  <a:pt x="19181" y="190233"/>
                </a:lnTo>
                <a:lnTo>
                  <a:pt x="11849" y="190233"/>
                </a:lnTo>
                <a:lnTo>
                  <a:pt x="14173" y="198907"/>
                </a:lnTo>
                <a:lnTo>
                  <a:pt x="26873" y="198907"/>
                </a:lnTo>
                <a:lnTo>
                  <a:pt x="193420" y="295059"/>
                </a:lnTo>
                <a:lnTo>
                  <a:pt x="190246" y="300558"/>
                </a:lnTo>
                <a:lnTo>
                  <a:pt x="204910" y="300558"/>
                </a:lnTo>
                <a:lnTo>
                  <a:pt x="198069" y="312407"/>
                </a:lnTo>
                <a:close/>
              </a:path>
              <a:path w="312420" h="312420">
                <a:moveTo>
                  <a:pt x="118999" y="17348"/>
                </a:moveTo>
                <a:lnTo>
                  <a:pt x="113499" y="14173"/>
                </a:lnTo>
                <a:lnTo>
                  <a:pt x="122174" y="11849"/>
                </a:lnTo>
                <a:lnTo>
                  <a:pt x="118999" y="17348"/>
                </a:lnTo>
                <a:close/>
              </a:path>
              <a:path w="312420" h="312420">
                <a:moveTo>
                  <a:pt x="295071" y="118999"/>
                </a:moveTo>
                <a:lnTo>
                  <a:pt x="118999" y="17348"/>
                </a:lnTo>
                <a:lnTo>
                  <a:pt x="122174" y="11849"/>
                </a:lnTo>
                <a:lnTo>
                  <a:pt x="134874" y="11849"/>
                </a:lnTo>
                <a:lnTo>
                  <a:pt x="310946" y="113499"/>
                </a:lnTo>
                <a:lnTo>
                  <a:pt x="298246" y="113499"/>
                </a:lnTo>
                <a:lnTo>
                  <a:pt x="295071" y="118999"/>
                </a:lnTo>
                <a:close/>
              </a:path>
              <a:path w="312420" h="312420">
                <a:moveTo>
                  <a:pt x="300570" y="122174"/>
                </a:moveTo>
                <a:lnTo>
                  <a:pt x="295071" y="118999"/>
                </a:lnTo>
                <a:lnTo>
                  <a:pt x="298246" y="113499"/>
                </a:lnTo>
                <a:lnTo>
                  <a:pt x="300570" y="122174"/>
                </a:lnTo>
                <a:close/>
              </a:path>
              <a:path w="312420" h="312420">
                <a:moveTo>
                  <a:pt x="307903" y="122174"/>
                </a:moveTo>
                <a:lnTo>
                  <a:pt x="300570" y="122174"/>
                </a:lnTo>
                <a:lnTo>
                  <a:pt x="298246" y="113499"/>
                </a:lnTo>
                <a:lnTo>
                  <a:pt x="310946" y="113499"/>
                </a:lnTo>
                <a:lnTo>
                  <a:pt x="312420" y="114350"/>
                </a:lnTo>
                <a:lnTo>
                  <a:pt x="307903" y="122174"/>
                </a:lnTo>
                <a:close/>
              </a:path>
              <a:path w="312420" h="312420">
                <a:moveTo>
                  <a:pt x="204910" y="300558"/>
                </a:moveTo>
                <a:lnTo>
                  <a:pt x="190246" y="300558"/>
                </a:lnTo>
                <a:lnTo>
                  <a:pt x="198920" y="298234"/>
                </a:lnTo>
                <a:lnTo>
                  <a:pt x="193420" y="295059"/>
                </a:lnTo>
                <a:lnTo>
                  <a:pt x="295071" y="118999"/>
                </a:lnTo>
                <a:lnTo>
                  <a:pt x="300570" y="122174"/>
                </a:lnTo>
                <a:lnTo>
                  <a:pt x="307903" y="122174"/>
                </a:lnTo>
                <a:lnTo>
                  <a:pt x="204910" y="300558"/>
                </a:lnTo>
                <a:close/>
              </a:path>
              <a:path w="312420" h="312420">
                <a:moveTo>
                  <a:pt x="14173" y="198907"/>
                </a:moveTo>
                <a:lnTo>
                  <a:pt x="11849" y="190233"/>
                </a:lnTo>
                <a:lnTo>
                  <a:pt x="17348" y="193408"/>
                </a:lnTo>
                <a:lnTo>
                  <a:pt x="14173" y="198907"/>
                </a:lnTo>
                <a:close/>
              </a:path>
              <a:path w="312420" h="312420">
                <a:moveTo>
                  <a:pt x="17348" y="193408"/>
                </a:moveTo>
                <a:lnTo>
                  <a:pt x="11849" y="190233"/>
                </a:lnTo>
                <a:lnTo>
                  <a:pt x="19181" y="190233"/>
                </a:lnTo>
                <a:lnTo>
                  <a:pt x="17348" y="193408"/>
                </a:lnTo>
                <a:close/>
              </a:path>
              <a:path w="312420" h="312420">
                <a:moveTo>
                  <a:pt x="26873" y="198907"/>
                </a:moveTo>
                <a:lnTo>
                  <a:pt x="14173" y="198907"/>
                </a:lnTo>
                <a:lnTo>
                  <a:pt x="17348" y="193408"/>
                </a:lnTo>
                <a:lnTo>
                  <a:pt x="26873" y="198907"/>
                </a:lnTo>
                <a:close/>
              </a:path>
              <a:path w="312420" h="312420">
                <a:moveTo>
                  <a:pt x="190246" y="300558"/>
                </a:moveTo>
                <a:lnTo>
                  <a:pt x="193420" y="295059"/>
                </a:lnTo>
                <a:lnTo>
                  <a:pt x="198920" y="298234"/>
                </a:lnTo>
                <a:lnTo>
                  <a:pt x="190246" y="30055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21778" y="3908755"/>
            <a:ext cx="2063750" cy="1207770"/>
          </a:xfrm>
          <a:custGeom>
            <a:avLst/>
            <a:gdLst/>
            <a:ahLst/>
            <a:cxnLst/>
            <a:rect l="l" t="t" r="r" b="b"/>
            <a:pathLst>
              <a:path w="2063750" h="1207770">
                <a:moveTo>
                  <a:pt x="2048865" y="1207668"/>
                </a:moveTo>
                <a:lnTo>
                  <a:pt x="0" y="24752"/>
                </a:lnTo>
                <a:lnTo>
                  <a:pt x="14287" y="0"/>
                </a:lnTo>
                <a:lnTo>
                  <a:pt x="2063153" y="1182916"/>
                </a:lnTo>
                <a:lnTo>
                  <a:pt x="2048865" y="120766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8915" y="5104041"/>
            <a:ext cx="2049145" cy="0"/>
          </a:xfrm>
          <a:custGeom>
            <a:avLst/>
            <a:gdLst/>
            <a:ahLst/>
            <a:cxnLst/>
            <a:rect l="l" t="t" r="r" b="b"/>
            <a:pathLst>
              <a:path w="2049145" h="0">
                <a:moveTo>
                  <a:pt x="0" y="0"/>
                </a:moveTo>
                <a:lnTo>
                  <a:pt x="2048865" y="0"/>
                </a:lnTo>
              </a:path>
            </a:pathLst>
          </a:custGeom>
          <a:ln w="12700">
            <a:solidFill>
              <a:srgbClr val="0161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28915" y="3921137"/>
            <a:ext cx="0" cy="1183005"/>
          </a:xfrm>
          <a:custGeom>
            <a:avLst/>
            <a:gdLst/>
            <a:ahLst/>
            <a:cxnLst/>
            <a:rect l="l" t="t" r="r" b="b"/>
            <a:pathLst>
              <a:path w="0" h="1183004">
                <a:moveTo>
                  <a:pt x="0" y="0"/>
                </a:moveTo>
                <a:lnTo>
                  <a:pt x="0" y="1182903"/>
                </a:lnTo>
              </a:path>
            </a:pathLst>
          </a:custGeom>
          <a:ln w="12700">
            <a:solidFill>
              <a:srgbClr val="0161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81515" y="4975123"/>
            <a:ext cx="54610" cy="136525"/>
          </a:xfrm>
          <a:custGeom>
            <a:avLst/>
            <a:gdLst/>
            <a:ahLst/>
            <a:cxnLst/>
            <a:rect l="l" t="t" r="r" b="b"/>
            <a:pathLst>
              <a:path w="54609" h="136525">
                <a:moveTo>
                  <a:pt x="12700" y="136486"/>
                </a:moveTo>
                <a:lnTo>
                  <a:pt x="0" y="136232"/>
                </a:lnTo>
                <a:lnTo>
                  <a:pt x="190" y="126860"/>
                </a:lnTo>
                <a:lnTo>
                  <a:pt x="762" y="117449"/>
                </a:lnTo>
                <a:lnTo>
                  <a:pt x="8953" y="72110"/>
                </a:lnTo>
                <a:lnTo>
                  <a:pt x="25450" y="30251"/>
                </a:lnTo>
                <a:lnTo>
                  <a:pt x="43942" y="0"/>
                </a:lnTo>
                <a:lnTo>
                  <a:pt x="54381" y="7238"/>
                </a:lnTo>
                <a:lnTo>
                  <a:pt x="49607" y="14135"/>
                </a:lnTo>
                <a:lnTo>
                  <a:pt x="44953" y="21424"/>
                </a:lnTo>
                <a:lnTo>
                  <a:pt x="26475" y="59436"/>
                </a:lnTo>
                <a:lnTo>
                  <a:pt x="15510" y="101091"/>
                </a:lnTo>
                <a:lnTo>
                  <a:pt x="12885" y="127495"/>
                </a:lnTo>
                <a:lnTo>
                  <a:pt x="12700" y="136486"/>
                </a:lnTo>
                <a:close/>
              </a:path>
              <a:path w="54609" h="136525">
                <a:moveTo>
                  <a:pt x="49466" y="14338"/>
                </a:moveTo>
                <a:lnTo>
                  <a:pt x="49593" y="14135"/>
                </a:lnTo>
                <a:lnTo>
                  <a:pt x="49466" y="14338"/>
                </a:lnTo>
                <a:close/>
              </a:path>
              <a:path w="54609" h="136525">
                <a:moveTo>
                  <a:pt x="45043" y="21271"/>
                </a:moveTo>
                <a:close/>
              </a:path>
              <a:path w="54609" h="136525">
                <a:moveTo>
                  <a:pt x="44953" y="21424"/>
                </a:moveTo>
                <a:lnTo>
                  <a:pt x="45043" y="21271"/>
                </a:lnTo>
                <a:lnTo>
                  <a:pt x="44953" y="21424"/>
                </a:lnTo>
                <a:close/>
              </a:path>
              <a:path w="54609" h="136525">
                <a:moveTo>
                  <a:pt x="40690" y="28701"/>
                </a:moveTo>
                <a:lnTo>
                  <a:pt x="40805" y="28486"/>
                </a:lnTo>
                <a:lnTo>
                  <a:pt x="40690" y="28701"/>
                </a:lnTo>
                <a:close/>
              </a:path>
              <a:path w="54609" h="136525">
                <a:moveTo>
                  <a:pt x="36803" y="35956"/>
                </a:moveTo>
                <a:close/>
              </a:path>
              <a:path w="54609" h="136525">
                <a:moveTo>
                  <a:pt x="36712" y="36144"/>
                </a:moveTo>
                <a:lnTo>
                  <a:pt x="36803" y="35956"/>
                </a:lnTo>
                <a:lnTo>
                  <a:pt x="36712" y="36144"/>
                </a:lnTo>
                <a:close/>
              </a:path>
              <a:path w="54609" h="136525">
                <a:moveTo>
                  <a:pt x="33075" y="43611"/>
                </a:moveTo>
                <a:close/>
              </a:path>
              <a:path w="54609" h="136525">
                <a:moveTo>
                  <a:pt x="33013" y="43751"/>
                </a:moveTo>
                <a:lnTo>
                  <a:pt x="33075" y="43611"/>
                </a:lnTo>
                <a:lnTo>
                  <a:pt x="33013" y="43751"/>
                </a:lnTo>
                <a:close/>
              </a:path>
              <a:path w="54609" h="136525">
                <a:moveTo>
                  <a:pt x="29591" y="51523"/>
                </a:moveTo>
                <a:lnTo>
                  <a:pt x="29679" y="51295"/>
                </a:lnTo>
                <a:lnTo>
                  <a:pt x="29591" y="51523"/>
                </a:lnTo>
                <a:close/>
              </a:path>
              <a:path w="54609" h="136525">
                <a:moveTo>
                  <a:pt x="26545" y="59237"/>
                </a:moveTo>
                <a:close/>
              </a:path>
              <a:path w="54609" h="136525">
                <a:moveTo>
                  <a:pt x="26475" y="59436"/>
                </a:moveTo>
                <a:lnTo>
                  <a:pt x="26545" y="59237"/>
                </a:lnTo>
                <a:lnTo>
                  <a:pt x="26475" y="59436"/>
                </a:lnTo>
                <a:close/>
              </a:path>
              <a:path w="54609" h="136525">
                <a:moveTo>
                  <a:pt x="23664" y="67463"/>
                </a:moveTo>
                <a:lnTo>
                  <a:pt x="23723" y="67271"/>
                </a:lnTo>
                <a:lnTo>
                  <a:pt x="23664" y="67463"/>
                </a:lnTo>
                <a:close/>
              </a:path>
              <a:path w="54609" h="136525">
                <a:moveTo>
                  <a:pt x="23649" y="67513"/>
                </a:moveTo>
                <a:close/>
              </a:path>
              <a:path w="54609" h="136525">
                <a:moveTo>
                  <a:pt x="21145" y="75717"/>
                </a:moveTo>
                <a:lnTo>
                  <a:pt x="21209" y="75476"/>
                </a:lnTo>
                <a:lnTo>
                  <a:pt x="21145" y="75717"/>
                </a:lnTo>
                <a:close/>
              </a:path>
              <a:path w="54609" h="136525">
                <a:moveTo>
                  <a:pt x="18996" y="83818"/>
                </a:moveTo>
                <a:close/>
              </a:path>
              <a:path w="54609" h="136525">
                <a:moveTo>
                  <a:pt x="18945" y="84048"/>
                </a:moveTo>
                <a:lnTo>
                  <a:pt x="18996" y="83818"/>
                </a:lnTo>
                <a:lnTo>
                  <a:pt x="18945" y="84048"/>
                </a:lnTo>
                <a:close/>
              </a:path>
              <a:path w="54609" h="136525">
                <a:moveTo>
                  <a:pt x="17081" y="92405"/>
                </a:moveTo>
                <a:lnTo>
                  <a:pt x="17106" y="92265"/>
                </a:lnTo>
                <a:lnTo>
                  <a:pt x="17081" y="92405"/>
                </a:lnTo>
                <a:close/>
              </a:path>
              <a:path w="54609" h="136525">
                <a:moveTo>
                  <a:pt x="17060" y="92519"/>
                </a:moveTo>
                <a:close/>
              </a:path>
              <a:path w="54609" h="136525">
                <a:moveTo>
                  <a:pt x="15525" y="100989"/>
                </a:moveTo>
                <a:lnTo>
                  <a:pt x="15544" y="100850"/>
                </a:lnTo>
                <a:lnTo>
                  <a:pt x="15525" y="100989"/>
                </a:lnTo>
                <a:close/>
              </a:path>
              <a:path w="54609" h="136525">
                <a:moveTo>
                  <a:pt x="15510" y="101091"/>
                </a:moveTo>
                <a:close/>
              </a:path>
              <a:path w="54609" h="136525">
                <a:moveTo>
                  <a:pt x="14287" y="109788"/>
                </a:moveTo>
                <a:lnTo>
                  <a:pt x="14312" y="109537"/>
                </a:lnTo>
                <a:lnTo>
                  <a:pt x="14287" y="109788"/>
                </a:lnTo>
                <a:close/>
              </a:path>
              <a:path w="54609" h="136525">
                <a:moveTo>
                  <a:pt x="14287" y="109791"/>
                </a:moveTo>
                <a:close/>
              </a:path>
              <a:path w="54609" h="136525">
                <a:moveTo>
                  <a:pt x="13411" y="118592"/>
                </a:moveTo>
                <a:lnTo>
                  <a:pt x="13423" y="118338"/>
                </a:lnTo>
                <a:lnTo>
                  <a:pt x="13411" y="118592"/>
                </a:lnTo>
                <a:close/>
              </a:path>
              <a:path w="54609" h="136525">
                <a:moveTo>
                  <a:pt x="12889" y="127304"/>
                </a:moveTo>
                <a:close/>
              </a:path>
              <a:path w="54609" h="136525">
                <a:moveTo>
                  <a:pt x="12885" y="127495"/>
                </a:moveTo>
                <a:lnTo>
                  <a:pt x="12889" y="127304"/>
                </a:lnTo>
                <a:lnTo>
                  <a:pt x="12885" y="127495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24569" y="4754092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96083" y="3026664"/>
            <a:ext cx="3849624" cy="2311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3307" y="2280704"/>
            <a:ext cx="2126615" cy="165163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2400" b="1">
                <a:latin typeface="华文楷体"/>
                <a:cs typeface="华文楷体"/>
              </a:rPr>
              <a:t>质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r>
              <a:rPr dirty="0" sz="2400" spc="-2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60</a:t>
            </a:r>
            <a:r>
              <a:rPr dirty="0" sz="24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kg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2400" b="1">
                <a:latin typeface="华文楷体"/>
                <a:cs typeface="华文楷体"/>
              </a:rPr>
              <a:t>支持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1390"/>
              </a:spcBef>
              <a:tabLst>
                <a:tab pos="802640" algn="l"/>
              </a:tabLst>
            </a:pPr>
            <a:r>
              <a:rPr dirty="0" sz="2400" b="1">
                <a:latin typeface="华文楷体"/>
                <a:cs typeface="华文楷体"/>
              </a:rPr>
              <a:t>阻</a:t>
            </a:r>
            <a:r>
              <a:rPr dirty="0" sz="2400" spc="-5" b="1">
                <a:latin typeface="华文楷体"/>
                <a:cs typeface="华文楷体"/>
              </a:rPr>
              <a:t>力	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240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7723" y="2172233"/>
            <a:ext cx="2475230" cy="281114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5080">
              <a:lnSpc>
                <a:spcPct val="153700"/>
              </a:lnSpc>
              <a:spcBef>
                <a:spcPts val="220"/>
              </a:spcBef>
            </a:pPr>
            <a:r>
              <a:rPr dirty="0" sz="2400" b="1">
                <a:latin typeface="华文楷体"/>
                <a:cs typeface="华文楷体"/>
              </a:rPr>
              <a:t>斜面高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4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3.2</a:t>
            </a:r>
            <a:r>
              <a:rPr dirty="0" sz="24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  </a:t>
            </a:r>
            <a:r>
              <a:rPr dirty="0" sz="2400" b="1">
                <a:latin typeface="华文楷体"/>
                <a:cs typeface="华文楷体"/>
              </a:rPr>
              <a:t>斜面长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35" b="1">
                <a:latin typeface="华文楷体"/>
                <a:cs typeface="华文楷体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6.5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  </a:t>
            </a:r>
            <a:r>
              <a:rPr dirty="0" sz="2400" b="1">
                <a:latin typeface="华文楷体"/>
                <a:cs typeface="华文楷体"/>
              </a:rPr>
              <a:t>初速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355"/>
              </a:spcBef>
            </a:pP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420"/>
              </a:spcBef>
            </a:pPr>
            <a:r>
              <a:rPr dirty="0" sz="2400" b="1">
                <a:latin typeface="华文楷体"/>
                <a:cs typeface="华文楷体"/>
              </a:rPr>
              <a:t>底端速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8791" y="2973323"/>
            <a:ext cx="294640" cy="295910"/>
          </a:xfrm>
          <a:custGeom>
            <a:avLst/>
            <a:gdLst/>
            <a:ahLst/>
            <a:cxnLst/>
            <a:rect l="l" t="t" r="r" b="b"/>
            <a:pathLst>
              <a:path w="294639" h="295910">
                <a:moveTo>
                  <a:pt x="185928" y="295655"/>
                </a:moveTo>
                <a:lnTo>
                  <a:pt x="0" y="187451"/>
                </a:lnTo>
                <a:lnTo>
                  <a:pt x="106680" y="0"/>
                </a:lnTo>
                <a:lnTo>
                  <a:pt x="294132" y="108203"/>
                </a:lnTo>
                <a:lnTo>
                  <a:pt x="185928" y="295655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79521" y="2965386"/>
            <a:ext cx="312420" cy="312420"/>
          </a:xfrm>
          <a:custGeom>
            <a:avLst/>
            <a:gdLst/>
            <a:ahLst/>
            <a:cxnLst/>
            <a:rect l="l" t="t" r="r" b="b"/>
            <a:pathLst>
              <a:path w="312420" h="312420">
                <a:moveTo>
                  <a:pt x="198069" y="312407"/>
                </a:moveTo>
                <a:lnTo>
                  <a:pt x="0" y="198056"/>
                </a:lnTo>
                <a:lnTo>
                  <a:pt x="114350" y="0"/>
                </a:lnTo>
                <a:lnTo>
                  <a:pt x="134874" y="11849"/>
                </a:lnTo>
                <a:lnTo>
                  <a:pt x="122174" y="11849"/>
                </a:lnTo>
                <a:lnTo>
                  <a:pt x="113499" y="14173"/>
                </a:lnTo>
                <a:lnTo>
                  <a:pt x="118999" y="17348"/>
                </a:lnTo>
                <a:lnTo>
                  <a:pt x="19181" y="190233"/>
                </a:lnTo>
                <a:lnTo>
                  <a:pt x="11849" y="190233"/>
                </a:lnTo>
                <a:lnTo>
                  <a:pt x="14173" y="198907"/>
                </a:lnTo>
                <a:lnTo>
                  <a:pt x="26873" y="198907"/>
                </a:lnTo>
                <a:lnTo>
                  <a:pt x="193420" y="295059"/>
                </a:lnTo>
                <a:lnTo>
                  <a:pt x="190245" y="300558"/>
                </a:lnTo>
                <a:lnTo>
                  <a:pt x="204910" y="300558"/>
                </a:lnTo>
                <a:lnTo>
                  <a:pt x="198069" y="312407"/>
                </a:lnTo>
                <a:close/>
              </a:path>
              <a:path w="312420" h="312420">
                <a:moveTo>
                  <a:pt x="118999" y="17348"/>
                </a:moveTo>
                <a:lnTo>
                  <a:pt x="113499" y="14173"/>
                </a:lnTo>
                <a:lnTo>
                  <a:pt x="122174" y="11849"/>
                </a:lnTo>
                <a:lnTo>
                  <a:pt x="118999" y="17348"/>
                </a:lnTo>
                <a:close/>
              </a:path>
              <a:path w="312420" h="312420">
                <a:moveTo>
                  <a:pt x="295071" y="118999"/>
                </a:moveTo>
                <a:lnTo>
                  <a:pt x="118999" y="17348"/>
                </a:lnTo>
                <a:lnTo>
                  <a:pt x="122174" y="11849"/>
                </a:lnTo>
                <a:lnTo>
                  <a:pt x="134874" y="11849"/>
                </a:lnTo>
                <a:lnTo>
                  <a:pt x="310946" y="113499"/>
                </a:lnTo>
                <a:lnTo>
                  <a:pt x="298246" y="113499"/>
                </a:lnTo>
                <a:lnTo>
                  <a:pt x="295071" y="118999"/>
                </a:lnTo>
                <a:close/>
              </a:path>
              <a:path w="312420" h="312420">
                <a:moveTo>
                  <a:pt x="300570" y="122174"/>
                </a:moveTo>
                <a:lnTo>
                  <a:pt x="295071" y="118999"/>
                </a:lnTo>
                <a:lnTo>
                  <a:pt x="298246" y="113499"/>
                </a:lnTo>
                <a:lnTo>
                  <a:pt x="300570" y="122174"/>
                </a:lnTo>
                <a:close/>
              </a:path>
              <a:path w="312420" h="312420">
                <a:moveTo>
                  <a:pt x="307903" y="122174"/>
                </a:moveTo>
                <a:lnTo>
                  <a:pt x="300570" y="122174"/>
                </a:lnTo>
                <a:lnTo>
                  <a:pt x="298246" y="113499"/>
                </a:lnTo>
                <a:lnTo>
                  <a:pt x="310946" y="113499"/>
                </a:lnTo>
                <a:lnTo>
                  <a:pt x="312419" y="114350"/>
                </a:lnTo>
                <a:lnTo>
                  <a:pt x="307903" y="122174"/>
                </a:lnTo>
                <a:close/>
              </a:path>
              <a:path w="312420" h="312420">
                <a:moveTo>
                  <a:pt x="204910" y="300558"/>
                </a:moveTo>
                <a:lnTo>
                  <a:pt x="190245" y="300558"/>
                </a:lnTo>
                <a:lnTo>
                  <a:pt x="198920" y="298234"/>
                </a:lnTo>
                <a:lnTo>
                  <a:pt x="193420" y="295059"/>
                </a:lnTo>
                <a:lnTo>
                  <a:pt x="295071" y="118999"/>
                </a:lnTo>
                <a:lnTo>
                  <a:pt x="300570" y="122174"/>
                </a:lnTo>
                <a:lnTo>
                  <a:pt x="307903" y="122174"/>
                </a:lnTo>
                <a:lnTo>
                  <a:pt x="204910" y="300558"/>
                </a:lnTo>
                <a:close/>
              </a:path>
              <a:path w="312420" h="312420">
                <a:moveTo>
                  <a:pt x="14173" y="198907"/>
                </a:moveTo>
                <a:lnTo>
                  <a:pt x="11849" y="190233"/>
                </a:lnTo>
                <a:lnTo>
                  <a:pt x="17348" y="193408"/>
                </a:lnTo>
                <a:lnTo>
                  <a:pt x="14173" y="198907"/>
                </a:lnTo>
                <a:close/>
              </a:path>
              <a:path w="312420" h="312420">
                <a:moveTo>
                  <a:pt x="17348" y="193408"/>
                </a:moveTo>
                <a:lnTo>
                  <a:pt x="11849" y="190233"/>
                </a:lnTo>
                <a:lnTo>
                  <a:pt x="19181" y="190233"/>
                </a:lnTo>
                <a:lnTo>
                  <a:pt x="17348" y="193408"/>
                </a:lnTo>
                <a:close/>
              </a:path>
              <a:path w="312420" h="312420">
                <a:moveTo>
                  <a:pt x="26873" y="198907"/>
                </a:moveTo>
                <a:lnTo>
                  <a:pt x="14173" y="198907"/>
                </a:lnTo>
                <a:lnTo>
                  <a:pt x="17348" y="193408"/>
                </a:lnTo>
                <a:lnTo>
                  <a:pt x="26873" y="198907"/>
                </a:lnTo>
                <a:close/>
              </a:path>
              <a:path w="312420" h="312420">
                <a:moveTo>
                  <a:pt x="190245" y="300558"/>
                </a:moveTo>
                <a:lnTo>
                  <a:pt x="193420" y="295059"/>
                </a:lnTo>
                <a:lnTo>
                  <a:pt x="198920" y="298234"/>
                </a:lnTo>
                <a:lnTo>
                  <a:pt x="190245" y="30055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85426" y="3148088"/>
            <a:ext cx="2063750" cy="1207770"/>
          </a:xfrm>
          <a:custGeom>
            <a:avLst/>
            <a:gdLst/>
            <a:ahLst/>
            <a:cxnLst/>
            <a:rect l="l" t="t" r="r" b="b"/>
            <a:pathLst>
              <a:path w="2063750" h="1207770">
                <a:moveTo>
                  <a:pt x="2048878" y="1207668"/>
                </a:moveTo>
                <a:lnTo>
                  <a:pt x="0" y="24752"/>
                </a:lnTo>
                <a:lnTo>
                  <a:pt x="14287" y="0"/>
                </a:lnTo>
                <a:lnTo>
                  <a:pt x="2063165" y="1182916"/>
                </a:lnTo>
                <a:lnTo>
                  <a:pt x="2048878" y="120766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92576" y="4343387"/>
            <a:ext cx="2049145" cy="0"/>
          </a:xfrm>
          <a:custGeom>
            <a:avLst/>
            <a:gdLst/>
            <a:ahLst/>
            <a:cxnLst/>
            <a:rect l="l" t="t" r="r" b="b"/>
            <a:pathLst>
              <a:path w="2049145" h="0">
                <a:moveTo>
                  <a:pt x="0" y="0"/>
                </a:moveTo>
                <a:lnTo>
                  <a:pt x="2048865" y="0"/>
                </a:lnTo>
              </a:path>
            </a:pathLst>
          </a:custGeom>
          <a:ln w="12700">
            <a:solidFill>
              <a:srgbClr val="0161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92576" y="3160471"/>
            <a:ext cx="0" cy="1183005"/>
          </a:xfrm>
          <a:custGeom>
            <a:avLst/>
            <a:gdLst/>
            <a:ahLst/>
            <a:cxnLst/>
            <a:rect l="l" t="t" r="r" b="b"/>
            <a:pathLst>
              <a:path w="0" h="1183004">
                <a:moveTo>
                  <a:pt x="0" y="0"/>
                </a:moveTo>
                <a:lnTo>
                  <a:pt x="0" y="1182916"/>
                </a:lnTo>
              </a:path>
            </a:pathLst>
          </a:custGeom>
          <a:ln w="12700">
            <a:solidFill>
              <a:srgbClr val="0161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32718" y="4200715"/>
            <a:ext cx="54610" cy="136525"/>
          </a:xfrm>
          <a:custGeom>
            <a:avLst/>
            <a:gdLst/>
            <a:ahLst/>
            <a:cxnLst/>
            <a:rect l="l" t="t" r="r" b="b"/>
            <a:pathLst>
              <a:path w="54610" h="136525">
                <a:moveTo>
                  <a:pt x="12700" y="136474"/>
                </a:moveTo>
                <a:lnTo>
                  <a:pt x="0" y="136220"/>
                </a:lnTo>
                <a:lnTo>
                  <a:pt x="190" y="126847"/>
                </a:lnTo>
                <a:lnTo>
                  <a:pt x="749" y="117436"/>
                </a:lnTo>
                <a:lnTo>
                  <a:pt x="8953" y="72097"/>
                </a:lnTo>
                <a:lnTo>
                  <a:pt x="25450" y="30251"/>
                </a:lnTo>
                <a:lnTo>
                  <a:pt x="43942" y="0"/>
                </a:lnTo>
                <a:lnTo>
                  <a:pt x="54381" y="7226"/>
                </a:lnTo>
                <a:lnTo>
                  <a:pt x="49453" y="14325"/>
                </a:lnTo>
                <a:lnTo>
                  <a:pt x="29589" y="51511"/>
                </a:lnTo>
                <a:lnTo>
                  <a:pt x="19002" y="83794"/>
                </a:lnTo>
                <a:lnTo>
                  <a:pt x="12885" y="127482"/>
                </a:lnTo>
                <a:lnTo>
                  <a:pt x="12700" y="136474"/>
                </a:lnTo>
                <a:close/>
              </a:path>
              <a:path w="54610" h="136525">
                <a:moveTo>
                  <a:pt x="49471" y="14325"/>
                </a:moveTo>
                <a:lnTo>
                  <a:pt x="49593" y="14135"/>
                </a:lnTo>
                <a:lnTo>
                  <a:pt x="49471" y="14325"/>
                </a:lnTo>
                <a:close/>
              </a:path>
              <a:path w="54610" h="136525">
                <a:moveTo>
                  <a:pt x="44939" y="21414"/>
                </a:moveTo>
                <a:lnTo>
                  <a:pt x="45059" y="21209"/>
                </a:lnTo>
                <a:lnTo>
                  <a:pt x="44939" y="21414"/>
                </a:lnTo>
                <a:close/>
              </a:path>
              <a:path w="54610" h="136525">
                <a:moveTo>
                  <a:pt x="44933" y="21424"/>
                </a:moveTo>
                <a:close/>
              </a:path>
              <a:path w="54610" h="136525">
                <a:moveTo>
                  <a:pt x="40689" y="28689"/>
                </a:moveTo>
                <a:lnTo>
                  <a:pt x="40805" y="28473"/>
                </a:lnTo>
                <a:lnTo>
                  <a:pt x="40689" y="28689"/>
                </a:lnTo>
                <a:close/>
              </a:path>
              <a:path w="54610" h="136525">
                <a:moveTo>
                  <a:pt x="36803" y="35943"/>
                </a:moveTo>
                <a:close/>
              </a:path>
              <a:path w="54610" h="136525">
                <a:moveTo>
                  <a:pt x="36712" y="36131"/>
                </a:moveTo>
                <a:lnTo>
                  <a:pt x="36803" y="35943"/>
                </a:lnTo>
                <a:lnTo>
                  <a:pt x="36712" y="36131"/>
                </a:lnTo>
                <a:close/>
              </a:path>
              <a:path w="54610" h="136525">
                <a:moveTo>
                  <a:pt x="33075" y="43598"/>
                </a:moveTo>
                <a:close/>
              </a:path>
              <a:path w="54610" h="136525">
                <a:moveTo>
                  <a:pt x="33013" y="43738"/>
                </a:moveTo>
                <a:lnTo>
                  <a:pt x="33075" y="43598"/>
                </a:lnTo>
                <a:lnTo>
                  <a:pt x="33013" y="43738"/>
                </a:lnTo>
                <a:close/>
              </a:path>
              <a:path w="54610" h="136525">
                <a:moveTo>
                  <a:pt x="29591" y="51511"/>
                </a:moveTo>
                <a:lnTo>
                  <a:pt x="29679" y="51282"/>
                </a:lnTo>
                <a:lnTo>
                  <a:pt x="29591" y="51511"/>
                </a:lnTo>
                <a:close/>
              </a:path>
              <a:path w="54610" h="136525">
                <a:moveTo>
                  <a:pt x="26546" y="59234"/>
                </a:moveTo>
                <a:close/>
              </a:path>
              <a:path w="54610" h="136525">
                <a:moveTo>
                  <a:pt x="26475" y="59436"/>
                </a:moveTo>
                <a:lnTo>
                  <a:pt x="26546" y="59234"/>
                </a:lnTo>
                <a:lnTo>
                  <a:pt x="26475" y="59436"/>
                </a:lnTo>
                <a:close/>
              </a:path>
              <a:path w="54610" h="136525">
                <a:moveTo>
                  <a:pt x="23664" y="67450"/>
                </a:moveTo>
                <a:lnTo>
                  <a:pt x="23723" y="67259"/>
                </a:lnTo>
                <a:lnTo>
                  <a:pt x="23664" y="67450"/>
                </a:lnTo>
                <a:close/>
              </a:path>
              <a:path w="54610" h="136525">
                <a:moveTo>
                  <a:pt x="23649" y="67500"/>
                </a:moveTo>
                <a:close/>
              </a:path>
              <a:path w="54610" h="136525">
                <a:moveTo>
                  <a:pt x="21132" y="75704"/>
                </a:moveTo>
                <a:lnTo>
                  <a:pt x="21196" y="75463"/>
                </a:lnTo>
                <a:lnTo>
                  <a:pt x="21132" y="75704"/>
                </a:lnTo>
                <a:close/>
              </a:path>
              <a:path w="54610" h="136525">
                <a:moveTo>
                  <a:pt x="18935" y="84048"/>
                </a:moveTo>
                <a:lnTo>
                  <a:pt x="18986" y="83794"/>
                </a:lnTo>
                <a:lnTo>
                  <a:pt x="18935" y="84048"/>
                </a:lnTo>
                <a:close/>
              </a:path>
              <a:path w="54610" h="136525">
                <a:moveTo>
                  <a:pt x="17081" y="92392"/>
                </a:moveTo>
                <a:lnTo>
                  <a:pt x="17106" y="92252"/>
                </a:lnTo>
                <a:lnTo>
                  <a:pt x="17081" y="92392"/>
                </a:lnTo>
                <a:close/>
              </a:path>
              <a:path w="54610" h="136525">
                <a:moveTo>
                  <a:pt x="17060" y="92506"/>
                </a:moveTo>
                <a:close/>
              </a:path>
              <a:path w="54610" h="136525">
                <a:moveTo>
                  <a:pt x="15509" y="101092"/>
                </a:moveTo>
                <a:lnTo>
                  <a:pt x="15544" y="100837"/>
                </a:lnTo>
                <a:lnTo>
                  <a:pt x="15509" y="101092"/>
                </a:lnTo>
                <a:close/>
              </a:path>
              <a:path w="54610" h="136525">
                <a:moveTo>
                  <a:pt x="14287" y="109778"/>
                </a:moveTo>
                <a:lnTo>
                  <a:pt x="14312" y="109524"/>
                </a:lnTo>
                <a:lnTo>
                  <a:pt x="14287" y="109778"/>
                </a:lnTo>
                <a:close/>
              </a:path>
              <a:path w="54610" h="136525">
                <a:moveTo>
                  <a:pt x="13423" y="118331"/>
                </a:moveTo>
                <a:close/>
              </a:path>
              <a:path w="54610" h="136525">
                <a:moveTo>
                  <a:pt x="13408" y="118579"/>
                </a:moveTo>
                <a:lnTo>
                  <a:pt x="13423" y="118331"/>
                </a:lnTo>
                <a:lnTo>
                  <a:pt x="13408" y="118579"/>
                </a:lnTo>
                <a:close/>
              </a:path>
              <a:path w="54610" h="136525">
                <a:moveTo>
                  <a:pt x="12889" y="127291"/>
                </a:moveTo>
                <a:close/>
              </a:path>
              <a:path w="54610" h="136525">
                <a:moveTo>
                  <a:pt x="12885" y="127482"/>
                </a:moveTo>
                <a:lnTo>
                  <a:pt x="12889" y="127291"/>
                </a:lnTo>
                <a:lnTo>
                  <a:pt x="12885" y="127482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0275" y="4012945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2921" y="2568714"/>
            <a:ext cx="2658110" cy="1543050"/>
          </a:xfrm>
          <a:custGeom>
            <a:avLst/>
            <a:gdLst/>
            <a:ahLst/>
            <a:cxnLst/>
            <a:rect l="l" t="t" r="r" b="b"/>
            <a:pathLst>
              <a:path w="2658110" h="1543050">
                <a:moveTo>
                  <a:pt x="2568183" y="1507498"/>
                </a:moveTo>
                <a:lnTo>
                  <a:pt x="0" y="24752"/>
                </a:lnTo>
                <a:lnTo>
                  <a:pt x="14287" y="0"/>
                </a:lnTo>
                <a:lnTo>
                  <a:pt x="2582492" y="1482758"/>
                </a:lnTo>
                <a:lnTo>
                  <a:pt x="2595968" y="1507032"/>
                </a:lnTo>
                <a:lnTo>
                  <a:pt x="2568183" y="1507498"/>
                </a:lnTo>
                <a:close/>
              </a:path>
              <a:path w="2658110" h="1543050">
                <a:moveTo>
                  <a:pt x="2644247" y="1528343"/>
                </a:moveTo>
                <a:lnTo>
                  <a:pt x="2604287" y="1528343"/>
                </a:lnTo>
                <a:lnTo>
                  <a:pt x="2618574" y="1503591"/>
                </a:lnTo>
                <a:lnTo>
                  <a:pt x="2582492" y="1482758"/>
                </a:lnTo>
                <a:lnTo>
                  <a:pt x="2555532" y="1434198"/>
                </a:lnTo>
                <a:lnTo>
                  <a:pt x="2644247" y="1528343"/>
                </a:lnTo>
                <a:close/>
              </a:path>
              <a:path w="2658110" h="1543050">
                <a:moveTo>
                  <a:pt x="2604287" y="1528343"/>
                </a:moveTo>
                <a:lnTo>
                  <a:pt x="2568183" y="1507498"/>
                </a:lnTo>
                <a:lnTo>
                  <a:pt x="2595968" y="1507032"/>
                </a:lnTo>
                <a:lnTo>
                  <a:pt x="2582492" y="1482758"/>
                </a:lnTo>
                <a:lnTo>
                  <a:pt x="2618574" y="1503591"/>
                </a:lnTo>
                <a:lnTo>
                  <a:pt x="2604287" y="1528343"/>
                </a:lnTo>
                <a:close/>
              </a:path>
              <a:path w="2658110" h="1543050">
                <a:moveTo>
                  <a:pt x="2657830" y="1542757"/>
                </a:moveTo>
                <a:lnTo>
                  <a:pt x="2512669" y="1508429"/>
                </a:lnTo>
                <a:lnTo>
                  <a:pt x="2568183" y="1507498"/>
                </a:lnTo>
                <a:lnTo>
                  <a:pt x="2604287" y="1528343"/>
                </a:lnTo>
                <a:lnTo>
                  <a:pt x="2644247" y="1528343"/>
                </a:lnTo>
                <a:lnTo>
                  <a:pt x="2657830" y="1542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06509" y="1755508"/>
            <a:ext cx="1402715" cy="2415540"/>
          </a:xfrm>
          <a:custGeom>
            <a:avLst/>
            <a:gdLst/>
            <a:ahLst/>
            <a:cxnLst/>
            <a:rect l="l" t="t" r="r" b="b"/>
            <a:pathLst>
              <a:path w="1402714" h="2415540">
                <a:moveTo>
                  <a:pt x="1294117" y="102298"/>
                </a:moveTo>
                <a:lnTo>
                  <a:pt x="1402676" y="0"/>
                </a:lnTo>
                <a:lnTo>
                  <a:pt x="1393397" y="39255"/>
                </a:lnTo>
                <a:lnTo>
                  <a:pt x="1363510" y="39255"/>
                </a:lnTo>
                <a:lnTo>
                  <a:pt x="1342677" y="75338"/>
                </a:lnTo>
                <a:lnTo>
                  <a:pt x="1294117" y="102298"/>
                </a:lnTo>
                <a:close/>
              </a:path>
              <a:path w="1402714" h="2415540">
                <a:moveTo>
                  <a:pt x="1342677" y="75338"/>
                </a:moveTo>
                <a:lnTo>
                  <a:pt x="1363510" y="39255"/>
                </a:lnTo>
                <a:lnTo>
                  <a:pt x="1388262" y="53543"/>
                </a:lnTo>
                <a:lnTo>
                  <a:pt x="1383459" y="61861"/>
                </a:lnTo>
                <a:lnTo>
                  <a:pt x="1366951" y="61861"/>
                </a:lnTo>
                <a:lnTo>
                  <a:pt x="1342677" y="75338"/>
                </a:lnTo>
                <a:close/>
              </a:path>
              <a:path w="1402714" h="2415540">
                <a:moveTo>
                  <a:pt x="1368361" y="145160"/>
                </a:moveTo>
                <a:lnTo>
                  <a:pt x="1367421" y="89639"/>
                </a:lnTo>
                <a:lnTo>
                  <a:pt x="1388262" y="53543"/>
                </a:lnTo>
                <a:lnTo>
                  <a:pt x="1363510" y="39255"/>
                </a:lnTo>
                <a:lnTo>
                  <a:pt x="1393397" y="39255"/>
                </a:lnTo>
                <a:lnTo>
                  <a:pt x="1368361" y="145160"/>
                </a:lnTo>
                <a:close/>
              </a:path>
              <a:path w="1402714" h="2415540">
                <a:moveTo>
                  <a:pt x="24739" y="2415222"/>
                </a:moveTo>
                <a:lnTo>
                  <a:pt x="0" y="2400934"/>
                </a:lnTo>
                <a:lnTo>
                  <a:pt x="1342677" y="75338"/>
                </a:lnTo>
                <a:lnTo>
                  <a:pt x="1366951" y="61861"/>
                </a:lnTo>
                <a:lnTo>
                  <a:pt x="1367421" y="89639"/>
                </a:lnTo>
                <a:lnTo>
                  <a:pt x="24739" y="2415222"/>
                </a:lnTo>
                <a:close/>
              </a:path>
              <a:path w="1402714" h="2415540">
                <a:moveTo>
                  <a:pt x="1367421" y="89639"/>
                </a:moveTo>
                <a:lnTo>
                  <a:pt x="1366951" y="61861"/>
                </a:lnTo>
                <a:lnTo>
                  <a:pt x="1383459" y="61861"/>
                </a:lnTo>
                <a:lnTo>
                  <a:pt x="1367421" y="89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36770" y="1508493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7373" y="3896321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1325" y="2335809"/>
            <a:ext cx="922616" cy="1831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05657" y="3872788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8120" y="2088806"/>
            <a:ext cx="354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3692" y="2378773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9747" y="2545778"/>
            <a:ext cx="9144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9900" y="3033953"/>
            <a:ext cx="9798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00AF50"/>
                </a:solidFill>
                <a:latin typeface="Times New Roman"/>
                <a:cs typeface="Times New Roman"/>
              </a:rPr>
              <a:t>mg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sin</a:t>
            </a:r>
            <a:r>
              <a:rPr dirty="0" sz="2400" spc="-7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2045" y="3560406"/>
            <a:ext cx="1030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00AF50"/>
                </a:solidFill>
                <a:latin typeface="Times New Roman"/>
                <a:cs typeface="Times New Roman"/>
              </a:rPr>
              <a:t>mg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cos</a:t>
            </a:r>
            <a:r>
              <a:rPr dirty="0" sz="2400" spc="-7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4356" y="1722335"/>
            <a:ext cx="3079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根据牛顿第二定律，</a:t>
            </a:r>
            <a:r>
              <a:rPr dirty="0" sz="2400" spc="-5" b="1">
                <a:latin typeface="华文楷体"/>
                <a:cs typeface="华文楷体"/>
              </a:rPr>
              <a:t>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92045" y="4998656"/>
            <a:ext cx="2526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由几何关</a:t>
            </a:r>
            <a:r>
              <a:rPr dirty="0" sz="2400" spc="-5" b="1">
                <a:latin typeface="华文楷体"/>
                <a:cs typeface="华文楷体"/>
              </a:rPr>
              <a:t>系</a:t>
            </a:r>
            <a:r>
              <a:rPr dirty="0" sz="2400" spc="45" b="1">
                <a:latin typeface="华文楷体"/>
                <a:cs typeface="华文楷体"/>
              </a:rPr>
              <a:t> </a:t>
            </a:r>
            <a:r>
              <a:rPr dirty="0" baseline="-3472" sz="3600" spc="-7">
                <a:latin typeface="Times New Roman"/>
                <a:cs typeface="Times New Roman"/>
              </a:rPr>
              <a:t>sin</a:t>
            </a:r>
            <a:r>
              <a:rPr dirty="0" baseline="-3472" sz="3600" spc="-52">
                <a:latin typeface="Times New Roman"/>
                <a:cs typeface="Times New Roman"/>
              </a:rPr>
              <a:t> </a:t>
            </a:r>
            <a:r>
              <a:rPr dirty="0" baseline="-3472" sz="3600" i="1">
                <a:latin typeface="Times New Roman"/>
                <a:cs typeface="Times New Roman"/>
              </a:rPr>
              <a:t>θ</a:t>
            </a:r>
            <a:r>
              <a:rPr dirty="0" baseline="-3472" sz="3600">
                <a:latin typeface="宋体"/>
                <a:cs typeface="宋体"/>
              </a:rPr>
              <a:t>＝</a:t>
            </a:r>
            <a:endParaRPr baseline="-3472" sz="36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1148" y="5016436"/>
            <a:ext cx="711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0.5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70056" y="4772799"/>
            <a:ext cx="19177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5" i="1">
                <a:latin typeface="Times New Roman"/>
                <a:cs typeface="Times New Roman"/>
              </a:rPr>
              <a:t>h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80839" y="5242559"/>
            <a:ext cx="17272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5" i="1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05217" y="2053916"/>
            <a:ext cx="2214245" cy="1115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000"/>
              </a:lnSpc>
              <a:spcBef>
                <a:spcPts val="95"/>
              </a:spcBef>
            </a:pPr>
            <a:r>
              <a:rPr dirty="0" sz="2400" spc="-5" i="1">
                <a:latin typeface="Times New Roman"/>
                <a:cs typeface="Times New Roman"/>
              </a:rPr>
              <a:t>mg</a:t>
            </a:r>
            <a:r>
              <a:rPr dirty="0" sz="2400" spc="-5">
                <a:latin typeface="Times New Roman"/>
                <a:cs typeface="Times New Roman"/>
              </a:rPr>
              <a:t>sin </a:t>
            </a:r>
            <a:r>
              <a:rPr dirty="0" sz="2400" spc="-125" i="1">
                <a:latin typeface="Times New Roman"/>
                <a:cs typeface="Times New Roman"/>
              </a:rPr>
              <a:t>θ</a:t>
            </a:r>
            <a:r>
              <a:rPr dirty="0" sz="2500" spc="-125" i="1">
                <a:latin typeface="宋体"/>
                <a:cs typeface="宋体"/>
              </a:rPr>
              <a:t>－</a:t>
            </a:r>
            <a:r>
              <a:rPr dirty="0" sz="2400" spc="-125" i="1">
                <a:latin typeface="Times New Roman"/>
                <a:cs typeface="Times New Roman"/>
              </a:rPr>
              <a:t>F</a:t>
            </a:r>
            <a:r>
              <a:rPr dirty="0" baseline="-17921" sz="2325" spc="-187">
                <a:latin typeface="Times New Roman"/>
                <a:cs typeface="Times New Roman"/>
              </a:rPr>
              <a:t>f</a:t>
            </a:r>
            <a:r>
              <a:rPr dirty="0" sz="2400" spc="-125">
                <a:latin typeface="宋体"/>
                <a:cs typeface="宋体"/>
              </a:rPr>
              <a:t>＝</a:t>
            </a:r>
            <a:r>
              <a:rPr dirty="0" sz="2400" spc="-125" i="1">
                <a:latin typeface="Times New Roman"/>
                <a:cs typeface="Times New Roman"/>
              </a:rPr>
              <a:t>ma  </a:t>
            </a:r>
            <a:r>
              <a:rPr dirty="0" sz="2400" spc="-110" i="1">
                <a:latin typeface="Times New Roman"/>
                <a:cs typeface="Times New Roman"/>
              </a:rPr>
              <a:t>F</a:t>
            </a:r>
            <a:r>
              <a:rPr dirty="0" baseline="-17921" sz="2325" spc="-165">
                <a:latin typeface="Times New Roman"/>
                <a:cs typeface="Times New Roman"/>
              </a:rPr>
              <a:t>N</a:t>
            </a:r>
            <a:r>
              <a:rPr dirty="0" sz="2500" spc="-110" i="1">
                <a:latin typeface="宋体"/>
                <a:cs typeface="宋体"/>
              </a:rPr>
              <a:t>－</a:t>
            </a:r>
            <a:r>
              <a:rPr dirty="0" sz="2400" spc="-110" i="1">
                <a:latin typeface="Times New Roman"/>
                <a:cs typeface="Times New Roman"/>
              </a:rPr>
              <a:t>mg</a:t>
            </a:r>
            <a:r>
              <a:rPr dirty="0" sz="2400" spc="-110">
                <a:latin typeface="Times New Roman"/>
                <a:cs typeface="Times New Roman"/>
              </a:rPr>
              <a:t>cos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8227" y="2084310"/>
            <a:ext cx="788035" cy="107378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b="1">
                <a:latin typeface="华文楷体"/>
                <a:cs typeface="华文楷体"/>
              </a:rPr>
              <a:t>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华文楷体"/>
                <a:cs typeface="华文楷体"/>
              </a:rPr>
              <a:t>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139825" y="3815791"/>
            <a:ext cx="1466850" cy="0"/>
          </a:xfrm>
          <a:custGeom>
            <a:avLst/>
            <a:gdLst/>
            <a:ahLst/>
            <a:cxnLst/>
            <a:rect l="l" t="t" r="r" b="b"/>
            <a:pathLst>
              <a:path w="1466850" h="0">
                <a:moveTo>
                  <a:pt x="0" y="0"/>
                </a:moveTo>
                <a:lnTo>
                  <a:pt x="1466761" y="0"/>
                </a:lnTo>
              </a:path>
            </a:pathLst>
          </a:custGeom>
          <a:ln w="1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755293" y="3814889"/>
            <a:ext cx="24066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 i="1">
                <a:latin typeface="Times New Roman"/>
                <a:cs typeface="Times New Roman"/>
              </a:rPr>
              <a:t>m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01587" y="3376296"/>
            <a:ext cx="1848485" cy="4013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35460" sz="3525" spc="-202" i="1">
                <a:latin typeface="Times New Roman"/>
                <a:cs typeface="Times New Roman"/>
              </a:rPr>
              <a:t>a</a:t>
            </a:r>
            <a:r>
              <a:rPr dirty="0" baseline="-35460" sz="3525" spc="-202">
                <a:latin typeface="微软雅黑"/>
                <a:cs typeface="微软雅黑"/>
              </a:rPr>
              <a:t>＝</a:t>
            </a:r>
            <a:r>
              <a:rPr dirty="0" baseline="-35460" sz="3525" spc="-719">
                <a:latin typeface="微软雅黑"/>
                <a:cs typeface="微软雅黑"/>
              </a:rPr>
              <a:t> </a:t>
            </a:r>
            <a:r>
              <a:rPr dirty="0" sz="2350" spc="-140" i="1">
                <a:latin typeface="Times New Roman"/>
                <a:cs typeface="Times New Roman"/>
              </a:rPr>
              <a:t>mg</a:t>
            </a:r>
            <a:r>
              <a:rPr dirty="0" sz="2350" spc="-140">
                <a:latin typeface="Times New Roman"/>
                <a:cs typeface="Times New Roman"/>
              </a:rPr>
              <a:t>sin</a:t>
            </a:r>
            <a:r>
              <a:rPr dirty="0" sz="2450" spc="-140" i="1">
                <a:latin typeface="Symbol"/>
                <a:cs typeface="Symbol"/>
              </a:rPr>
              <a:t></a:t>
            </a:r>
            <a:r>
              <a:rPr dirty="0" sz="2350" spc="-140">
                <a:latin typeface="微软雅黑"/>
                <a:cs typeface="微软雅黑"/>
              </a:rPr>
              <a:t>－</a:t>
            </a:r>
            <a:r>
              <a:rPr dirty="0" sz="2350" spc="-140" i="1">
                <a:latin typeface="Times New Roman"/>
                <a:cs typeface="Times New Roman"/>
              </a:rPr>
              <a:t>F</a:t>
            </a:r>
            <a:r>
              <a:rPr dirty="0" baseline="-24691" sz="2025" spc="-209">
                <a:latin typeface="Times New Roman"/>
                <a:cs typeface="Times New Roman"/>
              </a:rPr>
              <a:t>f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37247" y="4602797"/>
            <a:ext cx="1994535" cy="0"/>
          </a:xfrm>
          <a:custGeom>
            <a:avLst/>
            <a:gdLst/>
            <a:ahLst/>
            <a:cxnLst/>
            <a:rect l="l" t="t" r="r" b="b"/>
            <a:pathLst>
              <a:path w="1994534" h="0">
                <a:moveTo>
                  <a:pt x="0" y="0"/>
                </a:moveTo>
                <a:lnTo>
                  <a:pt x="1994369" y="0"/>
                </a:lnTo>
              </a:path>
            </a:pathLst>
          </a:custGeom>
          <a:ln w="138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983969" y="4601832"/>
            <a:ext cx="30353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>
                <a:latin typeface="Times New Roman"/>
                <a:cs typeface="Times New Roman"/>
              </a:rPr>
              <a:t>60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835888" y="4206303"/>
            <a:ext cx="285051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6175" sz="3225" spc="127">
                <a:latin typeface="微软雅黑"/>
                <a:cs typeface="微软雅黑"/>
              </a:rPr>
              <a:t>＝</a:t>
            </a:r>
            <a:r>
              <a:rPr dirty="0" sz="2150" spc="85">
                <a:latin typeface="Times New Roman"/>
                <a:cs typeface="Times New Roman"/>
              </a:rPr>
              <a:t>60</a:t>
            </a:r>
            <a:r>
              <a:rPr dirty="0" sz="2150" spc="-330">
                <a:latin typeface="Times New Roman"/>
                <a:cs typeface="Times New Roman"/>
              </a:rPr>
              <a:t> </a:t>
            </a:r>
            <a:r>
              <a:rPr dirty="0" sz="2150" spc="35">
                <a:latin typeface="Symbol"/>
                <a:cs typeface="Symbol"/>
              </a:rPr>
              <a:t></a:t>
            </a:r>
            <a:r>
              <a:rPr dirty="0" sz="2150" spc="35">
                <a:latin typeface="Times New Roman"/>
                <a:cs typeface="Times New Roman"/>
              </a:rPr>
              <a:t>10</a:t>
            </a:r>
            <a:r>
              <a:rPr dirty="0" sz="2150" spc="-325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</a:t>
            </a:r>
            <a:r>
              <a:rPr dirty="0" sz="2150" spc="-295">
                <a:latin typeface="Times New Roman"/>
                <a:cs typeface="Times New Roman"/>
              </a:rPr>
              <a:t> </a:t>
            </a:r>
            <a:r>
              <a:rPr dirty="0" sz="2150" spc="15">
                <a:latin typeface="Times New Roman"/>
                <a:cs typeface="Times New Roman"/>
              </a:rPr>
              <a:t>0.5</a:t>
            </a:r>
            <a:r>
              <a:rPr dirty="0" sz="2150" spc="-225">
                <a:latin typeface="Times New Roman"/>
                <a:cs typeface="Times New Roman"/>
              </a:rPr>
              <a:t> </a:t>
            </a:r>
            <a:r>
              <a:rPr dirty="0" sz="2150" spc="20">
                <a:latin typeface="Symbol"/>
                <a:cs typeface="Symbol"/>
              </a:rPr>
              <a:t></a:t>
            </a:r>
            <a:r>
              <a:rPr dirty="0" sz="2150" spc="-195">
                <a:latin typeface="Times New Roman"/>
                <a:cs typeface="Times New Roman"/>
              </a:rPr>
              <a:t> </a:t>
            </a:r>
            <a:r>
              <a:rPr dirty="0" sz="2150" spc="15">
                <a:latin typeface="Times New Roman"/>
                <a:cs typeface="Times New Roman"/>
              </a:rPr>
              <a:t>240</a:t>
            </a:r>
            <a:r>
              <a:rPr dirty="0" sz="2150" spc="-5">
                <a:latin typeface="Times New Roman"/>
                <a:cs typeface="Times New Roman"/>
              </a:rPr>
              <a:t> </a:t>
            </a:r>
            <a:r>
              <a:rPr dirty="0" baseline="-36175" sz="3225" spc="52">
                <a:latin typeface="Times New Roman"/>
                <a:cs typeface="Times New Roman"/>
              </a:rPr>
              <a:t>m/s</a:t>
            </a:r>
            <a:r>
              <a:rPr dirty="0" baseline="-17777" sz="1875" spc="52">
                <a:latin typeface="Times New Roman"/>
                <a:cs typeface="Times New Roman"/>
              </a:rPr>
              <a:t>2</a:t>
            </a:r>
            <a:endParaRPr baseline="-17777" sz="18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48208" y="5279783"/>
            <a:ext cx="1097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3566" y="1441487"/>
            <a:ext cx="431419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4205">
              <a:lnSpc>
                <a:spcPct val="100000"/>
              </a:lnSpc>
              <a:spcBef>
                <a:spcPts val="100"/>
              </a:spcBef>
            </a:pPr>
            <a:r>
              <a:rPr dirty="0"/>
              <a:t>为了尽量缩短停车时间，</a:t>
            </a:r>
            <a:r>
              <a:rPr dirty="0" spc="-5"/>
              <a:t>旅 </a:t>
            </a:r>
            <a:r>
              <a:rPr dirty="0"/>
              <a:t>客按照站台上标注的车门位置</a:t>
            </a:r>
            <a:r>
              <a:rPr dirty="0" spc="-5"/>
              <a:t>候 </a:t>
            </a:r>
            <a:r>
              <a:rPr dirty="0"/>
              <a:t>车。列车进站时总能准确地停</a:t>
            </a:r>
            <a:r>
              <a:rPr dirty="0" spc="-5"/>
              <a:t>靠 </a:t>
            </a:r>
            <a:r>
              <a:rPr dirty="0"/>
              <a:t>在对应车门的位置。这是如何</a:t>
            </a:r>
            <a:r>
              <a:rPr dirty="0" spc="-5"/>
              <a:t>做 </a:t>
            </a:r>
            <a:r>
              <a:rPr dirty="0"/>
              <a:t>到的呢</a:t>
            </a:r>
            <a:r>
              <a:rPr dirty="0" spc="-5"/>
              <a:t>？</a:t>
            </a:r>
          </a:p>
        </p:txBody>
      </p:sp>
      <p:sp>
        <p:nvSpPr>
          <p:cNvPr id="3" name="object 3"/>
          <p:cNvSpPr/>
          <p:nvPr/>
        </p:nvSpPr>
        <p:spPr>
          <a:xfrm>
            <a:off x="3091027" y="1668779"/>
            <a:ext cx="1298448" cy="1475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61176" y="3421379"/>
            <a:ext cx="3104387" cy="2068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5872" y="3735323"/>
            <a:ext cx="3281172" cy="1754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6038" y="2340508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7058" y="1958721"/>
            <a:ext cx="90678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355" algn="l"/>
              </a:tabLst>
            </a:pPr>
            <a:r>
              <a:rPr dirty="0" baseline="-25157" sz="3975" spc="75" i="1">
                <a:latin typeface="Book Antiqua"/>
                <a:cs typeface="Book Antiqua"/>
              </a:rPr>
              <a:t>v</a:t>
            </a:r>
            <a:r>
              <a:rPr dirty="0" sz="1500" spc="50">
                <a:latin typeface="Times New Roman"/>
                <a:cs typeface="Times New Roman"/>
              </a:rPr>
              <a:t>2	</a:t>
            </a:r>
            <a:r>
              <a:rPr dirty="0" sz="1500" spc="-24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479" y="2119376"/>
            <a:ext cx="126555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baseline="2096" sz="3975" i="1">
                <a:latin typeface="Book Antiqua"/>
                <a:cs typeface="Book Antiqua"/>
              </a:rPr>
              <a:t>v</a:t>
            </a:r>
            <a:r>
              <a:rPr dirty="0" baseline="2096" sz="3975" spc="-217" i="1">
                <a:latin typeface="Book Antiqua"/>
                <a:cs typeface="Book Antiqua"/>
              </a:rPr>
              <a:t> 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1546" y="2159012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由运动学公</a:t>
            </a:r>
            <a:r>
              <a:rPr dirty="0" sz="2400" spc="-5" b="1">
                <a:latin typeface="华文楷体"/>
                <a:cs typeface="华文楷体"/>
              </a:rPr>
              <a:t>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6879" y="3378403"/>
            <a:ext cx="482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宋体"/>
                <a:cs typeface="宋体"/>
              </a:rPr>
              <a:t>＝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4569" y="3657701"/>
            <a:ext cx="32384" cy="25400"/>
          </a:xfrm>
          <a:custGeom>
            <a:avLst/>
            <a:gdLst/>
            <a:ahLst/>
            <a:cxnLst/>
            <a:rect l="l" t="t" r="r" b="b"/>
            <a:pathLst>
              <a:path w="32385" h="25400">
                <a:moveTo>
                  <a:pt x="0" y="24892"/>
                </a:moveTo>
                <a:lnTo>
                  <a:pt x="323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6916" y="3657701"/>
            <a:ext cx="77470" cy="175260"/>
          </a:xfrm>
          <a:custGeom>
            <a:avLst/>
            <a:gdLst/>
            <a:ahLst/>
            <a:cxnLst/>
            <a:rect l="l" t="t" r="r" b="b"/>
            <a:pathLst>
              <a:path w="77470" h="175260">
                <a:moveTo>
                  <a:pt x="0" y="0"/>
                </a:moveTo>
                <a:lnTo>
                  <a:pt x="77127" y="17512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4043" y="3371354"/>
            <a:ext cx="85090" cy="461645"/>
          </a:xfrm>
          <a:custGeom>
            <a:avLst/>
            <a:gdLst/>
            <a:ahLst/>
            <a:cxnLst/>
            <a:rect l="l" t="t" r="r" b="b"/>
            <a:pathLst>
              <a:path w="85089" h="461645">
                <a:moveTo>
                  <a:pt x="0" y="461467"/>
                </a:moveTo>
                <a:lnTo>
                  <a:pt x="845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88625" y="3371354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4" h="0">
                <a:moveTo>
                  <a:pt x="0" y="0"/>
                </a:moveTo>
                <a:lnTo>
                  <a:pt x="108475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92080" y="3363886"/>
            <a:ext cx="1281430" cy="469265"/>
          </a:xfrm>
          <a:custGeom>
            <a:avLst/>
            <a:gdLst/>
            <a:ahLst/>
            <a:cxnLst/>
            <a:rect l="l" t="t" r="r" b="b"/>
            <a:pathLst>
              <a:path w="1281429" h="469264">
                <a:moveTo>
                  <a:pt x="127698" y="428269"/>
                </a:moveTo>
                <a:lnTo>
                  <a:pt x="111963" y="428269"/>
                </a:lnTo>
                <a:lnTo>
                  <a:pt x="190741" y="0"/>
                </a:lnTo>
                <a:lnTo>
                  <a:pt x="1281302" y="0"/>
                </a:lnTo>
                <a:lnTo>
                  <a:pt x="1281302" y="15760"/>
                </a:lnTo>
                <a:lnTo>
                  <a:pt x="203187" y="15760"/>
                </a:lnTo>
                <a:lnTo>
                  <a:pt x="127698" y="428269"/>
                </a:lnTo>
                <a:close/>
              </a:path>
              <a:path w="1281429" h="469264">
                <a:moveTo>
                  <a:pt x="5803" y="322859"/>
                </a:moveTo>
                <a:lnTo>
                  <a:pt x="0" y="314566"/>
                </a:lnTo>
                <a:lnTo>
                  <a:pt x="43954" y="281355"/>
                </a:lnTo>
                <a:lnTo>
                  <a:pt x="55483" y="306260"/>
                </a:lnTo>
                <a:lnTo>
                  <a:pt x="26542" y="306260"/>
                </a:lnTo>
                <a:lnTo>
                  <a:pt x="5803" y="322859"/>
                </a:lnTo>
                <a:close/>
              </a:path>
              <a:path w="1281429" h="469264">
                <a:moveTo>
                  <a:pt x="120256" y="468934"/>
                </a:moveTo>
                <a:lnTo>
                  <a:pt x="104495" y="468934"/>
                </a:lnTo>
                <a:lnTo>
                  <a:pt x="26542" y="306260"/>
                </a:lnTo>
                <a:lnTo>
                  <a:pt x="55483" y="306260"/>
                </a:lnTo>
                <a:lnTo>
                  <a:pt x="111963" y="428269"/>
                </a:lnTo>
                <a:lnTo>
                  <a:pt x="127698" y="428269"/>
                </a:lnTo>
                <a:lnTo>
                  <a:pt x="120256" y="468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54233" y="3610305"/>
            <a:ext cx="1174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5000" y="3248329"/>
            <a:ext cx="2889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24444" sz="3750" spc="142" i="1">
                <a:latin typeface="Book Antiqua"/>
                <a:cs typeface="Book Antiqua"/>
              </a:rPr>
              <a:t>v</a:t>
            </a:r>
            <a:r>
              <a:rPr dirty="0" sz="1450" spc="-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41251" y="3593426"/>
            <a:ext cx="32384" cy="19685"/>
          </a:xfrm>
          <a:custGeom>
            <a:avLst/>
            <a:gdLst/>
            <a:ahLst/>
            <a:cxnLst/>
            <a:rect l="l" t="t" r="r" b="b"/>
            <a:pathLst>
              <a:path w="32385" h="19685">
                <a:moveTo>
                  <a:pt x="0" y="19126"/>
                </a:moveTo>
                <a:lnTo>
                  <a:pt x="3235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73610" y="3593426"/>
            <a:ext cx="77470" cy="130175"/>
          </a:xfrm>
          <a:custGeom>
            <a:avLst/>
            <a:gdLst/>
            <a:ahLst/>
            <a:cxnLst/>
            <a:rect l="l" t="t" r="r" b="b"/>
            <a:pathLst>
              <a:path w="77470" h="130175">
                <a:moveTo>
                  <a:pt x="0" y="0"/>
                </a:moveTo>
                <a:lnTo>
                  <a:pt x="77152" y="12967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50763" y="3381463"/>
            <a:ext cx="85090" cy="342265"/>
          </a:xfrm>
          <a:custGeom>
            <a:avLst/>
            <a:gdLst/>
            <a:ahLst/>
            <a:cxnLst/>
            <a:rect l="l" t="t" r="r" b="b"/>
            <a:pathLst>
              <a:path w="85089" h="342264">
                <a:moveTo>
                  <a:pt x="0" y="341642"/>
                </a:moveTo>
                <a:lnTo>
                  <a:pt x="846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735383" y="3381463"/>
            <a:ext cx="1607185" cy="0"/>
          </a:xfrm>
          <a:custGeom>
            <a:avLst/>
            <a:gdLst/>
            <a:ahLst/>
            <a:cxnLst/>
            <a:rect l="l" t="t" r="r" b="b"/>
            <a:pathLst>
              <a:path w="1607184" h="0">
                <a:moveTo>
                  <a:pt x="0" y="0"/>
                </a:moveTo>
                <a:lnTo>
                  <a:pt x="160689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38761" y="3373983"/>
            <a:ext cx="1804035" cy="349250"/>
          </a:xfrm>
          <a:custGeom>
            <a:avLst/>
            <a:gdLst/>
            <a:ahLst/>
            <a:cxnLst/>
            <a:rect l="l" t="t" r="r" b="b"/>
            <a:pathLst>
              <a:path w="1804034" h="349250">
                <a:moveTo>
                  <a:pt x="128693" y="315036"/>
                </a:moveTo>
                <a:lnTo>
                  <a:pt x="112826" y="315036"/>
                </a:lnTo>
                <a:lnTo>
                  <a:pt x="190804" y="0"/>
                </a:lnTo>
                <a:lnTo>
                  <a:pt x="1803514" y="0"/>
                </a:lnTo>
                <a:lnTo>
                  <a:pt x="1803514" y="15798"/>
                </a:lnTo>
                <a:lnTo>
                  <a:pt x="202425" y="15798"/>
                </a:lnTo>
                <a:lnTo>
                  <a:pt x="128693" y="315036"/>
                </a:lnTo>
                <a:close/>
              </a:path>
              <a:path w="1804034" h="349250">
                <a:moveTo>
                  <a:pt x="4978" y="243547"/>
                </a:moveTo>
                <a:lnTo>
                  <a:pt x="0" y="234403"/>
                </a:lnTo>
                <a:lnTo>
                  <a:pt x="43967" y="209473"/>
                </a:lnTo>
                <a:lnTo>
                  <a:pt x="57520" y="230250"/>
                </a:lnTo>
                <a:lnTo>
                  <a:pt x="26555" y="230250"/>
                </a:lnTo>
                <a:lnTo>
                  <a:pt x="4978" y="243547"/>
                </a:lnTo>
                <a:close/>
              </a:path>
              <a:path w="1804034" h="349250">
                <a:moveTo>
                  <a:pt x="120294" y="349123"/>
                </a:moveTo>
                <a:lnTo>
                  <a:pt x="104533" y="349123"/>
                </a:lnTo>
                <a:lnTo>
                  <a:pt x="26555" y="230250"/>
                </a:lnTo>
                <a:lnTo>
                  <a:pt x="57520" y="230250"/>
                </a:lnTo>
                <a:lnTo>
                  <a:pt x="112826" y="315036"/>
                </a:lnTo>
                <a:lnTo>
                  <a:pt x="128693" y="315036"/>
                </a:lnTo>
                <a:lnTo>
                  <a:pt x="120294" y="349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44149" y="3364319"/>
            <a:ext cx="46583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9845" algn="l"/>
              </a:tabLst>
            </a:pPr>
            <a:r>
              <a:rPr dirty="0" baseline="-4444" sz="3750" spc="-7">
                <a:latin typeface="Symbol"/>
                <a:cs typeface="Symbol"/>
              </a:rPr>
              <a:t></a:t>
            </a:r>
            <a:r>
              <a:rPr dirty="0" baseline="-4444" sz="3750" spc="-232">
                <a:latin typeface="Times New Roman"/>
                <a:cs typeface="Times New Roman"/>
              </a:rPr>
              <a:t> </a:t>
            </a:r>
            <a:r>
              <a:rPr dirty="0" baseline="-4444" sz="3750" spc="15">
                <a:latin typeface="Times New Roman"/>
                <a:cs typeface="Times New Roman"/>
              </a:rPr>
              <a:t>2</a:t>
            </a:r>
            <a:r>
              <a:rPr dirty="0" baseline="-4444" sz="3750" spc="15" i="1">
                <a:latin typeface="Times New Roman"/>
                <a:cs typeface="Times New Roman"/>
              </a:rPr>
              <a:t>ax</a:t>
            </a:r>
            <a:r>
              <a:rPr dirty="0" baseline="-4444" sz="3750" spc="75" i="1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微软雅黑"/>
                <a:cs typeface="微软雅黑"/>
              </a:rPr>
              <a:t>＝	</a:t>
            </a:r>
            <a:r>
              <a:rPr dirty="0" sz="2500" spc="-5">
                <a:latin typeface="Times New Roman"/>
                <a:cs typeface="Times New Roman"/>
              </a:rPr>
              <a:t>0</a:t>
            </a:r>
            <a:r>
              <a:rPr dirty="0" sz="2500" spc="-2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</a:t>
            </a:r>
            <a:r>
              <a:rPr dirty="0" sz="2500" spc="-18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2</a:t>
            </a:r>
            <a:r>
              <a:rPr dirty="0" sz="2500" spc="-385">
                <a:latin typeface="Times New Roman"/>
                <a:cs typeface="Times New Roman"/>
              </a:rPr>
              <a:t> </a:t>
            </a:r>
            <a:r>
              <a:rPr dirty="0" sz="2500" spc="30">
                <a:latin typeface="Symbol"/>
                <a:cs typeface="Symbol"/>
              </a:rPr>
              <a:t></a:t>
            </a:r>
            <a:r>
              <a:rPr dirty="0" sz="2500" spc="30">
                <a:latin typeface="Times New Roman"/>
                <a:cs typeface="Times New Roman"/>
              </a:rPr>
              <a:t>1</a:t>
            </a:r>
            <a:r>
              <a:rPr dirty="0" sz="2500" spc="30">
                <a:latin typeface="Symbol"/>
                <a:cs typeface="Symbol"/>
              </a:rPr>
              <a:t></a:t>
            </a:r>
            <a:r>
              <a:rPr dirty="0" sz="2500" spc="-3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6</a:t>
            </a:r>
            <a:r>
              <a:rPr dirty="0" sz="2500" spc="-5" b="1">
                <a:latin typeface="Times New Roman"/>
                <a:cs typeface="Times New Roman"/>
              </a:rPr>
              <a:t>.</a:t>
            </a:r>
            <a:r>
              <a:rPr dirty="0" sz="2500" spc="-5">
                <a:latin typeface="Times New Roman"/>
                <a:cs typeface="Times New Roman"/>
              </a:rPr>
              <a:t>5</a:t>
            </a:r>
            <a:r>
              <a:rPr dirty="0" sz="2500" spc="215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m/s</a:t>
            </a:r>
            <a:r>
              <a:rPr dirty="0" baseline="4629" sz="3600" spc="-22">
                <a:latin typeface="宋体"/>
                <a:cs typeface="宋体"/>
              </a:rPr>
              <a:t>＝</a:t>
            </a:r>
            <a:r>
              <a:rPr dirty="0" baseline="4629" sz="3600" spc="-22">
                <a:latin typeface="Times New Roman"/>
                <a:cs typeface="Times New Roman"/>
              </a:rPr>
              <a:t>3.6</a:t>
            </a:r>
            <a:r>
              <a:rPr dirty="0" baseline="4629" sz="3600" spc="-15">
                <a:latin typeface="Times New Roman"/>
                <a:cs typeface="Times New Roman"/>
              </a:rPr>
              <a:t> </a:t>
            </a:r>
            <a:r>
              <a:rPr dirty="0" baseline="4629" sz="3600" spc="-7">
                <a:latin typeface="Times New Roman"/>
                <a:cs typeface="Times New Roman"/>
              </a:rPr>
              <a:t>m/s</a:t>
            </a:r>
            <a:endParaRPr baseline="4629"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758973" y="3404489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9692" y="2567939"/>
            <a:ext cx="3553967" cy="2214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60171" y="2701632"/>
            <a:ext cx="307911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865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高空坠物是很</a:t>
            </a:r>
            <a:r>
              <a:rPr dirty="0" sz="2400" spc="-5" b="1">
                <a:latin typeface="华文楷体"/>
                <a:cs typeface="华文楷体"/>
              </a:rPr>
              <a:t>危 </a:t>
            </a:r>
            <a:r>
              <a:rPr dirty="0" sz="2400" b="1">
                <a:latin typeface="华文楷体"/>
                <a:cs typeface="华文楷体"/>
              </a:rPr>
              <a:t>险的，可是生活中</a:t>
            </a:r>
            <a:r>
              <a:rPr dirty="0" sz="2400" spc="-5" b="1">
                <a:latin typeface="华文楷体"/>
                <a:cs typeface="华文楷体"/>
              </a:rPr>
              <a:t>常 </a:t>
            </a:r>
            <a:r>
              <a:rPr dirty="0" sz="2400" b="1">
                <a:latin typeface="华文楷体"/>
                <a:cs typeface="华文楷体"/>
              </a:rPr>
              <a:t>见的雨滴从数千米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高空落下，却不会</a:t>
            </a:r>
            <a:r>
              <a:rPr dirty="0" sz="2400" spc="-5" b="1">
                <a:latin typeface="华文楷体"/>
                <a:cs typeface="华文楷体"/>
              </a:rPr>
              <a:t>砸 </a:t>
            </a:r>
            <a:r>
              <a:rPr dirty="0" sz="2400" b="1">
                <a:latin typeface="华文楷体"/>
                <a:cs typeface="华文楷体"/>
              </a:rPr>
              <a:t>伤人，这是为什么呢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7013" y="1410970"/>
            <a:ext cx="77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4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9692" y="1946148"/>
            <a:ext cx="3553967" cy="3454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28650">
              <a:lnSpc>
                <a:spcPct val="100000"/>
              </a:lnSpc>
              <a:spcBef>
                <a:spcPts val="100"/>
              </a:spcBef>
            </a:pPr>
            <a:r>
              <a:rPr dirty="0"/>
              <a:t>若雨滴在下落过程中受到空气阻力的大</a:t>
            </a:r>
            <a:r>
              <a:rPr dirty="0" spc="-5"/>
              <a:t>小 </a:t>
            </a:r>
            <a:r>
              <a:rPr dirty="0"/>
              <a:t>与速度大小的二次方成正比</a:t>
            </a:r>
            <a:r>
              <a:rPr dirty="0" spc="-5"/>
              <a:t>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0601" y="2156485"/>
            <a:ext cx="5996940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542925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latin typeface="华文楷体"/>
                <a:cs typeface="华文楷体"/>
              </a:rPr>
              <a:t>分析质量为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的雨滴从足够高的位置由</a:t>
            </a:r>
            <a:r>
              <a:rPr dirty="0" sz="2400" spc="-5" b="1">
                <a:latin typeface="华文楷体"/>
                <a:cs typeface="华文楷体"/>
              </a:rPr>
              <a:t>静 </a:t>
            </a:r>
            <a:r>
              <a:rPr dirty="0" sz="2400" b="1">
                <a:latin typeface="华文楷体"/>
                <a:cs typeface="华文楷体"/>
              </a:rPr>
              <a:t>止下落过程中的运动情况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6810" y="2532075"/>
            <a:ext cx="192455" cy="191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77720" y="5302961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 h="0">
                <a:moveTo>
                  <a:pt x="0" y="0"/>
                </a:moveTo>
                <a:lnTo>
                  <a:pt x="9652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6114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74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75" y="13474"/>
                </a:lnTo>
                <a:lnTo>
                  <a:pt x="13474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76792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62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62" y="13474"/>
                </a:lnTo>
                <a:lnTo>
                  <a:pt x="13462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67458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74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75" y="13474"/>
                </a:lnTo>
                <a:lnTo>
                  <a:pt x="13474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58136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62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62" y="13474"/>
                </a:lnTo>
                <a:lnTo>
                  <a:pt x="13462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8801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74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75" y="13474"/>
                </a:lnTo>
                <a:lnTo>
                  <a:pt x="13474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9479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74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75" y="13474"/>
                </a:lnTo>
                <a:lnTo>
                  <a:pt x="13474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30157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62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62" y="13474"/>
                </a:lnTo>
                <a:lnTo>
                  <a:pt x="13462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0822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74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75" y="13474"/>
                </a:lnTo>
                <a:lnTo>
                  <a:pt x="13474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11500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62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62" y="13474"/>
                </a:lnTo>
                <a:lnTo>
                  <a:pt x="13462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02166" y="529405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19" h="121920">
                <a:moveTo>
                  <a:pt x="13474" y="121462"/>
                </a:moveTo>
                <a:lnTo>
                  <a:pt x="0" y="108000"/>
                </a:lnTo>
                <a:lnTo>
                  <a:pt x="108000" y="0"/>
                </a:lnTo>
                <a:lnTo>
                  <a:pt x="121475" y="13474"/>
                </a:lnTo>
                <a:lnTo>
                  <a:pt x="13474" y="12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69578" y="2636380"/>
            <a:ext cx="85725" cy="635635"/>
          </a:xfrm>
          <a:custGeom>
            <a:avLst/>
            <a:gdLst/>
            <a:ahLst/>
            <a:cxnLst/>
            <a:rect l="l" t="t" r="r" b="b"/>
            <a:pathLst>
              <a:path w="85725" h="635635">
                <a:moveTo>
                  <a:pt x="42862" y="563930"/>
                </a:moveTo>
                <a:lnTo>
                  <a:pt x="28575" y="540118"/>
                </a:lnTo>
                <a:lnTo>
                  <a:pt x="28575" y="0"/>
                </a:lnTo>
                <a:lnTo>
                  <a:pt x="57150" y="0"/>
                </a:lnTo>
                <a:lnTo>
                  <a:pt x="57150" y="540118"/>
                </a:lnTo>
                <a:lnTo>
                  <a:pt x="42862" y="563930"/>
                </a:lnTo>
                <a:close/>
              </a:path>
              <a:path w="85725" h="635635">
                <a:moveTo>
                  <a:pt x="42862" y="635368"/>
                </a:moveTo>
                <a:lnTo>
                  <a:pt x="0" y="492493"/>
                </a:lnTo>
                <a:lnTo>
                  <a:pt x="28575" y="540118"/>
                </a:lnTo>
                <a:lnTo>
                  <a:pt x="28575" y="581787"/>
                </a:lnTo>
                <a:lnTo>
                  <a:pt x="58936" y="581787"/>
                </a:lnTo>
                <a:lnTo>
                  <a:pt x="42862" y="635368"/>
                </a:lnTo>
                <a:close/>
              </a:path>
              <a:path w="85725" h="635635">
                <a:moveTo>
                  <a:pt x="58936" y="581787"/>
                </a:moveTo>
                <a:lnTo>
                  <a:pt x="57150" y="581787"/>
                </a:lnTo>
                <a:lnTo>
                  <a:pt x="57150" y="540118"/>
                </a:lnTo>
                <a:lnTo>
                  <a:pt x="85725" y="492493"/>
                </a:lnTo>
                <a:lnTo>
                  <a:pt x="58936" y="581787"/>
                </a:lnTo>
                <a:close/>
              </a:path>
              <a:path w="85725" h="635635">
                <a:moveTo>
                  <a:pt x="57150" y="581787"/>
                </a:moveTo>
                <a:lnTo>
                  <a:pt x="28575" y="581787"/>
                </a:lnTo>
                <a:lnTo>
                  <a:pt x="28575" y="540118"/>
                </a:lnTo>
                <a:lnTo>
                  <a:pt x="42862" y="563930"/>
                </a:lnTo>
                <a:lnTo>
                  <a:pt x="57150" y="563930"/>
                </a:lnTo>
                <a:lnTo>
                  <a:pt x="57150" y="581787"/>
                </a:lnTo>
                <a:close/>
              </a:path>
              <a:path w="85725" h="635635">
                <a:moveTo>
                  <a:pt x="57150" y="563930"/>
                </a:moveTo>
                <a:lnTo>
                  <a:pt x="42862" y="563930"/>
                </a:lnTo>
                <a:lnTo>
                  <a:pt x="57150" y="540118"/>
                </a:lnTo>
                <a:lnTo>
                  <a:pt x="57150" y="5639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60612" y="3043313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69578" y="2420023"/>
            <a:ext cx="85725" cy="216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94724" y="2208250"/>
            <a:ext cx="412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21505" sz="2325" spc="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67128" y="4064939"/>
            <a:ext cx="492759" cy="0"/>
          </a:xfrm>
          <a:custGeom>
            <a:avLst/>
            <a:gdLst/>
            <a:ahLst/>
            <a:cxnLst/>
            <a:rect l="l" t="t" r="r" b="b"/>
            <a:pathLst>
              <a:path w="492759" h="0">
                <a:moveTo>
                  <a:pt x="0" y="0"/>
                </a:moveTo>
                <a:lnTo>
                  <a:pt x="492747" y="0"/>
                </a:lnTo>
              </a:path>
            </a:pathLst>
          </a:custGeom>
          <a:ln w="155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374100" y="3616134"/>
            <a:ext cx="4540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200" i="1">
                <a:latin typeface="Times New Roman"/>
                <a:cs typeface="Times New Roman"/>
              </a:rPr>
              <a:t>k</a:t>
            </a:r>
            <a:r>
              <a:rPr dirty="0" sz="2500" spc="80" i="1">
                <a:latin typeface="Book Antiqua"/>
                <a:cs typeface="Book Antiqua"/>
              </a:rPr>
              <a:t>v</a:t>
            </a:r>
            <a:r>
              <a:rPr dirty="0" baseline="42145" sz="2175" spc="-7">
                <a:latin typeface="Times New Roman"/>
                <a:cs typeface="Times New Roman"/>
              </a:rPr>
              <a:t>2</a:t>
            </a:r>
            <a:endParaRPr baseline="42145" sz="21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72946" y="3138335"/>
            <a:ext cx="1767205" cy="1329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mg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 spc="-5" i="1">
                <a:latin typeface="Times New Roman"/>
                <a:cs typeface="Times New Roman"/>
              </a:rPr>
              <a:t>k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21505" sz="2325" spc="7">
                <a:latin typeface="Times New Roman"/>
                <a:cs typeface="Times New Roman"/>
              </a:rPr>
              <a:t>2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  <a:p>
            <a:pPr marL="43815">
              <a:lnSpc>
                <a:spcPts val="2470"/>
              </a:lnSpc>
              <a:spcBef>
                <a:spcPts val="2440"/>
              </a:spcBef>
            </a:pPr>
            <a:r>
              <a:rPr dirty="0" baseline="-5787" sz="3600" i="1">
                <a:latin typeface="Times New Roman"/>
                <a:cs typeface="Times New Roman"/>
              </a:rPr>
              <a:t>a</a:t>
            </a:r>
            <a:r>
              <a:rPr dirty="0" baseline="-5787" sz="3600">
                <a:latin typeface="宋体"/>
                <a:cs typeface="宋体"/>
              </a:rPr>
              <a:t>＝</a:t>
            </a:r>
            <a:r>
              <a:rPr dirty="0" baseline="-5787" sz="3600" spc="-1545">
                <a:latin typeface="宋体"/>
                <a:cs typeface="宋体"/>
              </a:rPr>
              <a:t> </a:t>
            </a:r>
            <a:r>
              <a:rPr dirty="0" sz="2500" spc="-5" i="1">
                <a:latin typeface="Times New Roman"/>
                <a:cs typeface="Times New Roman"/>
              </a:rPr>
              <a:t>g </a:t>
            </a:r>
            <a:r>
              <a:rPr dirty="0" sz="2500" spc="-5">
                <a:latin typeface="Symbol"/>
                <a:cs typeface="Symbol"/>
              </a:rPr>
              <a:t></a:t>
            </a:r>
            <a:endParaRPr sz="2500">
              <a:latin typeface="Symbol"/>
              <a:cs typeface="Symbol"/>
            </a:endParaRPr>
          </a:p>
          <a:p>
            <a:pPr marL="1129030">
              <a:lnSpc>
                <a:spcPts val="2470"/>
              </a:lnSpc>
            </a:pPr>
            <a:r>
              <a:rPr dirty="0" sz="2500" spc="-5" i="1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97252" y="5572315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350" y="0"/>
                </a:lnTo>
              </a:path>
            </a:pathLst>
          </a:custGeom>
          <a:ln w="137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12290" y="5623801"/>
            <a:ext cx="27305" cy="34925"/>
          </a:xfrm>
          <a:custGeom>
            <a:avLst/>
            <a:gdLst/>
            <a:ahLst/>
            <a:cxnLst/>
            <a:rect l="l" t="t" r="r" b="b"/>
            <a:pathLst>
              <a:path w="27304" h="34925">
                <a:moveTo>
                  <a:pt x="0" y="34810"/>
                </a:moveTo>
                <a:lnTo>
                  <a:pt x="2683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39125" y="5623801"/>
            <a:ext cx="67945" cy="262255"/>
          </a:xfrm>
          <a:custGeom>
            <a:avLst/>
            <a:gdLst/>
            <a:ahLst/>
            <a:cxnLst/>
            <a:rect l="l" t="t" r="r" b="b"/>
            <a:pathLst>
              <a:path w="67945" h="262254">
                <a:moveTo>
                  <a:pt x="0" y="0"/>
                </a:moveTo>
                <a:lnTo>
                  <a:pt x="67462" y="26178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06587" y="5194515"/>
            <a:ext cx="74930" cy="691515"/>
          </a:xfrm>
          <a:custGeom>
            <a:avLst/>
            <a:gdLst/>
            <a:ahLst/>
            <a:cxnLst/>
            <a:rect l="l" t="t" r="r" b="b"/>
            <a:pathLst>
              <a:path w="74929" h="691514">
                <a:moveTo>
                  <a:pt x="0" y="691070"/>
                </a:moveTo>
                <a:lnTo>
                  <a:pt x="7471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81301" y="5194515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05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08657" y="5187987"/>
            <a:ext cx="598170" cy="697865"/>
          </a:xfrm>
          <a:custGeom>
            <a:avLst/>
            <a:gdLst/>
            <a:ahLst/>
            <a:cxnLst/>
            <a:rect l="l" t="t" r="r" b="b"/>
            <a:pathLst>
              <a:path w="598170" h="697864">
                <a:moveTo>
                  <a:pt x="111708" y="636676"/>
                </a:moveTo>
                <a:lnTo>
                  <a:pt x="97929" y="636676"/>
                </a:lnTo>
                <a:lnTo>
                  <a:pt x="166839" y="0"/>
                </a:lnTo>
                <a:lnTo>
                  <a:pt x="597700" y="0"/>
                </a:lnTo>
                <a:lnTo>
                  <a:pt x="597700" y="13779"/>
                </a:lnTo>
                <a:lnTo>
                  <a:pt x="178447" y="13779"/>
                </a:lnTo>
                <a:lnTo>
                  <a:pt x="111708" y="636676"/>
                </a:lnTo>
                <a:close/>
              </a:path>
              <a:path w="598170" h="697864">
                <a:moveTo>
                  <a:pt x="7251" y="473519"/>
                </a:moveTo>
                <a:lnTo>
                  <a:pt x="0" y="467728"/>
                </a:lnTo>
                <a:lnTo>
                  <a:pt x="38442" y="419138"/>
                </a:lnTo>
                <a:lnTo>
                  <a:pt x="47764" y="453224"/>
                </a:lnTo>
                <a:lnTo>
                  <a:pt x="23215" y="453224"/>
                </a:lnTo>
                <a:lnTo>
                  <a:pt x="7251" y="473519"/>
                </a:lnTo>
                <a:close/>
              </a:path>
              <a:path w="598170" h="697864">
                <a:moveTo>
                  <a:pt x="105181" y="697598"/>
                </a:moveTo>
                <a:lnTo>
                  <a:pt x="91401" y="697598"/>
                </a:lnTo>
                <a:lnTo>
                  <a:pt x="23215" y="453224"/>
                </a:lnTo>
                <a:lnTo>
                  <a:pt x="47764" y="453224"/>
                </a:lnTo>
                <a:lnTo>
                  <a:pt x="97929" y="636676"/>
                </a:lnTo>
                <a:lnTo>
                  <a:pt x="111708" y="636676"/>
                </a:lnTo>
                <a:lnTo>
                  <a:pt x="105181" y="697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749133" y="5543943"/>
            <a:ext cx="15049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10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401964" y="5176494"/>
            <a:ext cx="36449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 i="1">
                <a:latin typeface="Times New Roman"/>
                <a:cs typeface="Times New Roman"/>
              </a:rPr>
              <a:t>m</a:t>
            </a:r>
            <a:r>
              <a:rPr dirty="0" sz="2150" spc="15" i="1">
                <a:latin typeface="Times New Roman"/>
                <a:cs typeface="Times New Roman"/>
              </a:rPr>
              <a:t>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07693" y="5351983"/>
            <a:ext cx="54927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7980" algn="l"/>
              </a:tabLst>
            </a:pPr>
            <a:r>
              <a:rPr dirty="0" sz="2150" spc="15" i="1">
                <a:latin typeface="Book Antiqua"/>
                <a:cs typeface="Book Antiqua"/>
              </a:rPr>
              <a:t>v</a:t>
            </a:r>
            <a:r>
              <a:rPr dirty="0" sz="2150" spc="15" i="1">
                <a:latin typeface="Book Antiqua"/>
                <a:cs typeface="Book Antiqua"/>
              </a:rPr>
              <a:t>	</a:t>
            </a:r>
            <a:r>
              <a:rPr dirty="0" sz="2150" spc="25" i="1">
                <a:latin typeface="Times New Roman"/>
                <a:cs typeface="Times New Roman"/>
              </a:rPr>
              <a:t>=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08593" y="5569521"/>
            <a:ext cx="14922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 i="1">
                <a:latin typeface="Times New Roman"/>
                <a:cs typeface="Times New Roman"/>
              </a:rPr>
              <a:t>k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86625" y="4535373"/>
            <a:ext cx="1601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9665" algn="l"/>
              </a:tabLst>
            </a:pPr>
            <a:r>
              <a:rPr dirty="0" sz="2400" i="1">
                <a:latin typeface="Times New Roman"/>
                <a:cs typeface="Times New Roman"/>
              </a:rPr>
              <a:t>mg</a:t>
            </a:r>
            <a:r>
              <a:rPr dirty="0" sz="2400">
                <a:latin typeface="宋体"/>
                <a:cs typeface="宋体"/>
              </a:rPr>
              <a:t>－</a:t>
            </a:r>
            <a:r>
              <a:rPr dirty="0" sz="2400" i="1">
                <a:latin typeface="Times New Roman"/>
                <a:cs typeface="Times New Roman"/>
              </a:rPr>
              <a:t>k	</a:t>
            </a:r>
            <a:r>
              <a:rPr dirty="0" sz="2400" b="1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29243" y="4567148"/>
            <a:ext cx="10604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20519" y="4766474"/>
            <a:ext cx="15049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10">
                <a:latin typeface="Times New Roman"/>
                <a:cs typeface="Times New Roman"/>
              </a:rPr>
              <a:t>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78800" y="4574540"/>
            <a:ext cx="16446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15" i="1">
                <a:latin typeface="Book Antiqua"/>
                <a:cs typeface="Book Antiqua"/>
              </a:rPr>
              <a:t>v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87608" y="3125063"/>
            <a:ext cx="2773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由牛顿第二定律，</a:t>
            </a:r>
            <a:r>
              <a:rPr dirty="0" sz="2400" spc="-5" b="1">
                <a:latin typeface="华文楷体"/>
                <a:cs typeface="华文楷体"/>
              </a:rPr>
              <a:t>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2414" y="3851389"/>
            <a:ext cx="3078480" cy="1075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143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2500"/>
              </a:spcBef>
            </a:pP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＝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华文楷体"/>
                <a:cs typeface="华文楷体"/>
              </a:rPr>
              <a:t>时，速度最</a:t>
            </a:r>
            <a:r>
              <a:rPr dirty="0" sz="2400" spc="-5" b="1">
                <a:latin typeface="华文楷体"/>
                <a:cs typeface="华文楷体"/>
              </a:rPr>
              <a:t>大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1928" y="1967509"/>
            <a:ext cx="1425575" cy="840740"/>
          </a:xfrm>
          <a:custGeom>
            <a:avLst/>
            <a:gdLst/>
            <a:ahLst/>
            <a:cxnLst/>
            <a:rect l="l" t="t" r="r" b="b"/>
            <a:pathLst>
              <a:path w="1425575" h="840739">
                <a:moveTo>
                  <a:pt x="1420533" y="840511"/>
                </a:moveTo>
                <a:lnTo>
                  <a:pt x="4762" y="840511"/>
                </a:lnTo>
                <a:lnTo>
                  <a:pt x="3289" y="840282"/>
                </a:lnTo>
                <a:lnTo>
                  <a:pt x="1968" y="839609"/>
                </a:lnTo>
                <a:lnTo>
                  <a:pt x="914" y="838555"/>
                </a:lnTo>
                <a:lnTo>
                  <a:pt x="241" y="837222"/>
                </a:lnTo>
                <a:lnTo>
                  <a:pt x="0" y="835748"/>
                </a:lnTo>
                <a:lnTo>
                  <a:pt x="0" y="4762"/>
                </a:lnTo>
                <a:lnTo>
                  <a:pt x="4762" y="0"/>
                </a:lnTo>
                <a:lnTo>
                  <a:pt x="1420533" y="0"/>
                </a:lnTo>
                <a:lnTo>
                  <a:pt x="142529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830986"/>
                </a:lnTo>
                <a:lnTo>
                  <a:pt x="4762" y="830986"/>
                </a:lnTo>
                <a:lnTo>
                  <a:pt x="9525" y="835748"/>
                </a:lnTo>
                <a:lnTo>
                  <a:pt x="1425295" y="835748"/>
                </a:lnTo>
                <a:lnTo>
                  <a:pt x="1425066" y="837222"/>
                </a:lnTo>
                <a:lnTo>
                  <a:pt x="1424393" y="838555"/>
                </a:lnTo>
                <a:lnTo>
                  <a:pt x="1423339" y="839609"/>
                </a:lnTo>
                <a:lnTo>
                  <a:pt x="1422006" y="840282"/>
                </a:lnTo>
                <a:lnTo>
                  <a:pt x="1420533" y="840511"/>
                </a:lnTo>
                <a:close/>
              </a:path>
              <a:path w="1425575" h="840739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425575" h="840739">
                <a:moveTo>
                  <a:pt x="141577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415770" y="4762"/>
                </a:lnTo>
                <a:lnTo>
                  <a:pt x="1415770" y="9524"/>
                </a:lnTo>
                <a:close/>
              </a:path>
              <a:path w="1425575" h="840739">
                <a:moveTo>
                  <a:pt x="1415770" y="835748"/>
                </a:moveTo>
                <a:lnTo>
                  <a:pt x="1415770" y="4762"/>
                </a:lnTo>
                <a:lnTo>
                  <a:pt x="1420533" y="9524"/>
                </a:lnTo>
                <a:lnTo>
                  <a:pt x="1425295" y="9524"/>
                </a:lnTo>
                <a:lnTo>
                  <a:pt x="1425295" y="830986"/>
                </a:lnTo>
                <a:lnTo>
                  <a:pt x="1420533" y="830986"/>
                </a:lnTo>
                <a:lnTo>
                  <a:pt x="1415770" y="835748"/>
                </a:lnTo>
                <a:close/>
              </a:path>
              <a:path w="1425575" h="840739">
                <a:moveTo>
                  <a:pt x="1425295" y="9524"/>
                </a:moveTo>
                <a:lnTo>
                  <a:pt x="1420533" y="9524"/>
                </a:lnTo>
                <a:lnTo>
                  <a:pt x="1415770" y="4762"/>
                </a:lnTo>
                <a:lnTo>
                  <a:pt x="1425295" y="4762"/>
                </a:lnTo>
                <a:lnTo>
                  <a:pt x="1425295" y="9524"/>
                </a:lnTo>
                <a:close/>
              </a:path>
              <a:path w="1425575" h="840739">
                <a:moveTo>
                  <a:pt x="9525" y="835748"/>
                </a:moveTo>
                <a:lnTo>
                  <a:pt x="4762" y="830986"/>
                </a:lnTo>
                <a:lnTo>
                  <a:pt x="9525" y="830986"/>
                </a:lnTo>
                <a:lnTo>
                  <a:pt x="9525" y="835748"/>
                </a:lnTo>
                <a:close/>
              </a:path>
              <a:path w="1425575" h="840739">
                <a:moveTo>
                  <a:pt x="1415770" y="835748"/>
                </a:moveTo>
                <a:lnTo>
                  <a:pt x="9525" y="835748"/>
                </a:lnTo>
                <a:lnTo>
                  <a:pt x="9525" y="830986"/>
                </a:lnTo>
                <a:lnTo>
                  <a:pt x="1415770" y="830986"/>
                </a:lnTo>
                <a:lnTo>
                  <a:pt x="1415770" y="835748"/>
                </a:lnTo>
                <a:close/>
              </a:path>
              <a:path w="1425575" h="840739">
                <a:moveTo>
                  <a:pt x="1425295" y="835748"/>
                </a:moveTo>
                <a:lnTo>
                  <a:pt x="1415770" y="835748"/>
                </a:lnTo>
                <a:lnTo>
                  <a:pt x="1420533" y="830986"/>
                </a:lnTo>
                <a:lnTo>
                  <a:pt x="1425295" y="830986"/>
                </a:lnTo>
                <a:lnTo>
                  <a:pt x="1425295" y="835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5431" y="1969096"/>
            <a:ext cx="1246505" cy="77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研究对</a:t>
            </a:r>
            <a:r>
              <a:rPr dirty="0" sz="2400" spc="-5" b="1">
                <a:latin typeface="华文楷体"/>
                <a:cs typeface="华文楷体"/>
              </a:rPr>
              <a:t>象</a:t>
            </a:r>
            <a:endParaRPr sz="2400">
              <a:latin typeface="华文楷体"/>
              <a:cs typeface="华文楷体"/>
            </a:endParaRPr>
          </a:p>
          <a:p>
            <a:pPr algn="ctr" marL="10795">
              <a:lnSpc>
                <a:spcPct val="100000"/>
              </a:lnSpc>
              <a:spcBef>
                <a:spcPts val="14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7545" y="3667010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分析受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65317" y="1887194"/>
            <a:ext cx="1857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分析运动过</a:t>
            </a:r>
            <a:r>
              <a:rPr dirty="0" spc="-5"/>
              <a:t>程</a:t>
            </a:r>
          </a:p>
        </p:txBody>
      </p:sp>
      <p:sp>
        <p:nvSpPr>
          <p:cNvPr id="6" name="object 6"/>
          <p:cNvSpPr/>
          <p:nvPr/>
        </p:nvSpPr>
        <p:spPr>
          <a:xfrm>
            <a:off x="4011714" y="2934398"/>
            <a:ext cx="85725" cy="1933575"/>
          </a:xfrm>
          <a:custGeom>
            <a:avLst/>
            <a:gdLst/>
            <a:ahLst/>
            <a:cxnLst/>
            <a:rect l="l" t="t" r="r" b="b"/>
            <a:pathLst>
              <a:path w="85725" h="1933575">
                <a:moveTo>
                  <a:pt x="42862" y="1861794"/>
                </a:moveTo>
                <a:lnTo>
                  <a:pt x="28575" y="1837982"/>
                </a:lnTo>
                <a:lnTo>
                  <a:pt x="28575" y="0"/>
                </a:lnTo>
                <a:lnTo>
                  <a:pt x="57150" y="0"/>
                </a:lnTo>
                <a:lnTo>
                  <a:pt x="57150" y="1837982"/>
                </a:lnTo>
                <a:lnTo>
                  <a:pt x="42862" y="1861794"/>
                </a:lnTo>
                <a:close/>
              </a:path>
              <a:path w="85725" h="1933575">
                <a:moveTo>
                  <a:pt x="42862" y="1933232"/>
                </a:moveTo>
                <a:lnTo>
                  <a:pt x="0" y="1790357"/>
                </a:lnTo>
                <a:lnTo>
                  <a:pt x="28575" y="1837982"/>
                </a:lnTo>
                <a:lnTo>
                  <a:pt x="28575" y="1879650"/>
                </a:lnTo>
                <a:lnTo>
                  <a:pt x="58936" y="1879650"/>
                </a:lnTo>
                <a:lnTo>
                  <a:pt x="42862" y="1933232"/>
                </a:lnTo>
                <a:close/>
              </a:path>
              <a:path w="85725" h="1933575">
                <a:moveTo>
                  <a:pt x="58936" y="1879650"/>
                </a:moveTo>
                <a:lnTo>
                  <a:pt x="57150" y="1879650"/>
                </a:lnTo>
                <a:lnTo>
                  <a:pt x="57150" y="1837982"/>
                </a:lnTo>
                <a:lnTo>
                  <a:pt x="85725" y="1790357"/>
                </a:lnTo>
                <a:lnTo>
                  <a:pt x="58936" y="1879650"/>
                </a:lnTo>
                <a:close/>
              </a:path>
              <a:path w="85725" h="1933575">
                <a:moveTo>
                  <a:pt x="57150" y="1879650"/>
                </a:moveTo>
                <a:lnTo>
                  <a:pt x="28575" y="1879650"/>
                </a:lnTo>
                <a:lnTo>
                  <a:pt x="28575" y="1837982"/>
                </a:lnTo>
                <a:lnTo>
                  <a:pt x="42862" y="1861794"/>
                </a:lnTo>
                <a:lnTo>
                  <a:pt x="57150" y="1861794"/>
                </a:lnTo>
                <a:lnTo>
                  <a:pt x="57150" y="1879650"/>
                </a:lnTo>
                <a:close/>
              </a:path>
              <a:path w="85725" h="1933575">
                <a:moveTo>
                  <a:pt x="57150" y="1861794"/>
                </a:moveTo>
                <a:lnTo>
                  <a:pt x="42862" y="1861794"/>
                </a:lnTo>
                <a:lnTo>
                  <a:pt x="57150" y="1837982"/>
                </a:lnTo>
                <a:lnTo>
                  <a:pt x="57150" y="1861794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83047" y="2345067"/>
            <a:ext cx="2438400" cy="85725"/>
          </a:xfrm>
          <a:custGeom>
            <a:avLst/>
            <a:gdLst/>
            <a:ahLst/>
            <a:cxnLst/>
            <a:rect l="l" t="t" r="r" b="b"/>
            <a:pathLst>
              <a:path w="2438400" h="85725">
                <a:moveTo>
                  <a:pt x="2295525" y="85725"/>
                </a:moveTo>
                <a:lnTo>
                  <a:pt x="2366962" y="42862"/>
                </a:lnTo>
                <a:lnTo>
                  <a:pt x="2295525" y="0"/>
                </a:lnTo>
                <a:lnTo>
                  <a:pt x="2390775" y="28575"/>
                </a:lnTo>
                <a:lnTo>
                  <a:pt x="2384818" y="28575"/>
                </a:lnTo>
                <a:lnTo>
                  <a:pt x="2384818" y="57150"/>
                </a:lnTo>
                <a:lnTo>
                  <a:pt x="2390775" y="57150"/>
                </a:lnTo>
                <a:lnTo>
                  <a:pt x="2295525" y="85725"/>
                </a:lnTo>
                <a:close/>
              </a:path>
              <a:path w="2438400" h="85725">
                <a:moveTo>
                  <a:pt x="234315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343150" y="28575"/>
                </a:lnTo>
                <a:lnTo>
                  <a:pt x="2366962" y="42862"/>
                </a:lnTo>
                <a:lnTo>
                  <a:pt x="2343150" y="57150"/>
                </a:lnTo>
                <a:close/>
              </a:path>
              <a:path w="2438400" h="85725">
                <a:moveTo>
                  <a:pt x="2390775" y="57150"/>
                </a:moveTo>
                <a:lnTo>
                  <a:pt x="2384818" y="57150"/>
                </a:lnTo>
                <a:lnTo>
                  <a:pt x="2384818" y="28575"/>
                </a:lnTo>
                <a:lnTo>
                  <a:pt x="2390775" y="28575"/>
                </a:lnTo>
                <a:lnTo>
                  <a:pt x="2438400" y="42862"/>
                </a:lnTo>
                <a:lnTo>
                  <a:pt x="2390775" y="571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82610" y="2333459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30210" y="2171534"/>
            <a:ext cx="1266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  <a:tab pos="813435" algn="l"/>
                <a:tab pos="1117600" algn="l"/>
              </a:tabLst>
            </a:pPr>
            <a:r>
              <a:rPr dirty="0" baseline="1157" sz="3600" i="1">
                <a:solidFill>
                  <a:srgbClr val="FF0000"/>
                </a:solidFill>
                <a:latin typeface="Book Antiqua"/>
                <a:cs typeface="Book Antiqua"/>
              </a:rPr>
              <a:t>v	v	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t	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86306" y="2200490"/>
            <a:ext cx="1416050" cy="424815"/>
          </a:xfrm>
          <a:custGeom>
            <a:avLst/>
            <a:gdLst/>
            <a:ahLst/>
            <a:cxnLst/>
            <a:rect l="l" t="t" r="r" b="b"/>
            <a:pathLst>
              <a:path w="1416050" h="424814">
                <a:moveTo>
                  <a:pt x="1415516" y="424459"/>
                </a:moveTo>
                <a:lnTo>
                  <a:pt x="0" y="424459"/>
                </a:lnTo>
                <a:lnTo>
                  <a:pt x="0" y="0"/>
                </a:lnTo>
                <a:lnTo>
                  <a:pt x="1415516" y="0"/>
                </a:lnTo>
                <a:lnTo>
                  <a:pt x="141551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11759"/>
                </a:lnTo>
                <a:lnTo>
                  <a:pt x="6350" y="411759"/>
                </a:lnTo>
                <a:lnTo>
                  <a:pt x="12700" y="418109"/>
                </a:lnTo>
                <a:lnTo>
                  <a:pt x="1415516" y="418109"/>
                </a:lnTo>
                <a:lnTo>
                  <a:pt x="1415516" y="424459"/>
                </a:lnTo>
                <a:close/>
              </a:path>
              <a:path w="1416050" h="42481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16050" h="424814">
                <a:moveTo>
                  <a:pt x="140281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02816" y="6350"/>
                </a:lnTo>
                <a:lnTo>
                  <a:pt x="1402816" y="12700"/>
                </a:lnTo>
                <a:close/>
              </a:path>
              <a:path w="1416050" h="424814">
                <a:moveTo>
                  <a:pt x="1402816" y="418109"/>
                </a:moveTo>
                <a:lnTo>
                  <a:pt x="1402816" y="6350"/>
                </a:lnTo>
                <a:lnTo>
                  <a:pt x="1409166" y="12700"/>
                </a:lnTo>
                <a:lnTo>
                  <a:pt x="1415516" y="12700"/>
                </a:lnTo>
                <a:lnTo>
                  <a:pt x="1415516" y="411759"/>
                </a:lnTo>
                <a:lnTo>
                  <a:pt x="1409166" y="411759"/>
                </a:lnTo>
                <a:lnTo>
                  <a:pt x="1402816" y="418109"/>
                </a:lnTo>
                <a:close/>
              </a:path>
              <a:path w="1416050" h="424814">
                <a:moveTo>
                  <a:pt x="1415516" y="12700"/>
                </a:moveTo>
                <a:lnTo>
                  <a:pt x="1409166" y="12700"/>
                </a:lnTo>
                <a:lnTo>
                  <a:pt x="1402816" y="6350"/>
                </a:lnTo>
                <a:lnTo>
                  <a:pt x="1415516" y="6350"/>
                </a:lnTo>
                <a:lnTo>
                  <a:pt x="1415516" y="12700"/>
                </a:lnTo>
                <a:close/>
              </a:path>
              <a:path w="1416050" h="424814">
                <a:moveTo>
                  <a:pt x="12700" y="418109"/>
                </a:moveTo>
                <a:lnTo>
                  <a:pt x="6350" y="411759"/>
                </a:lnTo>
                <a:lnTo>
                  <a:pt x="12700" y="411759"/>
                </a:lnTo>
                <a:lnTo>
                  <a:pt x="12700" y="418109"/>
                </a:lnTo>
                <a:close/>
              </a:path>
              <a:path w="1416050" h="424814">
                <a:moveTo>
                  <a:pt x="1402816" y="418109"/>
                </a:moveTo>
                <a:lnTo>
                  <a:pt x="12700" y="418109"/>
                </a:lnTo>
                <a:lnTo>
                  <a:pt x="12700" y="411759"/>
                </a:lnTo>
                <a:lnTo>
                  <a:pt x="1402816" y="411759"/>
                </a:lnTo>
                <a:lnTo>
                  <a:pt x="1402816" y="418109"/>
                </a:lnTo>
                <a:close/>
              </a:path>
              <a:path w="1416050" h="424814">
                <a:moveTo>
                  <a:pt x="1415516" y="418109"/>
                </a:moveTo>
                <a:lnTo>
                  <a:pt x="1402816" y="418109"/>
                </a:lnTo>
                <a:lnTo>
                  <a:pt x="1409166" y="411759"/>
                </a:lnTo>
                <a:lnTo>
                  <a:pt x="1415516" y="411759"/>
                </a:lnTo>
                <a:lnTo>
                  <a:pt x="1415516" y="418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149473" y="5066906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5528" y="523391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3386" y="5066906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9441" y="523391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279" y="523391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7312" y="5066906"/>
            <a:ext cx="735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</a:tabLst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…	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4382" y="5045951"/>
            <a:ext cx="2125345" cy="474980"/>
          </a:xfrm>
          <a:custGeom>
            <a:avLst/>
            <a:gdLst/>
            <a:ahLst/>
            <a:cxnLst/>
            <a:rect l="l" t="t" r="r" b="b"/>
            <a:pathLst>
              <a:path w="2125345" h="474979">
                <a:moveTo>
                  <a:pt x="2125345" y="474357"/>
                </a:moveTo>
                <a:lnTo>
                  <a:pt x="0" y="474357"/>
                </a:lnTo>
                <a:lnTo>
                  <a:pt x="0" y="0"/>
                </a:lnTo>
                <a:lnTo>
                  <a:pt x="2125345" y="0"/>
                </a:lnTo>
                <a:lnTo>
                  <a:pt x="212534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1657"/>
                </a:lnTo>
                <a:lnTo>
                  <a:pt x="6350" y="461657"/>
                </a:lnTo>
                <a:lnTo>
                  <a:pt x="12700" y="468007"/>
                </a:lnTo>
                <a:lnTo>
                  <a:pt x="2125345" y="468007"/>
                </a:lnTo>
                <a:lnTo>
                  <a:pt x="2125345" y="474357"/>
                </a:lnTo>
                <a:close/>
              </a:path>
              <a:path w="2125345" h="4749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25345" h="474979">
                <a:moveTo>
                  <a:pt x="211264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12645" y="6350"/>
                </a:lnTo>
                <a:lnTo>
                  <a:pt x="2112645" y="12700"/>
                </a:lnTo>
                <a:close/>
              </a:path>
              <a:path w="2125345" h="474979">
                <a:moveTo>
                  <a:pt x="2112645" y="468007"/>
                </a:moveTo>
                <a:lnTo>
                  <a:pt x="2112645" y="6350"/>
                </a:lnTo>
                <a:lnTo>
                  <a:pt x="2118995" y="12700"/>
                </a:lnTo>
                <a:lnTo>
                  <a:pt x="2125345" y="12700"/>
                </a:lnTo>
                <a:lnTo>
                  <a:pt x="2125345" y="461657"/>
                </a:lnTo>
                <a:lnTo>
                  <a:pt x="2118995" y="461657"/>
                </a:lnTo>
                <a:lnTo>
                  <a:pt x="2112645" y="468007"/>
                </a:lnTo>
                <a:close/>
              </a:path>
              <a:path w="2125345" h="474979">
                <a:moveTo>
                  <a:pt x="2125345" y="12700"/>
                </a:moveTo>
                <a:lnTo>
                  <a:pt x="2118995" y="12700"/>
                </a:lnTo>
                <a:lnTo>
                  <a:pt x="2112645" y="6350"/>
                </a:lnTo>
                <a:lnTo>
                  <a:pt x="2125345" y="6350"/>
                </a:lnTo>
                <a:lnTo>
                  <a:pt x="2125345" y="12700"/>
                </a:lnTo>
                <a:close/>
              </a:path>
              <a:path w="2125345" h="474979">
                <a:moveTo>
                  <a:pt x="12700" y="468007"/>
                </a:moveTo>
                <a:lnTo>
                  <a:pt x="6350" y="461657"/>
                </a:lnTo>
                <a:lnTo>
                  <a:pt x="12700" y="461657"/>
                </a:lnTo>
                <a:lnTo>
                  <a:pt x="12700" y="468007"/>
                </a:lnTo>
                <a:close/>
              </a:path>
              <a:path w="2125345" h="474979">
                <a:moveTo>
                  <a:pt x="2112645" y="468007"/>
                </a:moveTo>
                <a:lnTo>
                  <a:pt x="12700" y="468007"/>
                </a:lnTo>
                <a:lnTo>
                  <a:pt x="12700" y="461657"/>
                </a:lnTo>
                <a:lnTo>
                  <a:pt x="2112645" y="461657"/>
                </a:lnTo>
                <a:lnTo>
                  <a:pt x="2112645" y="468007"/>
                </a:lnTo>
                <a:close/>
              </a:path>
              <a:path w="2125345" h="474979">
                <a:moveTo>
                  <a:pt x="2125345" y="468007"/>
                </a:moveTo>
                <a:lnTo>
                  <a:pt x="2112645" y="468007"/>
                </a:lnTo>
                <a:lnTo>
                  <a:pt x="2118995" y="461657"/>
                </a:lnTo>
                <a:lnTo>
                  <a:pt x="2125345" y="461657"/>
                </a:lnTo>
                <a:lnTo>
                  <a:pt x="2125345" y="468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30126" y="5320093"/>
            <a:ext cx="2508885" cy="85725"/>
          </a:xfrm>
          <a:custGeom>
            <a:avLst/>
            <a:gdLst/>
            <a:ahLst/>
            <a:cxnLst/>
            <a:rect l="l" t="t" r="r" b="b"/>
            <a:pathLst>
              <a:path w="2508884" h="85725">
                <a:moveTo>
                  <a:pt x="2365984" y="85725"/>
                </a:moveTo>
                <a:lnTo>
                  <a:pt x="2437422" y="42862"/>
                </a:lnTo>
                <a:lnTo>
                  <a:pt x="2365984" y="0"/>
                </a:lnTo>
                <a:lnTo>
                  <a:pt x="2461234" y="28575"/>
                </a:lnTo>
                <a:lnTo>
                  <a:pt x="2455278" y="28575"/>
                </a:lnTo>
                <a:lnTo>
                  <a:pt x="2455278" y="57150"/>
                </a:lnTo>
                <a:lnTo>
                  <a:pt x="2461234" y="57150"/>
                </a:lnTo>
                <a:lnTo>
                  <a:pt x="2365984" y="85725"/>
                </a:lnTo>
                <a:close/>
              </a:path>
              <a:path w="2508884" h="85725">
                <a:moveTo>
                  <a:pt x="2413609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413609" y="28575"/>
                </a:lnTo>
                <a:lnTo>
                  <a:pt x="2437422" y="42862"/>
                </a:lnTo>
                <a:lnTo>
                  <a:pt x="2413609" y="57150"/>
                </a:lnTo>
                <a:close/>
              </a:path>
              <a:path w="2508884" h="85725">
                <a:moveTo>
                  <a:pt x="2461234" y="57150"/>
                </a:moveTo>
                <a:lnTo>
                  <a:pt x="2455278" y="57150"/>
                </a:lnTo>
                <a:lnTo>
                  <a:pt x="2455278" y="28575"/>
                </a:lnTo>
                <a:lnTo>
                  <a:pt x="2461234" y="28575"/>
                </a:lnTo>
                <a:lnTo>
                  <a:pt x="2508859" y="42862"/>
                </a:lnTo>
                <a:lnTo>
                  <a:pt x="2461234" y="571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89188" y="4862868"/>
            <a:ext cx="810260" cy="840740"/>
          </a:xfrm>
          <a:custGeom>
            <a:avLst/>
            <a:gdLst/>
            <a:ahLst/>
            <a:cxnLst/>
            <a:rect l="l" t="t" r="r" b="b"/>
            <a:pathLst>
              <a:path w="810259" h="840739">
                <a:moveTo>
                  <a:pt x="804989" y="840524"/>
                </a:moveTo>
                <a:lnTo>
                  <a:pt x="4762" y="840524"/>
                </a:lnTo>
                <a:lnTo>
                  <a:pt x="3301" y="840295"/>
                </a:lnTo>
                <a:lnTo>
                  <a:pt x="1968" y="839609"/>
                </a:lnTo>
                <a:lnTo>
                  <a:pt x="914" y="838555"/>
                </a:lnTo>
                <a:lnTo>
                  <a:pt x="241" y="837234"/>
                </a:lnTo>
                <a:lnTo>
                  <a:pt x="0" y="835761"/>
                </a:lnTo>
                <a:lnTo>
                  <a:pt x="0" y="4762"/>
                </a:lnTo>
                <a:lnTo>
                  <a:pt x="4762" y="0"/>
                </a:lnTo>
                <a:lnTo>
                  <a:pt x="804989" y="0"/>
                </a:lnTo>
                <a:lnTo>
                  <a:pt x="80975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30999"/>
                </a:lnTo>
                <a:lnTo>
                  <a:pt x="4762" y="830999"/>
                </a:lnTo>
                <a:lnTo>
                  <a:pt x="9525" y="835761"/>
                </a:lnTo>
                <a:lnTo>
                  <a:pt x="809751" y="835761"/>
                </a:lnTo>
                <a:lnTo>
                  <a:pt x="809523" y="837234"/>
                </a:lnTo>
                <a:lnTo>
                  <a:pt x="808837" y="838555"/>
                </a:lnTo>
                <a:lnTo>
                  <a:pt x="807783" y="839609"/>
                </a:lnTo>
                <a:lnTo>
                  <a:pt x="806462" y="840295"/>
                </a:lnTo>
                <a:lnTo>
                  <a:pt x="804989" y="840524"/>
                </a:lnTo>
                <a:close/>
              </a:path>
              <a:path w="810259" h="8407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0259" h="840739">
                <a:moveTo>
                  <a:pt x="80022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00226" y="4762"/>
                </a:lnTo>
                <a:lnTo>
                  <a:pt x="800226" y="9525"/>
                </a:lnTo>
                <a:close/>
              </a:path>
              <a:path w="810259" h="840739">
                <a:moveTo>
                  <a:pt x="800226" y="835761"/>
                </a:moveTo>
                <a:lnTo>
                  <a:pt x="800226" y="4762"/>
                </a:lnTo>
                <a:lnTo>
                  <a:pt x="804989" y="9525"/>
                </a:lnTo>
                <a:lnTo>
                  <a:pt x="809751" y="9525"/>
                </a:lnTo>
                <a:lnTo>
                  <a:pt x="809751" y="830999"/>
                </a:lnTo>
                <a:lnTo>
                  <a:pt x="804989" y="830999"/>
                </a:lnTo>
                <a:lnTo>
                  <a:pt x="800226" y="835761"/>
                </a:lnTo>
                <a:close/>
              </a:path>
              <a:path w="810259" h="840739">
                <a:moveTo>
                  <a:pt x="809751" y="9525"/>
                </a:moveTo>
                <a:lnTo>
                  <a:pt x="804989" y="9525"/>
                </a:lnTo>
                <a:lnTo>
                  <a:pt x="800226" y="4762"/>
                </a:lnTo>
                <a:lnTo>
                  <a:pt x="809751" y="4762"/>
                </a:lnTo>
                <a:lnTo>
                  <a:pt x="809751" y="9525"/>
                </a:lnTo>
                <a:close/>
              </a:path>
              <a:path w="810259" h="840739">
                <a:moveTo>
                  <a:pt x="9525" y="835761"/>
                </a:moveTo>
                <a:lnTo>
                  <a:pt x="4762" y="830999"/>
                </a:lnTo>
                <a:lnTo>
                  <a:pt x="9525" y="830999"/>
                </a:lnTo>
                <a:lnTo>
                  <a:pt x="9525" y="835761"/>
                </a:lnTo>
                <a:close/>
              </a:path>
              <a:path w="810259" h="840739">
                <a:moveTo>
                  <a:pt x="800226" y="835761"/>
                </a:moveTo>
                <a:lnTo>
                  <a:pt x="9525" y="835761"/>
                </a:lnTo>
                <a:lnTo>
                  <a:pt x="9525" y="830999"/>
                </a:lnTo>
                <a:lnTo>
                  <a:pt x="800226" y="830999"/>
                </a:lnTo>
                <a:lnTo>
                  <a:pt x="800226" y="835761"/>
                </a:lnTo>
                <a:close/>
              </a:path>
              <a:path w="810259" h="840739">
                <a:moveTo>
                  <a:pt x="809751" y="835761"/>
                </a:moveTo>
                <a:lnTo>
                  <a:pt x="800226" y="835761"/>
                </a:lnTo>
                <a:lnTo>
                  <a:pt x="804989" y="830999"/>
                </a:lnTo>
                <a:lnTo>
                  <a:pt x="809751" y="830999"/>
                </a:lnTo>
                <a:lnTo>
                  <a:pt x="809751" y="835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272691" y="4864455"/>
            <a:ext cx="635635" cy="77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algn="ctr" marL="6350">
              <a:lnSpc>
                <a:spcPct val="100000"/>
              </a:lnSpc>
              <a:spcBef>
                <a:spcPts val="14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25510" y="3325114"/>
            <a:ext cx="1117600" cy="840740"/>
          </a:xfrm>
          <a:custGeom>
            <a:avLst/>
            <a:gdLst/>
            <a:ahLst/>
            <a:cxnLst/>
            <a:rect l="l" t="t" r="r" b="b"/>
            <a:pathLst>
              <a:path w="1117600" h="840739">
                <a:moveTo>
                  <a:pt x="1112761" y="840524"/>
                </a:moveTo>
                <a:lnTo>
                  <a:pt x="4762" y="840524"/>
                </a:lnTo>
                <a:lnTo>
                  <a:pt x="3289" y="840295"/>
                </a:lnTo>
                <a:lnTo>
                  <a:pt x="1968" y="839609"/>
                </a:lnTo>
                <a:lnTo>
                  <a:pt x="914" y="838555"/>
                </a:lnTo>
                <a:lnTo>
                  <a:pt x="228" y="837234"/>
                </a:lnTo>
                <a:lnTo>
                  <a:pt x="0" y="835761"/>
                </a:lnTo>
                <a:lnTo>
                  <a:pt x="0" y="4762"/>
                </a:lnTo>
                <a:lnTo>
                  <a:pt x="4762" y="0"/>
                </a:lnTo>
                <a:lnTo>
                  <a:pt x="1112761" y="0"/>
                </a:lnTo>
                <a:lnTo>
                  <a:pt x="111752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30999"/>
                </a:lnTo>
                <a:lnTo>
                  <a:pt x="4762" y="830999"/>
                </a:lnTo>
                <a:lnTo>
                  <a:pt x="9525" y="835761"/>
                </a:lnTo>
                <a:lnTo>
                  <a:pt x="1117523" y="835761"/>
                </a:lnTo>
                <a:lnTo>
                  <a:pt x="1117282" y="837234"/>
                </a:lnTo>
                <a:lnTo>
                  <a:pt x="1116609" y="838555"/>
                </a:lnTo>
                <a:lnTo>
                  <a:pt x="1115555" y="839609"/>
                </a:lnTo>
                <a:lnTo>
                  <a:pt x="1114234" y="840295"/>
                </a:lnTo>
                <a:lnTo>
                  <a:pt x="1112761" y="840524"/>
                </a:lnTo>
                <a:close/>
              </a:path>
              <a:path w="1117600" h="8407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17600" h="840739">
                <a:moveTo>
                  <a:pt x="110799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07998" y="4762"/>
                </a:lnTo>
                <a:lnTo>
                  <a:pt x="1107998" y="9525"/>
                </a:lnTo>
                <a:close/>
              </a:path>
              <a:path w="1117600" h="840739">
                <a:moveTo>
                  <a:pt x="1107998" y="835761"/>
                </a:moveTo>
                <a:lnTo>
                  <a:pt x="1107998" y="4762"/>
                </a:lnTo>
                <a:lnTo>
                  <a:pt x="1112761" y="9525"/>
                </a:lnTo>
                <a:lnTo>
                  <a:pt x="1117523" y="9525"/>
                </a:lnTo>
                <a:lnTo>
                  <a:pt x="1117523" y="830999"/>
                </a:lnTo>
                <a:lnTo>
                  <a:pt x="1112761" y="830999"/>
                </a:lnTo>
                <a:lnTo>
                  <a:pt x="1107998" y="835761"/>
                </a:lnTo>
                <a:close/>
              </a:path>
              <a:path w="1117600" h="840739">
                <a:moveTo>
                  <a:pt x="1117523" y="9525"/>
                </a:moveTo>
                <a:lnTo>
                  <a:pt x="1112761" y="9525"/>
                </a:lnTo>
                <a:lnTo>
                  <a:pt x="1107998" y="4762"/>
                </a:lnTo>
                <a:lnTo>
                  <a:pt x="1117523" y="4762"/>
                </a:lnTo>
                <a:lnTo>
                  <a:pt x="1117523" y="9525"/>
                </a:lnTo>
                <a:close/>
              </a:path>
              <a:path w="1117600" h="840739">
                <a:moveTo>
                  <a:pt x="9525" y="835761"/>
                </a:moveTo>
                <a:lnTo>
                  <a:pt x="4762" y="830999"/>
                </a:lnTo>
                <a:lnTo>
                  <a:pt x="9525" y="830999"/>
                </a:lnTo>
                <a:lnTo>
                  <a:pt x="9525" y="835761"/>
                </a:lnTo>
                <a:close/>
              </a:path>
              <a:path w="1117600" h="840739">
                <a:moveTo>
                  <a:pt x="1107998" y="835761"/>
                </a:moveTo>
                <a:lnTo>
                  <a:pt x="9525" y="835761"/>
                </a:lnTo>
                <a:lnTo>
                  <a:pt x="9525" y="830999"/>
                </a:lnTo>
                <a:lnTo>
                  <a:pt x="1107998" y="830999"/>
                </a:lnTo>
                <a:lnTo>
                  <a:pt x="1107998" y="835761"/>
                </a:lnTo>
                <a:close/>
              </a:path>
              <a:path w="1117600" h="840739">
                <a:moveTo>
                  <a:pt x="1117523" y="835761"/>
                </a:moveTo>
                <a:lnTo>
                  <a:pt x="1107998" y="835761"/>
                </a:lnTo>
                <a:lnTo>
                  <a:pt x="1112761" y="830999"/>
                </a:lnTo>
                <a:lnTo>
                  <a:pt x="1117523" y="830999"/>
                </a:lnTo>
                <a:lnTo>
                  <a:pt x="1117523" y="835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59520" y="4187190"/>
            <a:ext cx="85725" cy="684530"/>
          </a:xfrm>
          <a:custGeom>
            <a:avLst/>
            <a:gdLst/>
            <a:ahLst/>
            <a:cxnLst/>
            <a:rect l="l" t="t" r="r" b="b"/>
            <a:pathLst>
              <a:path w="85725" h="684529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684529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684529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684529">
                <a:moveTo>
                  <a:pt x="57150" y="683996"/>
                </a:moveTo>
                <a:lnTo>
                  <a:pt x="28575" y="683996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683996"/>
                </a:lnTo>
                <a:close/>
              </a:path>
              <a:path w="85725" h="684529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554567" y="2618600"/>
            <a:ext cx="85725" cy="684530"/>
          </a:xfrm>
          <a:custGeom>
            <a:avLst/>
            <a:gdLst/>
            <a:ahLst/>
            <a:cxnLst/>
            <a:rect l="l" t="t" r="r" b="b"/>
            <a:pathLst>
              <a:path w="85725" h="684529">
                <a:moveTo>
                  <a:pt x="0" y="142875"/>
                </a:moveTo>
                <a:lnTo>
                  <a:pt x="42862" y="0"/>
                </a:lnTo>
                <a:lnTo>
                  <a:pt x="58933" y="53568"/>
                </a:lnTo>
                <a:lnTo>
                  <a:pt x="28575" y="53568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684529">
                <a:moveTo>
                  <a:pt x="28575" y="95250"/>
                </a:moveTo>
                <a:lnTo>
                  <a:pt x="28575" y="53568"/>
                </a:lnTo>
                <a:lnTo>
                  <a:pt x="57150" y="53568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684529">
                <a:moveTo>
                  <a:pt x="85725" y="142875"/>
                </a:moveTo>
                <a:lnTo>
                  <a:pt x="57150" y="95250"/>
                </a:lnTo>
                <a:lnTo>
                  <a:pt x="57150" y="53568"/>
                </a:lnTo>
                <a:lnTo>
                  <a:pt x="58933" y="53568"/>
                </a:lnTo>
                <a:lnTo>
                  <a:pt x="85725" y="142875"/>
                </a:lnTo>
                <a:close/>
              </a:path>
              <a:path w="85725" h="684529">
                <a:moveTo>
                  <a:pt x="57150" y="683996"/>
                </a:moveTo>
                <a:lnTo>
                  <a:pt x="28575" y="683996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683996"/>
                </a:lnTo>
                <a:close/>
              </a:path>
              <a:path w="85725" h="684529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40806" y="4898123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合成、正交分</a:t>
            </a:r>
            <a:r>
              <a:rPr dirty="0" sz="2400" spc="-5" b="1">
                <a:latin typeface="华文楷体"/>
                <a:cs typeface="华文楷体"/>
              </a:rPr>
              <a:t>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482433" y="3326701"/>
            <a:ext cx="1567815" cy="135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2611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  <a:p>
            <a:pPr algn="ctr" marL="635000">
              <a:lnSpc>
                <a:spcPct val="100000"/>
              </a:lnSpc>
              <a:spcBef>
                <a:spcPts val="14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8693" y="1583804"/>
            <a:ext cx="838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latin typeface="黑体"/>
                <a:cs typeface="黑体"/>
              </a:rPr>
              <a:t>小</a:t>
            </a:r>
            <a:r>
              <a:rPr dirty="0" sz="3200" spc="5" b="0"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23010">
              <a:lnSpc>
                <a:spcPct val="100000"/>
              </a:lnSpc>
              <a:spcBef>
                <a:spcPts val="100"/>
              </a:spcBef>
            </a:pPr>
            <a:r>
              <a:rPr dirty="0"/>
              <a:t>利用牛顿运动定律解决问</a:t>
            </a:r>
            <a:r>
              <a:rPr dirty="0" spc="-5"/>
              <a:t>题</a:t>
            </a:r>
          </a:p>
          <a:p>
            <a:pPr marL="23495" marR="344805">
              <a:lnSpc>
                <a:spcPct val="210200"/>
              </a:lnSpc>
              <a:spcBef>
                <a:spcPts val="475"/>
              </a:spcBef>
            </a:pPr>
            <a:r>
              <a:rPr dirty="0"/>
              <a:t>正确的进行受力分析和运动过程分析是基</a:t>
            </a:r>
            <a:r>
              <a:rPr dirty="0" spc="-5"/>
              <a:t>础 </a:t>
            </a:r>
            <a:r>
              <a:rPr dirty="0"/>
              <a:t>通过受力求解加速度是关</a:t>
            </a:r>
            <a:r>
              <a:rPr dirty="0" spc="-5"/>
              <a:t>键</a:t>
            </a:r>
          </a:p>
          <a:p>
            <a:pPr marL="10795"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L="57785" marR="5080">
              <a:lnSpc>
                <a:spcPct val="100000"/>
              </a:lnSpc>
            </a:pPr>
            <a:r>
              <a:rPr dirty="0"/>
              <a:t>研究实际问题时可忽略次要因素，建立物理</a:t>
            </a:r>
            <a:r>
              <a:rPr dirty="0" spc="-5"/>
              <a:t>模 </a:t>
            </a:r>
            <a:r>
              <a:rPr dirty="0"/>
              <a:t>型进行处</a:t>
            </a:r>
            <a:r>
              <a:rPr dirty="0" spc="-5"/>
              <a:t>理</a:t>
            </a:r>
          </a:p>
        </p:txBody>
      </p:sp>
      <p:sp>
        <p:nvSpPr>
          <p:cNvPr id="4" name="object 4"/>
          <p:cNvSpPr/>
          <p:nvPr/>
        </p:nvSpPr>
        <p:spPr>
          <a:xfrm>
            <a:off x="3336899" y="2170861"/>
            <a:ext cx="5942330" cy="0"/>
          </a:xfrm>
          <a:custGeom>
            <a:avLst/>
            <a:gdLst/>
            <a:ahLst/>
            <a:cxnLst/>
            <a:rect l="l" t="t" r="r" b="b"/>
            <a:pathLst>
              <a:path w="5942330" h="0">
                <a:moveTo>
                  <a:pt x="0" y="0"/>
                </a:moveTo>
                <a:lnTo>
                  <a:pt x="5941860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3679" y="191262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3323" y="2135123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873" y="3264912"/>
            <a:ext cx="475615" cy="99885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860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7">
                <a:latin typeface="华文楷体"/>
                <a:cs typeface="华文楷体"/>
              </a:rPr>
              <a:t>合</a:t>
            </a:r>
            <a:endParaRPr baseline="-16975" sz="27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65518" y="3268623"/>
            <a:ext cx="635635" cy="995044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844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2400" b="1">
                <a:latin typeface="华文楷体"/>
                <a:cs typeface="华文楷体"/>
              </a:rPr>
              <a:t>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3835" y="3611879"/>
            <a:ext cx="1905000" cy="384175"/>
          </a:xfrm>
          <a:custGeom>
            <a:avLst/>
            <a:gdLst/>
            <a:ahLst/>
            <a:cxnLst/>
            <a:rect l="l" t="t" r="r" b="b"/>
            <a:pathLst>
              <a:path w="1905000" h="384175">
                <a:moveTo>
                  <a:pt x="251460" y="384048"/>
                </a:moveTo>
                <a:lnTo>
                  <a:pt x="0" y="192024"/>
                </a:lnTo>
                <a:lnTo>
                  <a:pt x="251460" y="0"/>
                </a:lnTo>
                <a:lnTo>
                  <a:pt x="251460" y="88392"/>
                </a:lnTo>
                <a:lnTo>
                  <a:pt x="1768468" y="88392"/>
                </a:lnTo>
                <a:lnTo>
                  <a:pt x="1904999" y="192024"/>
                </a:lnTo>
                <a:lnTo>
                  <a:pt x="1768468" y="295656"/>
                </a:lnTo>
                <a:lnTo>
                  <a:pt x="251460" y="295656"/>
                </a:lnTo>
                <a:lnTo>
                  <a:pt x="251460" y="384048"/>
                </a:lnTo>
                <a:close/>
              </a:path>
              <a:path w="1905000" h="384175">
                <a:moveTo>
                  <a:pt x="1768468" y="88392"/>
                </a:moveTo>
                <a:lnTo>
                  <a:pt x="1652015" y="88392"/>
                </a:lnTo>
                <a:lnTo>
                  <a:pt x="1652015" y="0"/>
                </a:lnTo>
                <a:lnTo>
                  <a:pt x="1768468" y="88392"/>
                </a:lnTo>
                <a:close/>
              </a:path>
              <a:path w="1905000" h="384175">
                <a:moveTo>
                  <a:pt x="1652015" y="384048"/>
                </a:moveTo>
                <a:lnTo>
                  <a:pt x="1652015" y="295656"/>
                </a:lnTo>
                <a:lnTo>
                  <a:pt x="1768468" y="295656"/>
                </a:lnTo>
                <a:lnTo>
                  <a:pt x="1652015" y="38404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73421" y="3599167"/>
            <a:ext cx="1925955" cy="409575"/>
          </a:xfrm>
          <a:custGeom>
            <a:avLst/>
            <a:gdLst/>
            <a:ahLst/>
            <a:cxnLst/>
            <a:rect l="l" t="t" r="r" b="b"/>
            <a:pathLst>
              <a:path w="1925954" h="409575">
                <a:moveTo>
                  <a:pt x="268897" y="409498"/>
                </a:moveTo>
                <a:lnTo>
                  <a:pt x="0" y="204749"/>
                </a:lnTo>
                <a:lnTo>
                  <a:pt x="268897" y="0"/>
                </a:lnTo>
                <a:lnTo>
                  <a:pt x="268897" y="12814"/>
                </a:lnTo>
                <a:lnTo>
                  <a:pt x="256197" y="12814"/>
                </a:lnTo>
                <a:lnTo>
                  <a:pt x="256197" y="25633"/>
                </a:lnTo>
                <a:lnTo>
                  <a:pt x="27598" y="199694"/>
                </a:lnTo>
                <a:lnTo>
                  <a:pt x="14338" y="199694"/>
                </a:lnTo>
                <a:lnTo>
                  <a:pt x="14338" y="209791"/>
                </a:lnTo>
                <a:lnTo>
                  <a:pt x="27597" y="209791"/>
                </a:lnTo>
                <a:lnTo>
                  <a:pt x="256197" y="383864"/>
                </a:lnTo>
                <a:lnTo>
                  <a:pt x="256197" y="396684"/>
                </a:lnTo>
                <a:lnTo>
                  <a:pt x="268897" y="396684"/>
                </a:lnTo>
                <a:lnTo>
                  <a:pt x="268897" y="409498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1656829" y="0"/>
                </a:lnTo>
                <a:lnTo>
                  <a:pt x="1673658" y="12814"/>
                </a:lnTo>
                <a:lnTo>
                  <a:pt x="1669529" y="12814"/>
                </a:lnTo>
                <a:lnTo>
                  <a:pt x="1659343" y="17868"/>
                </a:lnTo>
                <a:lnTo>
                  <a:pt x="1669529" y="25624"/>
                </a:lnTo>
                <a:lnTo>
                  <a:pt x="1669529" y="94907"/>
                </a:lnTo>
                <a:lnTo>
                  <a:pt x="166317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256197" y="25633"/>
                </a:moveTo>
                <a:lnTo>
                  <a:pt x="256197" y="12814"/>
                </a:lnTo>
                <a:lnTo>
                  <a:pt x="266395" y="17868"/>
                </a:lnTo>
                <a:lnTo>
                  <a:pt x="256197" y="25633"/>
                </a:lnTo>
                <a:close/>
              </a:path>
              <a:path w="1925954" h="409575">
                <a:moveTo>
                  <a:pt x="1669529" y="107607"/>
                </a:moveTo>
                <a:lnTo>
                  <a:pt x="256197" y="107607"/>
                </a:lnTo>
                <a:lnTo>
                  <a:pt x="256209" y="25624"/>
                </a:lnTo>
                <a:lnTo>
                  <a:pt x="266395" y="17868"/>
                </a:lnTo>
                <a:lnTo>
                  <a:pt x="256197" y="12814"/>
                </a:lnTo>
                <a:lnTo>
                  <a:pt x="268897" y="12814"/>
                </a:lnTo>
                <a:lnTo>
                  <a:pt x="268897" y="94907"/>
                </a:lnTo>
                <a:lnTo>
                  <a:pt x="262547" y="94907"/>
                </a:lnTo>
                <a:lnTo>
                  <a:pt x="268897" y="101257"/>
                </a:lnTo>
                <a:lnTo>
                  <a:pt x="1669529" y="101257"/>
                </a:lnTo>
                <a:lnTo>
                  <a:pt x="1669529" y="107607"/>
                </a:lnTo>
                <a:close/>
              </a:path>
              <a:path w="1925954" h="409575">
                <a:moveTo>
                  <a:pt x="1669529" y="25624"/>
                </a:moveTo>
                <a:lnTo>
                  <a:pt x="1659343" y="17868"/>
                </a:lnTo>
                <a:lnTo>
                  <a:pt x="1669529" y="12814"/>
                </a:lnTo>
                <a:lnTo>
                  <a:pt x="1669529" y="25624"/>
                </a:lnTo>
                <a:close/>
              </a:path>
              <a:path w="1925954" h="409575">
                <a:moveTo>
                  <a:pt x="1904771" y="204743"/>
                </a:moveTo>
                <a:lnTo>
                  <a:pt x="1669541" y="25633"/>
                </a:lnTo>
                <a:lnTo>
                  <a:pt x="1669529" y="12814"/>
                </a:lnTo>
                <a:lnTo>
                  <a:pt x="1673658" y="12814"/>
                </a:lnTo>
                <a:lnTo>
                  <a:pt x="1919088" y="199694"/>
                </a:lnTo>
                <a:lnTo>
                  <a:pt x="1911400" y="199694"/>
                </a:lnTo>
                <a:lnTo>
                  <a:pt x="1904771" y="204743"/>
                </a:lnTo>
                <a:close/>
              </a:path>
              <a:path w="1925954" h="409575">
                <a:moveTo>
                  <a:pt x="268897" y="101257"/>
                </a:moveTo>
                <a:lnTo>
                  <a:pt x="262547" y="94907"/>
                </a:lnTo>
                <a:lnTo>
                  <a:pt x="268897" y="94907"/>
                </a:lnTo>
                <a:lnTo>
                  <a:pt x="268897" y="101257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268897" y="101257"/>
                </a:lnTo>
                <a:lnTo>
                  <a:pt x="268897" y="94907"/>
                </a:lnTo>
                <a:lnTo>
                  <a:pt x="165682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1669529" y="101257"/>
                </a:moveTo>
                <a:lnTo>
                  <a:pt x="1656829" y="101257"/>
                </a:lnTo>
                <a:lnTo>
                  <a:pt x="1663179" y="94907"/>
                </a:lnTo>
                <a:lnTo>
                  <a:pt x="1669529" y="94907"/>
                </a:lnTo>
                <a:lnTo>
                  <a:pt x="1669529" y="101257"/>
                </a:lnTo>
                <a:close/>
              </a:path>
              <a:path w="1925954" h="409575">
                <a:moveTo>
                  <a:pt x="14338" y="209791"/>
                </a:moveTo>
                <a:lnTo>
                  <a:pt x="14338" y="199694"/>
                </a:lnTo>
                <a:lnTo>
                  <a:pt x="20968" y="204743"/>
                </a:lnTo>
                <a:lnTo>
                  <a:pt x="14338" y="209791"/>
                </a:lnTo>
                <a:close/>
              </a:path>
              <a:path w="1925954" h="409575">
                <a:moveTo>
                  <a:pt x="20968" y="204743"/>
                </a:moveTo>
                <a:lnTo>
                  <a:pt x="14338" y="199694"/>
                </a:lnTo>
                <a:lnTo>
                  <a:pt x="27598" y="199694"/>
                </a:lnTo>
                <a:lnTo>
                  <a:pt x="20968" y="204743"/>
                </a:lnTo>
                <a:close/>
              </a:path>
              <a:path w="1925954" h="409575">
                <a:moveTo>
                  <a:pt x="1911400" y="209791"/>
                </a:moveTo>
                <a:lnTo>
                  <a:pt x="1904771" y="204743"/>
                </a:lnTo>
                <a:lnTo>
                  <a:pt x="1911400" y="199694"/>
                </a:lnTo>
                <a:lnTo>
                  <a:pt x="1911400" y="209791"/>
                </a:lnTo>
                <a:close/>
              </a:path>
              <a:path w="1925954" h="409575">
                <a:moveTo>
                  <a:pt x="1919104" y="209791"/>
                </a:moveTo>
                <a:lnTo>
                  <a:pt x="1911400" y="209791"/>
                </a:lnTo>
                <a:lnTo>
                  <a:pt x="1911400" y="199694"/>
                </a:lnTo>
                <a:lnTo>
                  <a:pt x="1919088" y="199694"/>
                </a:lnTo>
                <a:lnTo>
                  <a:pt x="1925726" y="204749"/>
                </a:lnTo>
                <a:lnTo>
                  <a:pt x="1919104" y="209791"/>
                </a:lnTo>
                <a:close/>
              </a:path>
              <a:path w="1925954" h="409575">
                <a:moveTo>
                  <a:pt x="27597" y="209791"/>
                </a:moveTo>
                <a:lnTo>
                  <a:pt x="14338" y="209791"/>
                </a:lnTo>
                <a:lnTo>
                  <a:pt x="20976" y="204749"/>
                </a:lnTo>
                <a:lnTo>
                  <a:pt x="27597" y="209791"/>
                </a:lnTo>
                <a:close/>
              </a:path>
              <a:path w="1925954" h="409575">
                <a:moveTo>
                  <a:pt x="1673658" y="396684"/>
                </a:moveTo>
                <a:lnTo>
                  <a:pt x="1669529" y="396684"/>
                </a:lnTo>
                <a:lnTo>
                  <a:pt x="1669541" y="383864"/>
                </a:lnTo>
                <a:lnTo>
                  <a:pt x="1904779" y="204749"/>
                </a:lnTo>
                <a:lnTo>
                  <a:pt x="1911400" y="209791"/>
                </a:lnTo>
                <a:lnTo>
                  <a:pt x="1919104" y="209791"/>
                </a:lnTo>
                <a:lnTo>
                  <a:pt x="1673658" y="396684"/>
                </a:lnTo>
                <a:close/>
              </a:path>
              <a:path w="1925954" h="409575">
                <a:moveTo>
                  <a:pt x="268897" y="396684"/>
                </a:moveTo>
                <a:lnTo>
                  <a:pt x="256197" y="396684"/>
                </a:lnTo>
                <a:lnTo>
                  <a:pt x="266395" y="391629"/>
                </a:lnTo>
                <a:lnTo>
                  <a:pt x="256209" y="383873"/>
                </a:lnTo>
                <a:lnTo>
                  <a:pt x="256197" y="301878"/>
                </a:lnTo>
                <a:lnTo>
                  <a:pt x="1669529" y="301878"/>
                </a:lnTo>
                <a:lnTo>
                  <a:pt x="1669529" y="308228"/>
                </a:lnTo>
                <a:lnTo>
                  <a:pt x="268897" y="308228"/>
                </a:lnTo>
                <a:lnTo>
                  <a:pt x="262547" y="314578"/>
                </a:lnTo>
                <a:lnTo>
                  <a:pt x="268897" y="314578"/>
                </a:lnTo>
                <a:lnTo>
                  <a:pt x="268897" y="396684"/>
                </a:lnTo>
                <a:close/>
              </a:path>
              <a:path w="1925954" h="409575">
                <a:moveTo>
                  <a:pt x="268897" y="314578"/>
                </a:moveTo>
                <a:lnTo>
                  <a:pt x="262547" y="314578"/>
                </a:lnTo>
                <a:lnTo>
                  <a:pt x="268897" y="308228"/>
                </a:lnTo>
                <a:lnTo>
                  <a:pt x="268897" y="314578"/>
                </a:lnTo>
                <a:close/>
              </a:path>
              <a:path w="1925954" h="409575">
                <a:moveTo>
                  <a:pt x="1656829" y="314578"/>
                </a:moveTo>
                <a:lnTo>
                  <a:pt x="268897" y="314578"/>
                </a:lnTo>
                <a:lnTo>
                  <a:pt x="268897" y="308228"/>
                </a:lnTo>
                <a:lnTo>
                  <a:pt x="1656829" y="308228"/>
                </a:lnTo>
                <a:lnTo>
                  <a:pt x="1656829" y="314578"/>
                </a:lnTo>
                <a:close/>
              </a:path>
              <a:path w="1925954" h="409575">
                <a:moveTo>
                  <a:pt x="1656829" y="409498"/>
                </a:moveTo>
                <a:lnTo>
                  <a:pt x="1656829" y="308228"/>
                </a:lnTo>
                <a:lnTo>
                  <a:pt x="1663179" y="314578"/>
                </a:lnTo>
                <a:lnTo>
                  <a:pt x="1669529" y="314578"/>
                </a:lnTo>
                <a:lnTo>
                  <a:pt x="1669529" y="383873"/>
                </a:lnTo>
                <a:lnTo>
                  <a:pt x="1659343" y="391629"/>
                </a:lnTo>
                <a:lnTo>
                  <a:pt x="1669529" y="396684"/>
                </a:lnTo>
                <a:lnTo>
                  <a:pt x="1673658" y="396684"/>
                </a:lnTo>
                <a:lnTo>
                  <a:pt x="1656829" y="409498"/>
                </a:lnTo>
                <a:close/>
              </a:path>
              <a:path w="1925954" h="409575">
                <a:moveTo>
                  <a:pt x="1669529" y="314578"/>
                </a:moveTo>
                <a:lnTo>
                  <a:pt x="1663179" y="314578"/>
                </a:lnTo>
                <a:lnTo>
                  <a:pt x="1656829" y="308228"/>
                </a:lnTo>
                <a:lnTo>
                  <a:pt x="1669529" y="308228"/>
                </a:lnTo>
                <a:lnTo>
                  <a:pt x="1669529" y="314578"/>
                </a:lnTo>
                <a:close/>
              </a:path>
              <a:path w="1925954" h="409575">
                <a:moveTo>
                  <a:pt x="256197" y="396684"/>
                </a:moveTo>
                <a:lnTo>
                  <a:pt x="256197" y="383864"/>
                </a:lnTo>
                <a:lnTo>
                  <a:pt x="266395" y="391629"/>
                </a:lnTo>
                <a:lnTo>
                  <a:pt x="256197" y="396684"/>
                </a:lnTo>
                <a:close/>
              </a:path>
              <a:path w="1925954" h="409575">
                <a:moveTo>
                  <a:pt x="1669529" y="396684"/>
                </a:moveTo>
                <a:lnTo>
                  <a:pt x="1659343" y="391629"/>
                </a:lnTo>
                <a:lnTo>
                  <a:pt x="1669529" y="383873"/>
                </a:lnTo>
                <a:lnTo>
                  <a:pt x="1669529" y="396684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51833" y="2941980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81749" y="25400"/>
                </a:moveTo>
                <a:lnTo>
                  <a:pt x="0" y="25400"/>
                </a:lnTo>
                <a:lnTo>
                  <a:pt x="596" y="0"/>
                </a:lnTo>
                <a:lnTo>
                  <a:pt x="57797" y="0"/>
                </a:lnTo>
                <a:lnTo>
                  <a:pt x="62903" y="12700"/>
                </a:lnTo>
                <a:lnTo>
                  <a:pt x="77279" y="12700"/>
                </a:lnTo>
                <a:lnTo>
                  <a:pt x="81749" y="25400"/>
                </a:lnTo>
                <a:close/>
              </a:path>
              <a:path w="331470" h="1587500">
                <a:moveTo>
                  <a:pt x="46393" y="38100"/>
                </a:moveTo>
                <a:lnTo>
                  <a:pt x="41719" y="25400"/>
                </a:lnTo>
                <a:lnTo>
                  <a:pt x="45834" y="25400"/>
                </a:lnTo>
                <a:lnTo>
                  <a:pt x="46393" y="38100"/>
                </a:lnTo>
                <a:close/>
              </a:path>
              <a:path w="331470" h="1587500">
                <a:moveTo>
                  <a:pt x="97739" y="38100"/>
                </a:moveTo>
                <a:lnTo>
                  <a:pt x="50368" y="38100"/>
                </a:lnTo>
                <a:lnTo>
                  <a:pt x="45834" y="25400"/>
                </a:lnTo>
                <a:lnTo>
                  <a:pt x="94030" y="25400"/>
                </a:lnTo>
                <a:lnTo>
                  <a:pt x="97739" y="38100"/>
                </a:lnTo>
                <a:close/>
              </a:path>
              <a:path w="331470" h="1587500">
                <a:moveTo>
                  <a:pt x="107530" y="50800"/>
                </a:moveTo>
                <a:lnTo>
                  <a:pt x="68097" y="50800"/>
                </a:lnTo>
                <a:lnTo>
                  <a:pt x="64325" y="38100"/>
                </a:lnTo>
                <a:lnTo>
                  <a:pt x="104495" y="38100"/>
                </a:lnTo>
                <a:lnTo>
                  <a:pt x="107530" y="50800"/>
                </a:lnTo>
                <a:close/>
              </a:path>
              <a:path w="331470" h="1587500">
                <a:moveTo>
                  <a:pt x="115163" y="63500"/>
                </a:moveTo>
                <a:lnTo>
                  <a:pt x="81699" y="63500"/>
                </a:lnTo>
                <a:lnTo>
                  <a:pt x="78879" y="50800"/>
                </a:lnTo>
                <a:lnTo>
                  <a:pt x="112877" y="50800"/>
                </a:lnTo>
                <a:lnTo>
                  <a:pt x="115163" y="63500"/>
                </a:lnTo>
                <a:close/>
              </a:path>
              <a:path w="331470" h="1587500">
                <a:moveTo>
                  <a:pt x="118910" y="76200"/>
                </a:moveTo>
                <a:lnTo>
                  <a:pt x="89204" y="76200"/>
                </a:lnTo>
                <a:lnTo>
                  <a:pt x="87261" y="63500"/>
                </a:lnTo>
                <a:lnTo>
                  <a:pt x="117170" y="63500"/>
                </a:lnTo>
                <a:lnTo>
                  <a:pt x="118910" y="76200"/>
                </a:lnTo>
                <a:close/>
              </a:path>
              <a:path w="331470" h="1587500">
                <a:moveTo>
                  <a:pt x="92710" y="88900"/>
                </a:moveTo>
                <a:lnTo>
                  <a:pt x="91503" y="76200"/>
                </a:lnTo>
                <a:lnTo>
                  <a:pt x="92506" y="76200"/>
                </a:lnTo>
                <a:lnTo>
                  <a:pt x="92710" y="88900"/>
                </a:lnTo>
                <a:close/>
              </a:path>
              <a:path w="331470" h="1587500">
                <a:moveTo>
                  <a:pt x="122300" y="88900"/>
                </a:moveTo>
                <a:lnTo>
                  <a:pt x="93459" y="88900"/>
                </a:lnTo>
                <a:lnTo>
                  <a:pt x="92506" y="76200"/>
                </a:lnTo>
                <a:lnTo>
                  <a:pt x="121475" y="76200"/>
                </a:lnTo>
                <a:lnTo>
                  <a:pt x="122300" y="88900"/>
                </a:lnTo>
                <a:close/>
              </a:path>
              <a:path w="331470" h="1587500">
                <a:moveTo>
                  <a:pt x="123088" y="711200"/>
                </a:moveTo>
                <a:lnTo>
                  <a:pt x="94551" y="711200"/>
                </a:lnTo>
                <a:lnTo>
                  <a:pt x="94386" y="698500"/>
                </a:lnTo>
                <a:lnTo>
                  <a:pt x="94386" y="101600"/>
                </a:lnTo>
                <a:lnTo>
                  <a:pt x="94246" y="88900"/>
                </a:lnTo>
                <a:lnTo>
                  <a:pt x="122796" y="88900"/>
                </a:lnTo>
                <a:lnTo>
                  <a:pt x="122961" y="101600"/>
                </a:lnTo>
                <a:lnTo>
                  <a:pt x="122948" y="698500"/>
                </a:lnTo>
                <a:lnTo>
                  <a:pt x="123088" y="711200"/>
                </a:lnTo>
                <a:close/>
              </a:path>
              <a:path w="331470" h="1587500">
                <a:moveTo>
                  <a:pt x="124841" y="723900"/>
                </a:moveTo>
                <a:lnTo>
                  <a:pt x="95859" y="723900"/>
                </a:lnTo>
                <a:lnTo>
                  <a:pt x="95046" y="711200"/>
                </a:lnTo>
                <a:lnTo>
                  <a:pt x="123888" y="711200"/>
                </a:lnTo>
                <a:lnTo>
                  <a:pt x="124841" y="723900"/>
                </a:lnTo>
                <a:close/>
              </a:path>
              <a:path w="331470" h="1587500">
                <a:moveTo>
                  <a:pt x="125844" y="723900"/>
                </a:moveTo>
                <a:lnTo>
                  <a:pt x="124841" y="723900"/>
                </a:lnTo>
                <a:lnTo>
                  <a:pt x="124637" y="711200"/>
                </a:lnTo>
                <a:lnTo>
                  <a:pt x="125844" y="723900"/>
                </a:lnTo>
                <a:close/>
              </a:path>
              <a:path w="331470" h="1587500">
                <a:moveTo>
                  <a:pt x="130086" y="736600"/>
                </a:moveTo>
                <a:lnTo>
                  <a:pt x="100164" y="736600"/>
                </a:lnTo>
                <a:lnTo>
                  <a:pt x="98437" y="723900"/>
                </a:lnTo>
                <a:lnTo>
                  <a:pt x="128143" y="723900"/>
                </a:lnTo>
                <a:lnTo>
                  <a:pt x="130086" y="736600"/>
                </a:lnTo>
                <a:close/>
              </a:path>
              <a:path w="331470" h="1587500">
                <a:moveTo>
                  <a:pt x="138468" y="749300"/>
                </a:moveTo>
                <a:lnTo>
                  <a:pt x="104470" y="749300"/>
                </a:lnTo>
                <a:lnTo>
                  <a:pt x="102184" y="736600"/>
                </a:lnTo>
                <a:lnTo>
                  <a:pt x="135648" y="736600"/>
                </a:lnTo>
                <a:lnTo>
                  <a:pt x="138468" y="749300"/>
                </a:lnTo>
                <a:close/>
              </a:path>
              <a:path w="331470" h="1587500">
                <a:moveTo>
                  <a:pt x="153009" y="762000"/>
                </a:moveTo>
                <a:lnTo>
                  <a:pt x="112852" y="762000"/>
                </a:lnTo>
                <a:lnTo>
                  <a:pt x="109816" y="749300"/>
                </a:lnTo>
                <a:lnTo>
                  <a:pt x="149250" y="749300"/>
                </a:lnTo>
                <a:lnTo>
                  <a:pt x="153009" y="762000"/>
                </a:lnTo>
                <a:close/>
              </a:path>
              <a:path w="331470" h="1587500">
                <a:moveTo>
                  <a:pt x="171513" y="774700"/>
                </a:moveTo>
                <a:lnTo>
                  <a:pt x="123317" y="774700"/>
                </a:lnTo>
                <a:lnTo>
                  <a:pt x="119608" y="762000"/>
                </a:lnTo>
                <a:lnTo>
                  <a:pt x="166979" y="762000"/>
                </a:lnTo>
                <a:lnTo>
                  <a:pt x="171513" y="774700"/>
                </a:lnTo>
                <a:close/>
              </a:path>
              <a:path w="331470" h="1587500">
                <a:moveTo>
                  <a:pt x="186994" y="787400"/>
                </a:moveTo>
                <a:lnTo>
                  <a:pt x="140068" y="787400"/>
                </a:lnTo>
                <a:lnTo>
                  <a:pt x="135597" y="774700"/>
                </a:lnTo>
                <a:lnTo>
                  <a:pt x="192824" y="774700"/>
                </a:lnTo>
                <a:lnTo>
                  <a:pt x="186994" y="787400"/>
                </a:lnTo>
                <a:close/>
              </a:path>
              <a:path w="331470" h="1587500">
                <a:moveTo>
                  <a:pt x="211772" y="812800"/>
                </a:moveTo>
                <a:lnTo>
                  <a:pt x="210870" y="812800"/>
                </a:lnTo>
                <a:lnTo>
                  <a:pt x="204774" y="800100"/>
                </a:lnTo>
                <a:lnTo>
                  <a:pt x="159537" y="800100"/>
                </a:lnTo>
                <a:lnTo>
                  <a:pt x="154444" y="787400"/>
                </a:lnTo>
                <a:lnTo>
                  <a:pt x="186994" y="787400"/>
                </a:lnTo>
                <a:lnTo>
                  <a:pt x="192824" y="774700"/>
                </a:lnTo>
                <a:lnTo>
                  <a:pt x="216750" y="774700"/>
                </a:lnTo>
                <a:lnTo>
                  <a:pt x="216750" y="812271"/>
                </a:lnTo>
                <a:lnTo>
                  <a:pt x="211772" y="812800"/>
                </a:lnTo>
                <a:close/>
              </a:path>
              <a:path w="331470" h="1587500">
                <a:moveTo>
                  <a:pt x="216750" y="812271"/>
                </a:moveTo>
                <a:lnTo>
                  <a:pt x="216750" y="774700"/>
                </a:lnTo>
                <a:lnTo>
                  <a:pt x="331343" y="774700"/>
                </a:lnTo>
                <a:lnTo>
                  <a:pt x="331343" y="800100"/>
                </a:lnTo>
                <a:lnTo>
                  <a:pt x="216750" y="812271"/>
                </a:lnTo>
                <a:close/>
              </a:path>
              <a:path w="331470" h="1587500">
                <a:moveTo>
                  <a:pt x="159537" y="800100"/>
                </a:moveTo>
                <a:lnTo>
                  <a:pt x="149491" y="800100"/>
                </a:lnTo>
                <a:lnTo>
                  <a:pt x="154444" y="787400"/>
                </a:lnTo>
                <a:lnTo>
                  <a:pt x="159537" y="800100"/>
                </a:lnTo>
                <a:close/>
              </a:path>
              <a:path w="331470" h="1587500">
                <a:moveTo>
                  <a:pt x="210870" y="812800"/>
                </a:moveTo>
                <a:lnTo>
                  <a:pt x="131318" y="812800"/>
                </a:lnTo>
                <a:lnTo>
                  <a:pt x="135597" y="800100"/>
                </a:lnTo>
                <a:lnTo>
                  <a:pt x="204774" y="800100"/>
                </a:lnTo>
                <a:lnTo>
                  <a:pt x="210870" y="812800"/>
                </a:lnTo>
                <a:close/>
              </a:path>
              <a:path w="331470" h="1587500">
                <a:moveTo>
                  <a:pt x="216750" y="812800"/>
                </a:moveTo>
                <a:lnTo>
                  <a:pt x="211772" y="812800"/>
                </a:lnTo>
                <a:lnTo>
                  <a:pt x="216750" y="812271"/>
                </a:lnTo>
                <a:lnTo>
                  <a:pt x="216750" y="812800"/>
                </a:lnTo>
                <a:close/>
              </a:path>
              <a:path w="331470" h="1587500">
                <a:moveTo>
                  <a:pt x="163131" y="825500"/>
                </a:moveTo>
                <a:lnTo>
                  <a:pt x="116116" y="825500"/>
                </a:lnTo>
                <a:lnTo>
                  <a:pt x="119608" y="812800"/>
                </a:lnTo>
                <a:lnTo>
                  <a:pt x="167538" y="812800"/>
                </a:lnTo>
                <a:lnTo>
                  <a:pt x="163131" y="825500"/>
                </a:lnTo>
                <a:close/>
              </a:path>
              <a:path w="331470" h="1587500">
                <a:moveTo>
                  <a:pt x="146176" y="838200"/>
                </a:moveTo>
                <a:lnTo>
                  <a:pt x="107010" y="838200"/>
                </a:lnTo>
                <a:lnTo>
                  <a:pt x="109816" y="825500"/>
                </a:lnTo>
                <a:lnTo>
                  <a:pt x="149771" y="825500"/>
                </a:lnTo>
                <a:lnTo>
                  <a:pt x="146176" y="838200"/>
                </a:lnTo>
                <a:close/>
              </a:path>
              <a:path w="331470" h="1587500">
                <a:moveTo>
                  <a:pt x="133476" y="850900"/>
                </a:moveTo>
                <a:lnTo>
                  <a:pt x="102184" y="850900"/>
                </a:lnTo>
                <a:lnTo>
                  <a:pt x="104470" y="838200"/>
                </a:lnTo>
                <a:lnTo>
                  <a:pt x="136080" y="838200"/>
                </a:lnTo>
                <a:lnTo>
                  <a:pt x="133476" y="850900"/>
                </a:lnTo>
                <a:close/>
              </a:path>
              <a:path w="331470" h="1587500">
                <a:moveTo>
                  <a:pt x="126758" y="863600"/>
                </a:moveTo>
                <a:lnTo>
                  <a:pt x="97002" y="863600"/>
                </a:lnTo>
                <a:lnTo>
                  <a:pt x="98437" y="850900"/>
                </a:lnTo>
                <a:lnTo>
                  <a:pt x="128473" y="850900"/>
                </a:lnTo>
                <a:lnTo>
                  <a:pt x="126758" y="863600"/>
                </a:lnTo>
                <a:close/>
              </a:path>
              <a:path w="331470" h="1587500">
                <a:moveTo>
                  <a:pt x="128143" y="863600"/>
                </a:moveTo>
                <a:lnTo>
                  <a:pt x="128473" y="850900"/>
                </a:lnTo>
                <a:lnTo>
                  <a:pt x="130086" y="850900"/>
                </a:lnTo>
                <a:lnTo>
                  <a:pt x="128143" y="863600"/>
                </a:lnTo>
                <a:close/>
              </a:path>
              <a:path w="331470" h="1587500">
                <a:moveTo>
                  <a:pt x="123888" y="876300"/>
                </a:moveTo>
                <a:lnTo>
                  <a:pt x="95046" y="876300"/>
                </a:lnTo>
                <a:lnTo>
                  <a:pt x="95859" y="863600"/>
                </a:lnTo>
                <a:lnTo>
                  <a:pt x="124841" y="863600"/>
                </a:lnTo>
                <a:lnTo>
                  <a:pt x="123888" y="876300"/>
                </a:lnTo>
                <a:close/>
              </a:path>
              <a:path w="331470" h="1587500">
                <a:moveTo>
                  <a:pt x="122961" y="1485900"/>
                </a:moveTo>
                <a:lnTo>
                  <a:pt x="94386" y="1485900"/>
                </a:lnTo>
                <a:lnTo>
                  <a:pt x="94386" y="876300"/>
                </a:lnTo>
                <a:lnTo>
                  <a:pt x="122961" y="876300"/>
                </a:lnTo>
                <a:lnTo>
                  <a:pt x="122961" y="1485900"/>
                </a:lnTo>
                <a:close/>
              </a:path>
              <a:path w="331470" h="1587500">
                <a:moveTo>
                  <a:pt x="122300" y="1498600"/>
                </a:moveTo>
                <a:lnTo>
                  <a:pt x="93306" y="1498600"/>
                </a:lnTo>
                <a:lnTo>
                  <a:pt x="93992" y="1485900"/>
                </a:lnTo>
                <a:lnTo>
                  <a:pt x="122796" y="1485900"/>
                </a:lnTo>
                <a:lnTo>
                  <a:pt x="122300" y="1498600"/>
                </a:lnTo>
                <a:close/>
              </a:path>
              <a:path w="331470" h="1587500">
                <a:moveTo>
                  <a:pt x="120345" y="1511300"/>
                </a:moveTo>
                <a:lnTo>
                  <a:pt x="90284" y="1511300"/>
                </a:lnTo>
                <a:lnTo>
                  <a:pt x="91744" y="1498600"/>
                </a:lnTo>
                <a:lnTo>
                  <a:pt x="121475" y="1498600"/>
                </a:lnTo>
                <a:lnTo>
                  <a:pt x="120345" y="1511300"/>
                </a:lnTo>
                <a:close/>
              </a:path>
              <a:path w="331470" h="1587500">
                <a:moveTo>
                  <a:pt x="115163" y="1524000"/>
                </a:moveTo>
                <a:lnTo>
                  <a:pt x="83451" y="1524000"/>
                </a:lnTo>
                <a:lnTo>
                  <a:pt x="85839" y="1511300"/>
                </a:lnTo>
                <a:lnTo>
                  <a:pt x="117170" y="1511300"/>
                </a:lnTo>
                <a:lnTo>
                  <a:pt x="115163" y="1524000"/>
                </a:lnTo>
                <a:close/>
              </a:path>
              <a:path w="331470" h="1587500">
                <a:moveTo>
                  <a:pt x="107530" y="1536700"/>
                </a:moveTo>
                <a:lnTo>
                  <a:pt x="73571" y="1536700"/>
                </a:lnTo>
                <a:lnTo>
                  <a:pt x="76796" y="1524000"/>
                </a:lnTo>
                <a:lnTo>
                  <a:pt x="110324" y="1524000"/>
                </a:lnTo>
                <a:lnTo>
                  <a:pt x="107530" y="1536700"/>
                </a:lnTo>
                <a:close/>
              </a:path>
              <a:path w="331470" h="1587500">
                <a:moveTo>
                  <a:pt x="101219" y="1549400"/>
                </a:moveTo>
                <a:lnTo>
                  <a:pt x="57365" y="1549400"/>
                </a:lnTo>
                <a:lnTo>
                  <a:pt x="61455" y="1536700"/>
                </a:lnTo>
                <a:lnTo>
                  <a:pt x="104495" y="1536700"/>
                </a:lnTo>
                <a:lnTo>
                  <a:pt x="101219" y="1549400"/>
                </a:lnTo>
                <a:close/>
              </a:path>
              <a:path w="331470" h="1587500">
                <a:moveTo>
                  <a:pt x="86029" y="1562100"/>
                </a:moveTo>
                <a:lnTo>
                  <a:pt x="24117" y="1562100"/>
                </a:lnTo>
                <a:lnTo>
                  <a:pt x="29260" y="1549400"/>
                </a:lnTo>
                <a:lnTo>
                  <a:pt x="90131" y="1549400"/>
                </a:lnTo>
                <a:lnTo>
                  <a:pt x="86029" y="1562100"/>
                </a:lnTo>
                <a:close/>
              </a:path>
              <a:path w="331470" h="1587500">
                <a:moveTo>
                  <a:pt x="41694" y="1587500"/>
                </a:moveTo>
                <a:lnTo>
                  <a:pt x="596" y="1587500"/>
                </a:lnTo>
                <a:lnTo>
                  <a:pt x="0" y="1562100"/>
                </a:lnTo>
                <a:lnTo>
                  <a:pt x="72644" y="1562100"/>
                </a:lnTo>
                <a:lnTo>
                  <a:pt x="67856" y="1574800"/>
                </a:lnTo>
                <a:lnTo>
                  <a:pt x="47193" y="1574800"/>
                </a:lnTo>
                <a:lnTo>
                  <a:pt x="41694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08473" y="3191154"/>
            <a:ext cx="1263650" cy="114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>
                <a:latin typeface="华文楷体"/>
                <a:cs typeface="华文楷体"/>
              </a:rPr>
              <a:t>合</a:t>
            </a:r>
            <a:r>
              <a:rPr dirty="0" sz="2800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  <a:p>
            <a:pPr algn="ctr" marR="20320">
              <a:lnSpc>
                <a:spcPct val="100000"/>
              </a:lnSpc>
              <a:spcBef>
                <a:spcPts val="255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桥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3829" y="2704185"/>
            <a:ext cx="127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＋</a:t>
            </a:r>
            <a:r>
              <a:rPr dirty="0" sz="2400" spc="5" i="1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4599" y="33939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3829" y="3571785"/>
            <a:ext cx="1594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Book Antiqua"/>
                <a:cs typeface="Book Antiqua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0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宋体"/>
                <a:cs typeface="宋体"/>
              </a:rPr>
              <a:t>＋</a:t>
            </a:r>
            <a:r>
              <a:rPr dirty="0" baseline="-27777" sz="3600" spc="-7">
                <a:latin typeface="Times New Roman"/>
                <a:cs typeface="Times New Roman"/>
              </a:rPr>
              <a:t>2</a:t>
            </a:r>
            <a:r>
              <a:rPr dirty="0" sz="2400" spc="-5" i="1">
                <a:latin typeface="Times New Roman"/>
                <a:cs typeface="Times New Roman"/>
              </a:rPr>
              <a:t>at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77023" y="3021825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331355" y="25400"/>
                </a:moveTo>
                <a:lnTo>
                  <a:pt x="249605" y="25400"/>
                </a:lnTo>
                <a:lnTo>
                  <a:pt x="254076" y="12700"/>
                </a:lnTo>
                <a:lnTo>
                  <a:pt x="268452" y="12700"/>
                </a:lnTo>
                <a:lnTo>
                  <a:pt x="273545" y="0"/>
                </a:lnTo>
                <a:lnTo>
                  <a:pt x="330758" y="0"/>
                </a:lnTo>
                <a:lnTo>
                  <a:pt x="331355" y="25400"/>
                </a:lnTo>
                <a:close/>
              </a:path>
              <a:path w="331470" h="1587500">
                <a:moveTo>
                  <a:pt x="280987" y="38100"/>
                </a:moveTo>
                <a:lnTo>
                  <a:pt x="233616" y="38100"/>
                </a:lnTo>
                <a:lnTo>
                  <a:pt x="237312" y="25400"/>
                </a:lnTo>
                <a:lnTo>
                  <a:pt x="285521" y="25400"/>
                </a:lnTo>
                <a:lnTo>
                  <a:pt x="280987" y="38100"/>
                </a:lnTo>
                <a:close/>
              </a:path>
              <a:path w="331470" h="1587500">
                <a:moveTo>
                  <a:pt x="284962" y="38100"/>
                </a:moveTo>
                <a:lnTo>
                  <a:pt x="285521" y="25400"/>
                </a:lnTo>
                <a:lnTo>
                  <a:pt x="289636" y="25400"/>
                </a:lnTo>
                <a:lnTo>
                  <a:pt x="284962" y="38100"/>
                </a:lnTo>
                <a:close/>
              </a:path>
              <a:path w="331470" h="1587500">
                <a:moveTo>
                  <a:pt x="263258" y="50800"/>
                </a:moveTo>
                <a:lnTo>
                  <a:pt x="223824" y="50800"/>
                </a:lnTo>
                <a:lnTo>
                  <a:pt x="226860" y="38100"/>
                </a:lnTo>
                <a:lnTo>
                  <a:pt x="267017" y="38100"/>
                </a:lnTo>
                <a:lnTo>
                  <a:pt x="263258" y="50800"/>
                </a:lnTo>
                <a:close/>
              </a:path>
              <a:path w="331470" h="1587500">
                <a:moveTo>
                  <a:pt x="249656" y="63500"/>
                </a:moveTo>
                <a:lnTo>
                  <a:pt x="216192" y="63500"/>
                </a:lnTo>
                <a:lnTo>
                  <a:pt x="218478" y="50800"/>
                </a:lnTo>
                <a:lnTo>
                  <a:pt x="252475" y="50800"/>
                </a:lnTo>
                <a:lnTo>
                  <a:pt x="249656" y="63500"/>
                </a:lnTo>
                <a:close/>
              </a:path>
              <a:path w="331470" h="1587500">
                <a:moveTo>
                  <a:pt x="242150" y="76200"/>
                </a:moveTo>
                <a:lnTo>
                  <a:pt x="212445" y="76200"/>
                </a:lnTo>
                <a:lnTo>
                  <a:pt x="214172" y="63500"/>
                </a:lnTo>
                <a:lnTo>
                  <a:pt x="244093" y="63500"/>
                </a:lnTo>
                <a:lnTo>
                  <a:pt x="242150" y="76200"/>
                </a:lnTo>
                <a:close/>
              </a:path>
              <a:path w="331470" h="1587500">
                <a:moveTo>
                  <a:pt x="237896" y="88900"/>
                </a:moveTo>
                <a:lnTo>
                  <a:pt x="209054" y="88900"/>
                </a:lnTo>
                <a:lnTo>
                  <a:pt x="209867" y="76200"/>
                </a:lnTo>
                <a:lnTo>
                  <a:pt x="238848" y="76200"/>
                </a:lnTo>
                <a:lnTo>
                  <a:pt x="237896" y="88900"/>
                </a:lnTo>
                <a:close/>
              </a:path>
              <a:path w="331470" h="1587500">
                <a:moveTo>
                  <a:pt x="238645" y="88900"/>
                </a:moveTo>
                <a:lnTo>
                  <a:pt x="238848" y="76200"/>
                </a:lnTo>
                <a:lnTo>
                  <a:pt x="239852" y="76200"/>
                </a:lnTo>
                <a:lnTo>
                  <a:pt x="238645" y="88900"/>
                </a:lnTo>
                <a:close/>
              </a:path>
              <a:path w="331470" h="1587500">
                <a:moveTo>
                  <a:pt x="236804" y="711200"/>
                </a:moveTo>
                <a:lnTo>
                  <a:pt x="208254" y="711200"/>
                </a:lnTo>
                <a:lnTo>
                  <a:pt x="208394" y="698500"/>
                </a:lnTo>
                <a:lnTo>
                  <a:pt x="208394" y="101600"/>
                </a:lnTo>
                <a:lnTo>
                  <a:pt x="208546" y="88900"/>
                </a:lnTo>
                <a:lnTo>
                  <a:pt x="237096" y="88900"/>
                </a:lnTo>
                <a:lnTo>
                  <a:pt x="236969" y="101600"/>
                </a:lnTo>
                <a:lnTo>
                  <a:pt x="236969" y="698500"/>
                </a:lnTo>
                <a:lnTo>
                  <a:pt x="236804" y="711200"/>
                </a:lnTo>
                <a:close/>
              </a:path>
              <a:path w="331470" h="1587500">
                <a:moveTo>
                  <a:pt x="206514" y="723900"/>
                </a:moveTo>
                <a:lnTo>
                  <a:pt x="205511" y="723900"/>
                </a:lnTo>
                <a:lnTo>
                  <a:pt x="206717" y="711200"/>
                </a:lnTo>
                <a:lnTo>
                  <a:pt x="206514" y="723900"/>
                </a:lnTo>
                <a:close/>
              </a:path>
              <a:path w="331470" h="1587500">
                <a:moveTo>
                  <a:pt x="235483" y="723900"/>
                </a:moveTo>
                <a:lnTo>
                  <a:pt x="206514" y="723900"/>
                </a:lnTo>
                <a:lnTo>
                  <a:pt x="207467" y="711200"/>
                </a:lnTo>
                <a:lnTo>
                  <a:pt x="236308" y="711200"/>
                </a:lnTo>
                <a:lnTo>
                  <a:pt x="235483" y="723900"/>
                </a:lnTo>
                <a:close/>
              </a:path>
              <a:path w="331470" h="1587500">
                <a:moveTo>
                  <a:pt x="231178" y="736600"/>
                </a:moveTo>
                <a:lnTo>
                  <a:pt x="201269" y="736600"/>
                </a:lnTo>
                <a:lnTo>
                  <a:pt x="203212" y="723900"/>
                </a:lnTo>
                <a:lnTo>
                  <a:pt x="232917" y="723900"/>
                </a:lnTo>
                <a:lnTo>
                  <a:pt x="231178" y="736600"/>
                </a:lnTo>
                <a:close/>
              </a:path>
              <a:path w="331470" h="1587500">
                <a:moveTo>
                  <a:pt x="226885" y="749300"/>
                </a:moveTo>
                <a:lnTo>
                  <a:pt x="192887" y="749300"/>
                </a:lnTo>
                <a:lnTo>
                  <a:pt x="195706" y="736600"/>
                </a:lnTo>
                <a:lnTo>
                  <a:pt x="229171" y="736600"/>
                </a:lnTo>
                <a:lnTo>
                  <a:pt x="226885" y="749300"/>
                </a:lnTo>
                <a:close/>
              </a:path>
              <a:path w="331470" h="1587500">
                <a:moveTo>
                  <a:pt x="218503" y="762000"/>
                </a:moveTo>
                <a:lnTo>
                  <a:pt x="178333" y="762000"/>
                </a:lnTo>
                <a:lnTo>
                  <a:pt x="182105" y="749300"/>
                </a:lnTo>
                <a:lnTo>
                  <a:pt x="221538" y="749300"/>
                </a:lnTo>
                <a:lnTo>
                  <a:pt x="218503" y="762000"/>
                </a:lnTo>
                <a:close/>
              </a:path>
              <a:path w="331470" h="1587500">
                <a:moveTo>
                  <a:pt x="208038" y="774700"/>
                </a:moveTo>
                <a:lnTo>
                  <a:pt x="159842" y="774700"/>
                </a:lnTo>
                <a:lnTo>
                  <a:pt x="164376" y="762000"/>
                </a:lnTo>
                <a:lnTo>
                  <a:pt x="211747" y="762000"/>
                </a:lnTo>
                <a:lnTo>
                  <a:pt x="208038" y="774700"/>
                </a:lnTo>
                <a:close/>
              </a:path>
              <a:path w="331470" h="1587500">
                <a:moveTo>
                  <a:pt x="114604" y="812271"/>
                </a:moveTo>
                <a:lnTo>
                  <a:pt x="0" y="800100"/>
                </a:lnTo>
                <a:lnTo>
                  <a:pt x="0" y="774700"/>
                </a:lnTo>
                <a:lnTo>
                  <a:pt x="114604" y="774700"/>
                </a:lnTo>
                <a:lnTo>
                  <a:pt x="114604" y="812271"/>
                </a:lnTo>
                <a:close/>
              </a:path>
              <a:path w="331470" h="1587500">
                <a:moveTo>
                  <a:pt x="120484" y="812800"/>
                </a:moveTo>
                <a:lnTo>
                  <a:pt x="119583" y="812800"/>
                </a:lnTo>
                <a:lnTo>
                  <a:pt x="114604" y="812271"/>
                </a:lnTo>
                <a:lnTo>
                  <a:pt x="114604" y="774700"/>
                </a:lnTo>
                <a:lnTo>
                  <a:pt x="138531" y="774700"/>
                </a:lnTo>
                <a:lnTo>
                  <a:pt x="144360" y="787400"/>
                </a:lnTo>
                <a:lnTo>
                  <a:pt x="176910" y="787400"/>
                </a:lnTo>
                <a:lnTo>
                  <a:pt x="171805" y="800100"/>
                </a:lnTo>
                <a:lnTo>
                  <a:pt x="126580" y="800100"/>
                </a:lnTo>
                <a:lnTo>
                  <a:pt x="120484" y="812800"/>
                </a:lnTo>
                <a:close/>
              </a:path>
              <a:path w="331470" h="1587500">
                <a:moveTo>
                  <a:pt x="191287" y="787400"/>
                </a:moveTo>
                <a:lnTo>
                  <a:pt x="144360" y="787400"/>
                </a:lnTo>
                <a:lnTo>
                  <a:pt x="138531" y="774700"/>
                </a:lnTo>
                <a:lnTo>
                  <a:pt x="195745" y="774700"/>
                </a:lnTo>
                <a:lnTo>
                  <a:pt x="191287" y="787400"/>
                </a:lnTo>
                <a:close/>
              </a:path>
              <a:path w="331470" h="1587500">
                <a:moveTo>
                  <a:pt x="181863" y="800100"/>
                </a:moveTo>
                <a:lnTo>
                  <a:pt x="171805" y="800100"/>
                </a:lnTo>
                <a:lnTo>
                  <a:pt x="176910" y="787400"/>
                </a:lnTo>
                <a:lnTo>
                  <a:pt x="181863" y="800100"/>
                </a:lnTo>
                <a:close/>
              </a:path>
              <a:path w="331470" h="1587500">
                <a:moveTo>
                  <a:pt x="200037" y="812800"/>
                </a:moveTo>
                <a:lnTo>
                  <a:pt x="120484" y="812800"/>
                </a:lnTo>
                <a:lnTo>
                  <a:pt x="126580" y="800100"/>
                </a:lnTo>
                <a:lnTo>
                  <a:pt x="195745" y="800100"/>
                </a:lnTo>
                <a:lnTo>
                  <a:pt x="200037" y="812800"/>
                </a:lnTo>
                <a:close/>
              </a:path>
              <a:path w="331470" h="1587500">
                <a:moveTo>
                  <a:pt x="119583" y="812800"/>
                </a:moveTo>
                <a:lnTo>
                  <a:pt x="114604" y="812800"/>
                </a:lnTo>
                <a:lnTo>
                  <a:pt x="114604" y="812271"/>
                </a:lnTo>
                <a:lnTo>
                  <a:pt x="119583" y="812800"/>
                </a:lnTo>
                <a:close/>
              </a:path>
              <a:path w="331470" h="1587500">
                <a:moveTo>
                  <a:pt x="215226" y="825500"/>
                </a:moveTo>
                <a:lnTo>
                  <a:pt x="168211" y="825500"/>
                </a:lnTo>
                <a:lnTo>
                  <a:pt x="163817" y="812800"/>
                </a:lnTo>
                <a:lnTo>
                  <a:pt x="211747" y="812800"/>
                </a:lnTo>
                <a:lnTo>
                  <a:pt x="215226" y="825500"/>
                </a:lnTo>
                <a:close/>
              </a:path>
              <a:path w="331470" h="1587500">
                <a:moveTo>
                  <a:pt x="224332" y="838200"/>
                </a:moveTo>
                <a:lnTo>
                  <a:pt x="185178" y="838200"/>
                </a:lnTo>
                <a:lnTo>
                  <a:pt x="181584" y="825500"/>
                </a:lnTo>
                <a:lnTo>
                  <a:pt x="221538" y="825500"/>
                </a:lnTo>
                <a:lnTo>
                  <a:pt x="224332" y="838200"/>
                </a:lnTo>
                <a:close/>
              </a:path>
              <a:path w="331470" h="1587500">
                <a:moveTo>
                  <a:pt x="229171" y="850900"/>
                </a:moveTo>
                <a:lnTo>
                  <a:pt x="197878" y="850900"/>
                </a:lnTo>
                <a:lnTo>
                  <a:pt x="195262" y="838200"/>
                </a:lnTo>
                <a:lnTo>
                  <a:pt x="226885" y="838200"/>
                </a:lnTo>
                <a:lnTo>
                  <a:pt x="229171" y="850900"/>
                </a:lnTo>
                <a:close/>
              </a:path>
              <a:path w="331470" h="1587500">
                <a:moveTo>
                  <a:pt x="203212" y="863600"/>
                </a:moveTo>
                <a:lnTo>
                  <a:pt x="201269" y="850900"/>
                </a:lnTo>
                <a:lnTo>
                  <a:pt x="202882" y="850900"/>
                </a:lnTo>
                <a:lnTo>
                  <a:pt x="203212" y="863600"/>
                </a:lnTo>
                <a:close/>
              </a:path>
              <a:path w="331470" h="1587500">
                <a:moveTo>
                  <a:pt x="234353" y="863600"/>
                </a:moveTo>
                <a:lnTo>
                  <a:pt x="204584" y="863600"/>
                </a:lnTo>
                <a:lnTo>
                  <a:pt x="202882" y="850900"/>
                </a:lnTo>
                <a:lnTo>
                  <a:pt x="232917" y="850900"/>
                </a:lnTo>
                <a:lnTo>
                  <a:pt x="234353" y="863600"/>
                </a:lnTo>
                <a:close/>
              </a:path>
              <a:path w="331470" h="1587500">
                <a:moveTo>
                  <a:pt x="236308" y="876300"/>
                </a:moveTo>
                <a:lnTo>
                  <a:pt x="207467" y="876300"/>
                </a:lnTo>
                <a:lnTo>
                  <a:pt x="206514" y="863600"/>
                </a:lnTo>
                <a:lnTo>
                  <a:pt x="235483" y="863600"/>
                </a:lnTo>
                <a:lnTo>
                  <a:pt x="236308" y="876300"/>
                </a:lnTo>
                <a:close/>
              </a:path>
              <a:path w="331470" h="1587500">
                <a:moveTo>
                  <a:pt x="236969" y="1485900"/>
                </a:moveTo>
                <a:lnTo>
                  <a:pt x="208394" y="1485900"/>
                </a:lnTo>
                <a:lnTo>
                  <a:pt x="208394" y="876300"/>
                </a:lnTo>
                <a:lnTo>
                  <a:pt x="236969" y="876300"/>
                </a:lnTo>
                <a:lnTo>
                  <a:pt x="236969" y="1485900"/>
                </a:lnTo>
                <a:close/>
              </a:path>
              <a:path w="331470" h="1587500">
                <a:moveTo>
                  <a:pt x="238048" y="1498600"/>
                </a:moveTo>
                <a:lnTo>
                  <a:pt x="209054" y="1498600"/>
                </a:lnTo>
                <a:lnTo>
                  <a:pt x="208546" y="1485900"/>
                </a:lnTo>
                <a:lnTo>
                  <a:pt x="237362" y="1485900"/>
                </a:lnTo>
                <a:lnTo>
                  <a:pt x="238048" y="1498600"/>
                </a:lnTo>
                <a:close/>
              </a:path>
              <a:path w="331470" h="1587500">
                <a:moveTo>
                  <a:pt x="241058" y="1511300"/>
                </a:moveTo>
                <a:lnTo>
                  <a:pt x="211010" y="1511300"/>
                </a:lnTo>
                <a:lnTo>
                  <a:pt x="209867" y="1498600"/>
                </a:lnTo>
                <a:lnTo>
                  <a:pt x="239598" y="1498600"/>
                </a:lnTo>
                <a:lnTo>
                  <a:pt x="241058" y="1511300"/>
                </a:lnTo>
                <a:close/>
              </a:path>
              <a:path w="331470" h="1587500">
                <a:moveTo>
                  <a:pt x="247903" y="1524000"/>
                </a:moveTo>
                <a:lnTo>
                  <a:pt x="216192" y="1524000"/>
                </a:lnTo>
                <a:lnTo>
                  <a:pt x="214172" y="1511300"/>
                </a:lnTo>
                <a:lnTo>
                  <a:pt x="245503" y="1511300"/>
                </a:lnTo>
                <a:lnTo>
                  <a:pt x="247903" y="1524000"/>
                </a:lnTo>
                <a:close/>
              </a:path>
              <a:path w="331470" h="1587500">
                <a:moveTo>
                  <a:pt x="257771" y="1536700"/>
                </a:moveTo>
                <a:lnTo>
                  <a:pt x="223824" y="1536700"/>
                </a:lnTo>
                <a:lnTo>
                  <a:pt x="221018" y="1524000"/>
                </a:lnTo>
                <a:lnTo>
                  <a:pt x="254558" y="1524000"/>
                </a:lnTo>
                <a:lnTo>
                  <a:pt x="257771" y="1536700"/>
                </a:lnTo>
                <a:close/>
              </a:path>
              <a:path w="331470" h="1587500">
                <a:moveTo>
                  <a:pt x="273989" y="1549400"/>
                </a:moveTo>
                <a:lnTo>
                  <a:pt x="233616" y="1549400"/>
                </a:lnTo>
                <a:lnTo>
                  <a:pt x="230124" y="1536700"/>
                </a:lnTo>
                <a:lnTo>
                  <a:pt x="269887" y="1536700"/>
                </a:lnTo>
                <a:lnTo>
                  <a:pt x="273989" y="1549400"/>
                </a:lnTo>
                <a:close/>
              </a:path>
              <a:path w="331470" h="1587500">
                <a:moveTo>
                  <a:pt x="307225" y="1562100"/>
                </a:moveTo>
                <a:lnTo>
                  <a:pt x="245325" y="1562100"/>
                </a:lnTo>
                <a:lnTo>
                  <a:pt x="241223" y="1549400"/>
                </a:lnTo>
                <a:lnTo>
                  <a:pt x="302082" y="1549400"/>
                </a:lnTo>
                <a:lnTo>
                  <a:pt x="307225" y="1562100"/>
                </a:lnTo>
                <a:close/>
              </a:path>
              <a:path w="331470" h="1587500">
                <a:moveTo>
                  <a:pt x="330758" y="1587500"/>
                </a:moveTo>
                <a:lnTo>
                  <a:pt x="289661" y="1587500"/>
                </a:lnTo>
                <a:lnTo>
                  <a:pt x="284162" y="1574800"/>
                </a:lnTo>
                <a:lnTo>
                  <a:pt x="263499" y="1574800"/>
                </a:lnTo>
                <a:lnTo>
                  <a:pt x="258699" y="1562100"/>
                </a:lnTo>
                <a:lnTo>
                  <a:pt x="331355" y="1562100"/>
                </a:lnTo>
                <a:lnTo>
                  <a:pt x="330758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40707" y="1725472"/>
            <a:ext cx="3621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研究对象：质量为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的物</a:t>
            </a:r>
            <a:r>
              <a:rPr dirty="0" sz="2400" spc="-5" b="1">
                <a:latin typeface="华文楷体"/>
                <a:cs typeface="华文楷体"/>
              </a:rPr>
              <a:t>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98000" y="4342650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18537" y="4351413"/>
            <a:ext cx="1104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3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1316" y="4587747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22336" y="4209453"/>
            <a:ext cx="3028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35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8756" y="4359440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3443" y="272301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63443" y="3522853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弹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09544" y="4322698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7261" y="1527797"/>
            <a:ext cx="4496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0">
                <a:latin typeface="黑体"/>
                <a:cs typeface="黑体"/>
              </a:rPr>
              <a:t>从受力情况确定运动情</a:t>
            </a:r>
            <a:r>
              <a:rPr dirty="0" sz="3200" spc="5" b="0">
                <a:latin typeface="黑体"/>
                <a:cs typeface="黑体"/>
              </a:rPr>
              <a:t>况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1302" y="3264912"/>
            <a:ext cx="475615" cy="99885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860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7">
                <a:latin typeface="华文楷体"/>
                <a:cs typeface="华文楷体"/>
              </a:rPr>
              <a:t>合</a:t>
            </a:r>
            <a:endParaRPr baseline="-16975" sz="27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947" y="3268623"/>
            <a:ext cx="635635" cy="995044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844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2400" b="1">
                <a:latin typeface="华文楷体"/>
                <a:cs typeface="华文楷体"/>
              </a:rPr>
              <a:t>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6884" y="3611879"/>
            <a:ext cx="1905000" cy="384175"/>
          </a:xfrm>
          <a:custGeom>
            <a:avLst/>
            <a:gdLst/>
            <a:ahLst/>
            <a:cxnLst/>
            <a:rect l="l" t="t" r="r" b="b"/>
            <a:pathLst>
              <a:path w="1905000" h="384175">
                <a:moveTo>
                  <a:pt x="252983" y="384048"/>
                </a:moveTo>
                <a:lnTo>
                  <a:pt x="0" y="192024"/>
                </a:lnTo>
                <a:lnTo>
                  <a:pt x="252983" y="0"/>
                </a:lnTo>
                <a:lnTo>
                  <a:pt x="252983" y="88392"/>
                </a:lnTo>
                <a:lnTo>
                  <a:pt x="1769291" y="88392"/>
                </a:lnTo>
                <a:lnTo>
                  <a:pt x="1904999" y="192024"/>
                </a:lnTo>
                <a:lnTo>
                  <a:pt x="1769291" y="295656"/>
                </a:lnTo>
                <a:lnTo>
                  <a:pt x="252983" y="295656"/>
                </a:lnTo>
                <a:lnTo>
                  <a:pt x="252983" y="384048"/>
                </a:lnTo>
                <a:close/>
              </a:path>
              <a:path w="1905000" h="384175">
                <a:moveTo>
                  <a:pt x="1769291" y="88392"/>
                </a:moveTo>
                <a:lnTo>
                  <a:pt x="1653539" y="88392"/>
                </a:lnTo>
                <a:lnTo>
                  <a:pt x="1653539" y="0"/>
                </a:lnTo>
                <a:lnTo>
                  <a:pt x="1769291" y="88392"/>
                </a:lnTo>
                <a:close/>
              </a:path>
              <a:path w="1905000" h="384175">
                <a:moveTo>
                  <a:pt x="1653539" y="384048"/>
                </a:moveTo>
                <a:lnTo>
                  <a:pt x="1653539" y="295656"/>
                </a:lnTo>
                <a:lnTo>
                  <a:pt x="1769291" y="295656"/>
                </a:lnTo>
                <a:lnTo>
                  <a:pt x="1653539" y="38404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76863" y="3599167"/>
            <a:ext cx="1925955" cy="409575"/>
          </a:xfrm>
          <a:custGeom>
            <a:avLst/>
            <a:gdLst/>
            <a:ahLst/>
            <a:cxnLst/>
            <a:rect l="l" t="t" r="r" b="b"/>
            <a:pathLst>
              <a:path w="1925954" h="409575">
                <a:moveTo>
                  <a:pt x="268897" y="409498"/>
                </a:moveTo>
                <a:lnTo>
                  <a:pt x="0" y="204749"/>
                </a:lnTo>
                <a:lnTo>
                  <a:pt x="268897" y="0"/>
                </a:lnTo>
                <a:lnTo>
                  <a:pt x="268897" y="12814"/>
                </a:lnTo>
                <a:lnTo>
                  <a:pt x="256197" y="12814"/>
                </a:lnTo>
                <a:lnTo>
                  <a:pt x="256184" y="25633"/>
                </a:lnTo>
                <a:lnTo>
                  <a:pt x="27585" y="199694"/>
                </a:lnTo>
                <a:lnTo>
                  <a:pt x="14325" y="199694"/>
                </a:lnTo>
                <a:lnTo>
                  <a:pt x="14325" y="209791"/>
                </a:lnTo>
                <a:lnTo>
                  <a:pt x="27584" y="209791"/>
                </a:lnTo>
                <a:lnTo>
                  <a:pt x="256184" y="383864"/>
                </a:lnTo>
                <a:lnTo>
                  <a:pt x="256197" y="396684"/>
                </a:lnTo>
                <a:lnTo>
                  <a:pt x="268897" y="396684"/>
                </a:lnTo>
                <a:lnTo>
                  <a:pt x="268897" y="409498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1656829" y="0"/>
                </a:lnTo>
                <a:lnTo>
                  <a:pt x="1673658" y="12814"/>
                </a:lnTo>
                <a:lnTo>
                  <a:pt x="1669529" y="12814"/>
                </a:lnTo>
                <a:lnTo>
                  <a:pt x="1659331" y="17868"/>
                </a:lnTo>
                <a:lnTo>
                  <a:pt x="1669516" y="25624"/>
                </a:lnTo>
                <a:lnTo>
                  <a:pt x="1669529" y="94907"/>
                </a:lnTo>
                <a:lnTo>
                  <a:pt x="166317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256197" y="25624"/>
                </a:moveTo>
                <a:lnTo>
                  <a:pt x="256197" y="12814"/>
                </a:lnTo>
                <a:lnTo>
                  <a:pt x="266382" y="17868"/>
                </a:lnTo>
                <a:lnTo>
                  <a:pt x="256197" y="25624"/>
                </a:lnTo>
                <a:close/>
              </a:path>
              <a:path w="1925954" h="409575">
                <a:moveTo>
                  <a:pt x="1669529" y="107607"/>
                </a:moveTo>
                <a:lnTo>
                  <a:pt x="256197" y="107607"/>
                </a:lnTo>
                <a:lnTo>
                  <a:pt x="256197" y="25624"/>
                </a:lnTo>
                <a:lnTo>
                  <a:pt x="266382" y="17868"/>
                </a:lnTo>
                <a:lnTo>
                  <a:pt x="256197" y="12814"/>
                </a:lnTo>
                <a:lnTo>
                  <a:pt x="268897" y="12814"/>
                </a:lnTo>
                <a:lnTo>
                  <a:pt x="268897" y="94907"/>
                </a:lnTo>
                <a:lnTo>
                  <a:pt x="262547" y="94907"/>
                </a:lnTo>
                <a:lnTo>
                  <a:pt x="268897" y="101257"/>
                </a:lnTo>
                <a:lnTo>
                  <a:pt x="1669529" y="101257"/>
                </a:lnTo>
                <a:lnTo>
                  <a:pt x="1669529" y="107607"/>
                </a:lnTo>
                <a:close/>
              </a:path>
              <a:path w="1925954" h="409575">
                <a:moveTo>
                  <a:pt x="1669529" y="25633"/>
                </a:moveTo>
                <a:lnTo>
                  <a:pt x="1659331" y="17868"/>
                </a:lnTo>
                <a:lnTo>
                  <a:pt x="1669529" y="12814"/>
                </a:lnTo>
                <a:lnTo>
                  <a:pt x="1669529" y="25633"/>
                </a:lnTo>
                <a:close/>
              </a:path>
              <a:path w="1925954" h="409575">
                <a:moveTo>
                  <a:pt x="1904758" y="204743"/>
                </a:moveTo>
                <a:lnTo>
                  <a:pt x="1669529" y="25633"/>
                </a:lnTo>
                <a:lnTo>
                  <a:pt x="1669529" y="12814"/>
                </a:lnTo>
                <a:lnTo>
                  <a:pt x="1673658" y="12814"/>
                </a:lnTo>
                <a:lnTo>
                  <a:pt x="1919088" y="199694"/>
                </a:lnTo>
                <a:lnTo>
                  <a:pt x="1911388" y="199694"/>
                </a:lnTo>
                <a:lnTo>
                  <a:pt x="1904758" y="204743"/>
                </a:lnTo>
                <a:close/>
              </a:path>
              <a:path w="1925954" h="409575">
                <a:moveTo>
                  <a:pt x="268897" y="101257"/>
                </a:moveTo>
                <a:lnTo>
                  <a:pt x="262547" y="94907"/>
                </a:lnTo>
                <a:lnTo>
                  <a:pt x="268897" y="94907"/>
                </a:lnTo>
                <a:lnTo>
                  <a:pt x="268897" y="101257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268897" y="101257"/>
                </a:lnTo>
                <a:lnTo>
                  <a:pt x="268897" y="94907"/>
                </a:lnTo>
                <a:lnTo>
                  <a:pt x="165682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1669529" y="101257"/>
                </a:moveTo>
                <a:lnTo>
                  <a:pt x="1656829" y="101257"/>
                </a:lnTo>
                <a:lnTo>
                  <a:pt x="1663179" y="94907"/>
                </a:lnTo>
                <a:lnTo>
                  <a:pt x="1669529" y="94907"/>
                </a:lnTo>
                <a:lnTo>
                  <a:pt x="1669529" y="101257"/>
                </a:lnTo>
                <a:close/>
              </a:path>
              <a:path w="1925954" h="409575">
                <a:moveTo>
                  <a:pt x="14325" y="209791"/>
                </a:moveTo>
                <a:lnTo>
                  <a:pt x="14325" y="199694"/>
                </a:lnTo>
                <a:lnTo>
                  <a:pt x="20955" y="204743"/>
                </a:lnTo>
                <a:lnTo>
                  <a:pt x="14325" y="209791"/>
                </a:lnTo>
                <a:close/>
              </a:path>
              <a:path w="1925954" h="409575">
                <a:moveTo>
                  <a:pt x="20955" y="204743"/>
                </a:moveTo>
                <a:lnTo>
                  <a:pt x="14325" y="199694"/>
                </a:lnTo>
                <a:lnTo>
                  <a:pt x="27585" y="199694"/>
                </a:lnTo>
                <a:lnTo>
                  <a:pt x="20955" y="204743"/>
                </a:lnTo>
                <a:close/>
              </a:path>
              <a:path w="1925954" h="409575">
                <a:moveTo>
                  <a:pt x="1911388" y="209791"/>
                </a:moveTo>
                <a:lnTo>
                  <a:pt x="1904758" y="204743"/>
                </a:lnTo>
                <a:lnTo>
                  <a:pt x="1911388" y="199694"/>
                </a:lnTo>
                <a:lnTo>
                  <a:pt x="1911388" y="209791"/>
                </a:lnTo>
                <a:close/>
              </a:path>
              <a:path w="1925954" h="409575">
                <a:moveTo>
                  <a:pt x="1919104" y="209791"/>
                </a:moveTo>
                <a:lnTo>
                  <a:pt x="1911388" y="209791"/>
                </a:lnTo>
                <a:lnTo>
                  <a:pt x="1911388" y="199694"/>
                </a:lnTo>
                <a:lnTo>
                  <a:pt x="1919088" y="199694"/>
                </a:lnTo>
                <a:lnTo>
                  <a:pt x="1925726" y="204749"/>
                </a:lnTo>
                <a:lnTo>
                  <a:pt x="1919104" y="209791"/>
                </a:lnTo>
                <a:close/>
              </a:path>
              <a:path w="1925954" h="409575">
                <a:moveTo>
                  <a:pt x="27584" y="209791"/>
                </a:moveTo>
                <a:lnTo>
                  <a:pt x="14325" y="209791"/>
                </a:lnTo>
                <a:lnTo>
                  <a:pt x="20963" y="204749"/>
                </a:lnTo>
                <a:lnTo>
                  <a:pt x="27584" y="209791"/>
                </a:lnTo>
                <a:close/>
              </a:path>
              <a:path w="1925954" h="409575">
                <a:moveTo>
                  <a:pt x="1673658" y="396684"/>
                </a:moveTo>
                <a:lnTo>
                  <a:pt x="1669529" y="396684"/>
                </a:lnTo>
                <a:lnTo>
                  <a:pt x="1669529" y="383864"/>
                </a:lnTo>
                <a:lnTo>
                  <a:pt x="1904766" y="204749"/>
                </a:lnTo>
                <a:lnTo>
                  <a:pt x="1911388" y="209791"/>
                </a:lnTo>
                <a:lnTo>
                  <a:pt x="1919104" y="209791"/>
                </a:lnTo>
                <a:lnTo>
                  <a:pt x="1673658" y="396684"/>
                </a:lnTo>
                <a:close/>
              </a:path>
              <a:path w="1925954" h="409575">
                <a:moveTo>
                  <a:pt x="268897" y="396684"/>
                </a:moveTo>
                <a:lnTo>
                  <a:pt x="256197" y="396684"/>
                </a:lnTo>
                <a:lnTo>
                  <a:pt x="266382" y="391629"/>
                </a:lnTo>
                <a:lnTo>
                  <a:pt x="256197" y="383873"/>
                </a:lnTo>
                <a:lnTo>
                  <a:pt x="256197" y="301878"/>
                </a:lnTo>
                <a:lnTo>
                  <a:pt x="1669529" y="301878"/>
                </a:lnTo>
                <a:lnTo>
                  <a:pt x="1669529" y="308228"/>
                </a:lnTo>
                <a:lnTo>
                  <a:pt x="268897" y="308228"/>
                </a:lnTo>
                <a:lnTo>
                  <a:pt x="262547" y="314578"/>
                </a:lnTo>
                <a:lnTo>
                  <a:pt x="268897" y="314578"/>
                </a:lnTo>
                <a:lnTo>
                  <a:pt x="268897" y="396684"/>
                </a:lnTo>
                <a:close/>
              </a:path>
              <a:path w="1925954" h="409575">
                <a:moveTo>
                  <a:pt x="268897" y="314578"/>
                </a:moveTo>
                <a:lnTo>
                  <a:pt x="262547" y="314578"/>
                </a:lnTo>
                <a:lnTo>
                  <a:pt x="268897" y="308228"/>
                </a:lnTo>
                <a:lnTo>
                  <a:pt x="268897" y="314578"/>
                </a:lnTo>
                <a:close/>
              </a:path>
              <a:path w="1925954" h="409575">
                <a:moveTo>
                  <a:pt x="1656829" y="314578"/>
                </a:moveTo>
                <a:lnTo>
                  <a:pt x="268897" y="314578"/>
                </a:lnTo>
                <a:lnTo>
                  <a:pt x="268897" y="308228"/>
                </a:lnTo>
                <a:lnTo>
                  <a:pt x="1656829" y="308228"/>
                </a:lnTo>
                <a:lnTo>
                  <a:pt x="1656829" y="314578"/>
                </a:lnTo>
                <a:close/>
              </a:path>
              <a:path w="1925954" h="409575">
                <a:moveTo>
                  <a:pt x="1656829" y="409498"/>
                </a:moveTo>
                <a:lnTo>
                  <a:pt x="1656829" y="308228"/>
                </a:lnTo>
                <a:lnTo>
                  <a:pt x="1663179" y="314578"/>
                </a:lnTo>
                <a:lnTo>
                  <a:pt x="1669529" y="314578"/>
                </a:lnTo>
                <a:lnTo>
                  <a:pt x="1669516" y="383873"/>
                </a:lnTo>
                <a:lnTo>
                  <a:pt x="1659331" y="391629"/>
                </a:lnTo>
                <a:lnTo>
                  <a:pt x="1669529" y="396684"/>
                </a:lnTo>
                <a:lnTo>
                  <a:pt x="1673658" y="396684"/>
                </a:lnTo>
                <a:lnTo>
                  <a:pt x="1656829" y="409498"/>
                </a:lnTo>
                <a:close/>
              </a:path>
              <a:path w="1925954" h="409575">
                <a:moveTo>
                  <a:pt x="1669529" y="314578"/>
                </a:moveTo>
                <a:lnTo>
                  <a:pt x="1663179" y="314578"/>
                </a:lnTo>
                <a:lnTo>
                  <a:pt x="1656829" y="308228"/>
                </a:lnTo>
                <a:lnTo>
                  <a:pt x="1669529" y="308228"/>
                </a:lnTo>
                <a:lnTo>
                  <a:pt x="1669529" y="314578"/>
                </a:lnTo>
                <a:close/>
              </a:path>
              <a:path w="1925954" h="409575">
                <a:moveTo>
                  <a:pt x="1669529" y="396684"/>
                </a:moveTo>
                <a:lnTo>
                  <a:pt x="1659331" y="391629"/>
                </a:lnTo>
                <a:lnTo>
                  <a:pt x="1669529" y="383864"/>
                </a:lnTo>
                <a:lnTo>
                  <a:pt x="1669529" y="396684"/>
                </a:lnTo>
                <a:close/>
              </a:path>
              <a:path w="1925954" h="409575">
                <a:moveTo>
                  <a:pt x="256197" y="396684"/>
                </a:moveTo>
                <a:lnTo>
                  <a:pt x="256197" y="383873"/>
                </a:lnTo>
                <a:lnTo>
                  <a:pt x="266382" y="391629"/>
                </a:lnTo>
                <a:lnTo>
                  <a:pt x="256197" y="396684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66872" y="272301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6872" y="3522853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弹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8470" y="4322698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0759" y="2941980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81737" y="25400"/>
                </a:moveTo>
                <a:lnTo>
                  <a:pt x="0" y="25400"/>
                </a:lnTo>
                <a:lnTo>
                  <a:pt x="596" y="0"/>
                </a:lnTo>
                <a:lnTo>
                  <a:pt x="57797" y="0"/>
                </a:lnTo>
                <a:lnTo>
                  <a:pt x="62890" y="12700"/>
                </a:lnTo>
                <a:lnTo>
                  <a:pt x="77279" y="12700"/>
                </a:lnTo>
                <a:lnTo>
                  <a:pt x="81737" y="25400"/>
                </a:lnTo>
                <a:close/>
              </a:path>
              <a:path w="331470" h="1587500">
                <a:moveTo>
                  <a:pt x="46393" y="38100"/>
                </a:moveTo>
                <a:lnTo>
                  <a:pt x="41719" y="25400"/>
                </a:lnTo>
                <a:lnTo>
                  <a:pt x="45821" y="25400"/>
                </a:lnTo>
                <a:lnTo>
                  <a:pt x="46393" y="38100"/>
                </a:lnTo>
                <a:close/>
              </a:path>
              <a:path w="331470" h="1587500">
                <a:moveTo>
                  <a:pt x="97726" y="38100"/>
                </a:moveTo>
                <a:lnTo>
                  <a:pt x="50368" y="38100"/>
                </a:lnTo>
                <a:lnTo>
                  <a:pt x="45821" y="25400"/>
                </a:lnTo>
                <a:lnTo>
                  <a:pt x="94030" y="25400"/>
                </a:lnTo>
                <a:lnTo>
                  <a:pt x="97726" y="38100"/>
                </a:lnTo>
                <a:close/>
              </a:path>
              <a:path w="331470" h="1587500">
                <a:moveTo>
                  <a:pt x="107530" y="50800"/>
                </a:moveTo>
                <a:lnTo>
                  <a:pt x="68084" y="50800"/>
                </a:lnTo>
                <a:lnTo>
                  <a:pt x="64325" y="38100"/>
                </a:lnTo>
                <a:lnTo>
                  <a:pt x="104482" y="38100"/>
                </a:lnTo>
                <a:lnTo>
                  <a:pt x="107530" y="50800"/>
                </a:lnTo>
                <a:close/>
              </a:path>
              <a:path w="331470" h="1587500">
                <a:moveTo>
                  <a:pt x="115150" y="63500"/>
                </a:moveTo>
                <a:lnTo>
                  <a:pt x="81699" y="63500"/>
                </a:lnTo>
                <a:lnTo>
                  <a:pt x="78879" y="50800"/>
                </a:lnTo>
                <a:lnTo>
                  <a:pt x="112877" y="50800"/>
                </a:lnTo>
                <a:lnTo>
                  <a:pt x="115150" y="63500"/>
                </a:lnTo>
                <a:close/>
              </a:path>
              <a:path w="331470" h="1587500">
                <a:moveTo>
                  <a:pt x="118897" y="76200"/>
                </a:moveTo>
                <a:lnTo>
                  <a:pt x="89192" y="76200"/>
                </a:lnTo>
                <a:lnTo>
                  <a:pt x="87261" y="63500"/>
                </a:lnTo>
                <a:lnTo>
                  <a:pt x="117170" y="63500"/>
                </a:lnTo>
                <a:lnTo>
                  <a:pt x="118897" y="76200"/>
                </a:lnTo>
                <a:close/>
              </a:path>
              <a:path w="331470" h="1587500">
                <a:moveTo>
                  <a:pt x="92709" y="88900"/>
                </a:moveTo>
                <a:lnTo>
                  <a:pt x="91490" y="76200"/>
                </a:lnTo>
                <a:lnTo>
                  <a:pt x="92494" y="76200"/>
                </a:lnTo>
                <a:lnTo>
                  <a:pt x="92709" y="88900"/>
                </a:lnTo>
                <a:close/>
              </a:path>
              <a:path w="331470" h="1587500">
                <a:moveTo>
                  <a:pt x="122288" y="88900"/>
                </a:moveTo>
                <a:lnTo>
                  <a:pt x="93459" y="88900"/>
                </a:lnTo>
                <a:lnTo>
                  <a:pt x="92494" y="76200"/>
                </a:lnTo>
                <a:lnTo>
                  <a:pt x="121475" y="76200"/>
                </a:lnTo>
                <a:lnTo>
                  <a:pt x="122288" y="88900"/>
                </a:lnTo>
                <a:close/>
              </a:path>
              <a:path w="331470" h="1587500">
                <a:moveTo>
                  <a:pt x="123088" y="711200"/>
                </a:moveTo>
                <a:lnTo>
                  <a:pt x="94538" y="711200"/>
                </a:lnTo>
                <a:lnTo>
                  <a:pt x="94373" y="698500"/>
                </a:lnTo>
                <a:lnTo>
                  <a:pt x="94373" y="101600"/>
                </a:lnTo>
                <a:lnTo>
                  <a:pt x="94246" y="88900"/>
                </a:lnTo>
                <a:lnTo>
                  <a:pt x="122796" y="88900"/>
                </a:lnTo>
                <a:lnTo>
                  <a:pt x="122948" y="101600"/>
                </a:lnTo>
                <a:lnTo>
                  <a:pt x="122948" y="698500"/>
                </a:lnTo>
                <a:lnTo>
                  <a:pt x="123088" y="711200"/>
                </a:lnTo>
                <a:close/>
              </a:path>
              <a:path w="331470" h="1587500">
                <a:moveTo>
                  <a:pt x="124828" y="723900"/>
                </a:moveTo>
                <a:lnTo>
                  <a:pt x="95859" y="723900"/>
                </a:lnTo>
                <a:lnTo>
                  <a:pt x="95034" y="711200"/>
                </a:lnTo>
                <a:lnTo>
                  <a:pt x="123875" y="711200"/>
                </a:lnTo>
                <a:lnTo>
                  <a:pt x="124828" y="723900"/>
                </a:lnTo>
                <a:close/>
              </a:path>
              <a:path w="331470" h="1587500">
                <a:moveTo>
                  <a:pt x="125844" y="723900"/>
                </a:moveTo>
                <a:lnTo>
                  <a:pt x="124828" y="723900"/>
                </a:lnTo>
                <a:lnTo>
                  <a:pt x="124625" y="711200"/>
                </a:lnTo>
                <a:lnTo>
                  <a:pt x="125844" y="723900"/>
                </a:lnTo>
                <a:close/>
              </a:path>
              <a:path w="331470" h="1587500">
                <a:moveTo>
                  <a:pt x="130073" y="736600"/>
                </a:moveTo>
                <a:lnTo>
                  <a:pt x="100164" y="736600"/>
                </a:lnTo>
                <a:lnTo>
                  <a:pt x="98437" y="723900"/>
                </a:lnTo>
                <a:lnTo>
                  <a:pt x="128130" y="723900"/>
                </a:lnTo>
                <a:lnTo>
                  <a:pt x="130073" y="736600"/>
                </a:lnTo>
                <a:close/>
              </a:path>
              <a:path w="331470" h="1587500">
                <a:moveTo>
                  <a:pt x="138455" y="749300"/>
                </a:moveTo>
                <a:lnTo>
                  <a:pt x="104457" y="749300"/>
                </a:lnTo>
                <a:lnTo>
                  <a:pt x="102171" y="736600"/>
                </a:lnTo>
                <a:lnTo>
                  <a:pt x="135635" y="736600"/>
                </a:lnTo>
                <a:lnTo>
                  <a:pt x="138455" y="749300"/>
                </a:lnTo>
                <a:close/>
              </a:path>
              <a:path w="331470" h="1587500">
                <a:moveTo>
                  <a:pt x="153009" y="762000"/>
                </a:moveTo>
                <a:lnTo>
                  <a:pt x="112839" y="762000"/>
                </a:lnTo>
                <a:lnTo>
                  <a:pt x="109804" y="749300"/>
                </a:lnTo>
                <a:lnTo>
                  <a:pt x="149237" y="749300"/>
                </a:lnTo>
                <a:lnTo>
                  <a:pt x="153009" y="762000"/>
                </a:lnTo>
                <a:close/>
              </a:path>
              <a:path w="331470" h="1587500">
                <a:moveTo>
                  <a:pt x="171513" y="774700"/>
                </a:moveTo>
                <a:lnTo>
                  <a:pt x="123304" y="774700"/>
                </a:lnTo>
                <a:lnTo>
                  <a:pt x="119608" y="762000"/>
                </a:lnTo>
                <a:lnTo>
                  <a:pt x="166966" y="762000"/>
                </a:lnTo>
                <a:lnTo>
                  <a:pt x="171513" y="774700"/>
                </a:lnTo>
                <a:close/>
              </a:path>
              <a:path w="331470" h="1587500">
                <a:moveTo>
                  <a:pt x="186982" y="787400"/>
                </a:moveTo>
                <a:lnTo>
                  <a:pt x="140055" y="787400"/>
                </a:lnTo>
                <a:lnTo>
                  <a:pt x="135597" y="774700"/>
                </a:lnTo>
                <a:lnTo>
                  <a:pt x="192824" y="774700"/>
                </a:lnTo>
                <a:lnTo>
                  <a:pt x="186982" y="787400"/>
                </a:lnTo>
                <a:close/>
              </a:path>
              <a:path w="331470" h="1587500">
                <a:moveTo>
                  <a:pt x="211759" y="812800"/>
                </a:moveTo>
                <a:lnTo>
                  <a:pt x="210870" y="812800"/>
                </a:lnTo>
                <a:lnTo>
                  <a:pt x="204762" y="800100"/>
                </a:lnTo>
                <a:lnTo>
                  <a:pt x="159537" y="800100"/>
                </a:lnTo>
                <a:lnTo>
                  <a:pt x="154431" y="787400"/>
                </a:lnTo>
                <a:lnTo>
                  <a:pt x="186982" y="787400"/>
                </a:lnTo>
                <a:lnTo>
                  <a:pt x="192824" y="774700"/>
                </a:lnTo>
                <a:lnTo>
                  <a:pt x="216738" y="774700"/>
                </a:lnTo>
                <a:lnTo>
                  <a:pt x="216738" y="812271"/>
                </a:lnTo>
                <a:lnTo>
                  <a:pt x="211759" y="812800"/>
                </a:lnTo>
                <a:close/>
              </a:path>
              <a:path w="331470" h="1587500">
                <a:moveTo>
                  <a:pt x="216738" y="812271"/>
                </a:moveTo>
                <a:lnTo>
                  <a:pt x="216738" y="774700"/>
                </a:lnTo>
                <a:lnTo>
                  <a:pt x="331342" y="774700"/>
                </a:lnTo>
                <a:lnTo>
                  <a:pt x="331342" y="800100"/>
                </a:lnTo>
                <a:lnTo>
                  <a:pt x="216738" y="812271"/>
                </a:lnTo>
                <a:close/>
              </a:path>
              <a:path w="331470" h="1587500">
                <a:moveTo>
                  <a:pt x="159537" y="800100"/>
                </a:moveTo>
                <a:lnTo>
                  <a:pt x="149491" y="800100"/>
                </a:lnTo>
                <a:lnTo>
                  <a:pt x="154431" y="787400"/>
                </a:lnTo>
                <a:lnTo>
                  <a:pt x="159537" y="800100"/>
                </a:lnTo>
                <a:close/>
              </a:path>
              <a:path w="331470" h="1587500">
                <a:moveTo>
                  <a:pt x="210870" y="812800"/>
                </a:moveTo>
                <a:lnTo>
                  <a:pt x="131305" y="812800"/>
                </a:lnTo>
                <a:lnTo>
                  <a:pt x="135597" y="800100"/>
                </a:lnTo>
                <a:lnTo>
                  <a:pt x="204762" y="800100"/>
                </a:lnTo>
                <a:lnTo>
                  <a:pt x="210870" y="812800"/>
                </a:lnTo>
                <a:close/>
              </a:path>
              <a:path w="331470" h="1587500">
                <a:moveTo>
                  <a:pt x="216738" y="812800"/>
                </a:moveTo>
                <a:lnTo>
                  <a:pt x="211759" y="812800"/>
                </a:lnTo>
                <a:lnTo>
                  <a:pt x="216738" y="812271"/>
                </a:lnTo>
                <a:lnTo>
                  <a:pt x="216738" y="812800"/>
                </a:lnTo>
                <a:close/>
              </a:path>
              <a:path w="331470" h="1587500">
                <a:moveTo>
                  <a:pt x="163131" y="825500"/>
                </a:moveTo>
                <a:lnTo>
                  <a:pt x="116116" y="825500"/>
                </a:lnTo>
                <a:lnTo>
                  <a:pt x="119608" y="812800"/>
                </a:lnTo>
                <a:lnTo>
                  <a:pt x="167525" y="812800"/>
                </a:lnTo>
                <a:lnTo>
                  <a:pt x="163131" y="825500"/>
                </a:lnTo>
                <a:close/>
              </a:path>
              <a:path w="331470" h="1587500">
                <a:moveTo>
                  <a:pt x="146176" y="838200"/>
                </a:moveTo>
                <a:lnTo>
                  <a:pt x="107010" y="838200"/>
                </a:lnTo>
                <a:lnTo>
                  <a:pt x="109804" y="825500"/>
                </a:lnTo>
                <a:lnTo>
                  <a:pt x="149758" y="825500"/>
                </a:lnTo>
                <a:lnTo>
                  <a:pt x="146176" y="838200"/>
                </a:lnTo>
                <a:close/>
              </a:path>
              <a:path w="331470" h="1587500">
                <a:moveTo>
                  <a:pt x="133464" y="850900"/>
                </a:moveTo>
                <a:lnTo>
                  <a:pt x="102171" y="850900"/>
                </a:lnTo>
                <a:lnTo>
                  <a:pt x="104457" y="838200"/>
                </a:lnTo>
                <a:lnTo>
                  <a:pt x="136080" y="838200"/>
                </a:lnTo>
                <a:lnTo>
                  <a:pt x="133464" y="850900"/>
                </a:lnTo>
                <a:close/>
              </a:path>
              <a:path w="331470" h="1587500">
                <a:moveTo>
                  <a:pt x="126758" y="863600"/>
                </a:moveTo>
                <a:lnTo>
                  <a:pt x="96989" y="863600"/>
                </a:lnTo>
                <a:lnTo>
                  <a:pt x="98437" y="850900"/>
                </a:lnTo>
                <a:lnTo>
                  <a:pt x="128460" y="850900"/>
                </a:lnTo>
                <a:lnTo>
                  <a:pt x="126758" y="863600"/>
                </a:lnTo>
                <a:close/>
              </a:path>
              <a:path w="331470" h="1587500">
                <a:moveTo>
                  <a:pt x="128130" y="863600"/>
                </a:moveTo>
                <a:lnTo>
                  <a:pt x="128460" y="850900"/>
                </a:lnTo>
                <a:lnTo>
                  <a:pt x="130073" y="850900"/>
                </a:lnTo>
                <a:lnTo>
                  <a:pt x="128130" y="863600"/>
                </a:lnTo>
                <a:close/>
              </a:path>
              <a:path w="331470" h="1587500">
                <a:moveTo>
                  <a:pt x="123875" y="876300"/>
                </a:moveTo>
                <a:lnTo>
                  <a:pt x="95034" y="876300"/>
                </a:lnTo>
                <a:lnTo>
                  <a:pt x="95859" y="863600"/>
                </a:lnTo>
                <a:lnTo>
                  <a:pt x="124828" y="863600"/>
                </a:lnTo>
                <a:lnTo>
                  <a:pt x="123875" y="876300"/>
                </a:lnTo>
                <a:close/>
              </a:path>
              <a:path w="331470" h="1587500">
                <a:moveTo>
                  <a:pt x="122948" y="1485900"/>
                </a:moveTo>
                <a:lnTo>
                  <a:pt x="94373" y="1485900"/>
                </a:lnTo>
                <a:lnTo>
                  <a:pt x="94373" y="876300"/>
                </a:lnTo>
                <a:lnTo>
                  <a:pt x="122948" y="876300"/>
                </a:lnTo>
                <a:lnTo>
                  <a:pt x="122948" y="1485900"/>
                </a:lnTo>
                <a:close/>
              </a:path>
              <a:path w="331470" h="1587500">
                <a:moveTo>
                  <a:pt x="122288" y="1498600"/>
                </a:moveTo>
                <a:lnTo>
                  <a:pt x="93294" y="1498600"/>
                </a:lnTo>
                <a:lnTo>
                  <a:pt x="93979" y="1485900"/>
                </a:lnTo>
                <a:lnTo>
                  <a:pt x="122796" y="1485900"/>
                </a:lnTo>
                <a:lnTo>
                  <a:pt x="122288" y="1498600"/>
                </a:lnTo>
                <a:close/>
              </a:path>
              <a:path w="331470" h="1587500">
                <a:moveTo>
                  <a:pt x="120345" y="1511300"/>
                </a:moveTo>
                <a:lnTo>
                  <a:pt x="90284" y="1511300"/>
                </a:lnTo>
                <a:lnTo>
                  <a:pt x="91744" y="1498600"/>
                </a:lnTo>
                <a:lnTo>
                  <a:pt x="121475" y="1498600"/>
                </a:lnTo>
                <a:lnTo>
                  <a:pt x="120345" y="1511300"/>
                </a:lnTo>
                <a:close/>
              </a:path>
              <a:path w="331470" h="1587500">
                <a:moveTo>
                  <a:pt x="115150" y="1524000"/>
                </a:moveTo>
                <a:lnTo>
                  <a:pt x="83451" y="1524000"/>
                </a:lnTo>
                <a:lnTo>
                  <a:pt x="85839" y="1511300"/>
                </a:lnTo>
                <a:lnTo>
                  <a:pt x="117170" y="1511300"/>
                </a:lnTo>
                <a:lnTo>
                  <a:pt x="115150" y="1524000"/>
                </a:lnTo>
                <a:close/>
              </a:path>
              <a:path w="331470" h="1587500">
                <a:moveTo>
                  <a:pt x="107530" y="1536700"/>
                </a:moveTo>
                <a:lnTo>
                  <a:pt x="73571" y="1536700"/>
                </a:lnTo>
                <a:lnTo>
                  <a:pt x="76784" y="1524000"/>
                </a:lnTo>
                <a:lnTo>
                  <a:pt x="110324" y="1524000"/>
                </a:lnTo>
                <a:lnTo>
                  <a:pt x="107530" y="1536700"/>
                </a:lnTo>
                <a:close/>
              </a:path>
              <a:path w="331470" h="1587500">
                <a:moveTo>
                  <a:pt x="101218" y="1549400"/>
                </a:moveTo>
                <a:lnTo>
                  <a:pt x="57365" y="1549400"/>
                </a:lnTo>
                <a:lnTo>
                  <a:pt x="61455" y="1536700"/>
                </a:lnTo>
                <a:lnTo>
                  <a:pt x="104482" y="1536700"/>
                </a:lnTo>
                <a:lnTo>
                  <a:pt x="101218" y="1549400"/>
                </a:lnTo>
                <a:close/>
              </a:path>
              <a:path w="331470" h="1587500">
                <a:moveTo>
                  <a:pt x="86017" y="1562100"/>
                </a:moveTo>
                <a:lnTo>
                  <a:pt x="24117" y="1562100"/>
                </a:lnTo>
                <a:lnTo>
                  <a:pt x="29260" y="1549400"/>
                </a:lnTo>
                <a:lnTo>
                  <a:pt x="90119" y="1549400"/>
                </a:lnTo>
                <a:lnTo>
                  <a:pt x="86017" y="1562100"/>
                </a:lnTo>
                <a:close/>
              </a:path>
              <a:path w="331470" h="1587500">
                <a:moveTo>
                  <a:pt x="41694" y="1587500"/>
                </a:moveTo>
                <a:lnTo>
                  <a:pt x="596" y="1587500"/>
                </a:lnTo>
                <a:lnTo>
                  <a:pt x="0" y="1562100"/>
                </a:lnTo>
                <a:lnTo>
                  <a:pt x="72643" y="1562100"/>
                </a:lnTo>
                <a:lnTo>
                  <a:pt x="67843" y="1574800"/>
                </a:lnTo>
                <a:lnTo>
                  <a:pt x="47193" y="1574800"/>
                </a:lnTo>
                <a:lnTo>
                  <a:pt x="41694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11915" y="3191154"/>
            <a:ext cx="1263650" cy="114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>
                <a:latin typeface="华文楷体"/>
                <a:cs typeface="华文楷体"/>
              </a:rPr>
              <a:t>合</a:t>
            </a:r>
            <a:r>
              <a:rPr dirty="0" sz="2800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  <a:p>
            <a:pPr algn="ctr" marR="20320">
              <a:lnSpc>
                <a:spcPct val="100000"/>
              </a:lnSpc>
              <a:spcBef>
                <a:spcPts val="255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桥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271" y="2704185"/>
            <a:ext cx="127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＋</a:t>
            </a:r>
            <a:r>
              <a:rPr dirty="0" sz="2400" spc="5" i="1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68028" y="33939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7271" y="3571785"/>
            <a:ext cx="1594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Book Antiqua"/>
                <a:cs typeface="Book Antiqua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0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宋体"/>
                <a:cs typeface="宋体"/>
              </a:rPr>
              <a:t>＋</a:t>
            </a:r>
            <a:r>
              <a:rPr dirty="0" baseline="-27777" sz="3600" spc="-7">
                <a:latin typeface="Times New Roman"/>
                <a:cs typeface="Times New Roman"/>
              </a:rPr>
              <a:t>2</a:t>
            </a:r>
            <a:r>
              <a:rPr dirty="0" sz="2400" spc="-5" i="1">
                <a:latin typeface="Times New Roman"/>
                <a:cs typeface="Times New Roman"/>
              </a:rPr>
              <a:t>at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80465" y="3021825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331343" y="25400"/>
                </a:moveTo>
                <a:lnTo>
                  <a:pt x="249605" y="25400"/>
                </a:lnTo>
                <a:lnTo>
                  <a:pt x="254063" y="12700"/>
                </a:lnTo>
                <a:lnTo>
                  <a:pt x="268439" y="12700"/>
                </a:lnTo>
                <a:lnTo>
                  <a:pt x="273545" y="0"/>
                </a:lnTo>
                <a:lnTo>
                  <a:pt x="330746" y="0"/>
                </a:lnTo>
                <a:lnTo>
                  <a:pt x="331343" y="25400"/>
                </a:lnTo>
                <a:close/>
              </a:path>
              <a:path w="331470" h="1587500">
                <a:moveTo>
                  <a:pt x="280974" y="38100"/>
                </a:moveTo>
                <a:lnTo>
                  <a:pt x="233603" y="38100"/>
                </a:lnTo>
                <a:lnTo>
                  <a:pt x="237312" y="25400"/>
                </a:lnTo>
                <a:lnTo>
                  <a:pt x="285508" y="25400"/>
                </a:lnTo>
                <a:lnTo>
                  <a:pt x="280974" y="38100"/>
                </a:lnTo>
                <a:close/>
              </a:path>
              <a:path w="331470" h="1587500">
                <a:moveTo>
                  <a:pt x="284949" y="38100"/>
                </a:moveTo>
                <a:lnTo>
                  <a:pt x="285508" y="25400"/>
                </a:lnTo>
                <a:lnTo>
                  <a:pt x="289623" y="25400"/>
                </a:lnTo>
                <a:lnTo>
                  <a:pt x="284949" y="38100"/>
                </a:lnTo>
                <a:close/>
              </a:path>
              <a:path w="331470" h="1587500">
                <a:moveTo>
                  <a:pt x="263245" y="50800"/>
                </a:moveTo>
                <a:lnTo>
                  <a:pt x="223812" y="50800"/>
                </a:lnTo>
                <a:lnTo>
                  <a:pt x="226847" y="38100"/>
                </a:lnTo>
                <a:lnTo>
                  <a:pt x="267017" y="38100"/>
                </a:lnTo>
                <a:lnTo>
                  <a:pt x="263245" y="50800"/>
                </a:lnTo>
                <a:close/>
              </a:path>
              <a:path w="331470" h="1587500">
                <a:moveTo>
                  <a:pt x="249643" y="63500"/>
                </a:moveTo>
                <a:lnTo>
                  <a:pt x="216179" y="63500"/>
                </a:lnTo>
                <a:lnTo>
                  <a:pt x="218465" y="50800"/>
                </a:lnTo>
                <a:lnTo>
                  <a:pt x="252463" y="50800"/>
                </a:lnTo>
                <a:lnTo>
                  <a:pt x="249643" y="63500"/>
                </a:lnTo>
                <a:close/>
              </a:path>
              <a:path w="331470" h="1587500">
                <a:moveTo>
                  <a:pt x="242138" y="76200"/>
                </a:moveTo>
                <a:lnTo>
                  <a:pt x="212432" y="76200"/>
                </a:lnTo>
                <a:lnTo>
                  <a:pt x="214172" y="63500"/>
                </a:lnTo>
                <a:lnTo>
                  <a:pt x="244081" y="63500"/>
                </a:lnTo>
                <a:lnTo>
                  <a:pt x="242138" y="76200"/>
                </a:lnTo>
                <a:close/>
              </a:path>
              <a:path w="331470" h="1587500">
                <a:moveTo>
                  <a:pt x="237883" y="88900"/>
                </a:moveTo>
                <a:lnTo>
                  <a:pt x="209042" y="88900"/>
                </a:lnTo>
                <a:lnTo>
                  <a:pt x="209867" y="76200"/>
                </a:lnTo>
                <a:lnTo>
                  <a:pt x="238836" y="76200"/>
                </a:lnTo>
                <a:lnTo>
                  <a:pt x="237883" y="88900"/>
                </a:lnTo>
                <a:close/>
              </a:path>
              <a:path w="331470" h="1587500">
                <a:moveTo>
                  <a:pt x="238632" y="88900"/>
                </a:moveTo>
                <a:lnTo>
                  <a:pt x="238836" y="76200"/>
                </a:lnTo>
                <a:lnTo>
                  <a:pt x="239839" y="76200"/>
                </a:lnTo>
                <a:lnTo>
                  <a:pt x="238632" y="88900"/>
                </a:lnTo>
                <a:close/>
              </a:path>
              <a:path w="331470" h="1587500">
                <a:moveTo>
                  <a:pt x="236804" y="711200"/>
                </a:moveTo>
                <a:lnTo>
                  <a:pt x="208254" y="711200"/>
                </a:lnTo>
                <a:lnTo>
                  <a:pt x="208394" y="698500"/>
                </a:lnTo>
                <a:lnTo>
                  <a:pt x="208381" y="101600"/>
                </a:lnTo>
                <a:lnTo>
                  <a:pt x="208546" y="88900"/>
                </a:lnTo>
                <a:lnTo>
                  <a:pt x="237096" y="88900"/>
                </a:lnTo>
                <a:lnTo>
                  <a:pt x="236956" y="101600"/>
                </a:lnTo>
                <a:lnTo>
                  <a:pt x="236956" y="698500"/>
                </a:lnTo>
                <a:lnTo>
                  <a:pt x="236804" y="711200"/>
                </a:lnTo>
                <a:close/>
              </a:path>
              <a:path w="331470" h="1587500">
                <a:moveTo>
                  <a:pt x="206501" y="723900"/>
                </a:moveTo>
                <a:lnTo>
                  <a:pt x="205498" y="723900"/>
                </a:lnTo>
                <a:lnTo>
                  <a:pt x="206705" y="711200"/>
                </a:lnTo>
                <a:lnTo>
                  <a:pt x="206501" y="723900"/>
                </a:lnTo>
                <a:close/>
              </a:path>
              <a:path w="331470" h="1587500">
                <a:moveTo>
                  <a:pt x="235483" y="723900"/>
                </a:moveTo>
                <a:lnTo>
                  <a:pt x="206501" y="723900"/>
                </a:lnTo>
                <a:lnTo>
                  <a:pt x="207454" y="711200"/>
                </a:lnTo>
                <a:lnTo>
                  <a:pt x="236296" y="711200"/>
                </a:lnTo>
                <a:lnTo>
                  <a:pt x="235483" y="723900"/>
                </a:lnTo>
                <a:close/>
              </a:path>
              <a:path w="331470" h="1587500">
                <a:moveTo>
                  <a:pt x="231178" y="736600"/>
                </a:moveTo>
                <a:lnTo>
                  <a:pt x="201269" y="736600"/>
                </a:lnTo>
                <a:lnTo>
                  <a:pt x="203200" y="723900"/>
                </a:lnTo>
                <a:lnTo>
                  <a:pt x="232905" y="723900"/>
                </a:lnTo>
                <a:lnTo>
                  <a:pt x="231178" y="736600"/>
                </a:lnTo>
                <a:close/>
              </a:path>
              <a:path w="331470" h="1587500">
                <a:moveTo>
                  <a:pt x="226872" y="749300"/>
                </a:moveTo>
                <a:lnTo>
                  <a:pt x="192874" y="749300"/>
                </a:lnTo>
                <a:lnTo>
                  <a:pt x="195694" y="736600"/>
                </a:lnTo>
                <a:lnTo>
                  <a:pt x="229158" y="736600"/>
                </a:lnTo>
                <a:lnTo>
                  <a:pt x="226872" y="749300"/>
                </a:lnTo>
                <a:close/>
              </a:path>
              <a:path w="331470" h="1587500">
                <a:moveTo>
                  <a:pt x="218490" y="762000"/>
                </a:moveTo>
                <a:lnTo>
                  <a:pt x="178333" y="762000"/>
                </a:lnTo>
                <a:lnTo>
                  <a:pt x="182092" y="749300"/>
                </a:lnTo>
                <a:lnTo>
                  <a:pt x="221526" y="749300"/>
                </a:lnTo>
                <a:lnTo>
                  <a:pt x="218490" y="762000"/>
                </a:lnTo>
                <a:close/>
              </a:path>
              <a:path w="331470" h="1587500">
                <a:moveTo>
                  <a:pt x="208038" y="774700"/>
                </a:moveTo>
                <a:lnTo>
                  <a:pt x="159829" y="774700"/>
                </a:lnTo>
                <a:lnTo>
                  <a:pt x="164363" y="762000"/>
                </a:lnTo>
                <a:lnTo>
                  <a:pt x="211734" y="762000"/>
                </a:lnTo>
                <a:lnTo>
                  <a:pt x="208038" y="774700"/>
                </a:lnTo>
                <a:close/>
              </a:path>
              <a:path w="331470" h="1587500">
                <a:moveTo>
                  <a:pt x="114592" y="812269"/>
                </a:moveTo>
                <a:lnTo>
                  <a:pt x="0" y="800100"/>
                </a:lnTo>
                <a:lnTo>
                  <a:pt x="0" y="774700"/>
                </a:lnTo>
                <a:lnTo>
                  <a:pt x="114592" y="774700"/>
                </a:lnTo>
                <a:lnTo>
                  <a:pt x="114592" y="812269"/>
                </a:lnTo>
                <a:close/>
              </a:path>
              <a:path w="331470" h="1587500">
                <a:moveTo>
                  <a:pt x="120472" y="812800"/>
                </a:moveTo>
                <a:lnTo>
                  <a:pt x="119583" y="812800"/>
                </a:lnTo>
                <a:lnTo>
                  <a:pt x="114592" y="812269"/>
                </a:lnTo>
                <a:lnTo>
                  <a:pt x="114592" y="774700"/>
                </a:lnTo>
                <a:lnTo>
                  <a:pt x="138518" y="774700"/>
                </a:lnTo>
                <a:lnTo>
                  <a:pt x="144348" y="787400"/>
                </a:lnTo>
                <a:lnTo>
                  <a:pt x="176898" y="787400"/>
                </a:lnTo>
                <a:lnTo>
                  <a:pt x="171805" y="800100"/>
                </a:lnTo>
                <a:lnTo>
                  <a:pt x="126568" y="800100"/>
                </a:lnTo>
                <a:lnTo>
                  <a:pt x="120472" y="812800"/>
                </a:lnTo>
                <a:close/>
              </a:path>
              <a:path w="331470" h="1587500">
                <a:moveTo>
                  <a:pt x="191287" y="787400"/>
                </a:moveTo>
                <a:lnTo>
                  <a:pt x="144348" y="787400"/>
                </a:lnTo>
                <a:lnTo>
                  <a:pt x="138518" y="774700"/>
                </a:lnTo>
                <a:lnTo>
                  <a:pt x="195745" y="774700"/>
                </a:lnTo>
                <a:lnTo>
                  <a:pt x="191287" y="787400"/>
                </a:lnTo>
                <a:close/>
              </a:path>
              <a:path w="331470" h="1587500">
                <a:moveTo>
                  <a:pt x="181851" y="800100"/>
                </a:moveTo>
                <a:lnTo>
                  <a:pt x="171805" y="800100"/>
                </a:lnTo>
                <a:lnTo>
                  <a:pt x="176898" y="787400"/>
                </a:lnTo>
                <a:lnTo>
                  <a:pt x="181851" y="800100"/>
                </a:lnTo>
                <a:close/>
              </a:path>
              <a:path w="331470" h="1587500">
                <a:moveTo>
                  <a:pt x="200025" y="812800"/>
                </a:moveTo>
                <a:lnTo>
                  <a:pt x="120472" y="812800"/>
                </a:lnTo>
                <a:lnTo>
                  <a:pt x="126568" y="800100"/>
                </a:lnTo>
                <a:lnTo>
                  <a:pt x="195745" y="800100"/>
                </a:lnTo>
                <a:lnTo>
                  <a:pt x="200025" y="812800"/>
                </a:lnTo>
                <a:close/>
              </a:path>
              <a:path w="331470" h="1587500">
                <a:moveTo>
                  <a:pt x="119583" y="812800"/>
                </a:moveTo>
                <a:lnTo>
                  <a:pt x="114592" y="812800"/>
                </a:lnTo>
                <a:lnTo>
                  <a:pt x="114592" y="812269"/>
                </a:lnTo>
                <a:lnTo>
                  <a:pt x="119583" y="812800"/>
                </a:lnTo>
                <a:close/>
              </a:path>
              <a:path w="331470" h="1587500">
                <a:moveTo>
                  <a:pt x="215226" y="825500"/>
                </a:moveTo>
                <a:lnTo>
                  <a:pt x="168211" y="825500"/>
                </a:lnTo>
                <a:lnTo>
                  <a:pt x="163817" y="812800"/>
                </a:lnTo>
                <a:lnTo>
                  <a:pt x="211734" y="812800"/>
                </a:lnTo>
                <a:lnTo>
                  <a:pt x="215226" y="825500"/>
                </a:lnTo>
                <a:close/>
              </a:path>
              <a:path w="331470" h="1587500">
                <a:moveTo>
                  <a:pt x="224332" y="838200"/>
                </a:moveTo>
                <a:lnTo>
                  <a:pt x="185166" y="838200"/>
                </a:lnTo>
                <a:lnTo>
                  <a:pt x="181584" y="825500"/>
                </a:lnTo>
                <a:lnTo>
                  <a:pt x="221526" y="825500"/>
                </a:lnTo>
                <a:lnTo>
                  <a:pt x="224332" y="838200"/>
                </a:lnTo>
                <a:close/>
              </a:path>
              <a:path w="331470" h="1587500">
                <a:moveTo>
                  <a:pt x="229158" y="850900"/>
                </a:moveTo>
                <a:lnTo>
                  <a:pt x="197866" y="850900"/>
                </a:lnTo>
                <a:lnTo>
                  <a:pt x="195262" y="838200"/>
                </a:lnTo>
                <a:lnTo>
                  <a:pt x="226872" y="838200"/>
                </a:lnTo>
                <a:lnTo>
                  <a:pt x="229158" y="850900"/>
                </a:lnTo>
                <a:close/>
              </a:path>
              <a:path w="331470" h="1587500">
                <a:moveTo>
                  <a:pt x="203200" y="863600"/>
                </a:moveTo>
                <a:lnTo>
                  <a:pt x="201269" y="850900"/>
                </a:lnTo>
                <a:lnTo>
                  <a:pt x="202869" y="850900"/>
                </a:lnTo>
                <a:lnTo>
                  <a:pt x="203200" y="863600"/>
                </a:lnTo>
                <a:close/>
              </a:path>
              <a:path w="331470" h="1587500">
                <a:moveTo>
                  <a:pt x="234340" y="863600"/>
                </a:moveTo>
                <a:lnTo>
                  <a:pt x="204584" y="863600"/>
                </a:lnTo>
                <a:lnTo>
                  <a:pt x="202869" y="850900"/>
                </a:lnTo>
                <a:lnTo>
                  <a:pt x="232905" y="850900"/>
                </a:lnTo>
                <a:lnTo>
                  <a:pt x="234340" y="863600"/>
                </a:lnTo>
                <a:close/>
              </a:path>
              <a:path w="331470" h="1587500">
                <a:moveTo>
                  <a:pt x="236296" y="876300"/>
                </a:moveTo>
                <a:lnTo>
                  <a:pt x="207454" y="876300"/>
                </a:lnTo>
                <a:lnTo>
                  <a:pt x="206501" y="863600"/>
                </a:lnTo>
                <a:lnTo>
                  <a:pt x="235483" y="863600"/>
                </a:lnTo>
                <a:lnTo>
                  <a:pt x="236296" y="876300"/>
                </a:lnTo>
                <a:close/>
              </a:path>
              <a:path w="331470" h="1587500">
                <a:moveTo>
                  <a:pt x="236956" y="1485900"/>
                </a:moveTo>
                <a:lnTo>
                  <a:pt x="208381" y="1485900"/>
                </a:lnTo>
                <a:lnTo>
                  <a:pt x="208381" y="876300"/>
                </a:lnTo>
                <a:lnTo>
                  <a:pt x="236956" y="876300"/>
                </a:lnTo>
                <a:lnTo>
                  <a:pt x="236956" y="1485900"/>
                </a:lnTo>
                <a:close/>
              </a:path>
              <a:path w="331470" h="1587500">
                <a:moveTo>
                  <a:pt x="238036" y="1498600"/>
                </a:moveTo>
                <a:lnTo>
                  <a:pt x="209042" y="1498600"/>
                </a:lnTo>
                <a:lnTo>
                  <a:pt x="208546" y="1485900"/>
                </a:lnTo>
                <a:lnTo>
                  <a:pt x="237350" y="1485900"/>
                </a:lnTo>
                <a:lnTo>
                  <a:pt x="238036" y="1498600"/>
                </a:lnTo>
                <a:close/>
              </a:path>
              <a:path w="331470" h="1587500">
                <a:moveTo>
                  <a:pt x="241058" y="1511300"/>
                </a:moveTo>
                <a:lnTo>
                  <a:pt x="210997" y="1511300"/>
                </a:lnTo>
                <a:lnTo>
                  <a:pt x="209867" y="1498600"/>
                </a:lnTo>
                <a:lnTo>
                  <a:pt x="239598" y="1498600"/>
                </a:lnTo>
                <a:lnTo>
                  <a:pt x="241058" y="1511300"/>
                </a:lnTo>
                <a:close/>
              </a:path>
              <a:path w="331470" h="1587500">
                <a:moveTo>
                  <a:pt x="247891" y="1524000"/>
                </a:moveTo>
                <a:lnTo>
                  <a:pt x="216179" y="1524000"/>
                </a:lnTo>
                <a:lnTo>
                  <a:pt x="214172" y="1511300"/>
                </a:lnTo>
                <a:lnTo>
                  <a:pt x="245503" y="1511300"/>
                </a:lnTo>
                <a:lnTo>
                  <a:pt x="247891" y="1524000"/>
                </a:lnTo>
                <a:close/>
              </a:path>
              <a:path w="331470" h="1587500">
                <a:moveTo>
                  <a:pt x="257771" y="1536700"/>
                </a:moveTo>
                <a:lnTo>
                  <a:pt x="223812" y="1536700"/>
                </a:lnTo>
                <a:lnTo>
                  <a:pt x="221018" y="1524000"/>
                </a:lnTo>
                <a:lnTo>
                  <a:pt x="254546" y="1524000"/>
                </a:lnTo>
                <a:lnTo>
                  <a:pt x="257771" y="1536700"/>
                </a:lnTo>
                <a:close/>
              </a:path>
              <a:path w="331470" h="1587500">
                <a:moveTo>
                  <a:pt x="273977" y="1549400"/>
                </a:moveTo>
                <a:lnTo>
                  <a:pt x="233603" y="1549400"/>
                </a:lnTo>
                <a:lnTo>
                  <a:pt x="230124" y="1536700"/>
                </a:lnTo>
                <a:lnTo>
                  <a:pt x="269887" y="1536700"/>
                </a:lnTo>
                <a:lnTo>
                  <a:pt x="273977" y="1549400"/>
                </a:lnTo>
                <a:close/>
              </a:path>
              <a:path w="331470" h="1587500">
                <a:moveTo>
                  <a:pt x="307225" y="1562100"/>
                </a:moveTo>
                <a:lnTo>
                  <a:pt x="245313" y="1562100"/>
                </a:lnTo>
                <a:lnTo>
                  <a:pt x="241211" y="1549400"/>
                </a:lnTo>
                <a:lnTo>
                  <a:pt x="302082" y="1549400"/>
                </a:lnTo>
                <a:lnTo>
                  <a:pt x="307225" y="1562100"/>
                </a:lnTo>
                <a:close/>
              </a:path>
              <a:path w="331470" h="1587500">
                <a:moveTo>
                  <a:pt x="330746" y="1587500"/>
                </a:moveTo>
                <a:lnTo>
                  <a:pt x="289648" y="1587500"/>
                </a:lnTo>
                <a:lnTo>
                  <a:pt x="284149" y="1574800"/>
                </a:lnTo>
                <a:lnTo>
                  <a:pt x="263486" y="1574800"/>
                </a:lnTo>
                <a:lnTo>
                  <a:pt x="258699" y="1562100"/>
                </a:lnTo>
                <a:lnTo>
                  <a:pt x="331343" y="1562100"/>
                </a:lnTo>
                <a:lnTo>
                  <a:pt x="330746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2383" y="5053584"/>
            <a:ext cx="5759450" cy="372110"/>
          </a:xfrm>
          <a:custGeom>
            <a:avLst/>
            <a:gdLst/>
            <a:ahLst/>
            <a:cxnLst/>
            <a:rect l="l" t="t" r="r" b="b"/>
            <a:pathLst>
              <a:path w="5759450" h="372110">
                <a:moveTo>
                  <a:pt x="5007864" y="371855"/>
                </a:moveTo>
                <a:lnTo>
                  <a:pt x="5007864" y="269748"/>
                </a:lnTo>
                <a:lnTo>
                  <a:pt x="0" y="269748"/>
                </a:lnTo>
                <a:lnTo>
                  <a:pt x="0" y="100583"/>
                </a:lnTo>
                <a:lnTo>
                  <a:pt x="5007864" y="100583"/>
                </a:lnTo>
                <a:lnTo>
                  <a:pt x="5007864" y="0"/>
                </a:lnTo>
                <a:lnTo>
                  <a:pt x="5759196" y="185927"/>
                </a:lnTo>
                <a:lnTo>
                  <a:pt x="5007864" y="371855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57994" y="5035067"/>
            <a:ext cx="5834380" cy="408305"/>
          </a:xfrm>
          <a:custGeom>
            <a:avLst/>
            <a:gdLst/>
            <a:ahLst/>
            <a:cxnLst/>
            <a:rect l="l" t="t" r="r" b="b"/>
            <a:pathLst>
              <a:path w="5834380" h="408304">
                <a:moveTo>
                  <a:pt x="5008130" y="119125"/>
                </a:moveTo>
                <a:lnTo>
                  <a:pt x="5008130" y="0"/>
                </a:lnTo>
                <a:lnTo>
                  <a:pt x="5081975" y="18249"/>
                </a:lnTo>
                <a:lnTo>
                  <a:pt x="5036705" y="18249"/>
                </a:lnTo>
                <a:lnTo>
                  <a:pt x="5018989" y="32118"/>
                </a:lnTo>
                <a:lnTo>
                  <a:pt x="5036705" y="36496"/>
                </a:lnTo>
                <a:lnTo>
                  <a:pt x="5036705" y="104838"/>
                </a:lnTo>
                <a:lnTo>
                  <a:pt x="5022418" y="104838"/>
                </a:lnTo>
                <a:lnTo>
                  <a:pt x="5008130" y="119125"/>
                </a:lnTo>
                <a:close/>
              </a:path>
              <a:path w="5834380" h="408304">
                <a:moveTo>
                  <a:pt x="5036705" y="36496"/>
                </a:moveTo>
                <a:lnTo>
                  <a:pt x="5018989" y="32118"/>
                </a:lnTo>
                <a:lnTo>
                  <a:pt x="5036705" y="18249"/>
                </a:lnTo>
                <a:lnTo>
                  <a:pt x="5036705" y="36496"/>
                </a:lnTo>
                <a:close/>
              </a:path>
              <a:path w="5834380" h="408304">
                <a:moveTo>
                  <a:pt x="5714736" y="204063"/>
                </a:moveTo>
                <a:lnTo>
                  <a:pt x="5036705" y="36496"/>
                </a:lnTo>
                <a:lnTo>
                  <a:pt x="5036705" y="18249"/>
                </a:lnTo>
                <a:lnTo>
                  <a:pt x="5081975" y="18249"/>
                </a:lnTo>
                <a:lnTo>
                  <a:pt x="5777718" y="190195"/>
                </a:lnTo>
                <a:lnTo>
                  <a:pt x="5770854" y="190195"/>
                </a:lnTo>
                <a:lnTo>
                  <a:pt x="5714736" y="204063"/>
                </a:lnTo>
                <a:close/>
              </a:path>
              <a:path w="5834380" h="408304">
                <a:moveTo>
                  <a:pt x="5008130" y="303288"/>
                </a:moveTo>
                <a:lnTo>
                  <a:pt x="0" y="303288"/>
                </a:lnTo>
                <a:lnTo>
                  <a:pt x="0" y="104838"/>
                </a:lnTo>
                <a:lnTo>
                  <a:pt x="5008130" y="104838"/>
                </a:lnTo>
                <a:lnTo>
                  <a:pt x="5008130" y="119125"/>
                </a:lnTo>
                <a:lnTo>
                  <a:pt x="28575" y="119125"/>
                </a:lnTo>
                <a:lnTo>
                  <a:pt x="14287" y="133413"/>
                </a:lnTo>
                <a:lnTo>
                  <a:pt x="28575" y="133413"/>
                </a:lnTo>
                <a:lnTo>
                  <a:pt x="28575" y="274713"/>
                </a:lnTo>
                <a:lnTo>
                  <a:pt x="14287" y="274713"/>
                </a:lnTo>
                <a:lnTo>
                  <a:pt x="28575" y="289001"/>
                </a:lnTo>
                <a:lnTo>
                  <a:pt x="5008130" y="289001"/>
                </a:lnTo>
                <a:lnTo>
                  <a:pt x="5008130" y="303288"/>
                </a:lnTo>
                <a:close/>
              </a:path>
              <a:path w="5834380" h="408304">
                <a:moveTo>
                  <a:pt x="5036705" y="133413"/>
                </a:moveTo>
                <a:lnTo>
                  <a:pt x="28575" y="133413"/>
                </a:lnTo>
                <a:lnTo>
                  <a:pt x="28575" y="119125"/>
                </a:lnTo>
                <a:lnTo>
                  <a:pt x="5008130" y="119125"/>
                </a:lnTo>
                <a:lnTo>
                  <a:pt x="5022418" y="104838"/>
                </a:lnTo>
                <a:lnTo>
                  <a:pt x="5036705" y="104838"/>
                </a:lnTo>
                <a:lnTo>
                  <a:pt x="5036705" y="133413"/>
                </a:lnTo>
                <a:close/>
              </a:path>
              <a:path w="5834380" h="408304">
                <a:moveTo>
                  <a:pt x="28575" y="133413"/>
                </a:moveTo>
                <a:lnTo>
                  <a:pt x="14287" y="133413"/>
                </a:lnTo>
                <a:lnTo>
                  <a:pt x="28575" y="119125"/>
                </a:lnTo>
                <a:lnTo>
                  <a:pt x="28575" y="133413"/>
                </a:lnTo>
                <a:close/>
              </a:path>
              <a:path w="5834380" h="408304">
                <a:moveTo>
                  <a:pt x="5770854" y="217932"/>
                </a:moveTo>
                <a:lnTo>
                  <a:pt x="5714736" y="204063"/>
                </a:lnTo>
                <a:lnTo>
                  <a:pt x="5770854" y="190195"/>
                </a:lnTo>
                <a:lnTo>
                  <a:pt x="5770854" y="217932"/>
                </a:lnTo>
                <a:close/>
              </a:path>
              <a:path w="5834380" h="408304">
                <a:moveTo>
                  <a:pt x="5777714" y="217932"/>
                </a:moveTo>
                <a:lnTo>
                  <a:pt x="5770854" y="217932"/>
                </a:lnTo>
                <a:lnTo>
                  <a:pt x="5770854" y="190195"/>
                </a:lnTo>
                <a:lnTo>
                  <a:pt x="5777718" y="190195"/>
                </a:lnTo>
                <a:lnTo>
                  <a:pt x="5833833" y="204063"/>
                </a:lnTo>
                <a:lnTo>
                  <a:pt x="5777714" y="217932"/>
                </a:lnTo>
                <a:close/>
              </a:path>
              <a:path w="5834380" h="408304">
                <a:moveTo>
                  <a:pt x="5081979" y="389864"/>
                </a:moveTo>
                <a:lnTo>
                  <a:pt x="5036705" y="389864"/>
                </a:lnTo>
                <a:lnTo>
                  <a:pt x="5036705" y="371618"/>
                </a:lnTo>
                <a:lnTo>
                  <a:pt x="5714738" y="204063"/>
                </a:lnTo>
                <a:lnTo>
                  <a:pt x="5770854" y="217932"/>
                </a:lnTo>
                <a:lnTo>
                  <a:pt x="5777714" y="217932"/>
                </a:lnTo>
                <a:lnTo>
                  <a:pt x="5081979" y="389864"/>
                </a:lnTo>
                <a:close/>
              </a:path>
              <a:path w="5834380" h="408304">
                <a:moveTo>
                  <a:pt x="28575" y="289001"/>
                </a:moveTo>
                <a:lnTo>
                  <a:pt x="14287" y="274713"/>
                </a:lnTo>
                <a:lnTo>
                  <a:pt x="28575" y="274713"/>
                </a:lnTo>
                <a:lnTo>
                  <a:pt x="28575" y="289001"/>
                </a:lnTo>
                <a:close/>
              </a:path>
              <a:path w="5834380" h="408304">
                <a:moveTo>
                  <a:pt x="5036705" y="303288"/>
                </a:moveTo>
                <a:lnTo>
                  <a:pt x="5022418" y="303288"/>
                </a:lnTo>
                <a:lnTo>
                  <a:pt x="5008130" y="289001"/>
                </a:lnTo>
                <a:lnTo>
                  <a:pt x="28575" y="289001"/>
                </a:lnTo>
                <a:lnTo>
                  <a:pt x="28575" y="274713"/>
                </a:lnTo>
                <a:lnTo>
                  <a:pt x="5036705" y="274713"/>
                </a:lnTo>
                <a:lnTo>
                  <a:pt x="5036705" y="303288"/>
                </a:lnTo>
                <a:close/>
              </a:path>
              <a:path w="5834380" h="408304">
                <a:moveTo>
                  <a:pt x="5008130" y="408114"/>
                </a:moveTo>
                <a:lnTo>
                  <a:pt x="5008130" y="289001"/>
                </a:lnTo>
                <a:lnTo>
                  <a:pt x="5022418" y="303288"/>
                </a:lnTo>
                <a:lnTo>
                  <a:pt x="5036705" y="303288"/>
                </a:lnTo>
                <a:lnTo>
                  <a:pt x="5036705" y="371618"/>
                </a:lnTo>
                <a:lnTo>
                  <a:pt x="5018989" y="375996"/>
                </a:lnTo>
                <a:lnTo>
                  <a:pt x="5036705" y="389864"/>
                </a:lnTo>
                <a:lnTo>
                  <a:pt x="5081979" y="389864"/>
                </a:lnTo>
                <a:lnTo>
                  <a:pt x="5008130" y="408114"/>
                </a:lnTo>
                <a:close/>
              </a:path>
              <a:path w="5834380" h="408304">
                <a:moveTo>
                  <a:pt x="5036705" y="389864"/>
                </a:moveTo>
                <a:lnTo>
                  <a:pt x="5018989" y="375996"/>
                </a:lnTo>
                <a:lnTo>
                  <a:pt x="5036705" y="371618"/>
                </a:lnTo>
                <a:lnTo>
                  <a:pt x="5036705" y="389864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01351" y="2112797"/>
            <a:ext cx="5518785" cy="0"/>
          </a:xfrm>
          <a:custGeom>
            <a:avLst/>
            <a:gdLst/>
            <a:ahLst/>
            <a:cxnLst/>
            <a:rect l="l" t="t" r="r" b="b"/>
            <a:pathLst>
              <a:path w="5518784" h="0">
                <a:moveTo>
                  <a:pt x="0" y="0"/>
                </a:moveTo>
                <a:lnTo>
                  <a:pt x="5518327" y="0"/>
                </a:lnTo>
              </a:path>
            </a:pathLst>
          </a:custGeom>
          <a:ln w="12700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65348" y="185470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64991" y="20772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801442" y="4342650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721343" y="4351413"/>
            <a:ext cx="1104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2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04109" y="4587747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25130" y="4209453"/>
            <a:ext cx="3028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35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91563" y="4359440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749" y="1414856"/>
            <a:ext cx="77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1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2447" y="2104771"/>
            <a:ext cx="506412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39420" indent="7131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一辆轿车正在以</a:t>
            </a:r>
            <a:r>
              <a:rPr dirty="0" sz="2400" b="1">
                <a:latin typeface="Times New Roman"/>
                <a:cs typeface="Times New Roman"/>
              </a:rPr>
              <a:t>15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r>
              <a:rPr dirty="0" sz="2400" b="1">
                <a:latin typeface="华文楷体"/>
                <a:cs typeface="华文楷体"/>
              </a:rPr>
              <a:t>的速</a:t>
            </a:r>
            <a:r>
              <a:rPr dirty="0" sz="2400" spc="-5" b="1">
                <a:latin typeface="华文楷体"/>
                <a:cs typeface="华文楷体"/>
              </a:rPr>
              <a:t>度 </a:t>
            </a:r>
            <a:r>
              <a:rPr dirty="0" sz="2400" b="1">
                <a:latin typeface="华文楷体"/>
                <a:cs typeface="华文楷体"/>
              </a:rPr>
              <a:t>匀速行驶，发现前方有情况，紧</a:t>
            </a:r>
            <a:r>
              <a:rPr dirty="0" sz="2400" spc="-5" b="1">
                <a:latin typeface="华文楷体"/>
                <a:cs typeface="华文楷体"/>
              </a:rPr>
              <a:t>急 </a:t>
            </a:r>
            <a:r>
              <a:rPr dirty="0" sz="2400" b="1">
                <a:latin typeface="华文楷体"/>
                <a:cs typeface="华文楷体"/>
              </a:rPr>
              <a:t>刹车后车轮抱死，车轮与地面的</a:t>
            </a:r>
            <a:r>
              <a:rPr dirty="0" sz="2400" spc="-5" b="1">
                <a:latin typeface="华文楷体"/>
                <a:cs typeface="华文楷体"/>
              </a:rPr>
              <a:t>动 </a:t>
            </a:r>
            <a:r>
              <a:rPr dirty="0" sz="2400" b="1">
                <a:latin typeface="华文楷体"/>
                <a:cs typeface="华文楷体"/>
              </a:rPr>
              <a:t>摩擦因数为</a:t>
            </a:r>
            <a:r>
              <a:rPr dirty="0" sz="2400" b="1">
                <a:latin typeface="Times New Roman"/>
                <a:cs typeface="Times New Roman"/>
              </a:rPr>
              <a:t>0.71</a:t>
            </a:r>
            <a:r>
              <a:rPr dirty="0" sz="2400" b="1">
                <a:latin typeface="华文楷体"/>
                <a:cs typeface="华文楷体"/>
              </a:rPr>
              <a:t>。</a:t>
            </a:r>
            <a:r>
              <a:rPr dirty="0" sz="2400" spc="-5" b="1">
                <a:latin typeface="华文楷体"/>
                <a:cs typeface="华文楷体"/>
              </a:rPr>
              <a:t>取</a:t>
            </a:r>
            <a:r>
              <a:rPr dirty="0" sz="2400" spc="-20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＝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311150">
              <a:lnSpc>
                <a:spcPts val="2840"/>
              </a:lnSpc>
              <a:spcBef>
                <a:spcPts val="125"/>
              </a:spcBef>
              <a:buSzPct val="95833"/>
              <a:buAutoNum type="arabicPlain"/>
              <a:tabLst>
                <a:tab pos="775970" algn="l"/>
              </a:tabLst>
            </a:pPr>
            <a:r>
              <a:rPr dirty="0" sz="2400" b="1">
                <a:latin typeface="华文楷体"/>
                <a:cs typeface="华文楷体"/>
              </a:rPr>
              <a:t>车轮在地面上滑动时，车辆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加速度是多大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775970" indent="-763270">
              <a:lnSpc>
                <a:spcPts val="2830"/>
              </a:lnSpc>
              <a:buSzPct val="95833"/>
              <a:buAutoNum type="arabicPlain"/>
              <a:tabLst>
                <a:tab pos="775970" algn="l"/>
              </a:tabLst>
            </a:pPr>
            <a:r>
              <a:rPr dirty="0" sz="2400" b="1">
                <a:latin typeface="华文楷体"/>
                <a:cs typeface="华文楷体"/>
              </a:rPr>
              <a:t>车轮抱死后，车辆会滑行多远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8027" y="2194560"/>
            <a:ext cx="3636264" cy="2493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9823" y="2081783"/>
            <a:ext cx="1287780" cy="1463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6332" y="2407323"/>
            <a:ext cx="39954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要求轿车的加速度，需要知</a:t>
            </a:r>
            <a:r>
              <a:rPr dirty="0" spc="-5"/>
              <a:t>道 </a:t>
            </a:r>
            <a:r>
              <a:rPr dirty="0"/>
              <a:t>哪些物理量</a:t>
            </a:r>
            <a:r>
              <a:rPr dirty="0" spc="-5"/>
              <a:t>？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94135" y="4135653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合力、质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3902" y="1985772"/>
            <a:ext cx="1246632" cy="1414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73852" y="2177618"/>
            <a:ext cx="21628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如何求得合力</a:t>
            </a:r>
            <a:r>
              <a:rPr dirty="0" spc="-5"/>
              <a:t>？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7068" y="3167367"/>
            <a:ext cx="4300855" cy="153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99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受力分析，合成、分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解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dirty="0" sz="2400" b="1">
                <a:latin typeface="华文楷体"/>
                <a:cs typeface="华文楷体"/>
              </a:rPr>
              <a:t>本问题中质量不知道，怎么办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8855" y="2255520"/>
            <a:ext cx="684276" cy="2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68447" y="2431580"/>
            <a:ext cx="6751320" cy="85725"/>
          </a:xfrm>
          <a:custGeom>
            <a:avLst/>
            <a:gdLst/>
            <a:ahLst/>
            <a:cxnLst/>
            <a:rect l="l" t="t" r="r" b="b"/>
            <a:pathLst>
              <a:path w="6751320" h="85725">
                <a:moveTo>
                  <a:pt x="6608406" y="85725"/>
                </a:moveTo>
                <a:lnTo>
                  <a:pt x="6679844" y="42862"/>
                </a:lnTo>
                <a:lnTo>
                  <a:pt x="6608406" y="0"/>
                </a:lnTo>
                <a:lnTo>
                  <a:pt x="6703656" y="28575"/>
                </a:lnTo>
                <a:lnTo>
                  <a:pt x="6697700" y="28575"/>
                </a:lnTo>
                <a:lnTo>
                  <a:pt x="6697700" y="57150"/>
                </a:lnTo>
                <a:lnTo>
                  <a:pt x="6703656" y="57150"/>
                </a:lnTo>
                <a:lnTo>
                  <a:pt x="6608406" y="85725"/>
                </a:lnTo>
                <a:close/>
              </a:path>
              <a:path w="6751320" h="85725">
                <a:moveTo>
                  <a:pt x="6656031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656031" y="28575"/>
                </a:lnTo>
                <a:lnTo>
                  <a:pt x="6679844" y="42862"/>
                </a:lnTo>
                <a:lnTo>
                  <a:pt x="6656031" y="57150"/>
                </a:lnTo>
                <a:close/>
              </a:path>
              <a:path w="6751320" h="85725">
                <a:moveTo>
                  <a:pt x="6703656" y="57150"/>
                </a:moveTo>
                <a:lnTo>
                  <a:pt x="6697700" y="57150"/>
                </a:lnTo>
                <a:lnTo>
                  <a:pt x="6697700" y="28575"/>
                </a:lnTo>
                <a:lnTo>
                  <a:pt x="6703656" y="28575"/>
                </a:lnTo>
                <a:lnTo>
                  <a:pt x="6751281" y="42862"/>
                </a:lnTo>
                <a:lnTo>
                  <a:pt x="670365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26791" y="2465044"/>
            <a:ext cx="1835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8620" y="2730169"/>
            <a:ext cx="4508500" cy="85725"/>
          </a:xfrm>
          <a:custGeom>
            <a:avLst/>
            <a:gdLst/>
            <a:ahLst/>
            <a:cxnLst/>
            <a:rect l="l" t="t" r="r" b="b"/>
            <a:pathLst>
              <a:path w="4508500" h="85725">
                <a:moveTo>
                  <a:pt x="142875" y="85725"/>
                </a:moveTo>
                <a:lnTo>
                  <a:pt x="0" y="42862"/>
                </a:lnTo>
                <a:lnTo>
                  <a:pt x="142875" y="0"/>
                </a:lnTo>
                <a:lnTo>
                  <a:pt x="95250" y="28575"/>
                </a:lnTo>
                <a:lnTo>
                  <a:pt x="53581" y="28575"/>
                </a:lnTo>
                <a:lnTo>
                  <a:pt x="53581" y="57150"/>
                </a:lnTo>
                <a:lnTo>
                  <a:pt x="95250" y="57150"/>
                </a:lnTo>
                <a:lnTo>
                  <a:pt x="142875" y="85725"/>
                </a:lnTo>
                <a:close/>
              </a:path>
              <a:path w="4508500" h="85725">
                <a:moveTo>
                  <a:pt x="4365053" y="85725"/>
                </a:moveTo>
                <a:lnTo>
                  <a:pt x="4436491" y="42862"/>
                </a:lnTo>
                <a:lnTo>
                  <a:pt x="4365053" y="0"/>
                </a:lnTo>
                <a:lnTo>
                  <a:pt x="4460303" y="28575"/>
                </a:lnTo>
                <a:lnTo>
                  <a:pt x="4454359" y="28575"/>
                </a:lnTo>
                <a:lnTo>
                  <a:pt x="4454359" y="57150"/>
                </a:lnTo>
                <a:lnTo>
                  <a:pt x="4460303" y="57150"/>
                </a:lnTo>
                <a:lnTo>
                  <a:pt x="4365053" y="85725"/>
                </a:lnTo>
                <a:close/>
              </a:path>
              <a:path w="4508500" h="85725">
                <a:moveTo>
                  <a:pt x="95250" y="57150"/>
                </a:moveTo>
                <a:lnTo>
                  <a:pt x="53581" y="57150"/>
                </a:lnTo>
                <a:lnTo>
                  <a:pt x="53581" y="28575"/>
                </a:lnTo>
                <a:lnTo>
                  <a:pt x="95250" y="28575"/>
                </a:lnTo>
                <a:lnTo>
                  <a:pt x="71437" y="42862"/>
                </a:lnTo>
                <a:lnTo>
                  <a:pt x="95250" y="57150"/>
                </a:lnTo>
                <a:close/>
              </a:path>
              <a:path w="4508500" h="85725">
                <a:moveTo>
                  <a:pt x="4412678" y="57150"/>
                </a:moveTo>
                <a:lnTo>
                  <a:pt x="95250" y="57150"/>
                </a:lnTo>
                <a:lnTo>
                  <a:pt x="71437" y="42862"/>
                </a:lnTo>
                <a:lnTo>
                  <a:pt x="95250" y="28575"/>
                </a:lnTo>
                <a:lnTo>
                  <a:pt x="4412678" y="28575"/>
                </a:lnTo>
                <a:lnTo>
                  <a:pt x="4436491" y="42862"/>
                </a:lnTo>
                <a:lnTo>
                  <a:pt x="4412678" y="57150"/>
                </a:lnTo>
                <a:close/>
              </a:path>
              <a:path w="4508500" h="85725">
                <a:moveTo>
                  <a:pt x="4460303" y="57150"/>
                </a:moveTo>
                <a:lnTo>
                  <a:pt x="4454359" y="57150"/>
                </a:lnTo>
                <a:lnTo>
                  <a:pt x="4454359" y="28575"/>
                </a:lnTo>
                <a:lnTo>
                  <a:pt x="4460303" y="28575"/>
                </a:lnTo>
                <a:lnTo>
                  <a:pt x="4507928" y="42862"/>
                </a:lnTo>
                <a:lnTo>
                  <a:pt x="446030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48620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46008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27776" y="2514600"/>
            <a:ext cx="344805" cy="5232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413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28619" y="2354579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57150" y="624751"/>
                </a:moveTo>
                <a:lnTo>
                  <a:pt x="38100" y="593001"/>
                </a:lnTo>
                <a:lnTo>
                  <a:pt x="38100" y="0"/>
                </a:lnTo>
                <a:lnTo>
                  <a:pt x="76200" y="0"/>
                </a:lnTo>
                <a:lnTo>
                  <a:pt x="76200" y="593001"/>
                </a:lnTo>
                <a:lnTo>
                  <a:pt x="57150" y="624751"/>
                </a:lnTo>
                <a:close/>
              </a:path>
              <a:path w="114300" h="720089">
                <a:moveTo>
                  <a:pt x="57150" y="720001"/>
                </a:moveTo>
                <a:lnTo>
                  <a:pt x="0" y="529501"/>
                </a:lnTo>
                <a:lnTo>
                  <a:pt x="38100" y="593001"/>
                </a:lnTo>
                <a:lnTo>
                  <a:pt x="38100" y="648563"/>
                </a:lnTo>
                <a:lnTo>
                  <a:pt x="78581" y="648563"/>
                </a:lnTo>
                <a:lnTo>
                  <a:pt x="57150" y="720001"/>
                </a:lnTo>
                <a:close/>
              </a:path>
              <a:path w="114300" h="720089">
                <a:moveTo>
                  <a:pt x="78581" y="648563"/>
                </a:moveTo>
                <a:lnTo>
                  <a:pt x="76200" y="648563"/>
                </a:lnTo>
                <a:lnTo>
                  <a:pt x="76200" y="593001"/>
                </a:lnTo>
                <a:lnTo>
                  <a:pt x="114300" y="529501"/>
                </a:lnTo>
                <a:lnTo>
                  <a:pt x="78581" y="648563"/>
                </a:lnTo>
                <a:close/>
              </a:path>
              <a:path w="114300" h="720089">
                <a:moveTo>
                  <a:pt x="76200" y="648563"/>
                </a:moveTo>
                <a:lnTo>
                  <a:pt x="38100" y="648563"/>
                </a:lnTo>
                <a:lnTo>
                  <a:pt x="38100" y="593001"/>
                </a:lnTo>
                <a:lnTo>
                  <a:pt x="57150" y="624751"/>
                </a:lnTo>
                <a:lnTo>
                  <a:pt x="76200" y="624751"/>
                </a:lnTo>
                <a:lnTo>
                  <a:pt x="76200" y="648563"/>
                </a:lnTo>
                <a:close/>
              </a:path>
              <a:path w="114300" h="720089">
                <a:moveTo>
                  <a:pt x="76200" y="624751"/>
                </a:moveTo>
                <a:lnTo>
                  <a:pt x="57150" y="624751"/>
                </a:lnTo>
                <a:lnTo>
                  <a:pt x="76200" y="593001"/>
                </a:lnTo>
                <a:lnTo>
                  <a:pt x="76200" y="624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86824" y="2726651"/>
            <a:ext cx="4597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28619" y="1632953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720089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720089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720089">
                <a:moveTo>
                  <a:pt x="76200" y="719988"/>
                </a:moveTo>
                <a:lnTo>
                  <a:pt x="38100" y="719988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719988"/>
                </a:lnTo>
                <a:close/>
              </a:path>
              <a:path w="114300" h="720089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47187" y="1485354"/>
            <a:ext cx="1172210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065">
              <a:lnSpc>
                <a:spcPts val="294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  <a:p>
            <a:pPr marL="12700">
              <a:lnSpc>
                <a:spcPts val="2940"/>
              </a:lnSpc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8866" y="2287219"/>
            <a:ext cx="468630" cy="114300"/>
          </a:xfrm>
          <a:custGeom>
            <a:avLst/>
            <a:gdLst/>
            <a:ahLst/>
            <a:cxnLst/>
            <a:rect l="l" t="t" r="r" b="b"/>
            <a:pathLst>
              <a:path w="468629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68629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68629" h="114300">
                <a:moveTo>
                  <a:pt x="468007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468007" y="38100"/>
                </a:lnTo>
                <a:lnTo>
                  <a:pt x="46800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62088" y="2255520"/>
            <a:ext cx="684276" cy="21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78142" y="3697325"/>
            <a:ext cx="1459230" cy="16421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47500"/>
              </a:lnSpc>
              <a:spcBef>
                <a:spcPts val="80"/>
              </a:spcBef>
            </a:pPr>
            <a:r>
              <a:rPr dirty="0" sz="2400" b="1">
                <a:latin typeface="华文楷体"/>
                <a:cs typeface="华文楷体"/>
              </a:rPr>
              <a:t>初 速 </a:t>
            </a:r>
            <a:r>
              <a:rPr dirty="0" sz="2400" spc="-5" b="1">
                <a:latin typeface="华文楷体"/>
                <a:cs typeface="华文楷体"/>
              </a:rPr>
              <a:t>度 </a:t>
            </a: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0  </a:t>
            </a:r>
            <a:r>
              <a:rPr dirty="0" sz="2400" b="1">
                <a:latin typeface="华文楷体"/>
                <a:cs typeface="华文楷体"/>
              </a:rPr>
              <a:t>加 速 </a:t>
            </a:r>
            <a:r>
              <a:rPr dirty="0" sz="2400" spc="-5" b="1">
                <a:latin typeface="华文楷体"/>
                <a:cs typeface="华文楷体"/>
              </a:rPr>
              <a:t>度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  </a:t>
            </a:r>
            <a:r>
              <a:rPr dirty="0" sz="2400" b="1">
                <a:latin typeface="华文楷体"/>
                <a:cs typeface="华文楷体"/>
              </a:rPr>
              <a:t>滑行距</a:t>
            </a:r>
            <a:r>
              <a:rPr dirty="0" sz="2400" spc="-5" b="1">
                <a:latin typeface="华文楷体"/>
                <a:cs typeface="华文楷体"/>
              </a:rPr>
              <a:t>离</a:t>
            </a:r>
            <a:r>
              <a:rPr dirty="0" sz="2400" spc="-9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1440" y="3102851"/>
            <a:ext cx="1781810" cy="268732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1410"/>
              </a:spcBef>
            </a:pPr>
            <a:r>
              <a:rPr dirty="0" sz="2400" b="1">
                <a:latin typeface="华文楷体"/>
                <a:cs typeface="华文楷体"/>
              </a:rPr>
              <a:t>质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26670" marR="424815">
              <a:lnSpc>
                <a:spcPct val="145500"/>
              </a:lnSpc>
            </a:pPr>
            <a:r>
              <a:rPr dirty="0" sz="2400" b="1">
                <a:latin typeface="华文楷体"/>
                <a:cs typeface="华文楷体"/>
              </a:rPr>
              <a:t>重 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  </a:t>
            </a:r>
            <a:r>
              <a:rPr dirty="0" sz="2400" b="1">
                <a:latin typeface="华文楷体"/>
                <a:cs typeface="华文楷体"/>
              </a:rPr>
              <a:t>支持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9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N  </a:t>
            </a:r>
            <a:r>
              <a:rPr dirty="0" sz="2400" b="1">
                <a:latin typeface="华文楷体"/>
                <a:cs typeface="华文楷体"/>
              </a:rPr>
              <a:t>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r>
              <a:rPr dirty="0" sz="2400" spc="-45" b="1">
                <a:latin typeface="华文楷体"/>
                <a:cs typeface="华文楷体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7921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400" b="1">
                <a:latin typeface="华文楷体"/>
                <a:cs typeface="华文楷体"/>
              </a:rPr>
              <a:t>动摩擦因</a:t>
            </a:r>
            <a:r>
              <a:rPr dirty="0" sz="2400" spc="-5" b="1">
                <a:latin typeface="华文楷体"/>
                <a:cs typeface="华文楷体"/>
              </a:rPr>
              <a:t>数</a:t>
            </a:r>
            <a:r>
              <a:rPr dirty="0" sz="2400" spc="-7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μ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1525" y="2302700"/>
            <a:ext cx="84677" cy="847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2025-04-17T09:47:46Z</dcterms:created>
  <dcterms:modified xsi:type="dcterms:W3CDTF">2025-04-17T09:47:46Z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