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4831" y="1365224"/>
            <a:ext cx="498233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92110" y="1870252"/>
            <a:ext cx="79508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牛顿运动定律的应用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3878" y="3623999"/>
          <a:ext cx="897382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0"/>
                <a:gridCol w="895350"/>
                <a:gridCol w="519557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主讲人：宋白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珂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3783" y="2837179"/>
            <a:ext cx="2281555" cy="2232025"/>
          </a:xfrm>
          <a:prstGeom prst="rect">
            <a:avLst/>
          </a:prstGeom>
        </p:spPr>
        <p:txBody>
          <a:bodyPr wrap="square" lIns="0" tIns="208279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639"/>
              </a:spcBef>
            </a:pPr>
            <a:r>
              <a:rPr dirty="0" sz="2400" b="1">
                <a:latin typeface="华文楷体"/>
                <a:cs typeface="华文楷体"/>
              </a:rPr>
              <a:t>初速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35" b="1">
                <a:latin typeface="华文楷体"/>
                <a:cs typeface="华文楷体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baseline="-17921" sz="2325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4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  <a:p>
            <a:pPr marL="12700" marR="474980">
              <a:lnSpc>
                <a:spcPct val="148100"/>
              </a:lnSpc>
              <a:spcBef>
                <a:spcPts val="155"/>
              </a:spcBef>
            </a:pPr>
            <a:r>
              <a:rPr dirty="0" sz="2400" b="1">
                <a:latin typeface="华文楷体"/>
                <a:cs typeface="华文楷体"/>
              </a:rPr>
              <a:t>时 </a:t>
            </a:r>
            <a:r>
              <a:rPr dirty="0" sz="2400" spc="-5" b="1">
                <a:latin typeface="华文楷体"/>
                <a:cs typeface="华文楷体"/>
              </a:rPr>
              <a:t>间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5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dirty="0" sz="240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位</a:t>
            </a:r>
            <a:r>
              <a:rPr dirty="0" sz="2400" spc="-5" b="1">
                <a:latin typeface="华文楷体"/>
                <a:cs typeface="华文楷体"/>
              </a:rPr>
              <a:t>移</a:t>
            </a:r>
            <a:r>
              <a:rPr dirty="0" sz="2400" spc="-45" b="1">
                <a:latin typeface="华文楷体"/>
                <a:cs typeface="华文楷体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60</a:t>
            </a:r>
            <a:r>
              <a:rPr dirty="0" sz="24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  </a:t>
            </a:r>
            <a:r>
              <a:rPr dirty="0" sz="2400" b="1">
                <a:latin typeface="华文楷体"/>
                <a:cs typeface="华文楷体"/>
              </a:rPr>
              <a:t>加速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20" b="1">
                <a:latin typeface="华文楷体"/>
                <a:cs typeface="华文楷体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 spc="-1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6158" y="2816174"/>
            <a:ext cx="2396490" cy="1181735"/>
          </a:xfrm>
          <a:prstGeom prst="rect">
            <a:avLst/>
          </a:prstGeom>
        </p:spPr>
        <p:txBody>
          <a:bodyPr wrap="square" lIns="0" tIns="224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dirty="0" sz="2400" b="1">
                <a:latin typeface="华文楷体"/>
                <a:cs typeface="华文楷体"/>
              </a:rPr>
              <a:t>质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75</a:t>
            </a:r>
            <a:r>
              <a:rPr dirty="0" sz="24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kg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dirty="0" sz="2400" b="1">
                <a:latin typeface="华文楷体"/>
                <a:cs typeface="华文楷体"/>
              </a:rPr>
              <a:t>斜面倾</a:t>
            </a:r>
            <a:r>
              <a:rPr dirty="0" sz="2400" spc="-5" b="1">
                <a:latin typeface="华文楷体"/>
                <a:cs typeface="华文楷体"/>
              </a:rPr>
              <a:t>角</a:t>
            </a:r>
            <a:r>
              <a:rPr dirty="0" sz="2400" spc="-60" b="1">
                <a:latin typeface="华文楷体"/>
                <a:cs typeface="华文楷体"/>
              </a:rPr>
              <a:t> </a:t>
            </a:r>
            <a:r>
              <a:rPr dirty="0" sz="2400" spc="-5" b="1" i="1">
                <a:solidFill>
                  <a:srgbClr val="FF0000"/>
                </a:solidFill>
                <a:latin typeface="Times New Roman"/>
                <a:cs typeface="Times New Roman"/>
              </a:rPr>
              <a:t>θ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 spc="-5" b="1">
                <a:solidFill>
                  <a:srgbClr val="FF0000"/>
                </a:solidFill>
                <a:latin typeface="Times New Roman"/>
                <a:cs typeface="Times New Roman"/>
              </a:rPr>
              <a:t>30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°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7589" y="1547698"/>
            <a:ext cx="2329815" cy="1349375"/>
          </a:xfrm>
          <a:custGeom>
            <a:avLst/>
            <a:gdLst/>
            <a:ahLst/>
            <a:cxnLst/>
            <a:rect l="l" t="t" r="r" b="b"/>
            <a:pathLst>
              <a:path w="2329815" h="1349375">
                <a:moveTo>
                  <a:pt x="3809" y="1349171"/>
                </a:moveTo>
                <a:lnTo>
                  <a:pt x="0" y="1342567"/>
                </a:lnTo>
                <a:lnTo>
                  <a:pt x="2325408" y="0"/>
                </a:lnTo>
                <a:lnTo>
                  <a:pt x="2329218" y="6591"/>
                </a:lnTo>
                <a:lnTo>
                  <a:pt x="3809" y="13491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99494" y="2893567"/>
            <a:ext cx="1119505" cy="0"/>
          </a:xfrm>
          <a:custGeom>
            <a:avLst/>
            <a:gdLst/>
            <a:ahLst/>
            <a:cxnLst/>
            <a:rect l="l" t="t" r="r" b="b"/>
            <a:pathLst>
              <a:path w="1119504" h="0">
                <a:moveTo>
                  <a:pt x="0" y="0"/>
                </a:moveTo>
                <a:lnTo>
                  <a:pt x="1119162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275605" y="2737980"/>
            <a:ext cx="61594" cy="148590"/>
          </a:xfrm>
          <a:custGeom>
            <a:avLst/>
            <a:gdLst/>
            <a:ahLst/>
            <a:cxnLst/>
            <a:rect l="l" t="t" r="r" b="b"/>
            <a:pathLst>
              <a:path w="61595" h="148589">
                <a:moveTo>
                  <a:pt x="15768" y="12382"/>
                </a:moveTo>
                <a:lnTo>
                  <a:pt x="6223" y="12382"/>
                </a:lnTo>
                <a:lnTo>
                  <a:pt x="0" y="4864"/>
                </a:lnTo>
                <a:lnTo>
                  <a:pt x="5867" y="0"/>
                </a:lnTo>
                <a:lnTo>
                  <a:pt x="12141" y="7594"/>
                </a:lnTo>
                <a:lnTo>
                  <a:pt x="15768" y="12382"/>
                </a:lnTo>
                <a:close/>
              </a:path>
              <a:path w="61595" h="148589">
                <a:moveTo>
                  <a:pt x="21273" y="20040"/>
                </a:moveTo>
                <a:lnTo>
                  <a:pt x="12014" y="20040"/>
                </a:lnTo>
                <a:lnTo>
                  <a:pt x="6159" y="12305"/>
                </a:lnTo>
                <a:lnTo>
                  <a:pt x="15768" y="12382"/>
                </a:lnTo>
                <a:lnTo>
                  <a:pt x="18135" y="15506"/>
                </a:lnTo>
                <a:lnTo>
                  <a:pt x="21273" y="20040"/>
                </a:lnTo>
                <a:close/>
              </a:path>
              <a:path w="61595" h="148589">
                <a:moveTo>
                  <a:pt x="26479" y="27939"/>
                </a:moveTo>
                <a:lnTo>
                  <a:pt x="17475" y="27939"/>
                </a:lnTo>
                <a:lnTo>
                  <a:pt x="12001" y="20024"/>
                </a:lnTo>
                <a:lnTo>
                  <a:pt x="21273" y="20040"/>
                </a:lnTo>
                <a:lnTo>
                  <a:pt x="23787" y="23672"/>
                </a:lnTo>
                <a:lnTo>
                  <a:pt x="26479" y="27939"/>
                </a:lnTo>
                <a:close/>
              </a:path>
              <a:path w="61595" h="148589">
                <a:moveTo>
                  <a:pt x="31365" y="36068"/>
                </a:moveTo>
                <a:lnTo>
                  <a:pt x="22593" y="36068"/>
                </a:lnTo>
                <a:lnTo>
                  <a:pt x="17464" y="27925"/>
                </a:lnTo>
                <a:lnTo>
                  <a:pt x="26479" y="27939"/>
                </a:lnTo>
                <a:lnTo>
                  <a:pt x="29083" y="32067"/>
                </a:lnTo>
                <a:lnTo>
                  <a:pt x="31365" y="36068"/>
                </a:lnTo>
                <a:close/>
              </a:path>
              <a:path w="61595" h="148589">
                <a:moveTo>
                  <a:pt x="40146" y="52971"/>
                </a:moveTo>
                <a:lnTo>
                  <a:pt x="31762" y="52971"/>
                </a:lnTo>
                <a:lnTo>
                  <a:pt x="27279" y="44259"/>
                </a:lnTo>
                <a:lnTo>
                  <a:pt x="22504" y="35928"/>
                </a:lnTo>
                <a:lnTo>
                  <a:pt x="22593" y="36068"/>
                </a:lnTo>
                <a:lnTo>
                  <a:pt x="31365" y="36068"/>
                </a:lnTo>
                <a:lnTo>
                  <a:pt x="34010" y="40703"/>
                </a:lnTo>
                <a:lnTo>
                  <a:pt x="38569" y="49555"/>
                </a:lnTo>
                <a:lnTo>
                  <a:pt x="40146" y="52971"/>
                </a:lnTo>
                <a:close/>
              </a:path>
              <a:path w="61595" h="148589">
                <a:moveTo>
                  <a:pt x="44014" y="61722"/>
                </a:moveTo>
                <a:lnTo>
                  <a:pt x="35788" y="61722"/>
                </a:lnTo>
                <a:lnTo>
                  <a:pt x="31705" y="52860"/>
                </a:lnTo>
                <a:lnTo>
                  <a:pt x="40146" y="52971"/>
                </a:lnTo>
                <a:lnTo>
                  <a:pt x="42748" y="58610"/>
                </a:lnTo>
                <a:lnTo>
                  <a:pt x="44014" y="61722"/>
                </a:lnTo>
                <a:close/>
              </a:path>
              <a:path w="61595" h="148589">
                <a:moveTo>
                  <a:pt x="47519" y="70675"/>
                </a:moveTo>
                <a:lnTo>
                  <a:pt x="39433" y="70675"/>
                </a:lnTo>
                <a:lnTo>
                  <a:pt x="35776" y="61695"/>
                </a:lnTo>
                <a:lnTo>
                  <a:pt x="44014" y="61722"/>
                </a:lnTo>
                <a:lnTo>
                  <a:pt x="46520" y="67881"/>
                </a:lnTo>
                <a:lnTo>
                  <a:pt x="47519" y="70675"/>
                </a:lnTo>
                <a:close/>
              </a:path>
              <a:path w="61595" h="148589">
                <a:moveTo>
                  <a:pt x="50655" y="79806"/>
                </a:moveTo>
                <a:lnTo>
                  <a:pt x="42684" y="79806"/>
                </a:lnTo>
                <a:lnTo>
                  <a:pt x="39370" y="70523"/>
                </a:lnTo>
                <a:lnTo>
                  <a:pt x="39433" y="70675"/>
                </a:lnTo>
                <a:lnTo>
                  <a:pt x="47519" y="70675"/>
                </a:lnTo>
                <a:lnTo>
                  <a:pt x="49898" y="77330"/>
                </a:lnTo>
                <a:lnTo>
                  <a:pt x="50655" y="79806"/>
                </a:lnTo>
                <a:close/>
              </a:path>
              <a:path w="61595" h="148589">
                <a:moveTo>
                  <a:pt x="53398" y="89115"/>
                </a:moveTo>
                <a:lnTo>
                  <a:pt x="45542" y="89115"/>
                </a:lnTo>
                <a:lnTo>
                  <a:pt x="42683" y="79804"/>
                </a:lnTo>
                <a:lnTo>
                  <a:pt x="50655" y="79806"/>
                </a:lnTo>
                <a:lnTo>
                  <a:pt x="52844" y="86969"/>
                </a:lnTo>
                <a:lnTo>
                  <a:pt x="53398" y="89115"/>
                </a:lnTo>
                <a:close/>
              </a:path>
              <a:path w="61595" h="148589">
                <a:moveTo>
                  <a:pt x="55756" y="98590"/>
                </a:moveTo>
                <a:lnTo>
                  <a:pt x="47980" y="98590"/>
                </a:lnTo>
                <a:lnTo>
                  <a:pt x="45491" y="88950"/>
                </a:lnTo>
                <a:lnTo>
                  <a:pt x="45542" y="89115"/>
                </a:lnTo>
                <a:lnTo>
                  <a:pt x="53398" y="89115"/>
                </a:lnTo>
                <a:lnTo>
                  <a:pt x="55372" y="96761"/>
                </a:lnTo>
                <a:lnTo>
                  <a:pt x="55756" y="98590"/>
                </a:lnTo>
                <a:close/>
              </a:path>
              <a:path w="61595" h="148589">
                <a:moveTo>
                  <a:pt x="57708" y="108204"/>
                </a:moveTo>
                <a:lnTo>
                  <a:pt x="49999" y="108204"/>
                </a:lnTo>
                <a:lnTo>
                  <a:pt x="47976" y="98574"/>
                </a:lnTo>
                <a:lnTo>
                  <a:pt x="55756" y="98590"/>
                </a:lnTo>
                <a:lnTo>
                  <a:pt x="57467" y="106730"/>
                </a:lnTo>
                <a:lnTo>
                  <a:pt x="57708" y="108204"/>
                </a:lnTo>
                <a:close/>
              </a:path>
              <a:path w="61595" h="148589">
                <a:moveTo>
                  <a:pt x="60354" y="127876"/>
                </a:moveTo>
                <a:lnTo>
                  <a:pt x="52717" y="127876"/>
                </a:lnTo>
                <a:lnTo>
                  <a:pt x="51562" y="117805"/>
                </a:lnTo>
                <a:lnTo>
                  <a:pt x="49961" y="108038"/>
                </a:lnTo>
                <a:lnTo>
                  <a:pt x="49999" y="108204"/>
                </a:lnTo>
                <a:lnTo>
                  <a:pt x="57708" y="108204"/>
                </a:lnTo>
                <a:lnTo>
                  <a:pt x="59118" y="116839"/>
                </a:lnTo>
                <a:lnTo>
                  <a:pt x="60299" y="127088"/>
                </a:lnTo>
                <a:lnTo>
                  <a:pt x="60354" y="127876"/>
                </a:lnTo>
                <a:close/>
              </a:path>
              <a:path w="61595" h="148589">
                <a:moveTo>
                  <a:pt x="51574" y="117982"/>
                </a:moveTo>
                <a:lnTo>
                  <a:pt x="51545" y="117805"/>
                </a:lnTo>
                <a:lnTo>
                  <a:pt x="51574" y="117982"/>
                </a:lnTo>
                <a:close/>
              </a:path>
              <a:path w="61595" h="148589">
                <a:moveTo>
                  <a:pt x="61033" y="137909"/>
                </a:moveTo>
                <a:lnTo>
                  <a:pt x="53416" y="137909"/>
                </a:lnTo>
                <a:lnTo>
                  <a:pt x="52714" y="127849"/>
                </a:lnTo>
                <a:lnTo>
                  <a:pt x="60354" y="127876"/>
                </a:lnTo>
                <a:lnTo>
                  <a:pt x="61023" y="137477"/>
                </a:lnTo>
                <a:lnTo>
                  <a:pt x="61033" y="137909"/>
                </a:lnTo>
                <a:close/>
              </a:path>
              <a:path w="61595" h="148589">
                <a:moveTo>
                  <a:pt x="53644" y="148056"/>
                </a:moveTo>
                <a:lnTo>
                  <a:pt x="53403" y="137731"/>
                </a:lnTo>
                <a:lnTo>
                  <a:pt x="53416" y="137909"/>
                </a:lnTo>
                <a:lnTo>
                  <a:pt x="61033" y="137909"/>
                </a:lnTo>
                <a:lnTo>
                  <a:pt x="61264" y="147878"/>
                </a:lnTo>
                <a:lnTo>
                  <a:pt x="53644" y="1480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88940" y="2555519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88885" y="1529257"/>
            <a:ext cx="138912" cy="132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0751" y="3805821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9981" y="3474351"/>
            <a:ext cx="1594485" cy="568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341630">
              <a:lnSpc>
                <a:spcPts val="214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140"/>
              </a:lnSpc>
              <a:tabLst>
                <a:tab pos="1245235" algn="l"/>
              </a:tabLst>
            </a:pP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0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>
                <a:latin typeface="宋体"/>
                <a:cs typeface="宋体"/>
              </a:rPr>
              <a:t>＋	</a:t>
            </a:r>
            <a:r>
              <a:rPr dirty="0" sz="2400" i="1">
                <a:latin typeface="Times New Roman"/>
                <a:cs typeface="Times New Roman"/>
              </a:rPr>
              <a:t>a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baseline="21505" sz="2325" spc="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4940" y="2938055"/>
            <a:ext cx="36899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根据匀变速直线运动的规</a:t>
            </a:r>
            <a:r>
              <a:rPr dirty="0" sz="2400" spc="-5" b="1"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91829" y="2007450"/>
            <a:ext cx="136931" cy="136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34250" y="1678432"/>
            <a:ext cx="2399665" cy="1396365"/>
          </a:xfrm>
          <a:custGeom>
            <a:avLst/>
            <a:gdLst/>
            <a:ahLst/>
            <a:cxnLst/>
            <a:rect l="l" t="t" r="r" b="b"/>
            <a:pathLst>
              <a:path w="2399665" h="1396364">
                <a:moveTo>
                  <a:pt x="9525" y="1396250"/>
                </a:moveTo>
                <a:lnTo>
                  <a:pt x="0" y="1379753"/>
                </a:lnTo>
                <a:lnTo>
                  <a:pt x="2389797" y="0"/>
                </a:lnTo>
                <a:lnTo>
                  <a:pt x="2399322" y="16497"/>
                </a:lnTo>
                <a:lnTo>
                  <a:pt x="9525" y="139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39012" y="3066427"/>
            <a:ext cx="1150620" cy="0"/>
          </a:xfrm>
          <a:custGeom>
            <a:avLst/>
            <a:gdLst/>
            <a:ahLst/>
            <a:cxnLst/>
            <a:rect l="l" t="t" r="r" b="b"/>
            <a:pathLst>
              <a:path w="1150620" h="0">
                <a:moveTo>
                  <a:pt x="0" y="0"/>
                </a:moveTo>
                <a:lnTo>
                  <a:pt x="1150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22845" y="2906610"/>
            <a:ext cx="62865" cy="152400"/>
          </a:xfrm>
          <a:custGeom>
            <a:avLst/>
            <a:gdLst/>
            <a:ahLst/>
            <a:cxnLst/>
            <a:rect l="l" t="t" r="r" b="b"/>
            <a:pathLst>
              <a:path w="62865" h="152400">
                <a:moveTo>
                  <a:pt x="15947" y="12585"/>
                </a:moveTo>
                <a:lnTo>
                  <a:pt x="6388" y="12585"/>
                </a:lnTo>
                <a:lnTo>
                  <a:pt x="0" y="4851"/>
                </a:lnTo>
                <a:lnTo>
                  <a:pt x="5867" y="0"/>
                </a:lnTo>
                <a:lnTo>
                  <a:pt x="12319" y="7797"/>
                </a:lnTo>
                <a:lnTo>
                  <a:pt x="15947" y="12585"/>
                </a:lnTo>
                <a:close/>
              </a:path>
              <a:path w="62865" h="152400">
                <a:moveTo>
                  <a:pt x="21611" y="20459"/>
                </a:moveTo>
                <a:lnTo>
                  <a:pt x="12344" y="20459"/>
                </a:lnTo>
                <a:lnTo>
                  <a:pt x="6322" y="12506"/>
                </a:lnTo>
                <a:lnTo>
                  <a:pt x="15947" y="12585"/>
                </a:lnTo>
                <a:lnTo>
                  <a:pt x="18478" y="15925"/>
                </a:lnTo>
                <a:lnTo>
                  <a:pt x="21611" y="20459"/>
                </a:lnTo>
                <a:close/>
              </a:path>
              <a:path w="62865" h="152400">
                <a:moveTo>
                  <a:pt x="26965" y="28575"/>
                </a:moveTo>
                <a:lnTo>
                  <a:pt x="17957" y="28575"/>
                </a:lnTo>
                <a:lnTo>
                  <a:pt x="12332" y="20443"/>
                </a:lnTo>
                <a:lnTo>
                  <a:pt x="21611" y="20459"/>
                </a:lnTo>
                <a:lnTo>
                  <a:pt x="24269" y="24307"/>
                </a:lnTo>
                <a:lnTo>
                  <a:pt x="26965" y="28575"/>
                </a:lnTo>
                <a:close/>
              </a:path>
              <a:path w="62865" h="152400">
                <a:moveTo>
                  <a:pt x="32001" y="36931"/>
                </a:moveTo>
                <a:lnTo>
                  <a:pt x="23228" y="36931"/>
                </a:lnTo>
                <a:lnTo>
                  <a:pt x="17948" y="28562"/>
                </a:lnTo>
                <a:lnTo>
                  <a:pt x="26965" y="28575"/>
                </a:lnTo>
                <a:lnTo>
                  <a:pt x="29718" y="32931"/>
                </a:lnTo>
                <a:lnTo>
                  <a:pt x="32001" y="36931"/>
                </a:lnTo>
                <a:close/>
              </a:path>
              <a:path w="62865" h="152400">
                <a:moveTo>
                  <a:pt x="41028" y="54305"/>
                </a:moveTo>
                <a:lnTo>
                  <a:pt x="32651" y="54305"/>
                </a:lnTo>
                <a:lnTo>
                  <a:pt x="28041" y="45364"/>
                </a:lnTo>
                <a:lnTo>
                  <a:pt x="23139" y="36791"/>
                </a:lnTo>
                <a:lnTo>
                  <a:pt x="23228" y="36931"/>
                </a:lnTo>
                <a:lnTo>
                  <a:pt x="32001" y="36931"/>
                </a:lnTo>
                <a:lnTo>
                  <a:pt x="34785" y="41808"/>
                </a:lnTo>
                <a:lnTo>
                  <a:pt x="39458" y="50901"/>
                </a:lnTo>
                <a:lnTo>
                  <a:pt x="41028" y="54305"/>
                </a:lnTo>
                <a:close/>
              </a:path>
              <a:path w="62865" h="152400">
                <a:moveTo>
                  <a:pt x="48623" y="72517"/>
                </a:moveTo>
                <a:lnTo>
                  <a:pt x="40538" y="72517"/>
                </a:lnTo>
                <a:lnTo>
                  <a:pt x="36728" y="63157"/>
                </a:lnTo>
                <a:lnTo>
                  <a:pt x="32575" y="54165"/>
                </a:lnTo>
                <a:lnTo>
                  <a:pt x="32651" y="54305"/>
                </a:lnTo>
                <a:lnTo>
                  <a:pt x="41028" y="54305"/>
                </a:lnTo>
                <a:lnTo>
                  <a:pt x="43751" y="60210"/>
                </a:lnTo>
                <a:lnTo>
                  <a:pt x="47625" y="69723"/>
                </a:lnTo>
                <a:lnTo>
                  <a:pt x="48623" y="72517"/>
                </a:lnTo>
                <a:close/>
              </a:path>
              <a:path w="62865" h="152400">
                <a:moveTo>
                  <a:pt x="51855" y="81915"/>
                </a:moveTo>
                <a:lnTo>
                  <a:pt x="43891" y="81915"/>
                </a:lnTo>
                <a:lnTo>
                  <a:pt x="40474" y="72364"/>
                </a:lnTo>
                <a:lnTo>
                  <a:pt x="40538" y="72517"/>
                </a:lnTo>
                <a:lnTo>
                  <a:pt x="48623" y="72517"/>
                </a:lnTo>
                <a:lnTo>
                  <a:pt x="51092" y="79425"/>
                </a:lnTo>
                <a:lnTo>
                  <a:pt x="51855" y="81915"/>
                </a:lnTo>
                <a:close/>
              </a:path>
              <a:path w="62865" h="152400">
                <a:moveTo>
                  <a:pt x="57114" y="101219"/>
                </a:moveTo>
                <a:lnTo>
                  <a:pt x="49326" y="101219"/>
                </a:lnTo>
                <a:lnTo>
                  <a:pt x="46774" y="91313"/>
                </a:lnTo>
                <a:lnTo>
                  <a:pt x="43827" y="81749"/>
                </a:lnTo>
                <a:lnTo>
                  <a:pt x="43891" y="81915"/>
                </a:lnTo>
                <a:lnTo>
                  <a:pt x="51855" y="81915"/>
                </a:lnTo>
                <a:lnTo>
                  <a:pt x="54127" y="89319"/>
                </a:lnTo>
                <a:lnTo>
                  <a:pt x="56730" y="99390"/>
                </a:lnTo>
                <a:lnTo>
                  <a:pt x="57114" y="101219"/>
                </a:lnTo>
                <a:close/>
              </a:path>
              <a:path w="62865" h="152400">
                <a:moveTo>
                  <a:pt x="60698" y="121158"/>
                </a:moveTo>
                <a:lnTo>
                  <a:pt x="53035" y="121158"/>
                </a:lnTo>
                <a:lnTo>
                  <a:pt x="51371" y="110934"/>
                </a:lnTo>
                <a:lnTo>
                  <a:pt x="49322" y="101200"/>
                </a:lnTo>
                <a:lnTo>
                  <a:pt x="57114" y="101219"/>
                </a:lnTo>
                <a:lnTo>
                  <a:pt x="58877" y="109626"/>
                </a:lnTo>
                <a:lnTo>
                  <a:pt x="60566" y="120015"/>
                </a:lnTo>
                <a:lnTo>
                  <a:pt x="60698" y="121158"/>
                </a:lnTo>
                <a:close/>
              </a:path>
              <a:path w="62865" h="152400">
                <a:moveTo>
                  <a:pt x="61839" y="131330"/>
                </a:moveTo>
                <a:lnTo>
                  <a:pt x="54203" y="131330"/>
                </a:lnTo>
                <a:lnTo>
                  <a:pt x="53018" y="121054"/>
                </a:lnTo>
                <a:lnTo>
                  <a:pt x="60698" y="121158"/>
                </a:lnTo>
                <a:lnTo>
                  <a:pt x="61785" y="130543"/>
                </a:lnTo>
                <a:lnTo>
                  <a:pt x="61839" y="131330"/>
                </a:lnTo>
                <a:close/>
              </a:path>
              <a:path w="62865" h="152400">
                <a:moveTo>
                  <a:pt x="55156" y="152031"/>
                </a:moveTo>
                <a:lnTo>
                  <a:pt x="55084" y="146583"/>
                </a:lnTo>
                <a:lnTo>
                  <a:pt x="54914" y="141516"/>
                </a:lnTo>
                <a:lnTo>
                  <a:pt x="54200" y="131302"/>
                </a:lnTo>
                <a:lnTo>
                  <a:pt x="61839" y="131330"/>
                </a:lnTo>
                <a:lnTo>
                  <a:pt x="62522" y="141185"/>
                </a:lnTo>
                <a:lnTo>
                  <a:pt x="62712" y="146583"/>
                </a:lnTo>
                <a:lnTo>
                  <a:pt x="62776" y="151955"/>
                </a:lnTo>
                <a:lnTo>
                  <a:pt x="55156" y="152031"/>
                </a:lnTo>
                <a:close/>
              </a:path>
              <a:path w="62865" h="152400">
                <a:moveTo>
                  <a:pt x="54914" y="141643"/>
                </a:moveTo>
                <a:lnTo>
                  <a:pt x="54906" y="141516"/>
                </a:lnTo>
                <a:lnTo>
                  <a:pt x="54914" y="141643"/>
                </a:lnTo>
                <a:close/>
              </a:path>
              <a:path w="62865" h="152400">
                <a:moveTo>
                  <a:pt x="55092" y="146812"/>
                </a:move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474140" y="2718612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6070" y="4774476"/>
            <a:ext cx="1046480" cy="0"/>
          </a:xfrm>
          <a:custGeom>
            <a:avLst/>
            <a:gdLst/>
            <a:ahLst/>
            <a:cxnLst/>
            <a:rect l="l" t="t" r="r" b="b"/>
            <a:pathLst>
              <a:path w="1046479" h="0">
                <a:moveTo>
                  <a:pt x="0" y="0"/>
                </a:moveTo>
                <a:lnTo>
                  <a:pt x="1046149" y="0"/>
                </a:lnTo>
              </a:path>
            </a:pathLst>
          </a:custGeom>
          <a:ln w="1372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20387" y="4646548"/>
            <a:ext cx="207645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5839" sz="3225" spc="15" i="1">
                <a:latin typeface="Times New Roman"/>
                <a:cs typeface="Times New Roman"/>
              </a:rPr>
              <a:t>t</a:t>
            </a:r>
            <a:r>
              <a:rPr dirty="0" baseline="-25839" sz="3225" spc="-615" i="1">
                <a:latin typeface="Times New Roman"/>
                <a:cs typeface="Times New Roman"/>
              </a:rPr>
              <a:t> </a:t>
            </a:r>
            <a:r>
              <a:rPr dirty="0" sz="1250" spc="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793232" y="4663605"/>
            <a:ext cx="237490" cy="3416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25745" sz="3075" spc="37">
                <a:latin typeface="Times New Roman"/>
                <a:cs typeface="Times New Roman"/>
              </a:rPr>
              <a:t>5</a:t>
            </a:r>
            <a:r>
              <a:rPr dirty="0" sz="1200" spc="1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9441" y="4393184"/>
            <a:ext cx="4791710" cy="3594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32299" sz="3225" spc="-142" i="1">
                <a:latin typeface="Times New Roman"/>
                <a:cs typeface="Times New Roman"/>
              </a:rPr>
              <a:t>a</a:t>
            </a:r>
            <a:r>
              <a:rPr dirty="0" baseline="-32299" sz="3225" spc="-142">
                <a:latin typeface="微软雅黑"/>
                <a:cs typeface="微软雅黑"/>
              </a:rPr>
              <a:t>＝</a:t>
            </a:r>
            <a:r>
              <a:rPr dirty="0" baseline="-32299" sz="3225" spc="-667">
                <a:latin typeface="微软雅黑"/>
                <a:cs typeface="微软雅黑"/>
              </a:rPr>
              <a:t> </a:t>
            </a:r>
            <a:r>
              <a:rPr dirty="0" baseline="3875" sz="3225" spc="7">
                <a:latin typeface="Times New Roman"/>
                <a:cs typeface="Times New Roman"/>
              </a:rPr>
              <a:t>2(</a:t>
            </a:r>
            <a:r>
              <a:rPr dirty="0" baseline="3875" sz="3225" spc="7" i="1">
                <a:latin typeface="Times New Roman"/>
                <a:cs typeface="Times New Roman"/>
              </a:rPr>
              <a:t>x</a:t>
            </a:r>
            <a:r>
              <a:rPr dirty="0" baseline="3875" sz="3225" spc="-225" i="1">
                <a:latin typeface="Times New Roman"/>
                <a:cs typeface="Times New Roman"/>
              </a:rPr>
              <a:t> </a:t>
            </a:r>
            <a:r>
              <a:rPr dirty="0" baseline="3875" sz="3225" spc="30">
                <a:latin typeface="Symbol"/>
                <a:cs typeface="Symbol"/>
              </a:rPr>
              <a:t></a:t>
            </a:r>
            <a:r>
              <a:rPr dirty="0" baseline="3875" sz="3225" spc="-209">
                <a:latin typeface="Times New Roman"/>
                <a:cs typeface="Times New Roman"/>
              </a:rPr>
              <a:t> </a:t>
            </a:r>
            <a:r>
              <a:rPr dirty="0" baseline="3875" sz="3225" spc="89" i="1">
                <a:latin typeface="Book Antiqua"/>
                <a:cs typeface="Book Antiqua"/>
              </a:rPr>
              <a:t>v</a:t>
            </a:r>
            <a:r>
              <a:rPr dirty="0" baseline="-20000" sz="1875" spc="89">
                <a:latin typeface="Times New Roman"/>
                <a:cs typeface="Times New Roman"/>
              </a:rPr>
              <a:t>0</a:t>
            </a:r>
            <a:r>
              <a:rPr dirty="0" baseline="3875" sz="3225" spc="89" i="1">
                <a:latin typeface="Times New Roman"/>
                <a:cs typeface="Times New Roman"/>
              </a:rPr>
              <a:t>t</a:t>
            </a:r>
            <a:r>
              <a:rPr dirty="0" baseline="3875" sz="3225" spc="89">
                <a:latin typeface="Times New Roman"/>
                <a:cs typeface="Times New Roman"/>
              </a:rPr>
              <a:t>)</a:t>
            </a:r>
            <a:r>
              <a:rPr dirty="0" baseline="3875" sz="3225" spc="-195">
                <a:latin typeface="Times New Roman"/>
                <a:cs typeface="Times New Roman"/>
              </a:rPr>
              <a:t> </a:t>
            </a:r>
            <a:r>
              <a:rPr dirty="0" baseline="-35230" sz="3075" spc="187">
                <a:latin typeface="微软雅黑"/>
                <a:cs typeface="微软雅黑"/>
              </a:rPr>
              <a:t>＝</a:t>
            </a:r>
            <a:r>
              <a:rPr dirty="0" u="heavy" sz="2050" spc="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sz="2050" spc="125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dirty="0" u="heavy" sz="2050" spc="1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(60</a:t>
            </a:r>
            <a:r>
              <a:rPr dirty="0" u="heavy" sz="2050" spc="-20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3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</a:t>
            </a:r>
            <a:r>
              <a:rPr dirty="0" u="heavy" sz="2050" spc="-18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12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u="heavy" sz="2050" spc="12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</a:t>
            </a:r>
            <a:r>
              <a:rPr dirty="0" sz="2050" spc="-310">
                <a:latin typeface="Times New Roman"/>
                <a:cs typeface="Times New Roman"/>
              </a:rPr>
              <a:t> </a:t>
            </a:r>
            <a:r>
              <a:rPr dirty="0" u="heavy" sz="20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5)</a:t>
            </a:r>
            <a:r>
              <a:rPr dirty="0" sz="2050" spc="465">
                <a:latin typeface="Times New Roman"/>
                <a:cs typeface="Times New Roman"/>
              </a:rPr>
              <a:t> </a:t>
            </a:r>
            <a:r>
              <a:rPr dirty="0" baseline="-35230" sz="3075" spc="-7">
                <a:latin typeface="Times New Roman"/>
                <a:cs typeface="Times New Roman"/>
              </a:rPr>
              <a:t>m/s</a:t>
            </a:r>
            <a:r>
              <a:rPr dirty="0" baseline="-18518" sz="1800" spc="-7">
                <a:latin typeface="Times New Roman"/>
                <a:cs typeface="Times New Roman"/>
              </a:rPr>
              <a:t>2</a:t>
            </a:r>
            <a:r>
              <a:rPr dirty="0" baseline="-40650" sz="3075" spc="-7">
                <a:latin typeface="微软雅黑"/>
                <a:cs typeface="微软雅黑"/>
              </a:rPr>
              <a:t>＝</a:t>
            </a:r>
            <a:r>
              <a:rPr dirty="0" baseline="-40650" sz="3075" spc="-7">
                <a:latin typeface="Times New Roman"/>
                <a:cs typeface="Times New Roman"/>
              </a:rPr>
              <a:t>4</a:t>
            </a:r>
            <a:r>
              <a:rPr dirty="0" baseline="-40650" sz="3075" spc="104">
                <a:latin typeface="Times New Roman"/>
                <a:cs typeface="Times New Roman"/>
              </a:rPr>
              <a:t> </a:t>
            </a:r>
            <a:r>
              <a:rPr dirty="0" baseline="-40650" sz="3075" spc="82">
                <a:latin typeface="Times New Roman"/>
                <a:cs typeface="Times New Roman"/>
              </a:rPr>
              <a:t>m/s</a:t>
            </a:r>
            <a:r>
              <a:rPr dirty="0" baseline="-25462" sz="1800" spc="82">
                <a:latin typeface="Times New Roman"/>
                <a:cs typeface="Times New Roman"/>
              </a:rPr>
              <a:t>2</a:t>
            </a:r>
            <a:endParaRPr baseline="-25462"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87916" y="4539678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13634" y="2353144"/>
            <a:ext cx="136931" cy="136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762823" y="2042985"/>
            <a:ext cx="1885314" cy="1092200"/>
          </a:xfrm>
          <a:custGeom>
            <a:avLst/>
            <a:gdLst/>
            <a:ahLst/>
            <a:cxnLst/>
            <a:rect l="l" t="t" r="r" b="b"/>
            <a:pathLst>
              <a:path w="1885315" h="1092200">
                <a:moveTo>
                  <a:pt x="67337" y="1060365"/>
                </a:moveTo>
                <a:lnTo>
                  <a:pt x="54991" y="1060157"/>
                </a:lnTo>
                <a:lnTo>
                  <a:pt x="60977" y="1049373"/>
                </a:lnTo>
                <a:lnTo>
                  <a:pt x="1878545" y="0"/>
                </a:lnTo>
                <a:lnTo>
                  <a:pt x="1884895" y="10998"/>
                </a:lnTo>
                <a:lnTo>
                  <a:pt x="67337" y="1060365"/>
                </a:lnTo>
                <a:close/>
              </a:path>
              <a:path w="1885315" h="1092200">
                <a:moveTo>
                  <a:pt x="0" y="1091907"/>
                </a:moveTo>
                <a:lnTo>
                  <a:pt x="90931" y="995413"/>
                </a:lnTo>
                <a:lnTo>
                  <a:pt x="60977" y="1049373"/>
                </a:lnTo>
                <a:lnTo>
                  <a:pt x="38074" y="1062596"/>
                </a:lnTo>
                <a:lnTo>
                  <a:pt x="44424" y="1073594"/>
                </a:lnTo>
                <a:lnTo>
                  <a:pt x="77462" y="1073594"/>
                </a:lnTo>
                <a:lnTo>
                  <a:pt x="0" y="1091907"/>
                </a:lnTo>
                <a:close/>
              </a:path>
              <a:path w="1885315" h="1092200">
                <a:moveTo>
                  <a:pt x="44424" y="1073594"/>
                </a:moveTo>
                <a:lnTo>
                  <a:pt x="38074" y="1062596"/>
                </a:lnTo>
                <a:lnTo>
                  <a:pt x="60977" y="1049373"/>
                </a:lnTo>
                <a:lnTo>
                  <a:pt x="54991" y="1060157"/>
                </a:lnTo>
                <a:lnTo>
                  <a:pt x="67337" y="1060365"/>
                </a:lnTo>
                <a:lnTo>
                  <a:pt x="44424" y="1073594"/>
                </a:lnTo>
                <a:close/>
              </a:path>
              <a:path w="1885315" h="1092200">
                <a:moveTo>
                  <a:pt x="77462" y="1073594"/>
                </a:moveTo>
                <a:lnTo>
                  <a:pt x="44424" y="1073594"/>
                </a:lnTo>
                <a:lnTo>
                  <a:pt x="67337" y="1060365"/>
                </a:lnTo>
                <a:lnTo>
                  <a:pt x="129031" y="1061402"/>
                </a:lnTo>
                <a:lnTo>
                  <a:pt x="77462" y="107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431250" y="1462392"/>
            <a:ext cx="992505" cy="1713230"/>
          </a:xfrm>
          <a:custGeom>
            <a:avLst/>
            <a:gdLst/>
            <a:ahLst/>
            <a:cxnLst/>
            <a:rect l="l" t="t" r="r" b="b"/>
            <a:pathLst>
              <a:path w="992504" h="1713230">
                <a:moveTo>
                  <a:pt x="30492" y="129044"/>
                </a:moveTo>
                <a:lnTo>
                  <a:pt x="0" y="0"/>
                </a:lnTo>
                <a:lnTo>
                  <a:pt x="40398" y="38074"/>
                </a:lnTo>
                <a:lnTo>
                  <a:pt x="29311" y="38074"/>
                </a:lnTo>
                <a:lnTo>
                  <a:pt x="18313" y="44424"/>
                </a:lnTo>
                <a:lnTo>
                  <a:pt x="31540" y="67334"/>
                </a:lnTo>
                <a:lnTo>
                  <a:pt x="30492" y="129044"/>
                </a:lnTo>
                <a:close/>
              </a:path>
              <a:path w="992504" h="1713230">
                <a:moveTo>
                  <a:pt x="31540" y="67334"/>
                </a:moveTo>
                <a:lnTo>
                  <a:pt x="18313" y="44424"/>
                </a:lnTo>
                <a:lnTo>
                  <a:pt x="29311" y="38074"/>
                </a:lnTo>
                <a:lnTo>
                  <a:pt x="39078" y="54990"/>
                </a:lnTo>
                <a:lnTo>
                  <a:pt x="31750" y="54990"/>
                </a:lnTo>
                <a:lnTo>
                  <a:pt x="31540" y="67334"/>
                </a:lnTo>
                <a:close/>
              </a:path>
              <a:path w="992504" h="1713230">
                <a:moveTo>
                  <a:pt x="96494" y="90944"/>
                </a:moveTo>
                <a:lnTo>
                  <a:pt x="42536" y="60980"/>
                </a:lnTo>
                <a:lnTo>
                  <a:pt x="29311" y="38074"/>
                </a:lnTo>
                <a:lnTo>
                  <a:pt x="40398" y="38074"/>
                </a:lnTo>
                <a:lnTo>
                  <a:pt x="96494" y="90944"/>
                </a:lnTo>
                <a:close/>
              </a:path>
              <a:path w="992504" h="1713230">
                <a:moveTo>
                  <a:pt x="981468" y="1712671"/>
                </a:moveTo>
                <a:lnTo>
                  <a:pt x="31540" y="67334"/>
                </a:lnTo>
                <a:lnTo>
                  <a:pt x="31750" y="54990"/>
                </a:lnTo>
                <a:lnTo>
                  <a:pt x="42536" y="60980"/>
                </a:lnTo>
                <a:lnTo>
                  <a:pt x="992466" y="1706321"/>
                </a:lnTo>
                <a:lnTo>
                  <a:pt x="981468" y="1712671"/>
                </a:lnTo>
                <a:close/>
              </a:path>
              <a:path w="992504" h="1713230">
                <a:moveTo>
                  <a:pt x="42536" y="60980"/>
                </a:moveTo>
                <a:lnTo>
                  <a:pt x="31750" y="54990"/>
                </a:lnTo>
                <a:lnTo>
                  <a:pt x="39078" y="54990"/>
                </a:lnTo>
                <a:lnTo>
                  <a:pt x="42536" y="609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59125" y="1894371"/>
            <a:ext cx="219773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27660" algn="l"/>
              </a:tabLst>
            </a:pPr>
            <a:r>
              <a:rPr dirty="0" sz="2400" i="1">
                <a:latin typeface="Times New Roman"/>
                <a:cs typeface="Times New Roman"/>
              </a:rPr>
              <a:t>F	</a:t>
            </a:r>
            <a:r>
              <a:rPr dirty="0" sz="2500" spc="-254" i="1">
                <a:latin typeface="宋体"/>
                <a:cs typeface="宋体"/>
              </a:rPr>
              <a:t>－</a:t>
            </a:r>
            <a:r>
              <a:rPr dirty="0" sz="2400" spc="-254" i="1">
                <a:latin typeface="Times New Roman"/>
                <a:cs typeface="Times New Roman"/>
              </a:rPr>
              <a:t>mg </a:t>
            </a:r>
            <a:r>
              <a:rPr dirty="0" sz="2400" spc="-5">
                <a:latin typeface="Times New Roman"/>
                <a:cs typeface="Times New Roman"/>
              </a:rPr>
              <a:t>cos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θ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4476" y="2001414"/>
            <a:ext cx="2290445" cy="84391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700"/>
              </a:spcBef>
            </a:pPr>
            <a:r>
              <a:rPr dirty="0" sz="1550" spc="5">
                <a:latin typeface="Times New Roman"/>
                <a:cs typeface="Times New Roman"/>
              </a:rPr>
              <a:t>N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2400" i="1">
                <a:latin typeface="Times New Roman"/>
                <a:cs typeface="Times New Roman"/>
              </a:rPr>
              <a:t>mg </a:t>
            </a:r>
            <a:r>
              <a:rPr dirty="0" sz="2400" spc="-5">
                <a:latin typeface="Times New Roman"/>
                <a:cs typeface="Times New Roman"/>
              </a:rPr>
              <a:t>sin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25" i="1">
                <a:latin typeface="Times New Roman"/>
                <a:cs typeface="Times New Roman"/>
              </a:rPr>
              <a:t>θ</a:t>
            </a:r>
            <a:r>
              <a:rPr dirty="0" sz="2500" spc="-125" i="1">
                <a:latin typeface="宋体"/>
                <a:cs typeface="宋体"/>
              </a:rPr>
              <a:t>－</a:t>
            </a:r>
            <a:r>
              <a:rPr dirty="0" sz="2400" spc="-125" i="1">
                <a:latin typeface="Times New Roman"/>
                <a:cs typeface="Times New Roman"/>
              </a:rPr>
              <a:t>F</a:t>
            </a:r>
            <a:r>
              <a:rPr dirty="0" baseline="-17921" sz="2325" spc="-187">
                <a:latin typeface="Times New Roman"/>
                <a:cs typeface="Times New Roman"/>
              </a:rPr>
              <a:t>f</a:t>
            </a:r>
            <a:r>
              <a:rPr dirty="0" sz="2400" spc="-125">
                <a:latin typeface="宋体"/>
                <a:cs typeface="宋体"/>
              </a:rPr>
              <a:t>＝</a:t>
            </a:r>
            <a:r>
              <a:rPr dirty="0" sz="2400" spc="-125" i="1">
                <a:latin typeface="Times New Roman"/>
                <a:cs typeface="Times New Roman"/>
              </a:rPr>
              <a:t>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52345" y="1367015"/>
            <a:ext cx="2468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根据牛顿第二定</a:t>
            </a:r>
            <a:r>
              <a:rPr dirty="0" sz="2400" spc="-5" b="1"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13902" y="1690725"/>
            <a:ext cx="788035" cy="1137285"/>
          </a:xfrm>
          <a:prstGeom prst="rect">
            <a:avLst/>
          </a:prstGeom>
        </p:spPr>
        <p:txBody>
          <a:bodyPr wrap="square" lIns="0" tIns="202565" rIns="0" bIns="0" rtlCol="0" vert="horz">
            <a:spAutoFit/>
          </a:bodyPr>
          <a:lstStyle/>
          <a:p>
            <a:pPr marL="18415">
              <a:lnSpc>
                <a:spcPct val="100000"/>
              </a:lnSpc>
              <a:spcBef>
                <a:spcPts val="159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华文楷体"/>
                <a:cs typeface="华文楷体"/>
              </a:rPr>
              <a:t>方</a:t>
            </a:r>
            <a:r>
              <a:rPr dirty="0" sz="2400" spc="-5" b="1">
                <a:latin typeface="华文楷体"/>
                <a:cs typeface="华文楷体"/>
              </a:rPr>
              <a:t>向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sz="2400" b="1">
                <a:latin typeface="华文楷体"/>
                <a:cs typeface="华文楷体"/>
              </a:rPr>
              <a:t>方</a:t>
            </a:r>
            <a:r>
              <a:rPr dirty="0" sz="2400" spc="-5" b="1">
                <a:latin typeface="华文楷体"/>
                <a:cs typeface="华文楷体"/>
              </a:rPr>
              <a:t>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356055" y="2024126"/>
            <a:ext cx="2399665" cy="1396365"/>
          </a:xfrm>
          <a:custGeom>
            <a:avLst/>
            <a:gdLst/>
            <a:ahLst/>
            <a:cxnLst/>
            <a:rect l="l" t="t" r="r" b="b"/>
            <a:pathLst>
              <a:path w="2399665" h="1396364">
                <a:moveTo>
                  <a:pt x="9525" y="1396250"/>
                </a:moveTo>
                <a:lnTo>
                  <a:pt x="0" y="1379753"/>
                </a:lnTo>
                <a:lnTo>
                  <a:pt x="2389797" y="0"/>
                </a:lnTo>
                <a:lnTo>
                  <a:pt x="2399322" y="16497"/>
                </a:lnTo>
                <a:lnTo>
                  <a:pt x="9525" y="13962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60818" y="1642922"/>
            <a:ext cx="2103920" cy="1831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604811" y="2747886"/>
            <a:ext cx="366395" cy="708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93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  <a:p>
            <a:pPr marL="203835">
              <a:lnSpc>
                <a:spcPts val="2450"/>
              </a:lnSpc>
            </a:pP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439364" y="2775775"/>
            <a:ext cx="128651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00AF50"/>
                </a:solidFill>
                <a:latin typeface="Times New Roman"/>
                <a:cs typeface="Times New Roman"/>
              </a:rPr>
              <a:t>mg </a:t>
            </a:r>
            <a:r>
              <a:rPr dirty="0" sz="2800" spc="-5">
                <a:solidFill>
                  <a:srgbClr val="00AF50"/>
                </a:solidFill>
                <a:latin typeface="Times New Roman"/>
                <a:cs typeface="Times New Roman"/>
              </a:rPr>
              <a:t>cos</a:t>
            </a:r>
            <a:r>
              <a:rPr dirty="0" sz="2800" spc="-7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AF50"/>
                </a:solidFill>
                <a:latin typeface="Times New Roman"/>
                <a:cs typeface="Times New Roman"/>
              </a:rPr>
              <a:t>θ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94903" y="3115767"/>
            <a:ext cx="4597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6515" y="1288745"/>
            <a:ext cx="1227455" cy="141541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751840" marR="82550" indent="15240">
              <a:lnSpc>
                <a:spcPct val="64800"/>
              </a:lnSpc>
              <a:spcBef>
                <a:spcPts val="1275"/>
              </a:spcBef>
            </a:pPr>
            <a:r>
              <a:rPr dirty="0" sz="2800" spc="-5" i="1">
                <a:latin typeface="Times New Roman"/>
                <a:cs typeface="Times New Roman"/>
              </a:rPr>
              <a:t>y  </a:t>
            </a: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22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6975"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dirty="0" sz="2800" spc="-5" i="1">
                <a:solidFill>
                  <a:srgbClr val="00AF50"/>
                </a:solidFill>
                <a:latin typeface="Times New Roman"/>
                <a:cs typeface="Times New Roman"/>
              </a:rPr>
              <a:t>mg </a:t>
            </a:r>
            <a:r>
              <a:rPr dirty="0" sz="2800" spc="-5">
                <a:solidFill>
                  <a:srgbClr val="00AF50"/>
                </a:solidFill>
                <a:latin typeface="Times New Roman"/>
                <a:cs typeface="Times New Roman"/>
              </a:rPr>
              <a:t>sin</a:t>
            </a:r>
            <a:r>
              <a:rPr dirty="0" sz="2800" spc="-8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AF50"/>
                </a:solidFill>
                <a:latin typeface="Times New Roman"/>
                <a:cs typeface="Times New Roman"/>
              </a:rPr>
              <a:t>θ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53918" y="1683347"/>
            <a:ext cx="3200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7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13902" y="2888933"/>
            <a:ext cx="4549775" cy="139065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469900" algn="l"/>
              </a:tabLst>
            </a:pPr>
            <a:r>
              <a:rPr dirty="0" sz="2400" spc="-5" b="1">
                <a:latin typeface="华文楷体"/>
                <a:cs typeface="华文楷体"/>
              </a:rPr>
              <a:t>得	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-7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 i="1">
                <a:latin typeface="Times New Roman"/>
                <a:cs typeface="Times New Roman"/>
              </a:rPr>
              <a:t>mg </a:t>
            </a:r>
            <a:r>
              <a:rPr dirty="0" sz="2400" spc="-5">
                <a:latin typeface="Times New Roman"/>
                <a:cs typeface="Times New Roman"/>
              </a:rPr>
              <a:t>cos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  <a:p>
            <a:pPr marL="556260">
              <a:lnSpc>
                <a:spcPct val="100000"/>
              </a:lnSpc>
              <a:spcBef>
                <a:spcPts val="600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-7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605">
                <a:latin typeface="宋体"/>
                <a:cs typeface="宋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(</a:t>
            </a:r>
            <a:r>
              <a:rPr dirty="0" sz="2400" i="1">
                <a:latin typeface="Times New Roman"/>
                <a:cs typeface="Times New Roman"/>
              </a:rPr>
              <a:t>g </a:t>
            </a:r>
            <a:r>
              <a:rPr dirty="0" sz="2400" spc="-5">
                <a:latin typeface="Times New Roman"/>
                <a:cs typeface="Times New Roman"/>
              </a:rPr>
              <a:t>sin </a:t>
            </a:r>
            <a:r>
              <a:rPr dirty="0" sz="2400" spc="-220" i="1">
                <a:latin typeface="Times New Roman"/>
                <a:cs typeface="Times New Roman"/>
              </a:rPr>
              <a:t>θ</a:t>
            </a:r>
            <a:r>
              <a:rPr dirty="0" sz="2500" spc="-220" i="1">
                <a:latin typeface="宋体"/>
                <a:cs typeface="宋体"/>
              </a:rPr>
              <a:t>－</a:t>
            </a:r>
            <a:r>
              <a:rPr dirty="0" sz="2400" spc="-220" i="1">
                <a:latin typeface="Times New Roman"/>
                <a:cs typeface="Times New Roman"/>
              </a:rPr>
              <a:t>a</a:t>
            </a:r>
            <a:r>
              <a:rPr dirty="0" sz="2400" spc="-22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  <a:spcBef>
                <a:spcPts val="835"/>
              </a:spcBef>
            </a:pPr>
            <a:r>
              <a:rPr dirty="0" sz="2400" b="1">
                <a:latin typeface="华文楷体"/>
                <a:cs typeface="华文楷体"/>
              </a:rPr>
              <a:t>其中</a:t>
            </a:r>
            <a:r>
              <a:rPr dirty="0" sz="2400">
                <a:latin typeface="华文楷体"/>
                <a:cs typeface="华文楷体"/>
              </a:rPr>
              <a:t>，</a:t>
            </a:r>
            <a:r>
              <a:rPr dirty="0" sz="2400" i="1">
                <a:latin typeface="Times New Roman"/>
                <a:cs typeface="Times New Roman"/>
              </a:rPr>
              <a:t>m</a:t>
            </a:r>
            <a:r>
              <a:rPr dirty="0" sz="2400">
                <a:latin typeface="华文楷体"/>
                <a:cs typeface="华文楷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75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kg</a:t>
            </a:r>
            <a:r>
              <a:rPr dirty="0" sz="2400">
                <a:latin typeface="华文楷体"/>
                <a:cs typeface="华文楷体"/>
              </a:rPr>
              <a:t>，</a:t>
            </a:r>
            <a:r>
              <a:rPr dirty="0" sz="2400" i="1">
                <a:latin typeface="Times New Roman"/>
                <a:cs typeface="Times New Roman"/>
              </a:rPr>
              <a:t>θ</a:t>
            </a:r>
            <a:r>
              <a:rPr dirty="0" sz="2400">
                <a:latin typeface="华文楷体"/>
                <a:cs typeface="华文楷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30</a:t>
            </a:r>
            <a:r>
              <a:rPr dirty="0" sz="2400">
                <a:latin typeface="华文楷体"/>
                <a:cs typeface="华文楷体"/>
              </a:rPr>
              <a:t>°，</a:t>
            </a:r>
            <a:r>
              <a:rPr dirty="0" sz="2400" b="1">
                <a:latin typeface="华文楷体"/>
                <a:cs typeface="华文楷体"/>
              </a:rPr>
              <a:t>则</a:t>
            </a:r>
            <a:r>
              <a:rPr dirty="0" sz="2400" spc="-5" b="1">
                <a:latin typeface="华文楷体"/>
                <a:cs typeface="华文楷体"/>
              </a:rPr>
              <a:t>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2345" y="4216146"/>
            <a:ext cx="6744334" cy="156908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395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-7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华文楷体"/>
                <a:cs typeface="华文楷体"/>
              </a:rPr>
              <a:t>＝</a:t>
            </a:r>
            <a:r>
              <a:rPr dirty="0" sz="2400" spc="-5">
                <a:latin typeface="Times New Roman"/>
                <a:cs typeface="Times New Roman"/>
              </a:rPr>
              <a:t>75 N</a:t>
            </a:r>
            <a:r>
              <a:rPr dirty="0" sz="2400" spc="-5">
                <a:latin typeface="华文楷体"/>
                <a:cs typeface="华文楷体"/>
              </a:rPr>
              <a:t>，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-7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华文楷体"/>
                <a:cs typeface="华文楷体"/>
              </a:rPr>
              <a:t>＝</a:t>
            </a:r>
            <a:r>
              <a:rPr dirty="0" sz="2400" spc="-5">
                <a:latin typeface="Times New Roman"/>
                <a:cs typeface="Times New Roman"/>
              </a:rPr>
              <a:t>650</a:t>
            </a:r>
            <a:r>
              <a:rPr dirty="0" sz="2400">
                <a:latin typeface="Times New Roman"/>
                <a:cs typeface="Times New Roman"/>
              </a:rPr>
              <a:t> 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2400" b="1">
                <a:latin typeface="华文楷体"/>
                <a:cs typeface="华文楷体"/>
              </a:rPr>
              <a:t>根据牛顿第三定律，滑雪者对雪面的压力大小也</a:t>
            </a:r>
            <a:r>
              <a:rPr dirty="0" sz="2400" spc="-5" b="1">
                <a:latin typeface="华文楷体"/>
                <a:cs typeface="华文楷体"/>
              </a:rPr>
              <a:t>为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400">
                <a:latin typeface="Times New Roman"/>
                <a:cs typeface="Times New Roman"/>
              </a:rPr>
              <a:t>650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>
                <a:latin typeface="宋体"/>
                <a:cs typeface="宋体"/>
              </a:rPr>
              <a:t>，</a:t>
            </a:r>
            <a:r>
              <a:rPr dirty="0" sz="2400" b="1">
                <a:latin typeface="华文楷体"/>
                <a:cs typeface="华文楷体"/>
              </a:rPr>
              <a:t>垂直斜面向下。滑雪者受到的阻力大小</a:t>
            </a:r>
            <a:r>
              <a:rPr dirty="0" sz="2400" spc="-5" b="1">
                <a:latin typeface="华文楷体"/>
                <a:cs typeface="华文楷体"/>
              </a:rPr>
              <a:t>为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75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b="1">
                <a:latin typeface="宋体"/>
                <a:cs typeface="宋体"/>
              </a:rPr>
              <a:t>，</a:t>
            </a:r>
            <a:r>
              <a:rPr dirty="0" sz="2400" b="1">
                <a:latin typeface="华文楷体"/>
                <a:cs typeface="华文楷体"/>
              </a:rPr>
              <a:t>方向沿斜面向上</a:t>
            </a:r>
            <a:r>
              <a:rPr dirty="0" sz="2400" spc="-10" b="1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47963" y="1416050"/>
            <a:ext cx="788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华文楷体"/>
                <a:cs typeface="华文楷体"/>
              </a:rPr>
              <a:t>情景</a:t>
            </a:r>
            <a:r>
              <a:rPr dirty="0" sz="2400" b="1">
                <a:solidFill>
                  <a:srgbClr val="006FC0"/>
                </a:solidFill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9507" y="2336698"/>
            <a:ext cx="8118475" cy="305435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3945890" marR="262255" indent="542925">
              <a:lnSpc>
                <a:spcPct val="101400"/>
              </a:lnSpc>
              <a:spcBef>
                <a:spcPts val="60"/>
              </a:spcBef>
            </a:pPr>
            <a:r>
              <a:rPr dirty="0" sz="2400" b="1">
                <a:latin typeface="华文楷体"/>
                <a:cs typeface="华文楷体"/>
              </a:rPr>
              <a:t>某大厦内装有自动扶梯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电梯扶手的倾角为</a:t>
            </a:r>
            <a:r>
              <a:rPr dirty="0" sz="2400" b="1" i="1">
                <a:latin typeface="Times New Roman"/>
                <a:cs typeface="Times New Roman"/>
              </a:rPr>
              <a:t>θ</a:t>
            </a:r>
            <a:r>
              <a:rPr dirty="0" sz="2400" spc="-15" b="1" i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3945890" marR="330835" indent="542925">
              <a:lnSpc>
                <a:spcPts val="2840"/>
              </a:lnSpc>
              <a:spcBef>
                <a:spcPts val="125"/>
              </a:spcBef>
            </a:pPr>
            <a:r>
              <a:rPr dirty="0" sz="2400" b="1">
                <a:latin typeface="华文楷体"/>
                <a:cs typeface="华文楷体"/>
              </a:rPr>
              <a:t>一位质量为</a:t>
            </a:r>
            <a:r>
              <a:rPr dirty="0" sz="2400" spc="-5" b="1" i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华文楷体"/>
                <a:cs typeface="华文楷体"/>
              </a:rPr>
              <a:t>的乘客站</a:t>
            </a:r>
            <a:r>
              <a:rPr dirty="0" sz="2400" spc="-5" b="1">
                <a:latin typeface="华文楷体"/>
                <a:cs typeface="华文楷体"/>
              </a:rPr>
              <a:t>在 </a:t>
            </a:r>
            <a:r>
              <a:rPr dirty="0" sz="2400" b="1">
                <a:latin typeface="华文楷体"/>
                <a:cs typeface="华文楷体"/>
              </a:rPr>
              <a:t>自动扶梯上不动，此时扶</a:t>
            </a:r>
            <a:r>
              <a:rPr dirty="0" sz="2400" spc="-5" b="1">
                <a:latin typeface="华文楷体"/>
                <a:cs typeface="华文楷体"/>
              </a:rPr>
              <a:t>梯</a:t>
            </a:r>
            <a:endParaRPr sz="2400">
              <a:latin typeface="华文楷体"/>
              <a:cs typeface="华文楷体"/>
            </a:endParaRPr>
          </a:p>
          <a:p>
            <a:pPr marL="3945890">
              <a:lnSpc>
                <a:spcPts val="2830"/>
              </a:lnSpc>
            </a:pPr>
            <a:r>
              <a:rPr dirty="0" sz="2400" b="1">
                <a:latin typeface="华文楷体"/>
                <a:cs typeface="华文楷体"/>
              </a:rPr>
              <a:t>正在向上以加速度</a:t>
            </a: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华文楷体"/>
                <a:cs typeface="华文楷体"/>
              </a:rPr>
              <a:t>加速启动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重力加速度为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r>
              <a:rPr dirty="0" sz="2400" b="1">
                <a:latin typeface="华文楷体"/>
                <a:cs typeface="华文楷体"/>
              </a:rPr>
              <a:t>，自动扶梯对人脚底的支持力和摩擦力多大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16123" y="2112264"/>
            <a:ext cx="3598164" cy="2392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1225" y="2761335"/>
            <a:ext cx="166128" cy="164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65805" y="2918904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22"/>
                </a:moveTo>
                <a:lnTo>
                  <a:pt x="0" y="285622"/>
                </a:lnTo>
                <a:lnTo>
                  <a:pt x="0" y="0"/>
                </a:lnTo>
                <a:lnTo>
                  <a:pt x="469671" y="0"/>
                </a:lnTo>
                <a:lnTo>
                  <a:pt x="469671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285622"/>
                </a:lnTo>
                <a:close/>
              </a:path>
              <a:path w="469900" h="285750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469900" h="285750">
                <a:moveTo>
                  <a:pt x="469671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469671" y="9524"/>
                </a:lnTo>
                <a:lnTo>
                  <a:pt x="469671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24440" y="2645854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22"/>
                </a:moveTo>
                <a:lnTo>
                  <a:pt x="0" y="285622"/>
                </a:lnTo>
                <a:lnTo>
                  <a:pt x="0" y="0"/>
                </a:lnTo>
                <a:lnTo>
                  <a:pt x="469671" y="0"/>
                </a:lnTo>
                <a:lnTo>
                  <a:pt x="469671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285622"/>
                </a:lnTo>
                <a:close/>
              </a:path>
              <a:path w="469900" h="285750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469900" h="285750">
                <a:moveTo>
                  <a:pt x="469671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469671" y="9524"/>
                </a:lnTo>
                <a:lnTo>
                  <a:pt x="469671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4586" y="2371598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10"/>
                </a:moveTo>
                <a:lnTo>
                  <a:pt x="0" y="285610"/>
                </a:lnTo>
                <a:lnTo>
                  <a:pt x="0" y="0"/>
                </a:lnTo>
                <a:lnTo>
                  <a:pt x="469684" y="0"/>
                </a:lnTo>
                <a:lnTo>
                  <a:pt x="469684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285610"/>
                </a:lnTo>
                <a:close/>
              </a:path>
              <a:path w="469900" h="2857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469900" h="285750">
                <a:moveTo>
                  <a:pt x="469684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469684" y="9525"/>
                </a:lnTo>
                <a:lnTo>
                  <a:pt x="46968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3222" y="2098548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10"/>
                </a:moveTo>
                <a:lnTo>
                  <a:pt x="0" y="285610"/>
                </a:lnTo>
                <a:lnTo>
                  <a:pt x="0" y="0"/>
                </a:lnTo>
                <a:lnTo>
                  <a:pt x="469684" y="0"/>
                </a:lnTo>
                <a:lnTo>
                  <a:pt x="469684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285610"/>
                </a:lnTo>
                <a:close/>
              </a:path>
              <a:path w="469900" h="2857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469900" h="285750">
                <a:moveTo>
                  <a:pt x="469684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469684" y="9525"/>
                </a:lnTo>
                <a:lnTo>
                  <a:pt x="46968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02581" y="1823720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22"/>
                </a:moveTo>
                <a:lnTo>
                  <a:pt x="0" y="285622"/>
                </a:lnTo>
                <a:lnTo>
                  <a:pt x="0" y="0"/>
                </a:lnTo>
                <a:lnTo>
                  <a:pt x="469684" y="0"/>
                </a:lnTo>
                <a:lnTo>
                  <a:pt x="469684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285622"/>
                </a:lnTo>
                <a:close/>
              </a:path>
              <a:path w="469900" h="285750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469900" h="285750">
                <a:moveTo>
                  <a:pt x="469684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469684" y="9524"/>
                </a:lnTo>
                <a:lnTo>
                  <a:pt x="46968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61216" y="1550669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22"/>
                </a:moveTo>
                <a:lnTo>
                  <a:pt x="0" y="285622"/>
                </a:lnTo>
                <a:lnTo>
                  <a:pt x="0" y="0"/>
                </a:lnTo>
                <a:lnTo>
                  <a:pt x="469684" y="0"/>
                </a:lnTo>
                <a:lnTo>
                  <a:pt x="469684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285622"/>
                </a:lnTo>
                <a:close/>
              </a:path>
              <a:path w="469900" h="285750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469900" h="285750">
                <a:moveTo>
                  <a:pt x="469684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469684" y="9524"/>
                </a:lnTo>
                <a:lnTo>
                  <a:pt x="46968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0900" y="1390650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4">
                <a:moveTo>
                  <a:pt x="0" y="0"/>
                </a:moveTo>
                <a:lnTo>
                  <a:pt x="0" y="1695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21560" y="3204527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89" h="0">
                <a:moveTo>
                  <a:pt x="0" y="0"/>
                </a:moveTo>
                <a:lnTo>
                  <a:pt x="16725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70402" y="1502892"/>
            <a:ext cx="2814955" cy="1710055"/>
          </a:xfrm>
          <a:custGeom>
            <a:avLst/>
            <a:gdLst/>
            <a:ahLst/>
            <a:cxnLst/>
            <a:rect l="l" t="t" r="r" b="b"/>
            <a:pathLst>
              <a:path w="2814954" h="1710055">
                <a:moveTo>
                  <a:pt x="9842" y="1709788"/>
                </a:moveTo>
                <a:lnTo>
                  <a:pt x="0" y="1693481"/>
                </a:lnTo>
                <a:lnTo>
                  <a:pt x="65227" y="1654098"/>
                </a:lnTo>
                <a:lnTo>
                  <a:pt x="75082" y="1670405"/>
                </a:lnTo>
                <a:lnTo>
                  <a:pt x="9842" y="1709788"/>
                </a:lnTo>
                <a:close/>
              </a:path>
              <a:path w="2814954" h="1710055">
                <a:moveTo>
                  <a:pt x="124002" y="1640865"/>
                </a:moveTo>
                <a:lnTo>
                  <a:pt x="114160" y="1624558"/>
                </a:lnTo>
                <a:lnTo>
                  <a:pt x="179387" y="1585175"/>
                </a:lnTo>
                <a:lnTo>
                  <a:pt x="189242" y="1601482"/>
                </a:lnTo>
                <a:lnTo>
                  <a:pt x="124002" y="1640865"/>
                </a:lnTo>
                <a:close/>
              </a:path>
              <a:path w="2814954" h="1710055">
                <a:moveTo>
                  <a:pt x="238163" y="1571942"/>
                </a:moveTo>
                <a:lnTo>
                  <a:pt x="228320" y="1555635"/>
                </a:lnTo>
                <a:lnTo>
                  <a:pt x="293547" y="1516253"/>
                </a:lnTo>
                <a:lnTo>
                  <a:pt x="303390" y="1532559"/>
                </a:lnTo>
                <a:lnTo>
                  <a:pt x="238163" y="1571942"/>
                </a:lnTo>
                <a:close/>
              </a:path>
              <a:path w="2814954" h="1710055">
                <a:moveTo>
                  <a:pt x="352323" y="1503019"/>
                </a:moveTo>
                <a:lnTo>
                  <a:pt x="342480" y="1486712"/>
                </a:lnTo>
                <a:lnTo>
                  <a:pt x="407708" y="1447330"/>
                </a:lnTo>
                <a:lnTo>
                  <a:pt x="417550" y="1463636"/>
                </a:lnTo>
                <a:lnTo>
                  <a:pt x="352323" y="1503019"/>
                </a:lnTo>
                <a:close/>
              </a:path>
              <a:path w="2814954" h="1710055">
                <a:moveTo>
                  <a:pt x="466483" y="1434109"/>
                </a:moveTo>
                <a:lnTo>
                  <a:pt x="456628" y="1417789"/>
                </a:lnTo>
                <a:lnTo>
                  <a:pt x="521868" y="1378407"/>
                </a:lnTo>
                <a:lnTo>
                  <a:pt x="531710" y="1394726"/>
                </a:lnTo>
                <a:lnTo>
                  <a:pt x="466483" y="1434109"/>
                </a:lnTo>
                <a:close/>
              </a:path>
              <a:path w="2814954" h="1710055">
                <a:moveTo>
                  <a:pt x="580644" y="1365186"/>
                </a:moveTo>
                <a:lnTo>
                  <a:pt x="570788" y="1348879"/>
                </a:lnTo>
                <a:lnTo>
                  <a:pt x="636028" y="1309497"/>
                </a:lnTo>
                <a:lnTo>
                  <a:pt x="645871" y="1325803"/>
                </a:lnTo>
                <a:lnTo>
                  <a:pt x="580644" y="1365186"/>
                </a:lnTo>
                <a:close/>
              </a:path>
              <a:path w="2814954" h="1710055">
                <a:moveTo>
                  <a:pt x="694791" y="1296263"/>
                </a:moveTo>
                <a:lnTo>
                  <a:pt x="684949" y="1279956"/>
                </a:lnTo>
                <a:lnTo>
                  <a:pt x="750188" y="1240574"/>
                </a:lnTo>
                <a:lnTo>
                  <a:pt x="760031" y="1256880"/>
                </a:lnTo>
                <a:lnTo>
                  <a:pt x="694791" y="1296263"/>
                </a:lnTo>
                <a:close/>
              </a:path>
              <a:path w="2814954" h="1710055">
                <a:moveTo>
                  <a:pt x="808951" y="1227340"/>
                </a:moveTo>
                <a:lnTo>
                  <a:pt x="799109" y="1211033"/>
                </a:lnTo>
                <a:lnTo>
                  <a:pt x="864349" y="1171651"/>
                </a:lnTo>
                <a:lnTo>
                  <a:pt x="874191" y="1187958"/>
                </a:lnTo>
                <a:lnTo>
                  <a:pt x="808951" y="1227340"/>
                </a:lnTo>
                <a:close/>
              </a:path>
              <a:path w="2814954" h="1710055">
                <a:moveTo>
                  <a:pt x="923112" y="1158417"/>
                </a:moveTo>
                <a:lnTo>
                  <a:pt x="913269" y="1142111"/>
                </a:lnTo>
                <a:lnTo>
                  <a:pt x="978496" y="1102728"/>
                </a:lnTo>
                <a:lnTo>
                  <a:pt x="988352" y="1119035"/>
                </a:lnTo>
                <a:lnTo>
                  <a:pt x="923112" y="1158417"/>
                </a:lnTo>
                <a:close/>
              </a:path>
              <a:path w="2814954" h="1710055">
                <a:moveTo>
                  <a:pt x="1037272" y="1089494"/>
                </a:moveTo>
                <a:lnTo>
                  <a:pt x="1027430" y="1073188"/>
                </a:lnTo>
                <a:lnTo>
                  <a:pt x="1092657" y="1033805"/>
                </a:lnTo>
                <a:lnTo>
                  <a:pt x="1102499" y="1050112"/>
                </a:lnTo>
                <a:lnTo>
                  <a:pt x="1037272" y="1089494"/>
                </a:lnTo>
                <a:close/>
              </a:path>
              <a:path w="2814954" h="1710055">
                <a:moveTo>
                  <a:pt x="1151432" y="1020584"/>
                </a:moveTo>
                <a:lnTo>
                  <a:pt x="1141590" y="1004277"/>
                </a:lnTo>
                <a:lnTo>
                  <a:pt x="1206817" y="964882"/>
                </a:lnTo>
                <a:lnTo>
                  <a:pt x="1216660" y="981202"/>
                </a:lnTo>
                <a:lnTo>
                  <a:pt x="1151432" y="1020584"/>
                </a:lnTo>
                <a:close/>
              </a:path>
              <a:path w="2814954" h="1710055">
                <a:moveTo>
                  <a:pt x="1265593" y="951661"/>
                </a:moveTo>
                <a:lnTo>
                  <a:pt x="1255737" y="935355"/>
                </a:lnTo>
                <a:lnTo>
                  <a:pt x="1320977" y="895972"/>
                </a:lnTo>
                <a:lnTo>
                  <a:pt x="1330820" y="912279"/>
                </a:lnTo>
                <a:lnTo>
                  <a:pt x="1265593" y="951661"/>
                </a:lnTo>
                <a:close/>
              </a:path>
              <a:path w="2814954" h="1710055">
                <a:moveTo>
                  <a:pt x="1379753" y="882738"/>
                </a:moveTo>
                <a:lnTo>
                  <a:pt x="1369898" y="866432"/>
                </a:lnTo>
                <a:lnTo>
                  <a:pt x="1435138" y="827049"/>
                </a:lnTo>
                <a:lnTo>
                  <a:pt x="1444980" y="843356"/>
                </a:lnTo>
                <a:lnTo>
                  <a:pt x="1379753" y="882738"/>
                </a:lnTo>
                <a:close/>
              </a:path>
              <a:path w="2814954" h="1710055">
                <a:moveTo>
                  <a:pt x="1493901" y="813816"/>
                </a:moveTo>
                <a:lnTo>
                  <a:pt x="1484058" y="797509"/>
                </a:lnTo>
                <a:lnTo>
                  <a:pt x="1549298" y="758126"/>
                </a:lnTo>
                <a:lnTo>
                  <a:pt x="1559140" y="774433"/>
                </a:lnTo>
                <a:lnTo>
                  <a:pt x="1493901" y="813816"/>
                </a:lnTo>
                <a:close/>
              </a:path>
              <a:path w="2814954" h="1710055">
                <a:moveTo>
                  <a:pt x="1608061" y="744893"/>
                </a:moveTo>
                <a:lnTo>
                  <a:pt x="1598218" y="728586"/>
                </a:lnTo>
                <a:lnTo>
                  <a:pt x="1663458" y="689203"/>
                </a:lnTo>
                <a:lnTo>
                  <a:pt x="1673301" y="705510"/>
                </a:lnTo>
                <a:lnTo>
                  <a:pt x="1608061" y="744893"/>
                </a:lnTo>
                <a:close/>
              </a:path>
              <a:path w="2814954" h="1710055">
                <a:moveTo>
                  <a:pt x="1722221" y="675982"/>
                </a:moveTo>
                <a:lnTo>
                  <a:pt x="1712379" y="659663"/>
                </a:lnTo>
                <a:lnTo>
                  <a:pt x="1777606" y="620280"/>
                </a:lnTo>
                <a:lnTo>
                  <a:pt x="1787461" y="636600"/>
                </a:lnTo>
                <a:lnTo>
                  <a:pt x="1722221" y="675982"/>
                </a:lnTo>
                <a:close/>
              </a:path>
              <a:path w="2814954" h="1710055">
                <a:moveTo>
                  <a:pt x="1836381" y="607060"/>
                </a:moveTo>
                <a:lnTo>
                  <a:pt x="1826539" y="590753"/>
                </a:lnTo>
                <a:lnTo>
                  <a:pt x="1891766" y="551370"/>
                </a:lnTo>
                <a:lnTo>
                  <a:pt x="1901621" y="567677"/>
                </a:lnTo>
                <a:lnTo>
                  <a:pt x="1836381" y="607060"/>
                </a:lnTo>
                <a:close/>
              </a:path>
              <a:path w="2814954" h="1710055">
                <a:moveTo>
                  <a:pt x="1950542" y="538137"/>
                </a:moveTo>
                <a:lnTo>
                  <a:pt x="1940699" y="521830"/>
                </a:lnTo>
                <a:lnTo>
                  <a:pt x="2005926" y="482447"/>
                </a:lnTo>
                <a:lnTo>
                  <a:pt x="2015769" y="498754"/>
                </a:lnTo>
                <a:lnTo>
                  <a:pt x="1950542" y="538137"/>
                </a:lnTo>
                <a:close/>
              </a:path>
              <a:path w="2814954" h="1710055">
                <a:moveTo>
                  <a:pt x="2064702" y="469214"/>
                </a:moveTo>
                <a:lnTo>
                  <a:pt x="2054847" y="452907"/>
                </a:lnTo>
                <a:lnTo>
                  <a:pt x="2120087" y="413524"/>
                </a:lnTo>
                <a:lnTo>
                  <a:pt x="2129929" y="429831"/>
                </a:lnTo>
                <a:lnTo>
                  <a:pt x="2064702" y="469214"/>
                </a:lnTo>
                <a:close/>
              </a:path>
              <a:path w="2814954" h="1710055">
                <a:moveTo>
                  <a:pt x="2178862" y="400291"/>
                </a:moveTo>
                <a:lnTo>
                  <a:pt x="2169007" y="383984"/>
                </a:lnTo>
                <a:lnTo>
                  <a:pt x="2234247" y="344601"/>
                </a:lnTo>
                <a:lnTo>
                  <a:pt x="2244090" y="360908"/>
                </a:lnTo>
                <a:lnTo>
                  <a:pt x="2178862" y="400291"/>
                </a:lnTo>
                <a:close/>
              </a:path>
              <a:path w="2814954" h="1710055">
                <a:moveTo>
                  <a:pt x="2293010" y="331368"/>
                </a:moveTo>
                <a:lnTo>
                  <a:pt x="2283167" y="315061"/>
                </a:lnTo>
                <a:lnTo>
                  <a:pt x="2348407" y="275678"/>
                </a:lnTo>
                <a:lnTo>
                  <a:pt x="2358250" y="291985"/>
                </a:lnTo>
                <a:lnTo>
                  <a:pt x="2293010" y="331368"/>
                </a:lnTo>
                <a:close/>
              </a:path>
              <a:path w="2814954" h="1710055">
                <a:moveTo>
                  <a:pt x="2407170" y="262458"/>
                </a:moveTo>
                <a:lnTo>
                  <a:pt x="2397328" y="246138"/>
                </a:lnTo>
                <a:lnTo>
                  <a:pt x="2462568" y="206756"/>
                </a:lnTo>
                <a:lnTo>
                  <a:pt x="2472410" y="223075"/>
                </a:lnTo>
                <a:lnTo>
                  <a:pt x="2407170" y="262458"/>
                </a:lnTo>
                <a:close/>
              </a:path>
              <a:path w="2814954" h="1710055">
                <a:moveTo>
                  <a:pt x="2521331" y="193535"/>
                </a:moveTo>
                <a:lnTo>
                  <a:pt x="2511488" y="177228"/>
                </a:lnTo>
                <a:lnTo>
                  <a:pt x="2576715" y="137845"/>
                </a:lnTo>
                <a:lnTo>
                  <a:pt x="2586570" y="154152"/>
                </a:lnTo>
                <a:lnTo>
                  <a:pt x="2521331" y="193535"/>
                </a:lnTo>
                <a:close/>
              </a:path>
              <a:path w="2814954" h="1710055">
                <a:moveTo>
                  <a:pt x="2635491" y="124612"/>
                </a:moveTo>
                <a:lnTo>
                  <a:pt x="2625648" y="108305"/>
                </a:lnTo>
                <a:lnTo>
                  <a:pt x="2690876" y="68922"/>
                </a:lnTo>
                <a:lnTo>
                  <a:pt x="2700731" y="85229"/>
                </a:lnTo>
                <a:lnTo>
                  <a:pt x="2635491" y="124612"/>
                </a:lnTo>
                <a:close/>
              </a:path>
              <a:path w="2814954" h="1710055">
                <a:moveTo>
                  <a:pt x="2749651" y="55689"/>
                </a:moveTo>
                <a:lnTo>
                  <a:pt x="2739809" y="39382"/>
                </a:lnTo>
                <a:lnTo>
                  <a:pt x="2805036" y="0"/>
                </a:lnTo>
                <a:lnTo>
                  <a:pt x="2814878" y="16306"/>
                </a:lnTo>
                <a:lnTo>
                  <a:pt x="2749651" y="55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0725" y="3036595"/>
            <a:ext cx="61594" cy="148590"/>
          </a:xfrm>
          <a:custGeom>
            <a:avLst/>
            <a:gdLst/>
            <a:ahLst/>
            <a:cxnLst/>
            <a:rect l="l" t="t" r="r" b="b"/>
            <a:pathLst>
              <a:path w="61595" h="148589">
                <a:moveTo>
                  <a:pt x="15773" y="12382"/>
                </a:moveTo>
                <a:lnTo>
                  <a:pt x="6223" y="12382"/>
                </a:lnTo>
                <a:lnTo>
                  <a:pt x="0" y="4851"/>
                </a:lnTo>
                <a:lnTo>
                  <a:pt x="5880" y="0"/>
                </a:lnTo>
                <a:lnTo>
                  <a:pt x="12153" y="7594"/>
                </a:lnTo>
                <a:lnTo>
                  <a:pt x="15773" y="12382"/>
                </a:lnTo>
                <a:close/>
              </a:path>
              <a:path w="61595" h="148589">
                <a:moveTo>
                  <a:pt x="21278" y="20040"/>
                </a:moveTo>
                <a:lnTo>
                  <a:pt x="12014" y="20040"/>
                </a:lnTo>
                <a:lnTo>
                  <a:pt x="6157" y="12303"/>
                </a:lnTo>
                <a:lnTo>
                  <a:pt x="15773" y="12382"/>
                </a:lnTo>
                <a:lnTo>
                  <a:pt x="18135" y="15506"/>
                </a:lnTo>
                <a:lnTo>
                  <a:pt x="21278" y="20040"/>
                </a:lnTo>
                <a:close/>
              </a:path>
              <a:path w="61595" h="148589">
                <a:moveTo>
                  <a:pt x="26483" y="27940"/>
                </a:moveTo>
                <a:lnTo>
                  <a:pt x="17475" y="27940"/>
                </a:lnTo>
                <a:lnTo>
                  <a:pt x="12001" y="20024"/>
                </a:lnTo>
                <a:lnTo>
                  <a:pt x="21278" y="20040"/>
                </a:lnTo>
                <a:lnTo>
                  <a:pt x="23787" y="23660"/>
                </a:lnTo>
                <a:lnTo>
                  <a:pt x="26483" y="27940"/>
                </a:lnTo>
                <a:close/>
              </a:path>
              <a:path w="61595" h="148589">
                <a:moveTo>
                  <a:pt x="40140" y="52959"/>
                </a:moveTo>
                <a:lnTo>
                  <a:pt x="31762" y="52959"/>
                </a:lnTo>
                <a:lnTo>
                  <a:pt x="27279" y="44259"/>
                </a:lnTo>
                <a:lnTo>
                  <a:pt x="22517" y="35915"/>
                </a:lnTo>
                <a:lnTo>
                  <a:pt x="17466" y="27927"/>
                </a:lnTo>
                <a:lnTo>
                  <a:pt x="26483" y="27940"/>
                </a:lnTo>
                <a:lnTo>
                  <a:pt x="29083" y="32067"/>
                </a:lnTo>
                <a:lnTo>
                  <a:pt x="34023" y="40703"/>
                </a:lnTo>
                <a:lnTo>
                  <a:pt x="38569" y="49555"/>
                </a:lnTo>
                <a:lnTo>
                  <a:pt x="40140" y="52959"/>
                </a:lnTo>
                <a:close/>
              </a:path>
              <a:path w="61595" h="148589">
                <a:moveTo>
                  <a:pt x="44014" y="61722"/>
                </a:moveTo>
                <a:lnTo>
                  <a:pt x="35788" y="61722"/>
                </a:lnTo>
                <a:lnTo>
                  <a:pt x="31686" y="52819"/>
                </a:lnTo>
                <a:lnTo>
                  <a:pt x="31762" y="52959"/>
                </a:lnTo>
                <a:lnTo>
                  <a:pt x="40140" y="52959"/>
                </a:lnTo>
                <a:lnTo>
                  <a:pt x="42748" y="58610"/>
                </a:lnTo>
                <a:lnTo>
                  <a:pt x="44014" y="61722"/>
                </a:lnTo>
                <a:close/>
              </a:path>
              <a:path w="61595" h="148589">
                <a:moveTo>
                  <a:pt x="47519" y="70675"/>
                </a:moveTo>
                <a:lnTo>
                  <a:pt x="39433" y="70675"/>
                </a:lnTo>
                <a:lnTo>
                  <a:pt x="35776" y="61695"/>
                </a:lnTo>
                <a:lnTo>
                  <a:pt x="44014" y="61722"/>
                </a:lnTo>
                <a:lnTo>
                  <a:pt x="46520" y="67881"/>
                </a:lnTo>
                <a:lnTo>
                  <a:pt x="47519" y="70675"/>
                </a:lnTo>
                <a:close/>
              </a:path>
              <a:path w="61595" h="148589">
                <a:moveTo>
                  <a:pt x="50659" y="79806"/>
                </a:moveTo>
                <a:lnTo>
                  <a:pt x="42684" y="79806"/>
                </a:lnTo>
                <a:lnTo>
                  <a:pt x="39396" y="70584"/>
                </a:lnTo>
                <a:lnTo>
                  <a:pt x="47519" y="70675"/>
                </a:lnTo>
                <a:lnTo>
                  <a:pt x="49898" y="77330"/>
                </a:lnTo>
                <a:lnTo>
                  <a:pt x="50659" y="79806"/>
                </a:lnTo>
                <a:close/>
              </a:path>
              <a:path w="61595" h="148589">
                <a:moveTo>
                  <a:pt x="53413" y="89115"/>
                </a:moveTo>
                <a:lnTo>
                  <a:pt x="45542" y="89115"/>
                </a:lnTo>
                <a:lnTo>
                  <a:pt x="42683" y="79804"/>
                </a:lnTo>
                <a:lnTo>
                  <a:pt x="50659" y="79806"/>
                </a:lnTo>
                <a:lnTo>
                  <a:pt x="52857" y="86956"/>
                </a:lnTo>
                <a:lnTo>
                  <a:pt x="53413" y="89115"/>
                </a:lnTo>
                <a:close/>
              </a:path>
              <a:path w="61595" h="148589">
                <a:moveTo>
                  <a:pt x="55764" y="98577"/>
                </a:moveTo>
                <a:lnTo>
                  <a:pt x="47980" y="98577"/>
                </a:lnTo>
                <a:lnTo>
                  <a:pt x="45491" y="88950"/>
                </a:lnTo>
                <a:lnTo>
                  <a:pt x="45542" y="89115"/>
                </a:lnTo>
                <a:lnTo>
                  <a:pt x="53413" y="89115"/>
                </a:lnTo>
                <a:lnTo>
                  <a:pt x="55384" y="96761"/>
                </a:lnTo>
                <a:lnTo>
                  <a:pt x="55764" y="98577"/>
                </a:lnTo>
                <a:close/>
              </a:path>
              <a:path w="61595" h="148589">
                <a:moveTo>
                  <a:pt x="57708" y="108204"/>
                </a:moveTo>
                <a:lnTo>
                  <a:pt x="49999" y="108204"/>
                </a:lnTo>
                <a:lnTo>
                  <a:pt x="47962" y="98507"/>
                </a:lnTo>
                <a:lnTo>
                  <a:pt x="55764" y="98577"/>
                </a:lnTo>
                <a:lnTo>
                  <a:pt x="57467" y="106730"/>
                </a:lnTo>
                <a:lnTo>
                  <a:pt x="57708" y="108204"/>
                </a:lnTo>
                <a:close/>
              </a:path>
              <a:path w="61595" h="148589">
                <a:moveTo>
                  <a:pt x="59250" y="117970"/>
                </a:moveTo>
                <a:lnTo>
                  <a:pt x="51587" y="117970"/>
                </a:lnTo>
                <a:lnTo>
                  <a:pt x="49961" y="108038"/>
                </a:lnTo>
                <a:lnTo>
                  <a:pt x="49999" y="108204"/>
                </a:lnTo>
                <a:lnTo>
                  <a:pt x="57708" y="108204"/>
                </a:lnTo>
                <a:lnTo>
                  <a:pt x="59118" y="116840"/>
                </a:lnTo>
                <a:lnTo>
                  <a:pt x="59250" y="117970"/>
                </a:lnTo>
                <a:close/>
              </a:path>
              <a:path w="61595" h="148589">
                <a:moveTo>
                  <a:pt x="60366" y="127876"/>
                </a:moveTo>
                <a:lnTo>
                  <a:pt x="52730" y="127876"/>
                </a:lnTo>
                <a:lnTo>
                  <a:pt x="51565" y="117839"/>
                </a:lnTo>
                <a:lnTo>
                  <a:pt x="51587" y="117970"/>
                </a:lnTo>
                <a:lnTo>
                  <a:pt x="59250" y="117970"/>
                </a:lnTo>
                <a:lnTo>
                  <a:pt x="60312" y="127088"/>
                </a:lnTo>
                <a:lnTo>
                  <a:pt x="60366" y="127876"/>
                </a:lnTo>
                <a:close/>
              </a:path>
              <a:path w="61595" h="148589">
                <a:moveTo>
                  <a:pt x="53644" y="148056"/>
                </a:moveTo>
                <a:lnTo>
                  <a:pt x="53416" y="137731"/>
                </a:lnTo>
                <a:lnTo>
                  <a:pt x="52704" y="127698"/>
                </a:lnTo>
                <a:lnTo>
                  <a:pt x="52730" y="127876"/>
                </a:lnTo>
                <a:lnTo>
                  <a:pt x="60366" y="127876"/>
                </a:lnTo>
                <a:lnTo>
                  <a:pt x="61023" y="137464"/>
                </a:lnTo>
                <a:lnTo>
                  <a:pt x="61264" y="147878"/>
                </a:lnTo>
                <a:lnTo>
                  <a:pt x="53644" y="148056"/>
                </a:lnTo>
                <a:close/>
              </a:path>
              <a:path w="61595" h="148589">
                <a:moveTo>
                  <a:pt x="53416" y="137909"/>
                </a:moveTo>
                <a:lnTo>
                  <a:pt x="53403" y="137731"/>
                </a:lnTo>
                <a:lnTo>
                  <a:pt x="53416" y="137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345027" y="2852711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85029" y="1765985"/>
            <a:ext cx="461645" cy="292735"/>
          </a:xfrm>
          <a:custGeom>
            <a:avLst/>
            <a:gdLst/>
            <a:ahLst/>
            <a:cxnLst/>
            <a:rect l="l" t="t" r="r" b="b"/>
            <a:pathLst>
              <a:path w="461645" h="292735">
                <a:moveTo>
                  <a:pt x="333844" y="35394"/>
                </a:moveTo>
                <a:lnTo>
                  <a:pt x="461632" y="0"/>
                </a:lnTo>
                <a:lnTo>
                  <a:pt x="442305" y="22136"/>
                </a:lnTo>
                <a:lnTo>
                  <a:pt x="419290" y="22136"/>
                </a:lnTo>
                <a:lnTo>
                  <a:pt x="400471" y="33977"/>
                </a:lnTo>
                <a:lnTo>
                  <a:pt x="333844" y="35394"/>
                </a:lnTo>
                <a:close/>
              </a:path>
              <a:path w="461645" h="292735">
                <a:moveTo>
                  <a:pt x="400471" y="33977"/>
                </a:moveTo>
                <a:lnTo>
                  <a:pt x="419290" y="22136"/>
                </a:lnTo>
                <a:lnTo>
                  <a:pt x="423341" y="28587"/>
                </a:lnTo>
                <a:lnTo>
                  <a:pt x="415026" y="33820"/>
                </a:lnTo>
                <a:lnTo>
                  <a:pt x="407885" y="33820"/>
                </a:lnTo>
                <a:lnTo>
                  <a:pt x="400471" y="33977"/>
                </a:lnTo>
                <a:close/>
              </a:path>
              <a:path w="461645" h="292735">
                <a:moveTo>
                  <a:pt x="374421" y="99885"/>
                </a:moveTo>
                <a:lnTo>
                  <a:pt x="404545" y="40414"/>
                </a:lnTo>
                <a:lnTo>
                  <a:pt x="423341" y="28587"/>
                </a:lnTo>
                <a:lnTo>
                  <a:pt x="419290" y="22136"/>
                </a:lnTo>
                <a:lnTo>
                  <a:pt x="442305" y="22136"/>
                </a:lnTo>
                <a:lnTo>
                  <a:pt x="374421" y="99885"/>
                </a:lnTo>
                <a:close/>
              </a:path>
              <a:path w="461645" h="292735">
                <a:moveTo>
                  <a:pt x="4051" y="292417"/>
                </a:moveTo>
                <a:lnTo>
                  <a:pt x="0" y="285965"/>
                </a:lnTo>
                <a:lnTo>
                  <a:pt x="400471" y="33977"/>
                </a:lnTo>
                <a:lnTo>
                  <a:pt x="407885" y="33820"/>
                </a:lnTo>
                <a:lnTo>
                  <a:pt x="404545" y="40414"/>
                </a:lnTo>
                <a:lnTo>
                  <a:pt x="4051" y="292417"/>
                </a:lnTo>
                <a:close/>
              </a:path>
              <a:path w="461645" h="292735">
                <a:moveTo>
                  <a:pt x="404545" y="40414"/>
                </a:moveTo>
                <a:lnTo>
                  <a:pt x="407885" y="33820"/>
                </a:lnTo>
                <a:lnTo>
                  <a:pt x="415026" y="33820"/>
                </a:lnTo>
                <a:lnTo>
                  <a:pt x="404545" y="4041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08198" y="2233167"/>
            <a:ext cx="1255395" cy="812165"/>
          </a:xfrm>
          <a:custGeom>
            <a:avLst/>
            <a:gdLst/>
            <a:ahLst/>
            <a:cxnLst/>
            <a:rect l="l" t="t" r="r" b="b"/>
            <a:pathLst>
              <a:path w="1255395" h="812164">
                <a:moveTo>
                  <a:pt x="1127785" y="36741"/>
                </a:moveTo>
                <a:lnTo>
                  <a:pt x="1255191" y="0"/>
                </a:lnTo>
                <a:lnTo>
                  <a:pt x="1237717" y="20446"/>
                </a:lnTo>
                <a:lnTo>
                  <a:pt x="1211707" y="20446"/>
                </a:lnTo>
                <a:lnTo>
                  <a:pt x="1189465" y="34772"/>
                </a:lnTo>
                <a:lnTo>
                  <a:pt x="1127785" y="36741"/>
                </a:lnTo>
                <a:close/>
              </a:path>
              <a:path w="1255395" h="812164">
                <a:moveTo>
                  <a:pt x="1189465" y="34772"/>
                </a:moveTo>
                <a:lnTo>
                  <a:pt x="1211707" y="20446"/>
                </a:lnTo>
                <a:lnTo>
                  <a:pt x="1218590" y="31127"/>
                </a:lnTo>
                <a:lnTo>
                  <a:pt x="1213542" y="34378"/>
                </a:lnTo>
                <a:lnTo>
                  <a:pt x="1201801" y="34378"/>
                </a:lnTo>
                <a:lnTo>
                  <a:pt x="1189465" y="34772"/>
                </a:lnTo>
                <a:close/>
              </a:path>
              <a:path w="1255395" h="812164">
                <a:moveTo>
                  <a:pt x="1169047" y="100799"/>
                </a:moveTo>
                <a:lnTo>
                  <a:pt x="1196335" y="45461"/>
                </a:lnTo>
                <a:lnTo>
                  <a:pt x="1218590" y="31127"/>
                </a:lnTo>
                <a:lnTo>
                  <a:pt x="1211707" y="20446"/>
                </a:lnTo>
                <a:lnTo>
                  <a:pt x="1237717" y="20446"/>
                </a:lnTo>
                <a:lnTo>
                  <a:pt x="1169047" y="100799"/>
                </a:lnTo>
                <a:close/>
              </a:path>
              <a:path w="1255395" h="812164">
                <a:moveTo>
                  <a:pt x="6870" y="811580"/>
                </a:moveTo>
                <a:lnTo>
                  <a:pt x="0" y="800912"/>
                </a:lnTo>
                <a:lnTo>
                  <a:pt x="1189465" y="34772"/>
                </a:lnTo>
                <a:lnTo>
                  <a:pt x="1201801" y="34378"/>
                </a:lnTo>
                <a:lnTo>
                  <a:pt x="1196335" y="45461"/>
                </a:lnTo>
                <a:lnTo>
                  <a:pt x="6870" y="811580"/>
                </a:lnTo>
                <a:close/>
              </a:path>
              <a:path w="1255395" h="812164">
                <a:moveTo>
                  <a:pt x="1196335" y="45461"/>
                </a:moveTo>
                <a:lnTo>
                  <a:pt x="1201801" y="34378"/>
                </a:lnTo>
                <a:lnTo>
                  <a:pt x="1213542" y="34378"/>
                </a:lnTo>
                <a:lnTo>
                  <a:pt x="1196335" y="454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60840" y="1767751"/>
            <a:ext cx="1372870" cy="2126615"/>
          </a:xfrm>
          <a:custGeom>
            <a:avLst/>
            <a:gdLst/>
            <a:ahLst/>
            <a:cxnLst/>
            <a:rect l="l" t="t" r="r" b="b"/>
            <a:pathLst>
              <a:path w="1372870" h="2126615">
                <a:moveTo>
                  <a:pt x="36741" y="127406"/>
                </a:moveTo>
                <a:lnTo>
                  <a:pt x="0" y="0"/>
                </a:lnTo>
                <a:lnTo>
                  <a:pt x="42828" y="36601"/>
                </a:lnTo>
                <a:lnTo>
                  <a:pt x="31127" y="36601"/>
                </a:lnTo>
                <a:lnTo>
                  <a:pt x="20447" y="43472"/>
                </a:lnTo>
                <a:lnTo>
                  <a:pt x="34783" y="65729"/>
                </a:lnTo>
                <a:lnTo>
                  <a:pt x="36741" y="127406"/>
                </a:lnTo>
                <a:close/>
              </a:path>
              <a:path w="1372870" h="2126615">
                <a:moveTo>
                  <a:pt x="34783" y="65729"/>
                </a:moveTo>
                <a:lnTo>
                  <a:pt x="20447" y="43472"/>
                </a:lnTo>
                <a:lnTo>
                  <a:pt x="31127" y="36601"/>
                </a:lnTo>
                <a:lnTo>
                  <a:pt x="41941" y="53390"/>
                </a:lnTo>
                <a:lnTo>
                  <a:pt x="34391" y="53390"/>
                </a:lnTo>
                <a:lnTo>
                  <a:pt x="34783" y="65729"/>
                </a:lnTo>
                <a:close/>
              </a:path>
              <a:path w="1372870" h="2126615">
                <a:moveTo>
                  <a:pt x="100799" y="86144"/>
                </a:moveTo>
                <a:lnTo>
                  <a:pt x="45456" y="58848"/>
                </a:lnTo>
                <a:lnTo>
                  <a:pt x="31127" y="36601"/>
                </a:lnTo>
                <a:lnTo>
                  <a:pt x="42828" y="36601"/>
                </a:lnTo>
                <a:lnTo>
                  <a:pt x="100799" y="86144"/>
                </a:lnTo>
                <a:close/>
              </a:path>
              <a:path w="1372870" h="2126615">
                <a:moveTo>
                  <a:pt x="1362151" y="2126538"/>
                </a:moveTo>
                <a:lnTo>
                  <a:pt x="34783" y="65729"/>
                </a:lnTo>
                <a:lnTo>
                  <a:pt x="34391" y="53390"/>
                </a:lnTo>
                <a:lnTo>
                  <a:pt x="45456" y="58848"/>
                </a:lnTo>
                <a:lnTo>
                  <a:pt x="1372831" y="2119668"/>
                </a:lnTo>
                <a:lnTo>
                  <a:pt x="1362151" y="2126538"/>
                </a:lnTo>
                <a:close/>
              </a:path>
              <a:path w="1372870" h="2126615">
                <a:moveTo>
                  <a:pt x="45456" y="58848"/>
                </a:moveTo>
                <a:lnTo>
                  <a:pt x="34391" y="53390"/>
                </a:lnTo>
                <a:lnTo>
                  <a:pt x="41941" y="53390"/>
                </a:lnTo>
                <a:lnTo>
                  <a:pt x="45456" y="588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 rot="19680000">
            <a:off x="2167233" y="1635806"/>
            <a:ext cx="33528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95"/>
              </a:lnSpc>
            </a:pPr>
            <a:r>
              <a:rPr dirty="0" sz="2400" spc="-5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 rot="19680000">
            <a:off x="4099081" y="2072063"/>
            <a:ext cx="335289" cy="30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395"/>
              </a:lnSpc>
            </a:pPr>
            <a:r>
              <a:rPr dirty="0" sz="2400" spc="-5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122955" y="1752117"/>
            <a:ext cx="574039" cy="2160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668142" y="1590306"/>
            <a:ext cx="41020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22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97223" y="2564841"/>
            <a:ext cx="3200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7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480779" y="3576294"/>
            <a:ext cx="4597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991591" y="2331402"/>
            <a:ext cx="641985" cy="412750"/>
          </a:xfrm>
          <a:custGeom>
            <a:avLst/>
            <a:gdLst/>
            <a:ahLst/>
            <a:cxnLst/>
            <a:rect l="l" t="t" r="r" b="b"/>
            <a:pathLst>
              <a:path w="641984" h="412750">
                <a:moveTo>
                  <a:pt x="449935" y="52870"/>
                </a:moveTo>
                <a:lnTo>
                  <a:pt x="641667" y="0"/>
                </a:lnTo>
                <a:lnTo>
                  <a:pt x="622555" y="21843"/>
                </a:lnTo>
                <a:lnTo>
                  <a:pt x="571030" y="21843"/>
                </a:lnTo>
                <a:lnTo>
                  <a:pt x="523977" y="51379"/>
                </a:lnTo>
                <a:lnTo>
                  <a:pt x="449935" y="52870"/>
                </a:lnTo>
                <a:close/>
              </a:path>
              <a:path w="641984" h="412750">
                <a:moveTo>
                  <a:pt x="523977" y="51379"/>
                </a:moveTo>
                <a:lnTo>
                  <a:pt x="571030" y="21843"/>
                </a:lnTo>
                <a:lnTo>
                  <a:pt x="589102" y="50634"/>
                </a:lnTo>
                <a:lnTo>
                  <a:pt x="560997" y="50634"/>
                </a:lnTo>
                <a:lnTo>
                  <a:pt x="523977" y="51379"/>
                </a:lnTo>
                <a:close/>
              </a:path>
              <a:path w="641984" h="412750">
                <a:moveTo>
                  <a:pt x="510705" y="149682"/>
                </a:moveTo>
                <a:lnTo>
                  <a:pt x="544232" y="83651"/>
                </a:lnTo>
                <a:lnTo>
                  <a:pt x="591286" y="54114"/>
                </a:lnTo>
                <a:lnTo>
                  <a:pt x="571030" y="21843"/>
                </a:lnTo>
                <a:lnTo>
                  <a:pt x="622555" y="21843"/>
                </a:lnTo>
                <a:lnTo>
                  <a:pt x="510705" y="149682"/>
                </a:lnTo>
                <a:close/>
              </a:path>
              <a:path w="641984" h="412750">
                <a:moveTo>
                  <a:pt x="20256" y="412559"/>
                </a:moveTo>
                <a:lnTo>
                  <a:pt x="0" y="380288"/>
                </a:lnTo>
                <a:lnTo>
                  <a:pt x="523977" y="51379"/>
                </a:lnTo>
                <a:lnTo>
                  <a:pt x="560997" y="50634"/>
                </a:lnTo>
                <a:lnTo>
                  <a:pt x="544232" y="83651"/>
                </a:lnTo>
                <a:lnTo>
                  <a:pt x="20256" y="412559"/>
                </a:lnTo>
                <a:close/>
              </a:path>
              <a:path w="641984" h="412750">
                <a:moveTo>
                  <a:pt x="544232" y="83651"/>
                </a:moveTo>
                <a:lnTo>
                  <a:pt x="560997" y="50634"/>
                </a:lnTo>
                <a:lnTo>
                  <a:pt x="589102" y="50634"/>
                </a:lnTo>
                <a:lnTo>
                  <a:pt x="591286" y="54114"/>
                </a:lnTo>
                <a:lnTo>
                  <a:pt x="544232" y="83651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7683766" y="1930336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1684AC"/>
                </a:solidFill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01225" y="2761335"/>
            <a:ext cx="166128" cy="1647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65805" y="2918904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22"/>
                </a:moveTo>
                <a:lnTo>
                  <a:pt x="0" y="285622"/>
                </a:lnTo>
                <a:lnTo>
                  <a:pt x="0" y="0"/>
                </a:lnTo>
                <a:lnTo>
                  <a:pt x="469671" y="0"/>
                </a:lnTo>
                <a:lnTo>
                  <a:pt x="469671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285622"/>
                </a:lnTo>
                <a:close/>
              </a:path>
              <a:path w="469900" h="285750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469900" h="285750">
                <a:moveTo>
                  <a:pt x="469671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469671" y="9524"/>
                </a:lnTo>
                <a:lnTo>
                  <a:pt x="469671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24440" y="2645854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22"/>
                </a:moveTo>
                <a:lnTo>
                  <a:pt x="0" y="285622"/>
                </a:lnTo>
                <a:lnTo>
                  <a:pt x="0" y="0"/>
                </a:lnTo>
                <a:lnTo>
                  <a:pt x="469671" y="0"/>
                </a:lnTo>
                <a:lnTo>
                  <a:pt x="469671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285622"/>
                </a:lnTo>
                <a:close/>
              </a:path>
              <a:path w="469900" h="285750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469900" h="285750">
                <a:moveTo>
                  <a:pt x="469671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469671" y="9524"/>
                </a:lnTo>
                <a:lnTo>
                  <a:pt x="469671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84586" y="2371598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10"/>
                </a:moveTo>
                <a:lnTo>
                  <a:pt x="0" y="285610"/>
                </a:lnTo>
                <a:lnTo>
                  <a:pt x="0" y="0"/>
                </a:lnTo>
                <a:lnTo>
                  <a:pt x="469684" y="0"/>
                </a:lnTo>
                <a:lnTo>
                  <a:pt x="469684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285610"/>
                </a:lnTo>
                <a:close/>
              </a:path>
              <a:path w="469900" h="2857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469900" h="285750">
                <a:moveTo>
                  <a:pt x="469684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469684" y="9525"/>
                </a:lnTo>
                <a:lnTo>
                  <a:pt x="46968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3222" y="2098548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10"/>
                </a:moveTo>
                <a:lnTo>
                  <a:pt x="0" y="285610"/>
                </a:lnTo>
                <a:lnTo>
                  <a:pt x="0" y="0"/>
                </a:lnTo>
                <a:lnTo>
                  <a:pt x="469684" y="0"/>
                </a:lnTo>
                <a:lnTo>
                  <a:pt x="469684" y="9525"/>
                </a:lnTo>
                <a:lnTo>
                  <a:pt x="19050" y="9525"/>
                </a:lnTo>
                <a:lnTo>
                  <a:pt x="9525" y="19050"/>
                </a:lnTo>
                <a:lnTo>
                  <a:pt x="19050" y="19050"/>
                </a:lnTo>
                <a:lnTo>
                  <a:pt x="19050" y="285610"/>
                </a:lnTo>
                <a:close/>
              </a:path>
              <a:path w="469900" h="285750">
                <a:moveTo>
                  <a:pt x="19050" y="19050"/>
                </a:moveTo>
                <a:lnTo>
                  <a:pt x="9525" y="19050"/>
                </a:lnTo>
                <a:lnTo>
                  <a:pt x="19050" y="9525"/>
                </a:lnTo>
                <a:lnTo>
                  <a:pt x="19050" y="19050"/>
                </a:lnTo>
                <a:close/>
              </a:path>
              <a:path w="469900" h="285750">
                <a:moveTo>
                  <a:pt x="469684" y="19050"/>
                </a:moveTo>
                <a:lnTo>
                  <a:pt x="19050" y="19050"/>
                </a:lnTo>
                <a:lnTo>
                  <a:pt x="19050" y="9525"/>
                </a:lnTo>
                <a:lnTo>
                  <a:pt x="469684" y="9525"/>
                </a:lnTo>
                <a:lnTo>
                  <a:pt x="469684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02581" y="1823720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22"/>
                </a:moveTo>
                <a:lnTo>
                  <a:pt x="0" y="285622"/>
                </a:lnTo>
                <a:lnTo>
                  <a:pt x="0" y="0"/>
                </a:lnTo>
                <a:lnTo>
                  <a:pt x="469684" y="0"/>
                </a:lnTo>
                <a:lnTo>
                  <a:pt x="469684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285622"/>
                </a:lnTo>
                <a:close/>
              </a:path>
              <a:path w="469900" h="285750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469900" h="285750">
                <a:moveTo>
                  <a:pt x="469684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469684" y="9524"/>
                </a:lnTo>
                <a:lnTo>
                  <a:pt x="46968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261216" y="1550669"/>
            <a:ext cx="469900" cy="285750"/>
          </a:xfrm>
          <a:custGeom>
            <a:avLst/>
            <a:gdLst/>
            <a:ahLst/>
            <a:cxnLst/>
            <a:rect l="l" t="t" r="r" b="b"/>
            <a:pathLst>
              <a:path w="469900" h="285750">
                <a:moveTo>
                  <a:pt x="19050" y="285622"/>
                </a:moveTo>
                <a:lnTo>
                  <a:pt x="0" y="285622"/>
                </a:lnTo>
                <a:lnTo>
                  <a:pt x="0" y="0"/>
                </a:lnTo>
                <a:lnTo>
                  <a:pt x="469684" y="0"/>
                </a:lnTo>
                <a:lnTo>
                  <a:pt x="469684" y="9524"/>
                </a:lnTo>
                <a:lnTo>
                  <a:pt x="19050" y="9524"/>
                </a:lnTo>
                <a:lnTo>
                  <a:pt x="9525" y="19049"/>
                </a:lnTo>
                <a:lnTo>
                  <a:pt x="19050" y="19049"/>
                </a:lnTo>
                <a:lnTo>
                  <a:pt x="19050" y="285622"/>
                </a:lnTo>
                <a:close/>
              </a:path>
              <a:path w="469900" h="285750">
                <a:moveTo>
                  <a:pt x="19050" y="19049"/>
                </a:moveTo>
                <a:lnTo>
                  <a:pt x="9525" y="19049"/>
                </a:lnTo>
                <a:lnTo>
                  <a:pt x="19050" y="9524"/>
                </a:lnTo>
                <a:lnTo>
                  <a:pt x="19050" y="19049"/>
                </a:lnTo>
                <a:close/>
              </a:path>
              <a:path w="469900" h="285750">
                <a:moveTo>
                  <a:pt x="469684" y="19049"/>
                </a:moveTo>
                <a:lnTo>
                  <a:pt x="19050" y="19049"/>
                </a:lnTo>
                <a:lnTo>
                  <a:pt x="19050" y="9524"/>
                </a:lnTo>
                <a:lnTo>
                  <a:pt x="469684" y="9524"/>
                </a:lnTo>
                <a:lnTo>
                  <a:pt x="469684" y="190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730900" y="1390650"/>
            <a:ext cx="0" cy="169545"/>
          </a:xfrm>
          <a:custGeom>
            <a:avLst/>
            <a:gdLst/>
            <a:ahLst/>
            <a:cxnLst/>
            <a:rect l="l" t="t" r="r" b="b"/>
            <a:pathLst>
              <a:path w="0" h="169544">
                <a:moveTo>
                  <a:pt x="0" y="0"/>
                </a:moveTo>
                <a:lnTo>
                  <a:pt x="0" y="169545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21560" y="3204527"/>
            <a:ext cx="1672589" cy="0"/>
          </a:xfrm>
          <a:custGeom>
            <a:avLst/>
            <a:gdLst/>
            <a:ahLst/>
            <a:cxnLst/>
            <a:rect l="l" t="t" r="r" b="b"/>
            <a:pathLst>
              <a:path w="1672589" h="0">
                <a:moveTo>
                  <a:pt x="0" y="0"/>
                </a:moveTo>
                <a:lnTo>
                  <a:pt x="1672551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70402" y="1502892"/>
            <a:ext cx="2814955" cy="1710055"/>
          </a:xfrm>
          <a:custGeom>
            <a:avLst/>
            <a:gdLst/>
            <a:ahLst/>
            <a:cxnLst/>
            <a:rect l="l" t="t" r="r" b="b"/>
            <a:pathLst>
              <a:path w="2814954" h="1710055">
                <a:moveTo>
                  <a:pt x="9842" y="1709788"/>
                </a:moveTo>
                <a:lnTo>
                  <a:pt x="0" y="1693481"/>
                </a:lnTo>
                <a:lnTo>
                  <a:pt x="65227" y="1654098"/>
                </a:lnTo>
                <a:lnTo>
                  <a:pt x="75082" y="1670405"/>
                </a:lnTo>
                <a:lnTo>
                  <a:pt x="9842" y="1709788"/>
                </a:lnTo>
                <a:close/>
              </a:path>
              <a:path w="2814954" h="1710055">
                <a:moveTo>
                  <a:pt x="124002" y="1640865"/>
                </a:moveTo>
                <a:lnTo>
                  <a:pt x="114160" y="1624558"/>
                </a:lnTo>
                <a:lnTo>
                  <a:pt x="179387" y="1585175"/>
                </a:lnTo>
                <a:lnTo>
                  <a:pt x="189242" y="1601482"/>
                </a:lnTo>
                <a:lnTo>
                  <a:pt x="124002" y="1640865"/>
                </a:lnTo>
                <a:close/>
              </a:path>
              <a:path w="2814954" h="1710055">
                <a:moveTo>
                  <a:pt x="238163" y="1571942"/>
                </a:moveTo>
                <a:lnTo>
                  <a:pt x="228320" y="1555635"/>
                </a:lnTo>
                <a:lnTo>
                  <a:pt x="293547" y="1516253"/>
                </a:lnTo>
                <a:lnTo>
                  <a:pt x="303390" y="1532559"/>
                </a:lnTo>
                <a:lnTo>
                  <a:pt x="238163" y="1571942"/>
                </a:lnTo>
                <a:close/>
              </a:path>
              <a:path w="2814954" h="1710055">
                <a:moveTo>
                  <a:pt x="352323" y="1503019"/>
                </a:moveTo>
                <a:lnTo>
                  <a:pt x="342480" y="1486712"/>
                </a:lnTo>
                <a:lnTo>
                  <a:pt x="407708" y="1447330"/>
                </a:lnTo>
                <a:lnTo>
                  <a:pt x="417550" y="1463636"/>
                </a:lnTo>
                <a:lnTo>
                  <a:pt x="352323" y="1503019"/>
                </a:lnTo>
                <a:close/>
              </a:path>
              <a:path w="2814954" h="1710055">
                <a:moveTo>
                  <a:pt x="466483" y="1434109"/>
                </a:moveTo>
                <a:lnTo>
                  <a:pt x="456628" y="1417789"/>
                </a:lnTo>
                <a:lnTo>
                  <a:pt x="521868" y="1378407"/>
                </a:lnTo>
                <a:lnTo>
                  <a:pt x="531710" y="1394726"/>
                </a:lnTo>
                <a:lnTo>
                  <a:pt x="466483" y="1434109"/>
                </a:lnTo>
                <a:close/>
              </a:path>
              <a:path w="2814954" h="1710055">
                <a:moveTo>
                  <a:pt x="580644" y="1365186"/>
                </a:moveTo>
                <a:lnTo>
                  <a:pt x="570788" y="1348879"/>
                </a:lnTo>
                <a:lnTo>
                  <a:pt x="636028" y="1309497"/>
                </a:lnTo>
                <a:lnTo>
                  <a:pt x="645871" y="1325803"/>
                </a:lnTo>
                <a:lnTo>
                  <a:pt x="580644" y="1365186"/>
                </a:lnTo>
                <a:close/>
              </a:path>
              <a:path w="2814954" h="1710055">
                <a:moveTo>
                  <a:pt x="694791" y="1296263"/>
                </a:moveTo>
                <a:lnTo>
                  <a:pt x="684949" y="1279956"/>
                </a:lnTo>
                <a:lnTo>
                  <a:pt x="750188" y="1240574"/>
                </a:lnTo>
                <a:lnTo>
                  <a:pt x="760031" y="1256880"/>
                </a:lnTo>
                <a:lnTo>
                  <a:pt x="694791" y="1296263"/>
                </a:lnTo>
                <a:close/>
              </a:path>
              <a:path w="2814954" h="1710055">
                <a:moveTo>
                  <a:pt x="808951" y="1227340"/>
                </a:moveTo>
                <a:lnTo>
                  <a:pt x="799109" y="1211033"/>
                </a:lnTo>
                <a:lnTo>
                  <a:pt x="864349" y="1171651"/>
                </a:lnTo>
                <a:lnTo>
                  <a:pt x="874191" y="1187958"/>
                </a:lnTo>
                <a:lnTo>
                  <a:pt x="808951" y="1227340"/>
                </a:lnTo>
                <a:close/>
              </a:path>
              <a:path w="2814954" h="1710055">
                <a:moveTo>
                  <a:pt x="923112" y="1158417"/>
                </a:moveTo>
                <a:lnTo>
                  <a:pt x="913269" y="1142111"/>
                </a:lnTo>
                <a:lnTo>
                  <a:pt x="978496" y="1102728"/>
                </a:lnTo>
                <a:lnTo>
                  <a:pt x="988352" y="1119035"/>
                </a:lnTo>
                <a:lnTo>
                  <a:pt x="923112" y="1158417"/>
                </a:lnTo>
                <a:close/>
              </a:path>
              <a:path w="2814954" h="1710055">
                <a:moveTo>
                  <a:pt x="1037272" y="1089494"/>
                </a:moveTo>
                <a:lnTo>
                  <a:pt x="1027430" y="1073188"/>
                </a:lnTo>
                <a:lnTo>
                  <a:pt x="1092657" y="1033805"/>
                </a:lnTo>
                <a:lnTo>
                  <a:pt x="1102499" y="1050112"/>
                </a:lnTo>
                <a:lnTo>
                  <a:pt x="1037272" y="1089494"/>
                </a:lnTo>
                <a:close/>
              </a:path>
              <a:path w="2814954" h="1710055">
                <a:moveTo>
                  <a:pt x="1151432" y="1020584"/>
                </a:moveTo>
                <a:lnTo>
                  <a:pt x="1141590" y="1004277"/>
                </a:lnTo>
                <a:lnTo>
                  <a:pt x="1206817" y="964882"/>
                </a:lnTo>
                <a:lnTo>
                  <a:pt x="1216660" y="981202"/>
                </a:lnTo>
                <a:lnTo>
                  <a:pt x="1151432" y="1020584"/>
                </a:lnTo>
                <a:close/>
              </a:path>
              <a:path w="2814954" h="1710055">
                <a:moveTo>
                  <a:pt x="1265593" y="951661"/>
                </a:moveTo>
                <a:lnTo>
                  <a:pt x="1255737" y="935355"/>
                </a:lnTo>
                <a:lnTo>
                  <a:pt x="1320977" y="895972"/>
                </a:lnTo>
                <a:lnTo>
                  <a:pt x="1330820" y="912279"/>
                </a:lnTo>
                <a:lnTo>
                  <a:pt x="1265593" y="951661"/>
                </a:lnTo>
                <a:close/>
              </a:path>
              <a:path w="2814954" h="1710055">
                <a:moveTo>
                  <a:pt x="1379753" y="882738"/>
                </a:moveTo>
                <a:lnTo>
                  <a:pt x="1369898" y="866432"/>
                </a:lnTo>
                <a:lnTo>
                  <a:pt x="1435138" y="827049"/>
                </a:lnTo>
                <a:lnTo>
                  <a:pt x="1444980" y="843356"/>
                </a:lnTo>
                <a:lnTo>
                  <a:pt x="1379753" y="882738"/>
                </a:lnTo>
                <a:close/>
              </a:path>
              <a:path w="2814954" h="1710055">
                <a:moveTo>
                  <a:pt x="1493901" y="813816"/>
                </a:moveTo>
                <a:lnTo>
                  <a:pt x="1484058" y="797509"/>
                </a:lnTo>
                <a:lnTo>
                  <a:pt x="1549298" y="758126"/>
                </a:lnTo>
                <a:lnTo>
                  <a:pt x="1559140" y="774433"/>
                </a:lnTo>
                <a:lnTo>
                  <a:pt x="1493901" y="813816"/>
                </a:lnTo>
                <a:close/>
              </a:path>
              <a:path w="2814954" h="1710055">
                <a:moveTo>
                  <a:pt x="1608061" y="744893"/>
                </a:moveTo>
                <a:lnTo>
                  <a:pt x="1598218" y="728586"/>
                </a:lnTo>
                <a:lnTo>
                  <a:pt x="1663458" y="689203"/>
                </a:lnTo>
                <a:lnTo>
                  <a:pt x="1673301" y="705510"/>
                </a:lnTo>
                <a:lnTo>
                  <a:pt x="1608061" y="744893"/>
                </a:lnTo>
                <a:close/>
              </a:path>
              <a:path w="2814954" h="1710055">
                <a:moveTo>
                  <a:pt x="1722221" y="675982"/>
                </a:moveTo>
                <a:lnTo>
                  <a:pt x="1712379" y="659663"/>
                </a:lnTo>
                <a:lnTo>
                  <a:pt x="1777606" y="620280"/>
                </a:lnTo>
                <a:lnTo>
                  <a:pt x="1787461" y="636600"/>
                </a:lnTo>
                <a:lnTo>
                  <a:pt x="1722221" y="675982"/>
                </a:lnTo>
                <a:close/>
              </a:path>
              <a:path w="2814954" h="1710055">
                <a:moveTo>
                  <a:pt x="1836381" y="607060"/>
                </a:moveTo>
                <a:lnTo>
                  <a:pt x="1826539" y="590753"/>
                </a:lnTo>
                <a:lnTo>
                  <a:pt x="1891766" y="551370"/>
                </a:lnTo>
                <a:lnTo>
                  <a:pt x="1901621" y="567677"/>
                </a:lnTo>
                <a:lnTo>
                  <a:pt x="1836381" y="607060"/>
                </a:lnTo>
                <a:close/>
              </a:path>
              <a:path w="2814954" h="1710055">
                <a:moveTo>
                  <a:pt x="1950542" y="538137"/>
                </a:moveTo>
                <a:lnTo>
                  <a:pt x="1940699" y="521830"/>
                </a:lnTo>
                <a:lnTo>
                  <a:pt x="2005926" y="482447"/>
                </a:lnTo>
                <a:lnTo>
                  <a:pt x="2015769" y="498754"/>
                </a:lnTo>
                <a:lnTo>
                  <a:pt x="1950542" y="538137"/>
                </a:lnTo>
                <a:close/>
              </a:path>
              <a:path w="2814954" h="1710055">
                <a:moveTo>
                  <a:pt x="2064702" y="469214"/>
                </a:moveTo>
                <a:lnTo>
                  <a:pt x="2054847" y="452907"/>
                </a:lnTo>
                <a:lnTo>
                  <a:pt x="2120087" y="413524"/>
                </a:lnTo>
                <a:lnTo>
                  <a:pt x="2129929" y="429831"/>
                </a:lnTo>
                <a:lnTo>
                  <a:pt x="2064702" y="469214"/>
                </a:lnTo>
                <a:close/>
              </a:path>
              <a:path w="2814954" h="1710055">
                <a:moveTo>
                  <a:pt x="2178862" y="400291"/>
                </a:moveTo>
                <a:lnTo>
                  <a:pt x="2169007" y="383984"/>
                </a:lnTo>
                <a:lnTo>
                  <a:pt x="2234247" y="344601"/>
                </a:lnTo>
                <a:lnTo>
                  <a:pt x="2244090" y="360908"/>
                </a:lnTo>
                <a:lnTo>
                  <a:pt x="2178862" y="400291"/>
                </a:lnTo>
                <a:close/>
              </a:path>
              <a:path w="2814954" h="1710055">
                <a:moveTo>
                  <a:pt x="2293010" y="331368"/>
                </a:moveTo>
                <a:lnTo>
                  <a:pt x="2283167" y="315061"/>
                </a:lnTo>
                <a:lnTo>
                  <a:pt x="2348407" y="275678"/>
                </a:lnTo>
                <a:lnTo>
                  <a:pt x="2358250" y="291985"/>
                </a:lnTo>
                <a:lnTo>
                  <a:pt x="2293010" y="331368"/>
                </a:lnTo>
                <a:close/>
              </a:path>
              <a:path w="2814954" h="1710055">
                <a:moveTo>
                  <a:pt x="2407170" y="262458"/>
                </a:moveTo>
                <a:lnTo>
                  <a:pt x="2397328" y="246138"/>
                </a:lnTo>
                <a:lnTo>
                  <a:pt x="2462568" y="206756"/>
                </a:lnTo>
                <a:lnTo>
                  <a:pt x="2472410" y="223075"/>
                </a:lnTo>
                <a:lnTo>
                  <a:pt x="2407170" y="262458"/>
                </a:lnTo>
                <a:close/>
              </a:path>
              <a:path w="2814954" h="1710055">
                <a:moveTo>
                  <a:pt x="2521331" y="193535"/>
                </a:moveTo>
                <a:lnTo>
                  <a:pt x="2511488" y="177228"/>
                </a:lnTo>
                <a:lnTo>
                  <a:pt x="2576715" y="137845"/>
                </a:lnTo>
                <a:lnTo>
                  <a:pt x="2586570" y="154152"/>
                </a:lnTo>
                <a:lnTo>
                  <a:pt x="2521331" y="193535"/>
                </a:lnTo>
                <a:close/>
              </a:path>
              <a:path w="2814954" h="1710055">
                <a:moveTo>
                  <a:pt x="2635491" y="124612"/>
                </a:moveTo>
                <a:lnTo>
                  <a:pt x="2625648" y="108305"/>
                </a:lnTo>
                <a:lnTo>
                  <a:pt x="2690876" y="68922"/>
                </a:lnTo>
                <a:lnTo>
                  <a:pt x="2700731" y="85229"/>
                </a:lnTo>
                <a:lnTo>
                  <a:pt x="2635491" y="124612"/>
                </a:lnTo>
                <a:close/>
              </a:path>
              <a:path w="2814954" h="1710055">
                <a:moveTo>
                  <a:pt x="2749651" y="55689"/>
                </a:moveTo>
                <a:lnTo>
                  <a:pt x="2739809" y="39382"/>
                </a:lnTo>
                <a:lnTo>
                  <a:pt x="2805036" y="0"/>
                </a:lnTo>
                <a:lnTo>
                  <a:pt x="2814878" y="16306"/>
                </a:lnTo>
                <a:lnTo>
                  <a:pt x="2749651" y="556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60725" y="3036595"/>
            <a:ext cx="61594" cy="148590"/>
          </a:xfrm>
          <a:custGeom>
            <a:avLst/>
            <a:gdLst/>
            <a:ahLst/>
            <a:cxnLst/>
            <a:rect l="l" t="t" r="r" b="b"/>
            <a:pathLst>
              <a:path w="61595" h="148589">
                <a:moveTo>
                  <a:pt x="15773" y="12382"/>
                </a:moveTo>
                <a:lnTo>
                  <a:pt x="6223" y="12382"/>
                </a:lnTo>
                <a:lnTo>
                  <a:pt x="0" y="4851"/>
                </a:lnTo>
                <a:lnTo>
                  <a:pt x="5880" y="0"/>
                </a:lnTo>
                <a:lnTo>
                  <a:pt x="12153" y="7594"/>
                </a:lnTo>
                <a:lnTo>
                  <a:pt x="15773" y="12382"/>
                </a:lnTo>
                <a:close/>
              </a:path>
              <a:path w="61595" h="148589">
                <a:moveTo>
                  <a:pt x="21278" y="20040"/>
                </a:moveTo>
                <a:lnTo>
                  <a:pt x="12014" y="20040"/>
                </a:lnTo>
                <a:lnTo>
                  <a:pt x="6157" y="12303"/>
                </a:lnTo>
                <a:lnTo>
                  <a:pt x="15773" y="12382"/>
                </a:lnTo>
                <a:lnTo>
                  <a:pt x="18135" y="15506"/>
                </a:lnTo>
                <a:lnTo>
                  <a:pt x="21278" y="20040"/>
                </a:lnTo>
                <a:close/>
              </a:path>
              <a:path w="61595" h="148589">
                <a:moveTo>
                  <a:pt x="26483" y="27940"/>
                </a:moveTo>
                <a:lnTo>
                  <a:pt x="17475" y="27940"/>
                </a:lnTo>
                <a:lnTo>
                  <a:pt x="12001" y="20024"/>
                </a:lnTo>
                <a:lnTo>
                  <a:pt x="21278" y="20040"/>
                </a:lnTo>
                <a:lnTo>
                  <a:pt x="23787" y="23660"/>
                </a:lnTo>
                <a:lnTo>
                  <a:pt x="26483" y="27940"/>
                </a:lnTo>
                <a:close/>
              </a:path>
              <a:path w="61595" h="148589">
                <a:moveTo>
                  <a:pt x="40140" y="52959"/>
                </a:moveTo>
                <a:lnTo>
                  <a:pt x="31762" y="52959"/>
                </a:lnTo>
                <a:lnTo>
                  <a:pt x="27279" y="44259"/>
                </a:lnTo>
                <a:lnTo>
                  <a:pt x="22517" y="35915"/>
                </a:lnTo>
                <a:lnTo>
                  <a:pt x="17466" y="27927"/>
                </a:lnTo>
                <a:lnTo>
                  <a:pt x="26483" y="27940"/>
                </a:lnTo>
                <a:lnTo>
                  <a:pt x="29083" y="32067"/>
                </a:lnTo>
                <a:lnTo>
                  <a:pt x="34023" y="40703"/>
                </a:lnTo>
                <a:lnTo>
                  <a:pt x="38569" y="49555"/>
                </a:lnTo>
                <a:lnTo>
                  <a:pt x="40140" y="52959"/>
                </a:lnTo>
                <a:close/>
              </a:path>
              <a:path w="61595" h="148589">
                <a:moveTo>
                  <a:pt x="44014" y="61722"/>
                </a:moveTo>
                <a:lnTo>
                  <a:pt x="35788" y="61722"/>
                </a:lnTo>
                <a:lnTo>
                  <a:pt x="31686" y="52819"/>
                </a:lnTo>
                <a:lnTo>
                  <a:pt x="31762" y="52959"/>
                </a:lnTo>
                <a:lnTo>
                  <a:pt x="40140" y="52959"/>
                </a:lnTo>
                <a:lnTo>
                  <a:pt x="42748" y="58610"/>
                </a:lnTo>
                <a:lnTo>
                  <a:pt x="44014" y="61722"/>
                </a:lnTo>
                <a:close/>
              </a:path>
              <a:path w="61595" h="148589">
                <a:moveTo>
                  <a:pt x="47519" y="70675"/>
                </a:moveTo>
                <a:lnTo>
                  <a:pt x="39433" y="70675"/>
                </a:lnTo>
                <a:lnTo>
                  <a:pt x="35776" y="61695"/>
                </a:lnTo>
                <a:lnTo>
                  <a:pt x="44014" y="61722"/>
                </a:lnTo>
                <a:lnTo>
                  <a:pt x="46520" y="67881"/>
                </a:lnTo>
                <a:lnTo>
                  <a:pt x="47519" y="70675"/>
                </a:lnTo>
                <a:close/>
              </a:path>
              <a:path w="61595" h="148589">
                <a:moveTo>
                  <a:pt x="50659" y="79806"/>
                </a:moveTo>
                <a:lnTo>
                  <a:pt x="42684" y="79806"/>
                </a:lnTo>
                <a:lnTo>
                  <a:pt x="39396" y="70584"/>
                </a:lnTo>
                <a:lnTo>
                  <a:pt x="47519" y="70675"/>
                </a:lnTo>
                <a:lnTo>
                  <a:pt x="49898" y="77330"/>
                </a:lnTo>
                <a:lnTo>
                  <a:pt x="50659" y="79806"/>
                </a:lnTo>
                <a:close/>
              </a:path>
              <a:path w="61595" h="148589">
                <a:moveTo>
                  <a:pt x="53413" y="89115"/>
                </a:moveTo>
                <a:lnTo>
                  <a:pt x="45542" y="89115"/>
                </a:lnTo>
                <a:lnTo>
                  <a:pt x="42683" y="79804"/>
                </a:lnTo>
                <a:lnTo>
                  <a:pt x="50659" y="79806"/>
                </a:lnTo>
                <a:lnTo>
                  <a:pt x="52857" y="86956"/>
                </a:lnTo>
                <a:lnTo>
                  <a:pt x="53413" y="89115"/>
                </a:lnTo>
                <a:close/>
              </a:path>
              <a:path w="61595" h="148589">
                <a:moveTo>
                  <a:pt x="55764" y="98577"/>
                </a:moveTo>
                <a:lnTo>
                  <a:pt x="47980" y="98577"/>
                </a:lnTo>
                <a:lnTo>
                  <a:pt x="45491" y="88950"/>
                </a:lnTo>
                <a:lnTo>
                  <a:pt x="45542" y="89115"/>
                </a:lnTo>
                <a:lnTo>
                  <a:pt x="53413" y="89115"/>
                </a:lnTo>
                <a:lnTo>
                  <a:pt x="55384" y="96761"/>
                </a:lnTo>
                <a:lnTo>
                  <a:pt x="55764" y="98577"/>
                </a:lnTo>
                <a:close/>
              </a:path>
              <a:path w="61595" h="148589">
                <a:moveTo>
                  <a:pt x="57708" y="108204"/>
                </a:moveTo>
                <a:lnTo>
                  <a:pt x="49999" y="108204"/>
                </a:lnTo>
                <a:lnTo>
                  <a:pt x="47962" y="98507"/>
                </a:lnTo>
                <a:lnTo>
                  <a:pt x="55764" y="98577"/>
                </a:lnTo>
                <a:lnTo>
                  <a:pt x="57467" y="106730"/>
                </a:lnTo>
                <a:lnTo>
                  <a:pt x="57708" y="108204"/>
                </a:lnTo>
                <a:close/>
              </a:path>
              <a:path w="61595" h="148589">
                <a:moveTo>
                  <a:pt x="59250" y="117970"/>
                </a:moveTo>
                <a:lnTo>
                  <a:pt x="51587" y="117970"/>
                </a:lnTo>
                <a:lnTo>
                  <a:pt x="49961" y="108038"/>
                </a:lnTo>
                <a:lnTo>
                  <a:pt x="49999" y="108204"/>
                </a:lnTo>
                <a:lnTo>
                  <a:pt x="57708" y="108204"/>
                </a:lnTo>
                <a:lnTo>
                  <a:pt x="59118" y="116840"/>
                </a:lnTo>
                <a:lnTo>
                  <a:pt x="59250" y="117970"/>
                </a:lnTo>
                <a:close/>
              </a:path>
              <a:path w="61595" h="148589">
                <a:moveTo>
                  <a:pt x="60366" y="127876"/>
                </a:moveTo>
                <a:lnTo>
                  <a:pt x="52730" y="127876"/>
                </a:lnTo>
                <a:lnTo>
                  <a:pt x="51565" y="117839"/>
                </a:lnTo>
                <a:lnTo>
                  <a:pt x="51587" y="117970"/>
                </a:lnTo>
                <a:lnTo>
                  <a:pt x="59250" y="117970"/>
                </a:lnTo>
                <a:lnTo>
                  <a:pt x="60312" y="127088"/>
                </a:lnTo>
                <a:lnTo>
                  <a:pt x="60366" y="127876"/>
                </a:lnTo>
                <a:close/>
              </a:path>
              <a:path w="61595" h="148589">
                <a:moveTo>
                  <a:pt x="53644" y="148056"/>
                </a:moveTo>
                <a:lnTo>
                  <a:pt x="53416" y="137731"/>
                </a:lnTo>
                <a:lnTo>
                  <a:pt x="52704" y="127698"/>
                </a:lnTo>
                <a:lnTo>
                  <a:pt x="52730" y="127876"/>
                </a:lnTo>
                <a:lnTo>
                  <a:pt x="60366" y="127876"/>
                </a:lnTo>
                <a:lnTo>
                  <a:pt x="61023" y="137464"/>
                </a:lnTo>
                <a:lnTo>
                  <a:pt x="61264" y="147878"/>
                </a:lnTo>
                <a:lnTo>
                  <a:pt x="53644" y="148056"/>
                </a:lnTo>
                <a:close/>
              </a:path>
              <a:path w="61595" h="148589">
                <a:moveTo>
                  <a:pt x="53416" y="137909"/>
                </a:moveTo>
                <a:lnTo>
                  <a:pt x="53403" y="137731"/>
                </a:lnTo>
                <a:lnTo>
                  <a:pt x="53416" y="137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345027" y="2852711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85029" y="1765985"/>
            <a:ext cx="461645" cy="292735"/>
          </a:xfrm>
          <a:custGeom>
            <a:avLst/>
            <a:gdLst/>
            <a:ahLst/>
            <a:cxnLst/>
            <a:rect l="l" t="t" r="r" b="b"/>
            <a:pathLst>
              <a:path w="461645" h="292735">
                <a:moveTo>
                  <a:pt x="333844" y="35394"/>
                </a:moveTo>
                <a:lnTo>
                  <a:pt x="461632" y="0"/>
                </a:lnTo>
                <a:lnTo>
                  <a:pt x="442305" y="22136"/>
                </a:lnTo>
                <a:lnTo>
                  <a:pt x="419290" y="22136"/>
                </a:lnTo>
                <a:lnTo>
                  <a:pt x="400471" y="33977"/>
                </a:lnTo>
                <a:lnTo>
                  <a:pt x="333844" y="35394"/>
                </a:lnTo>
                <a:close/>
              </a:path>
              <a:path w="461645" h="292735">
                <a:moveTo>
                  <a:pt x="400471" y="33977"/>
                </a:moveTo>
                <a:lnTo>
                  <a:pt x="419290" y="22136"/>
                </a:lnTo>
                <a:lnTo>
                  <a:pt x="423341" y="28587"/>
                </a:lnTo>
                <a:lnTo>
                  <a:pt x="415026" y="33820"/>
                </a:lnTo>
                <a:lnTo>
                  <a:pt x="407885" y="33820"/>
                </a:lnTo>
                <a:lnTo>
                  <a:pt x="400471" y="33977"/>
                </a:lnTo>
                <a:close/>
              </a:path>
              <a:path w="461645" h="292735">
                <a:moveTo>
                  <a:pt x="374421" y="99885"/>
                </a:moveTo>
                <a:lnTo>
                  <a:pt x="404545" y="40414"/>
                </a:lnTo>
                <a:lnTo>
                  <a:pt x="423341" y="28587"/>
                </a:lnTo>
                <a:lnTo>
                  <a:pt x="419290" y="22136"/>
                </a:lnTo>
                <a:lnTo>
                  <a:pt x="442305" y="22136"/>
                </a:lnTo>
                <a:lnTo>
                  <a:pt x="374421" y="99885"/>
                </a:lnTo>
                <a:close/>
              </a:path>
              <a:path w="461645" h="292735">
                <a:moveTo>
                  <a:pt x="4051" y="292417"/>
                </a:moveTo>
                <a:lnTo>
                  <a:pt x="0" y="285965"/>
                </a:lnTo>
                <a:lnTo>
                  <a:pt x="400471" y="33977"/>
                </a:lnTo>
                <a:lnTo>
                  <a:pt x="407885" y="33820"/>
                </a:lnTo>
                <a:lnTo>
                  <a:pt x="404545" y="40414"/>
                </a:lnTo>
                <a:lnTo>
                  <a:pt x="4051" y="292417"/>
                </a:lnTo>
                <a:close/>
              </a:path>
              <a:path w="461645" h="292735">
                <a:moveTo>
                  <a:pt x="404545" y="40414"/>
                </a:moveTo>
                <a:lnTo>
                  <a:pt x="407885" y="33820"/>
                </a:lnTo>
                <a:lnTo>
                  <a:pt x="415026" y="33820"/>
                </a:lnTo>
                <a:lnTo>
                  <a:pt x="404545" y="40414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63811" y="2822867"/>
            <a:ext cx="1489075" cy="76200"/>
          </a:xfrm>
          <a:custGeom>
            <a:avLst/>
            <a:gdLst/>
            <a:ahLst/>
            <a:cxnLst/>
            <a:rect l="l" t="t" r="r" b="b"/>
            <a:pathLst>
              <a:path w="1489075" h="76200">
                <a:moveTo>
                  <a:pt x="1361935" y="76199"/>
                </a:moveTo>
                <a:lnTo>
                  <a:pt x="1425435" y="38099"/>
                </a:lnTo>
                <a:lnTo>
                  <a:pt x="1361935" y="0"/>
                </a:lnTo>
                <a:lnTo>
                  <a:pt x="1467768" y="31749"/>
                </a:lnTo>
                <a:lnTo>
                  <a:pt x="1441310" y="31749"/>
                </a:lnTo>
                <a:lnTo>
                  <a:pt x="1441310" y="44449"/>
                </a:lnTo>
                <a:lnTo>
                  <a:pt x="1467768" y="44449"/>
                </a:lnTo>
                <a:lnTo>
                  <a:pt x="1361935" y="76199"/>
                </a:lnTo>
                <a:close/>
              </a:path>
              <a:path w="1489075" h="76200">
                <a:moveTo>
                  <a:pt x="1414851" y="44449"/>
                </a:moveTo>
                <a:lnTo>
                  <a:pt x="0" y="44449"/>
                </a:lnTo>
                <a:lnTo>
                  <a:pt x="0" y="31749"/>
                </a:lnTo>
                <a:lnTo>
                  <a:pt x="1414851" y="31749"/>
                </a:lnTo>
                <a:lnTo>
                  <a:pt x="1425435" y="38099"/>
                </a:lnTo>
                <a:lnTo>
                  <a:pt x="1414851" y="44449"/>
                </a:lnTo>
                <a:close/>
              </a:path>
              <a:path w="1489075" h="76200">
                <a:moveTo>
                  <a:pt x="1467768" y="44449"/>
                </a:moveTo>
                <a:lnTo>
                  <a:pt x="1441310" y="44449"/>
                </a:lnTo>
                <a:lnTo>
                  <a:pt x="1441310" y="31749"/>
                </a:lnTo>
                <a:lnTo>
                  <a:pt x="1467768" y="31749"/>
                </a:lnTo>
                <a:lnTo>
                  <a:pt x="1488935" y="38099"/>
                </a:lnTo>
                <a:lnTo>
                  <a:pt x="1467768" y="444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135337" y="1547774"/>
            <a:ext cx="76200" cy="2525395"/>
          </a:xfrm>
          <a:custGeom>
            <a:avLst/>
            <a:gdLst/>
            <a:ahLst/>
            <a:cxnLst/>
            <a:rect l="l" t="t" r="r" b="b"/>
            <a:pathLst>
              <a:path w="76200" h="2525395">
                <a:moveTo>
                  <a:pt x="0" y="127000"/>
                </a:moveTo>
                <a:lnTo>
                  <a:pt x="38100" y="0"/>
                </a:lnTo>
                <a:lnTo>
                  <a:pt x="52387" y="47624"/>
                </a:lnTo>
                <a:lnTo>
                  <a:pt x="31750" y="47624"/>
                </a:lnTo>
                <a:lnTo>
                  <a:pt x="31750" y="74083"/>
                </a:lnTo>
                <a:lnTo>
                  <a:pt x="0" y="127000"/>
                </a:lnTo>
                <a:close/>
              </a:path>
              <a:path w="76200" h="2525395">
                <a:moveTo>
                  <a:pt x="31750" y="74083"/>
                </a:moveTo>
                <a:lnTo>
                  <a:pt x="31750" y="47624"/>
                </a:lnTo>
                <a:lnTo>
                  <a:pt x="44450" y="47624"/>
                </a:lnTo>
                <a:lnTo>
                  <a:pt x="44450" y="63499"/>
                </a:lnTo>
                <a:lnTo>
                  <a:pt x="38100" y="63499"/>
                </a:lnTo>
                <a:lnTo>
                  <a:pt x="31750" y="74083"/>
                </a:lnTo>
                <a:close/>
              </a:path>
              <a:path w="76200" h="2525395">
                <a:moveTo>
                  <a:pt x="76200" y="127000"/>
                </a:moveTo>
                <a:lnTo>
                  <a:pt x="44450" y="74083"/>
                </a:lnTo>
                <a:lnTo>
                  <a:pt x="44450" y="47624"/>
                </a:lnTo>
                <a:lnTo>
                  <a:pt x="52387" y="47624"/>
                </a:lnTo>
                <a:lnTo>
                  <a:pt x="76200" y="127000"/>
                </a:lnTo>
                <a:close/>
              </a:path>
              <a:path w="76200" h="2525395">
                <a:moveTo>
                  <a:pt x="44450" y="2525394"/>
                </a:moveTo>
                <a:lnTo>
                  <a:pt x="31750" y="2525394"/>
                </a:lnTo>
                <a:lnTo>
                  <a:pt x="31750" y="74083"/>
                </a:lnTo>
                <a:lnTo>
                  <a:pt x="38100" y="63499"/>
                </a:lnTo>
                <a:lnTo>
                  <a:pt x="44450" y="74083"/>
                </a:lnTo>
                <a:lnTo>
                  <a:pt x="44450" y="2525394"/>
                </a:lnTo>
                <a:close/>
              </a:path>
              <a:path w="76200" h="2525395">
                <a:moveTo>
                  <a:pt x="44450" y="74083"/>
                </a:moveTo>
                <a:lnTo>
                  <a:pt x="38100" y="63499"/>
                </a:lnTo>
                <a:lnTo>
                  <a:pt x="44450" y="63499"/>
                </a:lnTo>
                <a:lnTo>
                  <a:pt x="44450" y="7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363986" y="2694495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22955" y="1752117"/>
            <a:ext cx="574039" cy="21601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668142" y="1281645"/>
            <a:ext cx="469265" cy="760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655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algn="r" marR="63500">
              <a:lnSpc>
                <a:spcPts val="3135"/>
              </a:lnSpc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22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7223" y="2564841"/>
            <a:ext cx="3200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7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977074" y="2331402"/>
            <a:ext cx="641985" cy="412750"/>
          </a:xfrm>
          <a:custGeom>
            <a:avLst/>
            <a:gdLst/>
            <a:ahLst/>
            <a:cxnLst/>
            <a:rect l="l" t="t" r="r" b="b"/>
            <a:pathLst>
              <a:path w="641984" h="412750">
                <a:moveTo>
                  <a:pt x="449935" y="52870"/>
                </a:moveTo>
                <a:lnTo>
                  <a:pt x="641667" y="0"/>
                </a:lnTo>
                <a:lnTo>
                  <a:pt x="622555" y="21843"/>
                </a:lnTo>
                <a:lnTo>
                  <a:pt x="571030" y="21843"/>
                </a:lnTo>
                <a:lnTo>
                  <a:pt x="523977" y="51379"/>
                </a:lnTo>
                <a:lnTo>
                  <a:pt x="449935" y="52870"/>
                </a:lnTo>
                <a:close/>
              </a:path>
              <a:path w="641984" h="412750">
                <a:moveTo>
                  <a:pt x="523977" y="51379"/>
                </a:moveTo>
                <a:lnTo>
                  <a:pt x="571030" y="21843"/>
                </a:lnTo>
                <a:lnTo>
                  <a:pt x="589102" y="50634"/>
                </a:lnTo>
                <a:lnTo>
                  <a:pt x="560997" y="50634"/>
                </a:lnTo>
                <a:lnTo>
                  <a:pt x="523977" y="51379"/>
                </a:lnTo>
                <a:close/>
              </a:path>
              <a:path w="641984" h="412750">
                <a:moveTo>
                  <a:pt x="510705" y="149682"/>
                </a:moveTo>
                <a:lnTo>
                  <a:pt x="544232" y="83651"/>
                </a:lnTo>
                <a:lnTo>
                  <a:pt x="591286" y="54114"/>
                </a:lnTo>
                <a:lnTo>
                  <a:pt x="571030" y="21843"/>
                </a:lnTo>
                <a:lnTo>
                  <a:pt x="622555" y="21843"/>
                </a:lnTo>
                <a:lnTo>
                  <a:pt x="510705" y="149682"/>
                </a:lnTo>
                <a:close/>
              </a:path>
              <a:path w="641984" h="412750">
                <a:moveTo>
                  <a:pt x="20256" y="412559"/>
                </a:moveTo>
                <a:lnTo>
                  <a:pt x="0" y="380288"/>
                </a:lnTo>
                <a:lnTo>
                  <a:pt x="523977" y="51379"/>
                </a:lnTo>
                <a:lnTo>
                  <a:pt x="560997" y="50634"/>
                </a:lnTo>
                <a:lnTo>
                  <a:pt x="544232" y="83651"/>
                </a:lnTo>
                <a:lnTo>
                  <a:pt x="20256" y="412559"/>
                </a:lnTo>
                <a:close/>
              </a:path>
              <a:path w="641984" h="412750">
                <a:moveTo>
                  <a:pt x="544232" y="83651"/>
                </a:moveTo>
                <a:lnTo>
                  <a:pt x="560997" y="50634"/>
                </a:lnTo>
                <a:lnTo>
                  <a:pt x="589102" y="50634"/>
                </a:lnTo>
                <a:lnTo>
                  <a:pt x="591286" y="54114"/>
                </a:lnTo>
                <a:lnTo>
                  <a:pt x="544232" y="83651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34784" y="2349880"/>
            <a:ext cx="114300" cy="396875"/>
          </a:xfrm>
          <a:custGeom>
            <a:avLst/>
            <a:gdLst/>
            <a:ahLst/>
            <a:cxnLst/>
            <a:rect l="l" t="t" r="r" b="b"/>
            <a:pathLst>
              <a:path w="114300" h="396875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396875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396875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396875">
                <a:moveTo>
                  <a:pt x="76200" y="396417"/>
                </a:moveTo>
                <a:lnTo>
                  <a:pt x="38100" y="396417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396417"/>
                </a:lnTo>
                <a:close/>
              </a:path>
              <a:path w="114300" h="396875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982066" y="2689148"/>
            <a:ext cx="631825" cy="114300"/>
          </a:xfrm>
          <a:custGeom>
            <a:avLst/>
            <a:gdLst/>
            <a:ahLst/>
            <a:cxnLst/>
            <a:rect l="l" t="t" r="r" b="b"/>
            <a:pathLst>
              <a:path w="631825" h="114300">
                <a:moveTo>
                  <a:pt x="441045" y="114299"/>
                </a:moveTo>
                <a:lnTo>
                  <a:pt x="536295" y="57149"/>
                </a:lnTo>
                <a:lnTo>
                  <a:pt x="441045" y="0"/>
                </a:lnTo>
                <a:lnTo>
                  <a:pt x="568045" y="38099"/>
                </a:lnTo>
                <a:lnTo>
                  <a:pt x="560108" y="38099"/>
                </a:lnTo>
                <a:lnTo>
                  <a:pt x="560108" y="76199"/>
                </a:lnTo>
                <a:lnTo>
                  <a:pt x="568045" y="76199"/>
                </a:lnTo>
                <a:lnTo>
                  <a:pt x="441045" y="114299"/>
                </a:lnTo>
                <a:close/>
              </a:path>
              <a:path w="631825" h="114300">
                <a:moveTo>
                  <a:pt x="504545" y="76199"/>
                </a:moveTo>
                <a:lnTo>
                  <a:pt x="0" y="76199"/>
                </a:lnTo>
                <a:lnTo>
                  <a:pt x="0" y="38099"/>
                </a:lnTo>
                <a:lnTo>
                  <a:pt x="504545" y="38099"/>
                </a:lnTo>
                <a:lnTo>
                  <a:pt x="536295" y="57149"/>
                </a:lnTo>
                <a:lnTo>
                  <a:pt x="504545" y="76199"/>
                </a:lnTo>
                <a:close/>
              </a:path>
              <a:path w="631825" h="114300">
                <a:moveTo>
                  <a:pt x="568045" y="76199"/>
                </a:moveTo>
                <a:lnTo>
                  <a:pt x="560108" y="76199"/>
                </a:lnTo>
                <a:lnTo>
                  <a:pt x="560108" y="38099"/>
                </a:lnTo>
                <a:lnTo>
                  <a:pt x="568045" y="38099"/>
                </a:lnTo>
                <a:lnTo>
                  <a:pt x="631545" y="57149"/>
                </a:lnTo>
                <a:lnTo>
                  <a:pt x="568045" y="76199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525334" y="2351493"/>
            <a:ext cx="98425" cy="0"/>
          </a:xfrm>
          <a:custGeom>
            <a:avLst/>
            <a:gdLst/>
            <a:ahLst/>
            <a:cxnLst/>
            <a:rect l="l" t="t" r="r" b="b"/>
            <a:pathLst>
              <a:path w="98425" h="0">
                <a:moveTo>
                  <a:pt x="0" y="0"/>
                </a:moveTo>
                <a:lnTo>
                  <a:pt x="98132" y="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02156" y="2593898"/>
            <a:ext cx="0" cy="152400"/>
          </a:xfrm>
          <a:custGeom>
            <a:avLst/>
            <a:gdLst/>
            <a:ahLst/>
            <a:cxnLst/>
            <a:rect l="l" t="t" r="r" b="b"/>
            <a:pathLst>
              <a:path w="0"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602156" y="2349880"/>
            <a:ext cx="0" cy="130175"/>
          </a:xfrm>
          <a:custGeom>
            <a:avLst/>
            <a:gdLst/>
            <a:ahLst/>
            <a:cxnLst/>
            <a:rect l="l" t="t" r="r" b="b"/>
            <a:pathLst>
              <a:path w="0" h="130175">
                <a:moveTo>
                  <a:pt x="0" y="0"/>
                </a:moveTo>
                <a:lnTo>
                  <a:pt x="0" y="129717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682725" y="2462796"/>
            <a:ext cx="102996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dirty="0" sz="2800" spc="-5">
                <a:solidFill>
                  <a:srgbClr val="00AF50"/>
                </a:solidFill>
                <a:latin typeface="Times New Roman"/>
                <a:cs typeface="Times New Roman"/>
              </a:rPr>
              <a:t>cos</a:t>
            </a:r>
            <a:r>
              <a:rPr dirty="0" sz="2800" spc="-8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800" spc="-5" i="1">
                <a:solidFill>
                  <a:srgbClr val="00AF50"/>
                </a:solidFill>
                <a:latin typeface="Times New Roman"/>
                <a:cs typeface="Times New Roman"/>
              </a:rPr>
              <a:t>θ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6639573" y="1914182"/>
            <a:ext cx="12331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dirty="0" sz="2800" spc="-5">
                <a:solidFill>
                  <a:srgbClr val="00AF50"/>
                </a:solidFill>
                <a:latin typeface="Times New Roman"/>
                <a:cs typeface="Times New Roman"/>
              </a:rPr>
              <a:t>s</a:t>
            </a:r>
            <a:r>
              <a:rPr dirty="0" u="heavy" sz="28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i</a:t>
            </a:r>
            <a:r>
              <a:rPr dirty="0" sz="2800" spc="-5">
                <a:solidFill>
                  <a:srgbClr val="00AF50"/>
                </a:solidFill>
                <a:latin typeface="Times New Roman"/>
                <a:cs typeface="Times New Roman"/>
              </a:rPr>
              <a:t>n </a:t>
            </a:r>
            <a:r>
              <a:rPr dirty="0" sz="2800" spc="-5" i="1">
                <a:solidFill>
                  <a:srgbClr val="00AF50"/>
                </a:solidFill>
                <a:latin typeface="Times New Roman"/>
                <a:cs typeface="Times New Roman"/>
              </a:rPr>
              <a:t>θ</a:t>
            </a:r>
            <a:r>
              <a:rPr dirty="0" sz="2800" spc="-110" i="1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baseline="-2976" sz="4200" spc="-7" i="1">
                <a:solidFill>
                  <a:srgbClr val="1684AC"/>
                </a:solidFill>
                <a:latin typeface="Times New Roman"/>
                <a:cs typeface="Times New Roman"/>
              </a:rPr>
              <a:t>a</a:t>
            </a:r>
            <a:endParaRPr baseline="-2976" sz="4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658751" y="4090352"/>
            <a:ext cx="788670" cy="10198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sz="2400" b="1">
                <a:latin typeface="华文楷体"/>
                <a:cs typeface="华文楷体"/>
              </a:rPr>
              <a:t>方</a:t>
            </a:r>
            <a:r>
              <a:rPr dirty="0" sz="2400" spc="-5" b="1">
                <a:latin typeface="华文楷体"/>
                <a:cs typeface="华文楷体"/>
              </a:rPr>
              <a:t>向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dirty="0" sz="2400" spc="-5" b="1" i="1">
                <a:latin typeface="Times New Roman"/>
                <a:cs typeface="Times New Roman"/>
              </a:rPr>
              <a:t>y</a:t>
            </a:r>
            <a:r>
              <a:rPr dirty="0" sz="2400" b="1">
                <a:latin typeface="华文楷体"/>
                <a:cs typeface="华文楷体"/>
              </a:rPr>
              <a:t>方</a:t>
            </a:r>
            <a:r>
              <a:rPr dirty="0" sz="2400" spc="-5" b="1">
                <a:latin typeface="华文楷体"/>
                <a:cs typeface="华文楷体"/>
              </a:rPr>
              <a:t>向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96328" y="4119067"/>
            <a:ext cx="2367280" cy="1006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-7">
                <a:latin typeface="Times New Roman"/>
                <a:cs typeface="Times New Roman"/>
              </a:rPr>
              <a:t>f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 i="1">
                <a:latin typeface="Times New Roman"/>
                <a:cs typeface="Times New Roman"/>
              </a:rPr>
              <a:t>ma </a:t>
            </a:r>
            <a:r>
              <a:rPr dirty="0" sz="2400" spc="-5">
                <a:latin typeface="Times New Roman"/>
                <a:cs typeface="Times New Roman"/>
              </a:rPr>
              <a:t>cos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dirty="0" sz="2400" spc="-110" i="1">
                <a:latin typeface="Times New Roman"/>
                <a:cs typeface="Times New Roman"/>
              </a:rPr>
              <a:t>F</a:t>
            </a:r>
            <a:r>
              <a:rPr dirty="0" baseline="-17921" sz="2325" spc="-165">
                <a:latin typeface="Times New Roman"/>
                <a:cs typeface="Times New Roman"/>
              </a:rPr>
              <a:t>N</a:t>
            </a:r>
            <a:r>
              <a:rPr dirty="0" sz="2500" spc="-110" i="1">
                <a:latin typeface="宋体"/>
                <a:cs typeface="宋体"/>
              </a:rPr>
              <a:t>－</a:t>
            </a:r>
            <a:r>
              <a:rPr dirty="0" sz="2400" spc="-110" i="1">
                <a:latin typeface="Times New Roman"/>
                <a:cs typeface="Times New Roman"/>
              </a:rPr>
              <a:t>mg</a:t>
            </a:r>
            <a:r>
              <a:rPr dirty="0" sz="2400" spc="-110">
                <a:latin typeface="宋体"/>
                <a:cs typeface="宋体"/>
              </a:rPr>
              <a:t>＝</a:t>
            </a:r>
            <a:r>
              <a:rPr dirty="0" sz="2400" spc="-110" i="1">
                <a:latin typeface="Times New Roman"/>
                <a:cs typeface="Times New Roman"/>
              </a:rPr>
              <a:t>ma </a:t>
            </a:r>
            <a:r>
              <a:rPr dirty="0" sz="2400" spc="-5">
                <a:latin typeface="Times New Roman"/>
                <a:cs typeface="Times New Roman"/>
              </a:rPr>
              <a:t>sin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19773" y="5330812"/>
            <a:ext cx="29013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900" algn="l"/>
              </a:tabLst>
            </a:pPr>
            <a:r>
              <a:rPr dirty="0" sz="2400" spc="-5" b="1">
                <a:latin typeface="华文楷体"/>
                <a:cs typeface="华文楷体"/>
              </a:rPr>
              <a:t>得	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-7">
                <a:latin typeface="Times New Roman"/>
                <a:cs typeface="Times New Roman"/>
              </a:rPr>
              <a:t>N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670">
                <a:latin typeface="宋体"/>
                <a:cs typeface="宋体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mg</a:t>
            </a:r>
            <a:r>
              <a:rPr dirty="0" sz="2400">
                <a:latin typeface="宋体"/>
                <a:cs typeface="宋体"/>
              </a:rPr>
              <a:t>＋</a:t>
            </a:r>
            <a:r>
              <a:rPr dirty="0" sz="2400" i="1">
                <a:latin typeface="Times New Roman"/>
                <a:cs typeface="Times New Roman"/>
              </a:rPr>
              <a:t>ma </a:t>
            </a:r>
            <a:r>
              <a:rPr dirty="0" sz="2400" spc="-5">
                <a:latin typeface="Times New Roman"/>
                <a:cs typeface="Times New Roman"/>
              </a:rPr>
              <a:t>sin </a:t>
            </a: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68740" y="3479655"/>
            <a:ext cx="2468245" cy="99695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85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400" b="1">
                <a:latin typeface="华文楷体"/>
                <a:cs typeface="华文楷体"/>
              </a:rPr>
              <a:t>根据牛顿第二定</a:t>
            </a:r>
            <a:r>
              <a:rPr dirty="0" sz="2400" spc="-5" b="1"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0411" y="2209520"/>
            <a:ext cx="4893310" cy="1849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542925">
              <a:lnSpc>
                <a:spcPct val="99700"/>
              </a:lnSpc>
              <a:spcBef>
                <a:spcPts val="105"/>
              </a:spcBef>
            </a:pPr>
            <a:r>
              <a:rPr dirty="0" sz="2400" b="1">
                <a:latin typeface="华文楷体"/>
                <a:cs typeface="华文楷体"/>
              </a:rPr>
              <a:t>一质量为</a:t>
            </a:r>
            <a:r>
              <a:rPr dirty="0" sz="2400" spc="-5" b="1" i="1">
                <a:latin typeface="Times New Roman"/>
                <a:cs typeface="Times New Roman"/>
              </a:rPr>
              <a:t>m</a:t>
            </a:r>
            <a:r>
              <a:rPr dirty="0" sz="2400" spc="-5" b="1">
                <a:latin typeface="华文楷体"/>
                <a:cs typeface="华文楷体"/>
              </a:rPr>
              <a:t>＝</a:t>
            </a:r>
            <a:r>
              <a:rPr dirty="0" sz="2400" spc="-5" b="1">
                <a:latin typeface="Times New Roman"/>
                <a:cs typeface="Times New Roman"/>
              </a:rPr>
              <a:t>1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kg</a:t>
            </a:r>
            <a:r>
              <a:rPr dirty="0" sz="2400" b="1">
                <a:latin typeface="华文楷体"/>
                <a:cs typeface="华文楷体"/>
              </a:rPr>
              <a:t>的小球用细</a:t>
            </a:r>
            <a:r>
              <a:rPr dirty="0" sz="2400" spc="-5" b="1">
                <a:latin typeface="华文楷体"/>
                <a:cs typeface="华文楷体"/>
              </a:rPr>
              <a:t>线 </a:t>
            </a:r>
            <a:r>
              <a:rPr dirty="0" sz="2400" b="1">
                <a:latin typeface="华文楷体"/>
                <a:cs typeface="华文楷体"/>
              </a:rPr>
              <a:t>悬挂在一辆加速度</a:t>
            </a:r>
            <a:r>
              <a:rPr dirty="0" sz="2400" b="1" i="1">
                <a:latin typeface="Times New Roman"/>
                <a:cs typeface="Times New Roman"/>
              </a:rPr>
              <a:t>a</a:t>
            </a:r>
            <a:r>
              <a:rPr dirty="0" sz="2400" b="1">
                <a:latin typeface="华文楷体"/>
                <a:cs typeface="华文楷体"/>
              </a:rPr>
              <a:t>＝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m/s</a:t>
            </a:r>
            <a:r>
              <a:rPr dirty="0" baseline="21505" sz="2325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匀加</a:t>
            </a:r>
            <a:r>
              <a:rPr dirty="0" sz="2400" spc="-5" b="1">
                <a:latin typeface="华文楷体"/>
                <a:cs typeface="华文楷体"/>
              </a:rPr>
              <a:t>速 </a:t>
            </a:r>
            <a:r>
              <a:rPr dirty="0" sz="2400" b="1">
                <a:latin typeface="华文楷体"/>
                <a:cs typeface="华文楷体"/>
              </a:rPr>
              <a:t>向右运动的小车内，球与车厢壁</a:t>
            </a:r>
            <a:r>
              <a:rPr dirty="0" sz="2400" spc="-5" b="1">
                <a:latin typeface="华文楷体"/>
                <a:cs typeface="华文楷体"/>
              </a:rPr>
              <a:t>接 </a:t>
            </a:r>
            <a:r>
              <a:rPr dirty="0" sz="2400" b="1">
                <a:latin typeface="华文楷体"/>
                <a:cs typeface="华文楷体"/>
              </a:rPr>
              <a:t>触。细线与竖直方向的夹角为</a:t>
            </a:r>
            <a:r>
              <a:rPr dirty="0" sz="2400" spc="-5" b="1">
                <a:latin typeface="华文楷体"/>
                <a:cs typeface="华文楷体"/>
              </a:rPr>
              <a:t>30</a:t>
            </a:r>
            <a:r>
              <a:rPr dirty="0" sz="2400" b="1">
                <a:latin typeface="华文楷体"/>
                <a:cs typeface="华文楷体"/>
              </a:rPr>
              <a:t>°</a:t>
            </a:r>
            <a:r>
              <a:rPr dirty="0" sz="2400" spc="-5" b="1">
                <a:latin typeface="华文楷体"/>
                <a:cs typeface="华文楷体"/>
              </a:rPr>
              <a:t>， </a:t>
            </a:r>
            <a:r>
              <a:rPr dirty="0" sz="2400" b="1">
                <a:latin typeface="华文楷体"/>
                <a:cs typeface="华文楷体"/>
              </a:rPr>
              <a:t>车厢壁对球的摩擦力可忽略不计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44851" y="2513076"/>
            <a:ext cx="2458720" cy="1457325"/>
          </a:xfrm>
          <a:custGeom>
            <a:avLst/>
            <a:gdLst/>
            <a:ahLst/>
            <a:cxnLst/>
            <a:rect l="l" t="t" r="r" b="b"/>
            <a:pathLst>
              <a:path w="2458720" h="1457325">
                <a:moveTo>
                  <a:pt x="0" y="0"/>
                </a:moveTo>
                <a:lnTo>
                  <a:pt x="2458212" y="0"/>
                </a:lnTo>
                <a:lnTo>
                  <a:pt x="2458212" y="1456944"/>
                </a:lnTo>
                <a:lnTo>
                  <a:pt x="0" y="1456944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30869" y="2499105"/>
            <a:ext cx="2486025" cy="1485900"/>
          </a:xfrm>
          <a:custGeom>
            <a:avLst/>
            <a:gdLst/>
            <a:ahLst/>
            <a:cxnLst/>
            <a:rect l="l" t="t" r="r" b="b"/>
            <a:pathLst>
              <a:path w="2486025" h="1485900">
                <a:moveTo>
                  <a:pt x="2486025" y="1485900"/>
                </a:moveTo>
                <a:lnTo>
                  <a:pt x="0" y="1485900"/>
                </a:lnTo>
                <a:lnTo>
                  <a:pt x="0" y="0"/>
                </a:lnTo>
                <a:lnTo>
                  <a:pt x="2486025" y="0"/>
                </a:lnTo>
                <a:lnTo>
                  <a:pt x="248602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57325"/>
                </a:lnTo>
                <a:lnTo>
                  <a:pt x="14287" y="1457325"/>
                </a:lnTo>
                <a:lnTo>
                  <a:pt x="28575" y="1471612"/>
                </a:lnTo>
                <a:lnTo>
                  <a:pt x="2486025" y="1471612"/>
                </a:lnTo>
                <a:lnTo>
                  <a:pt x="2486025" y="1485900"/>
                </a:lnTo>
                <a:close/>
              </a:path>
              <a:path w="2486025" h="148590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486025" h="1485900">
                <a:moveTo>
                  <a:pt x="245745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457450" y="14287"/>
                </a:lnTo>
                <a:lnTo>
                  <a:pt x="2457450" y="28575"/>
                </a:lnTo>
                <a:close/>
              </a:path>
              <a:path w="2486025" h="1485900">
                <a:moveTo>
                  <a:pt x="2457450" y="1471612"/>
                </a:moveTo>
                <a:lnTo>
                  <a:pt x="2457450" y="14287"/>
                </a:lnTo>
                <a:lnTo>
                  <a:pt x="2471737" y="28575"/>
                </a:lnTo>
                <a:lnTo>
                  <a:pt x="2486025" y="28575"/>
                </a:lnTo>
                <a:lnTo>
                  <a:pt x="2486025" y="1457325"/>
                </a:lnTo>
                <a:lnTo>
                  <a:pt x="2471737" y="1457325"/>
                </a:lnTo>
                <a:lnTo>
                  <a:pt x="2457450" y="1471612"/>
                </a:lnTo>
                <a:close/>
              </a:path>
              <a:path w="2486025" h="1485900">
                <a:moveTo>
                  <a:pt x="2486025" y="28575"/>
                </a:moveTo>
                <a:lnTo>
                  <a:pt x="2471737" y="28575"/>
                </a:lnTo>
                <a:lnTo>
                  <a:pt x="2457450" y="14287"/>
                </a:lnTo>
                <a:lnTo>
                  <a:pt x="2486025" y="14287"/>
                </a:lnTo>
                <a:lnTo>
                  <a:pt x="2486025" y="28575"/>
                </a:lnTo>
                <a:close/>
              </a:path>
              <a:path w="2486025" h="1485900">
                <a:moveTo>
                  <a:pt x="28575" y="1471612"/>
                </a:moveTo>
                <a:lnTo>
                  <a:pt x="14287" y="1457325"/>
                </a:lnTo>
                <a:lnTo>
                  <a:pt x="28575" y="1457325"/>
                </a:lnTo>
                <a:lnTo>
                  <a:pt x="28575" y="1471612"/>
                </a:lnTo>
                <a:close/>
              </a:path>
              <a:path w="2486025" h="1485900">
                <a:moveTo>
                  <a:pt x="2457450" y="1471612"/>
                </a:moveTo>
                <a:lnTo>
                  <a:pt x="28575" y="1471612"/>
                </a:lnTo>
                <a:lnTo>
                  <a:pt x="28575" y="1457325"/>
                </a:lnTo>
                <a:lnTo>
                  <a:pt x="2457450" y="1457325"/>
                </a:lnTo>
                <a:lnTo>
                  <a:pt x="2457450" y="1471612"/>
                </a:lnTo>
                <a:close/>
              </a:path>
              <a:path w="2486025" h="1485900">
                <a:moveTo>
                  <a:pt x="2486025" y="1471612"/>
                </a:moveTo>
                <a:lnTo>
                  <a:pt x="2457450" y="1471612"/>
                </a:lnTo>
                <a:lnTo>
                  <a:pt x="2471737" y="1457325"/>
                </a:lnTo>
                <a:lnTo>
                  <a:pt x="2486025" y="1457325"/>
                </a:lnTo>
                <a:lnTo>
                  <a:pt x="2486025" y="1471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16619" y="3813555"/>
            <a:ext cx="371487" cy="370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88244" y="3813555"/>
            <a:ext cx="371487" cy="370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88345" y="2678455"/>
            <a:ext cx="628446" cy="876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58783" y="2318130"/>
            <a:ext cx="792480" cy="85725"/>
          </a:xfrm>
          <a:custGeom>
            <a:avLst/>
            <a:gdLst/>
            <a:ahLst/>
            <a:cxnLst/>
            <a:rect l="l" t="t" r="r" b="b"/>
            <a:pathLst>
              <a:path w="792479" h="85725">
                <a:moveTo>
                  <a:pt x="649122" y="85725"/>
                </a:moveTo>
                <a:lnTo>
                  <a:pt x="720559" y="42862"/>
                </a:lnTo>
                <a:lnTo>
                  <a:pt x="649122" y="0"/>
                </a:lnTo>
                <a:lnTo>
                  <a:pt x="744372" y="28575"/>
                </a:lnTo>
                <a:lnTo>
                  <a:pt x="738428" y="28575"/>
                </a:lnTo>
                <a:lnTo>
                  <a:pt x="738428" y="57150"/>
                </a:lnTo>
                <a:lnTo>
                  <a:pt x="744372" y="57150"/>
                </a:lnTo>
                <a:lnTo>
                  <a:pt x="649122" y="85725"/>
                </a:lnTo>
                <a:close/>
              </a:path>
              <a:path w="792479" h="85725">
                <a:moveTo>
                  <a:pt x="69674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696747" y="28575"/>
                </a:lnTo>
                <a:lnTo>
                  <a:pt x="720559" y="42862"/>
                </a:lnTo>
                <a:lnTo>
                  <a:pt x="696747" y="57150"/>
                </a:lnTo>
                <a:close/>
              </a:path>
              <a:path w="792479" h="85725">
                <a:moveTo>
                  <a:pt x="744372" y="57150"/>
                </a:moveTo>
                <a:lnTo>
                  <a:pt x="738428" y="57150"/>
                </a:lnTo>
                <a:lnTo>
                  <a:pt x="738428" y="28575"/>
                </a:lnTo>
                <a:lnTo>
                  <a:pt x="744372" y="28575"/>
                </a:lnTo>
                <a:lnTo>
                  <a:pt x="791997" y="42862"/>
                </a:lnTo>
                <a:lnTo>
                  <a:pt x="74437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985884" y="199138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71700" y="1391411"/>
            <a:ext cx="1092708" cy="486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71700" y="1402892"/>
            <a:ext cx="1092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华文楷体"/>
                <a:cs typeface="华文楷体"/>
              </a:rPr>
              <a:t>情景</a:t>
            </a:r>
            <a:r>
              <a:rPr dirty="0" sz="2400" spc="-5" b="1">
                <a:solidFill>
                  <a:srgbClr val="006FC0"/>
                </a:solidFill>
                <a:latin typeface="华文楷体"/>
                <a:cs typeface="华文楷体"/>
              </a:rPr>
              <a:t>4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793403" y="4713795"/>
            <a:ext cx="6688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求小球与车厢壁之间的压力大小。</a:t>
            </a:r>
            <a:r>
              <a:rPr dirty="0" sz="2400" spc="-5" b="1">
                <a:latin typeface="华文楷体"/>
                <a:cs typeface="华文楷体"/>
              </a:rPr>
              <a:t>取</a:t>
            </a:r>
            <a:r>
              <a:rPr dirty="0" sz="2400" spc="-25" b="1">
                <a:latin typeface="华文楷体"/>
                <a:cs typeface="华文楷体"/>
              </a:rPr>
              <a:t> 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r>
              <a:rPr dirty="0" sz="2400" b="1">
                <a:latin typeface="华文楷体"/>
                <a:cs typeface="华文楷体"/>
              </a:rPr>
              <a:t>＝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m/s</a:t>
            </a:r>
            <a:r>
              <a:rPr dirty="0" baseline="21505" sz="2325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44851" y="2513076"/>
            <a:ext cx="2458720" cy="1457325"/>
          </a:xfrm>
          <a:custGeom>
            <a:avLst/>
            <a:gdLst/>
            <a:ahLst/>
            <a:cxnLst/>
            <a:rect l="l" t="t" r="r" b="b"/>
            <a:pathLst>
              <a:path w="2458720" h="1457325">
                <a:moveTo>
                  <a:pt x="0" y="0"/>
                </a:moveTo>
                <a:lnTo>
                  <a:pt x="2458212" y="0"/>
                </a:lnTo>
                <a:lnTo>
                  <a:pt x="2458212" y="1456944"/>
                </a:lnTo>
                <a:lnTo>
                  <a:pt x="0" y="1456944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30869" y="2499105"/>
            <a:ext cx="2486025" cy="1485900"/>
          </a:xfrm>
          <a:custGeom>
            <a:avLst/>
            <a:gdLst/>
            <a:ahLst/>
            <a:cxnLst/>
            <a:rect l="l" t="t" r="r" b="b"/>
            <a:pathLst>
              <a:path w="2486025" h="1485900">
                <a:moveTo>
                  <a:pt x="2486025" y="1485900"/>
                </a:moveTo>
                <a:lnTo>
                  <a:pt x="0" y="1485900"/>
                </a:lnTo>
                <a:lnTo>
                  <a:pt x="0" y="0"/>
                </a:lnTo>
                <a:lnTo>
                  <a:pt x="2486025" y="0"/>
                </a:lnTo>
                <a:lnTo>
                  <a:pt x="248602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57325"/>
                </a:lnTo>
                <a:lnTo>
                  <a:pt x="14287" y="1457325"/>
                </a:lnTo>
                <a:lnTo>
                  <a:pt x="28575" y="1471612"/>
                </a:lnTo>
                <a:lnTo>
                  <a:pt x="2486025" y="1471612"/>
                </a:lnTo>
                <a:lnTo>
                  <a:pt x="2486025" y="1485900"/>
                </a:lnTo>
                <a:close/>
              </a:path>
              <a:path w="2486025" h="148590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486025" h="1485900">
                <a:moveTo>
                  <a:pt x="245745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457450" y="14287"/>
                </a:lnTo>
                <a:lnTo>
                  <a:pt x="2457450" y="28575"/>
                </a:lnTo>
                <a:close/>
              </a:path>
              <a:path w="2486025" h="1485900">
                <a:moveTo>
                  <a:pt x="2457450" y="1471612"/>
                </a:moveTo>
                <a:lnTo>
                  <a:pt x="2457450" y="14287"/>
                </a:lnTo>
                <a:lnTo>
                  <a:pt x="2471737" y="28575"/>
                </a:lnTo>
                <a:lnTo>
                  <a:pt x="2486025" y="28575"/>
                </a:lnTo>
                <a:lnTo>
                  <a:pt x="2486025" y="1457325"/>
                </a:lnTo>
                <a:lnTo>
                  <a:pt x="2471737" y="1457325"/>
                </a:lnTo>
                <a:lnTo>
                  <a:pt x="2457450" y="1471612"/>
                </a:lnTo>
                <a:close/>
              </a:path>
              <a:path w="2486025" h="1485900">
                <a:moveTo>
                  <a:pt x="2486025" y="28575"/>
                </a:moveTo>
                <a:lnTo>
                  <a:pt x="2471737" y="28575"/>
                </a:lnTo>
                <a:lnTo>
                  <a:pt x="2457450" y="14287"/>
                </a:lnTo>
                <a:lnTo>
                  <a:pt x="2486025" y="14287"/>
                </a:lnTo>
                <a:lnTo>
                  <a:pt x="2486025" y="28575"/>
                </a:lnTo>
                <a:close/>
              </a:path>
              <a:path w="2486025" h="1485900">
                <a:moveTo>
                  <a:pt x="28575" y="1471612"/>
                </a:moveTo>
                <a:lnTo>
                  <a:pt x="14287" y="1457325"/>
                </a:lnTo>
                <a:lnTo>
                  <a:pt x="28575" y="1457325"/>
                </a:lnTo>
                <a:lnTo>
                  <a:pt x="28575" y="1471612"/>
                </a:lnTo>
                <a:close/>
              </a:path>
              <a:path w="2486025" h="1485900">
                <a:moveTo>
                  <a:pt x="2457450" y="1471612"/>
                </a:moveTo>
                <a:lnTo>
                  <a:pt x="28575" y="1471612"/>
                </a:lnTo>
                <a:lnTo>
                  <a:pt x="28575" y="1457325"/>
                </a:lnTo>
                <a:lnTo>
                  <a:pt x="2457450" y="1457325"/>
                </a:lnTo>
                <a:lnTo>
                  <a:pt x="2457450" y="1471612"/>
                </a:lnTo>
                <a:close/>
              </a:path>
              <a:path w="2486025" h="1485900">
                <a:moveTo>
                  <a:pt x="2486025" y="1471612"/>
                </a:moveTo>
                <a:lnTo>
                  <a:pt x="2457450" y="1471612"/>
                </a:lnTo>
                <a:lnTo>
                  <a:pt x="2471737" y="1457325"/>
                </a:lnTo>
                <a:lnTo>
                  <a:pt x="2486025" y="1457325"/>
                </a:lnTo>
                <a:lnTo>
                  <a:pt x="2486025" y="1471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16619" y="3813555"/>
            <a:ext cx="371487" cy="370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88244" y="3813555"/>
            <a:ext cx="371487" cy="370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88345" y="2664307"/>
            <a:ext cx="628446" cy="890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658783" y="2318130"/>
            <a:ext cx="792480" cy="85725"/>
          </a:xfrm>
          <a:custGeom>
            <a:avLst/>
            <a:gdLst/>
            <a:ahLst/>
            <a:cxnLst/>
            <a:rect l="l" t="t" r="r" b="b"/>
            <a:pathLst>
              <a:path w="792479" h="85725">
                <a:moveTo>
                  <a:pt x="649122" y="85725"/>
                </a:moveTo>
                <a:lnTo>
                  <a:pt x="720559" y="42862"/>
                </a:lnTo>
                <a:lnTo>
                  <a:pt x="649122" y="0"/>
                </a:lnTo>
                <a:lnTo>
                  <a:pt x="744372" y="28575"/>
                </a:lnTo>
                <a:lnTo>
                  <a:pt x="738428" y="28575"/>
                </a:lnTo>
                <a:lnTo>
                  <a:pt x="738428" y="57150"/>
                </a:lnTo>
                <a:lnTo>
                  <a:pt x="744372" y="57150"/>
                </a:lnTo>
                <a:lnTo>
                  <a:pt x="649122" y="85725"/>
                </a:lnTo>
                <a:close/>
              </a:path>
              <a:path w="792479" h="85725">
                <a:moveTo>
                  <a:pt x="69674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696747" y="28575"/>
                </a:lnTo>
                <a:lnTo>
                  <a:pt x="720559" y="42862"/>
                </a:lnTo>
                <a:lnTo>
                  <a:pt x="696747" y="57150"/>
                </a:lnTo>
                <a:close/>
              </a:path>
              <a:path w="792479" h="85725">
                <a:moveTo>
                  <a:pt x="744372" y="57150"/>
                </a:moveTo>
                <a:lnTo>
                  <a:pt x="738428" y="57150"/>
                </a:lnTo>
                <a:lnTo>
                  <a:pt x="738428" y="28575"/>
                </a:lnTo>
                <a:lnTo>
                  <a:pt x="744372" y="28575"/>
                </a:lnTo>
                <a:lnTo>
                  <a:pt x="791997" y="42862"/>
                </a:lnTo>
                <a:lnTo>
                  <a:pt x="74437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32378" y="3213163"/>
            <a:ext cx="2052320" cy="76200"/>
          </a:xfrm>
          <a:custGeom>
            <a:avLst/>
            <a:gdLst/>
            <a:ahLst/>
            <a:cxnLst/>
            <a:rect l="l" t="t" r="r" b="b"/>
            <a:pathLst>
              <a:path w="2052320" h="76200">
                <a:moveTo>
                  <a:pt x="1925002" y="76200"/>
                </a:moveTo>
                <a:lnTo>
                  <a:pt x="1988502" y="38100"/>
                </a:lnTo>
                <a:lnTo>
                  <a:pt x="1925002" y="0"/>
                </a:lnTo>
                <a:lnTo>
                  <a:pt x="2030835" y="31750"/>
                </a:lnTo>
                <a:lnTo>
                  <a:pt x="2004377" y="31750"/>
                </a:lnTo>
                <a:lnTo>
                  <a:pt x="2004377" y="44450"/>
                </a:lnTo>
                <a:lnTo>
                  <a:pt x="2030835" y="44450"/>
                </a:lnTo>
                <a:lnTo>
                  <a:pt x="1925002" y="76200"/>
                </a:lnTo>
                <a:close/>
              </a:path>
              <a:path w="2052320" h="76200">
                <a:moveTo>
                  <a:pt x="1977919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1977919" y="31750"/>
                </a:lnTo>
                <a:lnTo>
                  <a:pt x="1988502" y="38100"/>
                </a:lnTo>
                <a:lnTo>
                  <a:pt x="1977919" y="44450"/>
                </a:lnTo>
                <a:close/>
              </a:path>
              <a:path w="2052320" h="76200">
                <a:moveTo>
                  <a:pt x="2030835" y="44450"/>
                </a:moveTo>
                <a:lnTo>
                  <a:pt x="2004377" y="44450"/>
                </a:lnTo>
                <a:lnTo>
                  <a:pt x="2004377" y="31750"/>
                </a:lnTo>
                <a:lnTo>
                  <a:pt x="2030835" y="31750"/>
                </a:lnTo>
                <a:lnTo>
                  <a:pt x="2052002" y="38100"/>
                </a:lnTo>
                <a:lnTo>
                  <a:pt x="2030835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72127" y="1670939"/>
            <a:ext cx="76200" cy="2408555"/>
          </a:xfrm>
          <a:custGeom>
            <a:avLst/>
            <a:gdLst/>
            <a:ahLst/>
            <a:cxnLst/>
            <a:rect l="l" t="t" r="r" b="b"/>
            <a:pathLst>
              <a:path w="76200" h="2408554">
                <a:moveTo>
                  <a:pt x="0" y="127000"/>
                </a:moveTo>
                <a:lnTo>
                  <a:pt x="38100" y="0"/>
                </a:lnTo>
                <a:lnTo>
                  <a:pt x="52387" y="47625"/>
                </a:lnTo>
                <a:lnTo>
                  <a:pt x="31750" y="47625"/>
                </a:lnTo>
                <a:lnTo>
                  <a:pt x="31750" y="74083"/>
                </a:lnTo>
                <a:lnTo>
                  <a:pt x="0" y="127000"/>
                </a:lnTo>
                <a:close/>
              </a:path>
              <a:path w="76200" h="2408554">
                <a:moveTo>
                  <a:pt x="31750" y="74083"/>
                </a:moveTo>
                <a:lnTo>
                  <a:pt x="31750" y="47625"/>
                </a:lnTo>
                <a:lnTo>
                  <a:pt x="44450" y="47625"/>
                </a:lnTo>
                <a:lnTo>
                  <a:pt x="44450" y="63500"/>
                </a:lnTo>
                <a:lnTo>
                  <a:pt x="38100" y="63500"/>
                </a:lnTo>
                <a:lnTo>
                  <a:pt x="31750" y="74083"/>
                </a:lnTo>
                <a:close/>
              </a:path>
              <a:path w="76200" h="2408554">
                <a:moveTo>
                  <a:pt x="76200" y="127000"/>
                </a:moveTo>
                <a:lnTo>
                  <a:pt x="44450" y="74083"/>
                </a:lnTo>
                <a:lnTo>
                  <a:pt x="44450" y="47625"/>
                </a:lnTo>
                <a:lnTo>
                  <a:pt x="52387" y="47625"/>
                </a:lnTo>
                <a:lnTo>
                  <a:pt x="76200" y="127000"/>
                </a:lnTo>
                <a:close/>
              </a:path>
              <a:path w="76200" h="2408554">
                <a:moveTo>
                  <a:pt x="44450" y="2408072"/>
                </a:moveTo>
                <a:lnTo>
                  <a:pt x="31750" y="2408072"/>
                </a:lnTo>
                <a:lnTo>
                  <a:pt x="31750" y="74083"/>
                </a:lnTo>
                <a:lnTo>
                  <a:pt x="38100" y="63500"/>
                </a:lnTo>
                <a:lnTo>
                  <a:pt x="44450" y="74083"/>
                </a:lnTo>
                <a:lnTo>
                  <a:pt x="44450" y="2408072"/>
                </a:lnTo>
                <a:close/>
              </a:path>
              <a:path w="76200" h="2408554">
                <a:moveTo>
                  <a:pt x="44450" y="74083"/>
                </a:moveTo>
                <a:lnTo>
                  <a:pt x="38100" y="63500"/>
                </a:lnTo>
                <a:lnTo>
                  <a:pt x="44450" y="63500"/>
                </a:lnTo>
                <a:lnTo>
                  <a:pt x="44450" y="7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499899" y="2850731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51769" y="2175484"/>
            <a:ext cx="114300" cy="1052830"/>
          </a:xfrm>
          <a:custGeom>
            <a:avLst/>
            <a:gdLst/>
            <a:ahLst/>
            <a:cxnLst/>
            <a:rect l="l" t="t" r="r" b="b"/>
            <a:pathLst>
              <a:path w="114300" h="1052830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1052830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1052830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1052830">
                <a:moveTo>
                  <a:pt x="76200" y="1052283"/>
                </a:moveTo>
                <a:lnTo>
                  <a:pt x="38100" y="1052283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1052283"/>
                </a:lnTo>
                <a:close/>
              </a:path>
              <a:path w="114300" h="1052830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408919" y="3196018"/>
            <a:ext cx="521334" cy="114300"/>
          </a:xfrm>
          <a:custGeom>
            <a:avLst/>
            <a:gdLst/>
            <a:ahLst/>
            <a:cxnLst/>
            <a:rect l="l" t="t" r="r" b="b"/>
            <a:pathLst>
              <a:path w="521335" h="114300">
                <a:moveTo>
                  <a:pt x="330771" y="114300"/>
                </a:moveTo>
                <a:lnTo>
                  <a:pt x="426021" y="57150"/>
                </a:lnTo>
                <a:lnTo>
                  <a:pt x="330771" y="0"/>
                </a:lnTo>
                <a:lnTo>
                  <a:pt x="457771" y="38100"/>
                </a:lnTo>
                <a:lnTo>
                  <a:pt x="449834" y="38100"/>
                </a:lnTo>
                <a:lnTo>
                  <a:pt x="449834" y="76200"/>
                </a:lnTo>
                <a:lnTo>
                  <a:pt x="457771" y="76200"/>
                </a:lnTo>
                <a:lnTo>
                  <a:pt x="330771" y="114300"/>
                </a:lnTo>
                <a:close/>
              </a:path>
              <a:path w="521335" h="114300">
                <a:moveTo>
                  <a:pt x="394271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94271" y="38100"/>
                </a:lnTo>
                <a:lnTo>
                  <a:pt x="426021" y="57150"/>
                </a:lnTo>
                <a:lnTo>
                  <a:pt x="394271" y="76200"/>
                </a:lnTo>
                <a:close/>
              </a:path>
              <a:path w="521335" h="114300">
                <a:moveTo>
                  <a:pt x="457771" y="76200"/>
                </a:moveTo>
                <a:lnTo>
                  <a:pt x="449834" y="76200"/>
                </a:lnTo>
                <a:lnTo>
                  <a:pt x="449834" y="38100"/>
                </a:lnTo>
                <a:lnTo>
                  <a:pt x="457771" y="38100"/>
                </a:lnTo>
                <a:lnTo>
                  <a:pt x="521271" y="57150"/>
                </a:lnTo>
                <a:lnTo>
                  <a:pt x="457771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920665" y="219332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920665" y="232667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920665" y="246002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920665" y="259337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920665" y="272672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20665" y="286007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920665" y="299342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920665" y="3126778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934343" y="3478580"/>
            <a:ext cx="14668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48288" y="3311575"/>
            <a:ext cx="14179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20" algn="l"/>
              </a:tabLst>
            </a:pP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F	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sin</a:t>
            </a:r>
            <a:r>
              <a:rPr dirty="0" sz="2400" spc="-8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30</a:t>
            </a:r>
            <a:r>
              <a:rPr dirty="0" sz="2400">
                <a:solidFill>
                  <a:srgbClr val="00AF50"/>
                </a:solidFill>
                <a:latin typeface="宋体"/>
                <a:cs typeface="宋体"/>
              </a:rPr>
              <a:t>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54664" y="3259163"/>
            <a:ext cx="114300" cy="1052830"/>
          </a:xfrm>
          <a:custGeom>
            <a:avLst/>
            <a:gdLst/>
            <a:ahLst/>
            <a:cxnLst/>
            <a:rect l="l" t="t" r="r" b="b"/>
            <a:pathLst>
              <a:path w="114300" h="1052829">
                <a:moveTo>
                  <a:pt x="57150" y="957046"/>
                </a:moveTo>
                <a:lnTo>
                  <a:pt x="38100" y="925296"/>
                </a:lnTo>
                <a:lnTo>
                  <a:pt x="38100" y="0"/>
                </a:lnTo>
                <a:lnTo>
                  <a:pt x="76200" y="0"/>
                </a:lnTo>
                <a:lnTo>
                  <a:pt x="76200" y="925296"/>
                </a:lnTo>
                <a:lnTo>
                  <a:pt x="57150" y="957046"/>
                </a:lnTo>
                <a:close/>
              </a:path>
              <a:path w="114300" h="1052829">
                <a:moveTo>
                  <a:pt x="57150" y="1052296"/>
                </a:moveTo>
                <a:lnTo>
                  <a:pt x="0" y="861796"/>
                </a:lnTo>
                <a:lnTo>
                  <a:pt x="38100" y="925296"/>
                </a:lnTo>
                <a:lnTo>
                  <a:pt x="38100" y="980859"/>
                </a:lnTo>
                <a:lnTo>
                  <a:pt x="78581" y="980859"/>
                </a:lnTo>
                <a:lnTo>
                  <a:pt x="57150" y="1052296"/>
                </a:lnTo>
                <a:close/>
              </a:path>
              <a:path w="114300" h="1052829">
                <a:moveTo>
                  <a:pt x="78581" y="980859"/>
                </a:moveTo>
                <a:lnTo>
                  <a:pt x="76200" y="980859"/>
                </a:lnTo>
                <a:lnTo>
                  <a:pt x="76200" y="925296"/>
                </a:lnTo>
                <a:lnTo>
                  <a:pt x="114300" y="861796"/>
                </a:lnTo>
                <a:lnTo>
                  <a:pt x="78581" y="980859"/>
                </a:lnTo>
                <a:close/>
              </a:path>
              <a:path w="114300" h="1052829">
                <a:moveTo>
                  <a:pt x="76200" y="980859"/>
                </a:moveTo>
                <a:lnTo>
                  <a:pt x="38100" y="980859"/>
                </a:lnTo>
                <a:lnTo>
                  <a:pt x="38100" y="925296"/>
                </a:lnTo>
                <a:lnTo>
                  <a:pt x="57150" y="957046"/>
                </a:lnTo>
                <a:lnTo>
                  <a:pt x="76200" y="957046"/>
                </a:lnTo>
                <a:lnTo>
                  <a:pt x="76200" y="980859"/>
                </a:lnTo>
                <a:close/>
              </a:path>
              <a:path w="114300" h="1052829">
                <a:moveTo>
                  <a:pt x="76200" y="957046"/>
                </a:moveTo>
                <a:lnTo>
                  <a:pt x="57150" y="957046"/>
                </a:lnTo>
                <a:lnTo>
                  <a:pt x="76200" y="925296"/>
                </a:lnTo>
                <a:lnTo>
                  <a:pt x="76200" y="9570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985884" y="1382598"/>
            <a:ext cx="1998345" cy="90170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r" marR="245110">
              <a:lnSpc>
                <a:spcPct val="100000"/>
              </a:lnSpc>
              <a:spcBef>
                <a:spcPts val="665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baseline="-18518" sz="3600" spc="97" i="1">
                <a:latin typeface="Times New Roman"/>
                <a:cs typeface="Times New Roman"/>
              </a:rPr>
              <a:t>a</a:t>
            </a:r>
            <a:r>
              <a:rPr dirty="0" sz="2400" spc="65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97">
                <a:solidFill>
                  <a:srgbClr val="00AF50"/>
                </a:solidFill>
                <a:latin typeface="Times New Roman"/>
                <a:cs typeface="Times New Roman"/>
              </a:rPr>
              <a:t>T 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cos</a:t>
            </a:r>
            <a:r>
              <a:rPr dirty="0" sz="2400" spc="-13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30</a:t>
            </a:r>
            <a:r>
              <a:rPr dirty="0" sz="2400">
                <a:solidFill>
                  <a:srgbClr val="00AF50"/>
                </a:solidFill>
                <a:latin typeface="宋体"/>
                <a:cs typeface="宋体"/>
              </a:rPr>
              <a:t>°</a:t>
            </a:r>
            <a:r>
              <a:rPr dirty="0" sz="2400" spc="-685">
                <a:solidFill>
                  <a:srgbClr val="00AF50"/>
                </a:solidFill>
                <a:latin typeface="宋体"/>
                <a:cs typeface="宋体"/>
              </a:rPr>
              <a:t> 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94644" y="2181834"/>
            <a:ext cx="534035" cy="1085850"/>
          </a:xfrm>
          <a:custGeom>
            <a:avLst/>
            <a:gdLst/>
            <a:ahLst/>
            <a:cxnLst/>
            <a:rect l="l" t="t" r="r" b="b"/>
            <a:pathLst>
              <a:path w="534035" h="1085850">
                <a:moveTo>
                  <a:pt x="399961" y="147053"/>
                </a:moveTo>
                <a:lnTo>
                  <a:pt x="533869" y="0"/>
                </a:lnTo>
                <a:lnTo>
                  <a:pt x="525050" y="56172"/>
                </a:lnTo>
                <a:lnTo>
                  <a:pt x="485800" y="56172"/>
                </a:lnTo>
                <a:lnTo>
                  <a:pt x="461772" y="106271"/>
                </a:lnTo>
                <a:lnTo>
                  <a:pt x="399961" y="147053"/>
                </a:lnTo>
                <a:close/>
              </a:path>
              <a:path w="534035" h="1085850">
                <a:moveTo>
                  <a:pt x="461772" y="106271"/>
                </a:moveTo>
                <a:lnTo>
                  <a:pt x="485800" y="56172"/>
                </a:lnTo>
                <a:lnTo>
                  <a:pt x="520153" y="72643"/>
                </a:lnTo>
                <a:lnTo>
                  <a:pt x="513807" y="85877"/>
                </a:lnTo>
                <a:lnTo>
                  <a:pt x="492683" y="85877"/>
                </a:lnTo>
                <a:lnTo>
                  <a:pt x="461772" y="106271"/>
                </a:lnTo>
                <a:close/>
              </a:path>
              <a:path w="534035" h="1085850">
                <a:moveTo>
                  <a:pt x="503021" y="196481"/>
                </a:moveTo>
                <a:lnTo>
                  <a:pt x="496128" y="122737"/>
                </a:lnTo>
                <a:lnTo>
                  <a:pt x="520153" y="72643"/>
                </a:lnTo>
                <a:lnTo>
                  <a:pt x="485800" y="56172"/>
                </a:lnTo>
                <a:lnTo>
                  <a:pt x="525050" y="56172"/>
                </a:lnTo>
                <a:lnTo>
                  <a:pt x="503021" y="196481"/>
                </a:lnTo>
                <a:close/>
              </a:path>
              <a:path w="534035" h="1085850">
                <a:moveTo>
                  <a:pt x="34353" y="1085570"/>
                </a:moveTo>
                <a:lnTo>
                  <a:pt x="0" y="1069098"/>
                </a:lnTo>
                <a:lnTo>
                  <a:pt x="461772" y="106271"/>
                </a:lnTo>
                <a:lnTo>
                  <a:pt x="492683" y="85877"/>
                </a:lnTo>
                <a:lnTo>
                  <a:pt x="496128" y="122737"/>
                </a:lnTo>
                <a:lnTo>
                  <a:pt x="34353" y="1085570"/>
                </a:lnTo>
                <a:close/>
              </a:path>
              <a:path w="534035" h="1085850">
                <a:moveTo>
                  <a:pt x="496128" y="122737"/>
                </a:moveTo>
                <a:lnTo>
                  <a:pt x="492683" y="85877"/>
                </a:lnTo>
                <a:lnTo>
                  <a:pt x="513807" y="85877"/>
                </a:lnTo>
                <a:lnTo>
                  <a:pt x="496128" y="1227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927386" y="3185566"/>
            <a:ext cx="484505" cy="114300"/>
          </a:xfrm>
          <a:custGeom>
            <a:avLst/>
            <a:gdLst/>
            <a:ahLst/>
            <a:cxnLst/>
            <a:rect l="l" t="t" r="r" b="b"/>
            <a:pathLst>
              <a:path w="484504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484504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484504" h="114300">
                <a:moveTo>
                  <a:pt x="484428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484428" y="38100"/>
                </a:lnTo>
                <a:lnTo>
                  <a:pt x="484428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625670" y="3955122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93513" y="2197480"/>
            <a:ext cx="3327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84562" y="3131845"/>
            <a:ext cx="354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369984" y="3198456"/>
            <a:ext cx="84689" cy="847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6730365" y="2435275"/>
            <a:ext cx="2468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根据牛顿第二定</a:t>
            </a:r>
            <a:r>
              <a:rPr dirty="0" sz="2400" spc="-5" b="1"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431857" y="4940401"/>
            <a:ext cx="954405" cy="0"/>
          </a:xfrm>
          <a:custGeom>
            <a:avLst/>
            <a:gdLst/>
            <a:ahLst/>
            <a:cxnLst/>
            <a:rect l="l" t="t" r="r" b="b"/>
            <a:pathLst>
              <a:path w="954404" h="0">
                <a:moveTo>
                  <a:pt x="0" y="0"/>
                </a:moveTo>
                <a:lnTo>
                  <a:pt x="953973" y="0"/>
                </a:lnTo>
              </a:path>
            </a:pathLst>
          </a:custGeom>
          <a:ln w="162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65573" y="4949609"/>
            <a:ext cx="766445" cy="0"/>
          </a:xfrm>
          <a:custGeom>
            <a:avLst/>
            <a:gdLst/>
            <a:ahLst/>
            <a:cxnLst/>
            <a:rect l="l" t="t" r="r" b="b"/>
            <a:pathLst>
              <a:path w="766445" h="0">
                <a:moveTo>
                  <a:pt x="0" y="0"/>
                </a:moveTo>
                <a:lnTo>
                  <a:pt x="766152" y="0"/>
                </a:lnTo>
              </a:path>
            </a:pathLst>
          </a:custGeom>
          <a:ln w="162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2318118" y="4707737"/>
            <a:ext cx="6857365" cy="11252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2480"/>
              </a:lnSpc>
              <a:spcBef>
                <a:spcPts val="120"/>
              </a:spcBef>
              <a:tabLst>
                <a:tab pos="471170" algn="l"/>
                <a:tab pos="1382395" algn="l"/>
                <a:tab pos="2087245" algn="l"/>
                <a:tab pos="3334385" algn="l"/>
              </a:tabLst>
            </a:pPr>
            <a:r>
              <a:rPr dirty="0" sz="2400" spc="-5" b="1">
                <a:latin typeface="华文楷体"/>
                <a:cs typeface="华文楷体"/>
              </a:rPr>
              <a:t>得	</a:t>
            </a:r>
            <a:r>
              <a:rPr dirty="0" sz="2400" i="1">
                <a:latin typeface="Times New Roman"/>
                <a:cs typeface="Times New Roman"/>
              </a:rPr>
              <a:t>F	</a:t>
            </a:r>
            <a:r>
              <a:rPr dirty="0" baseline="39215" sz="3825" spc="7" i="1">
                <a:latin typeface="Times New Roman"/>
                <a:cs typeface="Times New Roman"/>
              </a:rPr>
              <a:t>mg	</a:t>
            </a:r>
            <a:r>
              <a:rPr dirty="0" baseline="-2314" sz="3600">
                <a:latin typeface="宋体"/>
                <a:cs typeface="宋体"/>
              </a:rPr>
              <a:t>＝</a:t>
            </a:r>
            <a:r>
              <a:rPr dirty="0" baseline="-2314" sz="3600" spc="-847">
                <a:latin typeface="宋体"/>
                <a:cs typeface="宋体"/>
              </a:rPr>
              <a:t> </a:t>
            </a:r>
            <a:r>
              <a:rPr dirty="0" baseline="38126" sz="3825" spc="52">
                <a:latin typeface="Times New Roman"/>
                <a:cs typeface="Times New Roman"/>
              </a:rPr>
              <a:t>1</a:t>
            </a:r>
            <a:r>
              <a:rPr dirty="0" baseline="38126" sz="3825" spc="52">
                <a:latin typeface="Symbol"/>
                <a:cs typeface="Symbol"/>
              </a:rPr>
              <a:t></a:t>
            </a:r>
            <a:r>
              <a:rPr dirty="0" baseline="38126" sz="3825" spc="52">
                <a:latin typeface="Times New Roman"/>
                <a:cs typeface="Times New Roman"/>
              </a:rPr>
              <a:t>10	</a:t>
            </a:r>
            <a:r>
              <a:rPr dirty="0" baseline="-2314" sz="3600" spc="37">
                <a:latin typeface="Times New Roman"/>
                <a:cs typeface="Times New Roman"/>
              </a:rPr>
              <a:t>N</a:t>
            </a:r>
            <a:r>
              <a:rPr dirty="0" baseline="1157" sz="3600" spc="37">
                <a:latin typeface="宋体"/>
                <a:cs typeface="宋体"/>
              </a:rPr>
              <a:t>＝</a:t>
            </a:r>
            <a:r>
              <a:rPr dirty="0" baseline="1157" sz="3600" spc="37">
                <a:latin typeface="Times New Roman"/>
                <a:cs typeface="Times New Roman"/>
              </a:rPr>
              <a:t>11.5</a:t>
            </a:r>
            <a:r>
              <a:rPr dirty="0" baseline="1157" sz="3600" spc="-7">
                <a:latin typeface="Times New Roman"/>
                <a:cs typeface="Times New Roman"/>
              </a:rPr>
              <a:t> </a:t>
            </a:r>
            <a:r>
              <a:rPr dirty="0" baseline="1157" sz="3600">
                <a:latin typeface="Times New Roman"/>
                <a:cs typeface="Times New Roman"/>
              </a:rPr>
              <a:t>N</a:t>
            </a:r>
            <a:endParaRPr baseline="1157" sz="3600">
              <a:latin typeface="Times New Roman"/>
              <a:cs typeface="Times New Roman"/>
            </a:endParaRPr>
          </a:p>
          <a:p>
            <a:pPr marL="657860">
              <a:lnSpc>
                <a:spcPts val="2480"/>
              </a:lnSpc>
              <a:tabLst>
                <a:tab pos="2462530" algn="l"/>
              </a:tabLst>
            </a:pPr>
            <a:r>
              <a:rPr dirty="0" baseline="51971" sz="2325">
                <a:latin typeface="Times New Roman"/>
                <a:cs typeface="Times New Roman"/>
              </a:rPr>
              <a:t>T</a:t>
            </a:r>
            <a:r>
              <a:rPr dirty="0" baseline="43981" sz="3600">
                <a:latin typeface="宋体"/>
                <a:cs typeface="宋体"/>
              </a:rPr>
              <a:t>＝</a:t>
            </a:r>
            <a:r>
              <a:rPr dirty="0" baseline="43981" sz="3600" spc="-1267">
                <a:latin typeface="宋体"/>
                <a:cs typeface="宋体"/>
              </a:rPr>
              <a:t> </a:t>
            </a:r>
            <a:r>
              <a:rPr dirty="0" baseline="1089" sz="3825">
                <a:latin typeface="Times New Roman"/>
                <a:cs typeface="Times New Roman"/>
              </a:rPr>
              <a:t>cos</a:t>
            </a:r>
            <a:r>
              <a:rPr dirty="0" baseline="1089" sz="3825" spc="-525">
                <a:latin typeface="Times New Roman"/>
                <a:cs typeface="Times New Roman"/>
              </a:rPr>
              <a:t> </a:t>
            </a:r>
            <a:r>
              <a:rPr dirty="0" baseline="1089" sz="3825" spc="22">
                <a:latin typeface="Times New Roman"/>
                <a:cs typeface="Times New Roman"/>
              </a:rPr>
              <a:t>30</a:t>
            </a:r>
            <a:r>
              <a:rPr dirty="0" baseline="1089" sz="3825" spc="22">
                <a:latin typeface="Symbol"/>
                <a:cs typeface="Symbol"/>
              </a:rPr>
              <a:t></a:t>
            </a:r>
            <a:r>
              <a:rPr dirty="0" baseline="1089" sz="3825" spc="22">
                <a:latin typeface="Times New Roman"/>
                <a:cs typeface="Times New Roman"/>
              </a:rPr>
              <a:t>	</a:t>
            </a:r>
            <a:r>
              <a:rPr dirty="0" sz="2550" spc="10">
                <a:latin typeface="Times New Roman"/>
                <a:cs typeface="Times New Roman"/>
              </a:rPr>
              <a:t>0.866</a:t>
            </a:r>
            <a:endParaRPr sz="2550">
              <a:latin typeface="Times New Roman"/>
              <a:cs typeface="Times New Roman"/>
            </a:endParaRPr>
          </a:p>
          <a:p>
            <a:pPr marL="413384">
              <a:lnSpc>
                <a:spcPct val="100000"/>
              </a:lnSpc>
              <a:spcBef>
                <a:spcPts val="680"/>
              </a:spcBef>
            </a:pPr>
            <a:r>
              <a:rPr dirty="0" baseline="5787" sz="3600" spc="-7" i="1">
                <a:latin typeface="Times New Roman"/>
                <a:cs typeface="Times New Roman"/>
              </a:rPr>
              <a:t>F</a:t>
            </a:r>
            <a:r>
              <a:rPr dirty="0" baseline="-8960" sz="2325" spc="-7">
                <a:latin typeface="Times New Roman"/>
                <a:cs typeface="Times New Roman"/>
              </a:rPr>
              <a:t>N</a:t>
            </a:r>
            <a:r>
              <a:rPr dirty="0" baseline="5787" sz="3600" spc="-7">
                <a:latin typeface="宋体"/>
                <a:cs typeface="宋体"/>
              </a:rPr>
              <a:t>＝</a:t>
            </a:r>
            <a:r>
              <a:rPr dirty="0" baseline="5787" sz="3600" spc="-1230">
                <a:latin typeface="宋体"/>
                <a:cs typeface="宋体"/>
              </a:rPr>
              <a:t> </a:t>
            </a:r>
            <a:r>
              <a:rPr dirty="0" baseline="4444" sz="3750" spc="-52" i="1">
                <a:latin typeface="Times New Roman"/>
                <a:cs typeface="Times New Roman"/>
              </a:rPr>
              <a:t>F</a:t>
            </a:r>
            <a:r>
              <a:rPr dirty="0" baseline="-15325" sz="2175" spc="-52">
                <a:latin typeface="Times New Roman"/>
                <a:cs typeface="Times New Roman"/>
              </a:rPr>
              <a:t>T</a:t>
            </a:r>
            <a:r>
              <a:rPr dirty="0" baseline="4444" sz="3750" spc="-52">
                <a:latin typeface="Times New Roman"/>
                <a:cs typeface="Times New Roman"/>
              </a:rPr>
              <a:t>sin </a:t>
            </a:r>
            <a:r>
              <a:rPr dirty="0" baseline="4444" sz="3750" spc="-37">
                <a:latin typeface="Times New Roman"/>
                <a:cs typeface="Times New Roman"/>
              </a:rPr>
              <a:t>30</a:t>
            </a:r>
            <a:r>
              <a:rPr dirty="0" baseline="4444" sz="3750" spc="-37">
                <a:latin typeface="Symbol"/>
                <a:cs typeface="Symbol"/>
              </a:rPr>
              <a:t></a:t>
            </a:r>
            <a:r>
              <a:rPr dirty="0" baseline="4444" sz="3750" spc="-37">
                <a:latin typeface="微软雅黑"/>
                <a:cs typeface="微软雅黑"/>
              </a:rPr>
              <a:t>－</a:t>
            </a:r>
            <a:r>
              <a:rPr dirty="0" baseline="4444" sz="3750" spc="-37" i="1">
                <a:latin typeface="Times New Roman"/>
                <a:cs typeface="Times New Roman"/>
              </a:rPr>
              <a:t>ma</a:t>
            </a:r>
            <a:r>
              <a:rPr dirty="0" sz="2400" spc="-25">
                <a:latin typeface="宋体"/>
                <a:cs typeface="宋体"/>
              </a:rPr>
              <a:t>＝</a:t>
            </a:r>
            <a:r>
              <a:rPr dirty="0" sz="2400" spc="-25">
                <a:latin typeface="Times New Roman"/>
                <a:cs typeface="Times New Roman"/>
              </a:rPr>
              <a:t>(11.5</a:t>
            </a:r>
            <a:r>
              <a:rPr dirty="0" sz="2400" spc="-25">
                <a:latin typeface="宋体"/>
                <a:cs typeface="宋体"/>
              </a:rPr>
              <a:t>×</a:t>
            </a:r>
            <a:r>
              <a:rPr dirty="0" sz="2400" spc="-25">
                <a:latin typeface="Times New Roman"/>
                <a:cs typeface="Times New Roman"/>
              </a:rPr>
              <a:t>0.5</a:t>
            </a:r>
            <a:r>
              <a:rPr dirty="0" sz="2400" spc="-25">
                <a:latin typeface="宋体"/>
                <a:cs typeface="宋体"/>
              </a:rPr>
              <a:t>－</a:t>
            </a:r>
            <a:r>
              <a:rPr dirty="0" sz="2400" spc="-25">
                <a:latin typeface="Times New Roman"/>
                <a:cs typeface="Times New Roman"/>
              </a:rPr>
              <a:t>1</a:t>
            </a:r>
            <a:r>
              <a:rPr dirty="0" sz="2400" spc="-25">
                <a:latin typeface="宋体"/>
                <a:cs typeface="宋体"/>
              </a:rPr>
              <a:t>×</a:t>
            </a:r>
            <a:r>
              <a:rPr dirty="0" sz="2400" spc="-25">
                <a:latin typeface="Times New Roman"/>
                <a:cs typeface="Times New Roman"/>
              </a:rPr>
              <a:t>2 </a:t>
            </a:r>
            <a:r>
              <a:rPr dirty="0" sz="2400">
                <a:latin typeface="Times New Roman"/>
                <a:cs typeface="Times New Roman"/>
              </a:rPr>
              <a:t>)N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3.8 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625475" y="3751973"/>
            <a:ext cx="249364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35" i="1">
                <a:latin typeface="Times New Roman"/>
                <a:cs typeface="Times New Roman"/>
              </a:rPr>
              <a:t>F</a:t>
            </a:r>
            <a:r>
              <a:rPr dirty="0" baseline="-24904" sz="2175" spc="-52">
                <a:latin typeface="Times New Roman"/>
                <a:cs typeface="Times New Roman"/>
              </a:rPr>
              <a:t>T</a:t>
            </a:r>
            <a:r>
              <a:rPr dirty="0" sz="2500" spc="-35">
                <a:latin typeface="Times New Roman"/>
                <a:cs typeface="Times New Roman"/>
              </a:rPr>
              <a:t>sin </a:t>
            </a:r>
            <a:r>
              <a:rPr dirty="0" sz="2500" spc="-100">
                <a:latin typeface="Times New Roman"/>
                <a:cs typeface="Times New Roman"/>
              </a:rPr>
              <a:t>30</a:t>
            </a:r>
            <a:r>
              <a:rPr dirty="0" sz="2500" spc="-100">
                <a:latin typeface="Symbol"/>
                <a:cs typeface="Symbol"/>
              </a:rPr>
              <a:t></a:t>
            </a:r>
            <a:r>
              <a:rPr dirty="0" sz="2500" spc="-100">
                <a:latin typeface="微软雅黑"/>
                <a:cs typeface="微软雅黑"/>
              </a:rPr>
              <a:t>－</a:t>
            </a:r>
            <a:r>
              <a:rPr dirty="0" sz="2500" spc="-100" i="1">
                <a:latin typeface="Times New Roman"/>
                <a:cs typeface="Times New Roman"/>
              </a:rPr>
              <a:t>F</a:t>
            </a:r>
            <a:r>
              <a:rPr dirty="0" baseline="-24904" sz="2175" spc="-150">
                <a:latin typeface="Times New Roman"/>
                <a:cs typeface="Times New Roman"/>
              </a:rPr>
              <a:t>N</a:t>
            </a:r>
            <a:r>
              <a:rPr dirty="0" baseline="-24904" sz="2175" spc="-157">
                <a:latin typeface="Times New Roman"/>
                <a:cs typeface="Times New Roman"/>
              </a:rPr>
              <a:t> </a:t>
            </a:r>
            <a:r>
              <a:rPr dirty="0" baseline="6944" sz="3600">
                <a:latin typeface="宋体"/>
                <a:cs typeface="宋体"/>
              </a:rPr>
              <a:t>＝</a:t>
            </a:r>
            <a:r>
              <a:rPr dirty="0" baseline="6944" sz="3600" i="1">
                <a:latin typeface="Times New Roman"/>
                <a:cs typeface="Times New Roman"/>
              </a:rPr>
              <a:t>ma</a:t>
            </a:r>
            <a:endParaRPr baseline="6944" sz="36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90487" y="3244367"/>
            <a:ext cx="13779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5">
                <a:latin typeface="Times New Roman"/>
                <a:cs typeface="Times New Roman"/>
              </a:rPr>
              <a:t>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25513" y="3029445"/>
            <a:ext cx="238442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F </a:t>
            </a:r>
            <a:r>
              <a:rPr dirty="0" sz="2500" spc="-10">
                <a:latin typeface="Times New Roman"/>
                <a:cs typeface="Times New Roman"/>
              </a:rPr>
              <a:t>cos</a:t>
            </a:r>
            <a:r>
              <a:rPr dirty="0" sz="2500" spc="90">
                <a:latin typeface="Times New Roman"/>
                <a:cs typeface="Times New Roman"/>
              </a:rPr>
              <a:t> </a:t>
            </a:r>
            <a:r>
              <a:rPr dirty="0" sz="2500" spc="-45">
                <a:latin typeface="Times New Roman"/>
                <a:cs typeface="Times New Roman"/>
              </a:rPr>
              <a:t>30</a:t>
            </a:r>
            <a:r>
              <a:rPr dirty="0" sz="2500" spc="-45">
                <a:latin typeface="Symbol"/>
                <a:cs typeface="Symbol"/>
              </a:rPr>
              <a:t></a:t>
            </a:r>
            <a:r>
              <a:rPr dirty="0" sz="2500" spc="-45">
                <a:latin typeface="微软雅黑"/>
                <a:cs typeface="微软雅黑"/>
              </a:rPr>
              <a:t>－</a:t>
            </a:r>
            <a:r>
              <a:rPr dirty="0" sz="2500" spc="-45" i="1">
                <a:latin typeface="Times New Roman"/>
                <a:cs typeface="Times New Roman"/>
              </a:rPr>
              <a:t>mg</a:t>
            </a:r>
            <a:r>
              <a:rPr dirty="0" baseline="-2314" sz="3600" spc="-67">
                <a:latin typeface="宋体"/>
                <a:cs typeface="宋体"/>
              </a:rPr>
              <a:t>＝</a:t>
            </a:r>
            <a:r>
              <a:rPr dirty="0" baseline="-2314" sz="3600" spc="-67">
                <a:latin typeface="Times New Roman"/>
                <a:cs typeface="Times New Roman"/>
              </a:rPr>
              <a:t>0</a:t>
            </a:r>
            <a:endParaRPr baseline="-2314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5166" y="1437894"/>
            <a:ext cx="67691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如果车的加速度稍变大，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T</a:t>
            </a:r>
            <a:r>
              <a:rPr dirty="0" sz="2400">
                <a:latin typeface="华文楷体"/>
                <a:cs typeface="华文楷体"/>
              </a:rPr>
              <a:t>、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-7">
                <a:latin typeface="Times New Roman"/>
                <a:cs typeface="Times New Roman"/>
              </a:rPr>
              <a:t>N</a:t>
            </a:r>
            <a:r>
              <a:rPr dirty="0" sz="2400" b="1">
                <a:latin typeface="华文楷体"/>
                <a:cs typeface="华文楷体"/>
              </a:rPr>
              <a:t>的大小如何变化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8091" y="3785399"/>
            <a:ext cx="4858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车的加速度多大时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，</a:t>
            </a:r>
            <a:r>
              <a:rPr dirty="0" sz="2400" spc="-45" b="1">
                <a:solidFill>
                  <a:srgbClr val="FF0000"/>
                </a:solidFill>
                <a:latin typeface="华文楷体"/>
                <a:cs typeface="华文楷体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-7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会减小到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7389" y="2029752"/>
            <a:ext cx="964565" cy="974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latin typeface="Times New Roman"/>
                <a:cs typeface="Times New Roman"/>
              </a:rPr>
              <a:t>T</a:t>
            </a:r>
            <a:r>
              <a:rPr dirty="0" sz="2400" b="1">
                <a:latin typeface="华文楷体"/>
                <a:cs typeface="华文楷体"/>
              </a:rPr>
              <a:t>不</a:t>
            </a:r>
            <a:r>
              <a:rPr dirty="0" sz="2400" spc="-5" b="1">
                <a:latin typeface="华文楷体"/>
                <a:cs typeface="华文楷体"/>
              </a:rPr>
              <a:t>变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N</a:t>
            </a:r>
            <a:r>
              <a:rPr dirty="0" sz="2400" b="1">
                <a:latin typeface="华文楷体"/>
                <a:cs typeface="华文楷体"/>
              </a:rPr>
              <a:t>变</a:t>
            </a:r>
            <a:r>
              <a:rPr dirty="0" sz="2400" spc="-5" b="1">
                <a:latin typeface="华文楷体"/>
                <a:cs typeface="华文楷体"/>
              </a:rPr>
              <a:t>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6269" y="5181727"/>
            <a:ext cx="3222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＝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g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tan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30</a:t>
            </a:r>
            <a:r>
              <a:rPr dirty="0" sz="2400">
                <a:solidFill>
                  <a:srgbClr val="FF0000"/>
                </a:solidFill>
                <a:latin typeface="宋体"/>
                <a:cs typeface="宋体"/>
              </a:rPr>
              <a:t>°＝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5.77</a:t>
            </a:r>
            <a:r>
              <a:rPr dirty="0" sz="24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m/s</a:t>
            </a:r>
            <a:r>
              <a:rPr dirty="0" baseline="21505" sz="2325" spc="-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0359" y="467522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 h="0">
                <a:moveTo>
                  <a:pt x="0" y="0"/>
                </a:moveTo>
                <a:lnTo>
                  <a:pt x="799769" y="0"/>
                </a:lnTo>
              </a:path>
            </a:pathLst>
          </a:custGeom>
          <a:ln w="141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46594" y="4266946"/>
            <a:ext cx="37655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250" spc="5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11049" y="4653026"/>
            <a:ext cx="14363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32407" sz="3600" spc="1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34050" sz="2325" spc="1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baseline="32407" sz="3600" spc="15">
                <a:solidFill>
                  <a:srgbClr val="FF0000"/>
                </a:solidFill>
                <a:latin typeface="宋体"/>
                <a:cs typeface="宋体"/>
              </a:rPr>
              <a:t>＝</a:t>
            </a:r>
            <a:r>
              <a:rPr dirty="0" sz="2250" spc="10">
                <a:solidFill>
                  <a:srgbClr val="FF0000"/>
                </a:solidFill>
                <a:latin typeface="Times New Roman"/>
                <a:cs typeface="Times New Roman"/>
              </a:rPr>
              <a:t>cos30</a:t>
            </a:r>
            <a:r>
              <a:rPr dirty="0" sz="2250" spc="10">
                <a:solidFill>
                  <a:srgbClr val="FF0000"/>
                </a:solidFill>
                <a:latin typeface="Symbol"/>
                <a:cs typeface="Symbol"/>
              </a:rPr>
              <a:t>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12183" y="2006841"/>
            <a:ext cx="2493645" cy="1084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30" i="1">
                <a:latin typeface="Times New Roman"/>
                <a:cs typeface="Times New Roman"/>
              </a:rPr>
              <a:t>F</a:t>
            </a:r>
            <a:r>
              <a:rPr dirty="0" baseline="-24904" sz="2175" spc="-44">
                <a:latin typeface="Times New Roman"/>
                <a:cs typeface="Times New Roman"/>
              </a:rPr>
              <a:t>T</a:t>
            </a:r>
            <a:r>
              <a:rPr dirty="0" sz="2500" spc="-30">
                <a:latin typeface="Times New Roman"/>
                <a:cs typeface="Times New Roman"/>
              </a:rPr>
              <a:t>cos </a:t>
            </a:r>
            <a:r>
              <a:rPr dirty="0" sz="2500" spc="-45">
                <a:latin typeface="Times New Roman"/>
                <a:cs typeface="Times New Roman"/>
              </a:rPr>
              <a:t>30</a:t>
            </a:r>
            <a:r>
              <a:rPr dirty="0" sz="2500" spc="-45">
                <a:latin typeface="Symbol"/>
                <a:cs typeface="Symbol"/>
              </a:rPr>
              <a:t></a:t>
            </a:r>
            <a:r>
              <a:rPr dirty="0" sz="2500" spc="-45">
                <a:latin typeface="微软雅黑"/>
                <a:cs typeface="微软雅黑"/>
              </a:rPr>
              <a:t>－</a:t>
            </a:r>
            <a:r>
              <a:rPr dirty="0" sz="2500" spc="-45" i="1">
                <a:latin typeface="Times New Roman"/>
                <a:cs typeface="Times New Roman"/>
              </a:rPr>
              <a:t>mg</a:t>
            </a:r>
            <a:r>
              <a:rPr dirty="0" baseline="-2314" sz="3600" spc="-67">
                <a:latin typeface="宋体"/>
                <a:cs typeface="宋体"/>
              </a:rPr>
              <a:t>＝</a:t>
            </a:r>
            <a:r>
              <a:rPr dirty="0" baseline="-2314" sz="3600" spc="-67">
                <a:latin typeface="Times New Roman"/>
                <a:cs typeface="Times New Roman"/>
              </a:rPr>
              <a:t>0</a:t>
            </a:r>
            <a:endParaRPr baseline="-2314"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dirty="0" sz="2500" spc="-35" i="1">
                <a:latin typeface="Times New Roman"/>
                <a:cs typeface="Times New Roman"/>
              </a:rPr>
              <a:t>F</a:t>
            </a:r>
            <a:r>
              <a:rPr dirty="0" baseline="-24904" sz="2175" spc="-52">
                <a:latin typeface="Times New Roman"/>
                <a:cs typeface="Times New Roman"/>
              </a:rPr>
              <a:t>T</a:t>
            </a:r>
            <a:r>
              <a:rPr dirty="0" sz="2500" spc="-35">
                <a:latin typeface="Times New Roman"/>
                <a:cs typeface="Times New Roman"/>
              </a:rPr>
              <a:t>sin </a:t>
            </a:r>
            <a:r>
              <a:rPr dirty="0" sz="2500" spc="-100">
                <a:latin typeface="Times New Roman"/>
                <a:cs typeface="Times New Roman"/>
              </a:rPr>
              <a:t>30</a:t>
            </a:r>
            <a:r>
              <a:rPr dirty="0" sz="2500" spc="-100">
                <a:latin typeface="Symbol"/>
                <a:cs typeface="Symbol"/>
              </a:rPr>
              <a:t></a:t>
            </a:r>
            <a:r>
              <a:rPr dirty="0" sz="2500" spc="-100">
                <a:latin typeface="微软雅黑"/>
                <a:cs typeface="微软雅黑"/>
              </a:rPr>
              <a:t>－</a:t>
            </a:r>
            <a:r>
              <a:rPr dirty="0" sz="2500" spc="-100" i="1">
                <a:latin typeface="Times New Roman"/>
                <a:cs typeface="Times New Roman"/>
              </a:rPr>
              <a:t>F</a:t>
            </a:r>
            <a:r>
              <a:rPr dirty="0" baseline="-24904" sz="2175" spc="-150">
                <a:latin typeface="Times New Roman"/>
                <a:cs typeface="Times New Roman"/>
              </a:rPr>
              <a:t>N</a:t>
            </a:r>
            <a:r>
              <a:rPr dirty="0" baseline="-24904" sz="2175" spc="-157">
                <a:latin typeface="Times New Roman"/>
                <a:cs typeface="Times New Roman"/>
              </a:rPr>
              <a:t> </a:t>
            </a:r>
            <a:r>
              <a:rPr dirty="0" baseline="6944" sz="3600">
                <a:latin typeface="宋体"/>
                <a:cs typeface="宋体"/>
              </a:rPr>
              <a:t>＝</a:t>
            </a:r>
            <a:r>
              <a:rPr dirty="0" baseline="6944" sz="3600" i="1">
                <a:latin typeface="Times New Roman"/>
                <a:cs typeface="Times New Roman"/>
              </a:rPr>
              <a:t>ma</a:t>
            </a:r>
            <a:endParaRPr baseline="6944"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1660" y="4500219"/>
            <a:ext cx="2383155" cy="10585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30" i="1">
                <a:latin typeface="Times New Roman"/>
                <a:cs typeface="Times New Roman"/>
              </a:rPr>
              <a:t>F</a:t>
            </a:r>
            <a:r>
              <a:rPr dirty="0" baseline="-24904" sz="2175" spc="-44">
                <a:latin typeface="Times New Roman"/>
                <a:cs typeface="Times New Roman"/>
              </a:rPr>
              <a:t>T</a:t>
            </a:r>
            <a:r>
              <a:rPr dirty="0" sz="2500" spc="-30">
                <a:latin typeface="Times New Roman"/>
                <a:cs typeface="Times New Roman"/>
              </a:rPr>
              <a:t>cos</a:t>
            </a:r>
            <a:r>
              <a:rPr dirty="0" sz="2500" spc="-65">
                <a:latin typeface="Times New Roman"/>
                <a:cs typeface="Times New Roman"/>
              </a:rPr>
              <a:t> </a:t>
            </a:r>
            <a:r>
              <a:rPr dirty="0" sz="2500" spc="-45">
                <a:latin typeface="Times New Roman"/>
                <a:cs typeface="Times New Roman"/>
              </a:rPr>
              <a:t>30</a:t>
            </a:r>
            <a:r>
              <a:rPr dirty="0" sz="2500" spc="-45">
                <a:latin typeface="Symbol"/>
                <a:cs typeface="Symbol"/>
              </a:rPr>
              <a:t></a:t>
            </a:r>
            <a:r>
              <a:rPr dirty="0" sz="2500" spc="-45">
                <a:latin typeface="微软雅黑"/>
                <a:cs typeface="微软雅黑"/>
              </a:rPr>
              <a:t>－</a:t>
            </a:r>
            <a:r>
              <a:rPr dirty="0" sz="2500" spc="-45" i="1">
                <a:latin typeface="Times New Roman"/>
                <a:cs typeface="Times New Roman"/>
              </a:rPr>
              <a:t>mg</a:t>
            </a:r>
            <a:r>
              <a:rPr dirty="0" baseline="-2314" sz="3600" spc="-67">
                <a:latin typeface="宋体"/>
                <a:cs typeface="宋体"/>
              </a:rPr>
              <a:t>＝</a:t>
            </a:r>
            <a:r>
              <a:rPr dirty="0" baseline="-2314" sz="3600" spc="-67">
                <a:latin typeface="Times New Roman"/>
                <a:cs typeface="Times New Roman"/>
              </a:rPr>
              <a:t>0</a:t>
            </a:r>
            <a:endParaRPr baseline="-2314"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dirty="0" sz="2500" spc="-35" i="1">
                <a:latin typeface="Times New Roman"/>
                <a:cs typeface="Times New Roman"/>
              </a:rPr>
              <a:t>F</a:t>
            </a:r>
            <a:r>
              <a:rPr dirty="0" baseline="-24904" sz="2175" spc="-52">
                <a:latin typeface="Times New Roman"/>
                <a:cs typeface="Times New Roman"/>
              </a:rPr>
              <a:t>T</a:t>
            </a:r>
            <a:r>
              <a:rPr dirty="0" sz="2500" spc="-35">
                <a:latin typeface="Times New Roman"/>
                <a:cs typeface="Times New Roman"/>
              </a:rPr>
              <a:t>sin </a:t>
            </a:r>
            <a:r>
              <a:rPr dirty="0" sz="2500" spc="-45">
                <a:latin typeface="Times New Roman"/>
                <a:cs typeface="Times New Roman"/>
              </a:rPr>
              <a:t>30</a:t>
            </a:r>
            <a:r>
              <a:rPr dirty="0" sz="2500" spc="-45">
                <a:latin typeface="Symbol"/>
                <a:cs typeface="Symbol"/>
              </a:rPr>
              <a:t></a:t>
            </a:r>
            <a:r>
              <a:rPr dirty="0" sz="2500" spc="-155">
                <a:latin typeface="Times New Roman"/>
                <a:cs typeface="Times New Roman"/>
              </a:rPr>
              <a:t> </a:t>
            </a:r>
            <a:r>
              <a:rPr dirty="0" baseline="-3472" sz="3600">
                <a:latin typeface="宋体"/>
                <a:cs typeface="宋体"/>
              </a:rPr>
              <a:t>＝</a:t>
            </a:r>
            <a:r>
              <a:rPr dirty="0" baseline="-3472" sz="3600" i="1">
                <a:latin typeface="Times New Roman"/>
                <a:cs typeface="Times New Roman"/>
              </a:rPr>
              <a:t>ma</a:t>
            </a:r>
            <a:endParaRPr baseline="-3472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7613" y="4273842"/>
            <a:ext cx="2052320" cy="76200"/>
          </a:xfrm>
          <a:custGeom>
            <a:avLst/>
            <a:gdLst/>
            <a:ahLst/>
            <a:cxnLst/>
            <a:rect l="l" t="t" r="r" b="b"/>
            <a:pathLst>
              <a:path w="2052320" h="76200">
                <a:moveTo>
                  <a:pt x="1925002" y="76200"/>
                </a:moveTo>
                <a:lnTo>
                  <a:pt x="1988502" y="38100"/>
                </a:lnTo>
                <a:lnTo>
                  <a:pt x="1925002" y="0"/>
                </a:lnTo>
                <a:lnTo>
                  <a:pt x="2030835" y="31750"/>
                </a:lnTo>
                <a:lnTo>
                  <a:pt x="2004377" y="31750"/>
                </a:lnTo>
                <a:lnTo>
                  <a:pt x="2004377" y="44450"/>
                </a:lnTo>
                <a:lnTo>
                  <a:pt x="2030835" y="44450"/>
                </a:lnTo>
                <a:lnTo>
                  <a:pt x="1925002" y="76200"/>
                </a:lnTo>
                <a:close/>
              </a:path>
              <a:path w="2052320" h="76200">
                <a:moveTo>
                  <a:pt x="1977919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1977919" y="31750"/>
                </a:lnTo>
                <a:lnTo>
                  <a:pt x="1988502" y="38100"/>
                </a:lnTo>
                <a:lnTo>
                  <a:pt x="1977919" y="44450"/>
                </a:lnTo>
                <a:close/>
              </a:path>
              <a:path w="2052320" h="76200">
                <a:moveTo>
                  <a:pt x="2030835" y="44450"/>
                </a:moveTo>
                <a:lnTo>
                  <a:pt x="2004377" y="44450"/>
                </a:lnTo>
                <a:lnTo>
                  <a:pt x="2004377" y="31750"/>
                </a:lnTo>
                <a:lnTo>
                  <a:pt x="2030835" y="31750"/>
                </a:lnTo>
                <a:lnTo>
                  <a:pt x="2052002" y="38100"/>
                </a:lnTo>
                <a:lnTo>
                  <a:pt x="2030835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997362" y="2731604"/>
            <a:ext cx="76200" cy="2408555"/>
          </a:xfrm>
          <a:custGeom>
            <a:avLst/>
            <a:gdLst/>
            <a:ahLst/>
            <a:cxnLst/>
            <a:rect l="l" t="t" r="r" b="b"/>
            <a:pathLst>
              <a:path w="76200" h="2408554">
                <a:moveTo>
                  <a:pt x="0" y="127000"/>
                </a:moveTo>
                <a:lnTo>
                  <a:pt x="38100" y="0"/>
                </a:lnTo>
                <a:lnTo>
                  <a:pt x="52387" y="47625"/>
                </a:lnTo>
                <a:lnTo>
                  <a:pt x="31750" y="47625"/>
                </a:lnTo>
                <a:lnTo>
                  <a:pt x="31750" y="74083"/>
                </a:lnTo>
                <a:lnTo>
                  <a:pt x="0" y="127000"/>
                </a:lnTo>
                <a:close/>
              </a:path>
              <a:path w="76200" h="2408554">
                <a:moveTo>
                  <a:pt x="31750" y="74083"/>
                </a:moveTo>
                <a:lnTo>
                  <a:pt x="31750" y="47625"/>
                </a:lnTo>
                <a:lnTo>
                  <a:pt x="44450" y="47625"/>
                </a:lnTo>
                <a:lnTo>
                  <a:pt x="44450" y="63500"/>
                </a:lnTo>
                <a:lnTo>
                  <a:pt x="38100" y="63500"/>
                </a:lnTo>
                <a:lnTo>
                  <a:pt x="31750" y="74083"/>
                </a:lnTo>
                <a:close/>
              </a:path>
              <a:path w="76200" h="2408554">
                <a:moveTo>
                  <a:pt x="76200" y="127000"/>
                </a:moveTo>
                <a:lnTo>
                  <a:pt x="44450" y="74083"/>
                </a:lnTo>
                <a:lnTo>
                  <a:pt x="44450" y="47625"/>
                </a:lnTo>
                <a:lnTo>
                  <a:pt x="52387" y="47625"/>
                </a:lnTo>
                <a:lnTo>
                  <a:pt x="76200" y="127000"/>
                </a:lnTo>
                <a:close/>
              </a:path>
              <a:path w="76200" h="2408554">
                <a:moveTo>
                  <a:pt x="44450" y="2408085"/>
                </a:moveTo>
                <a:lnTo>
                  <a:pt x="31750" y="2408085"/>
                </a:lnTo>
                <a:lnTo>
                  <a:pt x="31750" y="74083"/>
                </a:lnTo>
                <a:lnTo>
                  <a:pt x="38100" y="63500"/>
                </a:lnTo>
                <a:lnTo>
                  <a:pt x="44450" y="74083"/>
                </a:lnTo>
                <a:lnTo>
                  <a:pt x="44450" y="2408085"/>
                </a:lnTo>
                <a:close/>
              </a:path>
              <a:path w="76200" h="2408554">
                <a:moveTo>
                  <a:pt x="44450" y="74083"/>
                </a:moveTo>
                <a:lnTo>
                  <a:pt x="38100" y="63500"/>
                </a:lnTo>
                <a:lnTo>
                  <a:pt x="44450" y="63500"/>
                </a:lnTo>
                <a:lnTo>
                  <a:pt x="44450" y="7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20301" y="2047353"/>
            <a:ext cx="6438900" cy="85979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400" b="1">
                <a:latin typeface="华文楷体"/>
                <a:cs typeface="华文楷体"/>
              </a:rPr>
              <a:t>如果车的加速度继续变大，将会出现什么情况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1499870">
              <a:lnSpc>
                <a:spcPct val="100000"/>
              </a:lnSpc>
              <a:spcBef>
                <a:spcPts val="405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79379" y="3231388"/>
            <a:ext cx="114300" cy="1052830"/>
          </a:xfrm>
          <a:custGeom>
            <a:avLst/>
            <a:gdLst/>
            <a:ahLst/>
            <a:cxnLst/>
            <a:rect l="l" t="t" r="r" b="b"/>
            <a:pathLst>
              <a:path w="114300" h="1052829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1052829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1052829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1052829">
                <a:moveTo>
                  <a:pt x="76200" y="1052283"/>
                </a:moveTo>
                <a:lnTo>
                  <a:pt x="38100" y="1052283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1052283"/>
                </a:lnTo>
                <a:close/>
              </a:path>
              <a:path w="114300" h="1052829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36542" y="4251921"/>
            <a:ext cx="521334" cy="114300"/>
          </a:xfrm>
          <a:custGeom>
            <a:avLst/>
            <a:gdLst/>
            <a:ahLst/>
            <a:cxnLst/>
            <a:rect l="l" t="t" r="r" b="b"/>
            <a:pathLst>
              <a:path w="521335" h="114300">
                <a:moveTo>
                  <a:pt x="330758" y="114300"/>
                </a:moveTo>
                <a:lnTo>
                  <a:pt x="426008" y="57150"/>
                </a:lnTo>
                <a:lnTo>
                  <a:pt x="330758" y="0"/>
                </a:lnTo>
                <a:lnTo>
                  <a:pt x="457758" y="38100"/>
                </a:lnTo>
                <a:lnTo>
                  <a:pt x="449821" y="38100"/>
                </a:lnTo>
                <a:lnTo>
                  <a:pt x="449821" y="76200"/>
                </a:lnTo>
                <a:lnTo>
                  <a:pt x="457758" y="76200"/>
                </a:lnTo>
                <a:lnTo>
                  <a:pt x="330758" y="114300"/>
                </a:lnTo>
                <a:close/>
              </a:path>
              <a:path w="521335" h="114300">
                <a:moveTo>
                  <a:pt x="394258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394258" y="38100"/>
                </a:lnTo>
                <a:lnTo>
                  <a:pt x="426008" y="57150"/>
                </a:lnTo>
                <a:lnTo>
                  <a:pt x="394258" y="76200"/>
                </a:lnTo>
                <a:close/>
              </a:path>
              <a:path w="521335" h="114300">
                <a:moveTo>
                  <a:pt x="457758" y="76200"/>
                </a:moveTo>
                <a:lnTo>
                  <a:pt x="449821" y="76200"/>
                </a:lnTo>
                <a:lnTo>
                  <a:pt x="449821" y="38100"/>
                </a:lnTo>
                <a:lnTo>
                  <a:pt x="457758" y="38100"/>
                </a:lnTo>
                <a:lnTo>
                  <a:pt x="521258" y="57150"/>
                </a:lnTo>
                <a:lnTo>
                  <a:pt x="457758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48276" y="324923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48276" y="338258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548276" y="351593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48276" y="364928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548276" y="378263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48276" y="391598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48276" y="404933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548276" y="418268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375911" y="3821074"/>
            <a:ext cx="1417955" cy="937894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algn="ctr" marL="240665">
              <a:lnSpc>
                <a:spcPct val="100000"/>
              </a:lnSpc>
              <a:spcBef>
                <a:spcPts val="810"/>
              </a:spcBef>
            </a:pPr>
            <a:r>
              <a:rPr dirty="0" sz="2400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00AF50"/>
                </a:solidFill>
                <a:latin typeface="Times New Roman"/>
                <a:cs typeface="Times New Roman"/>
              </a:rPr>
              <a:t>T 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sin</a:t>
            </a:r>
            <a:r>
              <a:rPr dirty="0" sz="2400" spc="-12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30</a:t>
            </a:r>
            <a:r>
              <a:rPr dirty="0" sz="2400">
                <a:solidFill>
                  <a:srgbClr val="00AF50"/>
                </a:solidFill>
                <a:latin typeface="宋体"/>
                <a:cs typeface="宋体"/>
              </a:rPr>
              <a:t>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220322" y="3044393"/>
            <a:ext cx="792480" cy="85725"/>
          </a:xfrm>
          <a:custGeom>
            <a:avLst/>
            <a:gdLst/>
            <a:ahLst/>
            <a:cxnLst/>
            <a:rect l="l" t="t" r="r" b="b"/>
            <a:pathLst>
              <a:path w="792479" h="85725">
                <a:moveTo>
                  <a:pt x="649122" y="85725"/>
                </a:moveTo>
                <a:lnTo>
                  <a:pt x="720559" y="42862"/>
                </a:lnTo>
                <a:lnTo>
                  <a:pt x="649122" y="0"/>
                </a:lnTo>
                <a:lnTo>
                  <a:pt x="744372" y="28575"/>
                </a:lnTo>
                <a:lnTo>
                  <a:pt x="738428" y="28575"/>
                </a:lnTo>
                <a:lnTo>
                  <a:pt x="738428" y="57150"/>
                </a:lnTo>
                <a:lnTo>
                  <a:pt x="744372" y="57150"/>
                </a:lnTo>
                <a:lnTo>
                  <a:pt x="649122" y="85725"/>
                </a:lnTo>
                <a:close/>
              </a:path>
              <a:path w="792479" h="85725">
                <a:moveTo>
                  <a:pt x="69674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696747" y="28575"/>
                </a:lnTo>
                <a:lnTo>
                  <a:pt x="720559" y="42862"/>
                </a:lnTo>
                <a:lnTo>
                  <a:pt x="696747" y="57150"/>
                </a:lnTo>
                <a:close/>
              </a:path>
              <a:path w="792479" h="85725">
                <a:moveTo>
                  <a:pt x="744372" y="57150"/>
                </a:moveTo>
                <a:lnTo>
                  <a:pt x="738428" y="57150"/>
                </a:lnTo>
                <a:lnTo>
                  <a:pt x="738428" y="28575"/>
                </a:lnTo>
                <a:lnTo>
                  <a:pt x="744372" y="28575"/>
                </a:lnTo>
                <a:lnTo>
                  <a:pt x="791997" y="42862"/>
                </a:lnTo>
                <a:lnTo>
                  <a:pt x="74437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47423" y="2717647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31841" y="4943056"/>
            <a:ext cx="43008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小球将离开车厢</a:t>
            </a:r>
            <a:r>
              <a:rPr dirty="0" sz="2400" spc="-5" b="1">
                <a:latin typeface="华文楷体"/>
                <a:cs typeface="华文楷体"/>
              </a:rPr>
              <a:t>壁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细线与车厢壁间夹角将发生变</a:t>
            </a:r>
            <a:r>
              <a:rPr dirty="0" sz="2400" spc="-5" b="1">
                <a:latin typeface="华文楷体"/>
                <a:cs typeface="华文楷体"/>
              </a:rPr>
              <a:t>化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10919">
              <a:lnSpc>
                <a:spcPct val="100000"/>
              </a:lnSpc>
              <a:spcBef>
                <a:spcPts val="100"/>
              </a:spcBef>
              <a:tabLst>
                <a:tab pos="3444875" algn="l"/>
              </a:tabLst>
            </a:pPr>
            <a:r>
              <a:rPr dirty="0"/>
              <a:t>瞬时加速度	</a:t>
            </a:r>
            <a:r>
              <a:rPr dirty="0" sz="3000"/>
              <a:t>临界问题</a:t>
            </a:r>
            <a:endParaRPr sz="3000"/>
          </a:p>
        </p:txBody>
      </p:sp>
      <p:sp>
        <p:nvSpPr>
          <p:cNvPr id="20" name="object 20"/>
          <p:cNvSpPr/>
          <p:nvPr/>
        </p:nvSpPr>
        <p:spPr>
          <a:xfrm>
            <a:off x="3685235" y="1895094"/>
            <a:ext cx="5518785" cy="0"/>
          </a:xfrm>
          <a:custGeom>
            <a:avLst/>
            <a:gdLst/>
            <a:ahLst/>
            <a:cxnLst/>
            <a:rect l="l" t="t" r="r" b="b"/>
            <a:pathLst>
              <a:path w="5518784" h="0">
                <a:moveTo>
                  <a:pt x="0" y="0"/>
                </a:moveTo>
                <a:lnTo>
                  <a:pt x="5518327" y="0"/>
                </a:lnTo>
              </a:path>
            </a:pathLst>
          </a:custGeom>
          <a:ln w="12700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49523" y="1636776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49167" y="1859279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8"/>
                </a:lnTo>
                <a:lnTo>
                  <a:pt x="0" y="246888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552647" y="3247351"/>
            <a:ext cx="995629" cy="2130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250931" y="5021491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808554" y="2948482"/>
            <a:ext cx="2042795" cy="706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680"/>
              </a:lnSpc>
              <a:spcBef>
                <a:spcPts val="100"/>
              </a:spcBef>
            </a:pP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00AF50"/>
                </a:solidFill>
                <a:latin typeface="Times New Roman"/>
                <a:cs typeface="Times New Roman"/>
              </a:rPr>
              <a:t>T 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cos</a:t>
            </a:r>
            <a:r>
              <a:rPr dirty="0" sz="2400" spc="-6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30</a:t>
            </a:r>
            <a:r>
              <a:rPr dirty="0" sz="2400">
                <a:solidFill>
                  <a:srgbClr val="00AF50"/>
                </a:solidFill>
                <a:latin typeface="宋体"/>
                <a:cs typeface="宋体"/>
              </a:rPr>
              <a:t>°</a:t>
            </a:r>
            <a:r>
              <a:rPr dirty="0" sz="2400" spc="-819">
                <a:solidFill>
                  <a:srgbClr val="00AF50"/>
                </a:solidFill>
                <a:latin typeface="宋体"/>
                <a:cs typeface="宋体"/>
              </a:rPr>
              <a:t> 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5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endParaRPr sz="2400">
              <a:latin typeface="Times New Roman"/>
              <a:cs typeface="Times New Roman"/>
            </a:endParaRPr>
          </a:p>
          <a:p>
            <a:pPr algn="r" marR="5080">
              <a:lnSpc>
                <a:spcPts val="2680"/>
              </a:lnSpc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9823" y="4198201"/>
            <a:ext cx="3549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43903" y="3410445"/>
            <a:ext cx="249301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35" i="1">
                <a:latin typeface="Times New Roman"/>
                <a:cs typeface="Times New Roman"/>
              </a:rPr>
              <a:t>F</a:t>
            </a:r>
            <a:r>
              <a:rPr dirty="0" baseline="-24904" sz="2175" spc="-52">
                <a:latin typeface="Times New Roman"/>
                <a:cs typeface="Times New Roman"/>
              </a:rPr>
              <a:t>T</a:t>
            </a:r>
            <a:r>
              <a:rPr dirty="0" sz="2500" spc="-35">
                <a:latin typeface="Times New Roman"/>
                <a:cs typeface="Times New Roman"/>
              </a:rPr>
              <a:t>sin </a:t>
            </a:r>
            <a:r>
              <a:rPr dirty="0" sz="2500" spc="-100">
                <a:latin typeface="Times New Roman"/>
                <a:cs typeface="Times New Roman"/>
              </a:rPr>
              <a:t>30</a:t>
            </a:r>
            <a:r>
              <a:rPr dirty="0" sz="2500" spc="-100">
                <a:latin typeface="Symbol"/>
                <a:cs typeface="Symbol"/>
              </a:rPr>
              <a:t></a:t>
            </a:r>
            <a:r>
              <a:rPr dirty="0" sz="2500" spc="-100">
                <a:latin typeface="微软雅黑"/>
                <a:cs typeface="微软雅黑"/>
              </a:rPr>
              <a:t>－</a:t>
            </a:r>
            <a:r>
              <a:rPr dirty="0" sz="2500" spc="-100" i="1">
                <a:latin typeface="Times New Roman"/>
                <a:cs typeface="Times New Roman"/>
              </a:rPr>
              <a:t>F</a:t>
            </a:r>
            <a:r>
              <a:rPr dirty="0" baseline="-24904" sz="2175" spc="-150">
                <a:latin typeface="Times New Roman"/>
                <a:cs typeface="Times New Roman"/>
              </a:rPr>
              <a:t>N</a:t>
            </a:r>
            <a:r>
              <a:rPr dirty="0" baseline="-24904" sz="2175" spc="-165">
                <a:latin typeface="Times New Roman"/>
                <a:cs typeface="Times New Roman"/>
              </a:rPr>
              <a:t> </a:t>
            </a:r>
            <a:r>
              <a:rPr dirty="0" baseline="6944" sz="3600">
                <a:latin typeface="宋体"/>
                <a:cs typeface="宋体"/>
              </a:rPr>
              <a:t>＝</a:t>
            </a:r>
            <a:r>
              <a:rPr dirty="0" baseline="6944" sz="3600" i="1">
                <a:latin typeface="Times New Roman"/>
                <a:cs typeface="Times New Roman"/>
              </a:rPr>
              <a:t>ma</a:t>
            </a:r>
            <a:endParaRPr baseline="6944"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99869" y="4081449"/>
          <a:ext cx="8609330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9255"/>
                <a:gridCol w="1218565"/>
                <a:gridCol w="4460875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605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主讲人：宋白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珂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60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校：北京师范大学第二附属中</a:t>
                      </a:r>
                      <a:r>
                        <a:rPr dirty="0" sz="2400" spc="-5" b="1">
                          <a:solidFill>
                            <a:srgbClr val="3A5543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62" y="2015121"/>
            <a:ext cx="3683635" cy="9531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3645"/>
              </a:lnSpc>
              <a:spcBef>
                <a:spcPts val="105"/>
              </a:spcBef>
            </a:pPr>
            <a:r>
              <a:rPr dirty="0" sz="3200" b="1">
                <a:solidFill>
                  <a:srgbClr val="3A5543"/>
                </a:solidFill>
                <a:latin typeface="微软雅黑"/>
                <a:cs typeface="微软雅黑"/>
              </a:rPr>
              <a:t>牛顿运动定律的应</a:t>
            </a:r>
            <a:r>
              <a:rPr dirty="0" sz="3200" spc="5" b="1">
                <a:solidFill>
                  <a:srgbClr val="3A5543"/>
                </a:solidFill>
                <a:latin typeface="微软雅黑"/>
                <a:cs typeface="微软雅黑"/>
              </a:rPr>
              <a:t>用</a:t>
            </a:r>
            <a:endParaRPr sz="3200">
              <a:latin typeface="微软雅黑"/>
              <a:cs typeface="微软雅黑"/>
            </a:endParaRPr>
          </a:p>
          <a:p>
            <a:pPr algn="ctr">
              <a:lnSpc>
                <a:spcPts val="3645"/>
              </a:lnSpc>
            </a:pPr>
            <a:r>
              <a:rPr dirty="0" sz="3200" b="1">
                <a:solidFill>
                  <a:srgbClr val="3A5543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3A5543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8412" y="1446771"/>
            <a:ext cx="7270750" cy="751840"/>
          </a:xfrm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840"/>
              </a:lnSpc>
              <a:spcBef>
                <a:spcPts val="225"/>
              </a:spcBef>
            </a:pPr>
            <a:r>
              <a:rPr dirty="0" sz="2400" b="1">
                <a:latin typeface="华文楷体"/>
                <a:cs typeface="华文楷体"/>
              </a:rPr>
              <a:t>车的加速度</a:t>
            </a:r>
            <a:r>
              <a:rPr dirty="0" sz="2400" i="1">
                <a:latin typeface="Times New Roman"/>
                <a:cs typeface="Times New Roman"/>
              </a:rPr>
              <a:t>aʹ</a:t>
            </a:r>
            <a:r>
              <a:rPr dirty="0" sz="2400">
                <a:latin typeface="华文楷体"/>
                <a:cs typeface="华文楷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10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m/s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时，小球随车一起运动，细线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拉力为多大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60092" y="3794759"/>
            <a:ext cx="2456815" cy="1457325"/>
          </a:xfrm>
          <a:custGeom>
            <a:avLst/>
            <a:gdLst/>
            <a:ahLst/>
            <a:cxnLst/>
            <a:rect l="l" t="t" r="r" b="b"/>
            <a:pathLst>
              <a:path w="2456815" h="1457325">
                <a:moveTo>
                  <a:pt x="0" y="0"/>
                </a:moveTo>
                <a:lnTo>
                  <a:pt x="2456687" y="0"/>
                </a:lnTo>
                <a:lnTo>
                  <a:pt x="2456687" y="1456943"/>
                </a:lnTo>
                <a:lnTo>
                  <a:pt x="0" y="1456943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245385" y="3780053"/>
            <a:ext cx="2486025" cy="1485900"/>
          </a:xfrm>
          <a:custGeom>
            <a:avLst/>
            <a:gdLst/>
            <a:ahLst/>
            <a:cxnLst/>
            <a:rect l="l" t="t" r="r" b="b"/>
            <a:pathLst>
              <a:path w="2486025" h="1485900">
                <a:moveTo>
                  <a:pt x="2486025" y="1485900"/>
                </a:moveTo>
                <a:lnTo>
                  <a:pt x="0" y="1485900"/>
                </a:lnTo>
                <a:lnTo>
                  <a:pt x="0" y="0"/>
                </a:lnTo>
                <a:lnTo>
                  <a:pt x="2486025" y="0"/>
                </a:lnTo>
                <a:lnTo>
                  <a:pt x="248602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57325"/>
                </a:lnTo>
                <a:lnTo>
                  <a:pt x="14287" y="1457325"/>
                </a:lnTo>
                <a:lnTo>
                  <a:pt x="28575" y="1471612"/>
                </a:lnTo>
                <a:lnTo>
                  <a:pt x="2486025" y="1471612"/>
                </a:lnTo>
                <a:lnTo>
                  <a:pt x="2486025" y="1485900"/>
                </a:lnTo>
                <a:close/>
              </a:path>
              <a:path w="2486025" h="148590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486025" h="1485900">
                <a:moveTo>
                  <a:pt x="245745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457450" y="14287"/>
                </a:lnTo>
                <a:lnTo>
                  <a:pt x="2457450" y="28575"/>
                </a:lnTo>
                <a:close/>
              </a:path>
              <a:path w="2486025" h="1485900">
                <a:moveTo>
                  <a:pt x="2457450" y="1471612"/>
                </a:moveTo>
                <a:lnTo>
                  <a:pt x="2457450" y="14287"/>
                </a:lnTo>
                <a:lnTo>
                  <a:pt x="2471737" y="28575"/>
                </a:lnTo>
                <a:lnTo>
                  <a:pt x="2486025" y="28575"/>
                </a:lnTo>
                <a:lnTo>
                  <a:pt x="2486025" y="1457325"/>
                </a:lnTo>
                <a:lnTo>
                  <a:pt x="2471737" y="1457325"/>
                </a:lnTo>
                <a:lnTo>
                  <a:pt x="2457450" y="1471612"/>
                </a:lnTo>
                <a:close/>
              </a:path>
              <a:path w="2486025" h="1485900">
                <a:moveTo>
                  <a:pt x="2486025" y="28575"/>
                </a:moveTo>
                <a:lnTo>
                  <a:pt x="2471737" y="28575"/>
                </a:lnTo>
                <a:lnTo>
                  <a:pt x="2457450" y="14287"/>
                </a:lnTo>
                <a:lnTo>
                  <a:pt x="2486025" y="14287"/>
                </a:lnTo>
                <a:lnTo>
                  <a:pt x="2486025" y="28575"/>
                </a:lnTo>
                <a:close/>
              </a:path>
              <a:path w="2486025" h="1485900">
                <a:moveTo>
                  <a:pt x="28575" y="1471612"/>
                </a:moveTo>
                <a:lnTo>
                  <a:pt x="14287" y="1457325"/>
                </a:lnTo>
                <a:lnTo>
                  <a:pt x="28575" y="1457325"/>
                </a:lnTo>
                <a:lnTo>
                  <a:pt x="28575" y="1471612"/>
                </a:lnTo>
                <a:close/>
              </a:path>
              <a:path w="2486025" h="1485900">
                <a:moveTo>
                  <a:pt x="2457450" y="1471612"/>
                </a:moveTo>
                <a:lnTo>
                  <a:pt x="28575" y="1471612"/>
                </a:lnTo>
                <a:lnTo>
                  <a:pt x="28575" y="1457325"/>
                </a:lnTo>
                <a:lnTo>
                  <a:pt x="2457450" y="1457325"/>
                </a:lnTo>
                <a:lnTo>
                  <a:pt x="2457450" y="1471612"/>
                </a:lnTo>
                <a:close/>
              </a:path>
              <a:path w="2486025" h="1485900">
                <a:moveTo>
                  <a:pt x="2486025" y="1471612"/>
                </a:moveTo>
                <a:lnTo>
                  <a:pt x="2457450" y="1471612"/>
                </a:lnTo>
                <a:lnTo>
                  <a:pt x="2471737" y="1457325"/>
                </a:lnTo>
                <a:lnTo>
                  <a:pt x="2486025" y="1457325"/>
                </a:lnTo>
                <a:lnTo>
                  <a:pt x="2486025" y="1471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1135" y="5094503"/>
            <a:ext cx="371487" cy="370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02760" y="5094503"/>
            <a:ext cx="371487" cy="370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54551" y="3932453"/>
            <a:ext cx="768515" cy="7506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73299" y="3599078"/>
            <a:ext cx="792480" cy="85725"/>
          </a:xfrm>
          <a:custGeom>
            <a:avLst/>
            <a:gdLst/>
            <a:ahLst/>
            <a:cxnLst/>
            <a:rect l="l" t="t" r="r" b="b"/>
            <a:pathLst>
              <a:path w="792479" h="85725">
                <a:moveTo>
                  <a:pt x="649122" y="85725"/>
                </a:moveTo>
                <a:lnTo>
                  <a:pt x="720559" y="42862"/>
                </a:lnTo>
                <a:lnTo>
                  <a:pt x="649122" y="0"/>
                </a:lnTo>
                <a:lnTo>
                  <a:pt x="744372" y="28575"/>
                </a:lnTo>
                <a:lnTo>
                  <a:pt x="738428" y="28575"/>
                </a:lnTo>
                <a:lnTo>
                  <a:pt x="738428" y="57150"/>
                </a:lnTo>
                <a:lnTo>
                  <a:pt x="744372" y="57150"/>
                </a:lnTo>
                <a:lnTo>
                  <a:pt x="649122" y="85725"/>
                </a:lnTo>
                <a:close/>
              </a:path>
              <a:path w="792479" h="85725">
                <a:moveTo>
                  <a:pt x="69674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696747" y="28575"/>
                </a:lnTo>
                <a:lnTo>
                  <a:pt x="720559" y="42862"/>
                </a:lnTo>
                <a:lnTo>
                  <a:pt x="696747" y="57150"/>
                </a:lnTo>
                <a:close/>
              </a:path>
              <a:path w="792479" h="85725">
                <a:moveTo>
                  <a:pt x="744372" y="57150"/>
                </a:moveTo>
                <a:lnTo>
                  <a:pt x="738428" y="57150"/>
                </a:lnTo>
                <a:lnTo>
                  <a:pt x="738428" y="28575"/>
                </a:lnTo>
                <a:lnTo>
                  <a:pt x="744372" y="28575"/>
                </a:lnTo>
                <a:lnTo>
                  <a:pt x="791997" y="42862"/>
                </a:lnTo>
                <a:lnTo>
                  <a:pt x="74437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000400" y="3272332"/>
            <a:ext cx="2432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aʹ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91065" y="4322597"/>
            <a:ext cx="2473325" cy="76200"/>
          </a:xfrm>
          <a:custGeom>
            <a:avLst/>
            <a:gdLst/>
            <a:ahLst/>
            <a:cxnLst/>
            <a:rect l="l" t="t" r="r" b="b"/>
            <a:pathLst>
              <a:path w="2473325" h="76200">
                <a:moveTo>
                  <a:pt x="2346223" y="76200"/>
                </a:moveTo>
                <a:lnTo>
                  <a:pt x="2409723" y="38100"/>
                </a:lnTo>
                <a:lnTo>
                  <a:pt x="2346223" y="0"/>
                </a:lnTo>
                <a:lnTo>
                  <a:pt x="2452056" y="31750"/>
                </a:lnTo>
                <a:lnTo>
                  <a:pt x="2425598" y="31750"/>
                </a:lnTo>
                <a:lnTo>
                  <a:pt x="2425598" y="44450"/>
                </a:lnTo>
                <a:lnTo>
                  <a:pt x="2452056" y="44450"/>
                </a:lnTo>
                <a:lnTo>
                  <a:pt x="2346223" y="76200"/>
                </a:lnTo>
                <a:close/>
              </a:path>
              <a:path w="2473325" h="76200">
                <a:moveTo>
                  <a:pt x="239914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399140" y="31750"/>
                </a:lnTo>
                <a:lnTo>
                  <a:pt x="2409723" y="38100"/>
                </a:lnTo>
                <a:lnTo>
                  <a:pt x="2399140" y="44450"/>
                </a:lnTo>
                <a:close/>
              </a:path>
              <a:path w="2473325" h="76200">
                <a:moveTo>
                  <a:pt x="2452056" y="44450"/>
                </a:moveTo>
                <a:lnTo>
                  <a:pt x="2425598" y="44450"/>
                </a:lnTo>
                <a:lnTo>
                  <a:pt x="2425598" y="31750"/>
                </a:lnTo>
                <a:lnTo>
                  <a:pt x="2452056" y="31750"/>
                </a:lnTo>
                <a:lnTo>
                  <a:pt x="2473223" y="38100"/>
                </a:lnTo>
                <a:lnTo>
                  <a:pt x="2452056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30814" y="2780360"/>
            <a:ext cx="76200" cy="2408555"/>
          </a:xfrm>
          <a:custGeom>
            <a:avLst/>
            <a:gdLst/>
            <a:ahLst/>
            <a:cxnLst/>
            <a:rect l="l" t="t" r="r" b="b"/>
            <a:pathLst>
              <a:path w="76200" h="2408554">
                <a:moveTo>
                  <a:pt x="0" y="127000"/>
                </a:moveTo>
                <a:lnTo>
                  <a:pt x="38100" y="0"/>
                </a:lnTo>
                <a:lnTo>
                  <a:pt x="52387" y="47625"/>
                </a:lnTo>
                <a:lnTo>
                  <a:pt x="31750" y="47625"/>
                </a:lnTo>
                <a:lnTo>
                  <a:pt x="31750" y="74083"/>
                </a:lnTo>
                <a:lnTo>
                  <a:pt x="0" y="127000"/>
                </a:lnTo>
                <a:close/>
              </a:path>
              <a:path w="76200" h="2408554">
                <a:moveTo>
                  <a:pt x="31750" y="74083"/>
                </a:moveTo>
                <a:lnTo>
                  <a:pt x="31750" y="47625"/>
                </a:lnTo>
                <a:lnTo>
                  <a:pt x="44450" y="47625"/>
                </a:lnTo>
                <a:lnTo>
                  <a:pt x="44450" y="63500"/>
                </a:lnTo>
                <a:lnTo>
                  <a:pt x="38100" y="63500"/>
                </a:lnTo>
                <a:lnTo>
                  <a:pt x="31750" y="74083"/>
                </a:lnTo>
                <a:close/>
              </a:path>
              <a:path w="76200" h="2408554">
                <a:moveTo>
                  <a:pt x="76200" y="127000"/>
                </a:moveTo>
                <a:lnTo>
                  <a:pt x="44450" y="74083"/>
                </a:lnTo>
                <a:lnTo>
                  <a:pt x="44450" y="47625"/>
                </a:lnTo>
                <a:lnTo>
                  <a:pt x="52387" y="47625"/>
                </a:lnTo>
                <a:lnTo>
                  <a:pt x="76200" y="127000"/>
                </a:lnTo>
                <a:close/>
              </a:path>
              <a:path w="76200" h="2408554">
                <a:moveTo>
                  <a:pt x="44450" y="2408085"/>
                </a:moveTo>
                <a:lnTo>
                  <a:pt x="31750" y="2408085"/>
                </a:lnTo>
                <a:lnTo>
                  <a:pt x="31750" y="74083"/>
                </a:lnTo>
                <a:lnTo>
                  <a:pt x="38100" y="63500"/>
                </a:lnTo>
                <a:lnTo>
                  <a:pt x="44450" y="74083"/>
                </a:lnTo>
                <a:lnTo>
                  <a:pt x="44450" y="2408085"/>
                </a:lnTo>
                <a:close/>
              </a:path>
              <a:path w="76200" h="2408554">
                <a:moveTo>
                  <a:pt x="44450" y="74083"/>
                </a:moveTo>
                <a:lnTo>
                  <a:pt x="38100" y="63500"/>
                </a:lnTo>
                <a:lnTo>
                  <a:pt x="44450" y="63500"/>
                </a:lnTo>
                <a:lnTo>
                  <a:pt x="44450" y="7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441355" y="2564142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5651" y="3639058"/>
            <a:ext cx="14668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16545" y="4263237"/>
            <a:ext cx="1467485" cy="987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θ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45</a:t>
            </a:r>
            <a:r>
              <a:rPr dirty="0" sz="2400">
                <a:latin typeface="宋体"/>
                <a:cs typeface="宋体"/>
              </a:rPr>
              <a:t>°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baseline="-16129" sz="2325">
                <a:latin typeface="Times New Roman"/>
                <a:cs typeface="Times New Roman"/>
              </a:rPr>
              <a:t>T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14.1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1748" y="4245355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06163" y="3284905"/>
            <a:ext cx="114300" cy="1052830"/>
          </a:xfrm>
          <a:custGeom>
            <a:avLst/>
            <a:gdLst/>
            <a:ahLst/>
            <a:cxnLst/>
            <a:rect l="l" t="t" r="r" b="b"/>
            <a:pathLst>
              <a:path w="114300" h="1052829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1052829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1052829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1052829">
                <a:moveTo>
                  <a:pt x="76200" y="1052283"/>
                </a:moveTo>
                <a:lnTo>
                  <a:pt x="38100" y="1052283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1052283"/>
                </a:lnTo>
                <a:close/>
              </a:path>
              <a:path w="114300" h="1052829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63313" y="4305439"/>
            <a:ext cx="1107440" cy="114300"/>
          </a:xfrm>
          <a:custGeom>
            <a:avLst/>
            <a:gdLst/>
            <a:ahLst/>
            <a:cxnLst/>
            <a:rect l="l" t="t" r="r" b="b"/>
            <a:pathLst>
              <a:path w="1107439" h="114300">
                <a:moveTo>
                  <a:pt x="916584" y="114300"/>
                </a:moveTo>
                <a:lnTo>
                  <a:pt x="1011834" y="57150"/>
                </a:lnTo>
                <a:lnTo>
                  <a:pt x="916584" y="0"/>
                </a:lnTo>
                <a:lnTo>
                  <a:pt x="1043584" y="38100"/>
                </a:lnTo>
                <a:lnTo>
                  <a:pt x="1035646" y="38100"/>
                </a:lnTo>
                <a:lnTo>
                  <a:pt x="1035646" y="76200"/>
                </a:lnTo>
                <a:lnTo>
                  <a:pt x="1043584" y="76200"/>
                </a:lnTo>
                <a:lnTo>
                  <a:pt x="916584" y="114300"/>
                </a:lnTo>
                <a:close/>
              </a:path>
              <a:path w="1107439" h="114300">
                <a:moveTo>
                  <a:pt x="98008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80084" y="38100"/>
                </a:lnTo>
                <a:lnTo>
                  <a:pt x="1011834" y="57150"/>
                </a:lnTo>
                <a:lnTo>
                  <a:pt x="980084" y="76200"/>
                </a:lnTo>
                <a:close/>
              </a:path>
              <a:path w="1107439" h="114300">
                <a:moveTo>
                  <a:pt x="1043584" y="76200"/>
                </a:moveTo>
                <a:lnTo>
                  <a:pt x="1035646" y="76200"/>
                </a:lnTo>
                <a:lnTo>
                  <a:pt x="1035646" y="38100"/>
                </a:lnTo>
                <a:lnTo>
                  <a:pt x="1043584" y="38100"/>
                </a:lnTo>
                <a:lnTo>
                  <a:pt x="1107084" y="57150"/>
                </a:lnTo>
                <a:lnTo>
                  <a:pt x="1043584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68774" y="332933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68874" y="332933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335574" y="3329330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70" h="19050">
                <a:moveTo>
                  <a:pt x="13792" y="19050"/>
                </a:moveTo>
                <a:lnTo>
                  <a:pt x="0" y="19050"/>
                </a:lnTo>
                <a:lnTo>
                  <a:pt x="0" y="0"/>
                </a:lnTo>
                <a:lnTo>
                  <a:pt x="13792" y="0"/>
                </a:lnTo>
                <a:lnTo>
                  <a:pt x="13792" y="190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39841" y="333885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339841" y="34722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39841" y="360555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339841" y="37389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39841" y="387225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339841" y="40056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339841" y="413895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339841" y="4272305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5003711" y="3999014"/>
            <a:ext cx="958215" cy="76263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617855">
              <a:lnSpc>
                <a:spcPct val="101400"/>
              </a:lnSpc>
              <a:spcBef>
                <a:spcPts val="60"/>
              </a:spcBef>
            </a:pPr>
            <a:r>
              <a:rPr dirty="0" sz="2400" i="1">
                <a:latin typeface="Times New Roman"/>
                <a:cs typeface="Times New Roman"/>
              </a:rPr>
              <a:t>x  </a:t>
            </a: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00AF50"/>
                </a:solidFill>
                <a:latin typeface="Times New Roman"/>
                <a:cs typeface="Times New Roman"/>
              </a:rPr>
              <a:t>T 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sin</a:t>
            </a:r>
            <a:r>
              <a:rPr dirty="0" sz="2400" spc="-13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9348" y="3713568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216234" y="4379048"/>
            <a:ext cx="114300" cy="1052830"/>
          </a:xfrm>
          <a:custGeom>
            <a:avLst/>
            <a:gdLst/>
            <a:ahLst/>
            <a:cxnLst/>
            <a:rect l="l" t="t" r="r" b="b"/>
            <a:pathLst>
              <a:path w="114300" h="1052829">
                <a:moveTo>
                  <a:pt x="57150" y="957033"/>
                </a:moveTo>
                <a:lnTo>
                  <a:pt x="38100" y="925283"/>
                </a:lnTo>
                <a:lnTo>
                  <a:pt x="38100" y="0"/>
                </a:lnTo>
                <a:lnTo>
                  <a:pt x="76200" y="0"/>
                </a:lnTo>
                <a:lnTo>
                  <a:pt x="76200" y="925283"/>
                </a:lnTo>
                <a:lnTo>
                  <a:pt x="57150" y="957033"/>
                </a:lnTo>
                <a:close/>
              </a:path>
              <a:path w="114300" h="1052829">
                <a:moveTo>
                  <a:pt x="57150" y="1052283"/>
                </a:moveTo>
                <a:lnTo>
                  <a:pt x="0" y="861783"/>
                </a:lnTo>
                <a:lnTo>
                  <a:pt x="38100" y="925283"/>
                </a:lnTo>
                <a:lnTo>
                  <a:pt x="38100" y="980846"/>
                </a:lnTo>
                <a:lnTo>
                  <a:pt x="78581" y="980846"/>
                </a:lnTo>
                <a:lnTo>
                  <a:pt x="57150" y="1052283"/>
                </a:lnTo>
                <a:close/>
              </a:path>
              <a:path w="114300" h="1052829">
                <a:moveTo>
                  <a:pt x="78581" y="980846"/>
                </a:moveTo>
                <a:lnTo>
                  <a:pt x="76200" y="980846"/>
                </a:lnTo>
                <a:lnTo>
                  <a:pt x="76200" y="925283"/>
                </a:lnTo>
                <a:lnTo>
                  <a:pt x="114300" y="861783"/>
                </a:lnTo>
                <a:lnTo>
                  <a:pt x="78581" y="980846"/>
                </a:lnTo>
                <a:close/>
              </a:path>
              <a:path w="114300" h="1052829">
                <a:moveTo>
                  <a:pt x="76200" y="980846"/>
                </a:moveTo>
                <a:lnTo>
                  <a:pt x="38100" y="980846"/>
                </a:lnTo>
                <a:lnTo>
                  <a:pt x="38100" y="925283"/>
                </a:lnTo>
                <a:lnTo>
                  <a:pt x="57150" y="957033"/>
                </a:lnTo>
                <a:lnTo>
                  <a:pt x="76200" y="957033"/>
                </a:lnTo>
                <a:lnTo>
                  <a:pt x="76200" y="980846"/>
                </a:lnTo>
                <a:close/>
              </a:path>
              <a:path w="114300" h="1052829">
                <a:moveTo>
                  <a:pt x="76200" y="957033"/>
                </a:moveTo>
                <a:lnTo>
                  <a:pt x="57150" y="957033"/>
                </a:lnTo>
                <a:lnTo>
                  <a:pt x="76200" y="925283"/>
                </a:lnTo>
                <a:lnTo>
                  <a:pt x="76200" y="9570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59910" y="3302749"/>
            <a:ext cx="1089660" cy="1090295"/>
          </a:xfrm>
          <a:custGeom>
            <a:avLst/>
            <a:gdLst/>
            <a:ahLst/>
            <a:cxnLst/>
            <a:rect l="l" t="t" r="r" b="b"/>
            <a:pathLst>
              <a:path w="1089660" h="1090295">
                <a:moveTo>
                  <a:pt x="914349" y="94322"/>
                </a:moveTo>
                <a:lnTo>
                  <a:pt x="1089456" y="0"/>
                </a:lnTo>
                <a:lnTo>
                  <a:pt x="1069508" y="37058"/>
                </a:lnTo>
                <a:lnTo>
                  <a:pt x="1025474" y="37058"/>
                </a:lnTo>
                <a:lnTo>
                  <a:pt x="986198" y="76345"/>
                </a:lnTo>
                <a:lnTo>
                  <a:pt x="914349" y="94322"/>
                </a:lnTo>
                <a:close/>
              </a:path>
              <a:path w="1089660" h="1090295">
                <a:moveTo>
                  <a:pt x="986198" y="76345"/>
                </a:moveTo>
                <a:lnTo>
                  <a:pt x="1025474" y="37058"/>
                </a:lnTo>
                <a:lnTo>
                  <a:pt x="1052423" y="63995"/>
                </a:lnTo>
                <a:lnTo>
                  <a:pt x="1049059" y="67360"/>
                </a:lnTo>
                <a:lnTo>
                  <a:pt x="1022108" y="67360"/>
                </a:lnTo>
                <a:lnTo>
                  <a:pt x="986198" y="76345"/>
                </a:lnTo>
                <a:close/>
              </a:path>
              <a:path w="1089660" h="1090295">
                <a:moveTo>
                  <a:pt x="995184" y="175132"/>
                </a:moveTo>
                <a:lnTo>
                  <a:pt x="1013130" y="103300"/>
                </a:lnTo>
                <a:lnTo>
                  <a:pt x="1052423" y="63995"/>
                </a:lnTo>
                <a:lnTo>
                  <a:pt x="1025474" y="37058"/>
                </a:lnTo>
                <a:lnTo>
                  <a:pt x="1069508" y="37058"/>
                </a:lnTo>
                <a:lnTo>
                  <a:pt x="995184" y="175132"/>
                </a:lnTo>
                <a:close/>
              </a:path>
              <a:path w="1089660" h="1090295">
                <a:moveTo>
                  <a:pt x="26949" y="1089774"/>
                </a:moveTo>
                <a:lnTo>
                  <a:pt x="0" y="1062824"/>
                </a:lnTo>
                <a:lnTo>
                  <a:pt x="986198" y="76345"/>
                </a:lnTo>
                <a:lnTo>
                  <a:pt x="1022108" y="67360"/>
                </a:lnTo>
                <a:lnTo>
                  <a:pt x="1013130" y="103300"/>
                </a:lnTo>
                <a:lnTo>
                  <a:pt x="26949" y="1089774"/>
                </a:lnTo>
                <a:close/>
              </a:path>
              <a:path w="1089660" h="1090295">
                <a:moveTo>
                  <a:pt x="1013130" y="103300"/>
                </a:moveTo>
                <a:lnTo>
                  <a:pt x="1022108" y="67360"/>
                </a:lnTo>
                <a:lnTo>
                  <a:pt x="1049059" y="67360"/>
                </a:lnTo>
                <a:lnTo>
                  <a:pt x="1013130" y="103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4487240" y="5075008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64395" y="3002000"/>
            <a:ext cx="20726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7285" algn="l"/>
              </a:tabLst>
            </a:pPr>
            <a:r>
              <a:rPr dirty="0" sz="2400" spc="-5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dirty="0" baseline="-17921" sz="2325" spc="-67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os </a:t>
            </a: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θ	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4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19675" sz="3600" spc="-7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u="heavy" baseline="14336" sz="2325" spc="7">
                <a:solidFill>
                  <a:srgbClr val="FF000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</a:t>
            </a:r>
            <a:endParaRPr baseline="14336" sz="2325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35161" y="4323994"/>
            <a:ext cx="84677" cy="84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480022" y="2333546"/>
            <a:ext cx="3153410" cy="9372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latin typeface="华文楷体"/>
                <a:cs typeface="华文楷体"/>
              </a:rPr>
              <a:t>根据牛顿第二定</a:t>
            </a:r>
            <a:r>
              <a:rPr dirty="0" sz="2400" spc="-5" b="1"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  <a:p>
            <a:pPr marL="107314">
              <a:lnSpc>
                <a:spcPct val="100000"/>
              </a:lnSpc>
              <a:spcBef>
                <a:spcPts val="670"/>
              </a:spcBef>
              <a:tabLst>
                <a:tab pos="1021715" algn="l"/>
              </a:tabLst>
            </a:pPr>
            <a:r>
              <a:rPr dirty="0" baseline="5787" sz="3600" spc="-7" b="1" i="1">
                <a:latin typeface="Times New Roman"/>
                <a:cs typeface="Times New Roman"/>
              </a:rPr>
              <a:t>y</a:t>
            </a:r>
            <a:r>
              <a:rPr dirty="0" baseline="5787" sz="3600" b="1">
                <a:latin typeface="华文楷体"/>
                <a:cs typeface="华文楷体"/>
              </a:rPr>
              <a:t>方</a:t>
            </a:r>
            <a:r>
              <a:rPr dirty="0" baseline="5787" sz="3600" spc="-7" b="1">
                <a:latin typeface="华文楷体"/>
                <a:cs typeface="华文楷体"/>
              </a:rPr>
              <a:t>向	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baseline="-16129" sz="2325">
                <a:latin typeface="Times New Roman"/>
                <a:cs typeface="Times New Roman"/>
              </a:rPr>
              <a:t>T </a:t>
            </a:r>
            <a:r>
              <a:rPr dirty="0" sz="2400" spc="-5">
                <a:latin typeface="Times New Roman"/>
                <a:cs typeface="Times New Roman"/>
              </a:rPr>
              <a:t>cos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45" i="1">
                <a:latin typeface="Times New Roman"/>
                <a:cs typeface="Times New Roman"/>
              </a:rPr>
              <a:t>θ</a:t>
            </a:r>
            <a:r>
              <a:rPr dirty="0" sz="2500" spc="-145" i="1">
                <a:latin typeface="宋体"/>
                <a:cs typeface="宋体"/>
              </a:rPr>
              <a:t>－</a:t>
            </a:r>
            <a:r>
              <a:rPr dirty="0" sz="2400" spc="-145" i="1">
                <a:latin typeface="Times New Roman"/>
                <a:cs typeface="Times New Roman"/>
              </a:rPr>
              <a:t>mg</a:t>
            </a:r>
            <a:r>
              <a:rPr dirty="0" sz="2400" spc="-145">
                <a:latin typeface="宋体"/>
                <a:cs typeface="宋体"/>
              </a:rPr>
              <a:t>＝</a:t>
            </a:r>
            <a:r>
              <a:rPr dirty="0" sz="2400" spc="-145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6574243" y="3472053"/>
            <a:ext cx="25514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735" algn="l"/>
                <a:tab pos="1278890" algn="l"/>
              </a:tabLst>
            </a:pP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sz="2400" b="1">
                <a:latin typeface="华文楷体"/>
                <a:cs typeface="华文楷体"/>
              </a:rPr>
              <a:t>方</a:t>
            </a:r>
            <a:r>
              <a:rPr dirty="0" sz="2400" spc="-5" b="1">
                <a:latin typeface="华文楷体"/>
                <a:cs typeface="华文楷体"/>
              </a:rPr>
              <a:t>向	</a:t>
            </a:r>
            <a:r>
              <a:rPr dirty="0" sz="2400" i="1">
                <a:latin typeface="Times New Roman"/>
                <a:cs typeface="Times New Roman"/>
              </a:rPr>
              <a:t>F	</a:t>
            </a:r>
            <a:r>
              <a:rPr dirty="0" sz="2400" spc="-5">
                <a:latin typeface="Times New Roman"/>
                <a:cs typeface="Times New Roman"/>
              </a:rPr>
              <a:t>sin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θ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Times New Roman"/>
                <a:cs typeface="Times New Roman"/>
              </a:rPr>
              <a:t>ma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1720" y="3092195"/>
            <a:ext cx="2458720" cy="1458595"/>
          </a:xfrm>
          <a:custGeom>
            <a:avLst/>
            <a:gdLst/>
            <a:ahLst/>
            <a:cxnLst/>
            <a:rect l="l" t="t" r="r" b="b"/>
            <a:pathLst>
              <a:path w="2458720" h="1458595">
                <a:moveTo>
                  <a:pt x="0" y="0"/>
                </a:moveTo>
                <a:lnTo>
                  <a:pt x="2458211" y="0"/>
                </a:lnTo>
                <a:lnTo>
                  <a:pt x="2458211" y="1458467"/>
                </a:lnTo>
                <a:lnTo>
                  <a:pt x="0" y="1458467"/>
                </a:lnTo>
                <a:lnTo>
                  <a:pt x="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317953" y="3078289"/>
            <a:ext cx="2486025" cy="1485900"/>
          </a:xfrm>
          <a:custGeom>
            <a:avLst/>
            <a:gdLst/>
            <a:ahLst/>
            <a:cxnLst/>
            <a:rect l="l" t="t" r="r" b="b"/>
            <a:pathLst>
              <a:path w="2486025" h="1485900">
                <a:moveTo>
                  <a:pt x="2486025" y="1485900"/>
                </a:moveTo>
                <a:lnTo>
                  <a:pt x="0" y="1485900"/>
                </a:lnTo>
                <a:lnTo>
                  <a:pt x="0" y="0"/>
                </a:lnTo>
                <a:lnTo>
                  <a:pt x="2486025" y="0"/>
                </a:lnTo>
                <a:lnTo>
                  <a:pt x="248602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1457325"/>
                </a:lnTo>
                <a:lnTo>
                  <a:pt x="14287" y="1457325"/>
                </a:lnTo>
                <a:lnTo>
                  <a:pt x="28575" y="1471612"/>
                </a:lnTo>
                <a:lnTo>
                  <a:pt x="2486025" y="1471612"/>
                </a:lnTo>
                <a:lnTo>
                  <a:pt x="2486025" y="1485900"/>
                </a:lnTo>
                <a:close/>
              </a:path>
              <a:path w="2486025" h="1485900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2486025" h="1485900">
                <a:moveTo>
                  <a:pt x="245745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2457450" y="14287"/>
                </a:lnTo>
                <a:lnTo>
                  <a:pt x="2457450" y="28575"/>
                </a:lnTo>
                <a:close/>
              </a:path>
              <a:path w="2486025" h="1485900">
                <a:moveTo>
                  <a:pt x="2457450" y="1471612"/>
                </a:moveTo>
                <a:lnTo>
                  <a:pt x="2457450" y="14287"/>
                </a:lnTo>
                <a:lnTo>
                  <a:pt x="2471737" y="28575"/>
                </a:lnTo>
                <a:lnTo>
                  <a:pt x="2486025" y="28575"/>
                </a:lnTo>
                <a:lnTo>
                  <a:pt x="2486025" y="1457325"/>
                </a:lnTo>
                <a:lnTo>
                  <a:pt x="2471737" y="1457325"/>
                </a:lnTo>
                <a:lnTo>
                  <a:pt x="2457450" y="1471612"/>
                </a:lnTo>
                <a:close/>
              </a:path>
              <a:path w="2486025" h="1485900">
                <a:moveTo>
                  <a:pt x="2486025" y="28575"/>
                </a:moveTo>
                <a:lnTo>
                  <a:pt x="2471737" y="28575"/>
                </a:lnTo>
                <a:lnTo>
                  <a:pt x="2457450" y="14287"/>
                </a:lnTo>
                <a:lnTo>
                  <a:pt x="2486025" y="14287"/>
                </a:lnTo>
                <a:lnTo>
                  <a:pt x="2486025" y="28575"/>
                </a:lnTo>
                <a:close/>
              </a:path>
              <a:path w="2486025" h="1485900">
                <a:moveTo>
                  <a:pt x="28575" y="1471612"/>
                </a:moveTo>
                <a:lnTo>
                  <a:pt x="14287" y="1457325"/>
                </a:lnTo>
                <a:lnTo>
                  <a:pt x="28575" y="1457325"/>
                </a:lnTo>
                <a:lnTo>
                  <a:pt x="28575" y="1471612"/>
                </a:lnTo>
                <a:close/>
              </a:path>
              <a:path w="2486025" h="1485900">
                <a:moveTo>
                  <a:pt x="2457450" y="1471612"/>
                </a:moveTo>
                <a:lnTo>
                  <a:pt x="28575" y="1471612"/>
                </a:lnTo>
                <a:lnTo>
                  <a:pt x="28575" y="1457325"/>
                </a:lnTo>
                <a:lnTo>
                  <a:pt x="2457450" y="1457325"/>
                </a:lnTo>
                <a:lnTo>
                  <a:pt x="2457450" y="1471612"/>
                </a:lnTo>
                <a:close/>
              </a:path>
              <a:path w="2486025" h="1485900">
                <a:moveTo>
                  <a:pt x="2486025" y="1471612"/>
                </a:moveTo>
                <a:lnTo>
                  <a:pt x="2457450" y="1471612"/>
                </a:lnTo>
                <a:lnTo>
                  <a:pt x="2471737" y="1457325"/>
                </a:lnTo>
                <a:lnTo>
                  <a:pt x="2486025" y="1457325"/>
                </a:lnTo>
                <a:lnTo>
                  <a:pt x="2486025" y="14716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03703" y="4392739"/>
            <a:ext cx="371487" cy="370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175328" y="4392739"/>
            <a:ext cx="371487" cy="370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27119" y="3230689"/>
            <a:ext cx="768515" cy="7506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745867" y="2897314"/>
            <a:ext cx="792480" cy="85725"/>
          </a:xfrm>
          <a:custGeom>
            <a:avLst/>
            <a:gdLst/>
            <a:ahLst/>
            <a:cxnLst/>
            <a:rect l="l" t="t" r="r" b="b"/>
            <a:pathLst>
              <a:path w="792479" h="85725">
                <a:moveTo>
                  <a:pt x="649122" y="85725"/>
                </a:moveTo>
                <a:lnTo>
                  <a:pt x="720559" y="42862"/>
                </a:lnTo>
                <a:lnTo>
                  <a:pt x="649122" y="0"/>
                </a:lnTo>
                <a:lnTo>
                  <a:pt x="744372" y="28575"/>
                </a:lnTo>
                <a:lnTo>
                  <a:pt x="738428" y="28575"/>
                </a:lnTo>
                <a:lnTo>
                  <a:pt x="738428" y="57150"/>
                </a:lnTo>
                <a:lnTo>
                  <a:pt x="744372" y="57150"/>
                </a:lnTo>
                <a:lnTo>
                  <a:pt x="649122" y="85725"/>
                </a:lnTo>
                <a:close/>
              </a:path>
              <a:path w="792479" h="85725">
                <a:moveTo>
                  <a:pt x="696747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696747" y="28575"/>
                </a:lnTo>
                <a:lnTo>
                  <a:pt x="720559" y="42862"/>
                </a:lnTo>
                <a:lnTo>
                  <a:pt x="696747" y="57150"/>
                </a:lnTo>
                <a:close/>
              </a:path>
              <a:path w="792479" h="85725">
                <a:moveTo>
                  <a:pt x="744372" y="57150"/>
                </a:moveTo>
                <a:lnTo>
                  <a:pt x="738428" y="57150"/>
                </a:lnTo>
                <a:lnTo>
                  <a:pt x="738428" y="28575"/>
                </a:lnTo>
                <a:lnTo>
                  <a:pt x="744372" y="28575"/>
                </a:lnTo>
                <a:lnTo>
                  <a:pt x="791997" y="42862"/>
                </a:lnTo>
                <a:lnTo>
                  <a:pt x="74437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72968" y="2570569"/>
            <a:ext cx="2432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aʹ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66719" y="3620833"/>
            <a:ext cx="2473325" cy="76200"/>
          </a:xfrm>
          <a:custGeom>
            <a:avLst/>
            <a:gdLst/>
            <a:ahLst/>
            <a:cxnLst/>
            <a:rect l="l" t="t" r="r" b="b"/>
            <a:pathLst>
              <a:path w="2473325" h="76200">
                <a:moveTo>
                  <a:pt x="2346223" y="76200"/>
                </a:moveTo>
                <a:lnTo>
                  <a:pt x="2409723" y="38100"/>
                </a:lnTo>
                <a:lnTo>
                  <a:pt x="2346223" y="0"/>
                </a:lnTo>
                <a:lnTo>
                  <a:pt x="2452056" y="31750"/>
                </a:lnTo>
                <a:lnTo>
                  <a:pt x="2425598" y="31750"/>
                </a:lnTo>
                <a:lnTo>
                  <a:pt x="2425598" y="44450"/>
                </a:lnTo>
                <a:lnTo>
                  <a:pt x="2452056" y="44450"/>
                </a:lnTo>
                <a:lnTo>
                  <a:pt x="2346223" y="76200"/>
                </a:lnTo>
                <a:close/>
              </a:path>
              <a:path w="2473325" h="76200">
                <a:moveTo>
                  <a:pt x="2399140" y="44450"/>
                </a:moveTo>
                <a:lnTo>
                  <a:pt x="0" y="44450"/>
                </a:lnTo>
                <a:lnTo>
                  <a:pt x="0" y="31750"/>
                </a:lnTo>
                <a:lnTo>
                  <a:pt x="2399140" y="31750"/>
                </a:lnTo>
                <a:lnTo>
                  <a:pt x="2409723" y="38100"/>
                </a:lnTo>
                <a:lnTo>
                  <a:pt x="2399140" y="44450"/>
                </a:lnTo>
                <a:close/>
              </a:path>
              <a:path w="2473325" h="76200">
                <a:moveTo>
                  <a:pt x="2452056" y="44450"/>
                </a:moveTo>
                <a:lnTo>
                  <a:pt x="2425598" y="44450"/>
                </a:lnTo>
                <a:lnTo>
                  <a:pt x="2425598" y="31750"/>
                </a:lnTo>
                <a:lnTo>
                  <a:pt x="2452056" y="31750"/>
                </a:lnTo>
                <a:lnTo>
                  <a:pt x="2473223" y="38100"/>
                </a:lnTo>
                <a:lnTo>
                  <a:pt x="2452056" y="44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06468" y="2078608"/>
            <a:ext cx="76200" cy="2408555"/>
          </a:xfrm>
          <a:custGeom>
            <a:avLst/>
            <a:gdLst/>
            <a:ahLst/>
            <a:cxnLst/>
            <a:rect l="l" t="t" r="r" b="b"/>
            <a:pathLst>
              <a:path w="76200" h="2408554">
                <a:moveTo>
                  <a:pt x="0" y="127000"/>
                </a:moveTo>
                <a:lnTo>
                  <a:pt x="38100" y="0"/>
                </a:lnTo>
                <a:lnTo>
                  <a:pt x="52387" y="47625"/>
                </a:lnTo>
                <a:lnTo>
                  <a:pt x="31750" y="47625"/>
                </a:lnTo>
                <a:lnTo>
                  <a:pt x="31750" y="74083"/>
                </a:lnTo>
                <a:lnTo>
                  <a:pt x="0" y="127000"/>
                </a:lnTo>
                <a:close/>
              </a:path>
              <a:path w="76200" h="2408554">
                <a:moveTo>
                  <a:pt x="31750" y="74083"/>
                </a:moveTo>
                <a:lnTo>
                  <a:pt x="31750" y="47625"/>
                </a:lnTo>
                <a:lnTo>
                  <a:pt x="44450" y="47625"/>
                </a:lnTo>
                <a:lnTo>
                  <a:pt x="44450" y="63500"/>
                </a:lnTo>
                <a:lnTo>
                  <a:pt x="38100" y="63500"/>
                </a:lnTo>
                <a:lnTo>
                  <a:pt x="31750" y="74083"/>
                </a:lnTo>
                <a:close/>
              </a:path>
              <a:path w="76200" h="2408554">
                <a:moveTo>
                  <a:pt x="76200" y="127000"/>
                </a:moveTo>
                <a:lnTo>
                  <a:pt x="44450" y="74083"/>
                </a:lnTo>
                <a:lnTo>
                  <a:pt x="44450" y="47625"/>
                </a:lnTo>
                <a:lnTo>
                  <a:pt x="52387" y="47625"/>
                </a:lnTo>
                <a:lnTo>
                  <a:pt x="76200" y="127000"/>
                </a:lnTo>
                <a:close/>
              </a:path>
              <a:path w="76200" h="2408554">
                <a:moveTo>
                  <a:pt x="44450" y="2408072"/>
                </a:moveTo>
                <a:lnTo>
                  <a:pt x="31750" y="2408072"/>
                </a:lnTo>
                <a:lnTo>
                  <a:pt x="31750" y="74083"/>
                </a:lnTo>
                <a:lnTo>
                  <a:pt x="38100" y="63500"/>
                </a:lnTo>
                <a:lnTo>
                  <a:pt x="44450" y="74083"/>
                </a:lnTo>
                <a:lnTo>
                  <a:pt x="44450" y="2408072"/>
                </a:lnTo>
                <a:close/>
              </a:path>
              <a:path w="76200" h="2408554">
                <a:moveTo>
                  <a:pt x="44450" y="74083"/>
                </a:moveTo>
                <a:lnTo>
                  <a:pt x="38100" y="63500"/>
                </a:lnTo>
                <a:lnTo>
                  <a:pt x="44450" y="63500"/>
                </a:lnTo>
                <a:lnTo>
                  <a:pt x="44450" y="74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517009" y="1862378"/>
            <a:ext cx="161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93247" y="2583141"/>
            <a:ext cx="114300" cy="1052830"/>
          </a:xfrm>
          <a:custGeom>
            <a:avLst/>
            <a:gdLst/>
            <a:ahLst/>
            <a:cxnLst/>
            <a:rect l="l" t="t" r="r" b="b"/>
            <a:pathLst>
              <a:path w="114300" h="1052829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1052829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1052829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1052829">
                <a:moveTo>
                  <a:pt x="76200" y="1052296"/>
                </a:moveTo>
                <a:lnTo>
                  <a:pt x="38100" y="1052296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1052296"/>
                </a:lnTo>
                <a:close/>
              </a:path>
              <a:path w="114300" h="1052829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50397" y="3603688"/>
            <a:ext cx="1107440" cy="114300"/>
          </a:xfrm>
          <a:custGeom>
            <a:avLst/>
            <a:gdLst/>
            <a:ahLst/>
            <a:cxnLst/>
            <a:rect l="l" t="t" r="r" b="b"/>
            <a:pathLst>
              <a:path w="1107439" h="114300">
                <a:moveTo>
                  <a:pt x="916584" y="114300"/>
                </a:moveTo>
                <a:lnTo>
                  <a:pt x="1011834" y="57150"/>
                </a:lnTo>
                <a:lnTo>
                  <a:pt x="916584" y="0"/>
                </a:lnTo>
                <a:lnTo>
                  <a:pt x="1043584" y="38100"/>
                </a:lnTo>
                <a:lnTo>
                  <a:pt x="1035646" y="38100"/>
                </a:lnTo>
                <a:lnTo>
                  <a:pt x="1035646" y="76200"/>
                </a:lnTo>
                <a:lnTo>
                  <a:pt x="1043584" y="76200"/>
                </a:lnTo>
                <a:lnTo>
                  <a:pt x="916584" y="114300"/>
                </a:lnTo>
                <a:close/>
              </a:path>
              <a:path w="1107439" h="114300">
                <a:moveTo>
                  <a:pt x="980084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80084" y="38100"/>
                </a:lnTo>
                <a:lnTo>
                  <a:pt x="1011834" y="57150"/>
                </a:lnTo>
                <a:lnTo>
                  <a:pt x="980084" y="76200"/>
                </a:lnTo>
                <a:close/>
              </a:path>
              <a:path w="1107439" h="114300">
                <a:moveTo>
                  <a:pt x="1043584" y="76200"/>
                </a:moveTo>
                <a:lnTo>
                  <a:pt x="1035646" y="76200"/>
                </a:lnTo>
                <a:lnTo>
                  <a:pt x="1035646" y="38100"/>
                </a:lnTo>
                <a:lnTo>
                  <a:pt x="1043584" y="38100"/>
                </a:lnTo>
                <a:lnTo>
                  <a:pt x="1107084" y="57150"/>
                </a:lnTo>
                <a:lnTo>
                  <a:pt x="1043584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55858" y="2627566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2658" y="2627566"/>
            <a:ext cx="13970" cy="19050"/>
          </a:xfrm>
          <a:custGeom>
            <a:avLst/>
            <a:gdLst/>
            <a:ahLst/>
            <a:cxnLst/>
            <a:rect l="l" t="t" r="r" b="b"/>
            <a:pathLst>
              <a:path w="13970" h="19050">
                <a:moveTo>
                  <a:pt x="13792" y="19050"/>
                </a:moveTo>
                <a:lnTo>
                  <a:pt x="0" y="19050"/>
                </a:lnTo>
                <a:lnTo>
                  <a:pt x="0" y="0"/>
                </a:lnTo>
                <a:lnTo>
                  <a:pt x="13792" y="0"/>
                </a:lnTo>
                <a:lnTo>
                  <a:pt x="13792" y="1905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26925" y="263709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26925" y="277044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26925" y="290379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26925" y="303714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26925" y="317049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26925" y="330384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26925" y="343719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26925" y="3570541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090795" y="3297250"/>
            <a:ext cx="958215" cy="76263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 indent="606425">
              <a:lnSpc>
                <a:spcPct val="101400"/>
              </a:lnSpc>
              <a:spcBef>
                <a:spcPts val="60"/>
              </a:spcBef>
            </a:pPr>
            <a:r>
              <a:rPr dirty="0" sz="2400" i="1">
                <a:latin typeface="Times New Roman"/>
                <a:cs typeface="Times New Roman"/>
              </a:rPr>
              <a:t>x  </a:t>
            </a: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00AF50"/>
                </a:solidFill>
                <a:latin typeface="Times New Roman"/>
                <a:cs typeface="Times New Roman"/>
              </a:rPr>
              <a:t>T 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sin</a:t>
            </a:r>
            <a:r>
              <a:rPr dirty="0" sz="2400" spc="-135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39073" y="3387394"/>
            <a:ext cx="10890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15" b="1">
                <a:solidFill>
                  <a:srgbClr val="00AF50"/>
                </a:solidFill>
                <a:latin typeface="华文楷体"/>
                <a:cs typeface="华文楷体"/>
              </a:rPr>
              <a:t>合</a:t>
            </a:r>
            <a:r>
              <a:rPr dirty="0" sz="2400" b="1">
                <a:solidFill>
                  <a:srgbClr val="00AF50"/>
                </a:solidFill>
                <a:latin typeface="宋体"/>
                <a:cs typeface="宋体"/>
              </a:rPr>
              <a:t>＝</a:t>
            </a: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06769" y="5183365"/>
            <a:ext cx="1089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θ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45</a:t>
            </a:r>
            <a:r>
              <a:rPr dirty="0" sz="2400">
                <a:latin typeface="宋体"/>
                <a:cs typeface="宋体"/>
              </a:rPr>
              <a:t>°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74128" y="5183365"/>
            <a:ext cx="1467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T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14.1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44083" y="5164302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49813" y="3025863"/>
            <a:ext cx="1752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064794" y="3540239"/>
            <a:ext cx="1052830" cy="114300"/>
          </a:xfrm>
          <a:custGeom>
            <a:avLst/>
            <a:gdLst/>
            <a:ahLst/>
            <a:cxnLst/>
            <a:rect l="l" t="t" r="r" b="b"/>
            <a:pathLst>
              <a:path w="1052829" h="114300">
                <a:moveTo>
                  <a:pt x="861796" y="114300"/>
                </a:moveTo>
                <a:lnTo>
                  <a:pt x="957046" y="57150"/>
                </a:lnTo>
                <a:lnTo>
                  <a:pt x="861796" y="0"/>
                </a:lnTo>
                <a:lnTo>
                  <a:pt x="988796" y="38100"/>
                </a:lnTo>
                <a:lnTo>
                  <a:pt x="980859" y="38100"/>
                </a:lnTo>
                <a:lnTo>
                  <a:pt x="980859" y="76200"/>
                </a:lnTo>
                <a:lnTo>
                  <a:pt x="988796" y="76200"/>
                </a:lnTo>
                <a:lnTo>
                  <a:pt x="861796" y="114300"/>
                </a:lnTo>
                <a:close/>
              </a:path>
              <a:path w="1052829" h="114300">
                <a:moveTo>
                  <a:pt x="925296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925296" y="38100"/>
                </a:lnTo>
                <a:lnTo>
                  <a:pt x="957046" y="57150"/>
                </a:lnTo>
                <a:lnTo>
                  <a:pt x="925296" y="76200"/>
                </a:lnTo>
                <a:close/>
              </a:path>
              <a:path w="1052829" h="114300">
                <a:moveTo>
                  <a:pt x="988796" y="76200"/>
                </a:moveTo>
                <a:lnTo>
                  <a:pt x="980859" y="76200"/>
                </a:lnTo>
                <a:lnTo>
                  <a:pt x="980859" y="38100"/>
                </a:lnTo>
                <a:lnTo>
                  <a:pt x="988796" y="38100"/>
                </a:lnTo>
                <a:lnTo>
                  <a:pt x="1052296" y="57150"/>
                </a:lnTo>
                <a:lnTo>
                  <a:pt x="988796" y="762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106295" y="25458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106295" y="26791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106295" y="28125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106295" y="29458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106295" y="30792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106295" y="32125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106295" y="334590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06295" y="347925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65797" y="3567798"/>
            <a:ext cx="1057910" cy="1057910"/>
          </a:xfrm>
          <a:custGeom>
            <a:avLst/>
            <a:gdLst/>
            <a:ahLst/>
            <a:cxnLst/>
            <a:rect l="l" t="t" r="r" b="b"/>
            <a:pathLst>
              <a:path w="1057909" h="1057910">
                <a:moveTo>
                  <a:pt x="13462" y="1057465"/>
                </a:moveTo>
                <a:lnTo>
                  <a:pt x="0" y="1044003"/>
                </a:lnTo>
                <a:lnTo>
                  <a:pt x="53873" y="990117"/>
                </a:lnTo>
                <a:lnTo>
                  <a:pt x="67348" y="1003592"/>
                </a:lnTo>
                <a:lnTo>
                  <a:pt x="13462" y="1057465"/>
                </a:lnTo>
                <a:close/>
              </a:path>
              <a:path w="1057909" h="1057910">
                <a:moveTo>
                  <a:pt x="107759" y="963180"/>
                </a:moveTo>
                <a:lnTo>
                  <a:pt x="94284" y="949706"/>
                </a:lnTo>
                <a:lnTo>
                  <a:pt x="148170" y="895819"/>
                </a:lnTo>
                <a:lnTo>
                  <a:pt x="161645" y="909294"/>
                </a:lnTo>
                <a:lnTo>
                  <a:pt x="107759" y="963180"/>
                </a:lnTo>
                <a:close/>
              </a:path>
              <a:path w="1057909" h="1057910">
                <a:moveTo>
                  <a:pt x="202057" y="868883"/>
                </a:moveTo>
                <a:lnTo>
                  <a:pt x="188582" y="855421"/>
                </a:lnTo>
                <a:lnTo>
                  <a:pt x="242468" y="801535"/>
                </a:lnTo>
                <a:lnTo>
                  <a:pt x="255930" y="815009"/>
                </a:lnTo>
                <a:lnTo>
                  <a:pt x="202057" y="868883"/>
                </a:lnTo>
                <a:close/>
              </a:path>
              <a:path w="1057909" h="1057910">
                <a:moveTo>
                  <a:pt x="296341" y="774598"/>
                </a:moveTo>
                <a:lnTo>
                  <a:pt x="282879" y="761123"/>
                </a:lnTo>
                <a:lnTo>
                  <a:pt x="336753" y="707237"/>
                </a:lnTo>
                <a:lnTo>
                  <a:pt x="350227" y="720712"/>
                </a:lnTo>
                <a:lnTo>
                  <a:pt x="296341" y="774598"/>
                </a:lnTo>
                <a:close/>
              </a:path>
              <a:path w="1057909" h="1057910">
                <a:moveTo>
                  <a:pt x="390639" y="680300"/>
                </a:moveTo>
                <a:lnTo>
                  <a:pt x="377164" y="666826"/>
                </a:lnTo>
                <a:lnTo>
                  <a:pt x="431050" y="612952"/>
                </a:lnTo>
                <a:lnTo>
                  <a:pt x="444525" y="626414"/>
                </a:lnTo>
                <a:lnTo>
                  <a:pt x="390639" y="680300"/>
                </a:lnTo>
                <a:close/>
              </a:path>
              <a:path w="1057909" h="1057910">
                <a:moveTo>
                  <a:pt x="484936" y="586003"/>
                </a:moveTo>
                <a:lnTo>
                  <a:pt x="471462" y="572541"/>
                </a:lnTo>
                <a:lnTo>
                  <a:pt x="525335" y="518655"/>
                </a:lnTo>
                <a:lnTo>
                  <a:pt x="538810" y="532130"/>
                </a:lnTo>
                <a:lnTo>
                  <a:pt x="484936" y="586003"/>
                </a:lnTo>
                <a:close/>
              </a:path>
              <a:path w="1057909" h="1057910">
                <a:moveTo>
                  <a:pt x="579221" y="491718"/>
                </a:moveTo>
                <a:lnTo>
                  <a:pt x="565746" y="478243"/>
                </a:lnTo>
                <a:lnTo>
                  <a:pt x="619633" y="424357"/>
                </a:lnTo>
                <a:lnTo>
                  <a:pt x="633107" y="437832"/>
                </a:lnTo>
                <a:lnTo>
                  <a:pt x="579221" y="491718"/>
                </a:lnTo>
                <a:close/>
              </a:path>
              <a:path w="1057909" h="1057910">
                <a:moveTo>
                  <a:pt x="673519" y="397421"/>
                </a:moveTo>
                <a:lnTo>
                  <a:pt x="660044" y="383946"/>
                </a:lnTo>
                <a:lnTo>
                  <a:pt x="713930" y="330073"/>
                </a:lnTo>
                <a:lnTo>
                  <a:pt x="727392" y="343535"/>
                </a:lnTo>
                <a:lnTo>
                  <a:pt x="673519" y="397421"/>
                </a:lnTo>
                <a:close/>
              </a:path>
              <a:path w="1057909" h="1057910">
                <a:moveTo>
                  <a:pt x="767803" y="303123"/>
                </a:moveTo>
                <a:lnTo>
                  <a:pt x="754341" y="289661"/>
                </a:lnTo>
                <a:lnTo>
                  <a:pt x="808215" y="235775"/>
                </a:lnTo>
                <a:lnTo>
                  <a:pt x="821690" y="249250"/>
                </a:lnTo>
                <a:lnTo>
                  <a:pt x="767803" y="303123"/>
                </a:lnTo>
                <a:close/>
              </a:path>
              <a:path w="1057909" h="1057910">
                <a:moveTo>
                  <a:pt x="862101" y="208838"/>
                </a:moveTo>
                <a:lnTo>
                  <a:pt x="848626" y="195364"/>
                </a:lnTo>
                <a:lnTo>
                  <a:pt x="902512" y="141490"/>
                </a:lnTo>
                <a:lnTo>
                  <a:pt x="915987" y="154952"/>
                </a:lnTo>
                <a:lnTo>
                  <a:pt x="862101" y="208838"/>
                </a:lnTo>
                <a:close/>
              </a:path>
              <a:path w="1057909" h="1057910">
                <a:moveTo>
                  <a:pt x="956398" y="114541"/>
                </a:moveTo>
                <a:lnTo>
                  <a:pt x="942924" y="101079"/>
                </a:lnTo>
                <a:lnTo>
                  <a:pt x="996810" y="47193"/>
                </a:lnTo>
                <a:lnTo>
                  <a:pt x="1010272" y="60667"/>
                </a:lnTo>
                <a:lnTo>
                  <a:pt x="956398" y="114541"/>
                </a:lnTo>
                <a:close/>
              </a:path>
              <a:path w="1057909" h="1057910">
                <a:moveTo>
                  <a:pt x="1050683" y="20256"/>
                </a:moveTo>
                <a:lnTo>
                  <a:pt x="1037221" y="6781"/>
                </a:lnTo>
                <a:lnTo>
                  <a:pt x="1043990" y="0"/>
                </a:lnTo>
                <a:lnTo>
                  <a:pt x="1057465" y="13474"/>
                </a:lnTo>
                <a:lnTo>
                  <a:pt x="1050683" y="20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88802" y="3677284"/>
            <a:ext cx="114300" cy="1052830"/>
          </a:xfrm>
          <a:custGeom>
            <a:avLst/>
            <a:gdLst/>
            <a:ahLst/>
            <a:cxnLst/>
            <a:rect l="l" t="t" r="r" b="b"/>
            <a:pathLst>
              <a:path w="114300" h="1052829">
                <a:moveTo>
                  <a:pt x="57150" y="957033"/>
                </a:moveTo>
                <a:lnTo>
                  <a:pt x="38100" y="925283"/>
                </a:lnTo>
                <a:lnTo>
                  <a:pt x="38100" y="0"/>
                </a:lnTo>
                <a:lnTo>
                  <a:pt x="76200" y="0"/>
                </a:lnTo>
                <a:lnTo>
                  <a:pt x="76200" y="925283"/>
                </a:lnTo>
                <a:lnTo>
                  <a:pt x="57150" y="957033"/>
                </a:lnTo>
                <a:close/>
              </a:path>
              <a:path w="114300" h="1052829">
                <a:moveTo>
                  <a:pt x="57150" y="1052283"/>
                </a:moveTo>
                <a:lnTo>
                  <a:pt x="0" y="861783"/>
                </a:lnTo>
                <a:lnTo>
                  <a:pt x="38100" y="925283"/>
                </a:lnTo>
                <a:lnTo>
                  <a:pt x="38100" y="980846"/>
                </a:lnTo>
                <a:lnTo>
                  <a:pt x="78581" y="980846"/>
                </a:lnTo>
                <a:lnTo>
                  <a:pt x="57150" y="1052283"/>
                </a:lnTo>
                <a:close/>
              </a:path>
              <a:path w="114300" h="1052829">
                <a:moveTo>
                  <a:pt x="78581" y="980846"/>
                </a:moveTo>
                <a:lnTo>
                  <a:pt x="76200" y="980846"/>
                </a:lnTo>
                <a:lnTo>
                  <a:pt x="76200" y="925283"/>
                </a:lnTo>
                <a:lnTo>
                  <a:pt x="114300" y="861783"/>
                </a:lnTo>
                <a:lnTo>
                  <a:pt x="78581" y="980846"/>
                </a:lnTo>
                <a:close/>
              </a:path>
              <a:path w="114300" h="1052829">
                <a:moveTo>
                  <a:pt x="76200" y="980846"/>
                </a:moveTo>
                <a:lnTo>
                  <a:pt x="38100" y="980846"/>
                </a:lnTo>
                <a:lnTo>
                  <a:pt x="38100" y="925283"/>
                </a:lnTo>
                <a:lnTo>
                  <a:pt x="57150" y="957033"/>
                </a:lnTo>
                <a:lnTo>
                  <a:pt x="76200" y="957033"/>
                </a:lnTo>
                <a:lnTo>
                  <a:pt x="76200" y="980846"/>
                </a:lnTo>
                <a:close/>
              </a:path>
              <a:path w="114300" h="1052829">
                <a:moveTo>
                  <a:pt x="76200" y="957033"/>
                </a:moveTo>
                <a:lnTo>
                  <a:pt x="57150" y="957033"/>
                </a:lnTo>
                <a:lnTo>
                  <a:pt x="76200" y="925283"/>
                </a:lnTo>
                <a:lnTo>
                  <a:pt x="76200" y="9570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332478" y="2600985"/>
            <a:ext cx="1089660" cy="1090295"/>
          </a:xfrm>
          <a:custGeom>
            <a:avLst/>
            <a:gdLst/>
            <a:ahLst/>
            <a:cxnLst/>
            <a:rect l="l" t="t" r="r" b="b"/>
            <a:pathLst>
              <a:path w="1089660" h="1090295">
                <a:moveTo>
                  <a:pt x="914349" y="94322"/>
                </a:moveTo>
                <a:lnTo>
                  <a:pt x="1089456" y="0"/>
                </a:lnTo>
                <a:lnTo>
                  <a:pt x="1069508" y="37058"/>
                </a:lnTo>
                <a:lnTo>
                  <a:pt x="1025474" y="37058"/>
                </a:lnTo>
                <a:lnTo>
                  <a:pt x="986187" y="76356"/>
                </a:lnTo>
                <a:lnTo>
                  <a:pt x="914349" y="94322"/>
                </a:lnTo>
                <a:close/>
              </a:path>
              <a:path w="1089660" h="1090295">
                <a:moveTo>
                  <a:pt x="986187" y="76356"/>
                </a:moveTo>
                <a:lnTo>
                  <a:pt x="1025474" y="37058"/>
                </a:lnTo>
                <a:lnTo>
                  <a:pt x="1052423" y="63995"/>
                </a:lnTo>
                <a:lnTo>
                  <a:pt x="1049046" y="67373"/>
                </a:lnTo>
                <a:lnTo>
                  <a:pt x="1022108" y="67373"/>
                </a:lnTo>
                <a:lnTo>
                  <a:pt x="986187" y="76356"/>
                </a:lnTo>
                <a:close/>
              </a:path>
              <a:path w="1089660" h="1090295">
                <a:moveTo>
                  <a:pt x="995184" y="175132"/>
                </a:moveTo>
                <a:lnTo>
                  <a:pt x="1013132" y="103297"/>
                </a:lnTo>
                <a:lnTo>
                  <a:pt x="1052423" y="63995"/>
                </a:lnTo>
                <a:lnTo>
                  <a:pt x="1025474" y="37058"/>
                </a:lnTo>
                <a:lnTo>
                  <a:pt x="1069508" y="37058"/>
                </a:lnTo>
                <a:lnTo>
                  <a:pt x="995184" y="175132"/>
                </a:lnTo>
                <a:close/>
              </a:path>
              <a:path w="1089660" h="1090295">
                <a:moveTo>
                  <a:pt x="26949" y="1089774"/>
                </a:moveTo>
                <a:lnTo>
                  <a:pt x="0" y="1062837"/>
                </a:lnTo>
                <a:lnTo>
                  <a:pt x="986187" y="76356"/>
                </a:lnTo>
                <a:lnTo>
                  <a:pt x="1022108" y="67373"/>
                </a:lnTo>
                <a:lnTo>
                  <a:pt x="1013132" y="103297"/>
                </a:lnTo>
                <a:lnTo>
                  <a:pt x="26949" y="1089774"/>
                </a:lnTo>
                <a:close/>
              </a:path>
              <a:path w="1089660" h="1090295">
                <a:moveTo>
                  <a:pt x="1013132" y="103297"/>
                </a:moveTo>
                <a:lnTo>
                  <a:pt x="1022108" y="67373"/>
                </a:lnTo>
                <a:lnTo>
                  <a:pt x="1049046" y="67373"/>
                </a:lnTo>
                <a:lnTo>
                  <a:pt x="1013132" y="1032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4559808" y="4373245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51479" y="2300249"/>
            <a:ext cx="2057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7285" algn="l"/>
              </a:tabLst>
            </a:pPr>
            <a:r>
              <a:rPr dirty="0" sz="2400" spc="-5" i="1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00AF50"/>
                </a:solidFill>
                <a:latin typeface="Times New Roman"/>
                <a:cs typeface="Times New Roman"/>
              </a:rPr>
              <a:t>T</a:t>
            </a:r>
            <a:r>
              <a:rPr dirty="0" baseline="-17921" sz="2325" spc="-67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00AF50"/>
                </a:solidFill>
                <a:latin typeface="Times New Roman"/>
                <a:cs typeface="Times New Roman"/>
              </a:rPr>
              <a:t>c</a:t>
            </a:r>
            <a:r>
              <a:rPr dirty="0" sz="2400">
                <a:solidFill>
                  <a:srgbClr val="00AF50"/>
                </a:solidFill>
                <a:latin typeface="Times New Roman"/>
                <a:cs typeface="Times New Roman"/>
              </a:rPr>
              <a:t>os </a:t>
            </a:r>
            <a:r>
              <a:rPr dirty="0" sz="2400" i="1">
                <a:solidFill>
                  <a:srgbClr val="00AF50"/>
                </a:solidFill>
                <a:latin typeface="Times New Roman"/>
                <a:cs typeface="Times New Roman"/>
              </a:rPr>
              <a:t>θ	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15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9675" sz="3600" spc="-120">
                <a:solidFill>
                  <a:srgbClr val="FF000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19675" sz="3600" spc="-7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u="heavy" baseline="14336" sz="2325" spc="7">
                <a:solidFill>
                  <a:srgbClr val="FF000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</a:t>
            </a:r>
            <a:endParaRPr baseline="14336" sz="2325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05456" y="3619817"/>
            <a:ext cx="84689" cy="847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83958" y="3586556"/>
            <a:ext cx="114300" cy="1052830"/>
          </a:xfrm>
          <a:custGeom>
            <a:avLst/>
            <a:gdLst/>
            <a:ahLst/>
            <a:cxnLst/>
            <a:rect l="l" t="t" r="r" b="b"/>
            <a:pathLst>
              <a:path w="114300" h="1052829">
                <a:moveTo>
                  <a:pt x="57150" y="957033"/>
                </a:moveTo>
                <a:lnTo>
                  <a:pt x="38100" y="925283"/>
                </a:lnTo>
                <a:lnTo>
                  <a:pt x="38100" y="0"/>
                </a:lnTo>
                <a:lnTo>
                  <a:pt x="76200" y="0"/>
                </a:lnTo>
                <a:lnTo>
                  <a:pt x="76200" y="925283"/>
                </a:lnTo>
                <a:lnTo>
                  <a:pt x="57150" y="957033"/>
                </a:lnTo>
                <a:close/>
              </a:path>
              <a:path w="114300" h="1052829">
                <a:moveTo>
                  <a:pt x="57150" y="1052283"/>
                </a:moveTo>
                <a:lnTo>
                  <a:pt x="0" y="861783"/>
                </a:lnTo>
                <a:lnTo>
                  <a:pt x="38100" y="925283"/>
                </a:lnTo>
                <a:lnTo>
                  <a:pt x="38100" y="980846"/>
                </a:lnTo>
                <a:lnTo>
                  <a:pt x="78581" y="980846"/>
                </a:lnTo>
                <a:lnTo>
                  <a:pt x="57150" y="1052283"/>
                </a:lnTo>
                <a:close/>
              </a:path>
              <a:path w="114300" h="1052829">
                <a:moveTo>
                  <a:pt x="78581" y="980846"/>
                </a:moveTo>
                <a:lnTo>
                  <a:pt x="76200" y="980846"/>
                </a:lnTo>
                <a:lnTo>
                  <a:pt x="76200" y="925283"/>
                </a:lnTo>
                <a:lnTo>
                  <a:pt x="114300" y="861783"/>
                </a:lnTo>
                <a:lnTo>
                  <a:pt x="78581" y="980846"/>
                </a:lnTo>
                <a:close/>
              </a:path>
              <a:path w="114300" h="1052829">
                <a:moveTo>
                  <a:pt x="76200" y="980846"/>
                </a:moveTo>
                <a:lnTo>
                  <a:pt x="38100" y="980846"/>
                </a:lnTo>
                <a:lnTo>
                  <a:pt x="38100" y="925283"/>
                </a:lnTo>
                <a:lnTo>
                  <a:pt x="57150" y="957033"/>
                </a:lnTo>
                <a:lnTo>
                  <a:pt x="76200" y="957033"/>
                </a:lnTo>
                <a:lnTo>
                  <a:pt x="76200" y="980846"/>
                </a:lnTo>
                <a:close/>
              </a:path>
              <a:path w="114300" h="1052829">
                <a:moveTo>
                  <a:pt x="76200" y="957033"/>
                </a:moveTo>
                <a:lnTo>
                  <a:pt x="57150" y="957033"/>
                </a:lnTo>
                <a:lnTo>
                  <a:pt x="76200" y="925283"/>
                </a:lnTo>
                <a:lnTo>
                  <a:pt x="76200" y="9570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027633" y="2510256"/>
            <a:ext cx="1089660" cy="1090295"/>
          </a:xfrm>
          <a:custGeom>
            <a:avLst/>
            <a:gdLst/>
            <a:ahLst/>
            <a:cxnLst/>
            <a:rect l="l" t="t" r="r" b="b"/>
            <a:pathLst>
              <a:path w="1089659" h="1090295">
                <a:moveTo>
                  <a:pt x="914349" y="94322"/>
                </a:moveTo>
                <a:lnTo>
                  <a:pt x="1089456" y="0"/>
                </a:lnTo>
                <a:lnTo>
                  <a:pt x="1069508" y="37058"/>
                </a:lnTo>
                <a:lnTo>
                  <a:pt x="1025474" y="37058"/>
                </a:lnTo>
                <a:lnTo>
                  <a:pt x="986198" y="76345"/>
                </a:lnTo>
                <a:lnTo>
                  <a:pt x="914349" y="94322"/>
                </a:lnTo>
                <a:close/>
              </a:path>
              <a:path w="1089659" h="1090295">
                <a:moveTo>
                  <a:pt x="986198" y="76345"/>
                </a:moveTo>
                <a:lnTo>
                  <a:pt x="1025474" y="37058"/>
                </a:lnTo>
                <a:lnTo>
                  <a:pt x="1052410" y="63995"/>
                </a:lnTo>
                <a:lnTo>
                  <a:pt x="1049046" y="67360"/>
                </a:lnTo>
                <a:lnTo>
                  <a:pt x="1022108" y="67360"/>
                </a:lnTo>
                <a:lnTo>
                  <a:pt x="986198" y="76345"/>
                </a:lnTo>
                <a:close/>
              </a:path>
              <a:path w="1089659" h="1090295">
                <a:moveTo>
                  <a:pt x="995184" y="175132"/>
                </a:moveTo>
                <a:lnTo>
                  <a:pt x="1013134" y="103283"/>
                </a:lnTo>
                <a:lnTo>
                  <a:pt x="1052410" y="63995"/>
                </a:lnTo>
                <a:lnTo>
                  <a:pt x="1025474" y="37058"/>
                </a:lnTo>
                <a:lnTo>
                  <a:pt x="1069508" y="37058"/>
                </a:lnTo>
                <a:lnTo>
                  <a:pt x="995184" y="175132"/>
                </a:lnTo>
                <a:close/>
              </a:path>
              <a:path w="1089659" h="1090295">
                <a:moveTo>
                  <a:pt x="26949" y="1089761"/>
                </a:moveTo>
                <a:lnTo>
                  <a:pt x="0" y="1062824"/>
                </a:lnTo>
                <a:lnTo>
                  <a:pt x="986198" y="76345"/>
                </a:lnTo>
                <a:lnTo>
                  <a:pt x="1022108" y="67360"/>
                </a:lnTo>
                <a:lnTo>
                  <a:pt x="1013134" y="103283"/>
                </a:lnTo>
                <a:lnTo>
                  <a:pt x="26949" y="1089761"/>
                </a:lnTo>
                <a:close/>
              </a:path>
              <a:path w="1089659" h="1090295">
                <a:moveTo>
                  <a:pt x="1013134" y="103283"/>
                </a:moveTo>
                <a:lnTo>
                  <a:pt x="1022108" y="67360"/>
                </a:lnTo>
                <a:lnTo>
                  <a:pt x="1049046" y="67360"/>
                </a:lnTo>
                <a:lnTo>
                  <a:pt x="1013134" y="10328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7254964" y="4282516"/>
            <a:ext cx="398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698575" y="2015477"/>
            <a:ext cx="358775" cy="998219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baseline="-17921" sz="2325">
              <a:latin typeface="Times New Roman"/>
              <a:cs typeface="Times New Roman"/>
            </a:endParaRPr>
          </a:p>
          <a:p>
            <a:pPr marL="196215">
              <a:lnSpc>
                <a:spcPct val="100000"/>
              </a:lnSpc>
              <a:spcBef>
                <a:spcPts val="950"/>
              </a:spcBef>
            </a:pPr>
            <a:r>
              <a:rPr dirty="0" sz="2400" i="1">
                <a:latin typeface="Times New Roman"/>
                <a:cs typeface="Times New Roman"/>
              </a:rPr>
              <a:t>θ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002250" y="3557079"/>
            <a:ext cx="84689" cy="847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33536" y="1799844"/>
            <a:ext cx="1569720" cy="1781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12390" y="2378202"/>
            <a:ext cx="7424420" cy="341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900555" marR="5080" indent="62420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为了尽量缩短停车时间，旅客按照</a:t>
            </a:r>
            <a:r>
              <a:rPr dirty="0" sz="2400" spc="-5" b="1">
                <a:latin typeface="华文楷体"/>
                <a:cs typeface="华文楷体"/>
              </a:rPr>
              <a:t>站 </a:t>
            </a:r>
            <a:r>
              <a:rPr dirty="0" sz="2400" b="1">
                <a:latin typeface="华文楷体"/>
                <a:cs typeface="华文楷体"/>
              </a:rPr>
              <a:t>台上标注的车门位置候车。列车进站时</a:t>
            </a:r>
            <a:r>
              <a:rPr dirty="0" sz="2400" spc="-5" b="1">
                <a:latin typeface="华文楷体"/>
                <a:cs typeface="华文楷体"/>
              </a:rPr>
              <a:t>总 </a:t>
            </a:r>
            <a:r>
              <a:rPr dirty="0" sz="2400" b="1">
                <a:latin typeface="华文楷体"/>
                <a:cs typeface="华文楷体"/>
              </a:rPr>
              <a:t>能准确地停靠在对应车门的位置。这是</a:t>
            </a:r>
            <a:r>
              <a:rPr dirty="0" sz="2400" spc="-5" b="1">
                <a:latin typeface="华文楷体"/>
                <a:cs typeface="华文楷体"/>
              </a:rPr>
              <a:t>如 </a:t>
            </a:r>
            <a:r>
              <a:rPr dirty="0" sz="2400" b="1">
                <a:latin typeface="华文楷体"/>
                <a:cs typeface="华文楷体"/>
              </a:rPr>
              <a:t>何做到的呢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 marR="60325" indent="624205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请同学课下思考，要做到这一点，需要知道哪些</a:t>
            </a:r>
            <a:r>
              <a:rPr dirty="0" sz="2400" spc="-5" b="1">
                <a:latin typeface="华文楷体"/>
                <a:cs typeface="华文楷体"/>
              </a:rPr>
              <a:t>信 </a:t>
            </a:r>
            <a:r>
              <a:rPr dirty="0" sz="2400" b="1">
                <a:latin typeface="华文楷体"/>
                <a:cs typeface="华文楷体"/>
              </a:rPr>
              <a:t>息？该如何实现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636905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同学们也可以查阅相关资料，了解实际是如何实</a:t>
            </a:r>
            <a:r>
              <a:rPr dirty="0" sz="2400" spc="-5" b="1">
                <a:latin typeface="华文楷体"/>
                <a:cs typeface="华文楷体"/>
              </a:rPr>
              <a:t>现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的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54844" y="2596159"/>
            <a:ext cx="1425575" cy="840740"/>
          </a:xfrm>
          <a:custGeom>
            <a:avLst/>
            <a:gdLst/>
            <a:ahLst/>
            <a:cxnLst/>
            <a:rect l="l" t="t" r="r" b="b"/>
            <a:pathLst>
              <a:path w="1425575" h="840739">
                <a:moveTo>
                  <a:pt x="1420533" y="840511"/>
                </a:moveTo>
                <a:lnTo>
                  <a:pt x="4762" y="840511"/>
                </a:lnTo>
                <a:lnTo>
                  <a:pt x="3289" y="840282"/>
                </a:lnTo>
                <a:lnTo>
                  <a:pt x="1968" y="839609"/>
                </a:lnTo>
                <a:lnTo>
                  <a:pt x="914" y="838555"/>
                </a:lnTo>
                <a:lnTo>
                  <a:pt x="241" y="837222"/>
                </a:lnTo>
                <a:lnTo>
                  <a:pt x="0" y="835748"/>
                </a:lnTo>
                <a:lnTo>
                  <a:pt x="0" y="4762"/>
                </a:lnTo>
                <a:lnTo>
                  <a:pt x="4762" y="0"/>
                </a:lnTo>
                <a:lnTo>
                  <a:pt x="1420533" y="0"/>
                </a:lnTo>
                <a:lnTo>
                  <a:pt x="1425295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830986"/>
                </a:lnTo>
                <a:lnTo>
                  <a:pt x="4762" y="830986"/>
                </a:lnTo>
                <a:lnTo>
                  <a:pt x="9525" y="835748"/>
                </a:lnTo>
                <a:lnTo>
                  <a:pt x="1425295" y="835748"/>
                </a:lnTo>
                <a:lnTo>
                  <a:pt x="1425067" y="837222"/>
                </a:lnTo>
                <a:lnTo>
                  <a:pt x="1424393" y="838555"/>
                </a:lnTo>
                <a:lnTo>
                  <a:pt x="1423339" y="839609"/>
                </a:lnTo>
                <a:lnTo>
                  <a:pt x="1422006" y="840282"/>
                </a:lnTo>
                <a:lnTo>
                  <a:pt x="1420533" y="840511"/>
                </a:lnTo>
                <a:close/>
              </a:path>
              <a:path w="1425575" h="840739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1425575" h="840739">
                <a:moveTo>
                  <a:pt x="1415770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1415770" y="4762"/>
                </a:lnTo>
                <a:lnTo>
                  <a:pt x="1415770" y="9524"/>
                </a:lnTo>
                <a:close/>
              </a:path>
              <a:path w="1425575" h="840739">
                <a:moveTo>
                  <a:pt x="1415770" y="835748"/>
                </a:moveTo>
                <a:lnTo>
                  <a:pt x="1415770" y="4762"/>
                </a:lnTo>
                <a:lnTo>
                  <a:pt x="1420533" y="9524"/>
                </a:lnTo>
                <a:lnTo>
                  <a:pt x="1425295" y="9524"/>
                </a:lnTo>
                <a:lnTo>
                  <a:pt x="1425295" y="830986"/>
                </a:lnTo>
                <a:lnTo>
                  <a:pt x="1420533" y="830986"/>
                </a:lnTo>
                <a:lnTo>
                  <a:pt x="1415770" y="835748"/>
                </a:lnTo>
                <a:close/>
              </a:path>
              <a:path w="1425575" h="840739">
                <a:moveTo>
                  <a:pt x="1425295" y="9524"/>
                </a:moveTo>
                <a:lnTo>
                  <a:pt x="1420533" y="9524"/>
                </a:lnTo>
                <a:lnTo>
                  <a:pt x="1415770" y="4762"/>
                </a:lnTo>
                <a:lnTo>
                  <a:pt x="1425295" y="4762"/>
                </a:lnTo>
                <a:lnTo>
                  <a:pt x="1425295" y="9524"/>
                </a:lnTo>
                <a:close/>
              </a:path>
              <a:path w="1425575" h="840739">
                <a:moveTo>
                  <a:pt x="9525" y="835748"/>
                </a:moveTo>
                <a:lnTo>
                  <a:pt x="4762" y="830986"/>
                </a:lnTo>
                <a:lnTo>
                  <a:pt x="9525" y="830986"/>
                </a:lnTo>
                <a:lnTo>
                  <a:pt x="9525" y="835748"/>
                </a:lnTo>
                <a:close/>
              </a:path>
              <a:path w="1425575" h="840739">
                <a:moveTo>
                  <a:pt x="1415770" y="835748"/>
                </a:moveTo>
                <a:lnTo>
                  <a:pt x="9525" y="835748"/>
                </a:lnTo>
                <a:lnTo>
                  <a:pt x="9525" y="830986"/>
                </a:lnTo>
                <a:lnTo>
                  <a:pt x="1415770" y="830986"/>
                </a:lnTo>
                <a:lnTo>
                  <a:pt x="1415770" y="835748"/>
                </a:lnTo>
                <a:close/>
              </a:path>
              <a:path w="1425575" h="840739">
                <a:moveTo>
                  <a:pt x="1425295" y="835748"/>
                </a:moveTo>
                <a:lnTo>
                  <a:pt x="1415770" y="835748"/>
                </a:lnTo>
                <a:lnTo>
                  <a:pt x="1420533" y="830986"/>
                </a:lnTo>
                <a:lnTo>
                  <a:pt x="1425295" y="830986"/>
                </a:lnTo>
                <a:lnTo>
                  <a:pt x="1425295" y="8357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338347" y="2597746"/>
            <a:ext cx="1246505" cy="77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研究对</a:t>
            </a:r>
            <a:r>
              <a:rPr dirty="0" sz="2400" spc="-5" b="1">
                <a:latin typeface="华文楷体"/>
                <a:cs typeface="华文楷体"/>
              </a:rPr>
              <a:t>象</a:t>
            </a:r>
            <a:endParaRPr sz="2400">
              <a:latin typeface="华文楷体"/>
              <a:cs typeface="华文楷体"/>
            </a:endParaRPr>
          </a:p>
          <a:p>
            <a:pPr algn="ctr" marL="10795">
              <a:lnSpc>
                <a:spcPct val="100000"/>
              </a:lnSpc>
              <a:spcBef>
                <a:spcPts val="14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8574" y="3970337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分析受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7723" y="2536952"/>
            <a:ext cx="185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分析运动过</a:t>
            </a:r>
            <a:r>
              <a:rPr dirty="0" sz="2400" spc="-5" b="1"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4630" y="3563048"/>
            <a:ext cx="85725" cy="1445260"/>
          </a:xfrm>
          <a:custGeom>
            <a:avLst/>
            <a:gdLst/>
            <a:ahLst/>
            <a:cxnLst/>
            <a:rect l="l" t="t" r="r" b="b"/>
            <a:pathLst>
              <a:path w="85725" h="1445260">
                <a:moveTo>
                  <a:pt x="42862" y="1373441"/>
                </a:moveTo>
                <a:lnTo>
                  <a:pt x="28575" y="1349628"/>
                </a:lnTo>
                <a:lnTo>
                  <a:pt x="28575" y="0"/>
                </a:lnTo>
                <a:lnTo>
                  <a:pt x="57150" y="0"/>
                </a:lnTo>
                <a:lnTo>
                  <a:pt x="57150" y="1349628"/>
                </a:lnTo>
                <a:lnTo>
                  <a:pt x="42862" y="1373441"/>
                </a:lnTo>
                <a:close/>
              </a:path>
              <a:path w="85725" h="1445260">
                <a:moveTo>
                  <a:pt x="42862" y="1444878"/>
                </a:moveTo>
                <a:lnTo>
                  <a:pt x="0" y="1302003"/>
                </a:lnTo>
                <a:lnTo>
                  <a:pt x="28575" y="1349628"/>
                </a:lnTo>
                <a:lnTo>
                  <a:pt x="28575" y="1391297"/>
                </a:lnTo>
                <a:lnTo>
                  <a:pt x="58936" y="1391297"/>
                </a:lnTo>
                <a:lnTo>
                  <a:pt x="42862" y="1444878"/>
                </a:lnTo>
                <a:close/>
              </a:path>
              <a:path w="85725" h="1445260">
                <a:moveTo>
                  <a:pt x="58936" y="1391297"/>
                </a:moveTo>
                <a:lnTo>
                  <a:pt x="57150" y="1391297"/>
                </a:lnTo>
                <a:lnTo>
                  <a:pt x="57150" y="1349628"/>
                </a:lnTo>
                <a:lnTo>
                  <a:pt x="85725" y="1302003"/>
                </a:lnTo>
                <a:lnTo>
                  <a:pt x="58936" y="1391297"/>
                </a:lnTo>
                <a:close/>
              </a:path>
              <a:path w="85725" h="1445260">
                <a:moveTo>
                  <a:pt x="57150" y="1391297"/>
                </a:moveTo>
                <a:lnTo>
                  <a:pt x="28575" y="1391297"/>
                </a:lnTo>
                <a:lnTo>
                  <a:pt x="28575" y="1349628"/>
                </a:lnTo>
                <a:lnTo>
                  <a:pt x="42862" y="1373441"/>
                </a:lnTo>
                <a:lnTo>
                  <a:pt x="57150" y="1373441"/>
                </a:lnTo>
                <a:lnTo>
                  <a:pt x="57150" y="1391297"/>
                </a:lnTo>
                <a:close/>
              </a:path>
              <a:path w="85725" h="1445260">
                <a:moveTo>
                  <a:pt x="57150" y="1373441"/>
                </a:moveTo>
                <a:lnTo>
                  <a:pt x="42862" y="1373441"/>
                </a:lnTo>
                <a:lnTo>
                  <a:pt x="57150" y="1349628"/>
                </a:lnTo>
                <a:lnTo>
                  <a:pt x="57150" y="1373441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36083" y="2973717"/>
            <a:ext cx="2817495" cy="85725"/>
          </a:xfrm>
          <a:custGeom>
            <a:avLst/>
            <a:gdLst/>
            <a:ahLst/>
            <a:cxnLst/>
            <a:rect l="l" t="t" r="r" b="b"/>
            <a:pathLst>
              <a:path w="2817495" h="85725">
                <a:moveTo>
                  <a:pt x="2674569" y="85725"/>
                </a:moveTo>
                <a:lnTo>
                  <a:pt x="2746006" y="42862"/>
                </a:lnTo>
                <a:lnTo>
                  <a:pt x="2674569" y="0"/>
                </a:lnTo>
                <a:lnTo>
                  <a:pt x="2769819" y="28575"/>
                </a:lnTo>
                <a:lnTo>
                  <a:pt x="2763875" y="28575"/>
                </a:lnTo>
                <a:lnTo>
                  <a:pt x="2763875" y="57150"/>
                </a:lnTo>
                <a:lnTo>
                  <a:pt x="2769819" y="57150"/>
                </a:lnTo>
                <a:lnTo>
                  <a:pt x="2674569" y="85725"/>
                </a:lnTo>
                <a:close/>
              </a:path>
              <a:path w="2817495" h="85725">
                <a:moveTo>
                  <a:pt x="2722194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722194" y="28575"/>
                </a:lnTo>
                <a:lnTo>
                  <a:pt x="2746006" y="42862"/>
                </a:lnTo>
                <a:lnTo>
                  <a:pt x="2722194" y="57150"/>
                </a:lnTo>
                <a:close/>
              </a:path>
              <a:path w="2817495" h="85725">
                <a:moveTo>
                  <a:pt x="2769819" y="57150"/>
                </a:moveTo>
                <a:lnTo>
                  <a:pt x="2763875" y="57150"/>
                </a:lnTo>
                <a:lnTo>
                  <a:pt x="2763875" y="28575"/>
                </a:lnTo>
                <a:lnTo>
                  <a:pt x="2769819" y="28575"/>
                </a:lnTo>
                <a:lnTo>
                  <a:pt x="2817444" y="42862"/>
                </a:lnTo>
                <a:lnTo>
                  <a:pt x="2769819" y="5715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995525" y="2962109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43125" y="2800184"/>
            <a:ext cx="1266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3550" algn="l"/>
                <a:tab pos="813435" algn="l"/>
                <a:tab pos="1117600" algn="l"/>
              </a:tabLst>
            </a:pPr>
            <a:r>
              <a:rPr dirty="0" baseline="1157" sz="3600" i="1">
                <a:solidFill>
                  <a:srgbClr val="FF0000"/>
                </a:solidFill>
                <a:latin typeface="Book Antiqua"/>
                <a:cs typeface="Book Antiqua"/>
              </a:rPr>
              <a:t>v	v	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t	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99222" y="2829140"/>
            <a:ext cx="1416050" cy="424815"/>
          </a:xfrm>
          <a:custGeom>
            <a:avLst/>
            <a:gdLst/>
            <a:ahLst/>
            <a:cxnLst/>
            <a:rect l="l" t="t" r="r" b="b"/>
            <a:pathLst>
              <a:path w="1416050" h="424814">
                <a:moveTo>
                  <a:pt x="1415516" y="424459"/>
                </a:moveTo>
                <a:lnTo>
                  <a:pt x="0" y="424459"/>
                </a:lnTo>
                <a:lnTo>
                  <a:pt x="0" y="0"/>
                </a:lnTo>
                <a:lnTo>
                  <a:pt x="1415516" y="0"/>
                </a:lnTo>
                <a:lnTo>
                  <a:pt x="141551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11759"/>
                </a:lnTo>
                <a:lnTo>
                  <a:pt x="6350" y="411759"/>
                </a:lnTo>
                <a:lnTo>
                  <a:pt x="12700" y="418109"/>
                </a:lnTo>
                <a:lnTo>
                  <a:pt x="1415516" y="418109"/>
                </a:lnTo>
                <a:lnTo>
                  <a:pt x="1415516" y="424459"/>
                </a:lnTo>
                <a:close/>
              </a:path>
              <a:path w="1416050" h="42481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1416050" h="424814">
                <a:moveTo>
                  <a:pt x="140281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1402816" y="6350"/>
                </a:lnTo>
                <a:lnTo>
                  <a:pt x="1402816" y="12700"/>
                </a:lnTo>
                <a:close/>
              </a:path>
              <a:path w="1416050" h="424814">
                <a:moveTo>
                  <a:pt x="1402816" y="418109"/>
                </a:moveTo>
                <a:lnTo>
                  <a:pt x="1402816" y="6350"/>
                </a:lnTo>
                <a:lnTo>
                  <a:pt x="1409166" y="12700"/>
                </a:lnTo>
                <a:lnTo>
                  <a:pt x="1415516" y="12700"/>
                </a:lnTo>
                <a:lnTo>
                  <a:pt x="1415516" y="411759"/>
                </a:lnTo>
                <a:lnTo>
                  <a:pt x="1409166" y="411759"/>
                </a:lnTo>
                <a:lnTo>
                  <a:pt x="1402816" y="418109"/>
                </a:lnTo>
                <a:close/>
              </a:path>
              <a:path w="1416050" h="424814">
                <a:moveTo>
                  <a:pt x="1415516" y="12700"/>
                </a:moveTo>
                <a:lnTo>
                  <a:pt x="1409166" y="12700"/>
                </a:lnTo>
                <a:lnTo>
                  <a:pt x="1402816" y="6350"/>
                </a:lnTo>
                <a:lnTo>
                  <a:pt x="1415516" y="6350"/>
                </a:lnTo>
                <a:lnTo>
                  <a:pt x="1415516" y="12700"/>
                </a:lnTo>
                <a:close/>
              </a:path>
              <a:path w="1416050" h="424814">
                <a:moveTo>
                  <a:pt x="12700" y="418109"/>
                </a:moveTo>
                <a:lnTo>
                  <a:pt x="6350" y="411759"/>
                </a:lnTo>
                <a:lnTo>
                  <a:pt x="12700" y="411759"/>
                </a:lnTo>
                <a:lnTo>
                  <a:pt x="12700" y="418109"/>
                </a:lnTo>
                <a:close/>
              </a:path>
              <a:path w="1416050" h="424814">
                <a:moveTo>
                  <a:pt x="1402816" y="418109"/>
                </a:moveTo>
                <a:lnTo>
                  <a:pt x="12700" y="418109"/>
                </a:lnTo>
                <a:lnTo>
                  <a:pt x="12700" y="411759"/>
                </a:lnTo>
                <a:lnTo>
                  <a:pt x="1402816" y="411759"/>
                </a:lnTo>
                <a:lnTo>
                  <a:pt x="1402816" y="418109"/>
                </a:lnTo>
                <a:close/>
              </a:path>
              <a:path w="1416050" h="424814">
                <a:moveTo>
                  <a:pt x="1415516" y="418109"/>
                </a:moveTo>
                <a:lnTo>
                  <a:pt x="1402816" y="418109"/>
                </a:lnTo>
                <a:lnTo>
                  <a:pt x="1409166" y="411759"/>
                </a:lnTo>
                <a:lnTo>
                  <a:pt x="1415516" y="411759"/>
                </a:lnTo>
                <a:lnTo>
                  <a:pt x="1415516" y="41810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62389" y="5192636"/>
            <a:ext cx="19361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5940" algn="l"/>
                <a:tab pos="1060450" algn="l"/>
                <a:tab pos="1584325" algn="l"/>
              </a:tabLst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…	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77299" y="5171681"/>
            <a:ext cx="2125345" cy="474980"/>
          </a:xfrm>
          <a:custGeom>
            <a:avLst/>
            <a:gdLst/>
            <a:ahLst/>
            <a:cxnLst/>
            <a:rect l="l" t="t" r="r" b="b"/>
            <a:pathLst>
              <a:path w="2125345" h="474979">
                <a:moveTo>
                  <a:pt x="2125345" y="474357"/>
                </a:moveTo>
                <a:lnTo>
                  <a:pt x="0" y="474357"/>
                </a:lnTo>
                <a:lnTo>
                  <a:pt x="0" y="0"/>
                </a:lnTo>
                <a:lnTo>
                  <a:pt x="2125345" y="0"/>
                </a:lnTo>
                <a:lnTo>
                  <a:pt x="2125345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461657"/>
                </a:lnTo>
                <a:lnTo>
                  <a:pt x="6350" y="461657"/>
                </a:lnTo>
                <a:lnTo>
                  <a:pt x="12700" y="468007"/>
                </a:lnTo>
                <a:lnTo>
                  <a:pt x="2125345" y="468007"/>
                </a:lnTo>
                <a:lnTo>
                  <a:pt x="2125345" y="474357"/>
                </a:lnTo>
                <a:close/>
              </a:path>
              <a:path w="2125345" h="4749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125345" h="474979">
                <a:moveTo>
                  <a:pt x="2112645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112645" y="6350"/>
                </a:lnTo>
                <a:lnTo>
                  <a:pt x="2112645" y="12700"/>
                </a:lnTo>
                <a:close/>
              </a:path>
              <a:path w="2125345" h="474979">
                <a:moveTo>
                  <a:pt x="2112645" y="468007"/>
                </a:moveTo>
                <a:lnTo>
                  <a:pt x="2112645" y="6350"/>
                </a:lnTo>
                <a:lnTo>
                  <a:pt x="2118995" y="12700"/>
                </a:lnTo>
                <a:lnTo>
                  <a:pt x="2125345" y="12700"/>
                </a:lnTo>
                <a:lnTo>
                  <a:pt x="2125345" y="461657"/>
                </a:lnTo>
                <a:lnTo>
                  <a:pt x="2118995" y="461657"/>
                </a:lnTo>
                <a:lnTo>
                  <a:pt x="2112645" y="468007"/>
                </a:lnTo>
                <a:close/>
              </a:path>
              <a:path w="2125345" h="474979">
                <a:moveTo>
                  <a:pt x="2125345" y="12700"/>
                </a:moveTo>
                <a:lnTo>
                  <a:pt x="2118995" y="12700"/>
                </a:lnTo>
                <a:lnTo>
                  <a:pt x="2112645" y="6350"/>
                </a:lnTo>
                <a:lnTo>
                  <a:pt x="2125345" y="6350"/>
                </a:lnTo>
                <a:lnTo>
                  <a:pt x="2125345" y="12700"/>
                </a:lnTo>
                <a:close/>
              </a:path>
              <a:path w="2125345" h="474979">
                <a:moveTo>
                  <a:pt x="12700" y="468007"/>
                </a:moveTo>
                <a:lnTo>
                  <a:pt x="6350" y="461657"/>
                </a:lnTo>
                <a:lnTo>
                  <a:pt x="12700" y="461657"/>
                </a:lnTo>
                <a:lnTo>
                  <a:pt x="12700" y="468007"/>
                </a:lnTo>
                <a:close/>
              </a:path>
              <a:path w="2125345" h="474979">
                <a:moveTo>
                  <a:pt x="2112645" y="468007"/>
                </a:moveTo>
                <a:lnTo>
                  <a:pt x="12700" y="468007"/>
                </a:lnTo>
                <a:lnTo>
                  <a:pt x="12700" y="461657"/>
                </a:lnTo>
                <a:lnTo>
                  <a:pt x="2112645" y="461657"/>
                </a:lnTo>
                <a:lnTo>
                  <a:pt x="2112645" y="468007"/>
                </a:lnTo>
                <a:close/>
              </a:path>
              <a:path w="2125345" h="474979">
                <a:moveTo>
                  <a:pt x="2125345" y="468007"/>
                </a:moveTo>
                <a:lnTo>
                  <a:pt x="2112645" y="468007"/>
                </a:lnTo>
                <a:lnTo>
                  <a:pt x="2118995" y="461657"/>
                </a:lnTo>
                <a:lnTo>
                  <a:pt x="2125345" y="461657"/>
                </a:lnTo>
                <a:lnTo>
                  <a:pt x="2125345" y="4680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43042" y="5293423"/>
            <a:ext cx="2508885" cy="85725"/>
          </a:xfrm>
          <a:custGeom>
            <a:avLst/>
            <a:gdLst/>
            <a:ahLst/>
            <a:cxnLst/>
            <a:rect l="l" t="t" r="r" b="b"/>
            <a:pathLst>
              <a:path w="2508884" h="85725">
                <a:moveTo>
                  <a:pt x="2365984" y="85725"/>
                </a:moveTo>
                <a:lnTo>
                  <a:pt x="2437422" y="42862"/>
                </a:lnTo>
                <a:lnTo>
                  <a:pt x="2365984" y="0"/>
                </a:lnTo>
                <a:lnTo>
                  <a:pt x="2461234" y="28575"/>
                </a:lnTo>
                <a:lnTo>
                  <a:pt x="2455278" y="28575"/>
                </a:lnTo>
                <a:lnTo>
                  <a:pt x="2455278" y="57150"/>
                </a:lnTo>
                <a:lnTo>
                  <a:pt x="2461234" y="57150"/>
                </a:lnTo>
                <a:lnTo>
                  <a:pt x="2365984" y="85725"/>
                </a:lnTo>
                <a:close/>
              </a:path>
              <a:path w="2508884" h="85725">
                <a:moveTo>
                  <a:pt x="2413609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2413609" y="28575"/>
                </a:lnTo>
                <a:lnTo>
                  <a:pt x="2437422" y="42862"/>
                </a:lnTo>
                <a:lnTo>
                  <a:pt x="2413609" y="57150"/>
                </a:lnTo>
                <a:close/>
              </a:path>
              <a:path w="2508884" h="85725">
                <a:moveTo>
                  <a:pt x="2461234" y="57150"/>
                </a:moveTo>
                <a:lnTo>
                  <a:pt x="2455278" y="57150"/>
                </a:lnTo>
                <a:lnTo>
                  <a:pt x="2455278" y="28575"/>
                </a:lnTo>
                <a:lnTo>
                  <a:pt x="2461234" y="28575"/>
                </a:lnTo>
                <a:lnTo>
                  <a:pt x="2508859" y="42862"/>
                </a:lnTo>
                <a:lnTo>
                  <a:pt x="2461234" y="5715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102104" y="4988598"/>
            <a:ext cx="810260" cy="840740"/>
          </a:xfrm>
          <a:custGeom>
            <a:avLst/>
            <a:gdLst/>
            <a:ahLst/>
            <a:cxnLst/>
            <a:rect l="l" t="t" r="r" b="b"/>
            <a:pathLst>
              <a:path w="810259" h="840739">
                <a:moveTo>
                  <a:pt x="804989" y="840524"/>
                </a:moveTo>
                <a:lnTo>
                  <a:pt x="4762" y="840524"/>
                </a:lnTo>
                <a:lnTo>
                  <a:pt x="3301" y="840295"/>
                </a:lnTo>
                <a:lnTo>
                  <a:pt x="1968" y="839609"/>
                </a:lnTo>
                <a:lnTo>
                  <a:pt x="914" y="838555"/>
                </a:lnTo>
                <a:lnTo>
                  <a:pt x="241" y="837234"/>
                </a:lnTo>
                <a:lnTo>
                  <a:pt x="0" y="835761"/>
                </a:lnTo>
                <a:lnTo>
                  <a:pt x="0" y="4762"/>
                </a:lnTo>
                <a:lnTo>
                  <a:pt x="4762" y="0"/>
                </a:lnTo>
                <a:lnTo>
                  <a:pt x="804989" y="0"/>
                </a:lnTo>
                <a:lnTo>
                  <a:pt x="80975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30999"/>
                </a:lnTo>
                <a:lnTo>
                  <a:pt x="4762" y="830999"/>
                </a:lnTo>
                <a:lnTo>
                  <a:pt x="9525" y="835761"/>
                </a:lnTo>
                <a:lnTo>
                  <a:pt x="809751" y="835761"/>
                </a:lnTo>
                <a:lnTo>
                  <a:pt x="809523" y="837234"/>
                </a:lnTo>
                <a:lnTo>
                  <a:pt x="808837" y="838555"/>
                </a:lnTo>
                <a:lnTo>
                  <a:pt x="807783" y="839609"/>
                </a:lnTo>
                <a:lnTo>
                  <a:pt x="806462" y="840295"/>
                </a:lnTo>
                <a:lnTo>
                  <a:pt x="804989" y="840524"/>
                </a:lnTo>
                <a:close/>
              </a:path>
              <a:path w="810259" h="8407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10259" h="840739">
                <a:moveTo>
                  <a:pt x="80022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00226" y="4762"/>
                </a:lnTo>
                <a:lnTo>
                  <a:pt x="800226" y="9525"/>
                </a:lnTo>
                <a:close/>
              </a:path>
              <a:path w="810259" h="840739">
                <a:moveTo>
                  <a:pt x="800226" y="835761"/>
                </a:moveTo>
                <a:lnTo>
                  <a:pt x="800226" y="4762"/>
                </a:lnTo>
                <a:lnTo>
                  <a:pt x="804989" y="9525"/>
                </a:lnTo>
                <a:lnTo>
                  <a:pt x="809751" y="9525"/>
                </a:lnTo>
                <a:lnTo>
                  <a:pt x="809751" y="830999"/>
                </a:lnTo>
                <a:lnTo>
                  <a:pt x="804989" y="830999"/>
                </a:lnTo>
                <a:lnTo>
                  <a:pt x="800226" y="835761"/>
                </a:lnTo>
                <a:close/>
              </a:path>
              <a:path w="810259" h="840739">
                <a:moveTo>
                  <a:pt x="809751" y="9525"/>
                </a:moveTo>
                <a:lnTo>
                  <a:pt x="804989" y="9525"/>
                </a:lnTo>
                <a:lnTo>
                  <a:pt x="800226" y="4762"/>
                </a:lnTo>
                <a:lnTo>
                  <a:pt x="809751" y="4762"/>
                </a:lnTo>
                <a:lnTo>
                  <a:pt x="809751" y="9525"/>
                </a:lnTo>
                <a:close/>
              </a:path>
              <a:path w="810259" h="840739">
                <a:moveTo>
                  <a:pt x="9525" y="835761"/>
                </a:moveTo>
                <a:lnTo>
                  <a:pt x="4762" y="830999"/>
                </a:lnTo>
                <a:lnTo>
                  <a:pt x="9525" y="830999"/>
                </a:lnTo>
                <a:lnTo>
                  <a:pt x="9525" y="835761"/>
                </a:lnTo>
                <a:close/>
              </a:path>
              <a:path w="810259" h="840739">
                <a:moveTo>
                  <a:pt x="800226" y="835761"/>
                </a:moveTo>
                <a:lnTo>
                  <a:pt x="9525" y="835761"/>
                </a:lnTo>
                <a:lnTo>
                  <a:pt x="9525" y="830999"/>
                </a:lnTo>
                <a:lnTo>
                  <a:pt x="800226" y="830999"/>
                </a:lnTo>
                <a:lnTo>
                  <a:pt x="800226" y="835761"/>
                </a:lnTo>
                <a:close/>
              </a:path>
              <a:path w="810259" h="840739">
                <a:moveTo>
                  <a:pt x="809751" y="835761"/>
                </a:moveTo>
                <a:lnTo>
                  <a:pt x="800226" y="835761"/>
                </a:lnTo>
                <a:lnTo>
                  <a:pt x="804989" y="830999"/>
                </a:lnTo>
                <a:lnTo>
                  <a:pt x="809751" y="830999"/>
                </a:lnTo>
                <a:lnTo>
                  <a:pt x="809751" y="8357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185607" y="4990185"/>
            <a:ext cx="635635" cy="77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合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algn="ctr" marL="6350">
              <a:lnSpc>
                <a:spcPct val="100000"/>
              </a:lnSpc>
              <a:spcBef>
                <a:spcPts val="14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26349" y="3679532"/>
            <a:ext cx="1117600" cy="840740"/>
          </a:xfrm>
          <a:custGeom>
            <a:avLst/>
            <a:gdLst/>
            <a:ahLst/>
            <a:cxnLst/>
            <a:rect l="l" t="t" r="r" b="b"/>
            <a:pathLst>
              <a:path w="1117600" h="840739">
                <a:moveTo>
                  <a:pt x="1112761" y="840524"/>
                </a:moveTo>
                <a:lnTo>
                  <a:pt x="4762" y="840524"/>
                </a:lnTo>
                <a:lnTo>
                  <a:pt x="3289" y="840295"/>
                </a:lnTo>
                <a:lnTo>
                  <a:pt x="1968" y="839609"/>
                </a:lnTo>
                <a:lnTo>
                  <a:pt x="914" y="838555"/>
                </a:lnTo>
                <a:lnTo>
                  <a:pt x="241" y="837234"/>
                </a:lnTo>
                <a:lnTo>
                  <a:pt x="0" y="835761"/>
                </a:lnTo>
                <a:lnTo>
                  <a:pt x="0" y="4762"/>
                </a:lnTo>
                <a:lnTo>
                  <a:pt x="4762" y="0"/>
                </a:lnTo>
                <a:lnTo>
                  <a:pt x="1112761" y="0"/>
                </a:lnTo>
                <a:lnTo>
                  <a:pt x="1117523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830999"/>
                </a:lnTo>
                <a:lnTo>
                  <a:pt x="4762" y="830999"/>
                </a:lnTo>
                <a:lnTo>
                  <a:pt x="9525" y="835761"/>
                </a:lnTo>
                <a:lnTo>
                  <a:pt x="1117523" y="835761"/>
                </a:lnTo>
                <a:lnTo>
                  <a:pt x="1117295" y="837234"/>
                </a:lnTo>
                <a:lnTo>
                  <a:pt x="1116622" y="838555"/>
                </a:lnTo>
                <a:lnTo>
                  <a:pt x="1115568" y="839609"/>
                </a:lnTo>
                <a:lnTo>
                  <a:pt x="1114234" y="840295"/>
                </a:lnTo>
                <a:lnTo>
                  <a:pt x="1112761" y="840524"/>
                </a:lnTo>
                <a:close/>
              </a:path>
              <a:path w="1117600" h="8407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117600" h="840739">
                <a:moveTo>
                  <a:pt x="1107998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07998" y="4762"/>
                </a:lnTo>
                <a:lnTo>
                  <a:pt x="1107998" y="9525"/>
                </a:lnTo>
                <a:close/>
              </a:path>
              <a:path w="1117600" h="840739">
                <a:moveTo>
                  <a:pt x="1107998" y="835761"/>
                </a:moveTo>
                <a:lnTo>
                  <a:pt x="1107998" y="4762"/>
                </a:lnTo>
                <a:lnTo>
                  <a:pt x="1112761" y="9525"/>
                </a:lnTo>
                <a:lnTo>
                  <a:pt x="1117523" y="9525"/>
                </a:lnTo>
                <a:lnTo>
                  <a:pt x="1117523" y="830999"/>
                </a:lnTo>
                <a:lnTo>
                  <a:pt x="1112761" y="830999"/>
                </a:lnTo>
                <a:lnTo>
                  <a:pt x="1107998" y="835761"/>
                </a:lnTo>
                <a:close/>
              </a:path>
              <a:path w="1117600" h="840739">
                <a:moveTo>
                  <a:pt x="1117523" y="9525"/>
                </a:moveTo>
                <a:lnTo>
                  <a:pt x="1112761" y="9525"/>
                </a:lnTo>
                <a:lnTo>
                  <a:pt x="1107998" y="4762"/>
                </a:lnTo>
                <a:lnTo>
                  <a:pt x="1117523" y="4762"/>
                </a:lnTo>
                <a:lnTo>
                  <a:pt x="1117523" y="9525"/>
                </a:lnTo>
                <a:close/>
              </a:path>
              <a:path w="1117600" h="840739">
                <a:moveTo>
                  <a:pt x="9525" y="835761"/>
                </a:moveTo>
                <a:lnTo>
                  <a:pt x="4762" y="830999"/>
                </a:lnTo>
                <a:lnTo>
                  <a:pt x="9525" y="830999"/>
                </a:lnTo>
                <a:lnTo>
                  <a:pt x="9525" y="835761"/>
                </a:lnTo>
                <a:close/>
              </a:path>
              <a:path w="1117600" h="840739">
                <a:moveTo>
                  <a:pt x="1107998" y="835761"/>
                </a:moveTo>
                <a:lnTo>
                  <a:pt x="9525" y="835761"/>
                </a:lnTo>
                <a:lnTo>
                  <a:pt x="9525" y="830999"/>
                </a:lnTo>
                <a:lnTo>
                  <a:pt x="1107998" y="830999"/>
                </a:lnTo>
                <a:lnTo>
                  <a:pt x="1107998" y="835761"/>
                </a:lnTo>
                <a:close/>
              </a:path>
              <a:path w="1117600" h="840739">
                <a:moveTo>
                  <a:pt x="1117523" y="835761"/>
                </a:moveTo>
                <a:lnTo>
                  <a:pt x="1107998" y="835761"/>
                </a:lnTo>
                <a:lnTo>
                  <a:pt x="1112761" y="830999"/>
                </a:lnTo>
                <a:lnTo>
                  <a:pt x="1117523" y="830999"/>
                </a:lnTo>
                <a:lnTo>
                  <a:pt x="1117523" y="8357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522881" y="3276269"/>
            <a:ext cx="85725" cy="368935"/>
          </a:xfrm>
          <a:custGeom>
            <a:avLst/>
            <a:gdLst/>
            <a:ahLst/>
            <a:cxnLst/>
            <a:rect l="l" t="t" r="r" b="b"/>
            <a:pathLst>
              <a:path w="85725" h="368935">
                <a:moveTo>
                  <a:pt x="42862" y="297103"/>
                </a:moveTo>
                <a:lnTo>
                  <a:pt x="28575" y="273291"/>
                </a:lnTo>
                <a:lnTo>
                  <a:pt x="28575" y="0"/>
                </a:lnTo>
                <a:lnTo>
                  <a:pt x="57150" y="0"/>
                </a:lnTo>
                <a:lnTo>
                  <a:pt x="57150" y="273291"/>
                </a:lnTo>
                <a:lnTo>
                  <a:pt x="42862" y="297103"/>
                </a:lnTo>
                <a:close/>
              </a:path>
              <a:path w="85725" h="368935">
                <a:moveTo>
                  <a:pt x="42862" y="368541"/>
                </a:moveTo>
                <a:lnTo>
                  <a:pt x="0" y="225666"/>
                </a:lnTo>
                <a:lnTo>
                  <a:pt x="28575" y="273291"/>
                </a:lnTo>
                <a:lnTo>
                  <a:pt x="28575" y="314960"/>
                </a:lnTo>
                <a:lnTo>
                  <a:pt x="58936" y="314960"/>
                </a:lnTo>
                <a:lnTo>
                  <a:pt x="42862" y="368541"/>
                </a:lnTo>
                <a:close/>
              </a:path>
              <a:path w="85725" h="368935">
                <a:moveTo>
                  <a:pt x="58936" y="314960"/>
                </a:moveTo>
                <a:lnTo>
                  <a:pt x="57150" y="314960"/>
                </a:lnTo>
                <a:lnTo>
                  <a:pt x="57150" y="273291"/>
                </a:lnTo>
                <a:lnTo>
                  <a:pt x="85725" y="225666"/>
                </a:lnTo>
                <a:lnTo>
                  <a:pt x="58936" y="314960"/>
                </a:lnTo>
                <a:close/>
              </a:path>
              <a:path w="85725" h="368935">
                <a:moveTo>
                  <a:pt x="57150" y="314960"/>
                </a:moveTo>
                <a:lnTo>
                  <a:pt x="28575" y="314960"/>
                </a:lnTo>
                <a:lnTo>
                  <a:pt x="28575" y="273291"/>
                </a:lnTo>
                <a:lnTo>
                  <a:pt x="42862" y="297103"/>
                </a:lnTo>
                <a:lnTo>
                  <a:pt x="57150" y="297103"/>
                </a:lnTo>
                <a:lnTo>
                  <a:pt x="57150" y="314960"/>
                </a:lnTo>
                <a:close/>
              </a:path>
              <a:path w="85725" h="368935">
                <a:moveTo>
                  <a:pt x="57150" y="297103"/>
                </a:moveTo>
                <a:lnTo>
                  <a:pt x="42862" y="297103"/>
                </a:lnTo>
                <a:lnTo>
                  <a:pt x="57150" y="273291"/>
                </a:lnTo>
                <a:lnTo>
                  <a:pt x="57150" y="297103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391283" y="4549584"/>
            <a:ext cx="85725" cy="405130"/>
          </a:xfrm>
          <a:custGeom>
            <a:avLst/>
            <a:gdLst/>
            <a:ahLst/>
            <a:cxnLst/>
            <a:rect l="l" t="t" r="r" b="b"/>
            <a:pathLst>
              <a:path w="85725" h="405129">
                <a:moveTo>
                  <a:pt x="0" y="142875"/>
                </a:moveTo>
                <a:lnTo>
                  <a:pt x="42862" y="0"/>
                </a:lnTo>
                <a:lnTo>
                  <a:pt x="58936" y="53581"/>
                </a:lnTo>
                <a:lnTo>
                  <a:pt x="28575" y="53581"/>
                </a:lnTo>
                <a:lnTo>
                  <a:pt x="28575" y="95250"/>
                </a:lnTo>
                <a:lnTo>
                  <a:pt x="0" y="142875"/>
                </a:lnTo>
                <a:close/>
              </a:path>
              <a:path w="85725" h="405129">
                <a:moveTo>
                  <a:pt x="28575" y="95250"/>
                </a:moveTo>
                <a:lnTo>
                  <a:pt x="28575" y="53581"/>
                </a:lnTo>
                <a:lnTo>
                  <a:pt x="57150" y="53581"/>
                </a:lnTo>
                <a:lnTo>
                  <a:pt x="57150" y="71437"/>
                </a:lnTo>
                <a:lnTo>
                  <a:pt x="42862" y="71437"/>
                </a:lnTo>
                <a:lnTo>
                  <a:pt x="28575" y="95250"/>
                </a:lnTo>
                <a:close/>
              </a:path>
              <a:path w="85725" h="405129">
                <a:moveTo>
                  <a:pt x="85725" y="142875"/>
                </a:moveTo>
                <a:lnTo>
                  <a:pt x="57150" y="95250"/>
                </a:lnTo>
                <a:lnTo>
                  <a:pt x="57150" y="53581"/>
                </a:lnTo>
                <a:lnTo>
                  <a:pt x="58936" y="53581"/>
                </a:lnTo>
                <a:lnTo>
                  <a:pt x="85725" y="142875"/>
                </a:lnTo>
                <a:close/>
              </a:path>
              <a:path w="85725" h="405129">
                <a:moveTo>
                  <a:pt x="57150" y="404583"/>
                </a:moveTo>
                <a:lnTo>
                  <a:pt x="28575" y="404583"/>
                </a:lnTo>
                <a:lnTo>
                  <a:pt x="28575" y="95250"/>
                </a:lnTo>
                <a:lnTo>
                  <a:pt x="42862" y="71437"/>
                </a:lnTo>
                <a:lnTo>
                  <a:pt x="57150" y="95250"/>
                </a:lnTo>
                <a:lnTo>
                  <a:pt x="57150" y="404583"/>
                </a:lnTo>
                <a:close/>
              </a:path>
              <a:path w="85725" h="405129">
                <a:moveTo>
                  <a:pt x="57150" y="95250"/>
                </a:moveTo>
                <a:lnTo>
                  <a:pt x="42862" y="71437"/>
                </a:lnTo>
                <a:lnTo>
                  <a:pt x="57150" y="71437"/>
                </a:lnTo>
                <a:lnTo>
                  <a:pt x="57150" y="9525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391283" y="3247250"/>
            <a:ext cx="85725" cy="398145"/>
          </a:xfrm>
          <a:custGeom>
            <a:avLst/>
            <a:gdLst/>
            <a:ahLst/>
            <a:cxnLst/>
            <a:rect l="l" t="t" r="r" b="b"/>
            <a:pathLst>
              <a:path w="85725" h="398145">
                <a:moveTo>
                  <a:pt x="0" y="142875"/>
                </a:moveTo>
                <a:lnTo>
                  <a:pt x="42862" y="0"/>
                </a:lnTo>
                <a:lnTo>
                  <a:pt x="58936" y="53581"/>
                </a:lnTo>
                <a:lnTo>
                  <a:pt x="28575" y="53581"/>
                </a:lnTo>
                <a:lnTo>
                  <a:pt x="28575" y="95250"/>
                </a:lnTo>
                <a:lnTo>
                  <a:pt x="0" y="142875"/>
                </a:lnTo>
                <a:close/>
              </a:path>
              <a:path w="85725" h="398145">
                <a:moveTo>
                  <a:pt x="28575" y="95250"/>
                </a:moveTo>
                <a:lnTo>
                  <a:pt x="28575" y="53581"/>
                </a:lnTo>
                <a:lnTo>
                  <a:pt x="57150" y="53581"/>
                </a:lnTo>
                <a:lnTo>
                  <a:pt x="57150" y="71437"/>
                </a:lnTo>
                <a:lnTo>
                  <a:pt x="42862" y="71437"/>
                </a:lnTo>
                <a:lnTo>
                  <a:pt x="28575" y="95250"/>
                </a:lnTo>
                <a:close/>
              </a:path>
              <a:path w="85725" h="398145">
                <a:moveTo>
                  <a:pt x="85725" y="142875"/>
                </a:moveTo>
                <a:lnTo>
                  <a:pt x="57150" y="95250"/>
                </a:lnTo>
                <a:lnTo>
                  <a:pt x="57150" y="53581"/>
                </a:lnTo>
                <a:lnTo>
                  <a:pt x="58936" y="53581"/>
                </a:lnTo>
                <a:lnTo>
                  <a:pt x="85725" y="142875"/>
                </a:lnTo>
                <a:close/>
              </a:path>
              <a:path w="85725" h="398145">
                <a:moveTo>
                  <a:pt x="57150" y="397560"/>
                </a:moveTo>
                <a:lnTo>
                  <a:pt x="28575" y="397560"/>
                </a:lnTo>
                <a:lnTo>
                  <a:pt x="28575" y="95250"/>
                </a:lnTo>
                <a:lnTo>
                  <a:pt x="42862" y="71437"/>
                </a:lnTo>
                <a:lnTo>
                  <a:pt x="57150" y="95250"/>
                </a:lnTo>
                <a:lnTo>
                  <a:pt x="57150" y="397560"/>
                </a:lnTo>
                <a:close/>
              </a:path>
              <a:path w="85725" h="398145">
                <a:moveTo>
                  <a:pt x="57150" y="95250"/>
                </a:moveTo>
                <a:lnTo>
                  <a:pt x="42862" y="71437"/>
                </a:lnTo>
                <a:lnTo>
                  <a:pt x="57150" y="71437"/>
                </a:lnTo>
                <a:lnTo>
                  <a:pt x="57150" y="9525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526703" y="4549584"/>
            <a:ext cx="85725" cy="405130"/>
          </a:xfrm>
          <a:custGeom>
            <a:avLst/>
            <a:gdLst/>
            <a:ahLst/>
            <a:cxnLst/>
            <a:rect l="l" t="t" r="r" b="b"/>
            <a:pathLst>
              <a:path w="85725" h="405129">
                <a:moveTo>
                  <a:pt x="42862" y="333146"/>
                </a:moveTo>
                <a:lnTo>
                  <a:pt x="28575" y="309333"/>
                </a:lnTo>
                <a:lnTo>
                  <a:pt x="28575" y="0"/>
                </a:lnTo>
                <a:lnTo>
                  <a:pt x="57150" y="0"/>
                </a:lnTo>
                <a:lnTo>
                  <a:pt x="57150" y="309333"/>
                </a:lnTo>
                <a:lnTo>
                  <a:pt x="42862" y="333146"/>
                </a:lnTo>
                <a:close/>
              </a:path>
              <a:path w="85725" h="405129">
                <a:moveTo>
                  <a:pt x="42862" y="404583"/>
                </a:moveTo>
                <a:lnTo>
                  <a:pt x="0" y="261708"/>
                </a:lnTo>
                <a:lnTo>
                  <a:pt x="28575" y="309333"/>
                </a:lnTo>
                <a:lnTo>
                  <a:pt x="28575" y="351002"/>
                </a:lnTo>
                <a:lnTo>
                  <a:pt x="58936" y="351002"/>
                </a:lnTo>
                <a:lnTo>
                  <a:pt x="42862" y="404583"/>
                </a:lnTo>
                <a:close/>
              </a:path>
              <a:path w="85725" h="405129">
                <a:moveTo>
                  <a:pt x="58936" y="351002"/>
                </a:moveTo>
                <a:lnTo>
                  <a:pt x="57150" y="351002"/>
                </a:lnTo>
                <a:lnTo>
                  <a:pt x="57150" y="309333"/>
                </a:lnTo>
                <a:lnTo>
                  <a:pt x="85725" y="261708"/>
                </a:lnTo>
                <a:lnTo>
                  <a:pt x="58936" y="351002"/>
                </a:lnTo>
                <a:close/>
              </a:path>
              <a:path w="85725" h="405129">
                <a:moveTo>
                  <a:pt x="57150" y="351002"/>
                </a:moveTo>
                <a:lnTo>
                  <a:pt x="28575" y="351002"/>
                </a:lnTo>
                <a:lnTo>
                  <a:pt x="28575" y="309333"/>
                </a:lnTo>
                <a:lnTo>
                  <a:pt x="42862" y="333146"/>
                </a:lnTo>
                <a:lnTo>
                  <a:pt x="57150" y="333146"/>
                </a:lnTo>
                <a:lnTo>
                  <a:pt x="57150" y="351002"/>
                </a:lnTo>
                <a:close/>
              </a:path>
              <a:path w="85725" h="405129">
                <a:moveTo>
                  <a:pt x="57150" y="333146"/>
                </a:moveTo>
                <a:lnTo>
                  <a:pt x="42862" y="333146"/>
                </a:lnTo>
                <a:lnTo>
                  <a:pt x="57150" y="309333"/>
                </a:lnTo>
                <a:lnTo>
                  <a:pt x="57150" y="333146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314010" y="5429846"/>
            <a:ext cx="2508885" cy="85725"/>
          </a:xfrm>
          <a:custGeom>
            <a:avLst/>
            <a:gdLst/>
            <a:ahLst/>
            <a:cxnLst/>
            <a:rect l="l" t="t" r="r" b="b"/>
            <a:pathLst>
              <a:path w="2508884" h="85725">
                <a:moveTo>
                  <a:pt x="142875" y="85725"/>
                </a:moveTo>
                <a:lnTo>
                  <a:pt x="0" y="42862"/>
                </a:lnTo>
                <a:lnTo>
                  <a:pt x="142875" y="0"/>
                </a:lnTo>
                <a:lnTo>
                  <a:pt x="95250" y="28575"/>
                </a:lnTo>
                <a:lnTo>
                  <a:pt x="53581" y="28575"/>
                </a:lnTo>
                <a:lnTo>
                  <a:pt x="53581" y="57150"/>
                </a:lnTo>
                <a:lnTo>
                  <a:pt x="95250" y="57150"/>
                </a:lnTo>
                <a:lnTo>
                  <a:pt x="142875" y="85725"/>
                </a:lnTo>
                <a:close/>
              </a:path>
              <a:path w="2508884" h="85725">
                <a:moveTo>
                  <a:pt x="95250" y="57150"/>
                </a:moveTo>
                <a:lnTo>
                  <a:pt x="53581" y="57150"/>
                </a:lnTo>
                <a:lnTo>
                  <a:pt x="53581" y="28575"/>
                </a:lnTo>
                <a:lnTo>
                  <a:pt x="95250" y="28575"/>
                </a:lnTo>
                <a:lnTo>
                  <a:pt x="71437" y="42862"/>
                </a:lnTo>
                <a:lnTo>
                  <a:pt x="95250" y="57150"/>
                </a:lnTo>
                <a:close/>
              </a:path>
              <a:path w="2508884" h="85725">
                <a:moveTo>
                  <a:pt x="2508859" y="57150"/>
                </a:moveTo>
                <a:lnTo>
                  <a:pt x="95250" y="57150"/>
                </a:lnTo>
                <a:lnTo>
                  <a:pt x="71437" y="42862"/>
                </a:lnTo>
                <a:lnTo>
                  <a:pt x="95250" y="28575"/>
                </a:lnTo>
                <a:lnTo>
                  <a:pt x="2508859" y="28575"/>
                </a:lnTo>
                <a:lnTo>
                  <a:pt x="2508859" y="5715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5421782" y="4871453"/>
            <a:ext cx="2162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合成、正交分</a:t>
            </a:r>
            <a:r>
              <a:rPr dirty="0" sz="2400" spc="-5" b="1">
                <a:latin typeface="华文楷体"/>
                <a:cs typeface="华文楷体"/>
              </a:rPr>
              <a:t>解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64628" y="3681120"/>
            <a:ext cx="1586865" cy="1224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4516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加速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endParaRPr sz="2400">
              <a:latin typeface="华文楷体"/>
              <a:cs typeface="华文楷体"/>
            </a:endParaRPr>
          </a:p>
          <a:p>
            <a:pPr algn="ctr" marL="654050">
              <a:lnSpc>
                <a:spcPct val="100000"/>
              </a:lnSpc>
              <a:spcBef>
                <a:spcPts val="140"/>
              </a:spcBef>
            </a:pP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ma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5613209" y="1583804"/>
            <a:ext cx="838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小</a:t>
            </a:r>
            <a:r>
              <a:rPr dirty="0" sz="3200" spc="5"/>
              <a:t>结</a:t>
            </a:r>
            <a:endParaRPr sz="3200"/>
          </a:p>
        </p:txBody>
      </p:sp>
      <p:sp>
        <p:nvSpPr>
          <p:cNvPr id="25" name="object 25"/>
          <p:cNvSpPr/>
          <p:nvPr/>
        </p:nvSpPr>
        <p:spPr>
          <a:xfrm>
            <a:off x="3351415" y="2273731"/>
            <a:ext cx="5942330" cy="0"/>
          </a:xfrm>
          <a:custGeom>
            <a:avLst/>
            <a:gdLst/>
            <a:ahLst/>
            <a:cxnLst/>
            <a:rect l="l" t="t" r="r" b="b"/>
            <a:pathLst>
              <a:path w="5942330" h="0">
                <a:moveTo>
                  <a:pt x="0" y="0"/>
                </a:moveTo>
                <a:lnTo>
                  <a:pt x="5941860" y="0"/>
                </a:lnTo>
              </a:path>
            </a:pathLst>
          </a:custGeom>
          <a:ln w="12700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788920" y="1912620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1"/>
                </a:lnTo>
                <a:lnTo>
                  <a:pt x="0" y="362711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88564" y="2135123"/>
            <a:ext cx="245745" cy="247015"/>
          </a:xfrm>
          <a:custGeom>
            <a:avLst/>
            <a:gdLst/>
            <a:ahLst/>
            <a:cxnLst/>
            <a:rect l="l" t="t" r="r" b="b"/>
            <a:pathLst>
              <a:path w="245744" h="247014">
                <a:moveTo>
                  <a:pt x="0" y="0"/>
                </a:moveTo>
                <a:lnTo>
                  <a:pt x="245363" y="0"/>
                </a:lnTo>
                <a:lnTo>
                  <a:pt x="245363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4218" y="3264912"/>
            <a:ext cx="475615" cy="99885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860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30" b="1">
                <a:latin typeface="华文楷体"/>
                <a:cs typeface="华文楷体"/>
              </a:rPr>
              <a:t>合</a:t>
            </a:r>
            <a:endParaRPr baseline="-16975" sz="27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81864" y="3268623"/>
            <a:ext cx="635635" cy="995044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844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2400" b="1">
                <a:latin typeface="华文楷体"/>
                <a:cs typeface="华文楷体"/>
              </a:rPr>
              <a:t>运</a:t>
            </a:r>
            <a:r>
              <a:rPr dirty="0" sz="2400" spc="-5" b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0015" y="3611879"/>
            <a:ext cx="1905000" cy="384175"/>
          </a:xfrm>
          <a:custGeom>
            <a:avLst/>
            <a:gdLst/>
            <a:ahLst/>
            <a:cxnLst/>
            <a:rect l="l" t="t" r="r" b="b"/>
            <a:pathLst>
              <a:path w="1905000" h="384175">
                <a:moveTo>
                  <a:pt x="252984" y="384048"/>
                </a:moveTo>
                <a:lnTo>
                  <a:pt x="0" y="192024"/>
                </a:lnTo>
                <a:lnTo>
                  <a:pt x="252984" y="0"/>
                </a:lnTo>
                <a:lnTo>
                  <a:pt x="252984" y="88392"/>
                </a:lnTo>
                <a:lnTo>
                  <a:pt x="1769291" y="88392"/>
                </a:lnTo>
                <a:lnTo>
                  <a:pt x="1905000" y="192024"/>
                </a:lnTo>
                <a:lnTo>
                  <a:pt x="1769291" y="295656"/>
                </a:lnTo>
                <a:lnTo>
                  <a:pt x="252984" y="295656"/>
                </a:lnTo>
                <a:lnTo>
                  <a:pt x="252984" y="384048"/>
                </a:lnTo>
                <a:close/>
              </a:path>
              <a:path w="1905000" h="384175">
                <a:moveTo>
                  <a:pt x="1769291" y="88392"/>
                </a:moveTo>
                <a:lnTo>
                  <a:pt x="1653539" y="88392"/>
                </a:lnTo>
                <a:lnTo>
                  <a:pt x="1653539" y="0"/>
                </a:lnTo>
                <a:lnTo>
                  <a:pt x="1769291" y="88392"/>
                </a:lnTo>
                <a:close/>
              </a:path>
              <a:path w="1905000" h="384175">
                <a:moveTo>
                  <a:pt x="1653539" y="384048"/>
                </a:moveTo>
                <a:lnTo>
                  <a:pt x="1653539" y="295656"/>
                </a:lnTo>
                <a:lnTo>
                  <a:pt x="1769291" y="295656"/>
                </a:lnTo>
                <a:lnTo>
                  <a:pt x="1653539" y="384048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89779" y="3599167"/>
            <a:ext cx="1925955" cy="409575"/>
          </a:xfrm>
          <a:custGeom>
            <a:avLst/>
            <a:gdLst/>
            <a:ahLst/>
            <a:cxnLst/>
            <a:rect l="l" t="t" r="r" b="b"/>
            <a:pathLst>
              <a:path w="1925954" h="409575">
                <a:moveTo>
                  <a:pt x="268897" y="409498"/>
                </a:moveTo>
                <a:lnTo>
                  <a:pt x="0" y="204749"/>
                </a:lnTo>
                <a:lnTo>
                  <a:pt x="268897" y="0"/>
                </a:lnTo>
                <a:lnTo>
                  <a:pt x="268897" y="12814"/>
                </a:lnTo>
                <a:lnTo>
                  <a:pt x="256197" y="12814"/>
                </a:lnTo>
                <a:lnTo>
                  <a:pt x="256184" y="25633"/>
                </a:lnTo>
                <a:lnTo>
                  <a:pt x="27585" y="199694"/>
                </a:lnTo>
                <a:lnTo>
                  <a:pt x="14325" y="199694"/>
                </a:lnTo>
                <a:lnTo>
                  <a:pt x="14325" y="209791"/>
                </a:lnTo>
                <a:lnTo>
                  <a:pt x="27584" y="209791"/>
                </a:lnTo>
                <a:lnTo>
                  <a:pt x="256184" y="383864"/>
                </a:lnTo>
                <a:lnTo>
                  <a:pt x="256197" y="396684"/>
                </a:lnTo>
                <a:lnTo>
                  <a:pt x="268897" y="396684"/>
                </a:lnTo>
                <a:lnTo>
                  <a:pt x="268897" y="409498"/>
                </a:lnTo>
                <a:close/>
              </a:path>
              <a:path w="1925954" h="409575">
                <a:moveTo>
                  <a:pt x="1656829" y="101257"/>
                </a:moveTo>
                <a:lnTo>
                  <a:pt x="1656829" y="0"/>
                </a:lnTo>
                <a:lnTo>
                  <a:pt x="1673658" y="12814"/>
                </a:lnTo>
                <a:lnTo>
                  <a:pt x="1669529" y="12814"/>
                </a:lnTo>
                <a:lnTo>
                  <a:pt x="1659331" y="17868"/>
                </a:lnTo>
                <a:lnTo>
                  <a:pt x="1669516" y="25624"/>
                </a:lnTo>
                <a:lnTo>
                  <a:pt x="1669529" y="94907"/>
                </a:lnTo>
                <a:lnTo>
                  <a:pt x="1663179" y="94907"/>
                </a:lnTo>
                <a:lnTo>
                  <a:pt x="1656829" y="101257"/>
                </a:lnTo>
                <a:close/>
              </a:path>
              <a:path w="1925954" h="409575">
                <a:moveTo>
                  <a:pt x="256197" y="25624"/>
                </a:moveTo>
                <a:lnTo>
                  <a:pt x="256197" y="12814"/>
                </a:lnTo>
                <a:lnTo>
                  <a:pt x="266382" y="17868"/>
                </a:lnTo>
                <a:lnTo>
                  <a:pt x="256197" y="25624"/>
                </a:lnTo>
                <a:close/>
              </a:path>
              <a:path w="1925954" h="409575">
                <a:moveTo>
                  <a:pt x="1669529" y="107607"/>
                </a:moveTo>
                <a:lnTo>
                  <a:pt x="256197" y="107607"/>
                </a:lnTo>
                <a:lnTo>
                  <a:pt x="256197" y="25624"/>
                </a:lnTo>
                <a:lnTo>
                  <a:pt x="266382" y="17868"/>
                </a:lnTo>
                <a:lnTo>
                  <a:pt x="256197" y="12814"/>
                </a:lnTo>
                <a:lnTo>
                  <a:pt x="268897" y="12814"/>
                </a:lnTo>
                <a:lnTo>
                  <a:pt x="268897" y="94907"/>
                </a:lnTo>
                <a:lnTo>
                  <a:pt x="262547" y="94907"/>
                </a:lnTo>
                <a:lnTo>
                  <a:pt x="268897" y="101257"/>
                </a:lnTo>
                <a:lnTo>
                  <a:pt x="1669529" y="101257"/>
                </a:lnTo>
                <a:lnTo>
                  <a:pt x="1669529" y="107607"/>
                </a:lnTo>
                <a:close/>
              </a:path>
              <a:path w="1925954" h="409575">
                <a:moveTo>
                  <a:pt x="1669529" y="25633"/>
                </a:moveTo>
                <a:lnTo>
                  <a:pt x="1659331" y="17868"/>
                </a:lnTo>
                <a:lnTo>
                  <a:pt x="1669529" y="12814"/>
                </a:lnTo>
                <a:lnTo>
                  <a:pt x="1669529" y="25633"/>
                </a:lnTo>
                <a:close/>
              </a:path>
              <a:path w="1925954" h="409575">
                <a:moveTo>
                  <a:pt x="1904758" y="204743"/>
                </a:moveTo>
                <a:lnTo>
                  <a:pt x="1669529" y="25633"/>
                </a:lnTo>
                <a:lnTo>
                  <a:pt x="1669529" y="12814"/>
                </a:lnTo>
                <a:lnTo>
                  <a:pt x="1673658" y="12814"/>
                </a:lnTo>
                <a:lnTo>
                  <a:pt x="1919088" y="199694"/>
                </a:lnTo>
                <a:lnTo>
                  <a:pt x="1911388" y="199694"/>
                </a:lnTo>
                <a:lnTo>
                  <a:pt x="1904758" y="204743"/>
                </a:lnTo>
                <a:close/>
              </a:path>
              <a:path w="1925954" h="409575">
                <a:moveTo>
                  <a:pt x="268897" y="101257"/>
                </a:moveTo>
                <a:lnTo>
                  <a:pt x="262547" y="94907"/>
                </a:lnTo>
                <a:lnTo>
                  <a:pt x="268897" y="94907"/>
                </a:lnTo>
                <a:lnTo>
                  <a:pt x="268897" y="101257"/>
                </a:lnTo>
                <a:close/>
              </a:path>
              <a:path w="1925954" h="409575">
                <a:moveTo>
                  <a:pt x="1656829" y="101257"/>
                </a:moveTo>
                <a:lnTo>
                  <a:pt x="268897" y="101257"/>
                </a:lnTo>
                <a:lnTo>
                  <a:pt x="268897" y="94907"/>
                </a:lnTo>
                <a:lnTo>
                  <a:pt x="1656829" y="94907"/>
                </a:lnTo>
                <a:lnTo>
                  <a:pt x="1656829" y="101257"/>
                </a:lnTo>
                <a:close/>
              </a:path>
              <a:path w="1925954" h="409575">
                <a:moveTo>
                  <a:pt x="1669529" y="101257"/>
                </a:moveTo>
                <a:lnTo>
                  <a:pt x="1656829" y="101257"/>
                </a:lnTo>
                <a:lnTo>
                  <a:pt x="1663179" y="94907"/>
                </a:lnTo>
                <a:lnTo>
                  <a:pt x="1669529" y="94907"/>
                </a:lnTo>
                <a:lnTo>
                  <a:pt x="1669529" y="101257"/>
                </a:lnTo>
                <a:close/>
              </a:path>
              <a:path w="1925954" h="409575">
                <a:moveTo>
                  <a:pt x="14325" y="209791"/>
                </a:moveTo>
                <a:lnTo>
                  <a:pt x="14325" y="199694"/>
                </a:lnTo>
                <a:lnTo>
                  <a:pt x="20955" y="204743"/>
                </a:lnTo>
                <a:lnTo>
                  <a:pt x="14325" y="209791"/>
                </a:lnTo>
                <a:close/>
              </a:path>
              <a:path w="1925954" h="409575">
                <a:moveTo>
                  <a:pt x="20955" y="204743"/>
                </a:moveTo>
                <a:lnTo>
                  <a:pt x="14325" y="199694"/>
                </a:lnTo>
                <a:lnTo>
                  <a:pt x="27585" y="199694"/>
                </a:lnTo>
                <a:lnTo>
                  <a:pt x="20955" y="204743"/>
                </a:lnTo>
                <a:close/>
              </a:path>
              <a:path w="1925954" h="409575">
                <a:moveTo>
                  <a:pt x="1911388" y="209791"/>
                </a:moveTo>
                <a:lnTo>
                  <a:pt x="1904758" y="204743"/>
                </a:lnTo>
                <a:lnTo>
                  <a:pt x="1911388" y="199694"/>
                </a:lnTo>
                <a:lnTo>
                  <a:pt x="1911388" y="209791"/>
                </a:lnTo>
                <a:close/>
              </a:path>
              <a:path w="1925954" h="409575">
                <a:moveTo>
                  <a:pt x="1919104" y="209791"/>
                </a:moveTo>
                <a:lnTo>
                  <a:pt x="1911388" y="209791"/>
                </a:lnTo>
                <a:lnTo>
                  <a:pt x="1911388" y="199694"/>
                </a:lnTo>
                <a:lnTo>
                  <a:pt x="1919088" y="199694"/>
                </a:lnTo>
                <a:lnTo>
                  <a:pt x="1925726" y="204749"/>
                </a:lnTo>
                <a:lnTo>
                  <a:pt x="1919104" y="209791"/>
                </a:lnTo>
                <a:close/>
              </a:path>
              <a:path w="1925954" h="409575">
                <a:moveTo>
                  <a:pt x="27584" y="209791"/>
                </a:moveTo>
                <a:lnTo>
                  <a:pt x="14325" y="209791"/>
                </a:lnTo>
                <a:lnTo>
                  <a:pt x="20963" y="204749"/>
                </a:lnTo>
                <a:lnTo>
                  <a:pt x="27584" y="209791"/>
                </a:lnTo>
                <a:close/>
              </a:path>
              <a:path w="1925954" h="409575">
                <a:moveTo>
                  <a:pt x="1673658" y="396684"/>
                </a:moveTo>
                <a:lnTo>
                  <a:pt x="1669529" y="396684"/>
                </a:lnTo>
                <a:lnTo>
                  <a:pt x="1669529" y="383864"/>
                </a:lnTo>
                <a:lnTo>
                  <a:pt x="1904766" y="204749"/>
                </a:lnTo>
                <a:lnTo>
                  <a:pt x="1911388" y="209791"/>
                </a:lnTo>
                <a:lnTo>
                  <a:pt x="1919104" y="209791"/>
                </a:lnTo>
                <a:lnTo>
                  <a:pt x="1673658" y="396684"/>
                </a:lnTo>
                <a:close/>
              </a:path>
              <a:path w="1925954" h="409575">
                <a:moveTo>
                  <a:pt x="268897" y="396684"/>
                </a:moveTo>
                <a:lnTo>
                  <a:pt x="256197" y="396684"/>
                </a:lnTo>
                <a:lnTo>
                  <a:pt x="266382" y="391629"/>
                </a:lnTo>
                <a:lnTo>
                  <a:pt x="256197" y="383873"/>
                </a:lnTo>
                <a:lnTo>
                  <a:pt x="256197" y="301878"/>
                </a:lnTo>
                <a:lnTo>
                  <a:pt x="1669529" y="301878"/>
                </a:lnTo>
                <a:lnTo>
                  <a:pt x="1669529" y="308228"/>
                </a:lnTo>
                <a:lnTo>
                  <a:pt x="268897" y="308228"/>
                </a:lnTo>
                <a:lnTo>
                  <a:pt x="262547" y="314578"/>
                </a:lnTo>
                <a:lnTo>
                  <a:pt x="268897" y="314578"/>
                </a:lnTo>
                <a:lnTo>
                  <a:pt x="268897" y="396684"/>
                </a:lnTo>
                <a:close/>
              </a:path>
              <a:path w="1925954" h="409575">
                <a:moveTo>
                  <a:pt x="268897" y="314578"/>
                </a:moveTo>
                <a:lnTo>
                  <a:pt x="262547" y="314578"/>
                </a:lnTo>
                <a:lnTo>
                  <a:pt x="268897" y="308228"/>
                </a:lnTo>
                <a:lnTo>
                  <a:pt x="268897" y="314578"/>
                </a:lnTo>
                <a:close/>
              </a:path>
              <a:path w="1925954" h="409575">
                <a:moveTo>
                  <a:pt x="1656829" y="314578"/>
                </a:moveTo>
                <a:lnTo>
                  <a:pt x="268897" y="314578"/>
                </a:lnTo>
                <a:lnTo>
                  <a:pt x="268897" y="308228"/>
                </a:lnTo>
                <a:lnTo>
                  <a:pt x="1656829" y="308228"/>
                </a:lnTo>
                <a:lnTo>
                  <a:pt x="1656829" y="314578"/>
                </a:lnTo>
                <a:close/>
              </a:path>
              <a:path w="1925954" h="409575">
                <a:moveTo>
                  <a:pt x="1656829" y="409498"/>
                </a:moveTo>
                <a:lnTo>
                  <a:pt x="1656829" y="308228"/>
                </a:lnTo>
                <a:lnTo>
                  <a:pt x="1663179" y="314578"/>
                </a:lnTo>
                <a:lnTo>
                  <a:pt x="1669529" y="314578"/>
                </a:lnTo>
                <a:lnTo>
                  <a:pt x="1669516" y="383873"/>
                </a:lnTo>
                <a:lnTo>
                  <a:pt x="1659331" y="391629"/>
                </a:lnTo>
                <a:lnTo>
                  <a:pt x="1669529" y="396684"/>
                </a:lnTo>
                <a:lnTo>
                  <a:pt x="1673658" y="396684"/>
                </a:lnTo>
                <a:lnTo>
                  <a:pt x="1656829" y="409498"/>
                </a:lnTo>
                <a:close/>
              </a:path>
              <a:path w="1925954" h="409575">
                <a:moveTo>
                  <a:pt x="1669529" y="314578"/>
                </a:moveTo>
                <a:lnTo>
                  <a:pt x="1663179" y="314578"/>
                </a:lnTo>
                <a:lnTo>
                  <a:pt x="1656829" y="308228"/>
                </a:lnTo>
                <a:lnTo>
                  <a:pt x="1669529" y="308228"/>
                </a:lnTo>
                <a:lnTo>
                  <a:pt x="1669529" y="314578"/>
                </a:lnTo>
                <a:close/>
              </a:path>
              <a:path w="1925954" h="409575">
                <a:moveTo>
                  <a:pt x="1669529" y="396684"/>
                </a:moveTo>
                <a:lnTo>
                  <a:pt x="1659331" y="391629"/>
                </a:lnTo>
                <a:lnTo>
                  <a:pt x="1669529" y="383864"/>
                </a:lnTo>
                <a:lnTo>
                  <a:pt x="1669529" y="396684"/>
                </a:lnTo>
                <a:close/>
              </a:path>
              <a:path w="1925954" h="409575">
                <a:moveTo>
                  <a:pt x="256197" y="396684"/>
                </a:moveTo>
                <a:lnTo>
                  <a:pt x="256197" y="383873"/>
                </a:lnTo>
                <a:lnTo>
                  <a:pt x="266382" y="391629"/>
                </a:lnTo>
                <a:lnTo>
                  <a:pt x="256197" y="396684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68178" y="2941980"/>
            <a:ext cx="331470" cy="1587500"/>
          </a:xfrm>
          <a:custGeom>
            <a:avLst/>
            <a:gdLst/>
            <a:ahLst/>
            <a:cxnLst/>
            <a:rect l="l" t="t" r="r" b="b"/>
            <a:pathLst>
              <a:path w="331470" h="1587500">
                <a:moveTo>
                  <a:pt x="81749" y="25400"/>
                </a:moveTo>
                <a:lnTo>
                  <a:pt x="0" y="25400"/>
                </a:lnTo>
                <a:lnTo>
                  <a:pt x="596" y="0"/>
                </a:lnTo>
                <a:lnTo>
                  <a:pt x="57810" y="0"/>
                </a:lnTo>
                <a:lnTo>
                  <a:pt x="62903" y="12700"/>
                </a:lnTo>
                <a:lnTo>
                  <a:pt x="77292" y="12700"/>
                </a:lnTo>
                <a:lnTo>
                  <a:pt x="81749" y="25400"/>
                </a:lnTo>
                <a:close/>
              </a:path>
              <a:path w="331470" h="1587500">
                <a:moveTo>
                  <a:pt x="46393" y="38100"/>
                </a:moveTo>
                <a:lnTo>
                  <a:pt x="41719" y="25400"/>
                </a:lnTo>
                <a:lnTo>
                  <a:pt x="45834" y="25400"/>
                </a:lnTo>
                <a:lnTo>
                  <a:pt x="46393" y="38100"/>
                </a:lnTo>
                <a:close/>
              </a:path>
              <a:path w="331470" h="1587500">
                <a:moveTo>
                  <a:pt x="97739" y="38100"/>
                </a:moveTo>
                <a:lnTo>
                  <a:pt x="50368" y="38100"/>
                </a:lnTo>
                <a:lnTo>
                  <a:pt x="45834" y="25400"/>
                </a:lnTo>
                <a:lnTo>
                  <a:pt x="94043" y="25400"/>
                </a:lnTo>
                <a:lnTo>
                  <a:pt x="97739" y="38100"/>
                </a:lnTo>
                <a:close/>
              </a:path>
              <a:path w="331470" h="1587500">
                <a:moveTo>
                  <a:pt x="107530" y="50800"/>
                </a:moveTo>
                <a:lnTo>
                  <a:pt x="68097" y="50800"/>
                </a:lnTo>
                <a:lnTo>
                  <a:pt x="64338" y="38100"/>
                </a:lnTo>
                <a:lnTo>
                  <a:pt x="104495" y="38100"/>
                </a:lnTo>
                <a:lnTo>
                  <a:pt x="107530" y="50800"/>
                </a:lnTo>
                <a:close/>
              </a:path>
              <a:path w="331470" h="1587500">
                <a:moveTo>
                  <a:pt x="115163" y="63500"/>
                </a:moveTo>
                <a:lnTo>
                  <a:pt x="81699" y="63500"/>
                </a:lnTo>
                <a:lnTo>
                  <a:pt x="78879" y="50800"/>
                </a:lnTo>
                <a:lnTo>
                  <a:pt x="112877" y="50800"/>
                </a:lnTo>
                <a:lnTo>
                  <a:pt x="115163" y="63500"/>
                </a:lnTo>
                <a:close/>
              </a:path>
              <a:path w="331470" h="1587500">
                <a:moveTo>
                  <a:pt x="118910" y="76200"/>
                </a:moveTo>
                <a:lnTo>
                  <a:pt x="89204" y="76200"/>
                </a:lnTo>
                <a:lnTo>
                  <a:pt x="87274" y="63500"/>
                </a:lnTo>
                <a:lnTo>
                  <a:pt x="117182" y="63500"/>
                </a:lnTo>
                <a:lnTo>
                  <a:pt x="118910" y="76200"/>
                </a:lnTo>
                <a:close/>
              </a:path>
              <a:path w="331470" h="1587500">
                <a:moveTo>
                  <a:pt x="92710" y="88900"/>
                </a:moveTo>
                <a:lnTo>
                  <a:pt x="91503" y="76200"/>
                </a:lnTo>
                <a:lnTo>
                  <a:pt x="92506" y="76200"/>
                </a:lnTo>
                <a:lnTo>
                  <a:pt x="92710" y="88900"/>
                </a:lnTo>
                <a:close/>
              </a:path>
              <a:path w="331470" h="1587500">
                <a:moveTo>
                  <a:pt x="122300" y="88900"/>
                </a:moveTo>
                <a:lnTo>
                  <a:pt x="93459" y="88900"/>
                </a:lnTo>
                <a:lnTo>
                  <a:pt x="92506" y="76200"/>
                </a:lnTo>
                <a:lnTo>
                  <a:pt x="121488" y="76200"/>
                </a:lnTo>
                <a:lnTo>
                  <a:pt x="122300" y="88900"/>
                </a:lnTo>
                <a:close/>
              </a:path>
              <a:path w="331470" h="1587500">
                <a:moveTo>
                  <a:pt x="123101" y="711200"/>
                </a:moveTo>
                <a:lnTo>
                  <a:pt x="94551" y="711200"/>
                </a:lnTo>
                <a:lnTo>
                  <a:pt x="94386" y="698500"/>
                </a:lnTo>
                <a:lnTo>
                  <a:pt x="94386" y="101600"/>
                </a:lnTo>
                <a:lnTo>
                  <a:pt x="94259" y="88900"/>
                </a:lnTo>
                <a:lnTo>
                  <a:pt x="122809" y="88900"/>
                </a:lnTo>
                <a:lnTo>
                  <a:pt x="122961" y="101600"/>
                </a:lnTo>
                <a:lnTo>
                  <a:pt x="122961" y="698500"/>
                </a:lnTo>
                <a:lnTo>
                  <a:pt x="123101" y="711200"/>
                </a:lnTo>
                <a:close/>
              </a:path>
              <a:path w="331470" h="1587500">
                <a:moveTo>
                  <a:pt x="124840" y="723900"/>
                </a:moveTo>
                <a:lnTo>
                  <a:pt x="95872" y="723900"/>
                </a:lnTo>
                <a:lnTo>
                  <a:pt x="95046" y="711200"/>
                </a:lnTo>
                <a:lnTo>
                  <a:pt x="123888" y="711200"/>
                </a:lnTo>
                <a:lnTo>
                  <a:pt x="124840" y="723900"/>
                </a:lnTo>
                <a:close/>
              </a:path>
              <a:path w="331470" h="1587500">
                <a:moveTo>
                  <a:pt x="125844" y="723900"/>
                </a:moveTo>
                <a:lnTo>
                  <a:pt x="124840" y="723900"/>
                </a:lnTo>
                <a:lnTo>
                  <a:pt x="124637" y="711200"/>
                </a:lnTo>
                <a:lnTo>
                  <a:pt x="125844" y="723900"/>
                </a:lnTo>
                <a:close/>
              </a:path>
              <a:path w="331470" h="1587500">
                <a:moveTo>
                  <a:pt x="130086" y="736600"/>
                </a:moveTo>
                <a:lnTo>
                  <a:pt x="100177" y="736600"/>
                </a:lnTo>
                <a:lnTo>
                  <a:pt x="98437" y="723900"/>
                </a:lnTo>
                <a:lnTo>
                  <a:pt x="128143" y="723900"/>
                </a:lnTo>
                <a:lnTo>
                  <a:pt x="130086" y="736600"/>
                </a:lnTo>
                <a:close/>
              </a:path>
              <a:path w="331470" h="1587500">
                <a:moveTo>
                  <a:pt x="138468" y="749300"/>
                </a:moveTo>
                <a:lnTo>
                  <a:pt x="104470" y="749300"/>
                </a:lnTo>
                <a:lnTo>
                  <a:pt x="102184" y="736600"/>
                </a:lnTo>
                <a:lnTo>
                  <a:pt x="135648" y="736600"/>
                </a:lnTo>
                <a:lnTo>
                  <a:pt x="138468" y="749300"/>
                </a:lnTo>
                <a:close/>
              </a:path>
              <a:path w="331470" h="1587500">
                <a:moveTo>
                  <a:pt x="153022" y="762000"/>
                </a:moveTo>
                <a:lnTo>
                  <a:pt x="112852" y="762000"/>
                </a:lnTo>
                <a:lnTo>
                  <a:pt x="109816" y="749300"/>
                </a:lnTo>
                <a:lnTo>
                  <a:pt x="149250" y="749300"/>
                </a:lnTo>
                <a:lnTo>
                  <a:pt x="153022" y="762000"/>
                </a:lnTo>
                <a:close/>
              </a:path>
              <a:path w="331470" h="1587500">
                <a:moveTo>
                  <a:pt x="171513" y="774700"/>
                </a:moveTo>
                <a:lnTo>
                  <a:pt x="123316" y="774700"/>
                </a:lnTo>
                <a:lnTo>
                  <a:pt x="119608" y="762000"/>
                </a:lnTo>
                <a:lnTo>
                  <a:pt x="166979" y="762000"/>
                </a:lnTo>
                <a:lnTo>
                  <a:pt x="171513" y="774700"/>
                </a:lnTo>
                <a:close/>
              </a:path>
              <a:path w="331470" h="1587500">
                <a:moveTo>
                  <a:pt x="186994" y="787400"/>
                </a:moveTo>
                <a:lnTo>
                  <a:pt x="140068" y="787400"/>
                </a:lnTo>
                <a:lnTo>
                  <a:pt x="135610" y="774700"/>
                </a:lnTo>
                <a:lnTo>
                  <a:pt x="192824" y="774700"/>
                </a:lnTo>
                <a:lnTo>
                  <a:pt x="186994" y="787400"/>
                </a:lnTo>
                <a:close/>
              </a:path>
              <a:path w="331470" h="1587500">
                <a:moveTo>
                  <a:pt x="211772" y="812800"/>
                </a:moveTo>
                <a:lnTo>
                  <a:pt x="210870" y="812800"/>
                </a:lnTo>
                <a:lnTo>
                  <a:pt x="204774" y="800100"/>
                </a:lnTo>
                <a:lnTo>
                  <a:pt x="159550" y="800100"/>
                </a:lnTo>
                <a:lnTo>
                  <a:pt x="154444" y="787400"/>
                </a:lnTo>
                <a:lnTo>
                  <a:pt x="186994" y="787400"/>
                </a:lnTo>
                <a:lnTo>
                  <a:pt x="192824" y="774700"/>
                </a:lnTo>
                <a:lnTo>
                  <a:pt x="216750" y="774700"/>
                </a:lnTo>
                <a:lnTo>
                  <a:pt x="216750" y="812271"/>
                </a:lnTo>
                <a:lnTo>
                  <a:pt x="211772" y="812800"/>
                </a:lnTo>
                <a:close/>
              </a:path>
              <a:path w="331470" h="1587500">
                <a:moveTo>
                  <a:pt x="216750" y="812271"/>
                </a:moveTo>
                <a:lnTo>
                  <a:pt x="216750" y="774700"/>
                </a:lnTo>
                <a:lnTo>
                  <a:pt x="331355" y="774700"/>
                </a:lnTo>
                <a:lnTo>
                  <a:pt x="331355" y="800100"/>
                </a:lnTo>
                <a:lnTo>
                  <a:pt x="216750" y="812271"/>
                </a:lnTo>
                <a:close/>
              </a:path>
              <a:path w="331470" h="1587500">
                <a:moveTo>
                  <a:pt x="159550" y="800100"/>
                </a:moveTo>
                <a:lnTo>
                  <a:pt x="149491" y="800100"/>
                </a:lnTo>
                <a:lnTo>
                  <a:pt x="154444" y="787400"/>
                </a:lnTo>
                <a:lnTo>
                  <a:pt x="159550" y="800100"/>
                </a:lnTo>
                <a:close/>
              </a:path>
              <a:path w="331470" h="1587500">
                <a:moveTo>
                  <a:pt x="210870" y="812800"/>
                </a:moveTo>
                <a:lnTo>
                  <a:pt x="131318" y="812800"/>
                </a:lnTo>
                <a:lnTo>
                  <a:pt x="135610" y="800100"/>
                </a:lnTo>
                <a:lnTo>
                  <a:pt x="204774" y="800100"/>
                </a:lnTo>
                <a:lnTo>
                  <a:pt x="210870" y="812800"/>
                </a:lnTo>
                <a:close/>
              </a:path>
              <a:path w="331470" h="1587500">
                <a:moveTo>
                  <a:pt x="216750" y="812800"/>
                </a:moveTo>
                <a:lnTo>
                  <a:pt x="211772" y="812800"/>
                </a:lnTo>
                <a:lnTo>
                  <a:pt x="216750" y="812271"/>
                </a:lnTo>
                <a:lnTo>
                  <a:pt x="216750" y="812800"/>
                </a:lnTo>
                <a:close/>
              </a:path>
              <a:path w="331470" h="1587500">
                <a:moveTo>
                  <a:pt x="163144" y="825500"/>
                </a:moveTo>
                <a:lnTo>
                  <a:pt x="116128" y="825500"/>
                </a:lnTo>
                <a:lnTo>
                  <a:pt x="119608" y="812800"/>
                </a:lnTo>
                <a:lnTo>
                  <a:pt x="167538" y="812800"/>
                </a:lnTo>
                <a:lnTo>
                  <a:pt x="163144" y="825500"/>
                </a:lnTo>
                <a:close/>
              </a:path>
              <a:path w="331470" h="1587500">
                <a:moveTo>
                  <a:pt x="146176" y="838200"/>
                </a:moveTo>
                <a:lnTo>
                  <a:pt x="107022" y="838200"/>
                </a:lnTo>
                <a:lnTo>
                  <a:pt x="109816" y="825500"/>
                </a:lnTo>
                <a:lnTo>
                  <a:pt x="149771" y="825500"/>
                </a:lnTo>
                <a:lnTo>
                  <a:pt x="146176" y="838200"/>
                </a:lnTo>
                <a:close/>
              </a:path>
              <a:path w="331470" h="1587500">
                <a:moveTo>
                  <a:pt x="133476" y="850900"/>
                </a:moveTo>
                <a:lnTo>
                  <a:pt x="102184" y="850900"/>
                </a:lnTo>
                <a:lnTo>
                  <a:pt x="104470" y="838200"/>
                </a:lnTo>
                <a:lnTo>
                  <a:pt x="136093" y="838200"/>
                </a:lnTo>
                <a:lnTo>
                  <a:pt x="133476" y="850900"/>
                </a:lnTo>
                <a:close/>
              </a:path>
              <a:path w="331470" h="1587500">
                <a:moveTo>
                  <a:pt x="126771" y="863600"/>
                </a:moveTo>
                <a:lnTo>
                  <a:pt x="97002" y="863600"/>
                </a:lnTo>
                <a:lnTo>
                  <a:pt x="98437" y="850900"/>
                </a:lnTo>
                <a:lnTo>
                  <a:pt x="128473" y="850900"/>
                </a:lnTo>
                <a:lnTo>
                  <a:pt x="126771" y="863600"/>
                </a:lnTo>
                <a:close/>
              </a:path>
              <a:path w="331470" h="1587500">
                <a:moveTo>
                  <a:pt x="128143" y="863600"/>
                </a:moveTo>
                <a:lnTo>
                  <a:pt x="128473" y="850900"/>
                </a:lnTo>
                <a:lnTo>
                  <a:pt x="130086" y="850900"/>
                </a:lnTo>
                <a:lnTo>
                  <a:pt x="128143" y="863600"/>
                </a:lnTo>
                <a:close/>
              </a:path>
              <a:path w="331470" h="1587500">
                <a:moveTo>
                  <a:pt x="123888" y="876300"/>
                </a:moveTo>
                <a:lnTo>
                  <a:pt x="95046" y="876300"/>
                </a:lnTo>
                <a:lnTo>
                  <a:pt x="95872" y="863600"/>
                </a:lnTo>
                <a:lnTo>
                  <a:pt x="124840" y="863600"/>
                </a:lnTo>
                <a:lnTo>
                  <a:pt x="123888" y="876300"/>
                </a:lnTo>
                <a:close/>
              </a:path>
              <a:path w="331470" h="1587500">
                <a:moveTo>
                  <a:pt x="122961" y="1485900"/>
                </a:moveTo>
                <a:lnTo>
                  <a:pt x="94386" y="1485900"/>
                </a:lnTo>
                <a:lnTo>
                  <a:pt x="94386" y="876300"/>
                </a:lnTo>
                <a:lnTo>
                  <a:pt x="122961" y="876300"/>
                </a:lnTo>
                <a:lnTo>
                  <a:pt x="122961" y="1485900"/>
                </a:lnTo>
                <a:close/>
              </a:path>
              <a:path w="331470" h="1587500">
                <a:moveTo>
                  <a:pt x="122300" y="1498600"/>
                </a:moveTo>
                <a:lnTo>
                  <a:pt x="93306" y="1498600"/>
                </a:lnTo>
                <a:lnTo>
                  <a:pt x="93992" y="1485900"/>
                </a:lnTo>
                <a:lnTo>
                  <a:pt x="122809" y="1485900"/>
                </a:lnTo>
                <a:lnTo>
                  <a:pt x="122300" y="1498600"/>
                </a:lnTo>
                <a:close/>
              </a:path>
              <a:path w="331470" h="1587500">
                <a:moveTo>
                  <a:pt x="120345" y="1511300"/>
                </a:moveTo>
                <a:lnTo>
                  <a:pt x="90297" y="1511300"/>
                </a:lnTo>
                <a:lnTo>
                  <a:pt x="91757" y="1498600"/>
                </a:lnTo>
                <a:lnTo>
                  <a:pt x="121488" y="1498600"/>
                </a:lnTo>
                <a:lnTo>
                  <a:pt x="120345" y="1511300"/>
                </a:lnTo>
                <a:close/>
              </a:path>
              <a:path w="331470" h="1587500">
                <a:moveTo>
                  <a:pt x="115163" y="1524000"/>
                </a:moveTo>
                <a:lnTo>
                  <a:pt x="83451" y="1524000"/>
                </a:lnTo>
                <a:lnTo>
                  <a:pt x="85851" y="1511300"/>
                </a:lnTo>
                <a:lnTo>
                  <a:pt x="117182" y="1511300"/>
                </a:lnTo>
                <a:lnTo>
                  <a:pt x="115163" y="1524000"/>
                </a:lnTo>
                <a:close/>
              </a:path>
              <a:path w="331470" h="1587500">
                <a:moveTo>
                  <a:pt x="107530" y="1536700"/>
                </a:moveTo>
                <a:lnTo>
                  <a:pt x="73583" y="1536700"/>
                </a:lnTo>
                <a:lnTo>
                  <a:pt x="76796" y="1524000"/>
                </a:lnTo>
                <a:lnTo>
                  <a:pt x="110337" y="1524000"/>
                </a:lnTo>
                <a:lnTo>
                  <a:pt x="107530" y="1536700"/>
                </a:lnTo>
                <a:close/>
              </a:path>
              <a:path w="331470" h="1587500">
                <a:moveTo>
                  <a:pt x="101231" y="1549400"/>
                </a:moveTo>
                <a:lnTo>
                  <a:pt x="57365" y="1549400"/>
                </a:lnTo>
                <a:lnTo>
                  <a:pt x="61468" y="1536700"/>
                </a:lnTo>
                <a:lnTo>
                  <a:pt x="104495" y="1536700"/>
                </a:lnTo>
                <a:lnTo>
                  <a:pt x="101231" y="1549400"/>
                </a:lnTo>
                <a:close/>
              </a:path>
              <a:path w="331470" h="1587500">
                <a:moveTo>
                  <a:pt x="86029" y="1562100"/>
                </a:moveTo>
                <a:lnTo>
                  <a:pt x="24130" y="1562100"/>
                </a:lnTo>
                <a:lnTo>
                  <a:pt x="29273" y="1549400"/>
                </a:lnTo>
                <a:lnTo>
                  <a:pt x="90131" y="1549400"/>
                </a:lnTo>
                <a:lnTo>
                  <a:pt x="86029" y="1562100"/>
                </a:lnTo>
                <a:close/>
              </a:path>
              <a:path w="331470" h="1587500">
                <a:moveTo>
                  <a:pt x="41706" y="1587500"/>
                </a:moveTo>
                <a:lnTo>
                  <a:pt x="596" y="1587500"/>
                </a:lnTo>
                <a:lnTo>
                  <a:pt x="0" y="1562100"/>
                </a:lnTo>
                <a:lnTo>
                  <a:pt x="72656" y="1562100"/>
                </a:lnTo>
                <a:lnTo>
                  <a:pt x="67856" y="1574800"/>
                </a:lnTo>
                <a:lnTo>
                  <a:pt x="47193" y="1574800"/>
                </a:lnTo>
                <a:lnTo>
                  <a:pt x="41706" y="15875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024831" y="3191154"/>
            <a:ext cx="1264285" cy="1141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30" b="1">
                <a:latin typeface="华文楷体"/>
                <a:cs typeface="华文楷体"/>
              </a:rPr>
              <a:t>合</a:t>
            </a:r>
            <a:r>
              <a:rPr dirty="0" sz="2800">
                <a:latin typeface="宋体"/>
                <a:cs typeface="宋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  <a:p>
            <a:pPr algn="ctr" marR="20955">
              <a:lnSpc>
                <a:spcPct val="100000"/>
              </a:lnSpc>
              <a:spcBef>
                <a:spcPts val="2555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桥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00187" y="2704185"/>
            <a:ext cx="1276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0</a:t>
            </a:r>
            <a:r>
              <a:rPr dirty="0" sz="2400" spc="5">
                <a:latin typeface="宋体"/>
                <a:cs typeface="宋体"/>
              </a:rPr>
              <a:t>＋</a:t>
            </a:r>
            <a:r>
              <a:rPr dirty="0" sz="2400" spc="5" i="1"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80944" y="339398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00187" y="3571785"/>
            <a:ext cx="1594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 i="1">
                <a:latin typeface="Book Antiqua"/>
                <a:cs typeface="Book Antiqua"/>
              </a:rPr>
              <a:t>v</a:t>
            </a:r>
            <a:r>
              <a:rPr dirty="0" baseline="-17921" sz="2325" spc="-7">
                <a:latin typeface="Times New Roman"/>
                <a:cs typeface="Times New Roman"/>
              </a:rPr>
              <a:t>0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宋体"/>
                <a:cs typeface="宋体"/>
              </a:rPr>
              <a:t>＋</a:t>
            </a:r>
            <a:r>
              <a:rPr dirty="0" baseline="-27777" sz="3600" spc="-7">
                <a:latin typeface="Times New Roman"/>
                <a:cs typeface="Times New Roman"/>
              </a:rPr>
              <a:t>2</a:t>
            </a:r>
            <a:r>
              <a:rPr dirty="0" sz="2400" spc="-5" i="1">
                <a:latin typeface="Times New Roman"/>
                <a:cs typeface="Times New Roman"/>
              </a:rPr>
              <a:t>at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93381" y="3021825"/>
            <a:ext cx="331470" cy="1587500"/>
          </a:xfrm>
          <a:custGeom>
            <a:avLst/>
            <a:gdLst/>
            <a:ahLst/>
            <a:cxnLst/>
            <a:rect l="l" t="t" r="r" b="b"/>
            <a:pathLst>
              <a:path w="331470" h="1587500">
                <a:moveTo>
                  <a:pt x="331342" y="25400"/>
                </a:moveTo>
                <a:lnTo>
                  <a:pt x="249605" y="25400"/>
                </a:lnTo>
                <a:lnTo>
                  <a:pt x="254063" y="12700"/>
                </a:lnTo>
                <a:lnTo>
                  <a:pt x="268439" y="12700"/>
                </a:lnTo>
                <a:lnTo>
                  <a:pt x="273545" y="0"/>
                </a:lnTo>
                <a:lnTo>
                  <a:pt x="330746" y="0"/>
                </a:lnTo>
                <a:lnTo>
                  <a:pt x="331342" y="25400"/>
                </a:lnTo>
                <a:close/>
              </a:path>
              <a:path w="331470" h="1587500">
                <a:moveTo>
                  <a:pt x="280974" y="38100"/>
                </a:moveTo>
                <a:lnTo>
                  <a:pt x="233603" y="38100"/>
                </a:lnTo>
                <a:lnTo>
                  <a:pt x="237312" y="25400"/>
                </a:lnTo>
                <a:lnTo>
                  <a:pt x="285508" y="25400"/>
                </a:lnTo>
                <a:lnTo>
                  <a:pt x="280974" y="38100"/>
                </a:lnTo>
                <a:close/>
              </a:path>
              <a:path w="331470" h="1587500">
                <a:moveTo>
                  <a:pt x="284949" y="38100"/>
                </a:moveTo>
                <a:lnTo>
                  <a:pt x="285508" y="25400"/>
                </a:lnTo>
                <a:lnTo>
                  <a:pt x="289623" y="25400"/>
                </a:lnTo>
                <a:lnTo>
                  <a:pt x="284949" y="38100"/>
                </a:lnTo>
                <a:close/>
              </a:path>
              <a:path w="331470" h="1587500">
                <a:moveTo>
                  <a:pt x="263245" y="50800"/>
                </a:moveTo>
                <a:lnTo>
                  <a:pt x="223812" y="50800"/>
                </a:lnTo>
                <a:lnTo>
                  <a:pt x="226847" y="38100"/>
                </a:lnTo>
                <a:lnTo>
                  <a:pt x="267017" y="38100"/>
                </a:lnTo>
                <a:lnTo>
                  <a:pt x="263245" y="50800"/>
                </a:lnTo>
                <a:close/>
              </a:path>
              <a:path w="331470" h="1587500">
                <a:moveTo>
                  <a:pt x="249643" y="63500"/>
                </a:moveTo>
                <a:lnTo>
                  <a:pt x="216179" y="63500"/>
                </a:lnTo>
                <a:lnTo>
                  <a:pt x="218465" y="50800"/>
                </a:lnTo>
                <a:lnTo>
                  <a:pt x="252463" y="50800"/>
                </a:lnTo>
                <a:lnTo>
                  <a:pt x="249643" y="63500"/>
                </a:lnTo>
                <a:close/>
              </a:path>
              <a:path w="331470" h="1587500">
                <a:moveTo>
                  <a:pt x="242138" y="76200"/>
                </a:moveTo>
                <a:lnTo>
                  <a:pt x="212432" y="76200"/>
                </a:lnTo>
                <a:lnTo>
                  <a:pt x="214172" y="63500"/>
                </a:lnTo>
                <a:lnTo>
                  <a:pt x="244081" y="63500"/>
                </a:lnTo>
                <a:lnTo>
                  <a:pt x="242138" y="76200"/>
                </a:lnTo>
                <a:close/>
              </a:path>
              <a:path w="331470" h="1587500">
                <a:moveTo>
                  <a:pt x="237883" y="88900"/>
                </a:moveTo>
                <a:lnTo>
                  <a:pt x="209041" y="88900"/>
                </a:lnTo>
                <a:lnTo>
                  <a:pt x="209867" y="76200"/>
                </a:lnTo>
                <a:lnTo>
                  <a:pt x="238836" y="76200"/>
                </a:lnTo>
                <a:lnTo>
                  <a:pt x="237883" y="88900"/>
                </a:lnTo>
                <a:close/>
              </a:path>
              <a:path w="331470" h="1587500">
                <a:moveTo>
                  <a:pt x="238632" y="88900"/>
                </a:moveTo>
                <a:lnTo>
                  <a:pt x="238836" y="76200"/>
                </a:lnTo>
                <a:lnTo>
                  <a:pt x="239839" y="76200"/>
                </a:lnTo>
                <a:lnTo>
                  <a:pt x="238632" y="88900"/>
                </a:lnTo>
                <a:close/>
              </a:path>
              <a:path w="331470" h="1587500">
                <a:moveTo>
                  <a:pt x="236804" y="711200"/>
                </a:moveTo>
                <a:lnTo>
                  <a:pt x="208254" y="711200"/>
                </a:lnTo>
                <a:lnTo>
                  <a:pt x="208394" y="698500"/>
                </a:lnTo>
                <a:lnTo>
                  <a:pt x="208381" y="101600"/>
                </a:lnTo>
                <a:lnTo>
                  <a:pt x="208546" y="88900"/>
                </a:lnTo>
                <a:lnTo>
                  <a:pt x="237096" y="88900"/>
                </a:lnTo>
                <a:lnTo>
                  <a:pt x="236956" y="101600"/>
                </a:lnTo>
                <a:lnTo>
                  <a:pt x="236956" y="698500"/>
                </a:lnTo>
                <a:lnTo>
                  <a:pt x="236804" y="711200"/>
                </a:lnTo>
                <a:close/>
              </a:path>
              <a:path w="331470" h="1587500">
                <a:moveTo>
                  <a:pt x="206501" y="723900"/>
                </a:moveTo>
                <a:lnTo>
                  <a:pt x="205498" y="723900"/>
                </a:lnTo>
                <a:lnTo>
                  <a:pt x="206705" y="711200"/>
                </a:lnTo>
                <a:lnTo>
                  <a:pt x="206501" y="723900"/>
                </a:lnTo>
                <a:close/>
              </a:path>
              <a:path w="331470" h="1587500">
                <a:moveTo>
                  <a:pt x="235483" y="723900"/>
                </a:moveTo>
                <a:lnTo>
                  <a:pt x="206501" y="723900"/>
                </a:lnTo>
                <a:lnTo>
                  <a:pt x="207454" y="711200"/>
                </a:lnTo>
                <a:lnTo>
                  <a:pt x="236296" y="711200"/>
                </a:lnTo>
                <a:lnTo>
                  <a:pt x="235483" y="723900"/>
                </a:lnTo>
                <a:close/>
              </a:path>
              <a:path w="331470" h="1587500">
                <a:moveTo>
                  <a:pt x="231178" y="736600"/>
                </a:moveTo>
                <a:lnTo>
                  <a:pt x="201269" y="736600"/>
                </a:lnTo>
                <a:lnTo>
                  <a:pt x="203200" y="723900"/>
                </a:lnTo>
                <a:lnTo>
                  <a:pt x="232905" y="723900"/>
                </a:lnTo>
                <a:lnTo>
                  <a:pt x="231178" y="736600"/>
                </a:lnTo>
                <a:close/>
              </a:path>
              <a:path w="331470" h="1587500">
                <a:moveTo>
                  <a:pt x="226872" y="749300"/>
                </a:moveTo>
                <a:lnTo>
                  <a:pt x="192874" y="749300"/>
                </a:lnTo>
                <a:lnTo>
                  <a:pt x="195694" y="736600"/>
                </a:lnTo>
                <a:lnTo>
                  <a:pt x="229158" y="736600"/>
                </a:lnTo>
                <a:lnTo>
                  <a:pt x="226872" y="749300"/>
                </a:lnTo>
                <a:close/>
              </a:path>
              <a:path w="331470" h="1587500">
                <a:moveTo>
                  <a:pt x="218490" y="762000"/>
                </a:moveTo>
                <a:lnTo>
                  <a:pt x="178333" y="762000"/>
                </a:lnTo>
                <a:lnTo>
                  <a:pt x="182092" y="749300"/>
                </a:lnTo>
                <a:lnTo>
                  <a:pt x="221526" y="749300"/>
                </a:lnTo>
                <a:lnTo>
                  <a:pt x="218490" y="762000"/>
                </a:lnTo>
                <a:close/>
              </a:path>
              <a:path w="331470" h="1587500">
                <a:moveTo>
                  <a:pt x="208038" y="774700"/>
                </a:moveTo>
                <a:lnTo>
                  <a:pt x="159829" y="774700"/>
                </a:lnTo>
                <a:lnTo>
                  <a:pt x="164363" y="762000"/>
                </a:lnTo>
                <a:lnTo>
                  <a:pt x="211734" y="762000"/>
                </a:lnTo>
                <a:lnTo>
                  <a:pt x="208038" y="774700"/>
                </a:lnTo>
                <a:close/>
              </a:path>
              <a:path w="331470" h="1587500">
                <a:moveTo>
                  <a:pt x="114592" y="812269"/>
                </a:moveTo>
                <a:lnTo>
                  <a:pt x="0" y="800100"/>
                </a:lnTo>
                <a:lnTo>
                  <a:pt x="0" y="774700"/>
                </a:lnTo>
                <a:lnTo>
                  <a:pt x="114592" y="774700"/>
                </a:lnTo>
                <a:lnTo>
                  <a:pt x="114592" y="812269"/>
                </a:lnTo>
                <a:close/>
              </a:path>
              <a:path w="331470" h="1587500">
                <a:moveTo>
                  <a:pt x="120472" y="812800"/>
                </a:moveTo>
                <a:lnTo>
                  <a:pt x="119583" y="812800"/>
                </a:lnTo>
                <a:lnTo>
                  <a:pt x="114592" y="812269"/>
                </a:lnTo>
                <a:lnTo>
                  <a:pt x="114592" y="774700"/>
                </a:lnTo>
                <a:lnTo>
                  <a:pt x="138518" y="774700"/>
                </a:lnTo>
                <a:lnTo>
                  <a:pt x="144348" y="787400"/>
                </a:lnTo>
                <a:lnTo>
                  <a:pt x="176898" y="787400"/>
                </a:lnTo>
                <a:lnTo>
                  <a:pt x="171805" y="800100"/>
                </a:lnTo>
                <a:lnTo>
                  <a:pt x="126568" y="800100"/>
                </a:lnTo>
                <a:lnTo>
                  <a:pt x="120472" y="812800"/>
                </a:lnTo>
                <a:close/>
              </a:path>
              <a:path w="331470" h="1587500">
                <a:moveTo>
                  <a:pt x="191287" y="787400"/>
                </a:moveTo>
                <a:lnTo>
                  <a:pt x="144348" y="787400"/>
                </a:lnTo>
                <a:lnTo>
                  <a:pt x="138518" y="774700"/>
                </a:lnTo>
                <a:lnTo>
                  <a:pt x="195745" y="774700"/>
                </a:lnTo>
                <a:lnTo>
                  <a:pt x="191287" y="787400"/>
                </a:lnTo>
                <a:close/>
              </a:path>
              <a:path w="331470" h="1587500">
                <a:moveTo>
                  <a:pt x="181851" y="800100"/>
                </a:moveTo>
                <a:lnTo>
                  <a:pt x="171805" y="800100"/>
                </a:lnTo>
                <a:lnTo>
                  <a:pt x="176898" y="787400"/>
                </a:lnTo>
                <a:lnTo>
                  <a:pt x="181851" y="800100"/>
                </a:lnTo>
                <a:close/>
              </a:path>
              <a:path w="331470" h="1587500">
                <a:moveTo>
                  <a:pt x="200025" y="812800"/>
                </a:moveTo>
                <a:lnTo>
                  <a:pt x="120472" y="812800"/>
                </a:lnTo>
                <a:lnTo>
                  <a:pt x="126568" y="800100"/>
                </a:lnTo>
                <a:lnTo>
                  <a:pt x="195745" y="800100"/>
                </a:lnTo>
                <a:lnTo>
                  <a:pt x="200025" y="812800"/>
                </a:lnTo>
                <a:close/>
              </a:path>
              <a:path w="331470" h="1587500">
                <a:moveTo>
                  <a:pt x="119583" y="812800"/>
                </a:moveTo>
                <a:lnTo>
                  <a:pt x="114592" y="812800"/>
                </a:lnTo>
                <a:lnTo>
                  <a:pt x="114592" y="812269"/>
                </a:lnTo>
                <a:lnTo>
                  <a:pt x="119583" y="812800"/>
                </a:lnTo>
                <a:close/>
              </a:path>
              <a:path w="331470" h="1587500">
                <a:moveTo>
                  <a:pt x="215226" y="825500"/>
                </a:moveTo>
                <a:lnTo>
                  <a:pt x="168211" y="825500"/>
                </a:lnTo>
                <a:lnTo>
                  <a:pt x="163817" y="812800"/>
                </a:lnTo>
                <a:lnTo>
                  <a:pt x="211734" y="812800"/>
                </a:lnTo>
                <a:lnTo>
                  <a:pt x="215226" y="825500"/>
                </a:lnTo>
                <a:close/>
              </a:path>
              <a:path w="331470" h="1587500">
                <a:moveTo>
                  <a:pt x="224332" y="838200"/>
                </a:moveTo>
                <a:lnTo>
                  <a:pt x="185165" y="838200"/>
                </a:lnTo>
                <a:lnTo>
                  <a:pt x="181584" y="825500"/>
                </a:lnTo>
                <a:lnTo>
                  <a:pt x="221526" y="825500"/>
                </a:lnTo>
                <a:lnTo>
                  <a:pt x="224332" y="838200"/>
                </a:lnTo>
                <a:close/>
              </a:path>
              <a:path w="331470" h="1587500">
                <a:moveTo>
                  <a:pt x="229158" y="850900"/>
                </a:moveTo>
                <a:lnTo>
                  <a:pt x="197865" y="850900"/>
                </a:lnTo>
                <a:lnTo>
                  <a:pt x="195262" y="838200"/>
                </a:lnTo>
                <a:lnTo>
                  <a:pt x="226872" y="838200"/>
                </a:lnTo>
                <a:lnTo>
                  <a:pt x="229158" y="850900"/>
                </a:lnTo>
                <a:close/>
              </a:path>
              <a:path w="331470" h="1587500">
                <a:moveTo>
                  <a:pt x="203200" y="863600"/>
                </a:moveTo>
                <a:lnTo>
                  <a:pt x="201269" y="850900"/>
                </a:lnTo>
                <a:lnTo>
                  <a:pt x="202869" y="850900"/>
                </a:lnTo>
                <a:lnTo>
                  <a:pt x="203200" y="863600"/>
                </a:lnTo>
                <a:close/>
              </a:path>
              <a:path w="331470" h="1587500">
                <a:moveTo>
                  <a:pt x="234340" y="863600"/>
                </a:moveTo>
                <a:lnTo>
                  <a:pt x="204584" y="863600"/>
                </a:lnTo>
                <a:lnTo>
                  <a:pt x="202869" y="850900"/>
                </a:lnTo>
                <a:lnTo>
                  <a:pt x="232905" y="850900"/>
                </a:lnTo>
                <a:lnTo>
                  <a:pt x="234340" y="863600"/>
                </a:lnTo>
                <a:close/>
              </a:path>
              <a:path w="331470" h="1587500">
                <a:moveTo>
                  <a:pt x="236296" y="876300"/>
                </a:moveTo>
                <a:lnTo>
                  <a:pt x="207454" y="876300"/>
                </a:lnTo>
                <a:lnTo>
                  <a:pt x="206501" y="863600"/>
                </a:lnTo>
                <a:lnTo>
                  <a:pt x="235483" y="863600"/>
                </a:lnTo>
                <a:lnTo>
                  <a:pt x="236296" y="876300"/>
                </a:lnTo>
                <a:close/>
              </a:path>
              <a:path w="331470" h="1587500">
                <a:moveTo>
                  <a:pt x="236956" y="1485900"/>
                </a:moveTo>
                <a:lnTo>
                  <a:pt x="208381" y="1485900"/>
                </a:lnTo>
                <a:lnTo>
                  <a:pt x="208381" y="876300"/>
                </a:lnTo>
                <a:lnTo>
                  <a:pt x="236956" y="876300"/>
                </a:lnTo>
                <a:lnTo>
                  <a:pt x="236956" y="1485900"/>
                </a:lnTo>
                <a:close/>
              </a:path>
              <a:path w="331470" h="1587500">
                <a:moveTo>
                  <a:pt x="238036" y="1498600"/>
                </a:moveTo>
                <a:lnTo>
                  <a:pt x="209041" y="1498600"/>
                </a:lnTo>
                <a:lnTo>
                  <a:pt x="208546" y="1485900"/>
                </a:lnTo>
                <a:lnTo>
                  <a:pt x="237350" y="1485900"/>
                </a:lnTo>
                <a:lnTo>
                  <a:pt x="238036" y="1498600"/>
                </a:lnTo>
                <a:close/>
              </a:path>
              <a:path w="331470" h="1587500">
                <a:moveTo>
                  <a:pt x="241058" y="1511300"/>
                </a:moveTo>
                <a:lnTo>
                  <a:pt x="210997" y="1511300"/>
                </a:lnTo>
                <a:lnTo>
                  <a:pt x="209867" y="1498600"/>
                </a:lnTo>
                <a:lnTo>
                  <a:pt x="239598" y="1498600"/>
                </a:lnTo>
                <a:lnTo>
                  <a:pt x="241058" y="1511300"/>
                </a:lnTo>
                <a:close/>
              </a:path>
              <a:path w="331470" h="1587500">
                <a:moveTo>
                  <a:pt x="247891" y="1524000"/>
                </a:moveTo>
                <a:lnTo>
                  <a:pt x="216179" y="1524000"/>
                </a:lnTo>
                <a:lnTo>
                  <a:pt x="214172" y="1511300"/>
                </a:lnTo>
                <a:lnTo>
                  <a:pt x="245503" y="1511300"/>
                </a:lnTo>
                <a:lnTo>
                  <a:pt x="247891" y="1524000"/>
                </a:lnTo>
                <a:close/>
              </a:path>
              <a:path w="331470" h="1587500">
                <a:moveTo>
                  <a:pt x="257771" y="1536700"/>
                </a:moveTo>
                <a:lnTo>
                  <a:pt x="223812" y="1536700"/>
                </a:lnTo>
                <a:lnTo>
                  <a:pt x="221018" y="1524000"/>
                </a:lnTo>
                <a:lnTo>
                  <a:pt x="254546" y="1524000"/>
                </a:lnTo>
                <a:lnTo>
                  <a:pt x="257771" y="1536700"/>
                </a:lnTo>
                <a:close/>
              </a:path>
              <a:path w="331470" h="1587500">
                <a:moveTo>
                  <a:pt x="273977" y="1549400"/>
                </a:moveTo>
                <a:lnTo>
                  <a:pt x="233603" y="1549400"/>
                </a:lnTo>
                <a:lnTo>
                  <a:pt x="230124" y="1536700"/>
                </a:lnTo>
                <a:lnTo>
                  <a:pt x="269887" y="1536700"/>
                </a:lnTo>
                <a:lnTo>
                  <a:pt x="273977" y="1549400"/>
                </a:lnTo>
                <a:close/>
              </a:path>
              <a:path w="331470" h="1587500">
                <a:moveTo>
                  <a:pt x="307225" y="1562100"/>
                </a:moveTo>
                <a:lnTo>
                  <a:pt x="245313" y="1562100"/>
                </a:lnTo>
                <a:lnTo>
                  <a:pt x="241211" y="1549400"/>
                </a:lnTo>
                <a:lnTo>
                  <a:pt x="302082" y="1549400"/>
                </a:lnTo>
                <a:lnTo>
                  <a:pt x="307225" y="1562100"/>
                </a:lnTo>
                <a:close/>
              </a:path>
              <a:path w="331470" h="1587500">
                <a:moveTo>
                  <a:pt x="330746" y="1587500"/>
                </a:moveTo>
                <a:lnTo>
                  <a:pt x="289648" y="1587500"/>
                </a:lnTo>
                <a:lnTo>
                  <a:pt x="284149" y="1574800"/>
                </a:lnTo>
                <a:lnTo>
                  <a:pt x="263486" y="1574800"/>
                </a:lnTo>
                <a:lnTo>
                  <a:pt x="258699" y="1562100"/>
                </a:lnTo>
                <a:lnTo>
                  <a:pt x="331342" y="1562100"/>
                </a:lnTo>
                <a:lnTo>
                  <a:pt x="330746" y="15875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157065" y="1598472"/>
            <a:ext cx="362140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研究对象：质量为</a:t>
            </a:r>
            <a:r>
              <a:rPr dirty="0" sz="2400" spc="-5" b="1" i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华文楷体"/>
                <a:cs typeface="华文楷体"/>
              </a:rPr>
              <a:t>的物</a:t>
            </a:r>
            <a:r>
              <a:rPr dirty="0" sz="2400" spc="-5" b="1">
                <a:latin typeface="华文楷体"/>
                <a:cs typeface="华文楷体"/>
              </a:rPr>
              <a:t>体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14358" y="4342650"/>
            <a:ext cx="770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ax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34259" y="4351413"/>
            <a:ext cx="1104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2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7025" y="4587747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38046" y="4209453"/>
            <a:ext cx="30289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157" sz="3975" spc="135" i="1">
                <a:latin typeface="Book Antiqua"/>
                <a:cs typeface="Book Antiqua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4479" y="4359440"/>
            <a:ext cx="44386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62890" algn="l"/>
              </a:tabLst>
            </a:pPr>
            <a:r>
              <a:rPr dirty="0" sz="2650" i="1">
                <a:latin typeface="Book Antiqua"/>
                <a:cs typeface="Book Antiqua"/>
              </a:rPr>
              <a:t>v</a:t>
            </a:r>
            <a:endParaRPr sz="265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79788" y="2723019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重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79788" y="3522853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弹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25902" y="4322698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摩擦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0177" y="1527797"/>
            <a:ext cx="4496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从受力情况确定运动情</a:t>
            </a:r>
            <a:r>
              <a:rPr dirty="0" sz="3200" spc="5"/>
              <a:t>况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184218" y="3264912"/>
            <a:ext cx="475615" cy="99885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860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30" b="1">
                <a:latin typeface="华文楷体"/>
                <a:cs typeface="华文楷体"/>
              </a:rPr>
              <a:t>合</a:t>
            </a:r>
            <a:endParaRPr baseline="-16975" sz="27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1864" y="3268623"/>
            <a:ext cx="635635" cy="995044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844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2400" b="1">
                <a:latin typeface="华文楷体"/>
                <a:cs typeface="华文楷体"/>
              </a:rPr>
              <a:t>运</a:t>
            </a:r>
            <a:r>
              <a:rPr dirty="0" sz="2400" spc="-5" b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0015" y="3611879"/>
            <a:ext cx="1905000" cy="384175"/>
          </a:xfrm>
          <a:custGeom>
            <a:avLst/>
            <a:gdLst/>
            <a:ahLst/>
            <a:cxnLst/>
            <a:rect l="l" t="t" r="r" b="b"/>
            <a:pathLst>
              <a:path w="1905000" h="384175">
                <a:moveTo>
                  <a:pt x="252984" y="384048"/>
                </a:moveTo>
                <a:lnTo>
                  <a:pt x="0" y="192024"/>
                </a:lnTo>
                <a:lnTo>
                  <a:pt x="252984" y="0"/>
                </a:lnTo>
                <a:lnTo>
                  <a:pt x="252984" y="88392"/>
                </a:lnTo>
                <a:lnTo>
                  <a:pt x="1769291" y="88392"/>
                </a:lnTo>
                <a:lnTo>
                  <a:pt x="1905000" y="192024"/>
                </a:lnTo>
                <a:lnTo>
                  <a:pt x="1769291" y="295656"/>
                </a:lnTo>
                <a:lnTo>
                  <a:pt x="252984" y="295656"/>
                </a:lnTo>
                <a:lnTo>
                  <a:pt x="252984" y="384048"/>
                </a:lnTo>
                <a:close/>
              </a:path>
              <a:path w="1905000" h="384175">
                <a:moveTo>
                  <a:pt x="1769291" y="88392"/>
                </a:moveTo>
                <a:lnTo>
                  <a:pt x="1653539" y="88392"/>
                </a:lnTo>
                <a:lnTo>
                  <a:pt x="1653539" y="0"/>
                </a:lnTo>
                <a:lnTo>
                  <a:pt x="1769291" y="88392"/>
                </a:lnTo>
                <a:close/>
              </a:path>
              <a:path w="1905000" h="384175">
                <a:moveTo>
                  <a:pt x="1653539" y="384048"/>
                </a:moveTo>
                <a:lnTo>
                  <a:pt x="1653539" y="295656"/>
                </a:lnTo>
                <a:lnTo>
                  <a:pt x="1769291" y="295656"/>
                </a:lnTo>
                <a:lnTo>
                  <a:pt x="1653539" y="384048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89779" y="3599167"/>
            <a:ext cx="1925955" cy="409575"/>
          </a:xfrm>
          <a:custGeom>
            <a:avLst/>
            <a:gdLst/>
            <a:ahLst/>
            <a:cxnLst/>
            <a:rect l="l" t="t" r="r" b="b"/>
            <a:pathLst>
              <a:path w="1925954" h="409575">
                <a:moveTo>
                  <a:pt x="268897" y="409498"/>
                </a:moveTo>
                <a:lnTo>
                  <a:pt x="0" y="204749"/>
                </a:lnTo>
                <a:lnTo>
                  <a:pt x="268897" y="0"/>
                </a:lnTo>
                <a:lnTo>
                  <a:pt x="268897" y="12814"/>
                </a:lnTo>
                <a:lnTo>
                  <a:pt x="256197" y="12814"/>
                </a:lnTo>
                <a:lnTo>
                  <a:pt x="256184" y="25633"/>
                </a:lnTo>
                <a:lnTo>
                  <a:pt x="27585" y="199694"/>
                </a:lnTo>
                <a:lnTo>
                  <a:pt x="14325" y="199694"/>
                </a:lnTo>
                <a:lnTo>
                  <a:pt x="14325" y="209791"/>
                </a:lnTo>
                <a:lnTo>
                  <a:pt x="27584" y="209791"/>
                </a:lnTo>
                <a:lnTo>
                  <a:pt x="256184" y="383864"/>
                </a:lnTo>
                <a:lnTo>
                  <a:pt x="256197" y="396684"/>
                </a:lnTo>
                <a:lnTo>
                  <a:pt x="268897" y="396684"/>
                </a:lnTo>
                <a:lnTo>
                  <a:pt x="268897" y="409498"/>
                </a:lnTo>
                <a:close/>
              </a:path>
              <a:path w="1925954" h="409575">
                <a:moveTo>
                  <a:pt x="1656829" y="101257"/>
                </a:moveTo>
                <a:lnTo>
                  <a:pt x="1656829" y="0"/>
                </a:lnTo>
                <a:lnTo>
                  <a:pt x="1673658" y="12814"/>
                </a:lnTo>
                <a:lnTo>
                  <a:pt x="1669529" y="12814"/>
                </a:lnTo>
                <a:lnTo>
                  <a:pt x="1659331" y="17868"/>
                </a:lnTo>
                <a:lnTo>
                  <a:pt x="1669516" y="25624"/>
                </a:lnTo>
                <a:lnTo>
                  <a:pt x="1669529" y="94907"/>
                </a:lnTo>
                <a:lnTo>
                  <a:pt x="1663179" y="94907"/>
                </a:lnTo>
                <a:lnTo>
                  <a:pt x="1656829" y="101257"/>
                </a:lnTo>
                <a:close/>
              </a:path>
              <a:path w="1925954" h="409575">
                <a:moveTo>
                  <a:pt x="256197" y="25624"/>
                </a:moveTo>
                <a:lnTo>
                  <a:pt x="256197" y="12814"/>
                </a:lnTo>
                <a:lnTo>
                  <a:pt x="266382" y="17868"/>
                </a:lnTo>
                <a:lnTo>
                  <a:pt x="256197" y="25624"/>
                </a:lnTo>
                <a:close/>
              </a:path>
              <a:path w="1925954" h="409575">
                <a:moveTo>
                  <a:pt x="1669529" y="107607"/>
                </a:moveTo>
                <a:lnTo>
                  <a:pt x="256197" y="107607"/>
                </a:lnTo>
                <a:lnTo>
                  <a:pt x="256197" y="25624"/>
                </a:lnTo>
                <a:lnTo>
                  <a:pt x="266382" y="17868"/>
                </a:lnTo>
                <a:lnTo>
                  <a:pt x="256197" y="12814"/>
                </a:lnTo>
                <a:lnTo>
                  <a:pt x="268897" y="12814"/>
                </a:lnTo>
                <a:lnTo>
                  <a:pt x="268897" y="94907"/>
                </a:lnTo>
                <a:lnTo>
                  <a:pt x="262547" y="94907"/>
                </a:lnTo>
                <a:lnTo>
                  <a:pt x="268897" y="101257"/>
                </a:lnTo>
                <a:lnTo>
                  <a:pt x="1669529" y="101257"/>
                </a:lnTo>
                <a:lnTo>
                  <a:pt x="1669529" y="107607"/>
                </a:lnTo>
                <a:close/>
              </a:path>
              <a:path w="1925954" h="409575">
                <a:moveTo>
                  <a:pt x="1669529" y="25633"/>
                </a:moveTo>
                <a:lnTo>
                  <a:pt x="1659331" y="17868"/>
                </a:lnTo>
                <a:lnTo>
                  <a:pt x="1669529" y="12814"/>
                </a:lnTo>
                <a:lnTo>
                  <a:pt x="1669529" y="25633"/>
                </a:lnTo>
                <a:close/>
              </a:path>
              <a:path w="1925954" h="409575">
                <a:moveTo>
                  <a:pt x="1904758" y="204743"/>
                </a:moveTo>
                <a:lnTo>
                  <a:pt x="1669529" y="25633"/>
                </a:lnTo>
                <a:lnTo>
                  <a:pt x="1669529" y="12814"/>
                </a:lnTo>
                <a:lnTo>
                  <a:pt x="1673658" y="12814"/>
                </a:lnTo>
                <a:lnTo>
                  <a:pt x="1919088" y="199694"/>
                </a:lnTo>
                <a:lnTo>
                  <a:pt x="1911388" y="199694"/>
                </a:lnTo>
                <a:lnTo>
                  <a:pt x="1904758" y="204743"/>
                </a:lnTo>
                <a:close/>
              </a:path>
              <a:path w="1925954" h="409575">
                <a:moveTo>
                  <a:pt x="268897" y="101257"/>
                </a:moveTo>
                <a:lnTo>
                  <a:pt x="262547" y="94907"/>
                </a:lnTo>
                <a:lnTo>
                  <a:pt x="268897" y="94907"/>
                </a:lnTo>
                <a:lnTo>
                  <a:pt x="268897" y="101257"/>
                </a:lnTo>
                <a:close/>
              </a:path>
              <a:path w="1925954" h="409575">
                <a:moveTo>
                  <a:pt x="1656829" y="101257"/>
                </a:moveTo>
                <a:lnTo>
                  <a:pt x="268897" y="101257"/>
                </a:lnTo>
                <a:lnTo>
                  <a:pt x="268897" y="94907"/>
                </a:lnTo>
                <a:lnTo>
                  <a:pt x="1656829" y="94907"/>
                </a:lnTo>
                <a:lnTo>
                  <a:pt x="1656829" y="101257"/>
                </a:lnTo>
                <a:close/>
              </a:path>
              <a:path w="1925954" h="409575">
                <a:moveTo>
                  <a:pt x="1669529" y="101257"/>
                </a:moveTo>
                <a:lnTo>
                  <a:pt x="1656829" y="101257"/>
                </a:lnTo>
                <a:lnTo>
                  <a:pt x="1663179" y="94907"/>
                </a:lnTo>
                <a:lnTo>
                  <a:pt x="1669529" y="94907"/>
                </a:lnTo>
                <a:lnTo>
                  <a:pt x="1669529" y="101257"/>
                </a:lnTo>
                <a:close/>
              </a:path>
              <a:path w="1925954" h="409575">
                <a:moveTo>
                  <a:pt x="14325" y="209791"/>
                </a:moveTo>
                <a:lnTo>
                  <a:pt x="14325" y="199694"/>
                </a:lnTo>
                <a:lnTo>
                  <a:pt x="20955" y="204743"/>
                </a:lnTo>
                <a:lnTo>
                  <a:pt x="14325" y="209791"/>
                </a:lnTo>
                <a:close/>
              </a:path>
              <a:path w="1925954" h="409575">
                <a:moveTo>
                  <a:pt x="20955" y="204743"/>
                </a:moveTo>
                <a:lnTo>
                  <a:pt x="14325" y="199694"/>
                </a:lnTo>
                <a:lnTo>
                  <a:pt x="27585" y="199694"/>
                </a:lnTo>
                <a:lnTo>
                  <a:pt x="20955" y="204743"/>
                </a:lnTo>
                <a:close/>
              </a:path>
              <a:path w="1925954" h="409575">
                <a:moveTo>
                  <a:pt x="1911388" y="209791"/>
                </a:moveTo>
                <a:lnTo>
                  <a:pt x="1904758" y="204743"/>
                </a:lnTo>
                <a:lnTo>
                  <a:pt x="1911388" y="199694"/>
                </a:lnTo>
                <a:lnTo>
                  <a:pt x="1911388" y="209791"/>
                </a:lnTo>
                <a:close/>
              </a:path>
              <a:path w="1925954" h="409575">
                <a:moveTo>
                  <a:pt x="1919104" y="209791"/>
                </a:moveTo>
                <a:lnTo>
                  <a:pt x="1911388" y="209791"/>
                </a:lnTo>
                <a:lnTo>
                  <a:pt x="1911388" y="199694"/>
                </a:lnTo>
                <a:lnTo>
                  <a:pt x="1919088" y="199694"/>
                </a:lnTo>
                <a:lnTo>
                  <a:pt x="1925726" y="204749"/>
                </a:lnTo>
                <a:lnTo>
                  <a:pt x="1919104" y="209791"/>
                </a:lnTo>
                <a:close/>
              </a:path>
              <a:path w="1925954" h="409575">
                <a:moveTo>
                  <a:pt x="27584" y="209791"/>
                </a:moveTo>
                <a:lnTo>
                  <a:pt x="14325" y="209791"/>
                </a:lnTo>
                <a:lnTo>
                  <a:pt x="20963" y="204749"/>
                </a:lnTo>
                <a:lnTo>
                  <a:pt x="27584" y="209791"/>
                </a:lnTo>
                <a:close/>
              </a:path>
              <a:path w="1925954" h="409575">
                <a:moveTo>
                  <a:pt x="1673658" y="396684"/>
                </a:moveTo>
                <a:lnTo>
                  <a:pt x="1669529" y="396684"/>
                </a:lnTo>
                <a:lnTo>
                  <a:pt x="1669529" y="383864"/>
                </a:lnTo>
                <a:lnTo>
                  <a:pt x="1904766" y="204749"/>
                </a:lnTo>
                <a:lnTo>
                  <a:pt x="1911388" y="209791"/>
                </a:lnTo>
                <a:lnTo>
                  <a:pt x="1919104" y="209791"/>
                </a:lnTo>
                <a:lnTo>
                  <a:pt x="1673658" y="396684"/>
                </a:lnTo>
                <a:close/>
              </a:path>
              <a:path w="1925954" h="409575">
                <a:moveTo>
                  <a:pt x="268897" y="396684"/>
                </a:moveTo>
                <a:lnTo>
                  <a:pt x="256197" y="396684"/>
                </a:lnTo>
                <a:lnTo>
                  <a:pt x="266382" y="391629"/>
                </a:lnTo>
                <a:lnTo>
                  <a:pt x="256197" y="383873"/>
                </a:lnTo>
                <a:lnTo>
                  <a:pt x="256197" y="301878"/>
                </a:lnTo>
                <a:lnTo>
                  <a:pt x="1669529" y="301878"/>
                </a:lnTo>
                <a:lnTo>
                  <a:pt x="1669529" y="308228"/>
                </a:lnTo>
                <a:lnTo>
                  <a:pt x="268897" y="308228"/>
                </a:lnTo>
                <a:lnTo>
                  <a:pt x="262547" y="314578"/>
                </a:lnTo>
                <a:lnTo>
                  <a:pt x="268897" y="314578"/>
                </a:lnTo>
                <a:lnTo>
                  <a:pt x="268897" y="396684"/>
                </a:lnTo>
                <a:close/>
              </a:path>
              <a:path w="1925954" h="409575">
                <a:moveTo>
                  <a:pt x="268897" y="314578"/>
                </a:moveTo>
                <a:lnTo>
                  <a:pt x="262547" y="314578"/>
                </a:lnTo>
                <a:lnTo>
                  <a:pt x="268897" y="308228"/>
                </a:lnTo>
                <a:lnTo>
                  <a:pt x="268897" y="314578"/>
                </a:lnTo>
                <a:close/>
              </a:path>
              <a:path w="1925954" h="409575">
                <a:moveTo>
                  <a:pt x="1656829" y="314578"/>
                </a:moveTo>
                <a:lnTo>
                  <a:pt x="268897" y="314578"/>
                </a:lnTo>
                <a:lnTo>
                  <a:pt x="268897" y="308228"/>
                </a:lnTo>
                <a:lnTo>
                  <a:pt x="1656829" y="308228"/>
                </a:lnTo>
                <a:lnTo>
                  <a:pt x="1656829" y="314578"/>
                </a:lnTo>
                <a:close/>
              </a:path>
              <a:path w="1925954" h="409575">
                <a:moveTo>
                  <a:pt x="1656829" y="409498"/>
                </a:moveTo>
                <a:lnTo>
                  <a:pt x="1656829" y="308228"/>
                </a:lnTo>
                <a:lnTo>
                  <a:pt x="1663179" y="314578"/>
                </a:lnTo>
                <a:lnTo>
                  <a:pt x="1669529" y="314578"/>
                </a:lnTo>
                <a:lnTo>
                  <a:pt x="1669516" y="383873"/>
                </a:lnTo>
                <a:lnTo>
                  <a:pt x="1659331" y="391629"/>
                </a:lnTo>
                <a:lnTo>
                  <a:pt x="1669529" y="396684"/>
                </a:lnTo>
                <a:lnTo>
                  <a:pt x="1673658" y="396684"/>
                </a:lnTo>
                <a:lnTo>
                  <a:pt x="1656829" y="409498"/>
                </a:lnTo>
                <a:close/>
              </a:path>
              <a:path w="1925954" h="409575">
                <a:moveTo>
                  <a:pt x="1669529" y="314578"/>
                </a:moveTo>
                <a:lnTo>
                  <a:pt x="1663179" y="314578"/>
                </a:lnTo>
                <a:lnTo>
                  <a:pt x="1656829" y="308228"/>
                </a:lnTo>
                <a:lnTo>
                  <a:pt x="1669529" y="308228"/>
                </a:lnTo>
                <a:lnTo>
                  <a:pt x="1669529" y="314578"/>
                </a:lnTo>
                <a:close/>
              </a:path>
              <a:path w="1925954" h="409575">
                <a:moveTo>
                  <a:pt x="1669529" y="396684"/>
                </a:moveTo>
                <a:lnTo>
                  <a:pt x="1659331" y="391629"/>
                </a:lnTo>
                <a:lnTo>
                  <a:pt x="1669529" y="383864"/>
                </a:lnTo>
                <a:lnTo>
                  <a:pt x="1669529" y="396684"/>
                </a:lnTo>
                <a:close/>
              </a:path>
              <a:path w="1925954" h="409575">
                <a:moveTo>
                  <a:pt x="256197" y="396684"/>
                </a:moveTo>
                <a:lnTo>
                  <a:pt x="256197" y="383873"/>
                </a:lnTo>
                <a:lnTo>
                  <a:pt x="266382" y="391629"/>
                </a:lnTo>
                <a:lnTo>
                  <a:pt x="256197" y="396684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68178" y="2941980"/>
            <a:ext cx="331470" cy="1587500"/>
          </a:xfrm>
          <a:custGeom>
            <a:avLst/>
            <a:gdLst/>
            <a:ahLst/>
            <a:cxnLst/>
            <a:rect l="l" t="t" r="r" b="b"/>
            <a:pathLst>
              <a:path w="331470" h="1587500">
                <a:moveTo>
                  <a:pt x="81749" y="25400"/>
                </a:moveTo>
                <a:lnTo>
                  <a:pt x="0" y="25400"/>
                </a:lnTo>
                <a:lnTo>
                  <a:pt x="596" y="0"/>
                </a:lnTo>
                <a:lnTo>
                  <a:pt x="57810" y="0"/>
                </a:lnTo>
                <a:lnTo>
                  <a:pt x="62903" y="12700"/>
                </a:lnTo>
                <a:lnTo>
                  <a:pt x="77292" y="12700"/>
                </a:lnTo>
                <a:lnTo>
                  <a:pt x="81749" y="25400"/>
                </a:lnTo>
                <a:close/>
              </a:path>
              <a:path w="331470" h="1587500">
                <a:moveTo>
                  <a:pt x="46393" y="38100"/>
                </a:moveTo>
                <a:lnTo>
                  <a:pt x="41719" y="25400"/>
                </a:lnTo>
                <a:lnTo>
                  <a:pt x="45834" y="25400"/>
                </a:lnTo>
                <a:lnTo>
                  <a:pt x="46393" y="38100"/>
                </a:lnTo>
                <a:close/>
              </a:path>
              <a:path w="331470" h="1587500">
                <a:moveTo>
                  <a:pt x="97739" y="38100"/>
                </a:moveTo>
                <a:lnTo>
                  <a:pt x="50368" y="38100"/>
                </a:lnTo>
                <a:lnTo>
                  <a:pt x="45834" y="25400"/>
                </a:lnTo>
                <a:lnTo>
                  <a:pt x="94043" y="25400"/>
                </a:lnTo>
                <a:lnTo>
                  <a:pt x="97739" y="38100"/>
                </a:lnTo>
                <a:close/>
              </a:path>
              <a:path w="331470" h="1587500">
                <a:moveTo>
                  <a:pt x="107530" y="50800"/>
                </a:moveTo>
                <a:lnTo>
                  <a:pt x="68097" y="50800"/>
                </a:lnTo>
                <a:lnTo>
                  <a:pt x="64338" y="38100"/>
                </a:lnTo>
                <a:lnTo>
                  <a:pt x="104495" y="38100"/>
                </a:lnTo>
                <a:lnTo>
                  <a:pt x="107530" y="50800"/>
                </a:lnTo>
                <a:close/>
              </a:path>
              <a:path w="331470" h="1587500">
                <a:moveTo>
                  <a:pt x="115163" y="63500"/>
                </a:moveTo>
                <a:lnTo>
                  <a:pt x="81699" y="63500"/>
                </a:lnTo>
                <a:lnTo>
                  <a:pt x="78879" y="50800"/>
                </a:lnTo>
                <a:lnTo>
                  <a:pt x="112877" y="50800"/>
                </a:lnTo>
                <a:lnTo>
                  <a:pt x="115163" y="63500"/>
                </a:lnTo>
                <a:close/>
              </a:path>
              <a:path w="331470" h="1587500">
                <a:moveTo>
                  <a:pt x="118910" y="76200"/>
                </a:moveTo>
                <a:lnTo>
                  <a:pt x="89204" y="76200"/>
                </a:lnTo>
                <a:lnTo>
                  <a:pt x="87274" y="63500"/>
                </a:lnTo>
                <a:lnTo>
                  <a:pt x="117182" y="63500"/>
                </a:lnTo>
                <a:lnTo>
                  <a:pt x="118910" y="76200"/>
                </a:lnTo>
                <a:close/>
              </a:path>
              <a:path w="331470" h="1587500">
                <a:moveTo>
                  <a:pt x="92710" y="88900"/>
                </a:moveTo>
                <a:lnTo>
                  <a:pt x="91503" y="76200"/>
                </a:lnTo>
                <a:lnTo>
                  <a:pt x="92506" y="76200"/>
                </a:lnTo>
                <a:lnTo>
                  <a:pt x="92710" y="88900"/>
                </a:lnTo>
                <a:close/>
              </a:path>
              <a:path w="331470" h="1587500">
                <a:moveTo>
                  <a:pt x="122300" y="88900"/>
                </a:moveTo>
                <a:lnTo>
                  <a:pt x="93459" y="88900"/>
                </a:lnTo>
                <a:lnTo>
                  <a:pt x="92506" y="76200"/>
                </a:lnTo>
                <a:lnTo>
                  <a:pt x="121488" y="76200"/>
                </a:lnTo>
                <a:lnTo>
                  <a:pt x="122300" y="88900"/>
                </a:lnTo>
                <a:close/>
              </a:path>
              <a:path w="331470" h="1587500">
                <a:moveTo>
                  <a:pt x="123101" y="711200"/>
                </a:moveTo>
                <a:lnTo>
                  <a:pt x="94551" y="711200"/>
                </a:lnTo>
                <a:lnTo>
                  <a:pt x="94386" y="698500"/>
                </a:lnTo>
                <a:lnTo>
                  <a:pt x="94386" y="101600"/>
                </a:lnTo>
                <a:lnTo>
                  <a:pt x="94259" y="88900"/>
                </a:lnTo>
                <a:lnTo>
                  <a:pt x="122809" y="88900"/>
                </a:lnTo>
                <a:lnTo>
                  <a:pt x="122961" y="101600"/>
                </a:lnTo>
                <a:lnTo>
                  <a:pt x="122961" y="698500"/>
                </a:lnTo>
                <a:lnTo>
                  <a:pt x="123101" y="711200"/>
                </a:lnTo>
                <a:close/>
              </a:path>
              <a:path w="331470" h="1587500">
                <a:moveTo>
                  <a:pt x="124840" y="723900"/>
                </a:moveTo>
                <a:lnTo>
                  <a:pt x="95872" y="723900"/>
                </a:lnTo>
                <a:lnTo>
                  <a:pt x="95046" y="711200"/>
                </a:lnTo>
                <a:lnTo>
                  <a:pt x="123888" y="711200"/>
                </a:lnTo>
                <a:lnTo>
                  <a:pt x="124840" y="723900"/>
                </a:lnTo>
                <a:close/>
              </a:path>
              <a:path w="331470" h="1587500">
                <a:moveTo>
                  <a:pt x="125844" y="723900"/>
                </a:moveTo>
                <a:lnTo>
                  <a:pt x="124840" y="723900"/>
                </a:lnTo>
                <a:lnTo>
                  <a:pt x="124637" y="711200"/>
                </a:lnTo>
                <a:lnTo>
                  <a:pt x="125844" y="723900"/>
                </a:lnTo>
                <a:close/>
              </a:path>
              <a:path w="331470" h="1587500">
                <a:moveTo>
                  <a:pt x="130086" y="736600"/>
                </a:moveTo>
                <a:lnTo>
                  <a:pt x="100177" y="736600"/>
                </a:lnTo>
                <a:lnTo>
                  <a:pt x="98437" y="723900"/>
                </a:lnTo>
                <a:lnTo>
                  <a:pt x="128143" y="723900"/>
                </a:lnTo>
                <a:lnTo>
                  <a:pt x="130086" y="736600"/>
                </a:lnTo>
                <a:close/>
              </a:path>
              <a:path w="331470" h="1587500">
                <a:moveTo>
                  <a:pt x="138468" y="749300"/>
                </a:moveTo>
                <a:lnTo>
                  <a:pt x="104470" y="749300"/>
                </a:lnTo>
                <a:lnTo>
                  <a:pt x="102184" y="736600"/>
                </a:lnTo>
                <a:lnTo>
                  <a:pt x="135648" y="736600"/>
                </a:lnTo>
                <a:lnTo>
                  <a:pt x="138468" y="749300"/>
                </a:lnTo>
                <a:close/>
              </a:path>
              <a:path w="331470" h="1587500">
                <a:moveTo>
                  <a:pt x="153022" y="762000"/>
                </a:moveTo>
                <a:lnTo>
                  <a:pt x="112852" y="762000"/>
                </a:lnTo>
                <a:lnTo>
                  <a:pt x="109816" y="749300"/>
                </a:lnTo>
                <a:lnTo>
                  <a:pt x="149250" y="749300"/>
                </a:lnTo>
                <a:lnTo>
                  <a:pt x="153022" y="762000"/>
                </a:lnTo>
                <a:close/>
              </a:path>
              <a:path w="331470" h="1587500">
                <a:moveTo>
                  <a:pt x="171513" y="774700"/>
                </a:moveTo>
                <a:lnTo>
                  <a:pt x="123316" y="774700"/>
                </a:lnTo>
                <a:lnTo>
                  <a:pt x="119608" y="762000"/>
                </a:lnTo>
                <a:lnTo>
                  <a:pt x="166979" y="762000"/>
                </a:lnTo>
                <a:lnTo>
                  <a:pt x="171513" y="774700"/>
                </a:lnTo>
                <a:close/>
              </a:path>
              <a:path w="331470" h="1587500">
                <a:moveTo>
                  <a:pt x="186994" y="787400"/>
                </a:moveTo>
                <a:lnTo>
                  <a:pt x="140068" y="787400"/>
                </a:lnTo>
                <a:lnTo>
                  <a:pt x="135610" y="774700"/>
                </a:lnTo>
                <a:lnTo>
                  <a:pt x="192824" y="774700"/>
                </a:lnTo>
                <a:lnTo>
                  <a:pt x="186994" y="787400"/>
                </a:lnTo>
                <a:close/>
              </a:path>
              <a:path w="331470" h="1587500">
                <a:moveTo>
                  <a:pt x="211772" y="812800"/>
                </a:moveTo>
                <a:lnTo>
                  <a:pt x="210870" y="812800"/>
                </a:lnTo>
                <a:lnTo>
                  <a:pt x="204774" y="800100"/>
                </a:lnTo>
                <a:lnTo>
                  <a:pt x="159550" y="800100"/>
                </a:lnTo>
                <a:lnTo>
                  <a:pt x="154444" y="787400"/>
                </a:lnTo>
                <a:lnTo>
                  <a:pt x="186994" y="787400"/>
                </a:lnTo>
                <a:lnTo>
                  <a:pt x="192824" y="774700"/>
                </a:lnTo>
                <a:lnTo>
                  <a:pt x="216750" y="774700"/>
                </a:lnTo>
                <a:lnTo>
                  <a:pt x="216750" y="812271"/>
                </a:lnTo>
                <a:lnTo>
                  <a:pt x="211772" y="812800"/>
                </a:lnTo>
                <a:close/>
              </a:path>
              <a:path w="331470" h="1587500">
                <a:moveTo>
                  <a:pt x="216750" y="812271"/>
                </a:moveTo>
                <a:lnTo>
                  <a:pt x="216750" y="774700"/>
                </a:lnTo>
                <a:lnTo>
                  <a:pt x="331355" y="774700"/>
                </a:lnTo>
                <a:lnTo>
                  <a:pt x="331355" y="800100"/>
                </a:lnTo>
                <a:lnTo>
                  <a:pt x="216750" y="812271"/>
                </a:lnTo>
                <a:close/>
              </a:path>
              <a:path w="331470" h="1587500">
                <a:moveTo>
                  <a:pt x="159550" y="800100"/>
                </a:moveTo>
                <a:lnTo>
                  <a:pt x="149491" y="800100"/>
                </a:lnTo>
                <a:lnTo>
                  <a:pt x="154444" y="787400"/>
                </a:lnTo>
                <a:lnTo>
                  <a:pt x="159550" y="800100"/>
                </a:lnTo>
                <a:close/>
              </a:path>
              <a:path w="331470" h="1587500">
                <a:moveTo>
                  <a:pt x="210870" y="812800"/>
                </a:moveTo>
                <a:lnTo>
                  <a:pt x="131318" y="812800"/>
                </a:lnTo>
                <a:lnTo>
                  <a:pt x="135610" y="800100"/>
                </a:lnTo>
                <a:lnTo>
                  <a:pt x="204774" y="800100"/>
                </a:lnTo>
                <a:lnTo>
                  <a:pt x="210870" y="812800"/>
                </a:lnTo>
                <a:close/>
              </a:path>
              <a:path w="331470" h="1587500">
                <a:moveTo>
                  <a:pt x="216750" y="812800"/>
                </a:moveTo>
                <a:lnTo>
                  <a:pt x="211772" y="812800"/>
                </a:lnTo>
                <a:lnTo>
                  <a:pt x="216750" y="812271"/>
                </a:lnTo>
                <a:lnTo>
                  <a:pt x="216750" y="812800"/>
                </a:lnTo>
                <a:close/>
              </a:path>
              <a:path w="331470" h="1587500">
                <a:moveTo>
                  <a:pt x="163144" y="825500"/>
                </a:moveTo>
                <a:lnTo>
                  <a:pt x="116128" y="825500"/>
                </a:lnTo>
                <a:lnTo>
                  <a:pt x="119608" y="812800"/>
                </a:lnTo>
                <a:lnTo>
                  <a:pt x="167538" y="812800"/>
                </a:lnTo>
                <a:lnTo>
                  <a:pt x="163144" y="825500"/>
                </a:lnTo>
                <a:close/>
              </a:path>
              <a:path w="331470" h="1587500">
                <a:moveTo>
                  <a:pt x="146176" y="838200"/>
                </a:moveTo>
                <a:lnTo>
                  <a:pt x="107022" y="838200"/>
                </a:lnTo>
                <a:lnTo>
                  <a:pt x="109816" y="825500"/>
                </a:lnTo>
                <a:lnTo>
                  <a:pt x="149771" y="825500"/>
                </a:lnTo>
                <a:lnTo>
                  <a:pt x="146176" y="838200"/>
                </a:lnTo>
                <a:close/>
              </a:path>
              <a:path w="331470" h="1587500">
                <a:moveTo>
                  <a:pt x="133476" y="850900"/>
                </a:moveTo>
                <a:lnTo>
                  <a:pt x="102184" y="850900"/>
                </a:lnTo>
                <a:lnTo>
                  <a:pt x="104470" y="838200"/>
                </a:lnTo>
                <a:lnTo>
                  <a:pt x="136093" y="838200"/>
                </a:lnTo>
                <a:lnTo>
                  <a:pt x="133476" y="850900"/>
                </a:lnTo>
                <a:close/>
              </a:path>
              <a:path w="331470" h="1587500">
                <a:moveTo>
                  <a:pt x="126771" y="863600"/>
                </a:moveTo>
                <a:lnTo>
                  <a:pt x="97002" y="863600"/>
                </a:lnTo>
                <a:lnTo>
                  <a:pt x="98437" y="850900"/>
                </a:lnTo>
                <a:lnTo>
                  <a:pt x="128473" y="850900"/>
                </a:lnTo>
                <a:lnTo>
                  <a:pt x="126771" y="863600"/>
                </a:lnTo>
                <a:close/>
              </a:path>
              <a:path w="331470" h="1587500">
                <a:moveTo>
                  <a:pt x="128143" y="863600"/>
                </a:moveTo>
                <a:lnTo>
                  <a:pt x="128473" y="850900"/>
                </a:lnTo>
                <a:lnTo>
                  <a:pt x="130086" y="850900"/>
                </a:lnTo>
                <a:lnTo>
                  <a:pt x="128143" y="863600"/>
                </a:lnTo>
                <a:close/>
              </a:path>
              <a:path w="331470" h="1587500">
                <a:moveTo>
                  <a:pt x="123888" y="876300"/>
                </a:moveTo>
                <a:lnTo>
                  <a:pt x="95046" y="876300"/>
                </a:lnTo>
                <a:lnTo>
                  <a:pt x="95872" y="863600"/>
                </a:lnTo>
                <a:lnTo>
                  <a:pt x="124840" y="863600"/>
                </a:lnTo>
                <a:lnTo>
                  <a:pt x="123888" y="876300"/>
                </a:lnTo>
                <a:close/>
              </a:path>
              <a:path w="331470" h="1587500">
                <a:moveTo>
                  <a:pt x="122961" y="1485900"/>
                </a:moveTo>
                <a:lnTo>
                  <a:pt x="94386" y="1485900"/>
                </a:lnTo>
                <a:lnTo>
                  <a:pt x="94386" y="876300"/>
                </a:lnTo>
                <a:lnTo>
                  <a:pt x="122961" y="876300"/>
                </a:lnTo>
                <a:lnTo>
                  <a:pt x="122961" y="1485900"/>
                </a:lnTo>
                <a:close/>
              </a:path>
              <a:path w="331470" h="1587500">
                <a:moveTo>
                  <a:pt x="122300" y="1498600"/>
                </a:moveTo>
                <a:lnTo>
                  <a:pt x="93306" y="1498600"/>
                </a:lnTo>
                <a:lnTo>
                  <a:pt x="93992" y="1485900"/>
                </a:lnTo>
                <a:lnTo>
                  <a:pt x="122809" y="1485900"/>
                </a:lnTo>
                <a:lnTo>
                  <a:pt x="122300" y="1498600"/>
                </a:lnTo>
                <a:close/>
              </a:path>
              <a:path w="331470" h="1587500">
                <a:moveTo>
                  <a:pt x="120345" y="1511300"/>
                </a:moveTo>
                <a:lnTo>
                  <a:pt x="90297" y="1511300"/>
                </a:lnTo>
                <a:lnTo>
                  <a:pt x="91757" y="1498600"/>
                </a:lnTo>
                <a:lnTo>
                  <a:pt x="121488" y="1498600"/>
                </a:lnTo>
                <a:lnTo>
                  <a:pt x="120345" y="1511300"/>
                </a:lnTo>
                <a:close/>
              </a:path>
              <a:path w="331470" h="1587500">
                <a:moveTo>
                  <a:pt x="115163" y="1524000"/>
                </a:moveTo>
                <a:lnTo>
                  <a:pt x="83451" y="1524000"/>
                </a:lnTo>
                <a:lnTo>
                  <a:pt x="85851" y="1511300"/>
                </a:lnTo>
                <a:lnTo>
                  <a:pt x="117182" y="1511300"/>
                </a:lnTo>
                <a:lnTo>
                  <a:pt x="115163" y="1524000"/>
                </a:lnTo>
                <a:close/>
              </a:path>
              <a:path w="331470" h="1587500">
                <a:moveTo>
                  <a:pt x="107530" y="1536700"/>
                </a:moveTo>
                <a:lnTo>
                  <a:pt x="73583" y="1536700"/>
                </a:lnTo>
                <a:lnTo>
                  <a:pt x="76796" y="1524000"/>
                </a:lnTo>
                <a:lnTo>
                  <a:pt x="110337" y="1524000"/>
                </a:lnTo>
                <a:lnTo>
                  <a:pt x="107530" y="1536700"/>
                </a:lnTo>
                <a:close/>
              </a:path>
              <a:path w="331470" h="1587500">
                <a:moveTo>
                  <a:pt x="101231" y="1549400"/>
                </a:moveTo>
                <a:lnTo>
                  <a:pt x="57365" y="1549400"/>
                </a:lnTo>
                <a:lnTo>
                  <a:pt x="61468" y="1536700"/>
                </a:lnTo>
                <a:lnTo>
                  <a:pt x="104495" y="1536700"/>
                </a:lnTo>
                <a:lnTo>
                  <a:pt x="101231" y="1549400"/>
                </a:lnTo>
                <a:close/>
              </a:path>
              <a:path w="331470" h="1587500">
                <a:moveTo>
                  <a:pt x="86029" y="1562100"/>
                </a:moveTo>
                <a:lnTo>
                  <a:pt x="24130" y="1562100"/>
                </a:lnTo>
                <a:lnTo>
                  <a:pt x="29273" y="1549400"/>
                </a:lnTo>
                <a:lnTo>
                  <a:pt x="90131" y="1549400"/>
                </a:lnTo>
                <a:lnTo>
                  <a:pt x="86029" y="1562100"/>
                </a:lnTo>
                <a:close/>
              </a:path>
              <a:path w="331470" h="1587500">
                <a:moveTo>
                  <a:pt x="41706" y="1587500"/>
                </a:moveTo>
                <a:lnTo>
                  <a:pt x="596" y="1587500"/>
                </a:lnTo>
                <a:lnTo>
                  <a:pt x="0" y="1562100"/>
                </a:lnTo>
                <a:lnTo>
                  <a:pt x="72656" y="1562100"/>
                </a:lnTo>
                <a:lnTo>
                  <a:pt x="67856" y="1574800"/>
                </a:lnTo>
                <a:lnTo>
                  <a:pt x="47193" y="1574800"/>
                </a:lnTo>
                <a:lnTo>
                  <a:pt x="41706" y="15875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024831" y="3191154"/>
            <a:ext cx="1264285" cy="1141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30" b="1">
                <a:latin typeface="华文楷体"/>
                <a:cs typeface="华文楷体"/>
              </a:rPr>
              <a:t>合</a:t>
            </a:r>
            <a:r>
              <a:rPr dirty="0" sz="2800">
                <a:latin typeface="宋体"/>
                <a:cs typeface="宋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  <a:p>
            <a:pPr algn="ctr" marR="20955">
              <a:lnSpc>
                <a:spcPct val="100000"/>
              </a:lnSpc>
              <a:spcBef>
                <a:spcPts val="2555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桥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0187" y="2704185"/>
            <a:ext cx="1276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0</a:t>
            </a:r>
            <a:r>
              <a:rPr dirty="0" sz="2400" spc="5">
                <a:latin typeface="宋体"/>
                <a:cs typeface="宋体"/>
              </a:rPr>
              <a:t>＋</a:t>
            </a:r>
            <a:r>
              <a:rPr dirty="0" sz="2400" spc="5" i="1"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0944" y="339398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00187" y="3571785"/>
            <a:ext cx="1594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 i="1">
                <a:latin typeface="Book Antiqua"/>
                <a:cs typeface="Book Antiqua"/>
              </a:rPr>
              <a:t>v</a:t>
            </a:r>
            <a:r>
              <a:rPr dirty="0" baseline="-17921" sz="2325" spc="-7">
                <a:latin typeface="Times New Roman"/>
                <a:cs typeface="Times New Roman"/>
              </a:rPr>
              <a:t>0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宋体"/>
                <a:cs typeface="宋体"/>
              </a:rPr>
              <a:t>＋</a:t>
            </a:r>
            <a:r>
              <a:rPr dirty="0" baseline="-27777" sz="3600" spc="-7">
                <a:latin typeface="Times New Roman"/>
                <a:cs typeface="Times New Roman"/>
              </a:rPr>
              <a:t>2</a:t>
            </a:r>
            <a:r>
              <a:rPr dirty="0" sz="2400" spc="-5" i="1">
                <a:latin typeface="Times New Roman"/>
                <a:cs typeface="Times New Roman"/>
              </a:rPr>
              <a:t>at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93381" y="3021825"/>
            <a:ext cx="331470" cy="1587500"/>
          </a:xfrm>
          <a:custGeom>
            <a:avLst/>
            <a:gdLst/>
            <a:ahLst/>
            <a:cxnLst/>
            <a:rect l="l" t="t" r="r" b="b"/>
            <a:pathLst>
              <a:path w="331470" h="1587500">
                <a:moveTo>
                  <a:pt x="331342" y="25400"/>
                </a:moveTo>
                <a:lnTo>
                  <a:pt x="249605" y="25400"/>
                </a:lnTo>
                <a:lnTo>
                  <a:pt x="254063" y="12700"/>
                </a:lnTo>
                <a:lnTo>
                  <a:pt x="268439" y="12700"/>
                </a:lnTo>
                <a:lnTo>
                  <a:pt x="273545" y="0"/>
                </a:lnTo>
                <a:lnTo>
                  <a:pt x="330746" y="0"/>
                </a:lnTo>
                <a:lnTo>
                  <a:pt x="331342" y="25400"/>
                </a:lnTo>
                <a:close/>
              </a:path>
              <a:path w="331470" h="1587500">
                <a:moveTo>
                  <a:pt x="280974" y="38100"/>
                </a:moveTo>
                <a:lnTo>
                  <a:pt x="233603" y="38100"/>
                </a:lnTo>
                <a:lnTo>
                  <a:pt x="237312" y="25400"/>
                </a:lnTo>
                <a:lnTo>
                  <a:pt x="285508" y="25400"/>
                </a:lnTo>
                <a:lnTo>
                  <a:pt x="280974" y="38100"/>
                </a:lnTo>
                <a:close/>
              </a:path>
              <a:path w="331470" h="1587500">
                <a:moveTo>
                  <a:pt x="284949" y="38100"/>
                </a:moveTo>
                <a:lnTo>
                  <a:pt x="285508" y="25400"/>
                </a:lnTo>
                <a:lnTo>
                  <a:pt x="289623" y="25400"/>
                </a:lnTo>
                <a:lnTo>
                  <a:pt x="284949" y="38100"/>
                </a:lnTo>
                <a:close/>
              </a:path>
              <a:path w="331470" h="1587500">
                <a:moveTo>
                  <a:pt x="263245" y="50800"/>
                </a:moveTo>
                <a:lnTo>
                  <a:pt x="223812" y="50800"/>
                </a:lnTo>
                <a:lnTo>
                  <a:pt x="226847" y="38100"/>
                </a:lnTo>
                <a:lnTo>
                  <a:pt x="267017" y="38100"/>
                </a:lnTo>
                <a:lnTo>
                  <a:pt x="263245" y="50800"/>
                </a:lnTo>
                <a:close/>
              </a:path>
              <a:path w="331470" h="1587500">
                <a:moveTo>
                  <a:pt x="249643" y="63500"/>
                </a:moveTo>
                <a:lnTo>
                  <a:pt x="216179" y="63500"/>
                </a:lnTo>
                <a:lnTo>
                  <a:pt x="218465" y="50800"/>
                </a:lnTo>
                <a:lnTo>
                  <a:pt x="252463" y="50800"/>
                </a:lnTo>
                <a:lnTo>
                  <a:pt x="249643" y="63500"/>
                </a:lnTo>
                <a:close/>
              </a:path>
              <a:path w="331470" h="1587500">
                <a:moveTo>
                  <a:pt x="242138" y="76200"/>
                </a:moveTo>
                <a:lnTo>
                  <a:pt x="212432" y="76200"/>
                </a:lnTo>
                <a:lnTo>
                  <a:pt x="214172" y="63500"/>
                </a:lnTo>
                <a:lnTo>
                  <a:pt x="244081" y="63500"/>
                </a:lnTo>
                <a:lnTo>
                  <a:pt x="242138" y="76200"/>
                </a:lnTo>
                <a:close/>
              </a:path>
              <a:path w="331470" h="1587500">
                <a:moveTo>
                  <a:pt x="237883" y="88900"/>
                </a:moveTo>
                <a:lnTo>
                  <a:pt x="209041" y="88900"/>
                </a:lnTo>
                <a:lnTo>
                  <a:pt x="209867" y="76200"/>
                </a:lnTo>
                <a:lnTo>
                  <a:pt x="238836" y="76200"/>
                </a:lnTo>
                <a:lnTo>
                  <a:pt x="237883" y="88900"/>
                </a:lnTo>
                <a:close/>
              </a:path>
              <a:path w="331470" h="1587500">
                <a:moveTo>
                  <a:pt x="238632" y="88900"/>
                </a:moveTo>
                <a:lnTo>
                  <a:pt x="238836" y="76200"/>
                </a:lnTo>
                <a:lnTo>
                  <a:pt x="239839" y="76200"/>
                </a:lnTo>
                <a:lnTo>
                  <a:pt x="238632" y="88900"/>
                </a:lnTo>
                <a:close/>
              </a:path>
              <a:path w="331470" h="1587500">
                <a:moveTo>
                  <a:pt x="236804" y="711200"/>
                </a:moveTo>
                <a:lnTo>
                  <a:pt x="208254" y="711200"/>
                </a:lnTo>
                <a:lnTo>
                  <a:pt x="208394" y="698500"/>
                </a:lnTo>
                <a:lnTo>
                  <a:pt x="208381" y="101600"/>
                </a:lnTo>
                <a:lnTo>
                  <a:pt x="208546" y="88900"/>
                </a:lnTo>
                <a:lnTo>
                  <a:pt x="237096" y="88900"/>
                </a:lnTo>
                <a:lnTo>
                  <a:pt x="236956" y="101600"/>
                </a:lnTo>
                <a:lnTo>
                  <a:pt x="236956" y="698500"/>
                </a:lnTo>
                <a:lnTo>
                  <a:pt x="236804" y="711200"/>
                </a:lnTo>
                <a:close/>
              </a:path>
              <a:path w="331470" h="1587500">
                <a:moveTo>
                  <a:pt x="206501" y="723900"/>
                </a:moveTo>
                <a:lnTo>
                  <a:pt x="205498" y="723900"/>
                </a:lnTo>
                <a:lnTo>
                  <a:pt x="206705" y="711200"/>
                </a:lnTo>
                <a:lnTo>
                  <a:pt x="206501" y="723900"/>
                </a:lnTo>
                <a:close/>
              </a:path>
              <a:path w="331470" h="1587500">
                <a:moveTo>
                  <a:pt x="235483" y="723900"/>
                </a:moveTo>
                <a:lnTo>
                  <a:pt x="206501" y="723900"/>
                </a:lnTo>
                <a:lnTo>
                  <a:pt x="207454" y="711200"/>
                </a:lnTo>
                <a:lnTo>
                  <a:pt x="236296" y="711200"/>
                </a:lnTo>
                <a:lnTo>
                  <a:pt x="235483" y="723900"/>
                </a:lnTo>
                <a:close/>
              </a:path>
              <a:path w="331470" h="1587500">
                <a:moveTo>
                  <a:pt x="231178" y="736600"/>
                </a:moveTo>
                <a:lnTo>
                  <a:pt x="201269" y="736600"/>
                </a:lnTo>
                <a:lnTo>
                  <a:pt x="203200" y="723900"/>
                </a:lnTo>
                <a:lnTo>
                  <a:pt x="232905" y="723900"/>
                </a:lnTo>
                <a:lnTo>
                  <a:pt x="231178" y="736600"/>
                </a:lnTo>
                <a:close/>
              </a:path>
              <a:path w="331470" h="1587500">
                <a:moveTo>
                  <a:pt x="226872" y="749300"/>
                </a:moveTo>
                <a:lnTo>
                  <a:pt x="192874" y="749300"/>
                </a:lnTo>
                <a:lnTo>
                  <a:pt x="195694" y="736600"/>
                </a:lnTo>
                <a:lnTo>
                  <a:pt x="229158" y="736600"/>
                </a:lnTo>
                <a:lnTo>
                  <a:pt x="226872" y="749300"/>
                </a:lnTo>
                <a:close/>
              </a:path>
              <a:path w="331470" h="1587500">
                <a:moveTo>
                  <a:pt x="218490" y="762000"/>
                </a:moveTo>
                <a:lnTo>
                  <a:pt x="178333" y="762000"/>
                </a:lnTo>
                <a:lnTo>
                  <a:pt x="182092" y="749300"/>
                </a:lnTo>
                <a:lnTo>
                  <a:pt x="221526" y="749300"/>
                </a:lnTo>
                <a:lnTo>
                  <a:pt x="218490" y="762000"/>
                </a:lnTo>
                <a:close/>
              </a:path>
              <a:path w="331470" h="1587500">
                <a:moveTo>
                  <a:pt x="208038" y="774700"/>
                </a:moveTo>
                <a:lnTo>
                  <a:pt x="159829" y="774700"/>
                </a:lnTo>
                <a:lnTo>
                  <a:pt x="164363" y="762000"/>
                </a:lnTo>
                <a:lnTo>
                  <a:pt x="211734" y="762000"/>
                </a:lnTo>
                <a:lnTo>
                  <a:pt x="208038" y="774700"/>
                </a:lnTo>
                <a:close/>
              </a:path>
              <a:path w="331470" h="1587500">
                <a:moveTo>
                  <a:pt x="114592" y="812269"/>
                </a:moveTo>
                <a:lnTo>
                  <a:pt x="0" y="800100"/>
                </a:lnTo>
                <a:lnTo>
                  <a:pt x="0" y="774700"/>
                </a:lnTo>
                <a:lnTo>
                  <a:pt x="114592" y="774700"/>
                </a:lnTo>
                <a:lnTo>
                  <a:pt x="114592" y="812269"/>
                </a:lnTo>
                <a:close/>
              </a:path>
              <a:path w="331470" h="1587500">
                <a:moveTo>
                  <a:pt x="120472" y="812800"/>
                </a:moveTo>
                <a:lnTo>
                  <a:pt x="119583" y="812800"/>
                </a:lnTo>
                <a:lnTo>
                  <a:pt x="114592" y="812269"/>
                </a:lnTo>
                <a:lnTo>
                  <a:pt x="114592" y="774700"/>
                </a:lnTo>
                <a:lnTo>
                  <a:pt x="138518" y="774700"/>
                </a:lnTo>
                <a:lnTo>
                  <a:pt x="144348" y="787400"/>
                </a:lnTo>
                <a:lnTo>
                  <a:pt x="176898" y="787400"/>
                </a:lnTo>
                <a:lnTo>
                  <a:pt x="171805" y="800100"/>
                </a:lnTo>
                <a:lnTo>
                  <a:pt x="126568" y="800100"/>
                </a:lnTo>
                <a:lnTo>
                  <a:pt x="120472" y="812800"/>
                </a:lnTo>
                <a:close/>
              </a:path>
              <a:path w="331470" h="1587500">
                <a:moveTo>
                  <a:pt x="191287" y="787400"/>
                </a:moveTo>
                <a:lnTo>
                  <a:pt x="144348" y="787400"/>
                </a:lnTo>
                <a:lnTo>
                  <a:pt x="138518" y="774700"/>
                </a:lnTo>
                <a:lnTo>
                  <a:pt x="195745" y="774700"/>
                </a:lnTo>
                <a:lnTo>
                  <a:pt x="191287" y="787400"/>
                </a:lnTo>
                <a:close/>
              </a:path>
              <a:path w="331470" h="1587500">
                <a:moveTo>
                  <a:pt x="181851" y="800100"/>
                </a:moveTo>
                <a:lnTo>
                  <a:pt x="171805" y="800100"/>
                </a:lnTo>
                <a:lnTo>
                  <a:pt x="176898" y="787400"/>
                </a:lnTo>
                <a:lnTo>
                  <a:pt x="181851" y="800100"/>
                </a:lnTo>
                <a:close/>
              </a:path>
              <a:path w="331470" h="1587500">
                <a:moveTo>
                  <a:pt x="200025" y="812800"/>
                </a:moveTo>
                <a:lnTo>
                  <a:pt x="120472" y="812800"/>
                </a:lnTo>
                <a:lnTo>
                  <a:pt x="126568" y="800100"/>
                </a:lnTo>
                <a:lnTo>
                  <a:pt x="195745" y="800100"/>
                </a:lnTo>
                <a:lnTo>
                  <a:pt x="200025" y="812800"/>
                </a:lnTo>
                <a:close/>
              </a:path>
              <a:path w="331470" h="1587500">
                <a:moveTo>
                  <a:pt x="119583" y="812800"/>
                </a:moveTo>
                <a:lnTo>
                  <a:pt x="114592" y="812800"/>
                </a:lnTo>
                <a:lnTo>
                  <a:pt x="114592" y="812269"/>
                </a:lnTo>
                <a:lnTo>
                  <a:pt x="119583" y="812800"/>
                </a:lnTo>
                <a:close/>
              </a:path>
              <a:path w="331470" h="1587500">
                <a:moveTo>
                  <a:pt x="215226" y="825500"/>
                </a:moveTo>
                <a:lnTo>
                  <a:pt x="168211" y="825500"/>
                </a:lnTo>
                <a:lnTo>
                  <a:pt x="163817" y="812800"/>
                </a:lnTo>
                <a:lnTo>
                  <a:pt x="211734" y="812800"/>
                </a:lnTo>
                <a:lnTo>
                  <a:pt x="215226" y="825500"/>
                </a:lnTo>
                <a:close/>
              </a:path>
              <a:path w="331470" h="1587500">
                <a:moveTo>
                  <a:pt x="224332" y="838200"/>
                </a:moveTo>
                <a:lnTo>
                  <a:pt x="185165" y="838200"/>
                </a:lnTo>
                <a:lnTo>
                  <a:pt x="181584" y="825500"/>
                </a:lnTo>
                <a:lnTo>
                  <a:pt x="221526" y="825500"/>
                </a:lnTo>
                <a:lnTo>
                  <a:pt x="224332" y="838200"/>
                </a:lnTo>
                <a:close/>
              </a:path>
              <a:path w="331470" h="1587500">
                <a:moveTo>
                  <a:pt x="229158" y="850900"/>
                </a:moveTo>
                <a:lnTo>
                  <a:pt x="197865" y="850900"/>
                </a:lnTo>
                <a:lnTo>
                  <a:pt x="195262" y="838200"/>
                </a:lnTo>
                <a:lnTo>
                  <a:pt x="226872" y="838200"/>
                </a:lnTo>
                <a:lnTo>
                  <a:pt x="229158" y="850900"/>
                </a:lnTo>
                <a:close/>
              </a:path>
              <a:path w="331470" h="1587500">
                <a:moveTo>
                  <a:pt x="203200" y="863600"/>
                </a:moveTo>
                <a:lnTo>
                  <a:pt x="201269" y="850900"/>
                </a:lnTo>
                <a:lnTo>
                  <a:pt x="202869" y="850900"/>
                </a:lnTo>
                <a:lnTo>
                  <a:pt x="203200" y="863600"/>
                </a:lnTo>
                <a:close/>
              </a:path>
              <a:path w="331470" h="1587500">
                <a:moveTo>
                  <a:pt x="234340" y="863600"/>
                </a:moveTo>
                <a:lnTo>
                  <a:pt x="204584" y="863600"/>
                </a:lnTo>
                <a:lnTo>
                  <a:pt x="202869" y="850900"/>
                </a:lnTo>
                <a:lnTo>
                  <a:pt x="232905" y="850900"/>
                </a:lnTo>
                <a:lnTo>
                  <a:pt x="234340" y="863600"/>
                </a:lnTo>
                <a:close/>
              </a:path>
              <a:path w="331470" h="1587500">
                <a:moveTo>
                  <a:pt x="236296" y="876300"/>
                </a:moveTo>
                <a:lnTo>
                  <a:pt x="207454" y="876300"/>
                </a:lnTo>
                <a:lnTo>
                  <a:pt x="206501" y="863600"/>
                </a:lnTo>
                <a:lnTo>
                  <a:pt x="235483" y="863600"/>
                </a:lnTo>
                <a:lnTo>
                  <a:pt x="236296" y="876300"/>
                </a:lnTo>
                <a:close/>
              </a:path>
              <a:path w="331470" h="1587500">
                <a:moveTo>
                  <a:pt x="236956" y="1485900"/>
                </a:moveTo>
                <a:lnTo>
                  <a:pt x="208381" y="1485900"/>
                </a:lnTo>
                <a:lnTo>
                  <a:pt x="208381" y="876300"/>
                </a:lnTo>
                <a:lnTo>
                  <a:pt x="236956" y="876300"/>
                </a:lnTo>
                <a:lnTo>
                  <a:pt x="236956" y="1485900"/>
                </a:lnTo>
                <a:close/>
              </a:path>
              <a:path w="331470" h="1587500">
                <a:moveTo>
                  <a:pt x="238036" y="1498600"/>
                </a:moveTo>
                <a:lnTo>
                  <a:pt x="209041" y="1498600"/>
                </a:lnTo>
                <a:lnTo>
                  <a:pt x="208546" y="1485900"/>
                </a:lnTo>
                <a:lnTo>
                  <a:pt x="237350" y="1485900"/>
                </a:lnTo>
                <a:lnTo>
                  <a:pt x="238036" y="1498600"/>
                </a:lnTo>
                <a:close/>
              </a:path>
              <a:path w="331470" h="1587500">
                <a:moveTo>
                  <a:pt x="241058" y="1511300"/>
                </a:moveTo>
                <a:lnTo>
                  <a:pt x="210997" y="1511300"/>
                </a:lnTo>
                <a:lnTo>
                  <a:pt x="209867" y="1498600"/>
                </a:lnTo>
                <a:lnTo>
                  <a:pt x="239598" y="1498600"/>
                </a:lnTo>
                <a:lnTo>
                  <a:pt x="241058" y="1511300"/>
                </a:lnTo>
                <a:close/>
              </a:path>
              <a:path w="331470" h="1587500">
                <a:moveTo>
                  <a:pt x="247891" y="1524000"/>
                </a:moveTo>
                <a:lnTo>
                  <a:pt x="216179" y="1524000"/>
                </a:lnTo>
                <a:lnTo>
                  <a:pt x="214172" y="1511300"/>
                </a:lnTo>
                <a:lnTo>
                  <a:pt x="245503" y="1511300"/>
                </a:lnTo>
                <a:lnTo>
                  <a:pt x="247891" y="1524000"/>
                </a:lnTo>
                <a:close/>
              </a:path>
              <a:path w="331470" h="1587500">
                <a:moveTo>
                  <a:pt x="257771" y="1536700"/>
                </a:moveTo>
                <a:lnTo>
                  <a:pt x="223812" y="1536700"/>
                </a:lnTo>
                <a:lnTo>
                  <a:pt x="221018" y="1524000"/>
                </a:lnTo>
                <a:lnTo>
                  <a:pt x="254546" y="1524000"/>
                </a:lnTo>
                <a:lnTo>
                  <a:pt x="257771" y="1536700"/>
                </a:lnTo>
                <a:close/>
              </a:path>
              <a:path w="331470" h="1587500">
                <a:moveTo>
                  <a:pt x="273977" y="1549400"/>
                </a:moveTo>
                <a:lnTo>
                  <a:pt x="233603" y="1549400"/>
                </a:lnTo>
                <a:lnTo>
                  <a:pt x="230124" y="1536700"/>
                </a:lnTo>
                <a:lnTo>
                  <a:pt x="269887" y="1536700"/>
                </a:lnTo>
                <a:lnTo>
                  <a:pt x="273977" y="1549400"/>
                </a:lnTo>
                <a:close/>
              </a:path>
              <a:path w="331470" h="1587500">
                <a:moveTo>
                  <a:pt x="307225" y="1562100"/>
                </a:moveTo>
                <a:lnTo>
                  <a:pt x="245313" y="1562100"/>
                </a:lnTo>
                <a:lnTo>
                  <a:pt x="241211" y="1549400"/>
                </a:lnTo>
                <a:lnTo>
                  <a:pt x="302082" y="1549400"/>
                </a:lnTo>
                <a:lnTo>
                  <a:pt x="307225" y="1562100"/>
                </a:lnTo>
                <a:close/>
              </a:path>
              <a:path w="331470" h="1587500">
                <a:moveTo>
                  <a:pt x="330746" y="1587500"/>
                </a:moveTo>
                <a:lnTo>
                  <a:pt x="289648" y="1587500"/>
                </a:lnTo>
                <a:lnTo>
                  <a:pt x="284149" y="1574800"/>
                </a:lnTo>
                <a:lnTo>
                  <a:pt x="263486" y="1574800"/>
                </a:lnTo>
                <a:lnTo>
                  <a:pt x="258699" y="1562100"/>
                </a:lnTo>
                <a:lnTo>
                  <a:pt x="331342" y="1562100"/>
                </a:lnTo>
                <a:lnTo>
                  <a:pt x="330746" y="15875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00400" y="5053584"/>
            <a:ext cx="5760720" cy="372110"/>
          </a:xfrm>
          <a:custGeom>
            <a:avLst/>
            <a:gdLst/>
            <a:ahLst/>
            <a:cxnLst/>
            <a:rect l="l" t="t" r="r" b="b"/>
            <a:pathLst>
              <a:path w="5760720" h="372110">
                <a:moveTo>
                  <a:pt x="5009388" y="371855"/>
                </a:moveTo>
                <a:lnTo>
                  <a:pt x="5009388" y="269748"/>
                </a:lnTo>
                <a:lnTo>
                  <a:pt x="0" y="269748"/>
                </a:lnTo>
                <a:lnTo>
                  <a:pt x="0" y="100583"/>
                </a:lnTo>
                <a:lnTo>
                  <a:pt x="5009388" y="100583"/>
                </a:lnTo>
                <a:lnTo>
                  <a:pt x="5009388" y="0"/>
                </a:lnTo>
                <a:lnTo>
                  <a:pt x="5760720" y="185927"/>
                </a:lnTo>
                <a:lnTo>
                  <a:pt x="5009388" y="371855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86810" y="5035067"/>
            <a:ext cx="5834380" cy="408305"/>
          </a:xfrm>
          <a:custGeom>
            <a:avLst/>
            <a:gdLst/>
            <a:ahLst/>
            <a:cxnLst/>
            <a:rect l="l" t="t" r="r" b="b"/>
            <a:pathLst>
              <a:path w="5834380" h="408304">
                <a:moveTo>
                  <a:pt x="5008130" y="119125"/>
                </a:moveTo>
                <a:lnTo>
                  <a:pt x="5008130" y="0"/>
                </a:lnTo>
                <a:lnTo>
                  <a:pt x="5081975" y="18249"/>
                </a:lnTo>
                <a:lnTo>
                  <a:pt x="5036705" y="18249"/>
                </a:lnTo>
                <a:lnTo>
                  <a:pt x="5018989" y="32118"/>
                </a:lnTo>
                <a:lnTo>
                  <a:pt x="5036705" y="36496"/>
                </a:lnTo>
                <a:lnTo>
                  <a:pt x="5036705" y="104838"/>
                </a:lnTo>
                <a:lnTo>
                  <a:pt x="5022418" y="104838"/>
                </a:lnTo>
                <a:lnTo>
                  <a:pt x="5008130" y="119125"/>
                </a:lnTo>
                <a:close/>
              </a:path>
              <a:path w="5834380" h="408304">
                <a:moveTo>
                  <a:pt x="5036705" y="36496"/>
                </a:moveTo>
                <a:lnTo>
                  <a:pt x="5018989" y="32118"/>
                </a:lnTo>
                <a:lnTo>
                  <a:pt x="5036705" y="18249"/>
                </a:lnTo>
                <a:lnTo>
                  <a:pt x="5036705" y="36496"/>
                </a:lnTo>
                <a:close/>
              </a:path>
              <a:path w="5834380" h="408304">
                <a:moveTo>
                  <a:pt x="5714736" y="204063"/>
                </a:moveTo>
                <a:lnTo>
                  <a:pt x="5036705" y="36496"/>
                </a:lnTo>
                <a:lnTo>
                  <a:pt x="5036705" y="18249"/>
                </a:lnTo>
                <a:lnTo>
                  <a:pt x="5081975" y="18249"/>
                </a:lnTo>
                <a:lnTo>
                  <a:pt x="5777718" y="190195"/>
                </a:lnTo>
                <a:lnTo>
                  <a:pt x="5770854" y="190195"/>
                </a:lnTo>
                <a:lnTo>
                  <a:pt x="5714736" y="204063"/>
                </a:lnTo>
                <a:close/>
              </a:path>
              <a:path w="5834380" h="408304">
                <a:moveTo>
                  <a:pt x="5008130" y="303288"/>
                </a:moveTo>
                <a:lnTo>
                  <a:pt x="0" y="303288"/>
                </a:lnTo>
                <a:lnTo>
                  <a:pt x="0" y="104838"/>
                </a:lnTo>
                <a:lnTo>
                  <a:pt x="5008130" y="104838"/>
                </a:lnTo>
                <a:lnTo>
                  <a:pt x="5008130" y="119125"/>
                </a:lnTo>
                <a:lnTo>
                  <a:pt x="28575" y="119125"/>
                </a:lnTo>
                <a:lnTo>
                  <a:pt x="14287" y="133413"/>
                </a:lnTo>
                <a:lnTo>
                  <a:pt x="28575" y="133413"/>
                </a:lnTo>
                <a:lnTo>
                  <a:pt x="28575" y="274713"/>
                </a:lnTo>
                <a:lnTo>
                  <a:pt x="14287" y="274713"/>
                </a:lnTo>
                <a:lnTo>
                  <a:pt x="28575" y="289001"/>
                </a:lnTo>
                <a:lnTo>
                  <a:pt x="5008130" y="289001"/>
                </a:lnTo>
                <a:lnTo>
                  <a:pt x="5008130" y="303288"/>
                </a:lnTo>
                <a:close/>
              </a:path>
              <a:path w="5834380" h="408304">
                <a:moveTo>
                  <a:pt x="5036705" y="133413"/>
                </a:moveTo>
                <a:lnTo>
                  <a:pt x="28575" y="133413"/>
                </a:lnTo>
                <a:lnTo>
                  <a:pt x="28575" y="119125"/>
                </a:lnTo>
                <a:lnTo>
                  <a:pt x="5008130" y="119125"/>
                </a:lnTo>
                <a:lnTo>
                  <a:pt x="5022418" y="104838"/>
                </a:lnTo>
                <a:lnTo>
                  <a:pt x="5036705" y="104838"/>
                </a:lnTo>
                <a:lnTo>
                  <a:pt x="5036705" y="133413"/>
                </a:lnTo>
                <a:close/>
              </a:path>
              <a:path w="5834380" h="408304">
                <a:moveTo>
                  <a:pt x="28575" y="133413"/>
                </a:moveTo>
                <a:lnTo>
                  <a:pt x="14287" y="133413"/>
                </a:lnTo>
                <a:lnTo>
                  <a:pt x="28575" y="119125"/>
                </a:lnTo>
                <a:lnTo>
                  <a:pt x="28575" y="133413"/>
                </a:lnTo>
                <a:close/>
              </a:path>
              <a:path w="5834380" h="408304">
                <a:moveTo>
                  <a:pt x="5770854" y="217932"/>
                </a:moveTo>
                <a:lnTo>
                  <a:pt x="5714736" y="204063"/>
                </a:lnTo>
                <a:lnTo>
                  <a:pt x="5770854" y="190195"/>
                </a:lnTo>
                <a:lnTo>
                  <a:pt x="5770854" y="217932"/>
                </a:lnTo>
                <a:close/>
              </a:path>
              <a:path w="5834380" h="408304">
                <a:moveTo>
                  <a:pt x="5777714" y="217932"/>
                </a:moveTo>
                <a:lnTo>
                  <a:pt x="5770854" y="217932"/>
                </a:lnTo>
                <a:lnTo>
                  <a:pt x="5770854" y="190195"/>
                </a:lnTo>
                <a:lnTo>
                  <a:pt x="5777718" y="190195"/>
                </a:lnTo>
                <a:lnTo>
                  <a:pt x="5833833" y="204063"/>
                </a:lnTo>
                <a:lnTo>
                  <a:pt x="5777714" y="217932"/>
                </a:lnTo>
                <a:close/>
              </a:path>
              <a:path w="5834380" h="408304">
                <a:moveTo>
                  <a:pt x="5081979" y="389864"/>
                </a:moveTo>
                <a:lnTo>
                  <a:pt x="5036705" y="389864"/>
                </a:lnTo>
                <a:lnTo>
                  <a:pt x="5036705" y="371618"/>
                </a:lnTo>
                <a:lnTo>
                  <a:pt x="5714738" y="204063"/>
                </a:lnTo>
                <a:lnTo>
                  <a:pt x="5770854" y="217932"/>
                </a:lnTo>
                <a:lnTo>
                  <a:pt x="5777714" y="217932"/>
                </a:lnTo>
                <a:lnTo>
                  <a:pt x="5081979" y="389864"/>
                </a:lnTo>
                <a:close/>
              </a:path>
              <a:path w="5834380" h="408304">
                <a:moveTo>
                  <a:pt x="28575" y="289001"/>
                </a:moveTo>
                <a:lnTo>
                  <a:pt x="14287" y="274713"/>
                </a:lnTo>
                <a:lnTo>
                  <a:pt x="28575" y="274713"/>
                </a:lnTo>
                <a:lnTo>
                  <a:pt x="28575" y="289001"/>
                </a:lnTo>
                <a:close/>
              </a:path>
              <a:path w="5834380" h="408304">
                <a:moveTo>
                  <a:pt x="5036705" y="303288"/>
                </a:moveTo>
                <a:lnTo>
                  <a:pt x="5022418" y="303288"/>
                </a:lnTo>
                <a:lnTo>
                  <a:pt x="5008130" y="289001"/>
                </a:lnTo>
                <a:lnTo>
                  <a:pt x="28575" y="289001"/>
                </a:lnTo>
                <a:lnTo>
                  <a:pt x="28575" y="274713"/>
                </a:lnTo>
                <a:lnTo>
                  <a:pt x="5036705" y="274713"/>
                </a:lnTo>
                <a:lnTo>
                  <a:pt x="5036705" y="303288"/>
                </a:lnTo>
                <a:close/>
              </a:path>
              <a:path w="5834380" h="408304">
                <a:moveTo>
                  <a:pt x="5008130" y="408114"/>
                </a:moveTo>
                <a:lnTo>
                  <a:pt x="5008130" y="289001"/>
                </a:lnTo>
                <a:lnTo>
                  <a:pt x="5022418" y="303288"/>
                </a:lnTo>
                <a:lnTo>
                  <a:pt x="5036705" y="303288"/>
                </a:lnTo>
                <a:lnTo>
                  <a:pt x="5036705" y="371618"/>
                </a:lnTo>
                <a:lnTo>
                  <a:pt x="5018989" y="375996"/>
                </a:lnTo>
                <a:lnTo>
                  <a:pt x="5036705" y="389864"/>
                </a:lnTo>
                <a:lnTo>
                  <a:pt x="5081979" y="389864"/>
                </a:lnTo>
                <a:lnTo>
                  <a:pt x="5008130" y="408114"/>
                </a:lnTo>
                <a:close/>
              </a:path>
              <a:path w="5834380" h="408304">
                <a:moveTo>
                  <a:pt x="5036705" y="389864"/>
                </a:moveTo>
                <a:lnTo>
                  <a:pt x="5018989" y="375996"/>
                </a:lnTo>
                <a:lnTo>
                  <a:pt x="5036705" y="371618"/>
                </a:lnTo>
                <a:lnTo>
                  <a:pt x="5036705" y="389864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14267" y="2112797"/>
            <a:ext cx="5518785" cy="0"/>
          </a:xfrm>
          <a:custGeom>
            <a:avLst/>
            <a:gdLst/>
            <a:ahLst/>
            <a:cxnLst/>
            <a:rect l="l" t="t" r="r" b="b"/>
            <a:pathLst>
              <a:path w="5518784" h="0">
                <a:moveTo>
                  <a:pt x="0" y="0"/>
                </a:moveTo>
                <a:lnTo>
                  <a:pt x="5518327" y="0"/>
                </a:lnTo>
              </a:path>
            </a:pathLst>
          </a:custGeom>
          <a:ln w="12700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078479" y="1854707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78123" y="20772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714358" y="4342650"/>
            <a:ext cx="770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ax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34259" y="4351413"/>
            <a:ext cx="1104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2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17025" y="4587747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38046" y="4209453"/>
            <a:ext cx="30289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157" sz="3975" spc="135" i="1">
                <a:latin typeface="Book Antiqua"/>
                <a:cs typeface="Book Antiqua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4479" y="4359440"/>
            <a:ext cx="44386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62890" algn="l"/>
              </a:tabLst>
            </a:pPr>
            <a:r>
              <a:rPr dirty="0" sz="2650" i="1">
                <a:latin typeface="Book Antiqua"/>
                <a:cs typeface="Book Antiqua"/>
              </a:rPr>
              <a:t>v</a:t>
            </a:r>
            <a:endParaRPr sz="265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9788" y="2723019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重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9788" y="3522853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弹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25902" y="4322698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摩擦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4208" y="1525752"/>
            <a:ext cx="4496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从运动情况确定受力情</a:t>
            </a:r>
            <a:r>
              <a:rPr dirty="0" sz="3200" spc="5"/>
              <a:t>况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150107" y="5039867"/>
            <a:ext cx="5759450" cy="372110"/>
          </a:xfrm>
          <a:custGeom>
            <a:avLst/>
            <a:gdLst/>
            <a:ahLst/>
            <a:cxnLst/>
            <a:rect l="l" t="t" r="r" b="b"/>
            <a:pathLst>
              <a:path w="5759450" h="372110">
                <a:moveTo>
                  <a:pt x="751332" y="371856"/>
                </a:moveTo>
                <a:lnTo>
                  <a:pt x="0" y="185928"/>
                </a:lnTo>
                <a:lnTo>
                  <a:pt x="751332" y="0"/>
                </a:lnTo>
                <a:lnTo>
                  <a:pt x="751332" y="102108"/>
                </a:lnTo>
                <a:lnTo>
                  <a:pt x="5759196" y="102108"/>
                </a:lnTo>
                <a:lnTo>
                  <a:pt x="5759196" y="271272"/>
                </a:lnTo>
                <a:lnTo>
                  <a:pt x="751332" y="271272"/>
                </a:lnTo>
                <a:lnTo>
                  <a:pt x="751332" y="371856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89859" y="5022380"/>
            <a:ext cx="5834380" cy="408305"/>
          </a:xfrm>
          <a:custGeom>
            <a:avLst/>
            <a:gdLst/>
            <a:ahLst/>
            <a:cxnLst/>
            <a:rect l="l" t="t" r="r" b="b"/>
            <a:pathLst>
              <a:path w="5834380" h="408304">
                <a:moveTo>
                  <a:pt x="825703" y="408101"/>
                </a:moveTo>
                <a:lnTo>
                  <a:pt x="0" y="204050"/>
                </a:lnTo>
                <a:lnTo>
                  <a:pt x="825703" y="0"/>
                </a:lnTo>
                <a:lnTo>
                  <a:pt x="825703" y="18249"/>
                </a:lnTo>
                <a:lnTo>
                  <a:pt x="797128" y="18249"/>
                </a:lnTo>
                <a:lnTo>
                  <a:pt x="797128" y="36496"/>
                </a:lnTo>
                <a:lnTo>
                  <a:pt x="175219" y="190182"/>
                </a:lnTo>
                <a:lnTo>
                  <a:pt x="62979" y="190182"/>
                </a:lnTo>
                <a:lnTo>
                  <a:pt x="62979" y="217919"/>
                </a:lnTo>
                <a:lnTo>
                  <a:pt x="175219" y="217919"/>
                </a:lnTo>
                <a:lnTo>
                  <a:pt x="797128" y="371605"/>
                </a:lnTo>
                <a:lnTo>
                  <a:pt x="797128" y="389864"/>
                </a:lnTo>
                <a:lnTo>
                  <a:pt x="825703" y="389864"/>
                </a:lnTo>
                <a:lnTo>
                  <a:pt x="825703" y="408101"/>
                </a:lnTo>
                <a:close/>
              </a:path>
              <a:path w="5834380" h="408304">
                <a:moveTo>
                  <a:pt x="797128" y="36496"/>
                </a:moveTo>
                <a:lnTo>
                  <a:pt x="797128" y="18249"/>
                </a:lnTo>
                <a:lnTo>
                  <a:pt x="814844" y="32118"/>
                </a:lnTo>
                <a:lnTo>
                  <a:pt x="797128" y="36496"/>
                </a:lnTo>
                <a:close/>
              </a:path>
              <a:path w="5834380" h="408304">
                <a:moveTo>
                  <a:pt x="5805258" y="133400"/>
                </a:moveTo>
                <a:lnTo>
                  <a:pt x="797128" y="133400"/>
                </a:lnTo>
                <a:lnTo>
                  <a:pt x="797128" y="36496"/>
                </a:lnTo>
                <a:lnTo>
                  <a:pt x="814844" y="32118"/>
                </a:lnTo>
                <a:lnTo>
                  <a:pt x="797128" y="18249"/>
                </a:lnTo>
                <a:lnTo>
                  <a:pt x="825703" y="18249"/>
                </a:lnTo>
                <a:lnTo>
                  <a:pt x="825703" y="104825"/>
                </a:lnTo>
                <a:lnTo>
                  <a:pt x="811415" y="104825"/>
                </a:lnTo>
                <a:lnTo>
                  <a:pt x="825703" y="119113"/>
                </a:lnTo>
                <a:lnTo>
                  <a:pt x="5805258" y="119113"/>
                </a:lnTo>
                <a:lnTo>
                  <a:pt x="5805258" y="133400"/>
                </a:lnTo>
                <a:close/>
              </a:path>
              <a:path w="5834380" h="408304">
                <a:moveTo>
                  <a:pt x="825703" y="119113"/>
                </a:moveTo>
                <a:lnTo>
                  <a:pt x="811415" y="104825"/>
                </a:lnTo>
                <a:lnTo>
                  <a:pt x="825703" y="104825"/>
                </a:lnTo>
                <a:lnTo>
                  <a:pt x="825703" y="119113"/>
                </a:lnTo>
                <a:close/>
              </a:path>
              <a:path w="5834380" h="408304">
                <a:moveTo>
                  <a:pt x="5833833" y="133400"/>
                </a:moveTo>
                <a:lnTo>
                  <a:pt x="5819546" y="133400"/>
                </a:lnTo>
                <a:lnTo>
                  <a:pt x="5805258" y="119113"/>
                </a:lnTo>
                <a:lnTo>
                  <a:pt x="825703" y="119113"/>
                </a:lnTo>
                <a:lnTo>
                  <a:pt x="825703" y="104825"/>
                </a:lnTo>
                <a:lnTo>
                  <a:pt x="5833833" y="104825"/>
                </a:lnTo>
                <a:lnTo>
                  <a:pt x="5833833" y="133400"/>
                </a:lnTo>
                <a:close/>
              </a:path>
              <a:path w="5834380" h="408304">
                <a:moveTo>
                  <a:pt x="5805258" y="288988"/>
                </a:moveTo>
                <a:lnTo>
                  <a:pt x="5805258" y="119113"/>
                </a:lnTo>
                <a:lnTo>
                  <a:pt x="5819546" y="133400"/>
                </a:lnTo>
                <a:lnTo>
                  <a:pt x="5833833" y="133400"/>
                </a:lnTo>
                <a:lnTo>
                  <a:pt x="5833833" y="274700"/>
                </a:lnTo>
                <a:lnTo>
                  <a:pt x="5819546" y="274700"/>
                </a:lnTo>
                <a:lnTo>
                  <a:pt x="5805258" y="288988"/>
                </a:lnTo>
                <a:close/>
              </a:path>
              <a:path w="5834380" h="408304">
                <a:moveTo>
                  <a:pt x="62979" y="217919"/>
                </a:moveTo>
                <a:lnTo>
                  <a:pt x="62979" y="190182"/>
                </a:lnTo>
                <a:lnTo>
                  <a:pt x="119099" y="204050"/>
                </a:lnTo>
                <a:lnTo>
                  <a:pt x="62979" y="217919"/>
                </a:lnTo>
                <a:close/>
              </a:path>
              <a:path w="5834380" h="408304">
                <a:moveTo>
                  <a:pt x="119099" y="204050"/>
                </a:moveTo>
                <a:lnTo>
                  <a:pt x="62979" y="190182"/>
                </a:lnTo>
                <a:lnTo>
                  <a:pt x="175219" y="190182"/>
                </a:lnTo>
                <a:lnTo>
                  <a:pt x="119099" y="204050"/>
                </a:lnTo>
                <a:close/>
              </a:path>
              <a:path w="5834380" h="408304">
                <a:moveTo>
                  <a:pt x="175219" y="217919"/>
                </a:moveTo>
                <a:lnTo>
                  <a:pt x="62979" y="217919"/>
                </a:lnTo>
                <a:lnTo>
                  <a:pt x="119099" y="204050"/>
                </a:lnTo>
                <a:lnTo>
                  <a:pt x="175219" y="217919"/>
                </a:lnTo>
                <a:close/>
              </a:path>
              <a:path w="5834380" h="408304">
                <a:moveTo>
                  <a:pt x="825703" y="389864"/>
                </a:moveTo>
                <a:lnTo>
                  <a:pt x="797128" y="389864"/>
                </a:lnTo>
                <a:lnTo>
                  <a:pt x="814844" y="375983"/>
                </a:lnTo>
                <a:lnTo>
                  <a:pt x="797128" y="371605"/>
                </a:lnTo>
                <a:lnTo>
                  <a:pt x="797128" y="274700"/>
                </a:lnTo>
                <a:lnTo>
                  <a:pt x="5805258" y="274700"/>
                </a:lnTo>
                <a:lnTo>
                  <a:pt x="5805258" y="288988"/>
                </a:lnTo>
                <a:lnTo>
                  <a:pt x="825703" y="288988"/>
                </a:lnTo>
                <a:lnTo>
                  <a:pt x="811415" y="303275"/>
                </a:lnTo>
                <a:lnTo>
                  <a:pt x="825703" y="303275"/>
                </a:lnTo>
                <a:lnTo>
                  <a:pt x="825703" y="389864"/>
                </a:lnTo>
                <a:close/>
              </a:path>
              <a:path w="5834380" h="408304">
                <a:moveTo>
                  <a:pt x="5833833" y="303275"/>
                </a:moveTo>
                <a:lnTo>
                  <a:pt x="825703" y="303275"/>
                </a:lnTo>
                <a:lnTo>
                  <a:pt x="825703" y="288988"/>
                </a:lnTo>
                <a:lnTo>
                  <a:pt x="5805258" y="288988"/>
                </a:lnTo>
                <a:lnTo>
                  <a:pt x="5819546" y="274700"/>
                </a:lnTo>
                <a:lnTo>
                  <a:pt x="5833833" y="274700"/>
                </a:lnTo>
                <a:lnTo>
                  <a:pt x="5833833" y="303275"/>
                </a:lnTo>
                <a:close/>
              </a:path>
              <a:path w="5834380" h="408304">
                <a:moveTo>
                  <a:pt x="825703" y="303275"/>
                </a:moveTo>
                <a:lnTo>
                  <a:pt x="811415" y="303275"/>
                </a:lnTo>
                <a:lnTo>
                  <a:pt x="825703" y="288988"/>
                </a:lnTo>
                <a:lnTo>
                  <a:pt x="825703" y="303275"/>
                </a:lnTo>
                <a:close/>
              </a:path>
              <a:path w="5834380" h="408304">
                <a:moveTo>
                  <a:pt x="797128" y="389864"/>
                </a:moveTo>
                <a:lnTo>
                  <a:pt x="797128" y="371605"/>
                </a:lnTo>
                <a:lnTo>
                  <a:pt x="814844" y="375983"/>
                </a:lnTo>
                <a:lnTo>
                  <a:pt x="797128" y="389864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14267" y="2112797"/>
            <a:ext cx="5518785" cy="0"/>
          </a:xfrm>
          <a:custGeom>
            <a:avLst/>
            <a:gdLst/>
            <a:ahLst/>
            <a:cxnLst/>
            <a:rect l="l" t="t" r="r" b="b"/>
            <a:pathLst>
              <a:path w="5518784" h="0">
                <a:moveTo>
                  <a:pt x="0" y="0"/>
                </a:moveTo>
                <a:lnTo>
                  <a:pt x="5518327" y="0"/>
                </a:lnTo>
              </a:path>
            </a:pathLst>
          </a:custGeom>
          <a:ln w="12700">
            <a:solidFill>
              <a:srgbClr val="014E6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8479" y="1854707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5" y="0"/>
                </a:lnTo>
                <a:lnTo>
                  <a:pt x="364235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8123" y="20772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184218" y="3264912"/>
            <a:ext cx="475615" cy="99885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860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30" b="1">
                <a:latin typeface="华文楷体"/>
                <a:cs typeface="华文楷体"/>
              </a:rPr>
              <a:t>合</a:t>
            </a:r>
            <a:endParaRPr baseline="-16975" sz="27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1864" y="3268623"/>
            <a:ext cx="635635" cy="995044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844"/>
              </a:spcBef>
            </a:pPr>
            <a:r>
              <a:rPr dirty="0" sz="2800" spc="-5" i="1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2400" b="1">
                <a:latin typeface="华文楷体"/>
                <a:cs typeface="华文楷体"/>
              </a:rPr>
              <a:t>运</a:t>
            </a:r>
            <a:r>
              <a:rPr dirty="0" sz="2400" spc="-5" b="1">
                <a:latin typeface="华文楷体"/>
                <a:cs typeface="华文楷体"/>
              </a:rPr>
              <a:t>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00015" y="3611879"/>
            <a:ext cx="1905000" cy="384175"/>
          </a:xfrm>
          <a:custGeom>
            <a:avLst/>
            <a:gdLst/>
            <a:ahLst/>
            <a:cxnLst/>
            <a:rect l="l" t="t" r="r" b="b"/>
            <a:pathLst>
              <a:path w="1905000" h="384175">
                <a:moveTo>
                  <a:pt x="252984" y="384048"/>
                </a:moveTo>
                <a:lnTo>
                  <a:pt x="0" y="192024"/>
                </a:lnTo>
                <a:lnTo>
                  <a:pt x="252984" y="0"/>
                </a:lnTo>
                <a:lnTo>
                  <a:pt x="252984" y="88392"/>
                </a:lnTo>
                <a:lnTo>
                  <a:pt x="1769291" y="88392"/>
                </a:lnTo>
                <a:lnTo>
                  <a:pt x="1905000" y="192024"/>
                </a:lnTo>
                <a:lnTo>
                  <a:pt x="1769291" y="295656"/>
                </a:lnTo>
                <a:lnTo>
                  <a:pt x="252984" y="295656"/>
                </a:lnTo>
                <a:lnTo>
                  <a:pt x="252984" y="384048"/>
                </a:lnTo>
                <a:close/>
              </a:path>
              <a:path w="1905000" h="384175">
                <a:moveTo>
                  <a:pt x="1769291" y="88392"/>
                </a:moveTo>
                <a:lnTo>
                  <a:pt x="1653539" y="88392"/>
                </a:lnTo>
                <a:lnTo>
                  <a:pt x="1653539" y="0"/>
                </a:lnTo>
                <a:lnTo>
                  <a:pt x="1769291" y="88392"/>
                </a:lnTo>
                <a:close/>
              </a:path>
              <a:path w="1905000" h="384175">
                <a:moveTo>
                  <a:pt x="1653539" y="384048"/>
                </a:moveTo>
                <a:lnTo>
                  <a:pt x="1653539" y="295656"/>
                </a:lnTo>
                <a:lnTo>
                  <a:pt x="1769291" y="295656"/>
                </a:lnTo>
                <a:lnTo>
                  <a:pt x="1653539" y="384048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89779" y="3599167"/>
            <a:ext cx="1925955" cy="409575"/>
          </a:xfrm>
          <a:custGeom>
            <a:avLst/>
            <a:gdLst/>
            <a:ahLst/>
            <a:cxnLst/>
            <a:rect l="l" t="t" r="r" b="b"/>
            <a:pathLst>
              <a:path w="1925954" h="409575">
                <a:moveTo>
                  <a:pt x="268897" y="409498"/>
                </a:moveTo>
                <a:lnTo>
                  <a:pt x="0" y="204749"/>
                </a:lnTo>
                <a:lnTo>
                  <a:pt x="268897" y="0"/>
                </a:lnTo>
                <a:lnTo>
                  <a:pt x="268897" y="12814"/>
                </a:lnTo>
                <a:lnTo>
                  <a:pt x="256197" y="12814"/>
                </a:lnTo>
                <a:lnTo>
                  <a:pt x="256184" y="25633"/>
                </a:lnTo>
                <a:lnTo>
                  <a:pt x="27585" y="199694"/>
                </a:lnTo>
                <a:lnTo>
                  <a:pt x="14325" y="199694"/>
                </a:lnTo>
                <a:lnTo>
                  <a:pt x="14325" y="209791"/>
                </a:lnTo>
                <a:lnTo>
                  <a:pt x="27584" y="209791"/>
                </a:lnTo>
                <a:lnTo>
                  <a:pt x="256184" y="383864"/>
                </a:lnTo>
                <a:lnTo>
                  <a:pt x="256197" y="396684"/>
                </a:lnTo>
                <a:lnTo>
                  <a:pt x="268897" y="396684"/>
                </a:lnTo>
                <a:lnTo>
                  <a:pt x="268897" y="409498"/>
                </a:lnTo>
                <a:close/>
              </a:path>
              <a:path w="1925954" h="409575">
                <a:moveTo>
                  <a:pt x="1656829" y="101257"/>
                </a:moveTo>
                <a:lnTo>
                  <a:pt x="1656829" y="0"/>
                </a:lnTo>
                <a:lnTo>
                  <a:pt x="1673658" y="12814"/>
                </a:lnTo>
                <a:lnTo>
                  <a:pt x="1669529" y="12814"/>
                </a:lnTo>
                <a:lnTo>
                  <a:pt x="1659331" y="17868"/>
                </a:lnTo>
                <a:lnTo>
                  <a:pt x="1669516" y="25624"/>
                </a:lnTo>
                <a:lnTo>
                  <a:pt x="1669529" y="94907"/>
                </a:lnTo>
                <a:lnTo>
                  <a:pt x="1663179" y="94907"/>
                </a:lnTo>
                <a:lnTo>
                  <a:pt x="1656829" y="101257"/>
                </a:lnTo>
                <a:close/>
              </a:path>
              <a:path w="1925954" h="409575">
                <a:moveTo>
                  <a:pt x="256197" y="25624"/>
                </a:moveTo>
                <a:lnTo>
                  <a:pt x="256197" y="12814"/>
                </a:lnTo>
                <a:lnTo>
                  <a:pt x="266382" y="17868"/>
                </a:lnTo>
                <a:lnTo>
                  <a:pt x="256197" y="25624"/>
                </a:lnTo>
                <a:close/>
              </a:path>
              <a:path w="1925954" h="409575">
                <a:moveTo>
                  <a:pt x="1669529" y="107607"/>
                </a:moveTo>
                <a:lnTo>
                  <a:pt x="256197" y="107607"/>
                </a:lnTo>
                <a:lnTo>
                  <a:pt x="256197" y="25624"/>
                </a:lnTo>
                <a:lnTo>
                  <a:pt x="266382" y="17868"/>
                </a:lnTo>
                <a:lnTo>
                  <a:pt x="256197" y="12814"/>
                </a:lnTo>
                <a:lnTo>
                  <a:pt x="268897" y="12814"/>
                </a:lnTo>
                <a:lnTo>
                  <a:pt x="268897" y="94907"/>
                </a:lnTo>
                <a:lnTo>
                  <a:pt x="262547" y="94907"/>
                </a:lnTo>
                <a:lnTo>
                  <a:pt x="268897" y="101257"/>
                </a:lnTo>
                <a:lnTo>
                  <a:pt x="1669529" y="101257"/>
                </a:lnTo>
                <a:lnTo>
                  <a:pt x="1669529" y="107607"/>
                </a:lnTo>
                <a:close/>
              </a:path>
              <a:path w="1925954" h="409575">
                <a:moveTo>
                  <a:pt x="1669529" y="25633"/>
                </a:moveTo>
                <a:lnTo>
                  <a:pt x="1659331" y="17868"/>
                </a:lnTo>
                <a:lnTo>
                  <a:pt x="1669529" y="12814"/>
                </a:lnTo>
                <a:lnTo>
                  <a:pt x="1669529" y="25633"/>
                </a:lnTo>
                <a:close/>
              </a:path>
              <a:path w="1925954" h="409575">
                <a:moveTo>
                  <a:pt x="1904758" y="204743"/>
                </a:moveTo>
                <a:lnTo>
                  <a:pt x="1669529" y="25633"/>
                </a:lnTo>
                <a:lnTo>
                  <a:pt x="1669529" y="12814"/>
                </a:lnTo>
                <a:lnTo>
                  <a:pt x="1673658" y="12814"/>
                </a:lnTo>
                <a:lnTo>
                  <a:pt x="1919088" y="199694"/>
                </a:lnTo>
                <a:lnTo>
                  <a:pt x="1911388" y="199694"/>
                </a:lnTo>
                <a:lnTo>
                  <a:pt x="1904758" y="204743"/>
                </a:lnTo>
                <a:close/>
              </a:path>
              <a:path w="1925954" h="409575">
                <a:moveTo>
                  <a:pt x="268897" y="101257"/>
                </a:moveTo>
                <a:lnTo>
                  <a:pt x="262547" y="94907"/>
                </a:lnTo>
                <a:lnTo>
                  <a:pt x="268897" y="94907"/>
                </a:lnTo>
                <a:lnTo>
                  <a:pt x="268897" y="101257"/>
                </a:lnTo>
                <a:close/>
              </a:path>
              <a:path w="1925954" h="409575">
                <a:moveTo>
                  <a:pt x="1656829" y="101257"/>
                </a:moveTo>
                <a:lnTo>
                  <a:pt x="268897" y="101257"/>
                </a:lnTo>
                <a:lnTo>
                  <a:pt x="268897" y="94907"/>
                </a:lnTo>
                <a:lnTo>
                  <a:pt x="1656829" y="94907"/>
                </a:lnTo>
                <a:lnTo>
                  <a:pt x="1656829" y="101257"/>
                </a:lnTo>
                <a:close/>
              </a:path>
              <a:path w="1925954" h="409575">
                <a:moveTo>
                  <a:pt x="1669529" y="101257"/>
                </a:moveTo>
                <a:lnTo>
                  <a:pt x="1656829" y="101257"/>
                </a:lnTo>
                <a:lnTo>
                  <a:pt x="1663179" y="94907"/>
                </a:lnTo>
                <a:lnTo>
                  <a:pt x="1669529" y="94907"/>
                </a:lnTo>
                <a:lnTo>
                  <a:pt x="1669529" y="101257"/>
                </a:lnTo>
                <a:close/>
              </a:path>
              <a:path w="1925954" h="409575">
                <a:moveTo>
                  <a:pt x="14325" y="209791"/>
                </a:moveTo>
                <a:lnTo>
                  <a:pt x="14325" y="199694"/>
                </a:lnTo>
                <a:lnTo>
                  <a:pt x="20955" y="204743"/>
                </a:lnTo>
                <a:lnTo>
                  <a:pt x="14325" y="209791"/>
                </a:lnTo>
                <a:close/>
              </a:path>
              <a:path w="1925954" h="409575">
                <a:moveTo>
                  <a:pt x="20955" y="204743"/>
                </a:moveTo>
                <a:lnTo>
                  <a:pt x="14325" y="199694"/>
                </a:lnTo>
                <a:lnTo>
                  <a:pt x="27585" y="199694"/>
                </a:lnTo>
                <a:lnTo>
                  <a:pt x="20955" y="204743"/>
                </a:lnTo>
                <a:close/>
              </a:path>
              <a:path w="1925954" h="409575">
                <a:moveTo>
                  <a:pt x="1911388" y="209791"/>
                </a:moveTo>
                <a:lnTo>
                  <a:pt x="1904758" y="204743"/>
                </a:lnTo>
                <a:lnTo>
                  <a:pt x="1911388" y="199694"/>
                </a:lnTo>
                <a:lnTo>
                  <a:pt x="1911388" y="209791"/>
                </a:lnTo>
                <a:close/>
              </a:path>
              <a:path w="1925954" h="409575">
                <a:moveTo>
                  <a:pt x="1919104" y="209791"/>
                </a:moveTo>
                <a:lnTo>
                  <a:pt x="1911388" y="209791"/>
                </a:lnTo>
                <a:lnTo>
                  <a:pt x="1911388" y="199694"/>
                </a:lnTo>
                <a:lnTo>
                  <a:pt x="1919088" y="199694"/>
                </a:lnTo>
                <a:lnTo>
                  <a:pt x="1925726" y="204749"/>
                </a:lnTo>
                <a:lnTo>
                  <a:pt x="1919104" y="209791"/>
                </a:lnTo>
                <a:close/>
              </a:path>
              <a:path w="1925954" h="409575">
                <a:moveTo>
                  <a:pt x="27584" y="209791"/>
                </a:moveTo>
                <a:lnTo>
                  <a:pt x="14325" y="209791"/>
                </a:lnTo>
                <a:lnTo>
                  <a:pt x="20963" y="204749"/>
                </a:lnTo>
                <a:lnTo>
                  <a:pt x="27584" y="209791"/>
                </a:lnTo>
                <a:close/>
              </a:path>
              <a:path w="1925954" h="409575">
                <a:moveTo>
                  <a:pt x="1673658" y="396684"/>
                </a:moveTo>
                <a:lnTo>
                  <a:pt x="1669529" y="396684"/>
                </a:lnTo>
                <a:lnTo>
                  <a:pt x="1669529" y="383864"/>
                </a:lnTo>
                <a:lnTo>
                  <a:pt x="1904766" y="204749"/>
                </a:lnTo>
                <a:lnTo>
                  <a:pt x="1911388" y="209791"/>
                </a:lnTo>
                <a:lnTo>
                  <a:pt x="1919104" y="209791"/>
                </a:lnTo>
                <a:lnTo>
                  <a:pt x="1673658" y="396684"/>
                </a:lnTo>
                <a:close/>
              </a:path>
              <a:path w="1925954" h="409575">
                <a:moveTo>
                  <a:pt x="268897" y="396684"/>
                </a:moveTo>
                <a:lnTo>
                  <a:pt x="256197" y="396684"/>
                </a:lnTo>
                <a:lnTo>
                  <a:pt x="266382" y="391629"/>
                </a:lnTo>
                <a:lnTo>
                  <a:pt x="256197" y="383873"/>
                </a:lnTo>
                <a:lnTo>
                  <a:pt x="256197" y="301878"/>
                </a:lnTo>
                <a:lnTo>
                  <a:pt x="1669529" y="301878"/>
                </a:lnTo>
                <a:lnTo>
                  <a:pt x="1669529" y="308228"/>
                </a:lnTo>
                <a:lnTo>
                  <a:pt x="268897" y="308228"/>
                </a:lnTo>
                <a:lnTo>
                  <a:pt x="262547" y="314578"/>
                </a:lnTo>
                <a:lnTo>
                  <a:pt x="268897" y="314578"/>
                </a:lnTo>
                <a:lnTo>
                  <a:pt x="268897" y="396684"/>
                </a:lnTo>
                <a:close/>
              </a:path>
              <a:path w="1925954" h="409575">
                <a:moveTo>
                  <a:pt x="268897" y="314578"/>
                </a:moveTo>
                <a:lnTo>
                  <a:pt x="262547" y="314578"/>
                </a:lnTo>
                <a:lnTo>
                  <a:pt x="268897" y="308228"/>
                </a:lnTo>
                <a:lnTo>
                  <a:pt x="268897" y="314578"/>
                </a:lnTo>
                <a:close/>
              </a:path>
              <a:path w="1925954" h="409575">
                <a:moveTo>
                  <a:pt x="1656829" y="314578"/>
                </a:moveTo>
                <a:lnTo>
                  <a:pt x="268897" y="314578"/>
                </a:lnTo>
                <a:lnTo>
                  <a:pt x="268897" y="308228"/>
                </a:lnTo>
                <a:lnTo>
                  <a:pt x="1656829" y="308228"/>
                </a:lnTo>
                <a:lnTo>
                  <a:pt x="1656829" y="314578"/>
                </a:lnTo>
                <a:close/>
              </a:path>
              <a:path w="1925954" h="409575">
                <a:moveTo>
                  <a:pt x="1656829" y="409498"/>
                </a:moveTo>
                <a:lnTo>
                  <a:pt x="1656829" y="308228"/>
                </a:lnTo>
                <a:lnTo>
                  <a:pt x="1663179" y="314578"/>
                </a:lnTo>
                <a:lnTo>
                  <a:pt x="1669529" y="314578"/>
                </a:lnTo>
                <a:lnTo>
                  <a:pt x="1669516" y="383873"/>
                </a:lnTo>
                <a:lnTo>
                  <a:pt x="1659331" y="391629"/>
                </a:lnTo>
                <a:lnTo>
                  <a:pt x="1669529" y="396684"/>
                </a:lnTo>
                <a:lnTo>
                  <a:pt x="1673658" y="396684"/>
                </a:lnTo>
                <a:lnTo>
                  <a:pt x="1656829" y="409498"/>
                </a:lnTo>
                <a:close/>
              </a:path>
              <a:path w="1925954" h="409575">
                <a:moveTo>
                  <a:pt x="1669529" y="314578"/>
                </a:moveTo>
                <a:lnTo>
                  <a:pt x="1663179" y="314578"/>
                </a:lnTo>
                <a:lnTo>
                  <a:pt x="1656829" y="308228"/>
                </a:lnTo>
                <a:lnTo>
                  <a:pt x="1669529" y="308228"/>
                </a:lnTo>
                <a:lnTo>
                  <a:pt x="1669529" y="314578"/>
                </a:lnTo>
                <a:close/>
              </a:path>
              <a:path w="1925954" h="409575">
                <a:moveTo>
                  <a:pt x="1669529" y="396684"/>
                </a:moveTo>
                <a:lnTo>
                  <a:pt x="1659331" y="391629"/>
                </a:lnTo>
                <a:lnTo>
                  <a:pt x="1669529" y="383864"/>
                </a:lnTo>
                <a:lnTo>
                  <a:pt x="1669529" y="396684"/>
                </a:lnTo>
                <a:close/>
              </a:path>
              <a:path w="1925954" h="409575">
                <a:moveTo>
                  <a:pt x="256197" y="396684"/>
                </a:moveTo>
                <a:lnTo>
                  <a:pt x="256197" y="383873"/>
                </a:lnTo>
                <a:lnTo>
                  <a:pt x="266382" y="391629"/>
                </a:lnTo>
                <a:lnTo>
                  <a:pt x="256197" y="396684"/>
                </a:lnTo>
                <a:close/>
              </a:path>
            </a:pathLst>
          </a:custGeom>
          <a:solidFill>
            <a:srgbClr val="23A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68178" y="2941980"/>
            <a:ext cx="331470" cy="1587500"/>
          </a:xfrm>
          <a:custGeom>
            <a:avLst/>
            <a:gdLst/>
            <a:ahLst/>
            <a:cxnLst/>
            <a:rect l="l" t="t" r="r" b="b"/>
            <a:pathLst>
              <a:path w="331470" h="1587500">
                <a:moveTo>
                  <a:pt x="81749" y="25400"/>
                </a:moveTo>
                <a:lnTo>
                  <a:pt x="0" y="25400"/>
                </a:lnTo>
                <a:lnTo>
                  <a:pt x="596" y="0"/>
                </a:lnTo>
                <a:lnTo>
                  <a:pt x="57810" y="0"/>
                </a:lnTo>
                <a:lnTo>
                  <a:pt x="62903" y="12700"/>
                </a:lnTo>
                <a:lnTo>
                  <a:pt x="77292" y="12700"/>
                </a:lnTo>
                <a:lnTo>
                  <a:pt x="81749" y="25400"/>
                </a:lnTo>
                <a:close/>
              </a:path>
              <a:path w="331470" h="1587500">
                <a:moveTo>
                  <a:pt x="46393" y="38100"/>
                </a:moveTo>
                <a:lnTo>
                  <a:pt x="41719" y="25400"/>
                </a:lnTo>
                <a:lnTo>
                  <a:pt x="45834" y="25400"/>
                </a:lnTo>
                <a:lnTo>
                  <a:pt x="46393" y="38100"/>
                </a:lnTo>
                <a:close/>
              </a:path>
              <a:path w="331470" h="1587500">
                <a:moveTo>
                  <a:pt x="97739" y="38100"/>
                </a:moveTo>
                <a:lnTo>
                  <a:pt x="50368" y="38100"/>
                </a:lnTo>
                <a:lnTo>
                  <a:pt x="45834" y="25400"/>
                </a:lnTo>
                <a:lnTo>
                  <a:pt x="94043" y="25400"/>
                </a:lnTo>
                <a:lnTo>
                  <a:pt x="97739" y="38100"/>
                </a:lnTo>
                <a:close/>
              </a:path>
              <a:path w="331470" h="1587500">
                <a:moveTo>
                  <a:pt x="107530" y="50800"/>
                </a:moveTo>
                <a:lnTo>
                  <a:pt x="68097" y="50800"/>
                </a:lnTo>
                <a:lnTo>
                  <a:pt x="64338" y="38100"/>
                </a:lnTo>
                <a:lnTo>
                  <a:pt x="104495" y="38100"/>
                </a:lnTo>
                <a:lnTo>
                  <a:pt x="107530" y="50800"/>
                </a:lnTo>
                <a:close/>
              </a:path>
              <a:path w="331470" h="1587500">
                <a:moveTo>
                  <a:pt x="115163" y="63500"/>
                </a:moveTo>
                <a:lnTo>
                  <a:pt x="81699" y="63500"/>
                </a:lnTo>
                <a:lnTo>
                  <a:pt x="78879" y="50800"/>
                </a:lnTo>
                <a:lnTo>
                  <a:pt x="112877" y="50800"/>
                </a:lnTo>
                <a:lnTo>
                  <a:pt x="115163" y="63500"/>
                </a:lnTo>
                <a:close/>
              </a:path>
              <a:path w="331470" h="1587500">
                <a:moveTo>
                  <a:pt x="118910" y="76200"/>
                </a:moveTo>
                <a:lnTo>
                  <a:pt x="89204" y="76200"/>
                </a:lnTo>
                <a:lnTo>
                  <a:pt x="87274" y="63500"/>
                </a:lnTo>
                <a:lnTo>
                  <a:pt x="117182" y="63500"/>
                </a:lnTo>
                <a:lnTo>
                  <a:pt x="118910" y="76200"/>
                </a:lnTo>
                <a:close/>
              </a:path>
              <a:path w="331470" h="1587500">
                <a:moveTo>
                  <a:pt x="92710" y="88900"/>
                </a:moveTo>
                <a:lnTo>
                  <a:pt x="91503" y="76200"/>
                </a:lnTo>
                <a:lnTo>
                  <a:pt x="92506" y="76200"/>
                </a:lnTo>
                <a:lnTo>
                  <a:pt x="92710" y="88900"/>
                </a:lnTo>
                <a:close/>
              </a:path>
              <a:path w="331470" h="1587500">
                <a:moveTo>
                  <a:pt x="122300" y="88900"/>
                </a:moveTo>
                <a:lnTo>
                  <a:pt x="93459" y="88900"/>
                </a:lnTo>
                <a:lnTo>
                  <a:pt x="92506" y="76200"/>
                </a:lnTo>
                <a:lnTo>
                  <a:pt x="121488" y="76200"/>
                </a:lnTo>
                <a:lnTo>
                  <a:pt x="122300" y="88900"/>
                </a:lnTo>
                <a:close/>
              </a:path>
              <a:path w="331470" h="1587500">
                <a:moveTo>
                  <a:pt x="123101" y="711200"/>
                </a:moveTo>
                <a:lnTo>
                  <a:pt x="94551" y="711200"/>
                </a:lnTo>
                <a:lnTo>
                  <a:pt x="94386" y="698500"/>
                </a:lnTo>
                <a:lnTo>
                  <a:pt x="94386" y="101600"/>
                </a:lnTo>
                <a:lnTo>
                  <a:pt x="94259" y="88900"/>
                </a:lnTo>
                <a:lnTo>
                  <a:pt x="122809" y="88900"/>
                </a:lnTo>
                <a:lnTo>
                  <a:pt x="122961" y="101600"/>
                </a:lnTo>
                <a:lnTo>
                  <a:pt x="122961" y="698500"/>
                </a:lnTo>
                <a:lnTo>
                  <a:pt x="123101" y="711200"/>
                </a:lnTo>
                <a:close/>
              </a:path>
              <a:path w="331470" h="1587500">
                <a:moveTo>
                  <a:pt x="124840" y="723900"/>
                </a:moveTo>
                <a:lnTo>
                  <a:pt x="95872" y="723900"/>
                </a:lnTo>
                <a:lnTo>
                  <a:pt x="95046" y="711200"/>
                </a:lnTo>
                <a:lnTo>
                  <a:pt x="123888" y="711200"/>
                </a:lnTo>
                <a:lnTo>
                  <a:pt x="124840" y="723900"/>
                </a:lnTo>
                <a:close/>
              </a:path>
              <a:path w="331470" h="1587500">
                <a:moveTo>
                  <a:pt x="125844" y="723900"/>
                </a:moveTo>
                <a:lnTo>
                  <a:pt x="124840" y="723900"/>
                </a:lnTo>
                <a:lnTo>
                  <a:pt x="124637" y="711200"/>
                </a:lnTo>
                <a:lnTo>
                  <a:pt x="125844" y="723900"/>
                </a:lnTo>
                <a:close/>
              </a:path>
              <a:path w="331470" h="1587500">
                <a:moveTo>
                  <a:pt x="130086" y="736600"/>
                </a:moveTo>
                <a:lnTo>
                  <a:pt x="100177" y="736600"/>
                </a:lnTo>
                <a:lnTo>
                  <a:pt x="98437" y="723900"/>
                </a:lnTo>
                <a:lnTo>
                  <a:pt x="128143" y="723900"/>
                </a:lnTo>
                <a:lnTo>
                  <a:pt x="130086" y="736600"/>
                </a:lnTo>
                <a:close/>
              </a:path>
              <a:path w="331470" h="1587500">
                <a:moveTo>
                  <a:pt x="138468" y="749300"/>
                </a:moveTo>
                <a:lnTo>
                  <a:pt x="104470" y="749300"/>
                </a:lnTo>
                <a:lnTo>
                  <a:pt x="102184" y="736600"/>
                </a:lnTo>
                <a:lnTo>
                  <a:pt x="135648" y="736600"/>
                </a:lnTo>
                <a:lnTo>
                  <a:pt x="138468" y="749300"/>
                </a:lnTo>
                <a:close/>
              </a:path>
              <a:path w="331470" h="1587500">
                <a:moveTo>
                  <a:pt x="153022" y="762000"/>
                </a:moveTo>
                <a:lnTo>
                  <a:pt x="112852" y="762000"/>
                </a:lnTo>
                <a:lnTo>
                  <a:pt x="109816" y="749300"/>
                </a:lnTo>
                <a:lnTo>
                  <a:pt x="149250" y="749300"/>
                </a:lnTo>
                <a:lnTo>
                  <a:pt x="153022" y="762000"/>
                </a:lnTo>
                <a:close/>
              </a:path>
              <a:path w="331470" h="1587500">
                <a:moveTo>
                  <a:pt x="171513" y="774700"/>
                </a:moveTo>
                <a:lnTo>
                  <a:pt x="123316" y="774700"/>
                </a:lnTo>
                <a:lnTo>
                  <a:pt x="119608" y="762000"/>
                </a:lnTo>
                <a:lnTo>
                  <a:pt x="166979" y="762000"/>
                </a:lnTo>
                <a:lnTo>
                  <a:pt x="171513" y="774700"/>
                </a:lnTo>
                <a:close/>
              </a:path>
              <a:path w="331470" h="1587500">
                <a:moveTo>
                  <a:pt x="186994" y="787400"/>
                </a:moveTo>
                <a:lnTo>
                  <a:pt x="140068" y="787400"/>
                </a:lnTo>
                <a:lnTo>
                  <a:pt x="135610" y="774700"/>
                </a:lnTo>
                <a:lnTo>
                  <a:pt x="192824" y="774700"/>
                </a:lnTo>
                <a:lnTo>
                  <a:pt x="186994" y="787400"/>
                </a:lnTo>
                <a:close/>
              </a:path>
              <a:path w="331470" h="1587500">
                <a:moveTo>
                  <a:pt x="211772" y="812800"/>
                </a:moveTo>
                <a:lnTo>
                  <a:pt x="210870" y="812800"/>
                </a:lnTo>
                <a:lnTo>
                  <a:pt x="204774" y="800100"/>
                </a:lnTo>
                <a:lnTo>
                  <a:pt x="159550" y="800100"/>
                </a:lnTo>
                <a:lnTo>
                  <a:pt x="154444" y="787400"/>
                </a:lnTo>
                <a:lnTo>
                  <a:pt x="186994" y="787400"/>
                </a:lnTo>
                <a:lnTo>
                  <a:pt x="192824" y="774700"/>
                </a:lnTo>
                <a:lnTo>
                  <a:pt x="216750" y="774700"/>
                </a:lnTo>
                <a:lnTo>
                  <a:pt x="216750" y="812271"/>
                </a:lnTo>
                <a:lnTo>
                  <a:pt x="211772" y="812800"/>
                </a:lnTo>
                <a:close/>
              </a:path>
              <a:path w="331470" h="1587500">
                <a:moveTo>
                  <a:pt x="216750" y="812271"/>
                </a:moveTo>
                <a:lnTo>
                  <a:pt x="216750" y="774700"/>
                </a:lnTo>
                <a:lnTo>
                  <a:pt x="331355" y="774700"/>
                </a:lnTo>
                <a:lnTo>
                  <a:pt x="331355" y="800100"/>
                </a:lnTo>
                <a:lnTo>
                  <a:pt x="216750" y="812271"/>
                </a:lnTo>
                <a:close/>
              </a:path>
              <a:path w="331470" h="1587500">
                <a:moveTo>
                  <a:pt x="159550" y="800100"/>
                </a:moveTo>
                <a:lnTo>
                  <a:pt x="149491" y="800100"/>
                </a:lnTo>
                <a:lnTo>
                  <a:pt x="154444" y="787400"/>
                </a:lnTo>
                <a:lnTo>
                  <a:pt x="159550" y="800100"/>
                </a:lnTo>
                <a:close/>
              </a:path>
              <a:path w="331470" h="1587500">
                <a:moveTo>
                  <a:pt x="210870" y="812800"/>
                </a:moveTo>
                <a:lnTo>
                  <a:pt x="131318" y="812800"/>
                </a:lnTo>
                <a:lnTo>
                  <a:pt x="135610" y="800100"/>
                </a:lnTo>
                <a:lnTo>
                  <a:pt x="204774" y="800100"/>
                </a:lnTo>
                <a:lnTo>
                  <a:pt x="210870" y="812800"/>
                </a:lnTo>
                <a:close/>
              </a:path>
              <a:path w="331470" h="1587500">
                <a:moveTo>
                  <a:pt x="216750" y="812800"/>
                </a:moveTo>
                <a:lnTo>
                  <a:pt x="211772" y="812800"/>
                </a:lnTo>
                <a:lnTo>
                  <a:pt x="216750" y="812271"/>
                </a:lnTo>
                <a:lnTo>
                  <a:pt x="216750" y="812800"/>
                </a:lnTo>
                <a:close/>
              </a:path>
              <a:path w="331470" h="1587500">
                <a:moveTo>
                  <a:pt x="163144" y="825500"/>
                </a:moveTo>
                <a:lnTo>
                  <a:pt x="116128" y="825500"/>
                </a:lnTo>
                <a:lnTo>
                  <a:pt x="119608" y="812800"/>
                </a:lnTo>
                <a:lnTo>
                  <a:pt x="167538" y="812800"/>
                </a:lnTo>
                <a:lnTo>
                  <a:pt x="163144" y="825500"/>
                </a:lnTo>
                <a:close/>
              </a:path>
              <a:path w="331470" h="1587500">
                <a:moveTo>
                  <a:pt x="146176" y="838200"/>
                </a:moveTo>
                <a:lnTo>
                  <a:pt x="107022" y="838200"/>
                </a:lnTo>
                <a:lnTo>
                  <a:pt x="109816" y="825500"/>
                </a:lnTo>
                <a:lnTo>
                  <a:pt x="149771" y="825500"/>
                </a:lnTo>
                <a:lnTo>
                  <a:pt x="146176" y="838200"/>
                </a:lnTo>
                <a:close/>
              </a:path>
              <a:path w="331470" h="1587500">
                <a:moveTo>
                  <a:pt x="133476" y="850900"/>
                </a:moveTo>
                <a:lnTo>
                  <a:pt x="102184" y="850900"/>
                </a:lnTo>
                <a:lnTo>
                  <a:pt x="104470" y="838200"/>
                </a:lnTo>
                <a:lnTo>
                  <a:pt x="136093" y="838200"/>
                </a:lnTo>
                <a:lnTo>
                  <a:pt x="133476" y="850900"/>
                </a:lnTo>
                <a:close/>
              </a:path>
              <a:path w="331470" h="1587500">
                <a:moveTo>
                  <a:pt x="126771" y="863600"/>
                </a:moveTo>
                <a:lnTo>
                  <a:pt x="97002" y="863600"/>
                </a:lnTo>
                <a:lnTo>
                  <a:pt x="98437" y="850900"/>
                </a:lnTo>
                <a:lnTo>
                  <a:pt x="128473" y="850900"/>
                </a:lnTo>
                <a:lnTo>
                  <a:pt x="126771" y="863600"/>
                </a:lnTo>
                <a:close/>
              </a:path>
              <a:path w="331470" h="1587500">
                <a:moveTo>
                  <a:pt x="128143" y="863600"/>
                </a:moveTo>
                <a:lnTo>
                  <a:pt x="128473" y="850900"/>
                </a:lnTo>
                <a:lnTo>
                  <a:pt x="130086" y="850900"/>
                </a:lnTo>
                <a:lnTo>
                  <a:pt x="128143" y="863600"/>
                </a:lnTo>
                <a:close/>
              </a:path>
              <a:path w="331470" h="1587500">
                <a:moveTo>
                  <a:pt x="123888" y="876300"/>
                </a:moveTo>
                <a:lnTo>
                  <a:pt x="95046" y="876300"/>
                </a:lnTo>
                <a:lnTo>
                  <a:pt x="95872" y="863600"/>
                </a:lnTo>
                <a:lnTo>
                  <a:pt x="124840" y="863600"/>
                </a:lnTo>
                <a:lnTo>
                  <a:pt x="123888" y="876300"/>
                </a:lnTo>
                <a:close/>
              </a:path>
              <a:path w="331470" h="1587500">
                <a:moveTo>
                  <a:pt x="122961" y="1485900"/>
                </a:moveTo>
                <a:lnTo>
                  <a:pt x="94386" y="1485900"/>
                </a:lnTo>
                <a:lnTo>
                  <a:pt x="94386" y="876300"/>
                </a:lnTo>
                <a:lnTo>
                  <a:pt x="122961" y="876300"/>
                </a:lnTo>
                <a:lnTo>
                  <a:pt x="122961" y="1485900"/>
                </a:lnTo>
                <a:close/>
              </a:path>
              <a:path w="331470" h="1587500">
                <a:moveTo>
                  <a:pt x="122300" y="1498600"/>
                </a:moveTo>
                <a:lnTo>
                  <a:pt x="93306" y="1498600"/>
                </a:lnTo>
                <a:lnTo>
                  <a:pt x="93992" y="1485900"/>
                </a:lnTo>
                <a:lnTo>
                  <a:pt x="122809" y="1485900"/>
                </a:lnTo>
                <a:lnTo>
                  <a:pt x="122300" y="1498600"/>
                </a:lnTo>
                <a:close/>
              </a:path>
              <a:path w="331470" h="1587500">
                <a:moveTo>
                  <a:pt x="120345" y="1511300"/>
                </a:moveTo>
                <a:lnTo>
                  <a:pt x="90297" y="1511300"/>
                </a:lnTo>
                <a:lnTo>
                  <a:pt x="91757" y="1498600"/>
                </a:lnTo>
                <a:lnTo>
                  <a:pt x="121488" y="1498600"/>
                </a:lnTo>
                <a:lnTo>
                  <a:pt x="120345" y="1511300"/>
                </a:lnTo>
                <a:close/>
              </a:path>
              <a:path w="331470" h="1587500">
                <a:moveTo>
                  <a:pt x="115163" y="1524000"/>
                </a:moveTo>
                <a:lnTo>
                  <a:pt x="83451" y="1524000"/>
                </a:lnTo>
                <a:lnTo>
                  <a:pt x="85851" y="1511300"/>
                </a:lnTo>
                <a:lnTo>
                  <a:pt x="117182" y="1511300"/>
                </a:lnTo>
                <a:lnTo>
                  <a:pt x="115163" y="1524000"/>
                </a:lnTo>
                <a:close/>
              </a:path>
              <a:path w="331470" h="1587500">
                <a:moveTo>
                  <a:pt x="107530" y="1536700"/>
                </a:moveTo>
                <a:lnTo>
                  <a:pt x="73583" y="1536700"/>
                </a:lnTo>
                <a:lnTo>
                  <a:pt x="76796" y="1524000"/>
                </a:lnTo>
                <a:lnTo>
                  <a:pt x="110337" y="1524000"/>
                </a:lnTo>
                <a:lnTo>
                  <a:pt x="107530" y="1536700"/>
                </a:lnTo>
                <a:close/>
              </a:path>
              <a:path w="331470" h="1587500">
                <a:moveTo>
                  <a:pt x="101231" y="1549400"/>
                </a:moveTo>
                <a:lnTo>
                  <a:pt x="57365" y="1549400"/>
                </a:lnTo>
                <a:lnTo>
                  <a:pt x="61468" y="1536700"/>
                </a:lnTo>
                <a:lnTo>
                  <a:pt x="104495" y="1536700"/>
                </a:lnTo>
                <a:lnTo>
                  <a:pt x="101231" y="1549400"/>
                </a:lnTo>
                <a:close/>
              </a:path>
              <a:path w="331470" h="1587500">
                <a:moveTo>
                  <a:pt x="86029" y="1562100"/>
                </a:moveTo>
                <a:lnTo>
                  <a:pt x="24130" y="1562100"/>
                </a:lnTo>
                <a:lnTo>
                  <a:pt x="29273" y="1549400"/>
                </a:lnTo>
                <a:lnTo>
                  <a:pt x="90131" y="1549400"/>
                </a:lnTo>
                <a:lnTo>
                  <a:pt x="86029" y="1562100"/>
                </a:lnTo>
                <a:close/>
              </a:path>
              <a:path w="331470" h="1587500">
                <a:moveTo>
                  <a:pt x="41706" y="1587500"/>
                </a:moveTo>
                <a:lnTo>
                  <a:pt x="596" y="1587500"/>
                </a:lnTo>
                <a:lnTo>
                  <a:pt x="0" y="1562100"/>
                </a:lnTo>
                <a:lnTo>
                  <a:pt x="72656" y="1562100"/>
                </a:lnTo>
                <a:lnTo>
                  <a:pt x="67856" y="1574800"/>
                </a:lnTo>
                <a:lnTo>
                  <a:pt x="47193" y="1574800"/>
                </a:lnTo>
                <a:lnTo>
                  <a:pt x="41706" y="15875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024831" y="3191154"/>
            <a:ext cx="1264285" cy="1141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30" b="1">
                <a:latin typeface="华文楷体"/>
                <a:cs typeface="华文楷体"/>
              </a:rPr>
              <a:t>合</a:t>
            </a:r>
            <a:r>
              <a:rPr dirty="0" sz="2800">
                <a:latin typeface="宋体"/>
                <a:cs typeface="宋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ma</a:t>
            </a:r>
            <a:endParaRPr sz="2800">
              <a:latin typeface="Times New Roman"/>
              <a:cs typeface="Times New Roman"/>
            </a:endParaRPr>
          </a:p>
          <a:p>
            <a:pPr algn="ctr" marR="20955">
              <a:lnSpc>
                <a:spcPct val="100000"/>
              </a:lnSpc>
              <a:spcBef>
                <a:spcPts val="2555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桥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梁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0187" y="2704185"/>
            <a:ext cx="12763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>
                <a:latin typeface="宋体"/>
                <a:cs typeface="宋体"/>
              </a:rPr>
              <a:t>＝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Times New Roman"/>
                <a:cs typeface="Times New Roman"/>
              </a:rPr>
              <a:t>0</a:t>
            </a:r>
            <a:r>
              <a:rPr dirty="0" sz="2400" spc="5">
                <a:latin typeface="宋体"/>
                <a:cs typeface="宋体"/>
              </a:rPr>
              <a:t>＋</a:t>
            </a:r>
            <a:r>
              <a:rPr dirty="0" sz="2400" spc="5" i="1"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80944" y="3393985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00187" y="3571785"/>
            <a:ext cx="15944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x</a:t>
            </a:r>
            <a:r>
              <a:rPr dirty="0" sz="2400" spc="-5">
                <a:latin typeface="宋体"/>
                <a:cs typeface="宋体"/>
              </a:rPr>
              <a:t>＝</a:t>
            </a:r>
            <a:r>
              <a:rPr dirty="0" sz="2400" spc="-5" i="1">
                <a:latin typeface="Book Antiqua"/>
                <a:cs typeface="Book Antiqua"/>
              </a:rPr>
              <a:t>v</a:t>
            </a:r>
            <a:r>
              <a:rPr dirty="0" baseline="-17921" sz="2325" spc="-7">
                <a:latin typeface="Times New Roman"/>
                <a:cs typeface="Times New Roman"/>
              </a:rPr>
              <a:t>0</a:t>
            </a:r>
            <a:r>
              <a:rPr dirty="0" sz="2400" spc="-5" i="1">
                <a:latin typeface="Times New Roman"/>
                <a:cs typeface="Times New Roman"/>
              </a:rPr>
              <a:t>t</a:t>
            </a:r>
            <a:r>
              <a:rPr dirty="0" sz="2400" spc="-5">
                <a:latin typeface="宋体"/>
                <a:cs typeface="宋体"/>
              </a:rPr>
              <a:t>＋</a:t>
            </a:r>
            <a:r>
              <a:rPr dirty="0" baseline="-27777" sz="3600" spc="-7">
                <a:latin typeface="Times New Roman"/>
                <a:cs typeface="Times New Roman"/>
              </a:rPr>
              <a:t>2</a:t>
            </a:r>
            <a:r>
              <a:rPr dirty="0" sz="2400" spc="-5" i="1">
                <a:latin typeface="Times New Roman"/>
                <a:cs typeface="Times New Roman"/>
              </a:rPr>
              <a:t>at</a:t>
            </a:r>
            <a:r>
              <a:rPr dirty="0" baseline="21505" sz="2325" spc="-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93381" y="3021825"/>
            <a:ext cx="331470" cy="1587500"/>
          </a:xfrm>
          <a:custGeom>
            <a:avLst/>
            <a:gdLst/>
            <a:ahLst/>
            <a:cxnLst/>
            <a:rect l="l" t="t" r="r" b="b"/>
            <a:pathLst>
              <a:path w="331470" h="1587500">
                <a:moveTo>
                  <a:pt x="331342" y="25400"/>
                </a:moveTo>
                <a:lnTo>
                  <a:pt x="249605" y="25400"/>
                </a:lnTo>
                <a:lnTo>
                  <a:pt x="254063" y="12700"/>
                </a:lnTo>
                <a:lnTo>
                  <a:pt x="268439" y="12700"/>
                </a:lnTo>
                <a:lnTo>
                  <a:pt x="273545" y="0"/>
                </a:lnTo>
                <a:lnTo>
                  <a:pt x="330746" y="0"/>
                </a:lnTo>
                <a:lnTo>
                  <a:pt x="331342" y="25400"/>
                </a:lnTo>
                <a:close/>
              </a:path>
              <a:path w="331470" h="1587500">
                <a:moveTo>
                  <a:pt x="280974" y="38100"/>
                </a:moveTo>
                <a:lnTo>
                  <a:pt x="233603" y="38100"/>
                </a:lnTo>
                <a:lnTo>
                  <a:pt x="237312" y="25400"/>
                </a:lnTo>
                <a:lnTo>
                  <a:pt x="285508" y="25400"/>
                </a:lnTo>
                <a:lnTo>
                  <a:pt x="280974" y="38100"/>
                </a:lnTo>
                <a:close/>
              </a:path>
              <a:path w="331470" h="1587500">
                <a:moveTo>
                  <a:pt x="284949" y="38100"/>
                </a:moveTo>
                <a:lnTo>
                  <a:pt x="285508" y="25400"/>
                </a:lnTo>
                <a:lnTo>
                  <a:pt x="289623" y="25400"/>
                </a:lnTo>
                <a:lnTo>
                  <a:pt x="284949" y="38100"/>
                </a:lnTo>
                <a:close/>
              </a:path>
              <a:path w="331470" h="1587500">
                <a:moveTo>
                  <a:pt x="263245" y="50800"/>
                </a:moveTo>
                <a:lnTo>
                  <a:pt x="223812" y="50800"/>
                </a:lnTo>
                <a:lnTo>
                  <a:pt x="226847" y="38100"/>
                </a:lnTo>
                <a:lnTo>
                  <a:pt x="267017" y="38100"/>
                </a:lnTo>
                <a:lnTo>
                  <a:pt x="263245" y="50800"/>
                </a:lnTo>
                <a:close/>
              </a:path>
              <a:path w="331470" h="1587500">
                <a:moveTo>
                  <a:pt x="249643" y="63500"/>
                </a:moveTo>
                <a:lnTo>
                  <a:pt x="216179" y="63500"/>
                </a:lnTo>
                <a:lnTo>
                  <a:pt x="218465" y="50800"/>
                </a:lnTo>
                <a:lnTo>
                  <a:pt x="252463" y="50800"/>
                </a:lnTo>
                <a:lnTo>
                  <a:pt x="249643" y="63500"/>
                </a:lnTo>
                <a:close/>
              </a:path>
              <a:path w="331470" h="1587500">
                <a:moveTo>
                  <a:pt x="242138" y="76200"/>
                </a:moveTo>
                <a:lnTo>
                  <a:pt x="212432" y="76200"/>
                </a:lnTo>
                <a:lnTo>
                  <a:pt x="214172" y="63500"/>
                </a:lnTo>
                <a:lnTo>
                  <a:pt x="244081" y="63500"/>
                </a:lnTo>
                <a:lnTo>
                  <a:pt x="242138" y="76200"/>
                </a:lnTo>
                <a:close/>
              </a:path>
              <a:path w="331470" h="1587500">
                <a:moveTo>
                  <a:pt x="237883" y="88900"/>
                </a:moveTo>
                <a:lnTo>
                  <a:pt x="209041" y="88900"/>
                </a:lnTo>
                <a:lnTo>
                  <a:pt x="209867" y="76200"/>
                </a:lnTo>
                <a:lnTo>
                  <a:pt x="238836" y="76200"/>
                </a:lnTo>
                <a:lnTo>
                  <a:pt x="237883" y="88900"/>
                </a:lnTo>
                <a:close/>
              </a:path>
              <a:path w="331470" h="1587500">
                <a:moveTo>
                  <a:pt x="238632" y="88900"/>
                </a:moveTo>
                <a:lnTo>
                  <a:pt x="238836" y="76200"/>
                </a:lnTo>
                <a:lnTo>
                  <a:pt x="239839" y="76200"/>
                </a:lnTo>
                <a:lnTo>
                  <a:pt x="238632" y="88900"/>
                </a:lnTo>
                <a:close/>
              </a:path>
              <a:path w="331470" h="1587500">
                <a:moveTo>
                  <a:pt x="236804" y="711200"/>
                </a:moveTo>
                <a:lnTo>
                  <a:pt x="208254" y="711200"/>
                </a:lnTo>
                <a:lnTo>
                  <a:pt x="208394" y="698500"/>
                </a:lnTo>
                <a:lnTo>
                  <a:pt x="208381" y="101600"/>
                </a:lnTo>
                <a:lnTo>
                  <a:pt x="208546" y="88900"/>
                </a:lnTo>
                <a:lnTo>
                  <a:pt x="237096" y="88900"/>
                </a:lnTo>
                <a:lnTo>
                  <a:pt x="236956" y="101600"/>
                </a:lnTo>
                <a:lnTo>
                  <a:pt x="236956" y="698500"/>
                </a:lnTo>
                <a:lnTo>
                  <a:pt x="236804" y="711200"/>
                </a:lnTo>
                <a:close/>
              </a:path>
              <a:path w="331470" h="1587500">
                <a:moveTo>
                  <a:pt x="206501" y="723900"/>
                </a:moveTo>
                <a:lnTo>
                  <a:pt x="205498" y="723900"/>
                </a:lnTo>
                <a:lnTo>
                  <a:pt x="206705" y="711200"/>
                </a:lnTo>
                <a:lnTo>
                  <a:pt x="206501" y="723900"/>
                </a:lnTo>
                <a:close/>
              </a:path>
              <a:path w="331470" h="1587500">
                <a:moveTo>
                  <a:pt x="235483" y="723900"/>
                </a:moveTo>
                <a:lnTo>
                  <a:pt x="206501" y="723900"/>
                </a:lnTo>
                <a:lnTo>
                  <a:pt x="207454" y="711200"/>
                </a:lnTo>
                <a:lnTo>
                  <a:pt x="236296" y="711200"/>
                </a:lnTo>
                <a:lnTo>
                  <a:pt x="235483" y="723900"/>
                </a:lnTo>
                <a:close/>
              </a:path>
              <a:path w="331470" h="1587500">
                <a:moveTo>
                  <a:pt x="231178" y="736600"/>
                </a:moveTo>
                <a:lnTo>
                  <a:pt x="201269" y="736600"/>
                </a:lnTo>
                <a:lnTo>
                  <a:pt x="203200" y="723900"/>
                </a:lnTo>
                <a:lnTo>
                  <a:pt x="232905" y="723900"/>
                </a:lnTo>
                <a:lnTo>
                  <a:pt x="231178" y="736600"/>
                </a:lnTo>
                <a:close/>
              </a:path>
              <a:path w="331470" h="1587500">
                <a:moveTo>
                  <a:pt x="226872" y="749300"/>
                </a:moveTo>
                <a:lnTo>
                  <a:pt x="192874" y="749300"/>
                </a:lnTo>
                <a:lnTo>
                  <a:pt x="195694" y="736600"/>
                </a:lnTo>
                <a:lnTo>
                  <a:pt x="229158" y="736600"/>
                </a:lnTo>
                <a:lnTo>
                  <a:pt x="226872" y="749300"/>
                </a:lnTo>
                <a:close/>
              </a:path>
              <a:path w="331470" h="1587500">
                <a:moveTo>
                  <a:pt x="218490" y="762000"/>
                </a:moveTo>
                <a:lnTo>
                  <a:pt x="178333" y="762000"/>
                </a:lnTo>
                <a:lnTo>
                  <a:pt x="182092" y="749300"/>
                </a:lnTo>
                <a:lnTo>
                  <a:pt x="221526" y="749300"/>
                </a:lnTo>
                <a:lnTo>
                  <a:pt x="218490" y="762000"/>
                </a:lnTo>
                <a:close/>
              </a:path>
              <a:path w="331470" h="1587500">
                <a:moveTo>
                  <a:pt x="208038" y="774700"/>
                </a:moveTo>
                <a:lnTo>
                  <a:pt x="159829" y="774700"/>
                </a:lnTo>
                <a:lnTo>
                  <a:pt x="164363" y="762000"/>
                </a:lnTo>
                <a:lnTo>
                  <a:pt x="211734" y="762000"/>
                </a:lnTo>
                <a:lnTo>
                  <a:pt x="208038" y="774700"/>
                </a:lnTo>
                <a:close/>
              </a:path>
              <a:path w="331470" h="1587500">
                <a:moveTo>
                  <a:pt x="114592" y="812269"/>
                </a:moveTo>
                <a:lnTo>
                  <a:pt x="0" y="800100"/>
                </a:lnTo>
                <a:lnTo>
                  <a:pt x="0" y="774700"/>
                </a:lnTo>
                <a:lnTo>
                  <a:pt x="114592" y="774700"/>
                </a:lnTo>
                <a:lnTo>
                  <a:pt x="114592" y="812269"/>
                </a:lnTo>
                <a:close/>
              </a:path>
              <a:path w="331470" h="1587500">
                <a:moveTo>
                  <a:pt x="120472" y="812800"/>
                </a:moveTo>
                <a:lnTo>
                  <a:pt x="119583" y="812800"/>
                </a:lnTo>
                <a:lnTo>
                  <a:pt x="114592" y="812269"/>
                </a:lnTo>
                <a:lnTo>
                  <a:pt x="114592" y="774700"/>
                </a:lnTo>
                <a:lnTo>
                  <a:pt x="138518" y="774700"/>
                </a:lnTo>
                <a:lnTo>
                  <a:pt x="144348" y="787400"/>
                </a:lnTo>
                <a:lnTo>
                  <a:pt x="176898" y="787400"/>
                </a:lnTo>
                <a:lnTo>
                  <a:pt x="171805" y="800100"/>
                </a:lnTo>
                <a:lnTo>
                  <a:pt x="126568" y="800100"/>
                </a:lnTo>
                <a:lnTo>
                  <a:pt x="120472" y="812800"/>
                </a:lnTo>
                <a:close/>
              </a:path>
              <a:path w="331470" h="1587500">
                <a:moveTo>
                  <a:pt x="191287" y="787400"/>
                </a:moveTo>
                <a:lnTo>
                  <a:pt x="144348" y="787400"/>
                </a:lnTo>
                <a:lnTo>
                  <a:pt x="138518" y="774700"/>
                </a:lnTo>
                <a:lnTo>
                  <a:pt x="195745" y="774700"/>
                </a:lnTo>
                <a:lnTo>
                  <a:pt x="191287" y="787400"/>
                </a:lnTo>
                <a:close/>
              </a:path>
              <a:path w="331470" h="1587500">
                <a:moveTo>
                  <a:pt x="181851" y="800100"/>
                </a:moveTo>
                <a:lnTo>
                  <a:pt x="171805" y="800100"/>
                </a:lnTo>
                <a:lnTo>
                  <a:pt x="176898" y="787400"/>
                </a:lnTo>
                <a:lnTo>
                  <a:pt x="181851" y="800100"/>
                </a:lnTo>
                <a:close/>
              </a:path>
              <a:path w="331470" h="1587500">
                <a:moveTo>
                  <a:pt x="200025" y="812800"/>
                </a:moveTo>
                <a:lnTo>
                  <a:pt x="120472" y="812800"/>
                </a:lnTo>
                <a:lnTo>
                  <a:pt x="126568" y="800100"/>
                </a:lnTo>
                <a:lnTo>
                  <a:pt x="195745" y="800100"/>
                </a:lnTo>
                <a:lnTo>
                  <a:pt x="200025" y="812800"/>
                </a:lnTo>
                <a:close/>
              </a:path>
              <a:path w="331470" h="1587500">
                <a:moveTo>
                  <a:pt x="119583" y="812800"/>
                </a:moveTo>
                <a:lnTo>
                  <a:pt x="114592" y="812800"/>
                </a:lnTo>
                <a:lnTo>
                  <a:pt x="114592" y="812269"/>
                </a:lnTo>
                <a:lnTo>
                  <a:pt x="119583" y="812800"/>
                </a:lnTo>
                <a:close/>
              </a:path>
              <a:path w="331470" h="1587500">
                <a:moveTo>
                  <a:pt x="215226" y="825500"/>
                </a:moveTo>
                <a:lnTo>
                  <a:pt x="168211" y="825500"/>
                </a:lnTo>
                <a:lnTo>
                  <a:pt x="163817" y="812800"/>
                </a:lnTo>
                <a:lnTo>
                  <a:pt x="211734" y="812800"/>
                </a:lnTo>
                <a:lnTo>
                  <a:pt x="215226" y="825500"/>
                </a:lnTo>
                <a:close/>
              </a:path>
              <a:path w="331470" h="1587500">
                <a:moveTo>
                  <a:pt x="224332" y="838200"/>
                </a:moveTo>
                <a:lnTo>
                  <a:pt x="185165" y="838200"/>
                </a:lnTo>
                <a:lnTo>
                  <a:pt x="181584" y="825500"/>
                </a:lnTo>
                <a:lnTo>
                  <a:pt x="221526" y="825500"/>
                </a:lnTo>
                <a:lnTo>
                  <a:pt x="224332" y="838200"/>
                </a:lnTo>
                <a:close/>
              </a:path>
              <a:path w="331470" h="1587500">
                <a:moveTo>
                  <a:pt x="229158" y="850900"/>
                </a:moveTo>
                <a:lnTo>
                  <a:pt x="197865" y="850900"/>
                </a:lnTo>
                <a:lnTo>
                  <a:pt x="195262" y="838200"/>
                </a:lnTo>
                <a:lnTo>
                  <a:pt x="226872" y="838200"/>
                </a:lnTo>
                <a:lnTo>
                  <a:pt x="229158" y="850900"/>
                </a:lnTo>
                <a:close/>
              </a:path>
              <a:path w="331470" h="1587500">
                <a:moveTo>
                  <a:pt x="203200" y="863600"/>
                </a:moveTo>
                <a:lnTo>
                  <a:pt x="201269" y="850900"/>
                </a:lnTo>
                <a:lnTo>
                  <a:pt x="202869" y="850900"/>
                </a:lnTo>
                <a:lnTo>
                  <a:pt x="203200" y="863600"/>
                </a:lnTo>
                <a:close/>
              </a:path>
              <a:path w="331470" h="1587500">
                <a:moveTo>
                  <a:pt x="234340" y="863600"/>
                </a:moveTo>
                <a:lnTo>
                  <a:pt x="204584" y="863600"/>
                </a:lnTo>
                <a:lnTo>
                  <a:pt x="202869" y="850900"/>
                </a:lnTo>
                <a:lnTo>
                  <a:pt x="232905" y="850900"/>
                </a:lnTo>
                <a:lnTo>
                  <a:pt x="234340" y="863600"/>
                </a:lnTo>
                <a:close/>
              </a:path>
              <a:path w="331470" h="1587500">
                <a:moveTo>
                  <a:pt x="236296" y="876300"/>
                </a:moveTo>
                <a:lnTo>
                  <a:pt x="207454" y="876300"/>
                </a:lnTo>
                <a:lnTo>
                  <a:pt x="206501" y="863600"/>
                </a:lnTo>
                <a:lnTo>
                  <a:pt x="235483" y="863600"/>
                </a:lnTo>
                <a:lnTo>
                  <a:pt x="236296" y="876300"/>
                </a:lnTo>
                <a:close/>
              </a:path>
              <a:path w="331470" h="1587500">
                <a:moveTo>
                  <a:pt x="236956" y="1485900"/>
                </a:moveTo>
                <a:lnTo>
                  <a:pt x="208381" y="1485900"/>
                </a:lnTo>
                <a:lnTo>
                  <a:pt x="208381" y="876300"/>
                </a:lnTo>
                <a:lnTo>
                  <a:pt x="236956" y="876300"/>
                </a:lnTo>
                <a:lnTo>
                  <a:pt x="236956" y="1485900"/>
                </a:lnTo>
                <a:close/>
              </a:path>
              <a:path w="331470" h="1587500">
                <a:moveTo>
                  <a:pt x="238036" y="1498600"/>
                </a:moveTo>
                <a:lnTo>
                  <a:pt x="209041" y="1498600"/>
                </a:lnTo>
                <a:lnTo>
                  <a:pt x="208546" y="1485900"/>
                </a:lnTo>
                <a:lnTo>
                  <a:pt x="237350" y="1485900"/>
                </a:lnTo>
                <a:lnTo>
                  <a:pt x="238036" y="1498600"/>
                </a:lnTo>
                <a:close/>
              </a:path>
              <a:path w="331470" h="1587500">
                <a:moveTo>
                  <a:pt x="241058" y="1511300"/>
                </a:moveTo>
                <a:lnTo>
                  <a:pt x="210997" y="1511300"/>
                </a:lnTo>
                <a:lnTo>
                  <a:pt x="209867" y="1498600"/>
                </a:lnTo>
                <a:lnTo>
                  <a:pt x="239598" y="1498600"/>
                </a:lnTo>
                <a:lnTo>
                  <a:pt x="241058" y="1511300"/>
                </a:lnTo>
                <a:close/>
              </a:path>
              <a:path w="331470" h="1587500">
                <a:moveTo>
                  <a:pt x="247891" y="1524000"/>
                </a:moveTo>
                <a:lnTo>
                  <a:pt x="216179" y="1524000"/>
                </a:lnTo>
                <a:lnTo>
                  <a:pt x="214172" y="1511300"/>
                </a:lnTo>
                <a:lnTo>
                  <a:pt x="245503" y="1511300"/>
                </a:lnTo>
                <a:lnTo>
                  <a:pt x="247891" y="1524000"/>
                </a:lnTo>
                <a:close/>
              </a:path>
              <a:path w="331470" h="1587500">
                <a:moveTo>
                  <a:pt x="257771" y="1536700"/>
                </a:moveTo>
                <a:lnTo>
                  <a:pt x="223812" y="1536700"/>
                </a:lnTo>
                <a:lnTo>
                  <a:pt x="221018" y="1524000"/>
                </a:lnTo>
                <a:lnTo>
                  <a:pt x="254546" y="1524000"/>
                </a:lnTo>
                <a:lnTo>
                  <a:pt x="257771" y="1536700"/>
                </a:lnTo>
                <a:close/>
              </a:path>
              <a:path w="331470" h="1587500">
                <a:moveTo>
                  <a:pt x="273977" y="1549400"/>
                </a:moveTo>
                <a:lnTo>
                  <a:pt x="233603" y="1549400"/>
                </a:lnTo>
                <a:lnTo>
                  <a:pt x="230124" y="1536700"/>
                </a:lnTo>
                <a:lnTo>
                  <a:pt x="269887" y="1536700"/>
                </a:lnTo>
                <a:lnTo>
                  <a:pt x="273977" y="1549400"/>
                </a:lnTo>
                <a:close/>
              </a:path>
              <a:path w="331470" h="1587500">
                <a:moveTo>
                  <a:pt x="307225" y="1562100"/>
                </a:moveTo>
                <a:lnTo>
                  <a:pt x="245313" y="1562100"/>
                </a:lnTo>
                <a:lnTo>
                  <a:pt x="241211" y="1549400"/>
                </a:lnTo>
                <a:lnTo>
                  <a:pt x="302082" y="1549400"/>
                </a:lnTo>
                <a:lnTo>
                  <a:pt x="307225" y="1562100"/>
                </a:lnTo>
                <a:close/>
              </a:path>
              <a:path w="331470" h="1587500">
                <a:moveTo>
                  <a:pt x="330746" y="1587500"/>
                </a:moveTo>
                <a:lnTo>
                  <a:pt x="289648" y="1587500"/>
                </a:lnTo>
                <a:lnTo>
                  <a:pt x="284149" y="1574800"/>
                </a:lnTo>
                <a:lnTo>
                  <a:pt x="263486" y="1574800"/>
                </a:lnTo>
                <a:lnTo>
                  <a:pt x="258699" y="1562100"/>
                </a:lnTo>
                <a:lnTo>
                  <a:pt x="331342" y="1562100"/>
                </a:lnTo>
                <a:lnTo>
                  <a:pt x="330746" y="15875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714358" y="4342650"/>
            <a:ext cx="770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＝</a:t>
            </a: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ax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634259" y="4351413"/>
            <a:ext cx="1104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2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17025" y="4587747"/>
            <a:ext cx="123189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15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38046" y="4209453"/>
            <a:ext cx="30289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5157" sz="3975" spc="135" i="1">
                <a:latin typeface="Book Antiqua"/>
                <a:cs typeface="Book Antiqua"/>
              </a:rPr>
              <a:t>v</a:t>
            </a:r>
            <a:r>
              <a:rPr dirty="0" sz="1500" spc="15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4479" y="4359440"/>
            <a:ext cx="443865" cy="4292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62890" algn="l"/>
              </a:tabLst>
            </a:pPr>
            <a:r>
              <a:rPr dirty="0" sz="2650" i="1">
                <a:latin typeface="Book Antiqua"/>
                <a:cs typeface="Book Antiqua"/>
              </a:rPr>
              <a:t>v</a:t>
            </a:r>
            <a:endParaRPr sz="265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9788" y="2723019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重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9788" y="3522853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弹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25902" y="4322698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摩擦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2647" y="1423365"/>
            <a:ext cx="7136130" cy="3602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华文楷体"/>
                <a:cs typeface="华文楷体"/>
              </a:rPr>
              <a:t>情景</a:t>
            </a:r>
            <a:r>
              <a:rPr dirty="0" sz="2400" spc="-5" b="1">
                <a:solidFill>
                  <a:srgbClr val="006FC0"/>
                </a:solidFill>
                <a:latin typeface="华文楷体"/>
                <a:cs typeface="华文楷体"/>
              </a:rPr>
              <a:t>1</a:t>
            </a:r>
            <a:endParaRPr sz="2400">
              <a:latin typeface="华文楷体"/>
              <a:cs typeface="华文楷体"/>
            </a:endParaRPr>
          </a:p>
          <a:p>
            <a:pPr marL="567055" marR="5080" indent="713105">
              <a:lnSpc>
                <a:spcPct val="100200"/>
              </a:lnSpc>
              <a:spcBef>
                <a:spcPts val="2200"/>
              </a:spcBef>
            </a:pPr>
            <a:r>
              <a:rPr dirty="0" sz="2400" b="1">
                <a:latin typeface="华文楷体"/>
                <a:cs typeface="华文楷体"/>
              </a:rPr>
              <a:t>汽车轮胎与公路路面之间必须要有足够大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latin typeface="华文楷体"/>
                <a:cs typeface="华文楷体"/>
              </a:rPr>
              <a:t>动摩擦因数，才能保证汽车安全行驶。为检测</a:t>
            </a:r>
            <a:r>
              <a:rPr dirty="0" sz="2400" spc="-5" b="1">
                <a:latin typeface="华文楷体"/>
                <a:cs typeface="华文楷体"/>
              </a:rPr>
              <a:t>某 </a:t>
            </a:r>
            <a:r>
              <a:rPr dirty="0" sz="2400" b="1">
                <a:latin typeface="华文楷体"/>
                <a:cs typeface="华文楷体"/>
              </a:rPr>
              <a:t>公路路面与汽车轮胎之间的动摩擦因数，需要</a:t>
            </a:r>
            <a:r>
              <a:rPr dirty="0" sz="2400" spc="-5" b="1">
                <a:latin typeface="华文楷体"/>
                <a:cs typeface="华文楷体"/>
              </a:rPr>
              <a:t>测 </a:t>
            </a:r>
            <a:r>
              <a:rPr dirty="0" sz="2400" b="1">
                <a:latin typeface="华文楷体"/>
                <a:cs typeface="华文楷体"/>
              </a:rPr>
              <a:t>试刹车的车痕。测试汽车在该公路水平直道上</a:t>
            </a:r>
            <a:r>
              <a:rPr dirty="0" sz="2400" spc="-5" b="1">
                <a:latin typeface="华文楷体"/>
                <a:cs typeface="华文楷体"/>
              </a:rPr>
              <a:t>以 </a:t>
            </a:r>
            <a:r>
              <a:rPr dirty="0" sz="2400" b="1">
                <a:latin typeface="Times New Roman"/>
                <a:cs typeface="Times New Roman"/>
              </a:rPr>
              <a:t>54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km/h</a:t>
            </a:r>
            <a:r>
              <a:rPr dirty="0" sz="2400" b="1">
                <a:latin typeface="华文楷体"/>
                <a:cs typeface="华文楷体"/>
              </a:rPr>
              <a:t>的速度行驶时，突然紧急刹车，车轮被</a:t>
            </a:r>
            <a:r>
              <a:rPr dirty="0" sz="2400" spc="-5" b="1">
                <a:latin typeface="华文楷体"/>
                <a:cs typeface="华文楷体"/>
              </a:rPr>
              <a:t>抱 </a:t>
            </a:r>
            <a:r>
              <a:rPr dirty="0" sz="2400" b="1">
                <a:latin typeface="华文楷体"/>
                <a:cs typeface="华文楷体"/>
              </a:rPr>
              <a:t>死后在路面上滑动，直至停下来。量得车轮在</a:t>
            </a:r>
            <a:r>
              <a:rPr dirty="0" sz="2400" spc="-5" b="1">
                <a:latin typeface="华文楷体"/>
                <a:cs typeface="华文楷体"/>
              </a:rPr>
              <a:t>公 </a:t>
            </a:r>
            <a:r>
              <a:rPr dirty="0" sz="2400" b="1">
                <a:latin typeface="华文楷体"/>
                <a:cs typeface="华文楷体"/>
              </a:rPr>
              <a:t>路上摩擦的痕迹长度是</a:t>
            </a:r>
            <a:r>
              <a:rPr dirty="0" sz="2400" b="1">
                <a:latin typeface="Times New Roman"/>
                <a:cs typeface="Times New Roman"/>
              </a:rPr>
              <a:t>17.2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华文楷体"/>
                <a:cs typeface="华文楷体"/>
              </a:rPr>
              <a:t>，则路面和轮胎</a:t>
            </a:r>
            <a:r>
              <a:rPr dirty="0" sz="2400" spc="-5" b="1">
                <a:latin typeface="华文楷体"/>
                <a:cs typeface="华文楷体"/>
              </a:rPr>
              <a:t>之 </a:t>
            </a:r>
            <a:r>
              <a:rPr dirty="0" sz="2400" b="1">
                <a:latin typeface="华文楷体"/>
                <a:cs typeface="华文楷体"/>
              </a:rPr>
              <a:t>间的动摩擦因数是多少？</a:t>
            </a:r>
            <a:r>
              <a:rPr dirty="0" sz="2400" spc="-5" b="1">
                <a:latin typeface="华文楷体"/>
                <a:cs typeface="华文楷体"/>
              </a:rPr>
              <a:t>取 </a:t>
            </a:r>
            <a:r>
              <a:rPr dirty="0" sz="2400" b="1" i="1">
                <a:latin typeface="Times New Roman"/>
                <a:cs typeface="Times New Roman"/>
              </a:rPr>
              <a:t>g</a:t>
            </a:r>
            <a:r>
              <a:rPr dirty="0" sz="2400" b="1">
                <a:latin typeface="华文楷体"/>
                <a:cs typeface="华文楷体"/>
              </a:rPr>
              <a:t>＝</a:t>
            </a:r>
            <a:r>
              <a:rPr dirty="0" sz="2400" b="1">
                <a:latin typeface="Times New Roman"/>
                <a:cs typeface="Times New Roman"/>
              </a:rPr>
              <a:t>10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m/s</a:t>
            </a:r>
            <a:r>
              <a:rPr dirty="0" baseline="21505" sz="2325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2383" y="2234183"/>
            <a:ext cx="742188" cy="23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1983" y="2474442"/>
            <a:ext cx="6751320" cy="0"/>
          </a:xfrm>
          <a:custGeom>
            <a:avLst/>
            <a:gdLst/>
            <a:ahLst/>
            <a:cxnLst/>
            <a:rect l="l" t="t" r="r" b="b"/>
            <a:pathLst>
              <a:path w="6751320" h="0">
                <a:moveTo>
                  <a:pt x="0" y="0"/>
                </a:moveTo>
                <a:lnTo>
                  <a:pt x="675129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580376" y="2234183"/>
            <a:ext cx="742187" cy="23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792156" y="2730169"/>
            <a:ext cx="4508500" cy="85725"/>
          </a:xfrm>
          <a:custGeom>
            <a:avLst/>
            <a:gdLst/>
            <a:ahLst/>
            <a:cxnLst/>
            <a:rect l="l" t="t" r="r" b="b"/>
            <a:pathLst>
              <a:path w="4508500" h="85725">
                <a:moveTo>
                  <a:pt x="142875" y="85725"/>
                </a:moveTo>
                <a:lnTo>
                  <a:pt x="0" y="42862"/>
                </a:lnTo>
                <a:lnTo>
                  <a:pt x="142875" y="0"/>
                </a:lnTo>
                <a:lnTo>
                  <a:pt x="95250" y="28575"/>
                </a:lnTo>
                <a:lnTo>
                  <a:pt x="53581" y="28575"/>
                </a:lnTo>
                <a:lnTo>
                  <a:pt x="53581" y="57150"/>
                </a:lnTo>
                <a:lnTo>
                  <a:pt x="95250" y="57150"/>
                </a:lnTo>
                <a:lnTo>
                  <a:pt x="142875" y="85725"/>
                </a:lnTo>
                <a:close/>
              </a:path>
              <a:path w="4508500" h="85725">
                <a:moveTo>
                  <a:pt x="4365066" y="85725"/>
                </a:moveTo>
                <a:lnTo>
                  <a:pt x="4436503" y="42862"/>
                </a:lnTo>
                <a:lnTo>
                  <a:pt x="4365066" y="0"/>
                </a:lnTo>
                <a:lnTo>
                  <a:pt x="4460316" y="28575"/>
                </a:lnTo>
                <a:lnTo>
                  <a:pt x="4454359" y="28575"/>
                </a:lnTo>
                <a:lnTo>
                  <a:pt x="4454359" y="57150"/>
                </a:lnTo>
                <a:lnTo>
                  <a:pt x="4460316" y="57150"/>
                </a:lnTo>
                <a:lnTo>
                  <a:pt x="4365066" y="85725"/>
                </a:lnTo>
                <a:close/>
              </a:path>
              <a:path w="4508500" h="85725">
                <a:moveTo>
                  <a:pt x="95250" y="57150"/>
                </a:moveTo>
                <a:lnTo>
                  <a:pt x="53581" y="57150"/>
                </a:lnTo>
                <a:lnTo>
                  <a:pt x="53581" y="28575"/>
                </a:lnTo>
                <a:lnTo>
                  <a:pt x="95250" y="28575"/>
                </a:lnTo>
                <a:lnTo>
                  <a:pt x="71437" y="42862"/>
                </a:lnTo>
                <a:lnTo>
                  <a:pt x="95250" y="57150"/>
                </a:lnTo>
                <a:close/>
              </a:path>
              <a:path w="4508500" h="85725">
                <a:moveTo>
                  <a:pt x="4412691" y="57150"/>
                </a:moveTo>
                <a:lnTo>
                  <a:pt x="95250" y="57150"/>
                </a:lnTo>
                <a:lnTo>
                  <a:pt x="71437" y="42862"/>
                </a:lnTo>
                <a:lnTo>
                  <a:pt x="95250" y="28575"/>
                </a:lnTo>
                <a:lnTo>
                  <a:pt x="4412691" y="28575"/>
                </a:lnTo>
                <a:lnTo>
                  <a:pt x="4436503" y="42862"/>
                </a:lnTo>
                <a:lnTo>
                  <a:pt x="4412691" y="57150"/>
                </a:lnTo>
                <a:close/>
              </a:path>
              <a:path w="4508500" h="85725">
                <a:moveTo>
                  <a:pt x="4460316" y="57150"/>
                </a:moveTo>
                <a:lnTo>
                  <a:pt x="4454359" y="57150"/>
                </a:lnTo>
                <a:lnTo>
                  <a:pt x="4454359" y="28575"/>
                </a:lnTo>
                <a:lnTo>
                  <a:pt x="4460316" y="28575"/>
                </a:lnTo>
                <a:lnTo>
                  <a:pt x="4507941" y="42862"/>
                </a:lnTo>
                <a:lnTo>
                  <a:pt x="4460316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92156" y="251465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89543" y="251465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71971" y="2514600"/>
            <a:ext cx="342900" cy="5232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41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90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72154" y="2354579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57150" y="624751"/>
                </a:moveTo>
                <a:lnTo>
                  <a:pt x="38100" y="593001"/>
                </a:lnTo>
                <a:lnTo>
                  <a:pt x="38100" y="0"/>
                </a:lnTo>
                <a:lnTo>
                  <a:pt x="76200" y="0"/>
                </a:lnTo>
                <a:lnTo>
                  <a:pt x="76200" y="593001"/>
                </a:lnTo>
                <a:lnTo>
                  <a:pt x="57150" y="624751"/>
                </a:lnTo>
                <a:close/>
              </a:path>
              <a:path w="114300" h="720089">
                <a:moveTo>
                  <a:pt x="57150" y="720001"/>
                </a:moveTo>
                <a:lnTo>
                  <a:pt x="0" y="529501"/>
                </a:lnTo>
                <a:lnTo>
                  <a:pt x="38100" y="593001"/>
                </a:lnTo>
                <a:lnTo>
                  <a:pt x="38100" y="648563"/>
                </a:lnTo>
                <a:lnTo>
                  <a:pt x="78581" y="648563"/>
                </a:lnTo>
                <a:lnTo>
                  <a:pt x="57150" y="720001"/>
                </a:lnTo>
                <a:close/>
              </a:path>
              <a:path w="114300" h="720089">
                <a:moveTo>
                  <a:pt x="78581" y="648563"/>
                </a:moveTo>
                <a:lnTo>
                  <a:pt x="76200" y="648563"/>
                </a:lnTo>
                <a:lnTo>
                  <a:pt x="76200" y="593001"/>
                </a:lnTo>
                <a:lnTo>
                  <a:pt x="114300" y="529501"/>
                </a:lnTo>
                <a:lnTo>
                  <a:pt x="78581" y="648563"/>
                </a:lnTo>
                <a:close/>
              </a:path>
              <a:path w="114300" h="720089">
                <a:moveTo>
                  <a:pt x="76200" y="648563"/>
                </a:moveTo>
                <a:lnTo>
                  <a:pt x="38100" y="648563"/>
                </a:lnTo>
                <a:lnTo>
                  <a:pt x="38100" y="593001"/>
                </a:lnTo>
                <a:lnTo>
                  <a:pt x="57150" y="624751"/>
                </a:lnTo>
                <a:lnTo>
                  <a:pt x="76200" y="624751"/>
                </a:lnTo>
                <a:lnTo>
                  <a:pt x="76200" y="648563"/>
                </a:lnTo>
                <a:close/>
              </a:path>
              <a:path w="114300" h="720089">
                <a:moveTo>
                  <a:pt x="76200" y="624751"/>
                </a:moveTo>
                <a:lnTo>
                  <a:pt x="57150" y="624751"/>
                </a:lnTo>
                <a:lnTo>
                  <a:pt x="76200" y="593001"/>
                </a:lnTo>
                <a:lnTo>
                  <a:pt x="76200" y="6247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30360" y="2726651"/>
            <a:ext cx="4597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72154" y="1632953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0" y="190500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7000"/>
                </a:lnTo>
                <a:lnTo>
                  <a:pt x="0" y="190500"/>
                </a:lnTo>
                <a:close/>
              </a:path>
              <a:path w="114300" h="720089">
                <a:moveTo>
                  <a:pt x="38100" y="127000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50"/>
                </a:lnTo>
                <a:lnTo>
                  <a:pt x="57150" y="95250"/>
                </a:lnTo>
                <a:lnTo>
                  <a:pt x="38100" y="127000"/>
                </a:lnTo>
                <a:close/>
              </a:path>
              <a:path w="114300" h="720089">
                <a:moveTo>
                  <a:pt x="114300" y="190500"/>
                </a:moveTo>
                <a:lnTo>
                  <a:pt x="76200" y="127000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500"/>
                </a:lnTo>
                <a:close/>
              </a:path>
              <a:path w="114300" h="720089">
                <a:moveTo>
                  <a:pt x="76200" y="719988"/>
                </a:moveTo>
                <a:lnTo>
                  <a:pt x="38100" y="719988"/>
                </a:lnTo>
                <a:lnTo>
                  <a:pt x="38100" y="127000"/>
                </a:lnTo>
                <a:lnTo>
                  <a:pt x="57150" y="95250"/>
                </a:lnTo>
                <a:lnTo>
                  <a:pt x="76200" y="127000"/>
                </a:lnTo>
                <a:lnTo>
                  <a:pt x="76200" y="719988"/>
                </a:lnTo>
                <a:close/>
              </a:path>
              <a:path w="114300" h="720089">
                <a:moveTo>
                  <a:pt x="76200" y="127000"/>
                </a:moveTo>
                <a:lnTo>
                  <a:pt x="57150" y="95250"/>
                </a:lnTo>
                <a:lnTo>
                  <a:pt x="76200" y="95250"/>
                </a:lnTo>
                <a:lnTo>
                  <a:pt x="76200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90723" y="1485354"/>
            <a:ext cx="1172210" cy="77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4065">
              <a:lnSpc>
                <a:spcPts val="294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22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6975" sz="2700">
              <a:latin typeface="Times New Roman"/>
              <a:cs typeface="Times New Roman"/>
            </a:endParaRPr>
          </a:p>
          <a:p>
            <a:pPr marL="12700">
              <a:lnSpc>
                <a:spcPts val="2940"/>
              </a:lnSpc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62414" y="2287219"/>
            <a:ext cx="467995" cy="114300"/>
          </a:xfrm>
          <a:custGeom>
            <a:avLst/>
            <a:gdLst/>
            <a:ahLst/>
            <a:cxnLst/>
            <a:rect l="l" t="t" r="r" b="b"/>
            <a:pathLst>
              <a:path w="467995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467995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467995" h="114300">
                <a:moveTo>
                  <a:pt x="467994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467994" y="38100"/>
                </a:lnTo>
                <a:lnTo>
                  <a:pt x="467994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394532" y="3386302"/>
            <a:ext cx="2395220" cy="217297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400" b="1">
                <a:latin typeface="华文楷体"/>
                <a:cs typeface="华文楷体"/>
              </a:rPr>
              <a:t>位</a:t>
            </a:r>
            <a:r>
              <a:rPr dirty="0" sz="2400" spc="-5" b="1">
                <a:latin typeface="华文楷体"/>
                <a:cs typeface="华文楷体"/>
              </a:rPr>
              <a:t>移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spc="-5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17.2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400" b="1">
                <a:latin typeface="华文楷体"/>
                <a:cs typeface="华文楷体"/>
              </a:rPr>
              <a:t>初速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4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baseline="-17921" sz="2325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15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m/s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0"/>
              </a:spcBef>
            </a:pPr>
            <a:r>
              <a:rPr dirty="0" sz="2400" b="1">
                <a:latin typeface="华文楷体"/>
                <a:cs typeface="华文楷体"/>
              </a:rPr>
              <a:t>末速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Book Antiqua"/>
                <a:cs typeface="Book Antiqua"/>
              </a:rPr>
              <a:t>v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＝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dirty="0" sz="2400" b="1">
                <a:latin typeface="华文楷体"/>
                <a:cs typeface="华文楷体"/>
              </a:rPr>
              <a:t>加速</a:t>
            </a:r>
            <a:r>
              <a:rPr dirty="0" sz="2400" spc="-5" b="1">
                <a:latin typeface="华文楷体"/>
                <a:cs typeface="华文楷体"/>
              </a:rPr>
              <a:t>度</a:t>
            </a:r>
            <a:r>
              <a:rPr dirty="0" sz="2400" spc="-10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708711" y="3541979"/>
            <a:ext cx="1144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质</a:t>
            </a:r>
            <a:r>
              <a:rPr dirty="0" sz="2400" spc="-5" b="1">
                <a:latin typeface="华文楷体"/>
                <a:cs typeface="华文楷体"/>
              </a:rPr>
              <a:t>量</a:t>
            </a:r>
            <a:r>
              <a:rPr dirty="0" sz="2400" spc="-45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dirty="0" sz="2400" spc="-4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68960" y="5167579"/>
            <a:ext cx="2162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动摩擦因</a:t>
            </a:r>
            <a:r>
              <a:rPr dirty="0" sz="2400" spc="-5" b="1">
                <a:latin typeface="华文楷体"/>
                <a:cs typeface="华文楷体"/>
              </a:rPr>
              <a:t>数</a:t>
            </a:r>
            <a:r>
              <a:rPr dirty="0" sz="2400" spc="-45" b="1">
                <a:latin typeface="华文楷体"/>
                <a:cs typeface="华文楷体"/>
              </a:rPr>
              <a:t> </a:t>
            </a:r>
            <a:r>
              <a:rPr dirty="0" sz="2400" i="1">
                <a:solidFill>
                  <a:srgbClr val="FF0000"/>
                </a:solidFill>
                <a:latin typeface="Times New Roman"/>
                <a:cs typeface="Times New Roman"/>
              </a:rPr>
              <a:t>μ</a:t>
            </a:r>
            <a:r>
              <a:rPr dirty="0" sz="2400" spc="-40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16579" y="2031492"/>
            <a:ext cx="742188" cy="23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55531" y="2228380"/>
            <a:ext cx="6751320" cy="85725"/>
          </a:xfrm>
          <a:custGeom>
            <a:avLst/>
            <a:gdLst/>
            <a:ahLst/>
            <a:cxnLst/>
            <a:rect l="l" t="t" r="r" b="b"/>
            <a:pathLst>
              <a:path w="6751320" h="85725">
                <a:moveTo>
                  <a:pt x="6608406" y="85725"/>
                </a:moveTo>
                <a:lnTo>
                  <a:pt x="6679844" y="42862"/>
                </a:lnTo>
                <a:lnTo>
                  <a:pt x="6608406" y="0"/>
                </a:lnTo>
                <a:lnTo>
                  <a:pt x="6703656" y="28575"/>
                </a:lnTo>
                <a:lnTo>
                  <a:pt x="6697700" y="28575"/>
                </a:lnTo>
                <a:lnTo>
                  <a:pt x="6697700" y="57150"/>
                </a:lnTo>
                <a:lnTo>
                  <a:pt x="6703656" y="57150"/>
                </a:lnTo>
                <a:lnTo>
                  <a:pt x="6608406" y="85725"/>
                </a:lnTo>
                <a:close/>
              </a:path>
              <a:path w="6751320" h="85725">
                <a:moveTo>
                  <a:pt x="6656031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6656031" y="28575"/>
                </a:lnTo>
                <a:lnTo>
                  <a:pt x="6679844" y="42862"/>
                </a:lnTo>
                <a:lnTo>
                  <a:pt x="6656031" y="57150"/>
                </a:lnTo>
                <a:close/>
              </a:path>
              <a:path w="6751320" h="85725">
                <a:moveTo>
                  <a:pt x="6703656" y="57150"/>
                </a:moveTo>
                <a:lnTo>
                  <a:pt x="6697700" y="57150"/>
                </a:lnTo>
                <a:lnTo>
                  <a:pt x="6697700" y="28575"/>
                </a:lnTo>
                <a:lnTo>
                  <a:pt x="6703656" y="28575"/>
                </a:lnTo>
                <a:lnTo>
                  <a:pt x="6751281" y="42862"/>
                </a:lnTo>
                <a:lnTo>
                  <a:pt x="6703656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4571" y="2031492"/>
            <a:ext cx="742187" cy="2392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413875" y="2261844"/>
            <a:ext cx="18351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35704" y="2526969"/>
            <a:ext cx="4508500" cy="85725"/>
          </a:xfrm>
          <a:custGeom>
            <a:avLst/>
            <a:gdLst/>
            <a:ahLst/>
            <a:cxnLst/>
            <a:rect l="l" t="t" r="r" b="b"/>
            <a:pathLst>
              <a:path w="4508500" h="85725">
                <a:moveTo>
                  <a:pt x="142875" y="85725"/>
                </a:moveTo>
                <a:lnTo>
                  <a:pt x="0" y="42862"/>
                </a:lnTo>
                <a:lnTo>
                  <a:pt x="142875" y="0"/>
                </a:lnTo>
                <a:lnTo>
                  <a:pt x="95250" y="28575"/>
                </a:lnTo>
                <a:lnTo>
                  <a:pt x="53581" y="28575"/>
                </a:lnTo>
                <a:lnTo>
                  <a:pt x="53581" y="57150"/>
                </a:lnTo>
                <a:lnTo>
                  <a:pt x="95250" y="57150"/>
                </a:lnTo>
                <a:lnTo>
                  <a:pt x="142875" y="85725"/>
                </a:lnTo>
                <a:close/>
              </a:path>
              <a:path w="4508500" h="85725">
                <a:moveTo>
                  <a:pt x="4365053" y="85725"/>
                </a:moveTo>
                <a:lnTo>
                  <a:pt x="4436491" y="42862"/>
                </a:lnTo>
                <a:lnTo>
                  <a:pt x="4365053" y="0"/>
                </a:lnTo>
                <a:lnTo>
                  <a:pt x="4460303" y="28575"/>
                </a:lnTo>
                <a:lnTo>
                  <a:pt x="4454347" y="28575"/>
                </a:lnTo>
                <a:lnTo>
                  <a:pt x="4454347" y="57150"/>
                </a:lnTo>
                <a:lnTo>
                  <a:pt x="4460303" y="57150"/>
                </a:lnTo>
                <a:lnTo>
                  <a:pt x="4365053" y="85725"/>
                </a:lnTo>
                <a:close/>
              </a:path>
              <a:path w="4508500" h="85725">
                <a:moveTo>
                  <a:pt x="95250" y="57150"/>
                </a:moveTo>
                <a:lnTo>
                  <a:pt x="53581" y="57150"/>
                </a:lnTo>
                <a:lnTo>
                  <a:pt x="53581" y="28575"/>
                </a:lnTo>
                <a:lnTo>
                  <a:pt x="95250" y="28575"/>
                </a:lnTo>
                <a:lnTo>
                  <a:pt x="71437" y="42862"/>
                </a:lnTo>
                <a:lnTo>
                  <a:pt x="95250" y="57150"/>
                </a:lnTo>
                <a:close/>
              </a:path>
              <a:path w="4508500" h="85725">
                <a:moveTo>
                  <a:pt x="4412678" y="57150"/>
                </a:moveTo>
                <a:lnTo>
                  <a:pt x="95250" y="57150"/>
                </a:lnTo>
                <a:lnTo>
                  <a:pt x="71437" y="42862"/>
                </a:lnTo>
                <a:lnTo>
                  <a:pt x="95250" y="28575"/>
                </a:lnTo>
                <a:lnTo>
                  <a:pt x="4412678" y="28575"/>
                </a:lnTo>
                <a:lnTo>
                  <a:pt x="4436491" y="42862"/>
                </a:lnTo>
                <a:lnTo>
                  <a:pt x="4412678" y="57150"/>
                </a:lnTo>
                <a:close/>
              </a:path>
              <a:path w="4508500" h="85725">
                <a:moveTo>
                  <a:pt x="4460303" y="57150"/>
                </a:moveTo>
                <a:lnTo>
                  <a:pt x="4454347" y="57150"/>
                </a:lnTo>
                <a:lnTo>
                  <a:pt x="4454347" y="28575"/>
                </a:lnTo>
                <a:lnTo>
                  <a:pt x="4460303" y="28575"/>
                </a:lnTo>
                <a:lnTo>
                  <a:pt x="4507928" y="42862"/>
                </a:lnTo>
                <a:lnTo>
                  <a:pt x="446030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35704" y="231145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33092" y="2311450"/>
            <a:ext cx="0" cy="443865"/>
          </a:xfrm>
          <a:custGeom>
            <a:avLst/>
            <a:gdLst/>
            <a:ahLst/>
            <a:cxnLst/>
            <a:rect l="l" t="t" r="r" b="b"/>
            <a:pathLst>
              <a:path w="0" h="443864">
                <a:moveTo>
                  <a:pt x="0" y="0"/>
                </a:moveTo>
                <a:lnTo>
                  <a:pt x="0" y="44373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16167" y="2311907"/>
            <a:ext cx="342900" cy="523240"/>
          </a:xfrm>
          <a:prstGeom prst="rect">
            <a:avLst/>
          </a:prstGeom>
          <a:solidFill>
            <a:srgbClr val="F1F1F1"/>
          </a:solidFill>
        </p:spPr>
        <p:txBody>
          <a:bodyPr wrap="square" lIns="0" tIns="2349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185"/>
              </a:spcBef>
            </a:pPr>
            <a:r>
              <a:rPr dirty="0" sz="2800" spc="-5" i="1">
                <a:latin typeface="Times New Roman"/>
                <a:cs typeface="Times New Roman"/>
              </a:rPr>
              <a:t>x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15703" y="2151379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57150" y="624751"/>
                </a:moveTo>
                <a:lnTo>
                  <a:pt x="38100" y="593001"/>
                </a:lnTo>
                <a:lnTo>
                  <a:pt x="38100" y="0"/>
                </a:lnTo>
                <a:lnTo>
                  <a:pt x="76200" y="0"/>
                </a:lnTo>
                <a:lnTo>
                  <a:pt x="76200" y="593001"/>
                </a:lnTo>
                <a:lnTo>
                  <a:pt x="57150" y="624751"/>
                </a:lnTo>
                <a:close/>
              </a:path>
              <a:path w="114300" h="720089">
                <a:moveTo>
                  <a:pt x="57150" y="720001"/>
                </a:moveTo>
                <a:lnTo>
                  <a:pt x="0" y="529501"/>
                </a:lnTo>
                <a:lnTo>
                  <a:pt x="38100" y="593001"/>
                </a:lnTo>
                <a:lnTo>
                  <a:pt x="38100" y="648563"/>
                </a:lnTo>
                <a:lnTo>
                  <a:pt x="78581" y="648563"/>
                </a:lnTo>
                <a:lnTo>
                  <a:pt x="57150" y="720001"/>
                </a:lnTo>
                <a:close/>
              </a:path>
              <a:path w="114300" h="720089">
                <a:moveTo>
                  <a:pt x="78581" y="648563"/>
                </a:moveTo>
                <a:lnTo>
                  <a:pt x="76200" y="648563"/>
                </a:lnTo>
                <a:lnTo>
                  <a:pt x="76200" y="593001"/>
                </a:lnTo>
                <a:lnTo>
                  <a:pt x="114300" y="529501"/>
                </a:lnTo>
                <a:lnTo>
                  <a:pt x="78581" y="648563"/>
                </a:lnTo>
                <a:close/>
              </a:path>
              <a:path w="114300" h="720089">
                <a:moveTo>
                  <a:pt x="76200" y="648563"/>
                </a:moveTo>
                <a:lnTo>
                  <a:pt x="38100" y="648563"/>
                </a:lnTo>
                <a:lnTo>
                  <a:pt x="38100" y="593001"/>
                </a:lnTo>
                <a:lnTo>
                  <a:pt x="57150" y="624751"/>
                </a:lnTo>
                <a:lnTo>
                  <a:pt x="76200" y="624751"/>
                </a:lnTo>
                <a:lnTo>
                  <a:pt x="76200" y="648563"/>
                </a:lnTo>
                <a:close/>
              </a:path>
              <a:path w="114300" h="720089">
                <a:moveTo>
                  <a:pt x="76200" y="624751"/>
                </a:moveTo>
                <a:lnTo>
                  <a:pt x="57150" y="624751"/>
                </a:lnTo>
                <a:lnTo>
                  <a:pt x="76200" y="593001"/>
                </a:lnTo>
                <a:lnTo>
                  <a:pt x="76200" y="6247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873908" y="2523451"/>
            <a:ext cx="4597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15703" y="1429753"/>
            <a:ext cx="114300" cy="720090"/>
          </a:xfrm>
          <a:custGeom>
            <a:avLst/>
            <a:gdLst/>
            <a:ahLst/>
            <a:cxnLst/>
            <a:rect l="l" t="t" r="r" b="b"/>
            <a:pathLst>
              <a:path w="114300" h="720089">
                <a:moveTo>
                  <a:pt x="0" y="190499"/>
                </a:moveTo>
                <a:lnTo>
                  <a:pt x="57150" y="0"/>
                </a:lnTo>
                <a:lnTo>
                  <a:pt x="78581" y="71437"/>
                </a:lnTo>
                <a:lnTo>
                  <a:pt x="38100" y="71437"/>
                </a:lnTo>
                <a:lnTo>
                  <a:pt x="38100" y="126999"/>
                </a:lnTo>
                <a:lnTo>
                  <a:pt x="0" y="190499"/>
                </a:lnTo>
                <a:close/>
              </a:path>
              <a:path w="114300" h="720089">
                <a:moveTo>
                  <a:pt x="38100" y="126999"/>
                </a:moveTo>
                <a:lnTo>
                  <a:pt x="38100" y="71437"/>
                </a:lnTo>
                <a:lnTo>
                  <a:pt x="76200" y="71437"/>
                </a:lnTo>
                <a:lnTo>
                  <a:pt x="76200" y="95249"/>
                </a:lnTo>
                <a:lnTo>
                  <a:pt x="57150" y="95249"/>
                </a:lnTo>
                <a:lnTo>
                  <a:pt x="38100" y="126999"/>
                </a:lnTo>
                <a:close/>
              </a:path>
              <a:path w="114300" h="720089">
                <a:moveTo>
                  <a:pt x="114300" y="190499"/>
                </a:moveTo>
                <a:lnTo>
                  <a:pt x="76200" y="126999"/>
                </a:lnTo>
                <a:lnTo>
                  <a:pt x="76200" y="71437"/>
                </a:lnTo>
                <a:lnTo>
                  <a:pt x="78581" y="71437"/>
                </a:lnTo>
                <a:lnTo>
                  <a:pt x="114300" y="190499"/>
                </a:lnTo>
                <a:close/>
              </a:path>
              <a:path w="114300" h="720089">
                <a:moveTo>
                  <a:pt x="76200" y="719988"/>
                </a:moveTo>
                <a:lnTo>
                  <a:pt x="38100" y="719988"/>
                </a:lnTo>
                <a:lnTo>
                  <a:pt x="38100" y="126999"/>
                </a:lnTo>
                <a:lnTo>
                  <a:pt x="57150" y="95249"/>
                </a:lnTo>
                <a:lnTo>
                  <a:pt x="76200" y="126999"/>
                </a:lnTo>
                <a:lnTo>
                  <a:pt x="76200" y="719988"/>
                </a:lnTo>
                <a:close/>
              </a:path>
              <a:path w="114300" h="720089">
                <a:moveTo>
                  <a:pt x="76200" y="126999"/>
                </a:moveTo>
                <a:lnTo>
                  <a:pt x="57150" y="95249"/>
                </a:lnTo>
                <a:lnTo>
                  <a:pt x="76200" y="95249"/>
                </a:lnTo>
                <a:lnTo>
                  <a:pt x="76200" y="1269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34271" y="1282154"/>
            <a:ext cx="1172210" cy="772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74065">
              <a:lnSpc>
                <a:spcPts val="294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 spc="22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baseline="-16975" sz="2700">
              <a:latin typeface="Times New Roman"/>
              <a:cs typeface="Times New Roman"/>
            </a:endParaRPr>
          </a:p>
          <a:p>
            <a:pPr marL="12700">
              <a:lnSpc>
                <a:spcPts val="2940"/>
              </a:lnSpc>
            </a:pPr>
            <a:r>
              <a:rPr dirty="0" sz="2800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6975" sz="270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05950" y="2084019"/>
            <a:ext cx="468630" cy="114300"/>
          </a:xfrm>
          <a:custGeom>
            <a:avLst/>
            <a:gdLst/>
            <a:ahLst/>
            <a:cxnLst/>
            <a:rect l="l" t="t" r="r" b="b"/>
            <a:pathLst>
              <a:path w="468629" h="114300">
                <a:moveTo>
                  <a:pt x="190500" y="114300"/>
                </a:moveTo>
                <a:lnTo>
                  <a:pt x="0" y="57150"/>
                </a:lnTo>
                <a:lnTo>
                  <a:pt x="190500" y="0"/>
                </a:lnTo>
                <a:lnTo>
                  <a:pt x="127000" y="38100"/>
                </a:lnTo>
                <a:lnTo>
                  <a:pt x="71437" y="38100"/>
                </a:lnTo>
                <a:lnTo>
                  <a:pt x="71437" y="76200"/>
                </a:lnTo>
                <a:lnTo>
                  <a:pt x="127000" y="76200"/>
                </a:lnTo>
                <a:lnTo>
                  <a:pt x="190500" y="114300"/>
                </a:lnTo>
                <a:close/>
              </a:path>
              <a:path w="468629" h="114300">
                <a:moveTo>
                  <a:pt x="127000" y="76200"/>
                </a:moveTo>
                <a:lnTo>
                  <a:pt x="71437" y="76200"/>
                </a:lnTo>
                <a:lnTo>
                  <a:pt x="71437" y="38100"/>
                </a:lnTo>
                <a:lnTo>
                  <a:pt x="127000" y="38100"/>
                </a:lnTo>
                <a:lnTo>
                  <a:pt x="95250" y="57150"/>
                </a:lnTo>
                <a:lnTo>
                  <a:pt x="127000" y="76200"/>
                </a:lnTo>
                <a:close/>
              </a:path>
              <a:path w="468629" h="114300">
                <a:moveTo>
                  <a:pt x="468007" y="76200"/>
                </a:moveTo>
                <a:lnTo>
                  <a:pt x="127000" y="76200"/>
                </a:lnTo>
                <a:lnTo>
                  <a:pt x="95250" y="57150"/>
                </a:lnTo>
                <a:lnTo>
                  <a:pt x="127000" y="38100"/>
                </a:lnTo>
                <a:lnTo>
                  <a:pt x="468007" y="38100"/>
                </a:lnTo>
                <a:lnTo>
                  <a:pt x="468007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773546" y="3010090"/>
            <a:ext cx="64643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宋体"/>
                <a:cs typeface="宋体"/>
              </a:rPr>
              <a:t>＝</a:t>
            </a:r>
            <a:r>
              <a:rPr dirty="0" sz="2000" spc="-5">
                <a:latin typeface="Times New Roman"/>
                <a:cs typeface="Times New Roman"/>
              </a:rPr>
              <a:t>2</a:t>
            </a:r>
            <a:r>
              <a:rPr dirty="0" sz="2000" spc="-5" i="1">
                <a:latin typeface="Times New Roman"/>
                <a:cs typeface="Times New Roman"/>
              </a:rPr>
              <a:t>a</a:t>
            </a:r>
            <a:r>
              <a:rPr dirty="0" sz="2000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40857" y="3219703"/>
            <a:ext cx="10477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5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99025" y="2910332"/>
            <a:ext cx="75311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1035" algn="l"/>
              </a:tabLst>
            </a:pPr>
            <a:r>
              <a:rPr dirty="0" baseline="-24547" sz="3225" spc="135" i="1">
                <a:latin typeface="Book Antiqua"/>
                <a:cs typeface="Book Antiqua"/>
              </a:rPr>
              <a:t>v</a:t>
            </a:r>
            <a:r>
              <a:rPr dirty="0" sz="1250" spc="-5">
                <a:latin typeface="Times New Roman"/>
                <a:cs typeface="Times New Roman"/>
              </a:rPr>
              <a:t>2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5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00942" y="3033560"/>
            <a:ext cx="360045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 indent="-197485">
              <a:lnSpc>
                <a:spcPct val="100000"/>
              </a:lnSpc>
              <a:spcBef>
                <a:spcPts val="100"/>
              </a:spcBef>
              <a:buFont typeface="Symbol"/>
              <a:buChar char=""/>
              <a:tabLst>
                <a:tab pos="210820" algn="l"/>
              </a:tabLst>
            </a:pPr>
            <a:r>
              <a:rPr dirty="0" sz="2150" i="1">
                <a:latin typeface="Book Antiqua"/>
                <a:cs typeface="Book Antiqua"/>
              </a:rPr>
              <a:t>v</a:t>
            </a:r>
            <a:endParaRPr sz="215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05773" y="3043910"/>
            <a:ext cx="15532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由运动学公式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39984" y="3638968"/>
            <a:ext cx="280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得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6292" y="3327374"/>
            <a:ext cx="240029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5000" sz="3000" spc="142" i="1">
                <a:latin typeface="Book Antiqua"/>
                <a:cs typeface="Book Antiqua"/>
              </a:rPr>
              <a:t>v</a:t>
            </a:r>
            <a:r>
              <a:rPr dirty="0" sz="1150" spc="1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60632" y="3443846"/>
            <a:ext cx="429259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135"/>
              </a:spcBef>
              <a:buFont typeface="Symbol"/>
              <a:buChar char=""/>
              <a:tabLst>
                <a:tab pos="201930" algn="l"/>
              </a:tabLst>
            </a:pPr>
            <a:r>
              <a:rPr dirty="0" sz="2000" spc="95" i="1">
                <a:latin typeface="Book Antiqua"/>
                <a:cs typeface="Book Antiqua"/>
              </a:rPr>
              <a:t>v</a:t>
            </a:r>
            <a:r>
              <a:rPr dirty="0" baseline="43478" sz="1725" spc="15">
                <a:latin typeface="Times New Roman"/>
                <a:cs typeface="Times New Roman"/>
              </a:rPr>
              <a:t>2</a:t>
            </a:r>
            <a:endParaRPr baseline="43478" sz="1725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99850" y="3813530"/>
            <a:ext cx="286385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00" spc="145">
                <a:latin typeface="Times New Roman"/>
                <a:cs typeface="Times New Roman"/>
              </a:rPr>
              <a:t>2</a:t>
            </a:r>
            <a:r>
              <a:rPr dirty="0" sz="2000" spc="15" i="1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57645" y="3617150"/>
            <a:ext cx="142748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华文楷体"/>
                <a:cs typeface="华文楷体"/>
              </a:rPr>
              <a:t>＝</a:t>
            </a:r>
            <a:r>
              <a:rPr dirty="0" sz="2000" spc="-5">
                <a:latin typeface="宋体"/>
                <a:cs typeface="宋体"/>
              </a:rPr>
              <a:t>－</a:t>
            </a:r>
            <a:r>
              <a:rPr dirty="0" sz="2000" spc="-5">
                <a:latin typeface="Times New Roman"/>
                <a:cs typeface="Times New Roman"/>
              </a:rPr>
              <a:t>6.5</a:t>
            </a:r>
            <a:r>
              <a:rPr dirty="0" sz="2000" spc="430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m/s</a:t>
            </a:r>
            <a:r>
              <a:rPr dirty="0" baseline="21367" sz="1950" spc="-7">
                <a:latin typeface="Times New Roman"/>
                <a:cs typeface="Times New Roman"/>
              </a:rPr>
              <a:t>2</a:t>
            </a:r>
            <a:endParaRPr baseline="21367" sz="19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85853" y="3843324"/>
            <a:ext cx="773430" cy="0"/>
          </a:xfrm>
          <a:custGeom>
            <a:avLst/>
            <a:gdLst/>
            <a:ahLst/>
            <a:cxnLst/>
            <a:rect l="l" t="t" r="r" b="b"/>
            <a:pathLst>
              <a:path w="773429" h="0">
                <a:moveTo>
                  <a:pt x="0" y="0"/>
                </a:moveTo>
                <a:lnTo>
                  <a:pt x="773125" y="0"/>
                </a:lnTo>
              </a:path>
            </a:pathLst>
          </a:custGeom>
          <a:ln w="1244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187266" y="3510876"/>
            <a:ext cx="140589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05840" algn="l"/>
              </a:tabLst>
            </a:pPr>
            <a:r>
              <a:rPr dirty="0" baseline="-22222" sz="3000" spc="-75" i="1">
                <a:latin typeface="Times New Roman"/>
                <a:cs typeface="Times New Roman"/>
              </a:rPr>
              <a:t>a</a:t>
            </a:r>
            <a:r>
              <a:rPr dirty="0" baseline="-22222" sz="3000" spc="-75">
                <a:latin typeface="微软雅黑"/>
                <a:cs typeface="微软雅黑"/>
              </a:rPr>
              <a:t>＝</a:t>
            </a:r>
            <a:r>
              <a:rPr dirty="0" u="heavy" sz="2000" spc="-5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	</a:t>
            </a:r>
            <a:r>
              <a:rPr dirty="0" u="heavy" sz="11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sz="1150" spc="95">
                <a:latin typeface="Times New Roman"/>
                <a:cs typeface="Times New Roman"/>
              </a:rPr>
              <a:t> </a:t>
            </a:r>
            <a:r>
              <a:rPr dirty="0" baseline="-27777" sz="3000" spc="-7">
                <a:latin typeface="微软雅黑"/>
                <a:cs typeface="微软雅黑"/>
              </a:rPr>
              <a:t>＝</a:t>
            </a:r>
            <a:endParaRPr baseline="-27777" sz="3000">
              <a:latin typeface="微软雅黑"/>
              <a:cs typeface="微软雅黑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588850" y="3431064"/>
            <a:ext cx="782320" cy="73596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495"/>
              </a:spcBef>
            </a:pPr>
            <a:r>
              <a:rPr dirty="0" sz="2000" spc="-5">
                <a:latin typeface="Times New Roman"/>
                <a:cs typeface="Times New Roman"/>
              </a:rPr>
              <a:t>0</a:t>
            </a:r>
            <a:r>
              <a:rPr dirty="0" sz="2000" spc="-229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Symbol"/>
                <a:cs typeface="Symbol"/>
              </a:rPr>
              <a:t></a:t>
            </a:r>
            <a:r>
              <a:rPr dirty="0" sz="2000" spc="20">
                <a:latin typeface="Times New Roman"/>
                <a:cs typeface="Times New Roman"/>
              </a:rPr>
              <a:t>15</a:t>
            </a:r>
            <a:r>
              <a:rPr dirty="0" baseline="43478" sz="1725" spc="30">
                <a:latin typeface="Times New Roman"/>
                <a:cs typeface="Times New Roman"/>
              </a:rPr>
              <a:t>2</a:t>
            </a:r>
            <a:endParaRPr baseline="43478" sz="17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00" spc="-100">
                <a:latin typeface="Times New Roman"/>
                <a:cs typeface="Times New Roman"/>
              </a:rPr>
              <a:t>2</a:t>
            </a:r>
            <a:r>
              <a:rPr dirty="0" sz="2000" spc="-100">
                <a:latin typeface="微软雅黑"/>
                <a:cs typeface="微软雅黑"/>
              </a:rPr>
              <a:t>×</a:t>
            </a:r>
            <a:r>
              <a:rPr dirty="0" sz="2000" spc="-470">
                <a:latin typeface="微软雅黑"/>
                <a:cs typeface="微软雅黑"/>
              </a:rPr>
              <a:t> </a:t>
            </a:r>
            <a:r>
              <a:rPr dirty="0" sz="2000" spc="-5">
                <a:latin typeface="Times New Roman"/>
                <a:cs typeface="Times New Roman"/>
              </a:rPr>
              <a:t>17.2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00375" y="4090136"/>
            <a:ext cx="2571750" cy="1381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dirty="0" sz="2000" b="1">
                <a:latin typeface="华文楷体"/>
                <a:cs typeface="华文楷体"/>
              </a:rPr>
              <a:t>根据滑动摩擦力公式 </a:t>
            </a:r>
            <a:r>
              <a:rPr dirty="0" sz="2000" b="1">
                <a:latin typeface="华文楷体"/>
                <a:cs typeface="华文楷体"/>
              </a:rPr>
              <a:t>根据牛顿第二定律，有</a:t>
            </a:r>
            <a:endParaRPr sz="2000">
              <a:latin typeface="华文楷体"/>
              <a:cs typeface="华文楷体"/>
            </a:endParaRPr>
          </a:p>
          <a:p>
            <a:pPr algn="r" marR="24130">
              <a:lnSpc>
                <a:spcPct val="100000"/>
              </a:lnSpc>
              <a:spcBef>
                <a:spcPts val="1595"/>
              </a:spcBef>
            </a:pPr>
            <a:r>
              <a:rPr dirty="0" sz="2000" b="1">
                <a:latin typeface="华文楷体"/>
                <a:cs typeface="华文楷体"/>
              </a:rPr>
              <a:t>得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70498" y="4053071"/>
            <a:ext cx="2092325" cy="96393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 spc="-7">
                <a:latin typeface="Times New Roman"/>
                <a:cs typeface="Times New Roman"/>
              </a:rPr>
              <a:t>f</a:t>
            </a:r>
            <a:r>
              <a:rPr dirty="0" sz="2000" spc="-5">
                <a:latin typeface="宋体"/>
                <a:cs typeface="宋体"/>
              </a:rPr>
              <a:t>＝－</a:t>
            </a:r>
            <a:r>
              <a:rPr dirty="0" sz="2000" spc="-5" i="1">
                <a:latin typeface="Times New Roman"/>
                <a:cs typeface="Times New Roman"/>
              </a:rPr>
              <a:t>μF</a:t>
            </a:r>
            <a:r>
              <a:rPr dirty="0" baseline="-17094" sz="1950" spc="-7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宋体"/>
                <a:cs typeface="宋体"/>
              </a:rPr>
              <a:t>＝－</a:t>
            </a:r>
            <a:r>
              <a:rPr dirty="0" sz="2000" spc="-5" i="1">
                <a:latin typeface="Times New Roman"/>
                <a:cs typeface="Times New Roman"/>
              </a:rPr>
              <a:t>μmg</a:t>
            </a:r>
            <a:endParaRPr sz="2000">
              <a:latin typeface="Times New Roman"/>
              <a:cs typeface="Times New Roman"/>
            </a:endParaRPr>
          </a:p>
          <a:p>
            <a:pPr marL="245110">
              <a:lnSpc>
                <a:spcPct val="100000"/>
              </a:lnSpc>
              <a:spcBef>
                <a:spcPts val="1265"/>
              </a:spcBef>
            </a:pPr>
            <a:r>
              <a:rPr dirty="0" sz="2100" spc="-95" i="1">
                <a:latin typeface="宋体"/>
                <a:cs typeface="宋体"/>
              </a:rPr>
              <a:t>－</a:t>
            </a:r>
            <a:r>
              <a:rPr dirty="0" sz="2000" spc="-95" i="1">
                <a:latin typeface="Times New Roman"/>
                <a:cs typeface="Times New Roman"/>
              </a:rPr>
              <a:t>μmg</a:t>
            </a:r>
            <a:r>
              <a:rPr dirty="0" sz="2000" spc="-95">
                <a:latin typeface="宋体"/>
                <a:cs typeface="宋体"/>
              </a:rPr>
              <a:t>＝</a:t>
            </a:r>
            <a:r>
              <a:rPr dirty="0" sz="2000" spc="-95" i="1">
                <a:latin typeface="Times New Roman"/>
                <a:cs typeface="Times New Roman"/>
              </a:rPr>
              <a:t>ma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84137" y="5344769"/>
            <a:ext cx="184785" cy="0"/>
          </a:xfrm>
          <a:custGeom>
            <a:avLst/>
            <a:gdLst/>
            <a:ahLst/>
            <a:cxnLst/>
            <a:rect l="l" t="t" r="r" b="b"/>
            <a:pathLst>
              <a:path w="184784" h="0">
                <a:moveTo>
                  <a:pt x="0" y="0"/>
                </a:moveTo>
                <a:lnTo>
                  <a:pt x="184619" y="0"/>
                </a:lnTo>
              </a:path>
            </a:pathLst>
          </a:custGeom>
          <a:ln w="127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010387" y="5359425"/>
            <a:ext cx="320040" cy="0"/>
          </a:xfrm>
          <a:custGeom>
            <a:avLst/>
            <a:gdLst/>
            <a:ahLst/>
            <a:cxnLst/>
            <a:rect l="l" t="t" r="r" b="b"/>
            <a:pathLst>
              <a:path w="320040" h="0">
                <a:moveTo>
                  <a:pt x="0" y="0"/>
                </a:moveTo>
                <a:lnTo>
                  <a:pt x="319709" y="0"/>
                </a:lnTo>
              </a:path>
            </a:pathLst>
          </a:custGeom>
          <a:ln w="1206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499529" y="5340858"/>
            <a:ext cx="796290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39115" algn="l"/>
              </a:tabLst>
            </a:pPr>
            <a:r>
              <a:rPr dirty="0" sz="2000" spc="15" i="1">
                <a:latin typeface="Times New Roman"/>
                <a:cs typeface="Times New Roman"/>
              </a:rPr>
              <a:t>g</a:t>
            </a:r>
            <a:r>
              <a:rPr dirty="0" sz="2000" spc="15" i="1">
                <a:latin typeface="Times New Roman"/>
                <a:cs typeface="Times New Roman"/>
              </a:rPr>
              <a:t>	</a:t>
            </a:r>
            <a:r>
              <a:rPr dirty="0" sz="1900" spc="10">
                <a:latin typeface="Times New Roman"/>
                <a:cs typeface="Times New Roman"/>
              </a:rPr>
              <a:t>10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844413" y="5151678"/>
            <a:ext cx="2225675" cy="3359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1388" sz="3000" spc="-67" i="1">
                <a:latin typeface="Times New Roman"/>
                <a:cs typeface="Times New Roman"/>
              </a:rPr>
              <a:t>μ</a:t>
            </a:r>
            <a:r>
              <a:rPr dirty="0" baseline="1388" sz="3000" spc="-67">
                <a:latin typeface="宋体"/>
                <a:cs typeface="宋体"/>
              </a:rPr>
              <a:t>＝</a:t>
            </a:r>
            <a:r>
              <a:rPr dirty="0" baseline="2777" sz="3000" spc="-67">
                <a:latin typeface="微软雅黑"/>
                <a:cs typeface="微软雅黑"/>
              </a:rPr>
              <a:t>－ </a:t>
            </a:r>
            <a:r>
              <a:rPr dirty="0" baseline="38888" sz="3000" spc="22" i="1">
                <a:latin typeface="Times New Roman"/>
                <a:cs typeface="Times New Roman"/>
              </a:rPr>
              <a:t>a </a:t>
            </a:r>
            <a:r>
              <a:rPr dirty="0" sz="1900" spc="45">
                <a:latin typeface="微软雅黑"/>
                <a:cs typeface="微软雅黑"/>
              </a:rPr>
              <a:t>＝</a:t>
            </a:r>
            <a:r>
              <a:rPr dirty="0" baseline="36549" sz="2850" spc="67">
                <a:latin typeface="Times New Roman"/>
                <a:cs typeface="Times New Roman"/>
              </a:rPr>
              <a:t>6.5</a:t>
            </a:r>
            <a:r>
              <a:rPr dirty="0" baseline="36549" sz="2850" spc="-2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宋体"/>
                <a:cs typeface="宋体"/>
              </a:rPr>
              <a:t>＝</a:t>
            </a:r>
            <a:r>
              <a:rPr dirty="0" sz="2000" spc="-5">
                <a:latin typeface="Times New Roman"/>
                <a:cs typeface="Times New Roman"/>
              </a:rPr>
              <a:t>0.65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9827" y="3922217"/>
            <a:ext cx="8209280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一位滑雪者，人与装备的总质量为</a:t>
            </a:r>
            <a:r>
              <a:rPr dirty="0" sz="2400" b="1">
                <a:latin typeface="Times New Roman"/>
                <a:cs typeface="Times New Roman"/>
              </a:rPr>
              <a:t>75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kg</a:t>
            </a:r>
            <a:r>
              <a:rPr dirty="0" sz="2400" b="1">
                <a:latin typeface="华文楷体"/>
                <a:cs typeface="华文楷体"/>
              </a:rPr>
              <a:t>，以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m/s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的初速度</a:t>
            </a:r>
            <a:r>
              <a:rPr dirty="0" sz="2400" spc="-5" b="1">
                <a:latin typeface="华文楷体"/>
                <a:cs typeface="华文楷体"/>
              </a:rPr>
              <a:t>沿 </a:t>
            </a:r>
            <a:r>
              <a:rPr dirty="0" sz="2400" b="1">
                <a:latin typeface="华文楷体"/>
                <a:cs typeface="华文楷体"/>
              </a:rPr>
              <a:t>山坡匀加速直线滑下，山坡倾角为</a:t>
            </a:r>
            <a:r>
              <a:rPr dirty="0" sz="2400" b="1">
                <a:latin typeface="Times New Roman"/>
                <a:cs typeface="Times New Roman"/>
              </a:rPr>
              <a:t>30</a:t>
            </a:r>
            <a:r>
              <a:rPr dirty="0" sz="2400" b="1">
                <a:latin typeface="华文楷体"/>
                <a:cs typeface="华文楷体"/>
              </a:rPr>
              <a:t>°，在</a:t>
            </a:r>
            <a:r>
              <a:rPr dirty="0" sz="2400" b="1">
                <a:latin typeface="Times New Roman"/>
                <a:cs typeface="Times New Roman"/>
              </a:rPr>
              <a:t>5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的时间内滑</a:t>
            </a:r>
            <a:r>
              <a:rPr dirty="0" sz="2400" spc="-5" b="1">
                <a:latin typeface="华文楷体"/>
                <a:cs typeface="华文楷体"/>
              </a:rPr>
              <a:t>下 </a:t>
            </a:r>
            <a:r>
              <a:rPr dirty="0" sz="2400" b="1">
                <a:latin typeface="华文楷体"/>
                <a:cs typeface="华文楷体"/>
              </a:rPr>
              <a:t>的路程为</a:t>
            </a:r>
            <a:r>
              <a:rPr dirty="0" sz="2400" b="1">
                <a:latin typeface="Times New Roman"/>
                <a:cs typeface="Times New Roman"/>
              </a:rPr>
              <a:t>60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</a:t>
            </a:r>
            <a:r>
              <a:rPr dirty="0" sz="2400" b="1">
                <a:latin typeface="华文楷体"/>
                <a:cs typeface="华文楷体"/>
              </a:rPr>
              <a:t>。求滑雪者对雪面的压力及滑雪者受到的阻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（包括摩擦和空气阻力），取</a:t>
            </a:r>
            <a:r>
              <a:rPr dirty="0" sz="2400" spc="-5" b="1" i="1">
                <a:latin typeface="Times New Roman"/>
                <a:cs typeface="Times New Roman"/>
              </a:rPr>
              <a:t>g</a:t>
            </a:r>
            <a:r>
              <a:rPr dirty="0" sz="2400" spc="-5" b="1">
                <a:latin typeface="华文楷体"/>
                <a:cs typeface="华文楷体"/>
              </a:rPr>
              <a:t>＝ </a:t>
            </a:r>
            <a:r>
              <a:rPr dirty="0" sz="2400" b="1">
                <a:latin typeface="Times New Roman"/>
                <a:cs typeface="Times New Roman"/>
              </a:rPr>
              <a:t>10 m/s</a:t>
            </a:r>
            <a:r>
              <a:rPr dirty="0" baseline="21505" sz="2325" b="1">
                <a:latin typeface="Times New Roman"/>
                <a:cs typeface="Times New Roman"/>
              </a:rPr>
              <a:t>2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77640" y="1400555"/>
            <a:ext cx="5180075" cy="2520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96046" y="1410970"/>
            <a:ext cx="779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6FC0"/>
                </a:solidFill>
                <a:latin typeface="华文楷体"/>
                <a:cs typeface="华文楷体"/>
              </a:rPr>
              <a:t>情景</a:t>
            </a:r>
            <a:r>
              <a:rPr dirty="0" sz="2400" spc="-5" b="1">
                <a:solidFill>
                  <a:srgbClr val="006FC0"/>
                </a:solidFill>
                <a:latin typeface="华文楷体"/>
                <a:cs typeface="华文楷体"/>
              </a:rPr>
              <a:t>2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2025-04-17T09:49:02Z</dcterms:created>
  <dcterms:modified xsi:type="dcterms:W3CDTF">2025-04-17T09:49:02Z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