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048366" y="2117725"/>
            <a:ext cx="114300" cy="1226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576370" y="2482875"/>
            <a:ext cx="76200" cy="518795"/>
          </a:xfrm>
          <a:custGeom>
            <a:avLst/>
            <a:gdLst/>
            <a:ahLst/>
            <a:cxnLst/>
            <a:rect l="l" t="t" r="r" b="b"/>
            <a:pathLst>
              <a:path w="76200" h="518794">
                <a:moveTo>
                  <a:pt x="0" y="127000"/>
                </a:moveTo>
                <a:lnTo>
                  <a:pt x="38100" y="0"/>
                </a:lnTo>
                <a:lnTo>
                  <a:pt x="52387" y="47625"/>
                </a:lnTo>
                <a:lnTo>
                  <a:pt x="28575" y="47625"/>
                </a:lnTo>
                <a:lnTo>
                  <a:pt x="28575" y="79375"/>
                </a:lnTo>
                <a:lnTo>
                  <a:pt x="0" y="127000"/>
                </a:lnTo>
                <a:close/>
              </a:path>
              <a:path w="76200" h="518794">
                <a:moveTo>
                  <a:pt x="28575" y="79375"/>
                </a:moveTo>
                <a:lnTo>
                  <a:pt x="28575" y="47625"/>
                </a:lnTo>
                <a:lnTo>
                  <a:pt x="47625" y="47625"/>
                </a:lnTo>
                <a:lnTo>
                  <a:pt x="47625" y="63500"/>
                </a:lnTo>
                <a:lnTo>
                  <a:pt x="38100" y="63500"/>
                </a:lnTo>
                <a:lnTo>
                  <a:pt x="28575" y="79375"/>
                </a:lnTo>
                <a:close/>
              </a:path>
              <a:path w="76200" h="518794">
                <a:moveTo>
                  <a:pt x="76200" y="127000"/>
                </a:moveTo>
                <a:lnTo>
                  <a:pt x="47625" y="79375"/>
                </a:lnTo>
                <a:lnTo>
                  <a:pt x="47625" y="47625"/>
                </a:lnTo>
                <a:lnTo>
                  <a:pt x="52387" y="47625"/>
                </a:lnTo>
                <a:lnTo>
                  <a:pt x="76200" y="127000"/>
                </a:lnTo>
                <a:close/>
              </a:path>
              <a:path w="76200" h="518794">
                <a:moveTo>
                  <a:pt x="47625" y="518553"/>
                </a:moveTo>
                <a:lnTo>
                  <a:pt x="28575" y="518553"/>
                </a:lnTo>
                <a:lnTo>
                  <a:pt x="28575" y="79375"/>
                </a:lnTo>
                <a:lnTo>
                  <a:pt x="38100" y="63500"/>
                </a:lnTo>
                <a:lnTo>
                  <a:pt x="47625" y="79375"/>
                </a:lnTo>
                <a:lnTo>
                  <a:pt x="47625" y="518553"/>
                </a:lnTo>
                <a:close/>
              </a:path>
              <a:path w="76200" h="518794">
                <a:moveTo>
                  <a:pt x="47625" y="79375"/>
                </a:moveTo>
                <a:lnTo>
                  <a:pt x="38100" y="63500"/>
                </a:lnTo>
                <a:lnTo>
                  <a:pt x="47625" y="63500"/>
                </a:lnTo>
                <a:lnTo>
                  <a:pt x="47625" y="79375"/>
                </a:lnTo>
                <a:close/>
              </a:path>
            </a:pathLst>
          </a:custGeom>
          <a:solidFill>
            <a:srgbClr val="0084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441115" y="2482875"/>
            <a:ext cx="76200" cy="518795"/>
          </a:xfrm>
          <a:custGeom>
            <a:avLst/>
            <a:gdLst/>
            <a:ahLst/>
            <a:cxnLst/>
            <a:rect l="l" t="t" r="r" b="b"/>
            <a:pathLst>
              <a:path w="76200" h="518794">
                <a:moveTo>
                  <a:pt x="0" y="127000"/>
                </a:moveTo>
                <a:lnTo>
                  <a:pt x="38100" y="0"/>
                </a:lnTo>
                <a:lnTo>
                  <a:pt x="52387" y="47625"/>
                </a:lnTo>
                <a:lnTo>
                  <a:pt x="28575" y="47625"/>
                </a:lnTo>
                <a:lnTo>
                  <a:pt x="28575" y="79375"/>
                </a:lnTo>
                <a:lnTo>
                  <a:pt x="0" y="127000"/>
                </a:lnTo>
                <a:close/>
              </a:path>
              <a:path w="76200" h="518794">
                <a:moveTo>
                  <a:pt x="28575" y="79375"/>
                </a:moveTo>
                <a:lnTo>
                  <a:pt x="28575" y="47625"/>
                </a:lnTo>
                <a:lnTo>
                  <a:pt x="47625" y="47625"/>
                </a:lnTo>
                <a:lnTo>
                  <a:pt x="47625" y="63500"/>
                </a:lnTo>
                <a:lnTo>
                  <a:pt x="38100" y="63500"/>
                </a:lnTo>
                <a:lnTo>
                  <a:pt x="28575" y="79375"/>
                </a:lnTo>
                <a:close/>
              </a:path>
              <a:path w="76200" h="518794">
                <a:moveTo>
                  <a:pt x="76200" y="127000"/>
                </a:moveTo>
                <a:lnTo>
                  <a:pt x="47625" y="79375"/>
                </a:lnTo>
                <a:lnTo>
                  <a:pt x="47625" y="47625"/>
                </a:lnTo>
                <a:lnTo>
                  <a:pt x="52387" y="47625"/>
                </a:lnTo>
                <a:lnTo>
                  <a:pt x="76200" y="127000"/>
                </a:lnTo>
                <a:close/>
              </a:path>
              <a:path w="76200" h="518794">
                <a:moveTo>
                  <a:pt x="47625" y="518553"/>
                </a:moveTo>
                <a:lnTo>
                  <a:pt x="28575" y="518553"/>
                </a:lnTo>
                <a:lnTo>
                  <a:pt x="28575" y="79375"/>
                </a:lnTo>
                <a:lnTo>
                  <a:pt x="38100" y="63500"/>
                </a:lnTo>
                <a:lnTo>
                  <a:pt x="47625" y="79375"/>
                </a:lnTo>
                <a:lnTo>
                  <a:pt x="47625" y="518553"/>
                </a:lnTo>
                <a:close/>
              </a:path>
              <a:path w="76200" h="518794">
                <a:moveTo>
                  <a:pt x="47625" y="79375"/>
                </a:moveTo>
                <a:lnTo>
                  <a:pt x="38100" y="63500"/>
                </a:lnTo>
                <a:lnTo>
                  <a:pt x="47625" y="63500"/>
                </a:lnTo>
                <a:lnTo>
                  <a:pt x="47625" y="79375"/>
                </a:lnTo>
                <a:close/>
              </a:path>
            </a:pathLst>
          </a:custGeom>
          <a:solidFill>
            <a:srgbClr val="ED52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8721" y="1202804"/>
            <a:ext cx="85455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8577" y="2286914"/>
            <a:ext cx="7214844" cy="3343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30510" y="1870252"/>
            <a:ext cx="30734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超重和失重</a:t>
            </a:r>
            <a:endParaRPr sz="4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13878" y="3623999"/>
          <a:ext cx="897382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0"/>
                <a:gridCol w="895350"/>
                <a:gridCol w="51955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主讲人：宋白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珂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3199" y="3154591"/>
            <a:ext cx="64503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6223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物体对支持物的压力（或对悬挂物的拉力</a:t>
            </a:r>
            <a:r>
              <a:rPr dirty="0" sz="2400" spc="-5" b="1">
                <a:latin typeface="华文楷体"/>
                <a:cs typeface="华文楷体"/>
              </a:rPr>
              <a:t>） </a:t>
            </a:r>
            <a:r>
              <a:rPr dirty="0" sz="2400" b="1">
                <a:latin typeface="华文楷体"/>
                <a:cs typeface="华文楷体"/>
              </a:rPr>
              <a:t>小于物体所受重力的现象，叫作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失重</a:t>
            </a:r>
            <a:r>
              <a:rPr dirty="0" sz="2400" b="1">
                <a:latin typeface="华文楷体"/>
                <a:cs typeface="华文楷体"/>
              </a:rPr>
              <a:t>现象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5399" y="4354347"/>
            <a:ext cx="1572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视</a:t>
            </a:r>
            <a:r>
              <a:rPr dirty="0" sz="2400" spc="-5" b="1">
                <a:latin typeface="华文楷体"/>
                <a:cs typeface="华文楷体"/>
              </a:rPr>
              <a:t>重</a:t>
            </a:r>
            <a:r>
              <a:rPr dirty="0" sz="2400" spc="-45" b="1">
                <a:latin typeface="华文楷体"/>
                <a:cs typeface="华文楷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&lt;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重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7502" y="3156864"/>
            <a:ext cx="43122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6223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电梯向下运动时会不会出</a:t>
            </a:r>
            <a:r>
              <a:rPr dirty="0" sz="2400" spc="-5" b="1">
                <a:latin typeface="华文楷体"/>
                <a:cs typeface="华文楷体"/>
              </a:rPr>
              <a:t>现 </a:t>
            </a:r>
            <a:r>
              <a:rPr dirty="0" sz="2400" b="1">
                <a:latin typeface="华文楷体"/>
                <a:cs typeface="华文楷体"/>
              </a:rPr>
              <a:t>体重计的示数比人的重力大呢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71279" y="2602992"/>
            <a:ext cx="1714500" cy="194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49" y="2039630"/>
            <a:ext cx="2345055" cy="4730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14" i="1">
                <a:latin typeface="Times New Roman"/>
                <a:cs typeface="Times New Roman"/>
              </a:rPr>
              <a:t>mg</a:t>
            </a:r>
            <a:r>
              <a:rPr dirty="0" sz="2900" spc="-114" i="1">
                <a:latin typeface="宋体"/>
                <a:cs typeface="宋体"/>
              </a:rPr>
              <a:t>－</a:t>
            </a:r>
            <a:r>
              <a:rPr dirty="0" sz="2800" spc="-114" i="1">
                <a:latin typeface="Times New Roman"/>
                <a:cs typeface="Times New Roman"/>
              </a:rPr>
              <a:t>F</a:t>
            </a:r>
            <a:r>
              <a:rPr dirty="0" baseline="-16975" sz="2700" spc="-172">
                <a:latin typeface="Times New Roman"/>
                <a:cs typeface="Times New Roman"/>
              </a:rPr>
              <a:t>N</a:t>
            </a:r>
            <a:r>
              <a:rPr dirty="0" sz="2800" spc="-114">
                <a:latin typeface="宋体"/>
                <a:cs typeface="宋体"/>
              </a:rPr>
              <a:t>＝－</a:t>
            </a:r>
            <a:r>
              <a:rPr dirty="0" sz="2800" spc="-114" i="1">
                <a:latin typeface="Times New Roman"/>
                <a:cs typeface="Times New Roman"/>
              </a:rPr>
              <a:t>ma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8149" y="2848457"/>
            <a:ext cx="19894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baseline="-16975" sz="2700" spc="-7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宋体"/>
                <a:cs typeface="宋体"/>
              </a:rPr>
              <a:t>＝</a:t>
            </a:r>
            <a:r>
              <a:rPr dirty="0" sz="2800" spc="-5" i="1">
                <a:latin typeface="Times New Roman"/>
                <a:cs typeface="Times New Roman"/>
              </a:rPr>
              <a:t>mg</a:t>
            </a:r>
            <a:r>
              <a:rPr dirty="0" sz="2800" spc="-5">
                <a:latin typeface="宋体"/>
                <a:cs typeface="宋体"/>
              </a:rPr>
              <a:t>＋</a:t>
            </a:r>
            <a:r>
              <a:rPr dirty="0" sz="2800" spc="-5" i="1">
                <a:latin typeface="Times New Roman"/>
                <a:cs typeface="Times New Roman"/>
              </a:rPr>
              <a:t>ma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9424" y="3690581"/>
            <a:ext cx="6450330" cy="1910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77004">
              <a:lnSpc>
                <a:spcPct val="100000"/>
              </a:lnSpc>
              <a:spcBef>
                <a:spcPts val="95"/>
              </a:spcBef>
            </a:pPr>
            <a:r>
              <a:rPr dirty="0" sz="2800" spc="5" i="1">
                <a:latin typeface="Times New Roman"/>
                <a:cs typeface="Times New Roman"/>
              </a:rPr>
              <a:t>F</a:t>
            </a:r>
            <a:r>
              <a:rPr dirty="0" baseline="-16975" sz="2700" spc="7">
                <a:latin typeface="Times New Roman"/>
                <a:cs typeface="Times New Roman"/>
              </a:rPr>
              <a:t>N </a:t>
            </a:r>
            <a:r>
              <a:rPr dirty="0" sz="2800" spc="-5">
                <a:latin typeface="Times New Roman"/>
                <a:cs typeface="Times New Roman"/>
              </a:rPr>
              <a:t>&gt;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mg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950">
              <a:latin typeface="Times New Roman"/>
              <a:cs typeface="Times New Roman"/>
            </a:endParaRPr>
          </a:p>
          <a:p>
            <a:pPr marL="12700" marR="5080" indent="62230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体重计的示数所反映的视重（力）大于人</a:t>
            </a:r>
            <a:r>
              <a:rPr dirty="0" sz="2400" spc="-5" b="1">
                <a:latin typeface="华文楷体"/>
                <a:cs typeface="华文楷体"/>
              </a:rPr>
              <a:t>所 </a:t>
            </a:r>
            <a:r>
              <a:rPr dirty="0" sz="2400" b="1">
                <a:latin typeface="华文楷体"/>
                <a:cs typeface="华文楷体"/>
              </a:rPr>
              <a:t>受的重力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7667" y="1824227"/>
            <a:ext cx="2008632" cy="2699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278907" y="1570977"/>
            <a:ext cx="2468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根据牛顿第二定</a:t>
            </a:r>
            <a:r>
              <a:rPr dirty="0" sz="2400" spc="-5" b="1">
                <a:latin typeface="华文楷体"/>
                <a:cs typeface="华文楷体"/>
              </a:rPr>
              <a:t>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85102" y="286400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得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2249" y="3097441"/>
            <a:ext cx="64503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6223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物体对支持物的压力（或对悬挂物的拉力</a:t>
            </a:r>
            <a:r>
              <a:rPr dirty="0" sz="2400" spc="-5" b="1">
                <a:latin typeface="华文楷体"/>
                <a:cs typeface="华文楷体"/>
              </a:rPr>
              <a:t>） </a:t>
            </a:r>
            <a:r>
              <a:rPr dirty="0" sz="2400" b="1">
                <a:latin typeface="华文楷体"/>
                <a:cs typeface="华文楷体"/>
              </a:rPr>
              <a:t>大于物体所受重力的现象，叫作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超重</a:t>
            </a:r>
            <a:r>
              <a:rPr dirty="0" sz="2400" b="1">
                <a:latin typeface="华文楷体"/>
                <a:cs typeface="华文楷体"/>
              </a:rPr>
              <a:t>现象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4449" y="4297197"/>
            <a:ext cx="1572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视</a:t>
            </a:r>
            <a:r>
              <a:rPr dirty="0" sz="2400" spc="-5" b="1">
                <a:latin typeface="华文楷体"/>
                <a:cs typeface="华文楷体"/>
              </a:rPr>
              <a:t>重</a:t>
            </a:r>
            <a:r>
              <a:rPr dirty="0" sz="2400" spc="-45" b="1">
                <a:latin typeface="华文楷体"/>
                <a:cs typeface="华文楷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&gt;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重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8879" y="2583179"/>
            <a:ext cx="1714500" cy="194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6077" y="3147339"/>
            <a:ext cx="431228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223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若电梯向上加速或者减速</a:t>
            </a:r>
            <a:r>
              <a:rPr dirty="0" sz="2400" spc="-5" b="1">
                <a:latin typeface="华文楷体"/>
                <a:cs typeface="华文楷体"/>
              </a:rPr>
              <a:t>运 </a:t>
            </a:r>
            <a:r>
              <a:rPr dirty="0" sz="2400" b="1">
                <a:latin typeface="华文楷体"/>
                <a:cs typeface="华文楷体"/>
              </a:rPr>
              <a:t>动，会不会出现超重或者失重</a:t>
            </a:r>
            <a:r>
              <a:rPr dirty="0" sz="2400" spc="-5" b="1">
                <a:latin typeface="华文楷体"/>
                <a:cs typeface="华文楷体"/>
              </a:rPr>
              <a:t>现 </a:t>
            </a:r>
            <a:r>
              <a:rPr dirty="0" sz="2400" b="1">
                <a:latin typeface="华文楷体"/>
                <a:cs typeface="华文楷体"/>
              </a:rPr>
              <a:t>象呢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2652" y="1494738"/>
            <a:ext cx="1191895" cy="740410"/>
          </a:xfrm>
          <a:prstGeom prst="rect"/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000" b="1">
                <a:latin typeface="华文楷体"/>
                <a:cs typeface="华文楷体"/>
              </a:rPr>
              <a:t>向上加速</a:t>
            </a:r>
            <a:endParaRPr sz="2000">
              <a:latin typeface="华文楷体"/>
              <a:cs typeface="华文楷体"/>
            </a:endParaRPr>
          </a:p>
          <a:p>
            <a:pPr algn="r" marR="5080">
              <a:lnSpc>
                <a:spcPct val="100000"/>
              </a:lnSpc>
              <a:spcBef>
                <a:spcPts val="41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N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0260" y="3033636"/>
            <a:ext cx="3505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m</a:t>
            </a:r>
            <a:r>
              <a:rPr dirty="0" sz="2000" b="1" i="1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9259" y="2539034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5110" y="2563520"/>
            <a:ext cx="1676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Book Antiqua"/>
                <a:cs typeface="Book Antiqua"/>
              </a:rPr>
              <a:t>v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80882" y="2334818"/>
            <a:ext cx="114300" cy="1009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08886" y="2482875"/>
            <a:ext cx="76200" cy="518795"/>
          </a:xfrm>
          <a:custGeom>
            <a:avLst/>
            <a:gdLst/>
            <a:ahLst/>
            <a:cxnLst/>
            <a:rect l="l" t="t" r="r" b="b"/>
            <a:pathLst>
              <a:path w="76200" h="518794">
                <a:moveTo>
                  <a:pt x="0" y="127000"/>
                </a:moveTo>
                <a:lnTo>
                  <a:pt x="38100" y="0"/>
                </a:lnTo>
                <a:lnTo>
                  <a:pt x="52387" y="47625"/>
                </a:lnTo>
                <a:lnTo>
                  <a:pt x="28575" y="47625"/>
                </a:lnTo>
                <a:lnTo>
                  <a:pt x="28575" y="79375"/>
                </a:lnTo>
                <a:lnTo>
                  <a:pt x="0" y="127000"/>
                </a:lnTo>
                <a:close/>
              </a:path>
              <a:path w="76200" h="518794">
                <a:moveTo>
                  <a:pt x="28575" y="79375"/>
                </a:moveTo>
                <a:lnTo>
                  <a:pt x="28575" y="47625"/>
                </a:lnTo>
                <a:lnTo>
                  <a:pt x="47625" y="47625"/>
                </a:lnTo>
                <a:lnTo>
                  <a:pt x="47625" y="63500"/>
                </a:lnTo>
                <a:lnTo>
                  <a:pt x="38100" y="63500"/>
                </a:lnTo>
                <a:lnTo>
                  <a:pt x="28575" y="79375"/>
                </a:lnTo>
                <a:close/>
              </a:path>
              <a:path w="76200" h="518794">
                <a:moveTo>
                  <a:pt x="76200" y="127000"/>
                </a:moveTo>
                <a:lnTo>
                  <a:pt x="47625" y="79375"/>
                </a:lnTo>
                <a:lnTo>
                  <a:pt x="47625" y="47625"/>
                </a:lnTo>
                <a:lnTo>
                  <a:pt x="52387" y="47625"/>
                </a:lnTo>
                <a:lnTo>
                  <a:pt x="76200" y="127000"/>
                </a:lnTo>
                <a:close/>
              </a:path>
              <a:path w="76200" h="518794">
                <a:moveTo>
                  <a:pt x="47625" y="518553"/>
                </a:moveTo>
                <a:lnTo>
                  <a:pt x="28575" y="518553"/>
                </a:lnTo>
                <a:lnTo>
                  <a:pt x="28575" y="79375"/>
                </a:lnTo>
                <a:lnTo>
                  <a:pt x="38100" y="63500"/>
                </a:lnTo>
                <a:lnTo>
                  <a:pt x="47625" y="79375"/>
                </a:lnTo>
                <a:lnTo>
                  <a:pt x="47625" y="518553"/>
                </a:lnTo>
                <a:close/>
              </a:path>
              <a:path w="76200" h="518794">
                <a:moveTo>
                  <a:pt x="47625" y="79375"/>
                </a:moveTo>
                <a:lnTo>
                  <a:pt x="38100" y="63500"/>
                </a:lnTo>
                <a:lnTo>
                  <a:pt x="47625" y="63500"/>
                </a:lnTo>
                <a:lnTo>
                  <a:pt x="47625" y="79375"/>
                </a:lnTo>
                <a:close/>
              </a:path>
            </a:pathLst>
          </a:custGeom>
          <a:solidFill>
            <a:srgbClr val="0084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73631" y="2482875"/>
            <a:ext cx="76200" cy="518795"/>
          </a:xfrm>
          <a:custGeom>
            <a:avLst/>
            <a:gdLst/>
            <a:ahLst/>
            <a:cxnLst/>
            <a:rect l="l" t="t" r="r" b="b"/>
            <a:pathLst>
              <a:path w="76200" h="518794">
                <a:moveTo>
                  <a:pt x="38100" y="455053"/>
                </a:moveTo>
                <a:lnTo>
                  <a:pt x="28575" y="439178"/>
                </a:lnTo>
                <a:lnTo>
                  <a:pt x="28575" y="0"/>
                </a:lnTo>
                <a:lnTo>
                  <a:pt x="47625" y="0"/>
                </a:lnTo>
                <a:lnTo>
                  <a:pt x="47625" y="439178"/>
                </a:lnTo>
                <a:lnTo>
                  <a:pt x="38100" y="455053"/>
                </a:lnTo>
                <a:close/>
              </a:path>
              <a:path w="76200" h="518794">
                <a:moveTo>
                  <a:pt x="38100" y="518553"/>
                </a:moveTo>
                <a:lnTo>
                  <a:pt x="0" y="391553"/>
                </a:lnTo>
                <a:lnTo>
                  <a:pt x="28575" y="439178"/>
                </a:lnTo>
                <a:lnTo>
                  <a:pt x="28575" y="470928"/>
                </a:lnTo>
                <a:lnTo>
                  <a:pt x="52387" y="470928"/>
                </a:lnTo>
                <a:lnTo>
                  <a:pt x="38100" y="518553"/>
                </a:lnTo>
                <a:close/>
              </a:path>
              <a:path w="76200" h="518794">
                <a:moveTo>
                  <a:pt x="52387" y="470928"/>
                </a:moveTo>
                <a:lnTo>
                  <a:pt x="47625" y="470928"/>
                </a:lnTo>
                <a:lnTo>
                  <a:pt x="47625" y="439178"/>
                </a:lnTo>
                <a:lnTo>
                  <a:pt x="76200" y="391553"/>
                </a:lnTo>
                <a:lnTo>
                  <a:pt x="52387" y="470928"/>
                </a:lnTo>
                <a:close/>
              </a:path>
              <a:path w="76200" h="518794">
                <a:moveTo>
                  <a:pt x="47625" y="470928"/>
                </a:moveTo>
                <a:lnTo>
                  <a:pt x="28575" y="470928"/>
                </a:lnTo>
                <a:lnTo>
                  <a:pt x="28575" y="439178"/>
                </a:lnTo>
                <a:lnTo>
                  <a:pt x="38100" y="455053"/>
                </a:lnTo>
                <a:lnTo>
                  <a:pt x="47625" y="455053"/>
                </a:lnTo>
                <a:lnTo>
                  <a:pt x="47625" y="470928"/>
                </a:lnTo>
                <a:close/>
              </a:path>
              <a:path w="76200" h="518794">
                <a:moveTo>
                  <a:pt x="47625" y="455053"/>
                </a:moveTo>
                <a:lnTo>
                  <a:pt x="38100" y="455053"/>
                </a:lnTo>
                <a:lnTo>
                  <a:pt x="47625" y="439178"/>
                </a:lnTo>
                <a:lnTo>
                  <a:pt x="47625" y="455053"/>
                </a:lnTo>
                <a:close/>
              </a:path>
            </a:pathLst>
          </a:custGeom>
          <a:solidFill>
            <a:srgbClr val="ED52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668831" y="1546605"/>
            <a:ext cx="1297940" cy="8235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向上减速</a:t>
            </a:r>
            <a:endParaRPr sz="2000">
              <a:latin typeface="华文楷体"/>
              <a:cs typeface="华文楷体"/>
            </a:endParaRPr>
          </a:p>
          <a:p>
            <a:pPr algn="r" marR="5080">
              <a:lnSpc>
                <a:spcPct val="100000"/>
              </a:lnSpc>
              <a:spcBef>
                <a:spcPts val="147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N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652776" y="3033636"/>
            <a:ext cx="3505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m</a:t>
            </a:r>
            <a:r>
              <a:rPr dirty="0" sz="2000" b="1" i="1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1762" y="2539034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7626" y="2563520"/>
            <a:ext cx="1676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Book Antiqua"/>
                <a:cs typeface="Book Antiqua"/>
              </a:rPr>
              <a:t>v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39820" y="4821263"/>
            <a:ext cx="14293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baseline="-17094" sz="1950" spc="-7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宋体"/>
                <a:cs typeface="宋体"/>
              </a:rPr>
              <a:t>＝</a:t>
            </a:r>
            <a:r>
              <a:rPr dirty="0" sz="2000" spc="-5" i="1">
                <a:latin typeface="Times New Roman"/>
                <a:cs typeface="Times New Roman"/>
              </a:rPr>
              <a:t>mg</a:t>
            </a:r>
            <a:r>
              <a:rPr dirty="0" sz="2000" spc="-5">
                <a:latin typeface="宋体"/>
                <a:cs typeface="宋体"/>
              </a:rPr>
              <a:t>＋</a:t>
            </a:r>
            <a:r>
              <a:rPr dirty="0" sz="2000" spc="-5" i="1">
                <a:latin typeface="Times New Roman"/>
                <a:cs typeface="Times New Roman"/>
              </a:rPr>
              <a:t>ma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5896" y="5384609"/>
            <a:ext cx="8591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baseline="-17094" sz="1950" spc="-7">
                <a:latin typeface="Times New Roman"/>
                <a:cs typeface="Times New Roman"/>
              </a:rPr>
              <a:t>N </a:t>
            </a:r>
            <a:r>
              <a:rPr dirty="0" sz="2000">
                <a:latin typeface="Times New Roman"/>
                <a:cs typeface="Times New Roman"/>
              </a:rPr>
              <a:t>&gt;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mg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69327" y="4808543"/>
            <a:ext cx="142938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95" i="1">
                <a:latin typeface="Times New Roman"/>
                <a:cs typeface="Times New Roman"/>
              </a:rPr>
              <a:t>F</a:t>
            </a:r>
            <a:r>
              <a:rPr dirty="0" baseline="-17094" sz="1950" spc="-142">
                <a:latin typeface="Times New Roman"/>
                <a:cs typeface="Times New Roman"/>
              </a:rPr>
              <a:t>N</a:t>
            </a:r>
            <a:r>
              <a:rPr dirty="0" sz="2000" spc="-95">
                <a:latin typeface="宋体"/>
                <a:cs typeface="宋体"/>
              </a:rPr>
              <a:t>＝</a:t>
            </a:r>
            <a:r>
              <a:rPr dirty="0" sz="2000" spc="-95" i="1">
                <a:latin typeface="Times New Roman"/>
                <a:cs typeface="Times New Roman"/>
              </a:rPr>
              <a:t>mg</a:t>
            </a:r>
            <a:r>
              <a:rPr dirty="0" sz="2100" spc="-95" i="1">
                <a:latin typeface="宋体"/>
                <a:cs typeface="宋体"/>
              </a:rPr>
              <a:t>－</a:t>
            </a:r>
            <a:r>
              <a:rPr dirty="0" sz="2000" spc="-95" i="1">
                <a:latin typeface="Times New Roman"/>
                <a:cs typeface="Times New Roman"/>
              </a:rPr>
              <a:t>ma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15403" y="5384609"/>
            <a:ext cx="8591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baseline="-17094" sz="1950" spc="-7">
                <a:latin typeface="Times New Roman"/>
                <a:cs typeface="Times New Roman"/>
              </a:rPr>
              <a:t>N </a:t>
            </a:r>
            <a:r>
              <a:rPr dirty="0" sz="2000">
                <a:latin typeface="Times New Roman"/>
                <a:cs typeface="Times New Roman"/>
              </a:rPr>
              <a:t>&lt;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mg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0819" y="5370004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超重现象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80437" y="5370004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失重现象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85288" y="3705455"/>
            <a:ext cx="2571750" cy="88836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000" b="1">
                <a:latin typeface="华文楷体"/>
                <a:cs typeface="华文楷体"/>
              </a:rPr>
              <a:t>根据牛顿第二定律，有</a:t>
            </a:r>
            <a:endParaRPr sz="2000">
              <a:latin typeface="华文楷体"/>
              <a:cs typeface="华文楷体"/>
            </a:endParaRPr>
          </a:p>
          <a:p>
            <a:pPr marL="614045">
              <a:lnSpc>
                <a:spcPct val="100000"/>
              </a:lnSpc>
              <a:spcBef>
                <a:spcPts val="960"/>
              </a:spcBef>
            </a:pPr>
            <a:r>
              <a:rPr dirty="0" sz="2000" spc="-85" i="1">
                <a:latin typeface="Times New Roman"/>
                <a:cs typeface="Times New Roman"/>
              </a:rPr>
              <a:t>mg</a:t>
            </a:r>
            <a:r>
              <a:rPr dirty="0" sz="2100" spc="-85" i="1">
                <a:latin typeface="宋体"/>
                <a:cs typeface="宋体"/>
              </a:rPr>
              <a:t>－</a:t>
            </a:r>
            <a:r>
              <a:rPr dirty="0" sz="2000" spc="-85" i="1">
                <a:latin typeface="Times New Roman"/>
                <a:cs typeface="Times New Roman"/>
              </a:rPr>
              <a:t>F</a:t>
            </a:r>
            <a:r>
              <a:rPr dirty="0" baseline="-17094" sz="1950" spc="-127">
                <a:latin typeface="Times New Roman"/>
                <a:cs typeface="Times New Roman"/>
              </a:rPr>
              <a:t>N</a:t>
            </a:r>
            <a:r>
              <a:rPr dirty="0" sz="2000" spc="-85">
                <a:latin typeface="宋体"/>
                <a:cs typeface="宋体"/>
              </a:rPr>
              <a:t>＝－</a:t>
            </a:r>
            <a:r>
              <a:rPr dirty="0" sz="2000" spc="-85" i="1">
                <a:latin typeface="Times New Roman"/>
                <a:cs typeface="Times New Roman"/>
              </a:rPr>
              <a:t>ma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5394" y="4775886"/>
            <a:ext cx="280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得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17931" y="3705455"/>
            <a:ext cx="2571750" cy="88836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000" b="1">
                <a:latin typeface="华文楷体"/>
                <a:cs typeface="华文楷体"/>
              </a:rPr>
              <a:t>根据牛顿第二定律，有</a:t>
            </a:r>
            <a:endParaRPr sz="2000">
              <a:latin typeface="华文楷体"/>
              <a:cs typeface="华文楷体"/>
            </a:endParaRPr>
          </a:p>
          <a:p>
            <a:pPr marL="655955">
              <a:lnSpc>
                <a:spcPct val="100000"/>
              </a:lnSpc>
              <a:spcBef>
                <a:spcPts val="960"/>
              </a:spcBef>
            </a:pPr>
            <a:r>
              <a:rPr dirty="0" sz="2000" spc="-95" i="1">
                <a:latin typeface="Times New Roman"/>
                <a:cs typeface="Times New Roman"/>
              </a:rPr>
              <a:t>mg</a:t>
            </a:r>
            <a:r>
              <a:rPr dirty="0" sz="2100" spc="-95" i="1">
                <a:latin typeface="宋体"/>
                <a:cs typeface="宋体"/>
              </a:rPr>
              <a:t>－</a:t>
            </a:r>
            <a:r>
              <a:rPr dirty="0" sz="2000" spc="-95" i="1">
                <a:latin typeface="Times New Roman"/>
                <a:cs typeface="Times New Roman"/>
              </a:rPr>
              <a:t>F</a:t>
            </a:r>
            <a:r>
              <a:rPr dirty="0" baseline="-17094" sz="1950" spc="-142">
                <a:latin typeface="Times New Roman"/>
                <a:cs typeface="Times New Roman"/>
              </a:rPr>
              <a:t>N</a:t>
            </a:r>
            <a:r>
              <a:rPr dirty="0" sz="2000" spc="-95">
                <a:latin typeface="宋体"/>
                <a:cs typeface="宋体"/>
              </a:rPr>
              <a:t>＝</a:t>
            </a:r>
            <a:r>
              <a:rPr dirty="0" sz="2000" spc="-95" i="1">
                <a:latin typeface="Times New Roman"/>
                <a:cs typeface="Times New Roman"/>
              </a:rPr>
              <a:t>ma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08024" y="4775886"/>
            <a:ext cx="280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得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3179" y="1833372"/>
            <a:ext cx="7024116" cy="395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3179" y="1833372"/>
            <a:ext cx="7025640" cy="395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7023" y="2621279"/>
            <a:ext cx="1714500" cy="194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45837" y="2185403"/>
            <a:ext cx="4923155" cy="3016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223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如果体重计不是在电梯中，而</a:t>
            </a:r>
            <a:r>
              <a:rPr dirty="0" sz="2400" spc="-5" b="1">
                <a:latin typeface="华文楷体"/>
                <a:cs typeface="华文楷体"/>
              </a:rPr>
              <a:t>是 </a:t>
            </a:r>
            <a:r>
              <a:rPr dirty="0" sz="2400" b="1">
                <a:latin typeface="华文楷体"/>
                <a:cs typeface="华文楷体"/>
              </a:rPr>
              <a:t>在地面上，人站在体重计上，体重</a:t>
            </a:r>
            <a:r>
              <a:rPr dirty="0" sz="2400" spc="-5" b="1">
                <a:latin typeface="华文楷体"/>
                <a:cs typeface="华文楷体"/>
              </a:rPr>
              <a:t>计 </a:t>
            </a:r>
            <a:r>
              <a:rPr dirty="0" sz="2400" b="1">
                <a:latin typeface="华文楷体"/>
                <a:cs typeface="华文楷体"/>
              </a:rPr>
              <a:t>的示数（视重）一定等于人所受重</a:t>
            </a:r>
            <a:r>
              <a:rPr dirty="0" sz="2400" spc="-5" b="1">
                <a:latin typeface="华文楷体"/>
                <a:cs typeface="华文楷体"/>
              </a:rPr>
              <a:t>力 </a:t>
            </a:r>
            <a:r>
              <a:rPr dirty="0" sz="2400" b="1">
                <a:latin typeface="华文楷体"/>
                <a:cs typeface="华文楷体"/>
              </a:rPr>
              <a:t>大小吗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Times New Roman"/>
              <a:cs typeface="Times New Roman"/>
            </a:endParaRPr>
          </a:p>
          <a:p>
            <a:pPr algn="just" marL="12700" marR="5080" indent="62230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华文楷体"/>
                <a:cs typeface="华文楷体"/>
              </a:rPr>
              <a:t>原本静止在体重计上的人，突</a:t>
            </a:r>
            <a:r>
              <a:rPr dirty="0" sz="2400" spc="-5" b="1">
                <a:latin typeface="华文楷体"/>
                <a:cs typeface="华文楷体"/>
              </a:rPr>
              <a:t>然 </a:t>
            </a:r>
            <a:r>
              <a:rPr dirty="0" sz="2400" b="1">
                <a:latin typeface="华文楷体"/>
                <a:cs typeface="华文楷体"/>
              </a:rPr>
              <a:t>开始下蹲，最终蹲着不动，在这个</a:t>
            </a:r>
            <a:r>
              <a:rPr dirty="0" sz="2400" spc="-5" b="1">
                <a:latin typeface="华文楷体"/>
                <a:cs typeface="华文楷体"/>
              </a:rPr>
              <a:t>过 </a:t>
            </a:r>
            <a:r>
              <a:rPr dirty="0" sz="2400" b="1">
                <a:latin typeface="华文楷体"/>
                <a:cs typeface="华文楷体"/>
              </a:rPr>
              <a:t>程中，体重计的示数会如何变化呢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3179" y="1831848"/>
            <a:ext cx="7024116" cy="394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7993" y="2348230"/>
            <a:ext cx="2058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1">
                <a:solidFill>
                  <a:srgbClr val="3A5543"/>
                </a:solidFill>
                <a:latin typeface="微软雅黑"/>
                <a:cs typeface="微软雅黑"/>
              </a:rPr>
              <a:t>超重和失</a:t>
            </a:r>
            <a:r>
              <a:rPr dirty="0" spc="5" b="1">
                <a:solidFill>
                  <a:srgbClr val="3A5543"/>
                </a:solidFill>
                <a:latin typeface="微软雅黑"/>
                <a:cs typeface="微软雅黑"/>
              </a:rPr>
              <a:t>重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9869" y="4081449"/>
          <a:ext cx="8609330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9255"/>
                <a:gridCol w="1218565"/>
                <a:gridCol w="4460875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400" spc="-5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50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主讲人：宋白</a:t>
                      </a:r>
                      <a:r>
                        <a:rPr dirty="0" sz="2400" spc="-5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珂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460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400" spc="-5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4704" y="1831848"/>
            <a:ext cx="7022592" cy="394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8483" y="2217420"/>
            <a:ext cx="5167884" cy="3247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89376" y="2955035"/>
            <a:ext cx="299085" cy="2068195"/>
          </a:xfrm>
          <a:custGeom>
            <a:avLst/>
            <a:gdLst/>
            <a:ahLst/>
            <a:cxnLst/>
            <a:rect l="l" t="t" r="r" b="b"/>
            <a:pathLst>
              <a:path w="299085" h="2068195">
                <a:moveTo>
                  <a:pt x="0" y="0"/>
                </a:moveTo>
                <a:lnTo>
                  <a:pt x="298703" y="0"/>
                </a:lnTo>
                <a:lnTo>
                  <a:pt x="298703" y="2068067"/>
                </a:lnTo>
                <a:lnTo>
                  <a:pt x="0" y="2068067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88079" y="2955035"/>
            <a:ext cx="205740" cy="2068195"/>
          </a:xfrm>
          <a:custGeom>
            <a:avLst/>
            <a:gdLst/>
            <a:ahLst/>
            <a:cxnLst/>
            <a:rect l="l" t="t" r="r" b="b"/>
            <a:pathLst>
              <a:path w="205739" h="2068195">
                <a:moveTo>
                  <a:pt x="0" y="0"/>
                </a:moveTo>
                <a:lnTo>
                  <a:pt x="205739" y="0"/>
                </a:lnTo>
                <a:lnTo>
                  <a:pt x="205739" y="2068067"/>
                </a:lnTo>
                <a:lnTo>
                  <a:pt x="0" y="2068067"/>
                </a:lnTo>
                <a:lnTo>
                  <a:pt x="0" y="0"/>
                </a:lnTo>
                <a:close/>
              </a:path>
            </a:pathLst>
          </a:custGeom>
          <a:solidFill>
            <a:srgbClr val="ED8496">
              <a:alpha val="5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19819" y="3104095"/>
            <a:ext cx="114934" cy="1410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55709" y="2976460"/>
            <a:ext cx="314960" cy="834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N</a:t>
            </a:r>
            <a:endParaRPr baseline="-17094"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N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26119" y="3737393"/>
            <a:ext cx="114300" cy="467995"/>
          </a:xfrm>
          <a:custGeom>
            <a:avLst/>
            <a:gdLst/>
            <a:ahLst/>
            <a:cxnLst/>
            <a:rect l="l" t="t" r="r" b="b"/>
            <a:pathLst>
              <a:path w="114300" h="467995">
                <a:moveTo>
                  <a:pt x="57150" y="372744"/>
                </a:moveTo>
                <a:lnTo>
                  <a:pt x="38100" y="340994"/>
                </a:lnTo>
                <a:lnTo>
                  <a:pt x="38100" y="0"/>
                </a:lnTo>
                <a:lnTo>
                  <a:pt x="76200" y="0"/>
                </a:lnTo>
                <a:lnTo>
                  <a:pt x="76200" y="340994"/>
                </a:lnTo>
                <a:lnTo>
                  <a:pt x="57150" y="372744"/>
                </a:lnTo>
                <a:close/>
              </a:path>
              <a:path w="114300" h="467995">
                <a:moveTo>
                  <a:pt x="57150" y="467994"/>
                </a:moveTo>
                <a:lnTo>
                  <a:pt x="0" y="277494"/>
                </a:lnTo>
                <a:lnTo>
                  <a:pt x="38100" y="340994"/>
                </a:lnTo>
                <a:lnTo>
                  <a:pt x="38100" y="396557"/>
                </a:lnTo>
                <a:lnTo>
                  <a:pt x="78581" y="396557"/>
                </a:lnTo>
                <a:lnTo>
                  <a:pt x="57150" y="467994"/>
                </a:lnTo>
                <a:close/>
              </a:path>
              <a:path w="114300" h="467995">
                <a:moveTo>
                  <a:pt x="78581" y="396557"/>
                </a:moveTo>
                <a:lnTo>
                  <a:pt x="76200" y="396557"/>
                </a:lnTo>
                <a:lnTo>
                  <a:pt x="76200" y="340994"/>
                </a:lnTo>
                <a:lnTo>
                  <a:pt x="114300" y="277494"/>
                </a:lnTo>
                <a:lnTo>
                  <a:pt x="78581" y="396557"/>
                </a:lnTo>
                <a:close/>
              </a:path>
              <a:path w="114300" h="467995">
                <a:moveTo>
                  <a:pt x="76200" y="396557"/>
                </a:moveTo>
                <a:lnTo>
                  <a:pt x="38100" y="396557"/>
                </a:lnTo>
                <a:lnTo>
                  <a:pt x="38100" y="340994"/>
                </a:lnTo>
                <a:lnTo>
                  <a:pt x="57150" y="372744"/>
                </a:lnTo>
                <a:lnTo>
                  <a:pt x="76200" y="372744"/>
                </a:lnTo>
                <a:lnTo>
                  <a:pt x="76200" y="396557"/>
                </a:lnTo>
                <a:close/>
              </a:path>
              <a:path w="114300" h="467995">
                <a:moveTo>
                  <a:pt x="76200" y="372744"/>
                </a:moveTo>
                <a:lnTo>
                  <a:pt x="57150" y="372744"/>
                </a:lnTo>
                <a:lnTo>
                  <a:pt x="76200" y="340994"/>
                </a:lnTo>
                <a:lnTo>
                  <a:pt x="76200" y="37274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29396" y="3737597"/>
            <a:ext cx="114300" cy="467995"/>
          </a:xfrm>
          <a:custGeom>
            <a:avLst/>
            <a:gdLst/>
            <a:ahLst/>
            <a:cxnLst/>
            <a:rect l="l" t="t" r="r" b="b"/>
            <a:pathLst>
              <a:path w="114300" h="467995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467995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467995">
                <a:moveTo>
                  <a:pt x="114300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500"/>
                </a:lnTo>
                <a:close/>
              </a:path>
              <a:path w="114300" h="467995">
                <a:moveTo>
                  <a:pt x="76200" y="467995"/>
                </a:moveTo>
                <a:lnTo>
                  <a:pt x="38100" y="467995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467995"/>
                </a:lnTo>
                <a:close/>
              </a:path>
              <a:path w="114300" h="467995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ED52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446706" y="3752710"/>
            <a:ext cx="796290" cy="8229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457834">
              <a:lnSpc>
                <a:spcPct val="100000"/>
              </a:lnSpc>
              <a:spcBef>
                <a:spcPts val="147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m</a:t>
            </a:r>
            <a:r>
              <a:rPr dirty="0" sz="2000" b="1" i="1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2467" y="2526792"/>
            <a:ext cx="1714500" cy="194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39852" y="3265449"/>
            <a:ext cx="24682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蹲下后再起立呢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7751" y="1830323"/>
            <a:ext cx="7014972" cy="395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1828800"/>
            <a:ext cx="7010400" cy="3954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44495" y="2211323"/>
            <a:ext cx="5167883" cy="3247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38800" y="2977895"/>
            <a:ext cx="200025" cy="2057400"/>
          </a:xfrm>
          <a:custGeom>
            <a:avLst/>
            <a:gdLst/>
            <a:ahLst/>
            <a:cxnLst/>
            <a:rect l="l" t="t" r="r" b="b"/>
            <a:pathLst>
              <a:path w="200025" h="2057400">
                <a:moveTo>
                  <a:pt x="0" y="0"/>
                </a:moveTo>
                <a:lnTo>
                  <a:pt x="199644" y="0"/>
                </a:lnTo>
                <a:lnTo>
                  <a:pt x="19964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77611" y="2977895"/>
            <a:ext cx="361315" cy="2057400"/>
          </a:xfrm>
          <a:custGeom>
            <a:avLst/>
            <a:gdLst/>
            <a:ahLst/>
            <a:cxnLst/>
            <a:rect l="l" t="t" r="r" b="b"/>
            <a:pathLst>
              <a:path w="361314" h="2057400">
                <a:moveTo>
                  <a:pt x="0" y="0"/>
                </a:moveTo>
                <a:lnTo>
                  <a:pt x="361188" y="0"/>
                </a:lnTo>
                <a:lnTo>
                  <a:pt x="36118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ED8496">
              <a:alpha val="5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751531" y="3140176"/>
            <a:ext cx="114338" cy="14122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57869" y="3775493"/>
            <a:ext cx="114300" cy="467995"/>
          </a:xfrm>
          <a:custGeom>
            <a:avLst/>
            <a:gdLst/>
            <a:ahLst/>
            <a:cxnLst/>
            <a:rect l="l" t="t" r="r" b="b"/>
            <a:pathLst>
              <a:path w="114300" h="467995">
                <a:moveTo>
                  <a:pt x="57150" y="372744"/>
                </a:moveTo>
                <a:lnTo>
                  <a:pt x="38100" y="340994"/>
                </a:lnTo>
                <a:lnTo>
                  <a:pt x="38100" y="0"/>
                </a:lnTo>
                <a:lnTo>
                  <a:pt x="76200" y="0"/>
                </a:lnTo>
                <a:lnTo>
                  <a:pt x="76200" y="340994"/>
                </a:lnTo>
                <a:lnTo>
                  <a:pt x="57150" y="372744"/>
                </a:lnTo>
                <a:close/>
              </a:path>
              <a:path w="114300" h="467995">
                <a:moveTo>
                  <a:pt x="57150" y="467994"/>
                </a:moveTo>
                <a:lnTo>
                  <a:pt x="0" y="277494"/>
                </a:lnTo>
                <a:lnTo>
                  <a:pt x="38100" y="340994"/>
                </a:lnTo>
                <a:lnTo>
                  <a:pt x="38100" y="396557"/>
                </a:lnTo>
                <a:lnTo>
                  <a:pt x="78581" y="396557"/>
                </a:lnTo>
                <a:lnTo>
                  <a:pt x="57150" y="467994"/>
                </a:lnTo>
                <a:close/>
              </a:path>
              <a:path w="114300" h="467995">
                <a:moveTo>
                  <a:pt x="78581" y="396557"/>
                </a:moveTo>
                <a:lnTo>
                  <a:pt x="76200" y="396557"/>
                </a:lnTo>
                <a:lnTo>
                  <a:pt x="76200" y="340994"/>
                </a:lnTo>
                <a:lnTo>
                  <a:pt x="114300" y="277494"/>
                </a:lnTo>
                <a:lnTo>
                  <a:pt x="78581" y="396557"/>
                </a:lnTo>
                <a:close/>
              </a:path>
              <a:path w="114300" h="467995">
                <a:moveTo>
                  <a:pt x="76200" y="396557"/>
                </a:moveTo>
                <a:lnTo>
                  <a:pt x="38100" y="396557"/>
                </a:lnTo>
                <a:lnTo>
                  <a:pt x="38100" y="340994"/>
                </a:lnTo>
                <a:lnTo>
                  <a:pt x="57150" y="372744"/>
                </a:lnTo>
                <a:lnTo>
                  <a:pt x="76200" y="372744"/>
                </a:lnTo>
                <a:lnTo>
                  <a:pt x="76200" y="396557"/>
                </a:lnTo>
                <a:close/>
              </a:path>
              <a:path w="114300" h="467995">
                <a:moveTo>
                  <a:pt x="76200" y="372744"/>
                </a:moveTo>
                <a:lnTo>
                  <a:pt x="57150" y="372744"/>
                </a:lnTo>
                <a:lnTo>
                  <a:pt x="76200" y="340994"/>
                </a:lnTo>
                <a:lnTo>
                  <a:pt x="76200" y="372744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61146" y="3775697"/>
            <a:ext cx="114300" cy="467995"/>
          </a:xfrm>
          <a:custGeom>
            <a:avLst/>
            <a:gdLst/>
            <a:ahLst/>
            <a:cxnLst/>
            <a:rect l="l" t="t" r="r" b="b"/>
            <a:pathLst>
              <a:path w="114300" h="467995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467995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467995">
                <a:moveTo>
                  <a:pt x="114300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500"/>
                </a:lnTo>
                <a:close/>
              </a:path>
              <a:path w="114300" h="467995">
                <a:moveTo>
                  <a:pt x="76200" y="467995"/>
                </a:moveTo>
                <a:lnTo>
                  <a:pt x="38100" y="467995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467995"/>
                </a:lnTo>
                <a:close/>
              </a:path>
              <a:path w="114300" h="467995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ED52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78456" y="3004921"/>
            <a:ext cx="795655" cy="1606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2164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N</a:t>
            </a:r>
            <a:endParaRPr baseline="-17094" sz="1950">
              <a:latin typeface="Times New Roman"/>
              <a:cs typeface="Times New Roman"/>
            </a:endParaRPr>
          </a:p>
          <a:p>
            <a:pPr marL="421640">
              <a:lnSpc>
                <a:spcPts val="2065"/>
              </a:lnSpc>
              <a:spcBef>
                <a:spcPts val="205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N</a:t>
            </a:r>
            <a:endParaRPr baseline="-17094" sz="1950">
              <a:latin typeface="Times New Roman"/>
              <a:cs typeface="Times New Roman"/>
            </a:endParaRPr>
          </a:p>
          <a:p>
            <a:pPr marL="12700">
              <a:lnSpc>
                <a:spcPts val="2065"/>
              </a:lnSpc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145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m</a:t>
            </a:r>
            <a:r>
              <a:rPr dirty="0" sz="2000" b="1" i="1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3035" y="2621279"/>
            <a:ext cx="1714500" cy="194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03177" y="2995028"/>
            <a:ext cx="475869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若电梯向上减速或者向下</a:t>
            </a:r>
            <a:r>
              <a:rPr dirty="0" sz="2400" spc="-5" b="1">
                <a:latin typeface="华文楷体"/>
                <a:cs typeface="华文楷体"/>
              </a:rPr>
              <a:t>加</a:t>
            </a:r>
            <a:endParaRPr sz="2400">
              <a:latin typeface="华文楷体"/>
              <a:cs typeface="华文楷体"/>
            </a:endParaRPr>
          </a:p>
          <a:p>
            <a:pPr marL="12700" marR="5080">
              <a:lnSpc>
                <a:spcPts val="2840"/>
              </a:lnSpc>
              <a:spcBef>
                <a:spcPts val="165"/>
              </a:spcBef>
            </a:pPr>
            <a:r>
              <a:rPr dirty="0" sz="2400" b="1">
                <a:latin typeface="华文楷体"/>
                <a:cs typeface="华文楷体"/>
              </a:rPr>
              <a:t>速的加速度大小等于重力加速度</a:t>
            </a:r>
            <a:r>
              <a:rPr dirty="0" sz="2400" b="1" i="1">
                <a:latin typeface="Times New Roman"/>
                <a:cs typeface="Times New Roman"/>
              </a:rPr>
              <a:t>g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此时站在电梯里体重计上的人</a:t>
            </a:r>
            <a:r>
              <a:rPr dirty="0" sz="2400" spc="-5" b="1">
                <a:latin typeface="华文楷体"/>
                <a:cs typeface="华文楷体"/>
              </a:rPr>
              <a:t>的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790"/>
              </a:lnSpc>
            </a:pPr>
            <a:r>
              <a:rPr dirty="0" sz="2400" b="1">
                <a:latin typeface="华文楷体"/>
                <a:cs typeface="华文楷体"/>
              </a:rPr>
              <a:t>视重会是多大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5470" y="2016061"/>
            <a:ext cx="114300" cy="793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13474" y="1948116"/>
            <a:ext cx="76200" cy="518795"/>
          </a:xfrm>
          <a:custGeom>
            <a:avLst/>
            <a:gdLst/>
            <a:ahLst/>
            <a:cxnLst/>
            <a:rect l="l" t="t" r="r" b="b"/>
            <a:pathLst>
              <a:path w="76200" h="518794">
                <a:moveTo>
                  <a:pt x="0" y="127000"/>
                </a:moveTo>
                <a:lnTo>
                  <a:pt x="38100" y="0"/>
                </a:lnTo>
                <a:lnTo>
                  <a:pt x="52387" y="47625"/>
                </a:lnTo>
                <a:lnTo>
                  <a:pt x="28575" y="47625"/>
                </a:lnTo>
                <a:lnTo>
                  <a:pt x="28575" y="79375"/>
                </a:lnTo>
                <a:lnTo>
                  <a:pt x="0" y="127000"/>
                </a:lnTo>
                <a:close/>
              </a:path>
              <a:path w="76200" h="518794">
                <a:moveTo>
                  <a:pt x="28575" y="79375"/>
                </a:moveTo>
                <a:lnTo>
                  <a:pt x="28575" y="47625"/>
                </a:lnTo>
                <a:lnTo>
                  <a:pt x="47625" y="47625"/>
                </a:lnTo>
                <a:lnTo>
                  <a:pt x="47625" y="63500"/>
                </a:lnTo>
                <a:lnTo>
                  <a:pt x="38100" y="63500"/>
                </a:lnTo>
                <a:lnTo>
                  <a:pt x="28575" y="79375"/>
                </a:lnTo>
                <a:close/>
              </a:path>
              <a:path w="76200" h="518794">
                <a:moveTo>
                  <a:pt x="76200" y="127000"/>
                </a:moveTo>
                <a:lnTo>
                  <a:pt x="47625" y="79375"/>
                </a:lnTo>
                <a:lnTo>
                  <a:pt x="47625" y="47625"/>
                </a:lnTo>
                <a:lnTo>
                  <a:pt x="52387" y="47625"/>
                </a:lnTo>
                <a:lnTo>
                  <a:pt x="76200" y="127000"/>
                </a:lnTo>
                <a:close/>
              </a:path>
              <a:path w="76200" h="518794">
                <a:moveTo>
                  <a:pt x="47625" y="518553"/>
                </a:moveTo>
                <a:lnTo>
                  <a:pt x="28575" y="518553"/>
                </a:lnTo>
                <a:lnTo>
                  <a:pt x="28575" y="79375"/>
                </a:lnTo>
                <a:lnTo>
                  <a:pt x="38100" y="63500"/>
                </a:lnTo>
                <a:lnTo>
                  <a:pt x="47625" y="79375"/>
                </a:lnTo>
                <a:lnTo>
                  <a:pt x="47625" y="518553"/>
                </a:lnTo>
                <a:close/>
              </a:path>
              <a:path w="76200" h="518794">
                <a:moveTo>
                  <a:pt x="47625" y="79375"/>
                </a:moveTo>
                <a:lnTo>
                  <a:pt x="38100" y="63500"/>
                </a:lnTo>
                <a:lnTo>
                  <a:pt x="47625" y="63500"/>
                </a:lnTo>
                <a:lnTo>
                  <a:pt x="47625" y="79375"/>
                </a:lnTo>
                <a:close/>
              </a:path>
            </a:pathLst>
          </a:custGeom>
          <a:solidFill>
            <a:srgbClr val="0084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78219" y="1948116"/>
            <a:ext cx="76200" cy="518795"/>
          </a:xfrm>
          <a:custGeom>
            <a:avLst/>
            <a:gdLst/>
            <a:ahLst/>
            <a:cxnLst/>
            <a:rect l="l" t="t" r="r" b="b"/>
            <a:pathLst>
              <a:path w="76200" h="518794">
                <a:moveTo>
                  <a:pt x="38100" y="455053"/>
                </a:moveTo>
                <a:lnTo>
                  <a:pt x="28575" y="439178"/>
                </a:lnTo>
                <a:lnTo>
                  <a:pt x="28575" y="0"/>
                </a:lnTo>
                <a:lnTo>
                  <a:pt x="47625" y="0"/>
                </a:lnTo>
                <a:lnTo>
                  <a:pt x="47625" y="439178"/>
                </a:lnTo>
                <a:lnTo>
                  <a:pt x="38100" y="455053"/>
                </a:lnTo>
                <a:close/>
              </a:path>
              <a:path w="76200" h="518794">
                <a:moveTo>
                  <a:pt x="38100" y="518553"/>
                </a:moveTo>
                <a:lnTo>
                  <a:pt x="0" y="391553"/>
                </a:lnTo>
                <a:lnTo>
                  <a:pt x="28575" y="439178"/>
                </a:lnTo>
                <a:lnTo>
                  <a:pt x="28575" y="470928"/>
                </a:lnTo>
                <a:lnTo>
                  <a:pt x="52387" y="470928"/>
                </a:lnTo>
                <a:lnTo>
                  <a:pt x="38100" y="518553"/>
                </a:lnTo>
                <a:close/>
              </a:path>
              <a:path w="76200" h="518794">
                <a:moveTo>
                  <a:pt x="52387" y="470928"/>
                </a:moveTo>
                <a:lnTo>
                  <a:pt x="47625" y="470928"/>
                </a:lnTo>
                <a:lnTo>
                  <a:pt x="47625" y="439178"/>
                </a:lnTo>
                <a:lnTo>
                  <a:pt x="76200" y="391553"/>
                </a:lnTo>
                <a:lnTo>
                  <a:pt x="52387" y="470928"/>
                </a:lnTo>
                <a:close/>
              </a:path>
              <a:path w="76200" h="518794">
                <a:moveTo>
                  <a:pt x="47625" y="470928"/>
                </a:moveTo>
                <a:lnTo>
                  <a:pt x="28575" y="470928"/>
                </a:lnTo>
                <a:lnTo>
                  <a:pt x="28575" y="439178"/>
                </a:lnTo>
                <a:lnTo>
                  <a:pt x="38100" y="455053"/>
                </a:lnTo>
                <a:lnTo>
                  <a:pt x="47625" y="455053"/>
                </a:lnTo>
                <a:lnTo>
                  <a:pt x="47625" y="470928"/>
                </a:lnTo>
                <a:close/>
              </a:path>
              <a:path w="76200" h="518794">
                <a:moveTo>
                  <a:pt x="47625" y="455053"/>
                </a:moveTo>
                <a:lnTo>
                  <a:pt x="38100" y="455053"/>
                </a:lnTo>
                <a:lnTo>
                  <a:pt x="47625" y="439178"/>
                </a:lnTo>
                <a:lnTo>
                  <a:pt x="47625" y="455053"/>
                </a:lnTo>
                <a:close/>
              </a:path>
            </a:pathLst>
          </a:custGeom>
          <a:solidFill>
            <a:srgbClr val="ED52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21360" y="1784387"/>
            <a:ext cx="372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57352" y="2496349"/>
            <a:ext cx="414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m</a:t>
            </a:r>
            <a:r>
              <a:rPr dirty="0" sz="2400" b="1" i="1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6350" y="200174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2214" y="2025586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7711" y="3213034"/>
            <a:ext cx="1989455" cy="473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25" i="1">
                <a:latin typeface="Times New Roman"/>
                <a:cs typeface="Times New Roman"/>
              </a:rPr>
              <a:t>mg</a:t>
            </a:r>
            <a:r>
              <a:rPr dirty="0" sz="2900" spc="-125" i="1">
                <a:latin typeface="宋体"/>
                <a:cs typeface="宋体"/>
              </a:rPr>
              <a:t>－</a:t>
            </a:r>
            <a:r>
              <a:rPr dirty="0" sz="2800" spc="-125" i="1">
                <a:latin typeface="Times New Roman"/>
                <a:cs typeface="Times New Roman"/>
              </a:rPr>
              <a:t>F</a:t>
            </a:r>
            <a:r>
              <a:rPr dirty="0" baseline="-16975" sz="2700" spc="-187">
                <a:latin typeface="Times New Roman"/>
                <a:cs typeface="Times New Roman"/>
              </a:rPr>
              <a:t>N</a:t>
            </a:r>
            <a:r>
              <a:rPr dirty="0" sz="2800" spc="-125">
                <a:latin typeface="宋体"/>
                <a:cs typeface="宋体"/>
              </a:rPr>
              <a:t>＝</a:t>
            </a:r>
            <a:r>
              <a:rPr dirty="0" sz="2800" spc="-125" i="1">
                <a:latin typeface="Times New Roman"/>
                <a:cs typeface="Times New Roman"/>
              </a:rPr>
              <a:t>ma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0152" y="4021986"/>
            <a:ext cx="1989455" cy="473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25" i="1">
                <a:latin typeface="Times New Roman"/>
                <a:cs typeface="Times New Roman"/>
              </a:rPr>
              <a:t>F</a:t>
            </a:r>
            <a:r>
              <a:rPr dirty="0" baseline="-16975" sz="2700" spc="-187">
                <a:latin typeface="Times New Roman"/>
                <a:cs typeface="Times New Roman"/>
              </a:rPr>
              <a:t>N</a:t>
            </a:r>
            <a:r>
              <a:rPr dirty="0" sz="2800" spc="-125">
                <a:latin typeface="宋体"/>
                <a:cs typeface="宋体"/>
              </a:rPr>
              <a:t>＝</a:t>
            </a:r>
            <a:r>
              <a:rPr dirty="0" sz="2800" spc="-125" i="1">
                <a:latin typeface="Times New Roman"/>
                <a:cs typeface="Times New Roman"/>
              </a:rPr>
              <a:t>mg</a:t>
            </a:r>
            <a:r>
              <a:rPr dirty="0" sz="2900" spc="-125" i="1">
                <a:latin typeface="宋体"/>
                <a:cs typeface="宋体"/>
              </a:rPr>
              <a:t>－</a:t>
            </a:r>
            <a:r>
              <a:rPr dirty="0" sz="2800" spc="-125" i="1">
                <a:latin typeface="Times New Roman"/>
                <a:cs typeface="Times New Roman"/>
              </a:rPr>
              <a:t>ma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6860" y="4902733"/>
            <a:ext cx="10896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" i="1">
                <a:latin typeface="Times New Roman"/>
                <a:cs typeface="Times New Roman"/>
              </a:rPr>
              <a:t>F</a:t>
            </a:r>
            <a:r>
              <a:rPr dirty="0" baseline="-16975" sz="2700" spc="7">
                <a:latin typeface="Times New Roman"/>
                <a:cs typeface="Times New Roman"/>
              </a:rPr>
              <a:t>N </a:t>
            </a:r>
            <a:r>
              <a:rPr dirty="0" sz="2800" spc="-5">
                <a:latin typeface="宋体"/>
                <a:cs typeface="宋体"/>
              </a:rPr>
              <a:t>＝</a:t>
            </a:r>
            <a:r>
              <a:rPr dirty="0" sz="2800" spc="-785">
                <a:latin typeface="宋体"/>
                <a:cs typeface="宋体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1619" y="1457655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完全失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重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88719" y="4954130"/>
            <a:ext cx="1094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视重为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7052" y="3277082"/>
            <a:ext cx="2468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根据牛顿第二定</a:t>
            </a:r>
            <a:r>
              <a:rPr dirty="0" sz="2400" spc="-5" b="1">
                <a:latin typeface="华文楷体"/>
                <a:cs typeface="华文楷体"/>
              </a:rPr>
              <a:t>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7010" y="4086021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得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8607" y="1857755"/>
            <a:ext cx="7034783" cy="393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3179" y="1854707"/>
            <a:ext cx="7025640" cy="394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0360" y="1391411"/>
            <a:ext cx="6432803" cy="4422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5791" y="1368552"/>
            <a:ext cx="3645408" cy="169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90800" y="1368552"/>
            <a:ext cx="3363467" cy="444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55791" y="3063239"/>
            <a:ext cx="3645408" cy="2825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4367" y="1400555"/>
            <a:ext cx="6303263" cy="4421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4367" y="1400555"/>
            <a:ext cx="6301739" cy="4410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dirty="0"/>
              <a:t>小</a:t>
            </a:r>
            <a:r>
              <a:rPr dirty="0" spc="5"/>
              <a:t>结</a:t>
            </a:r>
          </a:p>
        </p:txBody>
      </p:sp>
      <p:sp>
        <p:nvSpPr>
          <p:cNvPr id="3" name="object 3"/>
          <p:cNvSpPr/>
          <p:nvPr/>
        </p:nvSpPr>
        <p:spPr>
          <a:xfrm>
            <a:off x="3422662" y="1932736"/>
            <a:ext cx="5942330" cy="0"/>
          </a:xfrm>
          <a:custGeom>
            <a:avLst/>
            <a:gdLst/>
            <a:ahLst/>
            <a:cxnLst/>
            <a:rect l="l" t="t" r="r" b="b"/>
            <a:pathLst>
              <a:path w="5942330" h="0">
                <a:moveTo>
                  <a:pt x="0" y="0"/>
                </a:moveTo>
                <a:lnTo>
                  <a:pt x="5941860" y="0"/>
                </a:lnTo>
              </a:path>
            </a:pathLst>
          </a:custGeom>
          <a:ln w="12700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60548" y="1531619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58667" y="1754123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18672" y="2400630"/>
            <a:ext cx="9347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&gt;</a:t>
            </a:r>
            <a:r>
              <a:rPr dirty="0" sz="2400" spc="-5" b="1" i="1">
                <a:latin typeface="Times New Roman"/>
                <a:cs typeface="Times New Roman"/>
              </a:rPr>
              <a:t>m</a:t>
            </a:r>
            <a:r>
              <a:rPr dirty="0" sz="2400" b="1" i="1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7869" y="2382850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超</a:t>
            </a:r>
            <a:r>
              <a:rPr dirty="0" sz="2400" spc="-5" b="1">
                <a:latin typeface="华文楷体"/>
                <a:cs typeface="华文楷体"/>
              </a:rPr>
              <a:t>重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1282" y="3219526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失</a:t>
            </a:r>
            <a:r>
              <a:rPr dirty="0" sz="2400" spc="-5" b="1">
                <a:latin typeface="华文楷体"/>
                <a:cs typeface="华文楷体"/>
              </a:rPr>
              <a:t>重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7869" y="4056214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完全失</a:t>
            </a:r>
            <a:r>
              <a:rPr dirty="0" sz="2400" spc="-5" b="1">
                <a:latin typeface="华文楷体"/>
                <a:cs typeface="华文楷体"/>
              </a:rPr>
              <a:t>重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43096" y="5171300"/>
            <a:ext cx="4300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本质是牛顿运动定律的具体应</a:t>
            </a:r>
            <a:r>
              <a:rPr dirty="0" sz="2400" spc="-5" b="1">
                <a:latin typeface="华文楷体"/>
                <a:cs typeface="华文楷体"/>
              </a:rPr>
              <a:t>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8672" y="3237306"/>
            <a:ext cx="93471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&lt;</a:t>
            </a:r>
            <a:r>
              <a:rPr dirty="0" sz="2400" spc="-5" b="1" i="1">
                <a:latin typeface="Times New Roman"/>
                <a:cs typeface="Times New Roman"/>
              </a:rPr>
              <a:t>m</a:t>
            </a:r>
            <a:r>
              <a:rPr dirty="0" sz="2400" b="1" i="1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6728" y="2382850"/>
            <a:ext cx="2162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加速度方向向</a:t>
            </a:r>
            <a:r>
              <a:rPr dirty="0" sz="2400" spc="-5" b="1">
                <a:latin typeface="华文楷体"/>
                <a:cs typeface="华文楷体"/>
              </a:rPr>
              <a:t>上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8672" y="4073994"/>
            <a:ext cx="8299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宋体"/>
                <a:cs typeface="宋体"/>
              </a:rPr>
              <a:t>＝</a:t>
            </a: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86728" y="3219526"/>
            <a:ext cx="2162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加速度方向向</a:t>
            </a:r>
            <a:r>
              <a:rPr dirty="0" sz="2400" spc="-5" b="1">
                <a:latin typeface="华文楷体"/>
                <a:cs typeface="华文楷体"/>
              </a:rPr>
              <a:t>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01434" y="4056214"/>
            <a:ext cx="3079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加速度等于重力加速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77311" y="1391411"/>
            <a:ext cx="6435851" cy="4425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1940" y="2700515"/>
            <a:ext cx="43122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6223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同学们，你知道刚才看到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是什么现象吗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4240" y="4077728"/>
            <a:ext cx="3689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你知道什么是失重现象吗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5831" y="2542032"/>
            <a:ext cx="1714500" cy="194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3520" y="1527797"/>
            <a:ext cx="2058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重力的测</a:t>
            </a:r>
            <a:r>
              <a:rPr dirty="0" spc="5"/>
              <a:t>量</a:t>
            </a:r>
          </a:p>
        </p:txBody>
      </p:sp>
      <p:sp>
        <p:nvSpPr>
          <p:cNvPr id="3" name="object 3"/>
          <p:cNvSpPr/>
          <p:nvPr/>
        </p:nvSpPr>
        <p:spPr>
          <a:xfrm>
            <a:off x="2852927" y="1854707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52572" y="2077211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88423" y="2112797"/>
            <a:ext cx="5518785" cy="0"/>
          </a:xfrm>
          <a:custGeom>
            <a:avLst/>
            <a:gdLst/>
            <a:ahLst/>
            <a:cxnLst/>
            <a:rect l="l" t="t" r="r" b="b"/>
            <a:pathLst>
              <a:path w="5518784" h="0">
                <a:moveTo>
                  <a:pt x="0" y="0"/>
                </a:moveTo>
                <a:lnTo>
                  <a:pt x="5518327" y="0"/>
                </a:lnTo>
              </a:path>
            </a:pathLst>
          </a:custGeom>
          <a:ln w="12700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88577" y="2286914"/>
            <a:ext cx="6902450" cy="3343910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80975">
              <a:lnSpc>
                <a:spcPct val="100000"/>
              </a:lnSpc>
              <a:spcBef>
                <a:spcPts val="1535"/>
              </a:spcBef>
            </a:pPr>
            <a:r>
              <a:rPr dirty="0" sz="2400" b="1">
                <a:latin typeface="华文楷体"/>
                <a:cs typeface="华文楷体"/>
              </a:rPr>
              <a:t>平常我们怎么测量一个物体的重力呢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546100" marR="5080" indent="-533400">
              <a:lnSpc>
                <a:spcPct val="100000"/>
              </a:lnSpc>
              <a:spcBef>
                <a:spcPts val="1435"/>
              </a:spcBef>
            </a:pPr>
            <a:r>
              <a:rPr dirty="0" sz="2400" b="1">
                <a:latin typeface="华文楷体"/>
                <a:cs typeface="华文楷体"/>
              </a:rPr>
              <a:t>方法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．先测量物体做自由落体运动的加速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r>
              <a:rPr dirty="0" sz="2400" spc="-25" b="1">
                <a:latin typeface="华文楷体"/>
                <a:cs typeface="华文楷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g</a:t>
            </a:r>
            <a:r>
              <a:rPr dirty="0" sz="2400" b="1">
                <a:latin typeface="华文楷体"/>
                <a:cs typeface="华文楷体"/>
              </a:rPr>
              <a:t>，</a:t>
            </a:r>
            <a:r>
              <a:rPr dirty="0" sz="2400" spc="-5" b="1">
                <a:latin typeface="华文楷体"/>
                <a:cs typeface="华文楷体"/>
              </a:rPr>
              <a:t>再 </a:t>
            </a:r>
            <a:r>
              <a:rPr dirty="0" sz="2400" b="1">
                <a:latin typeface="华文楷体"/>
                <a:cs typeface="华文楷体"/>
              </a:rPr>
              <a:t>用天平测量物体的质量</a:t>
            </a:r>
            <a:r>
              <a:rPr dirty="0" sz="2400" spc="-5" b="1" i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华文楷体"/>
                <a:cs typeface="华文楷体"/>
              </a:rPr>
              <a:t>，由</a:t>
            </a:r>
            <a:r>
              <a:rPr dirty="0" sz="2400" b="1" i="1">
                <a:latin typeface="Times New Roman"/>
                <a:cs typeface="Times New Roman"/>
              </a:rPr>
              <a:t>G</a:t>
            </a:r>
            <a:r>
              <a:rPr dirty="0" sz="2400" b="1">
                <a:latin typeface="华文楷体"/>
                <a:cs typeface="华文楷体"/>
              </a:rPr>
              <a:t>＝</a:t>
            </a:r>
            <a:r>
              <a:rPr dirty="0" sz="2400" spc="-5" b="1" i="1">
                <a:latin typeface="Times New Roman"/>
                <a:cs typeface="Times New Roman"/>
              </a:rPr>
              <a:t>m</a:t>
            </a:r>
            <a:r>
              <a:rPr dirty="0" sz="2400" b="1" i="1">
                <a:latin typeface="Times New Roman"/>
                <a:cs typeface="Times New Roman"/>
              </a:rPr>
              <a:t>g</a:t>
            </a:r>
            <a:r>
              <a:rPr dirty="0" sz="2400" b="1">
                <a:latin typeface="华文楷体"/>
                <a:cs typeface="华文楷体"/>
              </a:rPr>
              <a:t>可得重力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algn="just" marL="546100" marR="2684780" indent="-533400">
              <a:lnSpc>
                <a:spcPct val="99300"/>
              </a:lnSpc>
              <a:spcBef>
                <a:spcPts val="275"/>
              </a:spcBef>
            </a:pPr>
            <a:r>
              <a:rPr dirty="0" sz="2400" b="1">
                <a:latin typeface="华文楷体"/>
                <a:cs typeface="华文楷体"/>
              </a:rPr>
              <a:t>方法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．将物体悬挂（或放置</a:t>
            </a:r>
            <a:r>
              <a:rPr dirty="0" sz="2400" spc="-5" b="1">
                <a:latin typeface="华文楷体"/>
                <a:cs typeface="华文楷体"/>
              </a:rPr>
              <a:t>）  </a:t>
            </a:r>
            <a:r>
              <a:rPr dirty="0" sz="2400" b="1">
                <a:latin typeface="华文楷体"/>
                <a:cs typeface="华文楷体"/>
              </a:rPr>
              <a:t>在测力计上，使物体静止</a:t>
            </a:r>
            <a:r>
              <a:rPr dirty="0" sz="2400" spc="-5" b="1">
                <a:latin typeface="华文楷体"/>
                <a:cs typeface="华文楷体"/>
              </a:rPr>
              <a:t>。 </a:t>
            </a:r>
            <a:r>
              <a:rPr dirty="0" sz="2400" b="1">
                <a:latin typeface="华文楷体"/>
                <a:cs typeface="华文楷体"/>
              </a:rPr>
              <a:t>这时测力计对物体的拉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marL="546100" marR="2990215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（或支持力）与重力大</a:t>
            </a:r>
            <a:r>
              <a:rPr dirty="0" sz="2400" spc="-5" b="1">
                <a:latin typeface="华文楷体"/>
                <a:cs typeface="华文楷体"/>
              </a:rPr>
              <a:t>小 </a:t>
            </a:r>
            <a:r>
              <a:rPr dirty="0" sz="2400" b="1">
                <a:latin typeface="华文楷体"/>
                <a:cs typeface="华文楷体"/>
              </a:rPr>
              <a:t>相等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70647" y="4058411"/>
            <a:ext cx="1781555" cy="121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68440" y="4058411"/>
            <a:ext cx="902207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8140" y="2632265"/>
            <a:ext cx="4159250" cy="751840"/>
          </a:xfrm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12700" marR="5080" indent="622300">
              <a:lnSpc>
                <a:spcPts val="2840"/>
              </a:lnSpc>
              <a:spcBef>
                <a:spcPts val="225"/>
              </a:spcBef>
            </a:pPr>
            <a:r>
              <a:rPr dirty="0" sz="2400" b="1">
                <a:latin typeface="华文楷体"/>
                <a:cs typeface="华文楷体"/>
              </a:rPr>
              <a:t>在方法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中，为什么要使</a:t>
            </a:r>
            <a:r>
              <a:rPr dirty="0" sz="2400" spc="-5" b="1">
                <a:latin typeface="华文楷体"/>
                <a:cs typeface="华文楷体"/>
              </a:rPr>
              <a:t>物 </a:t>
            </a:r>
            <a:r>
              <a:rPr dirty="0" sz="2400" b="1">
                <a:latin typeface="华文楷体"/>
                <a:cs typeface="华文楷体"/>
              </a:rPr>
              <a:t>体处于静止状态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9735" y="2621279"/>
            <a:ext cx="1714500" cy="194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38140" y="3836314"/>
            <a:ext cx="43122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223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如果物体不处于静止状态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会带来什么问题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9211" y="2400300"/>
            <a:ext cx="1321308" cy="3198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69790" y="3027133"/>
            <a:ext cx="370141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223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电梯中有一台体重计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人站在体重计上，当人随</a:t>
            </a:r>
            <a:r>
              <a:rPr dirty="0" sz="2400" spc="-5" b="1">
                <a:latin typeface="华文楷体"/>
                <a:cs typeface="华文楷体"/>
              </a:rPr>
              <a:t>电 </a:t>
            </a:r>
            <a:r>
              <a:rPr dirty="0" sz="2400" b="1">
                <a:latin typeface="华文楷体"/>
                <a:cs typeface="华文楷体"/>
              </a:rPr>
              <a:t>梯一起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向下加速运动</a:t>
            </a:r>
            <a:r>
              <a:rPr dirty="0" sz="2400" b="1">
                <a:latin typeface="华文楷体"/>
                <a:cs typeface="华文楷体"/>
              </a:rPr>
              <a:t>时，</a:t>
            </a:r>
            <a:r>
              <a:rPr dirty="0" sz="2400" spc="-5" b="1">
                <a:latin typeface="华文楷体"/>
                <a:cs typeface="华文楷体"/>
              </a:rPr>
              <a:t>体 </a:t>
            </a:r>
            <a:r>
              <a:rPr dirty="0" sz="2400" b="1">
                <a:latin typeface="华文楷体"/>
                <a:cs typeface="华文楷体"/>
              </a:rPr>
              <a:t>重计对人的支持力是否等</a:t>
            </a:r>
            <a:r>
              <a:rPr dirty="0" sz="2400" spc="-5" b="1">
                <a:latin typeface="华文楷体"/>
                <a:cs typeface="华文楷体"/>
              </a:rPr>
              <a:t>于 </a:t>
            </a:r>
            <a:r>
              <a:rPr dirty="0" sz="2400" b="1">
                <a:latin typeface="华文楷体"/>
                <a:cs typeface="华文楷体"/>
              </a:rPr>
              <a:t>重力大小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65420" y="1527797"/>
            <a:ext cx="20580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超重和失</a:t>
            </a:r>
            <a:r>
              <a:rPr dirty="0" spc="5"/>
              <a:t>重</a:t>
            </a:r>
          </a:p>
        </p:txBody>
      </p:sp>
      <p:sp>
        <p:nvSpPr>
          <p:cNvPr id="5" name="object 5"/>
          <p:cNvSpPr/>
          <p:nvPr/>
        </p:nvSpPr>
        <p:spPr>
          <a:xfrm>
            <a:off x="2814827" y="1854707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14472" y="2077211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50323" y="2112797"/>
            <a:ext cx="5518785" cy="0"/>
          </a:xfrm>
          <a:custGeom>
            <a:avLst/>
            <a:gdLst/>
            <a:ahLst/>
            <a:cxnLst/>
            <a:rect l="l" t="t" r="r" b="b"/>
            <a:pathLst>
              <a:path w="5518784" h="0">
                <a:moveTo>
                  <a:pt x="0" y="0"/>
                </a:moveTo>
                <a:lnTo>
                  <a:pt x="5518327" y="0"/>
                </a:lnTo>
              </a:path>
            </a:pathLst>
          </a:custGeom>
          <a:ln w="12700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2907" y="1795272"/>
            <a:ext cx="1930908" cy="2712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1774" y="2049091"/>
            <a:ext cx="1989455" cy="4730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25" i="1">
                <a:latin typeface="Times New Roman"/>
                <a:cs typeface="Times New Roman"/>
              </a:rPr>
              <a:t>mg</a:t>
            </a:r>
            <a:r>
              <a:rPr dirty="0" sz="2900" spc="-125" i="1">
                <a:latin typeface="宋体"/>
                <a:cs typeface="宋体"/>
              </a:rPr>
              <a:t>－</a:t>
            </a:r>
            <a:r>
              <a:rPr dirty="0" sz="2800" spc="-125" i="1">
                <a:latin typeface="Times New Roman"/>
                <a:cs typeface="Times New Roman"/>
              </a:rPr>
              <a:t>F</a:t>
            </a:r>
            <a:r>
              <a:rPr dirty="0" baseline="-16975" sz="2700" spc="-187">
                <a:latin typeface="Times New Roman"/>
                <a:cs typeface="Times New Roman"/>
              </a:rPr>
              <a:t>N</a:t>
            </a:r>
            <a:r>
              <a:rPr dirty="0" sz="2800" spc="-125">
                <a:latin typeface="宋体"/>
                <a:cs typeface="宋体"/>
              </a:rPr>
              <a:t>＝</a:t>
            </a:r>
            <a:r>
              <a:rPr dirty="0" sz="2800" spc="-125" i="1">
                <a:latin typeface="Times New Roman"/>
                <a:cs typeface="Times New Roman"/>
              </a:rPr>
              <a:t>ma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1774" y="2884701"/>
            <a:ext cx="1989455" cy="473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125" i="1">
                <a:latin typeface="Times New Roman"/>
                <a:cs typeface="Times New Roman"/>
              </a:rPr>
              <a:t>F</a:t>
            </a:r>
            <a:r>
              <a:rPr dirty="0" baseline="-16975" sz="2700" spc="-187">
                <a:latin typeface="Times New Roman"/>
                <a:cs typeface="Times New Roman"/>
              </a:rPr>
              <a:t>N</a:t>
            </a:r>
            <a:r>
              <a:rPr dirty="0" sz="2800" spc="-125">
                <a:latin typeface="宋体"/>
                <a:cs typeface="宋体"/>
              </a:rPr>
              <a:t>＝</a:t>
            </a:r>
            <a:r>
              <a:rPr dirty="0" sz="2800" spc="-125" i="1">
                <a:latin typeface="Times New Roman"/>
                <a:cs typeface="Times New Roman"/>
              </a:rPr>
              <a:t>mg</a:t>
            </a:r>
            <a:r>
              <a:rPr dirty="0" sz="2900" spc="-125" i="1">
                <a:latin typeface="宋体"/>
                <a:cs typeface="宋体"/>
              </a:rPr>
              <a:t>－</a:t>
            </a:r>
            <a:r>
              <a:rPr dirty="0" sz="2800" spc="-125" i="1">
                <a:latin typeface="Times New Roman"/>
                <a:cs typeface="Times New Roman"/>
              </a:rPr>
              <a:t>ma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0849" y="3821404"/>
            <a:ext cx="6450330" cy="1769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92854">
              <a:lnSpc>
                <a:spcPct val="100000"/>
              </a:lnSpc>
              <a:spcBef>
                <a:spcPts val="95"/>
              </a:spcBef>
            </a:pPr>
            <a:r>
              <a:rPr dirty="0" sz="2800" spc="5" i="1">
                <a:latin typeface="Times New Roman"/>
                <a:cs typeface="Times New Roman"/>
              </a:rPr>
              <a:t>F</a:t>
            </a:r>
            <a:r>
              <a:rPr dirty="0" baseline="-16975" sz="2700" spc="7">
                <a:latin typeface="Times New Roman"/>
                <a:cs typeface="Times New Roman"/>
              </a:rPr>
              <a:t>N </a:t>
            </a:r>
            <a:r>
              <a:rPr dirty="0" sz="2800" spc="-5">
                <a:latin typeface="Times New Roman"/>
                <a:cs typeface="Times New Roman"/>
              </a:rPr>
              <a:t>&lt;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mg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 marR="5080" indent="62230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华文楷体"/>
                <a:cs typeface="华文楷体"/>
              </a:rPr>
              <a:t>体重计的示数所反映的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视重（力）</a:t>
            </a:r>
            <a:r>
              <a:rPr dirty="0" sz="2400" b="1">
                <a:latin typeface="华文楷体"/>
                <a:cs typeface="华文楷体"/>
              </a:rPr>
              <a:t>小于人</a:t>
            </a:r>
            <a:r>
              <a:rPr dirty="0" sz="2400" spc="-5" b="1">
                <a:latin typeface="华文楷体"/>
                <a:cs typeface="华文楷体"/>
              </a:rPr>
              <a:t>所 </a:t>
            </a:r>
            <a:r>
              <a:rPr dirty="0" sz="2400" b="1">
                <a:latin typeface="华文楷体"/>
                <a:cs typeface="华文楷体"/>
              </a:rPr>
              <a:t>受的重力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0092" y="1561452"/>
            <a:ext cx="2468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根据牛顿第二定</a:t>
            </a:r>
            <a:r>
              <a:rPr dirty="0" sz="2400" spc="-5" b="1">
                <a:latin typeface="华文楷体"/>
                <a:cs typeface="华文楷体"/>
              </a:rPr>
              <a:t>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8468" y="2923349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得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2025-04-17T09:50:27Z</dcterms:created>
  <dcterms:modified xsi:type="dcterms:W3CDTF">2025-04-17T09:50:27Z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