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Default Extension="png" ContentType="image/png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1840" y="-31432"/>
            <a:ext cx="10688319" cy="6343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bg1"/>
                </a:solidFill>
                <a:latin typeface="微软雅黑"/>
                <a:cs typeface="微软雅黑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微软雅黑"/>
                <a:cs typeface="微软雅黑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bg1"/>
                </a:solidFill>
                <a:latin typeface="微软雅黑"/>
                <a:cs typeface="微软雅黑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bg1"/>
                </a:solidFill>
                <a:latin typeface="微软雅黑"/>
                <a:cs typeface="微软雅黑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367597" y="2525712"/>
            <a:ext cx="7456805" cy="69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chemeClr val="bg1"/>
                </a:solidFill>
                <a:latin typeface="微软雅黑"/>
                <a:cs typeface="微软雅黑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796539" y="1421447"/>
            <a:ext cx="7340600" cy="3144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微软雅黑"/>
                <a:cs typeface="微软雅黑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Relationship Id="rId3" Type="http://schemas.openxmlformats.org/officeDocument/2006/relationships/image" Target="../media/image12.jpg"/><Relationship Id="rId4" Type="http://schemas.openxmlformats.org/officeDocument/2006/relationships/image" Target="../media/image13.jp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jp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jp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image" Target="../media/image25.png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jpg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Relationship Id="rId3" Type="http://schemas.openxmlformats.org/officeDocument/2006/relationships/image" Target="../media/image29.png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Relationship Id="rId3" Type="http://schemas.openxmlformats.org/officeDocument/2006/relationships/image" Target="../media/image31.png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Relationship Id="rId3" Type="http://schemas.openxmlformats.org/officeDocument/2006/relationships/image" Target="../media/image29.png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3.png"/><Relationship Id="rId3" Type="http://schemas.openxmlformats.org/officeDocument/2006/relationships/image" Target="../media/image34.png"/><Relationship Id="rId4" Type="http://schemas.openxmlformats.org/officeDocument/2006/relationships/image" Target="../media/image35.png"/><Relationship Id="rId5" Type="http://schemas.openxmlformats.org/officeDocument/2006/relationships/image" Target="../media/image36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Relationship Id="rId3" Type="http://schemas.openxmlformats.org/officeDocument/2006/relationships/image" Target="../media/image7.jpg"/><Relationship Id="rId4" Type="http://schemas.openxmlformats.org/officeDocument/2006/relationships/image" Target="../media/image8.jp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522730">
              <a:lnSpc>
                <a:spcPct val="100000"/>
              </a:lnSpc>
              <a:spcBef>
                <a:spcPts val="105"/>
              </a:spcBef>
              <a:tabLst>
                <a:tab pos="4648835" algn="l"/>
              </a:tabLst>
            </a:pPr>
            <a:r>
              <a:rPr dirty="0"/>
              <a:t>多普勒效</a:t>
            </a:r>
            <a:r>
              <a:rPr dirty="0" spc="5"/>
              <a:t>应</a:t>
            </a:r>
            <a:r>
              <a:rPr dirty="0"/>
              <a:t>	</a:t>
            </a:r>
            <a:r>
              <a:rPr dirty="0"/>
              <a:t>惠更斯原</a:t>
            </a:r>
            <a:r>
              <a:rPr dirty="0" spc="5"/>
              <a:t>理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160202" y="3478212"/>
            <a:ext cx="3386454" cy="937260"/>
          </a:xfrm>
          <a:prstGeom prst="rect">
            <a:avLst/>
          </a:prstGeom>
        </p:spPr>
        <p:txBody>
          <a:bodyPr wrap="square" lIns="0" tIns="1028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10"/>
              </a:spcBef>
            </a:pPr>
            <a:r>
              <a:rPr dirty="0" sz="2400" b="1">
                <a:solidFill>
                  <a:srgbClr val="FFFFFF"/>
                </a:solidFill>
                <a:latin typeface="华文楷体"/>
                <a:cs typeface="华文楷体"/>
              </a:rPr>
              <a:t>主讲人：刘友</a:t>
            </a:r>
            <a:r>
              <a:rPr dirty="0" sz="2400" spc="-5" b="1">
                <a:solidFill>
                  <a:srgbClr val="FFFFFF"/>
                </a:solidFill>
                <a:latin typeface="华文楷体"/>
                <a:cs typeface="华文楷体"/>
              </a:rPr>
              <a:t>洪</a:t>
            </a:r>
            <a:endParaRPr sz="2400">
              <a:latin typeface="华文楷体"/>
              <a:cs typeface="华文楷体"/>
            </a:endParaRPr>
          </a:p>
          <a:p>
            <a:pPr marL="12700">
              <a:lnSpc>
                <a:spcPct val="100000"/>
              </a:lnSpc>
              <a:spcBef>
                <a:spcPts val="710"/>
              </a:spcBef>
              <a:tabLst>
                <a:tab pos="624840" algn="l"/>
              </a:tabLst>
            </a:pPr>
            <a:r>
              <a:rPr dirty="0" sz="2400" spc="-5" b="1">
                <a:solidFill>
                  <a:srgbClr val="FFFFFF"/>
                </a:solidFill>
                <a:latin typeface="华文楷体"/>
                <a:cs typeface="华文楷体"/>
              </a:rPr>
              <a:t>学</a:t>
            </a:r>
            <a:r>
              <a:rPr dirty="0" sz="2400" spc="-5" b="1">
                <a:solidFill>
                  <a:srgbClr val="FFFFFF"/>
                </a:solidFill>
                <a:latin typeface="华文楷体"/>
                <a:cs typeface="华文楷体"/>
              </a:rPr>
              <a:t>	</a:t>
            </a:r>
            <a:r>
              <a:rPr dirty="0" sz="2400" b="1">
                <a:solidFill>
                  <a:srgbClr val="FFFFFF"/>
                </a:solidFill>
                <a:latin typeface="华文楷体"/>
                <a:cs typeface="华文楷体"/>
              </a:rPr>
              <a:t>科：物理（人教版</a:t>
            </a:r>
            <a:r>
              <a:rPr dirty="0" sz="2400" spc="-5" b="1">
                <a:solidFill>
                  <a:srgbClr val="FFFFFF"/>
                </a:solidFill>
                <a:latin typeface="华文楷体"/>
                <a:cs typeface="华文楷体"/>
              </a:rPr>
              <a:t>）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29232" y="3478212"/>
            <a:ext cx="3697604" cy="9372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 indent="5715">
              <a:lnSpc>
                <a:spcPct val="124700"/>
              </a:lnSpc>
              <a:spcBef>
                <a:spcPts val="95"/>
              </a:spcBef>
              <a:tabLst>
                <a:tab pos="624840" algn="l"/>
              </a:tabLst>
            </a:pPr>
            <a:r>
              <a:rPr dirty="0" sz="2400" spc="-5" b="1">
                <a:solidFill>
                  <a:srgbClr val="FFFFFF"/>
                </a:solidFill>
                <a:latin typeface="华文楷体"/>
                <a:cs typeface="华文楷体"/>
              </a:rPr>
              <a:t>学</a:t>
            </a:r>
            <a:r>
              <a:rPr dirty="0" sz="2400" spc="-5" b="1">
                <a:solidFill>
                  <a:srgbClr val="FFFFFF"/>
                </a:solidFill>
                <a:latin typeface="华文楷体"/>
                <a:cs typeface="华文楷体"/>
              </a:rPr>
              <a:t>	</a:t>
            </a:r>
            <a:r>
              <a:rPr dirty="0" sz="2400" spc="-565" b="1">
                <a:solidFill>
                  <a:srgbClr val="FFFFFF"/>
                </a:solidFill>
                <a:latin typeface="华文楷体"/>
                <a:cs typeface="华文楷体"/>
              </a:rPr>
              <a:t> </a:t>
            </a:r>
            <a:r>
              <a:rPr dirty="0" sz="2400" b="1">
                <a:solidFill>
                  <a:srgbClr val="FFFFFF"/>
                </a:solidFill>
                <a:latin typeface="华文楷体"/>
                <a:cs typeface="华文楷体"/>
              </a:rPr>
              <a:t>校：北京市第八十中</a:t>
            </a:r>
            <a:r>
              <a:rPr dirty="0" sz="2400" spc="-5" b="1">
                <a:solidFill>
                  <a:srgbClr val="FFFFFF"/>
                </a:solidFill>
                <a:latin typeface="华文楷体"/>
                <a:cs typeface="华文楷体"/>
              </a:rPr>
              <a:t>学 </a:t>
            </a:r>
            <a:r>
              <a:rPr dirty="0" sz="2400" spc="-5" b="1">
                <a:solidFill>
                  <a:srgbClr val="FFFFFF"/>
                </a:solidFill>
                <a:latin typeface="华文楷体"/>
                <a:cs typeface="华文楷体"/>
              </a:rPr>
              <a:t>年	</a:t>
            </a:r>
            <a:r>
              <a:rPr dirty="0" sz="2400" b="1">
                <a:solidFill>
                  <a:srgbClr val="FFFFFF"/>
                </a:solidFill>
                <a:latin typeface="华文楷体"/>
                <a:cs typeface="华文楷体"/>
              </a:rPr>
              <a:t>级：高二下学</a:t>
            </a:r>
            <a:r>
              <a:rPr dirty="0" sz="2400" spc="-5" b="1">
                <a:solidFill>
                  <a:srgbClr val="FFFFFF"/>
                </a:solidFill>
                <a:latin typeface="华文楷体"/>
                <a:cs typeface="华文楷体"/>
              </a:rPr>
              <a:t>期</a:t>
            </a:r>
            <a:endParaRPr sz="2400">
              <a:latin typeface="华文楷体"/>
              <a:cs typeface="华文楷体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1840" y="0"/>
            <a:ext cx="2058670" cy="63436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>
                <a:solidFill>
                  <a:srgbClr val="F1F1F1"/>
                </a:solidFill>
                <a:latin typeface="华文楷体"/>
                <a:cs typeface="华文楷体"/>
              </a:rPr>
              <a:t>高中物</a:t>
            </a:r>
            <a:r>
              <a:rPr dirty="0" sz="4000" spc="-10">
                <a:solidFill>
                  <a:srgbClr val="F1F1F1"/>
                </a:solidFill>
                <a:latin typeface="华文楷体"/>
                <a:cs typeface="华文楷体"/>
              </a:rPr>
              <a:t>理</a:t>
            </a:r>
            <a:endParaRPr sz="4000">
              <a:latin typeface="华文楷体"/>
              <a:cs typeface="华文楷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62000" y="1757172"/>
            <a:ext cx="254635" cy="254635"/>
          </a:xfrm>
          <a:custGeom>
            <a:avLst/>
            <a:gdLst/>
            <a:ahLst/>
            <a:cxnLst/>
            <a:rect l="l" t="t" r="r" b="b"/>
            <a:pathLst>
              <a:path w="254634" h="254635">
                <a:moveTo>
                  <a:pt x="0" y="0"/>
                </a:moveTo>
                <a:lnTo>
                  <a:pt x="254507" y="0"/>
                </a:lnTo>
                <a:lnTo>
                  <a:pt x="254507" y="254507"/>
                </a:lnTo>
                <a:lnTo>
                  <a:pt x="0" y="254507"/>
                </a:lnTo>
                <a:lnTo>
                  <a:pt x="0" y="0"/>
                </a:lnTo>
                <a:close/>
              </a:path>
            </a:pathLst>
          </a:custGeom>
          <a:solidFill>
            <a:srgbClr val="FAC5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136903" y="1757172"/>
            <a:ext cx="254635" cy="254635"/>
          </a:xfrm>
          <a:custGeom>
            <a:avLst/>
            <a:gdLst/>
            <a:ahLst/>
            <a:cxnLst/>
            <a:rect l="l" t="t" r="r" b="b"/>
            <a:pathLst>
              <a:path w="254634" h="254635">
                <a:moveTo>
                  <a:pt x="0" y="0"/>
                </a:moveTo>
                <a:lnTo>
                  <a:pt x="254508" y="0"/>
                </a:lnTo>
                <a:lnTo>
                  <a:pt x="254508" y="254507"/>
                </a:lnTo>
                <a:lnTo>
                  <a:pt x="0" y="254507"/>
                </a:lnTo>
                <a:lnTo>
                  <a:pt x="0" y="0"/>
                </a:lnTo>
                <a:close/>
              </a:path>
            </a:pathLst>
          </a:custGeom>
          <a:solidFill>
            <a:srgbClr val="8AC0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135380" y="1371600"/>
            <a:ext cx="253365" cy="254635"/>
          </a:xfrm>
          <a:custGeom>
            <a:avLst/>
            <a:gdLst/>
            <a:ahLst/>
            <a:cxnLst/>
            <a:rect l="l" t="t" r="r" b="b"/>
            <a:pathLst>
              <a:path w="253365" h="254635">
                <a:moveTo>
                  <a:pt x="0" y="0"/>
                </a:moveTo>
                <a:lnTo>
                  <a:pt x="252984" y="0"/>
                </a:lnTo>
                <a:lnTo>
                  <a:pt x="252984" y="254507"/>
                </a:lnTo>
                <a:lnTo>
                  <a:pt x="0" y="254507"/>
                </a:lnTo>
                <a:lnTo>
                  <a:pt x="0" y="0"/>
                </a:lnTo>
                <a:close/>
              </a:path>
            </a:pathLst>
          </a:custGeom>
          <a:solidFill>
            <a:srgbClr val="66BE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62000" y="1371600"/>
            <a:ext cx="254635" cy="254635"/>
          </a:xfrm>
          <a:custGeom>
            <a:avLst/>
            <a:gdLst/>
            <a:ahLst/>
            <a:cxnLst/>
            <a:rect l="l" t="t" r="r" b="b"/>
            <a:pathLst>
              <a:path w="254634" h="254635">
                <a:moveTo>
                  <a:pt x="0" y="0"/>
                </a:moveTo>
                <a:lnTo>
                  <a:pt x="254507" y="0"/>
                </a:lnTo>
                <a:lnTo>
                  <a:pt x="254507" y="254507"/>
                </a:lnTo>
                <a:lnTo>
                  <a:pt x="0" y="254507"/>
                </a:lnTo>
                <a:lnTo>
                  <a:pt x="0" y="0"/>
                </a:lnTo>
                <a:close/>
              </a:path>
            </a:pathLst>
          </a:custGeom>
          <a:solidFill>
            <a:srgbClr val="FB6C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711834" y="2152967"/>
            <a:ext cx="330200" cy="2463800"/>
          </a:xfrm>
          <a:prstGeom prst="rect">
            <a:avLst/>
          </a:prstGeom>
        </p:spPr>
        <p:txBody>
          <a:bodyPr wrap="square" lIns="0" tIns="0" rIns="0" bIns="0" rtlCol="0" vert="eaVert">
            <a:spAutoFit/>
          </a:bodyPr>
          <a:lstStyle/>
          <a:p>
            <a:pPr marL="12700">
              <a:lnSpc>
                <a:spcPct val="60000"/>
              </a:lnSpc>
            </a:pPr>
            <a:r>
              <a:rPr dirty="0" sz="2400">
                <a:solidFill>
                  <a:srgbClr val="252525"/>
                </a:solidFill>
                <a:latin typeface="微软雅黑"/>
                <a:cs typeface="微软雅黑"/>
              </a:rPr>
              <a:t>多普勒效应：原理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068387" y="1371600"/>
            <a:ext cx="0" cy="2402205"/>
          </a:xfrm>
          <a:custGeom>
            <a:avLst/>
            <a:gdLst/>
            <a:ahLst/>
            <a:cxnLst/>
            <a:rect l="l" t="t" r="r" b="b"/>
            <a:pathLst>
              <a:path w="0" h="2402204">
                <a:moveTo>
                  <a:pt x="0" y="0"/>
                </a:moveTo>
                <a:lnTo>
                  <a:pt x="0" y="2401887"/>
                </a:lnTo>
              </a:path>
            </a:pathLst>
          </a:custGeom>
          <a:ln w="25400">
            <a:solidFill>
              <a:srgbClr val="25252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63587" y="1685925"/>
            <a:ext cx="627380" cy="0"/>
          </a:xfrm>
          <a:custGeom>
            <a:avLst/>
            <a:gdLst/>
            <a:ahLst/>
            <a:cxnLst/>
            <a:rect l="l" t="t" r="r" b="b"/>
            <a:pathLst>
              <a:path w="627380" h="0">
                <a:moveTo>
                  <a:pt x="0" y="0"/>
                </a:moveTo>
                <a:lnTo>
                  <a:pt x="627062" y="0"/>
                </a:lnTo>
              </a:path>
            </a:pathLst>
          </a:custGeom>
          <a:ln w="25400">
            <a:solidFill>
              <a:srgbClr val="25252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2069464" y="1239837"/>
            <a:ext cx="423989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微软雅黑"/>
                <a:cs typeface="微软雅黑"/>
              </a:rPr>
              <a:t>2</a:t>
            </a:r>
            <a:r>
              <a:rPr dirty="0" sz="2400">
                <a:latin typeface="微软雅黑"/>
                <a:cs typeface="微软雅黑"/>
              </a:rPr>
              <a:t>.当波源和观察者有相对运动时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936114" y="2573972"/>
            <a:ext cx="510603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微软雅黑"/>
                <a:cs typeface="微软雅黑"/>
              </a:rPr>
              <a:t>如果二者</a:t>
            </a:r>
            <a:r>
              <a:rPr dirty="0" sz="2000">
                <a:solidFill>
                  <a:srgbClr val="FF0000"/>
                </a:solidFill>
                <a:latin typeface="微软雅黑"/>
                <a:cs typeface="微软雅黑"/>
              </a:rPr>
              <a:t>相互接近</a:t>
            </a:r>
            <a:r>
              <a:rPr dirty="0" sz="2000">
                <a:latin typeface="微软雅黑"/>
                <a:cs typeface="微软雅黑"/>
              </a:rPr>
              <a:t>，观察者接收到的</a:t>
            </a:r>
            <a:r>
              <a:rPr dirty="0" sz="2000">
                <a:solidFill>
                  <a:srgbClr val="FF0000"/>
                </a:solidFill>
                <a:latin typeface="微软雅黑"/>
                <a:cs typeface="微软雅黑"/>
              </a:rPr>
              <a:t>频率增</a:t>
            </a:r>
            <a:r>
              <a:rPr dirty="0" sz="2000" spc="5">
                <a:solidFill>
                  <a:srgbClr val="FF0000"/>
                </a:solidFill>
                <a:latin typeface="微软雅黑"/>
                <a:cs typeface="微软雅黑"/>
              </a:rPr>
              <a:t>大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969770" y="3853497"/>
            <a:ext cx="510603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微软雅黑"/>
                <a:cs typeface="微软雅黑"/>
              </a:rPr>
              <a:t>如果二者</a:t>
            </a:r>
            <a:r>
              <a:rPr dirty="0" sz="2000">
                <a:solidFill>
                  <a:srgbClr val="FF0000"/>
                </a:solidFill>
                <a:latin typeface="微软雅黑"/>
                <a:cs typeface="微软雅黑"/>
              </a:rPr>
              <a:t>相互远离</a:t>
            </a:r>
            <a:r>
              <a:rPr dirty="0" sz="2000">
                <a:latin typeface="微软雅黑"/>
                <a:cs typeface="微软雅黑"/>
              </a:rPr>
              <a:t>，观察者接收到的</a:t>
            </a:r>
            <a:r>
              <a:rPr dirty="0" sz="2000">
                <a:solidFill>
                  <a:srgbClr val="FF0000"/>
                </a:solidFill>
                <a:latin typeface="微软雅黑"/>
                <a:cs typeface="微软雅黑"/>
              </a:rPr>
              <a:t>频率减</a:t>
            </a:r>
            <a:r>
              <a:rPr dirty="0" sz="2000" spc="5">
                <a:solidFill>
                  <a:srgbClr val="FF0000"/>
                </a:solidFill>
                <a:latin typeface="微软雅黑"/>
                <a:cs typeface="微软雅黑"/>
              </a:rPr>
              <a:t>小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505700" y="1810511"/>
            <a:ext cx="4355592" cy="32491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1840" y="0"/>
            <a:ext cx="2058670" cy="63436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>
                <a:solidFill>
                  <a:srgbClr val="F1F1F1"/>
                </a:solidFill>
                <a:latin typeface="华文楷体"/>
                <a:cs typeface="华文楷体"/>
              </a:rPr>
              <a:t>高中物</a:t>
            </a:r>
            <a:r>
              <a:rPr dirty="0" sz="4000" spc="-10">
                <a:solidFill>
                  <a:srgbClr val="F1F1F1"/>
                </a:solidFill>
                <a:latin typeface="华文楷体"/>
                <a:cs typeface="华文楷体"/>
              </a:rPr>
              <a:t>理</a:t>
            </a:r>
            <a:endParaRPr sz="4000">
              <a:latin typeface="华文楷体"/>
              <a:cs typeface="华文楷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62000" y="1757172"/>
            <a:ext cx="254635" cy="254635"/>
          </a:xfrm>
          <a:custGeom>
            <a:avLst/>
            <a:gdLst/>
            <a:ahLst/>
            <a:cxnLst/>
            <a:rect l="l" t="t" r="r" b="b"/>
            <a:pathLst>
              <a:path w="254634" h="254635">
                <a:moveTo>
                  <a:pt x="0" y="0"/>
                </a:moveTo>
                <a:lnTo>
                  <a:pt x="254507" y="0"/>
                </a:lnTo>
                <a:lnTo>
                  <a:pt x="254507" y="254507"/>
                </a:lnTo>
                <a:lnTo>
                  <a:pt x="0" y="254507"/>
                </a:lnTo>
                <a:lnTo>
                  <a:pt x="0" y="0"/>
                </a:lnTo>
                <a:close/>
              </a:path>
            </a:pathLst>
          </a:custGeom>
          <a:solidFill>
            <a:srgbClr val="FAC5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136903" y="1757172"/>
            <a:ext cx="254635" cy="254635"/>
          </a:xfrm>
          <a:custGeom>
            <a:avLst/>
            <a:gdLst/>
            <a:ahLst/>
            <a:cxnLst/>
            <a:rect l="l" t="t" r="r" b="b"/>
            <a:pathLst>
              <a:path w="254634" h="254635">
                <a:moveTo>
                  <a:pt x="0" y="0"/>
                </a:moveTo>
                <a:lnTo>
                  <a:pt x="254508" y="0"/>
                </a:lnTo>
                <a:lnTo>
                  <a:pt x="254508" y="254507"/>
                </a:lnTo>
                <a:lnTo>
                  <a:pt x="0" y="254507"/>
                </a:lnTo>
                <a:lnTo>
                  <a:pt x="0" y="0"/>
                </a:lnTo>
                <a:close/>
              </a:path>
            </a:pathLst>
          </a:custGeom>
          <a:solidFill>
            <a:srgbClr val="8AC0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135380" y="1371600"/>
            <a:ext cx="253365" cy="254635"/>
          </a:xfrm>
          <a:custGeom>
            <a:avLst/>
            <a:gdLst/>
            <a:ahLst/>
            <a:cxnLst/>
            <a:rect l="l" t="t" r="r" b="b"/>
            <a:pathLst>
              <a:path w="253365" h="254635">
                <a:moveTo>
                  <a:pt x="0" y="0"/>
                </a:moveTo>
                <a:lnTo>
                  <a:pt x="252984" y="0"/>
                </a:lnTo>
                <a:lnTo>
                  <a:pt x="252984" y="254507"/>
                </a:lnTo>
                <a:lnTo>
                  <a:pt x="0" y="254507"/>
                </a:lnTo>
                <a:lnTo>
                  <a:pt x="0" y="0"/>
                </a:lnTo>
                <a:close/>
              </a:path>
            </a:pathLst>
          </a:custGeom>
          <a:solidFill>
            <a:srgbClr val="66BE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62000" y="1371600"/>
            <a:ext cx="254635" cy="254635"/>
          </a:xfrm>
          <a:custGeom>
            <a:avLst/>
            <a:gdLst/>
            <a:ahLst/>
            <a:cxnLst/>
            <a:rect l="l" t="t" r="r" b="b"/>
            <a:pathLst>
              <a:path w="254634" h="254635">
                <a:moveTo>
                  <a:pt x="0" y="0"/>
                </a:moveTo>
                <a:lnTo>
                  <a:pt x="254507" y="0"/>
                </a:lnTo>
                <a:lnTo>
                  <a:pt x="254507" y="254507"/>
                </a:lnTo>
                <a:lnTo>
                  <a:pt x="0" y="254507"/>
                </a:lnTo>
                <a:lnTo>
                  <a:pt x="0" y="0"/>
                </a:lnTo>
                <a:close/>
              </a:path>
            </a:pathLst>
          </a:custGeom>
          <a:solidFill>
            <a:srgbClr val="FB6C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711834" y="2152967"/>
            <a:ext cx="330200" cy="2463800"/>
          </a:xfrm>
          <a:prstGeom prst="rect">
            <a:avLst/>
          </a:prstGeom>
        </p:spPr>
        <p:txBody>
          <a:bodyPr wrap="square" lIns="0" tIns="0" rIns="0" bIns="0" rtlCol="0" vert="eaVert">
            <a:spAutoFit/>
          </a:bodyPr>
          <a:lstStyle/>
          <a:p>
            <a:pPr marL="12700">
              <a:lnSpc>
                <a:spcPct val="60000"/>
              </a:lnSpc>
            </a:pPr>
            <a:r>
              <a:rPr dirty="0" sz="2400">
                <a:solidFill>
                  <a:srgbClr val="252525"/>
                </a:solidFill>
                <a:latin typeface="微软雅黑"/>
                <a:cs typeface="微软雅黑"/>
              </a:rPr>
              <a:t>多普勒效应：总结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068387" y="1371600"/>
            <a:ext cx="0" cy="2402205"/>
          </a:xfrm>
          <a:custGeom>
            <a:avLst/>
            <a:gdLst/>
            <a:ahLst/>
            <a:cxnLst/>
            <a:rect l="l" t="t" r="r" b="b"/>
            <a:pathLst>
              <a:path w="0" h="2402204">
                <a:moveTo>
                  <a:pt x="0" y="0"/>
                </a:moveTo>
                <a:lnTo>
                  <a:pt x="0" y="2401887"/>
                </a:lnTo>
              </a:path>
            </a:pathLst>
          </a:custGeom>
          <a:ln w="25400">
            <a:solidFill>
              <a:srgbClr val="25252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63587" y="1685925"/>
            <a:ext cx="627380" cy="0"/>
          </a:xfrm>
          <a:custGeom>
            <a:avLst/>
            <a:gdLst/>
            <a:ahLst/>
            <a:cxnLst/>
            <a:rect l="l" t="t" r="r" b="b"/>
            <a:pathLst>
              <a:path w="627380" h="0">
                <a:moveTo>
                  <a:pt x="0" y="0"/>
                </a:moveTo>
                <a:lnTo>
                  <a:pt x="627062" y="0"/>
                </a:lnTo>
              </a:path>
            </a:pathLst>
          </a:custGeom>
          <a:ln w="25400">
            <a:solidFill>
              <a:srgbClr val="25252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2250439" y="1453832"/>
            <a:ext cx="8646795" cy="40055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24765">
              <a:lnSpc>
                <a:spcPct val="150000"/>
              </a:lnSpc>
              <a:spcBef>
                <a:spcPts val="100"/>
              </a:spcBef>
              <a:buSzPct val="95833"/>
              <a:buAutoNum type="arabicPeriod"/>
              <a:tabLst>
                <a:tab pos="272415" algn="l"/>
              </a:tabLst>
            </a:pPr>
            <a:r>
              <a:rPr dirty="0" sz="2400" spc="30">
                <a:latin typeface="微软雅黑"/>
                <a:cs typeface="微软雅黑"/>
              </a:rPr>
              <a:t>在多普勒</a:t>
            </a:r>
            <a:r>
              <a:rPr dirty="0" sz="2400" spc="35">
                <a:latin typeface="微软雅黑"/>
                <a:cs typeface="微软雅黑"/>
              </a:rPr>
              <a:t>效应中，</a:t>
            </a:r>
            <a:r>
              <a:rPr dirty="0" sz="2400" spc="35">
                <a:solidFill>
                  <a:srgbClr val="0000CC"/>
                </a:solidFill>
                <a:latin typeface="微软雅黑"/>
                <a:cs typeface="微软雅黑"/>
              </a:rPr>
              <a:t>波源的频率是不改变的</a:t>
            </a:r>
            <a:r>
              <a:rPr dirty="0" sz="2400" spc="35">
                <a:solidFill>
                  <a:srgbClr val="006FC0"/>
                </a:solidFill>
                <a:latin typeface="微软雅黑"/>
                <a:cs typeface="微软雅黑"/>
              </a:rPr>
              <a:t>。</a:t>
            </a:r>
            <a:r>
              <a:rPr dirty="0" sz="2400" spc="35">
                <a:latin typeface="微软雅黑"/>
                <a:cs typeface="微软雅黑"/>
              </a:rPr>
              <a:t>只是由于波源和</a:t>
            </a:r>
            <a:r>
              <a:rPr dirty="0" sz="2400">
                <a:latin typeface="微软雅黑"/>
                <a:cs typeface="微软雅黑"/>
              </a:rPr>
              <a:t>观 察者之间有相对运动，观察者</a:t>
            </a:r>
            <a:r>
              <a:rPr dirty="0" sz="2400">
                <a:solidFill>
                  <a:srgbClr val="FF0000"/>
                </a:solidFill>
                <a:latin typeface="微软雅黑"/>
                <a:cs typeface="微软雅黑"/>
              </a:rPr>
              <a:t>接收到的频率发生了变化。</a:t>
            </a:r>
            <a:endParaRPr sz="2400">
              <a:latin typeface="微软雅黑"/>
              <a:cs typeface="微软雅黑"/>
            </a:endParaRPr>
          </a:p>
          <a:p>
            <a:pPr marL="544195" marR="2251710">
              <a:lnSpc>
                <a:spcPct val="213499"/>
              </a:lnSpc>
              <a:spcBef>
                <a:spcPts val="145"/>
              </a:spcBef>
            </a:pPr>
            <a:r>
              <a:rPr dirty="0" sz="2000">
                <a:latin typeface="微软雅黑"/>
                <a:cs typeface="微软雅黑"/>
              </a:rPr>
              <a:t>当观察者与波源</a:t>
            </a:r>
            <a:r>
              <a:rPr dirty="0" sz="2000">
                <a:solidFill>
                  <a:srgbClr val="FF0000"/>
                </a:solidFill>
                <a:latin typeface="微软雅黑"/>
                <a:cs typeface="微软雅黑"/>
              </a:rPr>
              <a:t>相互靠近</a:t>
            </a:r>
            <a:r>
              <a:rPr dirty="0" sz="2000">
                <a:latin typeface="微软雅黑"/>
                <a:cs typeface="微软雅黑"/>
              </a:rPr>
              <a:t>，观察者接收到的</a:t>
            </a:r>
            <a:r>
              <a:rPr dirty="0" sz="2000">
                <a:solidFill>
                  <a:srgbClr val="FF0000"/>
                </a:solidFill>
                <a:latin typeface="微软雅黑"/>
                <a:cs typeface="微软雅黑"/>
              </a:rPr>
              <a:t>频率增</a:t>
            </a:r>
            <a:r>
              <a:rPr dirty="0" sz="2000">
                <a:solidFill>
                  <a:srgbClr val="FF0000"/>
                </a:solidFill>
                <a:latin typeface="微软雅黑"/>
                <a:cs typeface="微软雅黑"/>
              </a:rPr>
              <a:t>大 </a:t>
            </a:r>
            <a:r>
              <a:rPr dirty="0" sz="2000">
                <a:latin typeface="微软雅黑"/>
                <a:cs typeface="微软雅黑"/>
              </a:rPr>
              <a:t>当观察者与波源</a:t>
            </a:r>
            <a:r>
              <a:rPr dirty="0" sz="2000">
                <a:solidFill>
                  <a:srgbClr val="FF0000"/>
                </a:solidFill>
                <a:latin typeface="微软雅黑"/>
                <a:cs typeface="微软雅黑"/>
              </a:rPr>
              <a:t>相互远离</a:t>
            </a:r>
            <a:r>
              <a:rPr dirty="0" sz="2000">
                <a:latin typeface="微软雅黑"/>
                <a:cs typeface="微软雅黑"/>
              </a:rPr>
              <a:t>，观察者接收到的</a:t>
            </a:r>
            <a:r>
              <a:rPr dirty="0" sz="2000">
                <a:solidFill>
                  <a:srgbClr val="FF0000"/>
                </a:solidFill>
                <a:latin typeface="微软雅黑"/>
                <a:cs typeface="微软雅黑"/>
              </a:rPr>
              <a:t>频率减</a:t>
            </a:r>
            <a:r>
              <a:rPr dirty="0" sz="2000" spc="5">
                <a:solidFill>
                  <a:srgbClr val="FF0000"/>
                </a:solidFill>
                <a:latin typeface="微软雅黑"/>
                <a:cs typeface="微软雅黑"/>
              </a:rPr>
              <a:t>小</a:t>
            </a:r>
            <a:endParaRPr sz="20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150">
              <a:latin typeface="Times New Roman"/>
              <a:cs typeface="Times New Roman"/>
            </a:endParaRPr>
          </a:p>
          <a:p>
            <a:pPr marL="12700" marR="5080">
              <a:lnSpc>
                <a:spcPct val="150000"/>
              </a:lnSpc>
              <a:buSzPct val="95833"/>
              <a:buAutoNum type="arabicPeriod" startAt="2"/>
              <a:tabLst>
                <a:tab pos="273685" algn="l"/>
              </a:tabLst>
            </a:pPr>
            <a:r>
              <a:rPr dirty="0" sz="2400" spc="35">
                <a:latin typeface="微软雅黑"/>
                <a:cs typeface="微软雅黑"/>
              </a:rPr>
              <a:t>多普</a:t>
            </a:r>
            <a:r>
              <a:rPr dirty="0" sz="2400" spc="40">
                <a:latin typeface="微软雅黑"/>
                <a:cs typeface="微软雅黑"/>
              </a:rPr>
              <a:t>勒效应是波的传播过程中共有的特征，不仅机械波，电</a:t>
            </a:r>
            <a:r>
              <a:rPr dirty="0" sz="2400">
                <a:latin typeface="微软雅黑"/>
                <a:cs typeface="微软雅黑"/>
              </a:rPr>
              <a:t>磁 波和光波也会发生多普勒效应。</a:t>
            </a:r>
            <a:endParaRPr sz="24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1840" y="0"/>
            <a:ext cx="2058670" cy="63436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>
                <a:solidFill>
                  <a:srgbClr val="F1F1F1"/>
                </a:solidFill>
                <a:latin typeface="华文楷体"/>
                <a:cs typeface="华文楷体"/>
              </a:rPr>
              <a:t>高中物</a:t>
            </a:r>
            <a:r>
              <a:rPr dirty="0" sz="4000" spc="-10">
                <a:solidFill>
                  <a:srgbClr val="F1F1F1"/>
                </a:solidFill>
                <a:latin typeface="华文楷体"/>
                <a:cs typeface="华文楷体"/>
              </a:rPr>
              <a:t>理</a:t>
            </a:r>
            <a:endParaRPr sz="4000">
              <a:latin typeface="华文楷体"/>
              <a:cs typeface="华文楷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62000" y="1757172"/>
            <a:ext cx="254635" cy="254635"/>
          </a:xfrm>
          <a:custGeom>
            <a:avLst/>
            <a:gdLst/>
            <a:ahLst/>
            <a:cxnLst/>
            <a:rect l="l" t="t" r="r" b="b"/>
            <a:pathLst>
              <a:path w="254634" h="254635">
                <a:moveTo>
                  <a:pt x="0" y="0"/>
                </a:moveTo>
                <a:lnTo>
                  <a:pt x="254507" y="0"/>
                </a:lnTo>
                <a:lnTo>
                  <a:pt x="254507" y="254507"/>
                </a:lnTo>
                <a:lnTo>
                  <a:pt x="0" y="254507"/>
                </a:lnTo>
                <a:lnTo>
                  <a:pt x="0" y="0"/>
                </a:lnTo>
                <a:close/>
              </a:path>
            </a:pathLst>
          </a:custGeom>
          <a:solidFill>
            <a:srgbClr val="FAC5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136903" y="1757172"/>
            <a:ext cx="254635" cy="254635"/>
          </a:xfrm>
          <a:custGeom>
            <a:avLst/>
            <a:gdLst/>
            <a:ahLst/>
            <a:cxnLst/>
            <a:rect l="l" t="t" r="r" b="b"/>
            <a:pathLst>
              <a:path w="254634" h="254635">
                <a:moveTo>
                  <a:pt x="0" y="0"/>
                </a:moveTo>
                <a:lnTo>
                  <a:pt x="254508" y="0"/>
                </a:lnTo>
                <a:lnTo>
                  <a:pt x="254508" y="254507"/>
                </a:lnTo>
                <a:lnTo>
                  <a:pt x="0" y="254507"/>
                </a:lnTo>
                <a:lnTo>
                  <a:pt x="0" y="0"/>
                </a:lnTo>
                <a:close/>
              </a:path>
            </a:pathLst>
          </a:custGeom>
          <a:solidFill>
            <a:srgbClr val="8AC0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135380" y="1371600"/>
            <a:ext cx="253365" cy="254635"/>
          </a:xfrm>
          <a:custGeom>
            <a:avLst/>
            <a:gdLst/>
            <a:ahLst/>
            <a:cxnLst/>
            <a:rect l="l" t="t" r="r" b="b"/>
            <a:pathLst>
              <a:path w="253365" h="254635">
                <a:moveTo>
                  <a:pt x="0" y="0"/>
                </a:moveTo>
                <a:lnTo>
                  <a:pt x="252984" y="0"/>
                </a:lnTo>
                <a:lnTo>
                  <a:pt x="252984" y="254507"/>
                </a:lnTo>
                <a:lnTo>
                  <a:pt x="0" y="254507"/>
                </a:lnTo>
                <a:lnTo>
                  <a:pt x="0" y="0"/>
                </a:lnTo>
                <a:close/>
              </a:path>
            </a:pathLst>
          </a:custGeom>
          <a:solidFill>
            <a:srgbClr val="66BE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62000" y="1371600"/>
            <a:ext cx="254635" cy="254635"/>
          </a:xfrm>
          <a:custGeom>
            <a:avLst/>
            <a:gdLst/>
            <a:ahLst/>
            <a:cxnLst/>
            <a:rect l="l" t="t" r="r" b="b"/>
            <a:pathLst>
              <a:path w="254634" h="254635">
                <a:moveTo>
                  <a:pt x="0" y="0"/>
                </a:moveTo>
                <a:lnTo>
                  <a:pt x="254507" y="0"/>
                </a:lnTo>
                <a:lnTo>
                  <a:pt x="254507" y="254507"/>
                </a:lnTo>
                <a:lnTo>
                  <a:pt x="0" y="254507"/>
                </a:lnTo>
                <a:lnTo>
                  <a:pt x="0" y="0"/>
                </a:lnTo>
                <a:close/>
              </a:path>
            </a:pathLst>
          </a:custGeom>
          <a:solidFill>
            <a:srgbClr val="FB6C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711834" y="2152967"/>
            <a:ext cx="330200" cy="2463800"/>
          </a:xfrm>
          <a:prstGeom prst="rect">
            <a:avLst/>
          </a:prstGeom>
        </p:spPr>
        <p:txBody>
          <a:bodyPr wrap="square" lIns="0" tIns="0" rIns="0" bIns="0" rtlCol="0" vert="eaVert">
            <a:spAutoFit/>
          </a:bodyPr>
          <a:lstStyle/>
          <a:p>
            <a:pPr marL="12700">
              <a:lnSpc>
                <a:spcPct val="60000"/>
              </a:lnSpc>
            </a:pPr>
            <a:r>
              <a:rPr dirty="0" sz="2400">
                <a:solidFill>
                  <a:srgbClr val="252525"/>
                </a:solidFill>
                <a:latin typeface="微软雅黑"/>
                <a:cs typeface="微软雅黑"/>
              </a:rPr>
              <a:t>多普勒效应：应用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068387" y="1371600"/>
            <a:ext cx="0" cy="2402205"/>
          </a:xfrm>
          <a:custGeom>
            <a:avLst/>
            <a:gdLst/>
            <a:ahLst/>
            <a:cxnLst/>
            <a:rect l="l" t="t" r="r" b="b"/>
            <a:pathLst>
              <a:path w="0" h="2402204">
                <a:moveTo>
                  <a:pt x="0" y="0"/>
                </a:moveTo>
                <a:lnTo>
                  <a:pt x="0" y="2401887"/>
                </a:lnTo>
              </a:path>
            </a:pathLst>
          </a:custGeom>
          <a:ln w="25400">
            <a:solidFill>
              <a:srgbClr val="25252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63587" y="1685925"/>
            <a:ext cx="627380" cy="0"/>
          </a:xfrm>
          <a:custGeom>
            <a:avLst/>
            <a:gdLst/>
            <a:ahLst/>
            <a:cxnLst/>
            <a:rect l="l" t="t" r="r" b="b"/>
            <a:pathLst>
              <a:path w="627380" h="0">
                <a:moveTo>
                  <a:pt x="0" y="0"/>
                </a:moveTo>
                <a:lnTo>
                  <a:pt x="627062" y="0"/>
                </a:lnTo>
              </a:path>
            </a:pathLst>
          </a:custGeom>
          <a:ln w="25400">
            <a:solidFill>
              <a:srgbClr val="25252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2215514" y="2754947"/>
            <a:ext cx="3582035" cy="1855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微软雅黑"/>
                <a:cs typeface="微软雅黑"/>
              </a:rPr>
              <a:t>雷达测速仪：交通警察向行进</a:t>
            </a:r>
            <a:r>
              <a:rPr dirty="0" sz="2000">
                <a:latin typeface="微软雅黑"/>
                <a:cs typeface="微软雅黑"/>
              </a:rPr>
              <a:t>中 </a:t>
            </a:r>
            <a:r>
              <a:rPr dirty="0" sz="2000">
                <a:latin typeface="微软雅黑"/>
                <a:cs typeface="微软雅黑"/>
              </a:rPr>
              <a:t>的汽车发射一个已知频率的电</a:t>
            </a:r>
            <a:r>
              <a:rPr dirty="0" sz="2000">
                <a:latin typeface="微软雅黑"/>
                <a:cs typeface="微软雅黑"/>
              </a:rPr>
              <a:t>磁 </a:t>
            </a:r>
            <a:r>
              <a:rPr dirty="0" sz="2000">
                <a:latin typeface="微软雅黑"/>
                <a:cs typeface="微软雅黑"/>
              </a:rPr>
              <a:t>波（通常是红外线），波被运</a:t>
            </a:r>
            <a:r>
              <a:rPr dirty="0" sz="2000">
                <a:latin typeface="微软雅黑"/>
                <a:cs typeface="微软雅黑"/>
              </a:rPr>
              <a:t>动 </a:t>
            </a:r>
            <a:r>
              <a:rPr dirty="0" sz="2000">
                <a:latin typeface="微软雅黑"/>
                <a:cs typeface="微软雅黑"/>
              </a:rPr>
              <a:t>的汽车反射回来时，接收到的</a:t>
            </a:r>
            <a:r>
              <a:rPr dirty="0" sz="2000">
                <a:latin typeface="微软雅黑"/>
                <a:cs typeface="微软雅黑"/>
              </a:rPr>
              <a:t>频 </a:t>
            </a:r>
            <a:r>
              <a:rPr dirty="0" sz="2000">
                <a:latin typeface="微软雅黑"/>
                <a:cs typeface="微软雅黑"/>
              </a:rPr>
              <a:t>率发生变化，由此可指示汽车</a:t>
            </a:r>
            <a:r>
              <a:rPr dirty="0" sz="2000">
                <a:latin typeface="微软雅黑"/>
                <a:cs typeface="微软雅黑"/>
              </a:rPr>
              <a:t>的 </a:t>
            </a:r>
            <a:r>
              <a:rPr dirty="0" sz="2000">
                <a:latin typeface="微软雅黑"/>
                <a:cs typeface="微软雅黑"/>
              </a:rPr>
              <a:t>速度</a:t>
            </a:r>
            <a:r>
              <a:rPr dirty="0" sz="2000" spc="5">
                <a:latin typeface="微软雅黑"/>
                <a:cs typeface="微软雅黑"/>
              </a:rPr>
              <a:t>。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444996" y="2526792"/>
            <a:ext cx="2116836" cy="18409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9739883" y="1967483"/>
            <a:ext cx="2106168" cy="37383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8055864" y="3924300"/>
            <a:ext cx="2083307" cy="167182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2272664" y="1241742"/>
            <a:ext cx="4941570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latin typeface="微软雅黑"/>
                <a:cs typeface="微软雅黑"/>
              </a:rPr>
              <a:t>1.</a:t>
            </a:r>
            <a:r>
              <a:rPr dirty="0" sz="2800">
                <a:latin typeface="微软雅黑"/>
                <a:cs typeface="微软雅黑"/>
              </a:rPr>
              <a:t>交通警察利用多普勒效应测</a:t>
            </a:r>
            <a:r>
              <a:rPr dirty="0" sz="2800" spc="-5">
                <a:latin typeface="微软雅黑"/>
                <a:cs typeface="微软雅黑"/>
              </a:rPr>
              <a:t>速</a:t>
            </a:r>
            <a:endParaRPr sz="28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1840" y="0"/>
            <a:ext cx="2058670" cy="63436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>
                <a:solidFill>
                  <a:srgbClr val="F1F1F1"/>
                </a:solidFill>
                <a:latin typeface="华文楷体"/>
                <a:cs typeface="华文楷体"/>
              </a:rPr>
              <a:t>高中物</a:t>
            </a:r>
            <a:r>
              <a:rPr dirty="0" sz="4000" spc="-10">
                <a:solidFill>
                  <a:srgbClr val="F1F1F1"/>
                </a:solidFill>
                <a:latin typeface="华文楷体"/>
                <a:cs typeface="华文楷体"/>
              </a:rPr>
              <a:t>理</a:t>
            </a:r>
            <a:endParaRPr sz="4000">
              <a:latin typeface="华文楷体"/>
              <a:cs typeface="华文楷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62000" y="1757172"/>
            <a:ext cx="254635" cy="254635"/>
          </a:xfrm>
          <a:custGeom>
            <a:avLst/>
            <a:gdLst/>
            <a:ahLst/>
            <a:cxnLst/>
            <a:rect l="l" t="t" r="r" b="b"/>
            <a:pathLst>
              <a:path w="254634" h="254635">
                <a:moveTo>
                  <a:pt x="0" y="0"/>
                </a:moveTo>
                <a:lnTo>
                  <a:pt x="254507" y="0"/>
                </a:lnTo>
                <a:lnTo>
                  <a:pt x="254507" y="254507"/>
                </a:lnTo>
                <a:lnTo>
                  <a:pt x="0" y="254507"/>
                </a:lnTo>
                <a:lnTo>
                  <a:pt x="0" y="0"/>
                </a:lnTo>
                <a:close/>
              </a:path>
            </a:pathLst>
          </a:custGeom>
          <a:solidFill>
            <a:srgbClr val="FAC5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136903" y="1757172"/>
            <a:ext cx="254635" cy="254635"/>
          </a:xfrm>
          <a:custGeom>
            <a:avLst/>
            <a:gdLst/>
            <a:ahLst/>
            <a:cxnLst/>
            <a:rect l="l" t="t" r="r" b="b"/>
            <a:pathLst>
              <a:path w="254634" h="254635">
                <a:moveTo>
                  <a:pt x="0" y="0"/>
                </a:moveTo>
                <a:lnTo>
                  <a:pt x="254508" y="0"/>
                </a:lnTo>
                <a:lnTo>
                  <a:pt x="254508" y="254507"/>
                </a:lnTo>
                <a:lnTo>
                  <a:pt x="0" y="254507"/>
                </a:lnTo>
                <a:lnTo>
                  <a:pt x="0" y="0"/>
                </a:lnTo>
                <a:close/>
              </a:path>
            </a:pathLst>
          </a:custGeom>
          <a:solidFill>
            <a:srgbClr val="8AC0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135380" y="1371600"/>
            <a:ext cx="253365" cy="254635"/>
          </a:xfrm>
          <a:custGeom>
            <a:avLst/>
            <a:gdLst/>
            <a:ahLst/>
            <a:cxnLst/>
            <a:rect l="l" t="t" r="r" b="b"/>
            <a:pathLst>
              <a:path w="253365" h="254635">
                <a:moveTo>
                  <a:pt x="0" y="0"/>
                </a:moveTo>
                <a:lnTo>
                  <a:pt x="252984" y="0"/>
                </a:lnTo>
                <a:lnTo>
                  <a:pt x="252984" y="254507"/>
                </a:lnTo>
                <a:lnTo>
                  <a:pt x="0" y="254507"/>
                </a:lnTo>
                <a:lnTo>
                  <a:pt x="0" y="0"/>
                </a:lnTo>
                <a:close/>
              </a:path>
            </a:pathLst>
          </a:custGeom>
          <a:solidFill>
            <a:srgbClr val="66BE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62000" y="1371600"/>
            <a:ext cx="254635" cy="254635"/>
          </a:xfrm>
          <a:custGeom>
            <a:avLst/>
            <a:gdLst/>
            <a:ahLst/>
            <a:cxnLst/>
            <a:rect l="l" t="t" r="r" b="b"/>
            <a:pathLst>
              <a:path w="254634" h="254635">
                <a:moveTo>
                  <a:pt x="0" y="0"/>
                </a:moveTo>
                <a:lnTo>
                  <a:pt x="254507" y="0"/>
                </a:lnTo>
                <a:lnTo>
                  <a:pt x="254507" y="254507"/>
                </a:lnTo>
                <a:lnTo>
                  <a:pt x="0" y="254507"/>
                </a:lnTo>
                <a:lnTo>
                  <a:pt x="0" y="0"/>
                </a:lnTo>
                <a:close/>
              </a:path>
            </a:pathLst>
          </a:custGeom>
          <a:solidFill>
            <a:srgbClr val="FB6C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711834" y="2152967"/>
            <a:ext cx="330200" cy="2463800"/>
          </a:xfrm>
          <a:prstGeom prst="rect">
            <a:avLst/>
          </a:prstGeom>
        </p:spPr>
        <p:txBody>
          <a:bodyPr wrap="square" lIns="0" tIns="0" rIns="0" bIns="0" rtlCol="0" vert="eaVert">
            <a:spAutoFit/>
          </a:bodyPr>
          <a:lstStyle/>
          <a:p>
            <a:pPr marL="12700">
              <a:lnSpc>
                <a:spcPct val="60000"/>
              </a:lnSpc>
            </a:pPr>
            <a:r>
              <a:rPr dirty="0" sz="2400">
                <a:solidFill>
                  <a:srgbClr val="252525"/>
                </a:solidFill>
                <a:latin typeface="微软雅黑"/>
                <a:cs typeface="微软雅黑"/>
              </a:rPr>
              <a:t>多普勒效应：应用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068387" y="1371600"/>
            <a:ext cx="0" cy="2402205"/>
          </a:xfrm>
          <a:custGeom>
            <a:avLst/>
            <a:gdLst/>
            <a:ahLst/>
            <a:cxnLst/>
            <a:rect l="l" t="t" r="r" b="b"/>
            <a:pathLst>
              <a:path w="0" h="2402204">
                <a:moveTo>
                  <a:pt x="0" y="0"/>
                </a:moveTo>
                <a:lnTo>
                  <a:pt x="0" y="2401887"/>
                </a:lnTo>
              </a:path>
            </a:pathLst>
          </a:custGeom>
          <a:ln w="25400">
            <a:solidFill>
              <a:srgbClr val="25252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63587" y="1685925"/>
            <a:ext cx="627380" cy="0"/>
          </a:xfrm>
          <a:custGeom>
            <a:avLst/>
            <a:gdLst/>
            <a:ahLst/>
            <a:cxnLst/>
            <a:rect l="l" t="t" r="r" b="b"/>
            <a:pathLst>
              <a:path w="627380" h="0">
                <a:moveTo>
                  <a:pt x="0" y="0"/>
                </a:moveTo>
                <a:lnTo>
                  <a:pt x="627062" y="0"/>
                </a:lnTo>
              </a:path>
            </a:pathLst>
          </a:custGeom>
          <a:ln w="25400">
            <a:solidFill>
              <a:srgbClr val="25252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2031364" y="1330325"/>
            <a:ext cx="698309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微软雅黑"/>
                <a:cs typeface="微软雅黑"/>
              </a:rPr>
              <a:t>2</a:t>
            </a:r>
            <a:r>
              <a:rPr dirty="0" sz="2400">
                <a:latin typeface="微软雅黑"/>
                <a:cs typeface="微软雅黑"/>
              </a:rPr>
              <a:t>.用多普勒效应测量其它星系与地球相对运动的速率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255202" y="2754756"/>
            <a:ext cx="8154034" cy="1397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50000"/>
              </a:lnSpc>
              <a:spcBef>
                <a:spcPts val="100"/>
              </a:spcBef>
            </a:pPr>
            <a:r>
              <a:rPr dirty="0" sz="2000">
                <a:latin typeface="微软雅黑"/>
                <a:cs typeface="微软雅黑"/>
              </a:rPr>
              <a:t>宇宙中的星球都在不停地运动．测量星球上某些元素发出的光波的频率</a:t>
            </a:r>
            <a:r>
              <a:rPr dirty="0" sz="2000">
                <a:latin typeface="微软雅黑"/>
                <a:cs typeface="微软雅黑"/>
              </a:rPr>
              <a:t>， </a:t>
            </a:r>
            <a:r>
              <a:rPr dirty="0" sz="2000">
                <a:latin typeface="微软雅黑"/>
                <a:cs typeface="微软雅黑"/>
              </a:rPr>
              <a:t>然后跟地球上这些元素静止时发光的频率对照，就可以算出星球靠近或</a:t>
            </a:r>
            <a:r>
              <a:rPr dirty="0" sz="2000">
                <a:latin typeface="微软雅黑"/>
                <a:cs typeface="微软雅黑"/>
              </a:rPr>
              <a:t>远 </a:t>
            </a:r>
            <a:r>
              <a:rPr dirty="0" sz="2000">
                <a:latin typeface="微软雅黑"/>
                <a:cs typeface="微软雅黑"/>
              </a:rPr>
              <a:t>离我们的速度</a:t>
            </a:r>
            <a:r>
              <a:rPr dirty="0" sz="2000" spc="5">
                <a:latin typeface="微软雅黑"/>
                <a:cs typeface="微软雅黑"/>
              </a:rPr>
              <a:t>。</a:t>
            </a:r>
            <a:endParaRPr sz="20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1840" y="0"/>
            <a:ext cx="2058670" cy="63436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>
                <a:solidFill>
                  <a:srgbClr val="F1F1F1"/>
                </a:solidFill>
                <a:latin typeface="华文楷体"/>
                <a:cs typeface="华文楷体"/>
              </a:rPr>
              <a:t>高中物</a:t>
            </a:r>
            <a:r>
              <a:rPr dirty="0" sz="4000" spc="-10">
                <a:solidFill>
                  <a:srgbClr val="F1F1F1"/>
                </a:solidFill>
                <a:latin typeface="华文楷体"/>
                <a:cs typeface="华文楷体"/>
              </a:rPr>
              <a:t>理</a:t>
            </a:r>
            <a:endParaRPr sz="4000">
              <a:latin typeface="华文楷体"/>
              <a:cs typeface="华文楷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62000" y="1757172"/>
            <a:ext cx="254635" cy="254635"/>
          </a:xfrm>
          <a:custGeom>
            <a:avLst/>
            <a:gdLst/>
            <a:ahLst/>
            <a:cxnLst/>
            <a:rect l="l" t="t" r="r" b="b"/>
            <a:pathLst>
              <a:path w="254634" h="254635">
                <a:moveTo>
                  <a:pt x="0" y="0"/>
                </a:moveTo>
                <a:lnTo>
                  <a:pt x="254507" y="0"/>
                </a:lnTo>
                <a:lnTo>
                  <a:pt x="254507" y="254507"/>
                </a:lnTo>
                <a:lnTo>
                  <a:pt x="0" y="254507"/>
                </a:lnTo>
                <a:lnTo>
                  <a:pt x="0" y="0"/>
                </a:lnTo>
                <a:close/>
              </a:path>
            </a:pathLst>
          </a:custGeom>
          <a:solidFill>
            <a:srgbClr val="FAC5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136903" y="1757172"/>
            <a:ext cx="254635" cy="254635"/>
          </a:xfrm>
          <a:custGeom>
            <a:avLst/>
            <a:gdLst/>
            <a:ahLst/>
            <a:cxnLst/>
            <a:rect l="l" t="t" r="r" b="b"/>
            <a:pathLst>
              <a:path w="254634" h="254635">
                <a:moveTo>
                  <a:pt x="0" y="0"/>
                </a:moveTo>
                <a:lnTo>
                  <a:pt x="254508" y="0"/>
                </a:lnTo>
                <a:lnTo>
                  <a:pt x="254508" y="254507"/>
                </a:lnTo>
                <a:lnTo>
                  <a:pt x="0" y="254507"/>
                </a:lnTo>
                <a:lnTo>
                  <a:pt x="0" y="0"/>
                </a:lnTo>
                <a:close/>
              </a:path>
            </a:pathLst>
          </a:custGeom>
          <a:solidFill>
            <a:srgbClr val="8AC0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135380" y="1371600"/>
            <a:ext cx="253365" cy="254635"/>
          </a:xfrm>
          <a:custGeom>
            <a:avLst/>
            <a:gdLst/>
            <a:ahLst/>
            <a:cxnLst/>
            <a:rect l="l" t="t" r="r" b="b"/>
            <a:pathLst>
              <a:path w="253365" h="254635">
                <a:moveTo>
                  <a:pt x="0" y="0"/>
                </a:moveTo>
                <a:lnTo>
                  <a:pt x="252984" y="0"/>
                </a:lnTo>
                <a:lnTo>
                  <a:pt x="252984" y="254507"/>
                </a:lnTo>
                <a:lnTo>
                  <a:pt x="0" y="254507"/>
                </a:lnTo>
                <a:lnTo>
                  <a:pt x="0" y="0"/>
                </a:lnTo>
                <a:close/>
              </a:path>
            </a:pathLst>
          </a:custGeom>
          <a:solidFill>
            <a:srgbClr val="66BE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62000" y="1371600"/>
            <a:ext cx="254635" cy="254635"/>
          </a:xfrm>
          <a:custGeom>
            <a:avLst/>
            <a:gdLst/>
            <a:ahLst/>
            <a:cxnLst/>
            <a:rect l="l" t="t" r="r" b="b"/>
            <a:pathLst>
              <a:path w="254634" h="254635">
                <a:moveTo>
                  <a:pt x="0" y="0"/>
                </a:moveTo>
                <a:lnTo>
                  <a:pt x="254507" y="0"/>
                </a:lnTo>
                <a:lnTo>
                  <a:pt x="254507" y="254507"/>
                </a:lnTo>
                <a:lnTo>
                  <a:pt x="0" y="254507"/>
                </a:lnTo>
                <a:lnTo>
                  <a:pt x="0" y="0"/>
                </a:lnTo>
                <a:close/>
              </a:path>
            </a:pathLst>
          </a:custGeom>
          <a:solidFill>
            <a:srgbClr val="FB6C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711834" y="2152967"/>
            <a:ext cx="330200" cy="2463800"/>
          </a:xfrm>
          <a:prstGeom prst="rect">
            <a:avLst/>
          </a:prstGeom>
        </p:spPr>
        <p:txBody>
          <a:bodyPr wrap="square" lIns="0" tIns="0" rIns="0" bIns="0" rtlCol="0" vert="eaVert">
            <a:spAutoFit/>
          </a:bodyPr>
          <a:lstStyle/>
          <a:p>
            <a:pPr marL="12700">
              <a:lnSpc>
                <a:spcPct val="60000"/>
              </a:lnSpc>
            </a:pPr>
            <a:r>
              <a:rPr dirty="0" sz="2400">
                <a:solidFill>
                  <a:srgbClr val="252525"/>
                </a:solidFill>
                <a:latin typeface="微软雅黑"/>
                <a:cs typeface="微软雅黑"/>
              </a:rPr>
              <a:t>多普勒效应：应用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068387" y="1371600"/>
            <a:ext cx="0" cy="2402205"/>
          </a:xfrm>
          <a:custGeom>
            <a:avLst/>
            <a:gdLst/>
            <a:ahLst/>
            <a:cxnLst/>
            <a:rect l="l" t="t" r="r" b="b"/>
            <a:pathLst>
              <a:path w="0" h="2402204">
                <a:moveTo>
                  <a:pt x="0" y="0"/>
                </a:moveTo>
                <a:lnTo>
                  <a:pt x="0" y="2401887"/>
                </a:lnTo>
              </a:path>
            </a:pathLst>
          </a:custGeom>
          <a:ln w="25400">
            <a:solidFill>
              <a:srgbClr val="25252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63587" y="1685925"/>
            <a:ext cx="627380" cy="0"/>
          </a:xfrm>
          <a:custGeom>
            <a:avLst/>
            <a:gdLst/>
            <a:ahLst/>
            <a:cxnLst/>
            <a:rect l="l" t="t" r="r" b="b"/>
            <a:pathLst>
              <a:path w="627380" h="0">
                <a:moveTo>
                  <a:pt x="0" y="0"/>
                </a:moveTo>
                <a:lnTo>
                  <a:pt x="627062" y="0"/>
                </a:lnTo>
              </a:path>
            </a:pathLst>
          </a:custGeom>
          <a:ln w="25400">
            <a:solidFill>
              <a:srgbClr val="25252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2283777" y="1174432"/>
            <a:ext cx="8559800" cy="1488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微软雅黑"/>
                <a:cs typeface="微软雅黑"/>
              </a:rPr>
              <a:t>3.</a:t>
            </a:r>
            <a:r>
              <a:rPr dirty="0" sz="2400">
                <a:latin typeface="微软雅黑"/>
                <a:cs typeface="微软雅黑"/>
              </a:rPr>
              <a:t>医生向人体内发射频率已知的超声波，超声波被血管中的血流 反射后又被仪器接收，测出反射波的频率变化，就能知道血流的 速度。这种方法俗称“彩超”，可以检查心脏、大脑和眼底血管 的病变。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658867" y="3011423"/>
            <a:ext cx="4165091" cy="27172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5451157" y="6044247"/>
            <a:ext cx="256603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微软雅黑"/>
                <a:cs typeface="微软雅黑"/>
              </a:rPr>
              <a:t>多普勒颈脑血液测速</a:t>
            </a:r>
            <a:r>
              <a:rPr dirty="0" sz="2000" spc="5">
                <a:latin typeface="微软雅黑"/>
                <a:cs typeface="微软雅黑"/>
              </a:rPr>
              <a:t>仪</a:t>
            </a:r>
            <a:endParaRPr sz="20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1840" y="0"/>
            <a:ext cx="2058670" cy="685800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4000" b="1">
                <a:solidFill>
                  <a:srgbClr val="F1F1F1"/>
                </a:solidFill>
                <a:latin typeface="华文楷体"/>
                <a:cs typeface="华文楷体"/>
              </a:rPr>
              <a:t>高中物</a:t>
            </a:r>
            <a:r>
              <a:rPr dirty="0" sz="4000" spc="-10" b="1">
                <a:solidFill>
                  <a:srgbClr val="F1F1F1"/>
                </a:solidFill>
                <a:latin typeface="华文楷体"/>
                <a:cs typeface="华文楷体"/>
              </a:rPr>
              <a:t>理</a:t>
            </a:r>
            <a:endParaRPr sz="4000">
              <a:latin typeface="华文楷体"/>
              <a:cs typeface="华文楷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62000" y="1757172"/>
            <a:ext cx="254635" cy="254635"/>
          </a:xfrm>
          <a:custGeom>
            <a:avLst/>
            <a:gdLst/>
            <a:ahLst/>
            <a:cxnLst/>
            <a:rect l="l" t="t" r="r" b="b"/>
            <a:pathLst>
              <a:path w="254634" h="254635">
                <a:moveTo>
                  <a:pt x="0" y="0"/>
                </a:moveTo>
                <a:lnTo>
                  <a:pt x="254507" y="0"/>
                </a:lnTo>
                <a:lnTo>
                  <a:pt x="254507" y="254507"/>
                </a:lnTo>
                <a:lnTo>
                  <a:pt x="0" y="254508"/>
                </a:lnTo>
                <a:lnTo>
                  <a:pt x="0" y="0"/>
                </a:lnTo>
                <a:close/>
              </a:path>
            </a:pathLst>
          </a:custGeom>
          <a:solidFill>
            <a:srgbClr val="FAC5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136903" y="1757172"/>
            <a:ext cx="254635" cy="254635"/>
          </a:xfrm>
          <a:custGeom>
            <a:avLst/>
            <a:gdLst/>
            <a:ahLst/>
            <a:cxnLst/>
            <a:rect l="l" t="t" r="r" b="b"/>
            <a:pathLst>
              <a:path w="254634" h="254635">
                <a:moveTo>
                  <a:pt x="0" y="0"/>
                </a:moveTo>
                <a:lnTo>
                  <a:pt x="254507" y="0"/>
                </a:lnTo>
                <a:lnTo>
                  <a:pt x="254507" y="254507"/>
                </a:lnTo>
                <a:lnTo>
                  <a:pt x="0" y="254507"/>
                </a:lnTo>
                <a:lnTo>
                  <a:pt x="0" y="0"/>
                </a:lnTo>
                <a:close/>
              </a:path>
            </a:pathLst>
          </a:custGeom>
          <a:solidFill>
            <a:srgbClr val="8AC0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135380" y="1371600"/>
            <a:ext cx="253365" cy="254635"/>
          </a:xfrm>
          <a:custGeom>
            <a:avLst/>
            <a:gdLst/>
            <a:ahLst/>
            <a:cxnLst/>
            <a:rect l="l" t="t" r="r" b="b"/>
            <a:pathLst>
              <a:path w="253365" h="254635">
                <a:moveTo>
                  <a:pt x="0" y="0"/>
                </a:moveTo>
                <a:lnTo>
                  <a:pt x="252983" y="0"/>
                </a:lnTo>
                <a:lnTo>
                  <a:pt x="252984" y="254507"/>
                </a:lnTo>
                <a:lnTo>
                  <a:pt x="0" y="254507"/>
                </a:lnTo>
                <a:lnTo>
                  <a:pt x="0" y="0"/>
                </a:lnTo>
                <a:close/>
              </a:path>
            </a:pathLst>
          </a:custGeom>
          <a:solidFill>
            <a:srgbClr val="66BE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62000" y="1371600"/>
            <a:ext cx="254635" cy="254635"/>
          </a:xfrm>
          <a:custGeom>
            <a:avLst/>
            <a:gdLst/>
            <a:ahLst/>
            <a:cxnLst/>
            <a:rect l="l" t="t" r="r" b="b"/>
            <a:pathLst>
              <a:path w="254634" h="254635">
                <a:moveTo>
                  <a:pt x="0" y="0"/>
                </a:moveTo>
                <a:lnTo>
                  <a:pt x="254507" y="0"/>
                </a:lnTo>
                <a:lnTo>
                  <a:pt x="254507" y="254507"/>
                </a:lnTo>
                <a:lnTo>
                  <a:pt x="0" y="254508"/>
                </a:lnTo>
                <a:lnTo>
                  <a:pt x="0" y="0"/>
                </a:lnTo>
                <a:close/>
              </a:path>
            </a:pathLst>
          </a:custGeom>
          <a:solidFill>
            <a:srgbClr val="FB6C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711834" y="2152967"/>
            <a:ext cx="330200" cy="3073400"/>
          </a:xfrm>
          <a:prstGeom prst="rect">
            <a:avLst/>
          </a:prstGeom>
        </p:spPr>
        <p:txBody>
          <a:bodyPr wrap="square" lIns="0" tIns="0" rIns="0" bIns="0" rtlCol="0" vert="eaVert">
            <a:spAutoFit/>
          </a:bodyPr>
          <a:lstStyle/>
          <a:p>
            <a:pPr marL="12700">
              <a:lnSpc>
                <a:spcPct val="60000"/>
              </a:lnSpc>
            </a:pPr>
            <a:r>
              <a:rPr dirty="0" sz="2400">
                <a:solidFill>
                  <a:srgbClr val="252525"/>
                </a:solidFill>
                <a:latin typeface="微软雅黑"/>
                <a:cs typeface="微软雅黑"/>
              </a:rPr>
              <a:t>多普勒效应：科学漫步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068387" y="1371600"/>
            <a:ext cx="0" cy="2402205"/>
          </a:xfrm>
          <a:custGeom>
            <a:avLst/>
            <a:gdLst/>
            <a:ahLst/>
            <a:cxnLst/>
            <a:rect l="l" t="t" r="r" b="b"/>
            <a:pathLst>
              <a:path w="0" h="2402204">
                <a:moveTo>
                  <a:pt x="0" y="0"/>
                </a:moveTo>
                <a:lnTo>
                  <a:pt x="0" y="2401887"/>
                </a:lnTo>
              </a:path>
            </a:pathLst>
          </a:custGeom>
          <a:ln w="25400">
            <a:solidFill>
              <a:srgbClr val="25252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63587" y="1685925"/>
            <a:ext cx="627380" cy="0"/>
          </a:xfrm>
          <a:custGeom>
            <a:avLst/>
            <a:gdLst/>
            <a:ahLst/>
            <a:cxnLst/>
            <a:rect l="l" t="t" r="r" b="b"/>
            <a:pathLst>
              <a:path w="627380" h="0">
                <a:moveTo>
                  <a:pt x="627062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25252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348228" y="1135379"/>
            <a:ext cx="5667755" cy="57226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1840" y="0"/>
            <a:ext cx="2058670" cy="63436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>
                <a:solidFill>
                  <a:srgbClr val="F1F1F1"/>
                </a:solidFill>
                <a:latin typeface="华文楷体"/>
                <a:cs typeface="华文楷体"/>
              </a:rPr>
              <a:t>高中物</a:t>
            </a:r>
            <a:r>
              <a:rPr dirty="0" sz="4000" spc="-10">
                <a:solidFill>
                  <a:srgbClr val="F1F1F1"/>
                </a:solidFill>
                <a:latin typeface="华文楷体"/>
                <a:cs typeface="华文楷体"/>
              </a:rPr>
              <a:t>理</a:t>
            </a:r>
            <a:endParaRPr sz="4000">
              <a:latin typeface="华文楷体"/>
              <a:cs typeface="华文楷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62000" y="1757172"/>
            <a:ext cx="254635" cy="254635"/>
          </a:xfrm>
          <a:custGeom>
            <a:avLst/>
            <a:gdLst/>
            <a:ahLst/>
            <a:cxnLst/>
            <a:rect l="l" t="t" r="r" b="b"/>
            <a:pathLst>
              <a:path w="254634" h="254635">
                <a:moveTo>
                  <a:pt x="0" y="0"/>
                </a:moveTo>
                <a:lnTo>
                  <a:pt x="254507" y="0"/>
                </a:lnTo>
                <a:lnTo>
                  <a:pt x="254507" y="254507"/>
                </a:lnTo>
                <a:lnTo>
                  <a:pt x="0" y="254507"/>
                </a:lnTo>
                <a:lnTo>
                  <a:pt x="0" y="0"/>
                </a:lnTo>
                <a:close/>
              </a:path>
            </a:pathLst>
          </a:custGeom>
          <a:solidFill>
            <a:srgbClr val="FAC5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136903" y="1757172"/>
            <a:ext cx="254635" cy="254635"/>
          </a:xfrm>
          <a:custGeom>
            <a:avLst/>
            <a:gdLst/>
            <a:ahLst/>
            <a:cxnLst/>
            <a:rect l="l" t="t" r="r" b="b"/>
            <a:pathLst>
              <a:path w="254634" h="254635">
                <a:moveTo>
                  <a:pt x="0" y="0"/>
                </a:moveTo>
                <a:lnTo>
                  <a:pt x="254508" y="0"/>
                </a:lnTo>
                <a:lnTo>
                  <a:pt x="254508" y="254507"/>
                </a:lnTo>
                <a:lnTo>
                  <a:pt x="0" y="254507"/>
                </a:lnTo>
                <a:lnTo>
                  <a:pt x="0" y="0"/>
                </a:lnTo>
                <a:close/>
              </a:path>
            </a:pathLst>
          </a:custGeom>
          <a:solidFill>
            <a:srgbClr val="8AC0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135380" y="1371600"/>
            <a:ext cx="253365" cy="254635"/>
          </a:xfrm>
          <a:custGeom>
            <a:avLst/>
            <a:gdLst/>
            <a:ahLst/>
            <a:cxnLst/>
            <a:rect l="l" t="t" r="r" b="b"/>
            <a:pathLst>
              <a:path w="253365" h="254635">
                <a:moveTo>
                  <a:pt x="0" y="0"/>
                </a:moveTo>
                <a:lnTo>
                  <a:pt x="252984" y="0"/>
                </a:lnTo>
                <a:lnTo>
                  <a:pt x="252984" y="254507"/>
                </a:lnTo>
                <a:lnTo>
                  <a:pt x="0" y="254507"/>
                </a:lnTo>
                <a:lnTo>
                  <a:pt x="0" y="0"/>
                </a:lnTo>
                <a:close/>
              </a:path>
            </a:pathLst>
          </a:custGeom>
          <a:solidFill>
            <a:srgbClr val="66BE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62000" y="1371600"/>
            <a:ext cx="254635" cy="254635"/>
          </a:xfrm>
          <a:custGeom>
            <a:avLst/>
            <a:gdLst/>
            <a:ahLst/>
            <a:cxnLst/>
            <a:rect l="l" t="t" r="r" b="b"/>
            <a:pathLst>
              <a:path w="254634" h="254635">
                <a:moveTo>
                  <a:pt x="0" y="0"/>
                </a:moveTo>
                <a:lnTo>
                  <a:pt x="254507" y="0"/>
                </a:lnTo>
                <a:lnTo>
                  <a:pt x="254507" y="254507"/>
                </a:lnTo>
                <a:lnTo>
                  <a:pt x="0" y="254507"/>
                </a:lnTo>
                <a:lnTo>
                  <a:pt x="0" y="0"/>
                </a:lnTo>
                <a:close/>
              </a:path>
            </a:pathLst>
          </a:custGeom>
          <a:solidFill>
            <a:srgbClr val="FB6C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711834" y="2152967"/>
            <a:ext cx="330200" cy="3073400"/>
          </a:xfrm>
          <a:prstGeom prst="rect">
            <a:avLst/>
          </a:prstGeom>
        </p:spPr>
        <p:txBody>
          <a:bodyPr wrap="square" lIns="0" tIns="0" rIns="0" bIns="0" rtlCol="0" vert="eaVert">
            <a:spAutoFit/>
          </a:bodyPr>
          <a:lstStyle/>
          <a:p>
            <a:pPr marL="12700">
              <a:lnSpc>
                <a:spcPct val="60000"/>
              </a:lnSpc>
            </a:pPr>
            <a:r>
              <a:rPr dirty="0" sz="2400">
                <a:solidFill>
                  <a:srgbClr val="252525"/>
                </a:solidFill>
                <a:latin typeface="微软雅黑"/>
                <a:cs typeface="微软雅黑"/>
              </a:rPr>
              <a:t>惠更斯原理：两个概念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068387" y="1371600"/>
            <a:ext cx="0" cy="2402205"/>
          </a:xfrm>
          <a:custGeom>
            <a:avLst/>
            <a:gdLst/>
            <a:ahLst/>
            <a:cxnLst/>
            <a:rect l="l" t="t" r="r" b="b"/>
            <a:pathLst>
              <a:path w="0" h="2402204">
                <a:moveTo>
                  <a:pt x="0" y="0"/>
                </a:moveTo>
                <a:lnTo>
                  <a:pt x="0" y="2401887"/>
                </a:lnTo>
              </a:path>
            </a:pathLst>
          </a:custGeom>
          <a:ln w="25400">
            <a:solidFill>
              <a:srgbClr val="25252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63587" y="1685925"/>
            <a:ext cx="627380" cy="0"/>
          </a:xfrm>
          <a:custGeom>
            <a:avLst/>
            <a:gdLst/>
            <a:ahLst/>
            <a:cxnLst/>
            <a:rect l="l" t="t" r="r" b="b"/>
            <a:pathLst>
              <a:path w="627380" h="0">
                <a:moveTo>
                  <a:pt x="0" y="0"/>
                </a:moveTo>
                <a:lnTo>
                  <a:pt x="627062" y="0"/>
                </a:lnTo>
              </a:path>
            </a:pathLst>
          </a:custGeom>
          <a:ln w="25400">
            <a:solidFill>
              <a:srgbClr val="25252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598839" y="3763962"/>
            <a:ext cx="2477884" cy="2476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328862" y="4902961"/>
            <a:ext cx="2898775" cy="114300"/>
          </a:xfrm>
          <a:custGeom>
            <a:avLst/>
            <a:gdLst/>
            <a:ahLst/>
            <a:cxnLst/>
            <a:rect l="l" t="t" r="r" b="b"/>
            <a:pathLst>
              <a:path w="2898775" h="114300">
                <a:moveTo>
                  <a:pt x="190500" y="114300"/>
                </a:moveTo>
                <a:lnTo>
                  <a:pt x="0" y="57150"/>
                </a:lnTo>
                <a:lnTo>
                  <a:pt x="190500" y="0"/>
                </a:lnTo>
                <a:lnTo>
                  <a:pt x="127000" y="38100"/>
                </a:lnTo>
                <a:lnTo>
                  <a:pt x="71437" y="38100"/>
                </a:lnTo>
                <a:lnTo>
                  <a:pt x="71437" y="76200"/>
                </a:lnTo>
                <a:lnTo>
                  <a:pt x="127000" y="76200"/>
                </a:lnTo>
                <a:lnTo>
                  <a:pt x="190500" y="114300"/>
                </a:lnTo>
                <a:close/>
              </a:path>
              <a:path w="2898775" h="114300">
                <a:moveTo>
                  <a:pt x="2708275" y="114300"/>
                </a:moveTo>
                <a:lnTo>
                  <a:pt x="2803525" y="57150"/>
                </a:lnTo>
                <a:lnTo>
                  <a:pt x="2708275" y="0"/>
                </a:lnTo>
                <a:lnTo>
                  <a:pt x="2835275" y="38100"/>
                </a:lnTo>
                <a:lnTo>
                  <a:pt x="2827337" y="38100"/>
                </a:lnTo>
                <a:lnTo>
                  <a:pt x="2827337" y="76200"/>
                </a:lnTo>
                <a:lnTo>
                  <a:pt x="2835275" y="76200"/>
                </a:lnTo>
                <a:lnTo>
                  <a:pt x="2708275" y="114300"/>
                </a:lnTo>
                <a:close/>
              </a:path>
              <a:path w="2898775" h="114300">
                <a:moveTo>
                  <a:pt x="127000" y="76200"/>
                </a:moveTo>
                <a:lnTo>
                  <a:pt x="71437" y="76200"/>
                </a:lnTo>
                <a:lnTo>
                  <a:pt x="71437" y="38100"/>
                </a:lnTo>
                <a:lnTo>
                  <a:pt x="127000" y="38100"/>
                </a:lnTo>
                <a:lnTo>
                  <a:pt x="95250" y="57150"/>
                </a:lnTo>
                <a:lnTo>
                  <a:pt x="127000" y="76200"/>
                </a:lnTo>
                <a:close/>
              </a:path>
              <a:path w="2898775" h="114300">
                <a:moveTo>
                  <a:pt x="2771775" y="76200"/>
                </a:moveTo>
                <a:lnTo>
                  <a:pt x="127000" y="76200"/>
                </a:lnTo>
                <a:lnTo>
                  <a:pt x="95250" y="57150"/>
                </a:lnTo>
                <a:lnTo>
                  <a:pt x="127000" y="38100"/>
                </a:lnTo>
                <a:lnTo>
                  <a:pt x="2771775" y="38100"/>
                </a:lnTo>
                <a:lnTo>
                  <a:pt x="2803525" y="57150"/>
                </a:lnTo>
                <a:lnTo>
                  <a:pt x="2771775" y="76200"/>
                </a:lnTo>
                <a:close/>
              </a:path>
              <a:path w="2898775" h="114300">
                <a:moveTo>
                  <a:pt x="2835275" y="76200"/>
                </a:moveTo>
                <a:lnTo>
                  <a:pt x="2827337" y="76200"/>
                </a:lnTo>
                <a:lnTo>
                  <a:pt x="2827337" y="38100"/>
                </a:lnTo>
                <a:lnTo>
                  <a:pt x="2835275" y="38100"/>
                </a:lnTo>
                <a:lnTo>
                  <a:pt x="2898775" y="57150"/>
                </a:lnTo>
                <a:lnTo>
                  <a:pt x="2835275" y="76200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736568" y="3495675"/>
            <a:ext cx="114300" cy="2867025"/>
          </a:xfrm>
          <a:custGeom>
            <a:avLst/>
            <a:gdLst/>
            <a:ahLst/>
            <a:cxnLst/>
            <a:rect l="l" t="t" r="r" b="b"/>
            <a:pathLst>
              <a:path w="114300" h="2867025">
                <a:moveTo>
                  <a:pt x="0" y="190500"/>
                </a:moveTo>
                <a:lnTo>
                  <a:pt x="57150" y="0"/>
                </a:lnTo>
                <a:lnTo>
                  <a:pt x="78581" y="71437"/>
                </a:lnTo>
                <a:lnTo>
                  <a:pt x="38100" y="71437"/>
                </a:lnTo>
                <a:lnTo>
                  <a:pt x="38100" y="127000"/>
                </a:lnTo>
                <a:lnTo>
                  <a:pt x="0" y="190500"/>
                </a:lnTo>
                <a:close/>
              </a:path>
              <a:path w="114300" h="2867025">
                <a:moveTo>
                  <a:pt x="38100" y="127000"/>
                </a:moveTo>
                <a:lnTo>
                  <a:pt x="38100" y="71437"/>
                </a:lnTo>
                <a:lnTo>
                  <a:pt x="76200" y="71437"/>
                </a:lnTo>
                <a:lnTo>
                  <a:pt x="76200" y="95250"/>
                </a:lnTo>
                <a:lnTo>
                  <a:pt x="57150" y="95250"/>
                </a:lnTo>
                <a:lnTo>
                  <a:pt x="38100" y="127000"/>
                </a:lnTo>
                <a:close/>
              </a:path>
              <a:path w="114300" h="2867025">
                <a:moveTo>
                  <a:pt x="114300" y="190500"/>
                </a:moveTo>
                <a:lnTo>
                  <a:pt x="76200" y="127000"/>
                </a:lnTo>
                <a:lnTo>
                  <a:pt x="76200" y="71437"/>
                </a:lnTo>
                <a:lnTo>
                  <a:pt x="78581" y="71437"/>
                </a:lnTo>
                <a:lnTo>
                  <a:pt x="114300" y="190500"/>
                </a:lnTo>
                <a:close/>
              </a:path>
              <a:path w="114300" h="2867025">
                <a:moveTo>
                  <a:pt x="57150" y="2771775"/>
                </a:moveTo>
                <a:lnTo>
                  <a:pt x="38100" y="2740025"/>
                </a:lnTo>
                <a:lnTo>
                  <a:pt x="38100" y="127000"/>
                </a:lnTo>
                <a:lnTo>
                  <a:pt x="57150" y="95250"/>
                </a:lnTo>
                <a:lnTo>
                  <a:pt x="76200" y="127000"/>
                </a:lnTo>
                <a:lnTo>
                  <a:pt x="76200" y="2740025"/>
                </a:lnTo>
                <a:lnTo>
                  <a:pt x="57150" y="2771775"/>
                </a:lnTo>
                <a:close/>
              </a:path>
              <a:path w="114300" h="2867025">
                <a:moveTo>
                  <a:pt x="76200" y="127000"/>
                </a:moveTo>
                <a:lnTo>
                  <a:pt x="57150" y="95250"/>
                </a:lnTo>
                <a:lnTo>
                  <a:pt x="76200" y="95250"/>
                </a:lnTo>
                <a:lnTo>
                  <a:pt x="76200" y="127000"/>
                </a:lnTo>
                <a:close/>
              </a:path>
              <a:path w="114300" h="2867025">
                <a:moveTo>
                  <a:pt x="57150" y="2867025"/>
                </a:moveTo>
                <a:lnTo>
                  <a:pt x="0" y="2676525"/>
                </a:lnTo>
                <a:lnTo>
                  <a:pt x="38100" y="2740025"/>
                </a:lnTo>
                <a:lnTo>
                  <a:pt x="38100" y="2795587"/>
                </a:lnTo>
                <a:lnTo>
                  <a:pt x="78581" y="2795587"/>
                </a:lnTo>
                <a:lnTo>
                  <a:pt x="57150" y="2867025"/>
                </a:lnTo>
                <a:close/>
              </a:path>
              <a:path w="114300" h="2867025">
                <a:moveTo>
                  <a:pt x="78581" y="2795587"/>
                </a:moveTo>
                <a:lnTo>
                  <a:pt x="76200" y="2795587"/>
                </a:lnTo>
                <a:lnTo>
                  <a:pt x="76200" y="2740025"/>
                </a:lnTo>
                <a:lnTo>
                  <a:pt x="114300" y="2676525"/>
                </a:lnTo>
                <a:lnTo>
                  <a:pt x="78581" y="2795587"/>
                </a:lnTo>
                <a:close/>
              </a:path>
              <a:path w="114300" h="2867025">
                <a:moveTo>
                  <a:pt x="76200" y="2795587"/>
                </a:moveTo>
                <a:lnTo>
                  <a:pt x="38100" y="2795587"/>
                </a:lnTo>
                <a:lnTo>
                  <a:pt x="38100" y="2740025"/>
                </a:lnTo>
                <a:lnTo>
                  <a:pt x="57150" y="2771775"/>
                </a:lnTo>
                <a:lnTo>
                  <a:pt x="76200" y="2771775"/>
                </a:lnTo>
                <a:lnTo>
                  <a:pt x="76200" y="2795587"/>
                </a:lnTo>
                <a:close/>
              </a:path>
              <a:path w="114300" h="2867025">
                <a:moveTo>
                  <a:pt x="76200" y="2771775"/>
                </a:moveTo>
                <a:lnTo>
                  <a:pt x="57150" y="2771775"/>
                </a:lnTo>
                <a:lnTo>
                  <a:pt x="76200" y="2740025"/>
                </a:lnTo>
                <a:lnTo>
                  <a:pt x="76200" y="2771775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694736" y="3983825"/>
            <a:ext cx="2258695" cy="1891030"/>
          </a:xfrm>
          <a:custGeom>
            <a:avLst/>
            <a:gdLst/>
            <a:ahLst/>
            <a:cxnLst/>
            <a:rect l="l" t="t" r="r" b="b"/>
            <a:pathLst>
              <a:path w="2258695" h="1891029">
                <a:moveTo>
                  <a:pt x="2075738" y="78460"/>
                </a:moveTo>
                <a:lnTo>
                  <a:pt x="2258491" y="0"/>
                </a:lnTo>
                <a:lnTo>
                  <a:pt x="2237917" y="31241"/>
                </a:lnTo>
                <a:lnTo>
                  <a:pt x="2191486" y="31241"/>
                </a:lnTo>
                <a:lnTo>
                  <a:pt x="2148877" y="66912"/>
                </a:lnTo>
                <a:lnTo>
                  <a:pt x="2075738" y="78460"/>
                </a:lnTo>
                <a:close/>
              </a:path>
              <a:path w="2258695" h="1891029">
                <a:moveTo>
                  <a:pt x="2148877" y="66912"/>
                </a:moveTo>
                <a:lnTo>
                  <a:pt x="2191486" y="31241"/>
                </a:lnTo>
                <a:lnTo>
                  <a:pt x="2215946" y="60464"/>
                </a:lnTo>
                <a:lnTo>
                  <a:pt x="2215142" y="61137"/>
                </a:lnTo>
                <a:lnTo>
                  <a:pt x="2185454" y="61137"/>
                </a:lnTo>
                <a:lnTo>
                  <a:pt x="2148877" y="66912"/>
                </a:lnTo>
                <a:close/>
              </a:path>
              <a:path w="2258695" h="1891029">
                <a:moveTo>
                  <a:pt x="2149106" y="166103"/>
                </a:moveTo>
                <a:lnTo>
                  <a:pt x="2173334" y="96138"/>
                </a:lnTo>
                <a:lnTo>
                  <a:pt x="2215946" y="60464"/>
                </a:lnTo>
                <a:lnTo>
                  <a:pt x="2191486" y="31241"/>
                </a:lnTo>
                <a:lnTo>
                  <a:pt x="2237917" y="31241"/>
                </a:lnTo>
                <a:lnTo>
                  <a:pt x="2149106" y="166103"/>
                </a:lnTo>
                <a:close/>
              </a:path>
              <a:path w="2258695" h="1891029">
                <a:moveTo>
                  <a:pt x="73037" y="1829587"/>
                </a:moveTo>
                <a:lnTo>
                  <a:pt x="85152" y="1794601"/>
                </a:lnTo>
                <a:lnTo>
                  <a:pt x="2148877" y="66912"/>
                </a:lnTo>
                <a:lnTo>
                  <a:pt x="2185454" y="61137"/>
                </a:lnTo>
                <a:lnTo>
                  <a:pt x="2173334" y="96138"/>
                </a:lnTo>
                <a:lnTo>
                  <a:pt x="109613" y="1823813"/>
                </a:lnTo>
                <a:lnTo>
                  <a:pt x="73037" y="1829587"/>
                </a:lnTo>
                <a:close/>
              </a:path>
              <a:path w="2258695" h="1891029">
                <a:moveTo>
                  <a:pt x="2173334" y="96138"/>
                </a:moveTo>
                <a:lnTo>
                  <a:pt x="2185454" y="61137"/>
                </a:lnTo>
                <a:lnTo>
                  <a:pt x="2215142" y="61137"/>
                </a:lnTo>
                <a:lnTo>
                  <a:pt x="2173334" y="96138"/>
                </a:lnTo>
                <a:close/>
              </a:path>
              <a:path w="2258695" h="1891029">
                <a:moveTo>
                  <a:pt x="0" y="1890725"/>
                </a:moveTo>
                <a:lnTo>
                  <a:pt x="109385" y="1724621"/>
                </a:lnTo>
                <a:lnTo>
                  <a:pt x="85152" y="1794601"/>
                </a:lnTo>
                <a:lnTo>
                  <a:pt x="42557" y="1830260"/>
                </a:lnTo>
                <a:lnTo>
                  <a:pt x="67005" y="1859483"/>
                </a:lnTo>
                <a:lnTo>
                  <a:pt x="72774" y="1859483"/>
                </a:lnTo>
                <a:lnTo>
                  <a:pt x="0" y="1890725"/>
                </a:lnTo>
                <a:close/>
              </a:path>
              <a:path w="2258695" h="1891029">
                <a:moveTo>
                  <a:pt x="67005" y="1859483"/>
                </a:moveTo>
                <a:lnTo>
                  <a:pt x="42557" y="1830260"/>
                </a:lnTo>
                <a:lnTo>
                  <a:pt x="85152" y="1794601"/>
                </a:lnTo>
                <a:lnTo>
                  <a:pt x="73037" y="1829587"/>
                </a:lnTo>
                <a:lnTo>
                  <a:pt x="102715" y="1829587"/>
                </a:lnTo>
                <a:lnTo>
                  <a:pt x="67005" y="1859483"/>
                </a:lnTo>
                <a:close/>
              </a:path>
              <a:path w="2258695" h="1891029">
                <a:moveTo>
                  <a:pt x="72774" y="1859483"/>
                </a:moveTo>
                <a:lnTo>
                  <a:pt x="67005" y="1859483"/>
                </a:lnTo>
                <a:lnTo>
                  <a:pt x="109613" y="1823813"/>
                </a:lnTo>
                <a:lnTo>
                  <a:pt x="182765" y="1812264"/>
                </a:lnTo>
                <a:lnTo>
                  <a:pt x="72774" y="1859483"/>
                </a:lnTo>
                <a:close/>
              </a:path>
              <a:path w="2258695" h="1891029">
                <a:moveTo>
                  <a:pt x="102715" y="1829587"/>
                </a:moveTo>
                <a:lnTo>
                  <a:pt x="73037" y="1829587"/>
                </a:lnTo>
                <a:lnTo>
                  <a:pt x="109613" y="1823813"/>
                </a:lnTo>
                <a:lnTo>
                  <a:pt x="102715" y="1829587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756611" y="3861447"/>
            <a:ext cx="2014220" cy="2135505"/>
          </a:xfrm>
          <a:custGeom>
            <a:avLst/>
            <a:gdLst/>
            <a:ahLst/>
            <a:cxnLst/>
            <a:rect l="l" t="t" r="r" b="b"/>
            <a:pathLst>
              <a:path w="2014220" h="2135504">
                <a:moveTo>
                  <a:pt x="89115" y="177812"/>
                </a:moveTo>
                <a:lnTo>
                  <a:pt x="0" y="0"/>
                </a:lnTo>
                <a:lnTo>
                  <a:pt x="67448" y="38912"/>
                </a:lnTo>
                <a:lnTo>
                  <a:pt x="62877" y="38912"/>
                </a:lnTo>
                <a:lnTo>
                  <a:pt x="35153" y="65049"/>
                </a:lnTo>
                <a:lnTo>
                  <a:pt x="73275" y="105477"/>
                </a:lnTo>
                <a:lnTo>
                  <a:pt x="89115" y="177812"/>
                </a:lnTo>
                <a:close/>
              </a:path>
              <a:path w="2014220" h="2135504">
                <a:moveTo>
                  <a:pt x="73275" y="105477"/>
                </a:moveTo>
                <a:lnTo>
                  <a:pt x="35153" y="65049"/>
                </a:lnTo>
                <a:lnTo>
                  <a:pt x="62877" y="38912"/>
                </a:lnTo>
                <a:lnTo>
                  <a:pt x="91535" y="69303"/>
                </a:lnTo>
                <a:lnTo>
                  <a:pt x="65354" y="69303"/>
                </a:lnTo>
                <a:lnTo>
                  <a:pt x="73275" y="105477"/>
                </a:lnTo>
                <a:close/>
              </a:path>
              <a:path w="2014220" h="2135504">
                <a:moveTo>
                  <a:pt x="172275" y="99390"/>
                </a:moveTo>
                <a:lnTo>
                  <a:pt x="100991" y="79331"/>
                </a:lnTo>
                <a:lnTo>
                  <a:pt x="62877" y="38912"/>
                </a:lnTo>
                <a:lnTo>
                  <a:pt x="67448" y="38912"/>
                </a:lnTo>
                <a:lnTo>
                  <a:pt x="172275" y="99390"/>
                </a:lnTo>
                <a:close/>
              </a:path>
              <a:path w="2014220" h="2135504">
                <a:moveTo>
                  <a:pt x="1948332" y="2066175"/>
                </a:moveTo>
                <a:lnTo>
                  <a:pt x="1912695" y="2056147"/>
                </a:lnTo>
                <a:lnTo>
                  <a:pt x="73275" y="105477"/>
                </a:lnTo>
                <a:lnTo>
                  <a:pt x="65354" y="69303"/>
                </a:lnTo>
                <a:lnTo>
                  <a:pt x="100991" y="79331"/>
                </a:lnTo>
                <a:lnTo>
                  <a:pt x="1940411" y="2030002"/>
                </a:lnTo>
                <a:lnTo>
                  <a:pt x="1948332" y="2066175"/>
                </a:lnTo>
                <a:close/>
              </a:path>
              <a:path w="2014220" h="2135504">
                <a:moveTo>
                  <a:pt x="100991" y="79331"/>
                </a:moveTo>
                <a:lnTo>
                  <a:pt x="65354" y="69303"/>
                </a:lnTo>
                <a:lnTo>
                  <a:pt x="91535" y="69303"/>
                </a:lnTo>
                <a:lnTo>
                  <a:pt x="100991" y="79331"/>
                </a:lnTo>
                <a:close/>
              </a:path>
              <a:path w="2014220" h="2135504">
                <a:moveTo>
                  <a:pt x="1994174" y="2096566"/>
                </a:moveTo>
                <a:lnTo>
                  <a:pt x="1950808" y="2096566"/>
                </a:lnTo>
                <a:lnTo>
                  <a:pt x="1978533" y="2070430"/>
                </a:lnTo>
                <a:lnTo>
                  <a:pt x="1940411" y="2030002"/>
                </a:lnTo>
                <a:lnTo>
                  <a:pt x="1924570" y="1957666"/>
                </a:lnTo>
                <a:lnTo>
                  <a:pt x="1994174" y="2096566"/>
                </a:lnTo>
                <a:close/>
              </a:path>
              <a:path w="2014220" h="2135504">
                <a:moveTo>
                  <a:pt x="1974521" y="2066175"/>
                </a:moveTo>
                <a:lnTo>
                  <a:pt x="1948332" y="2066175"/>
                </a:lnTo>
                <a:lnTo>
                  <a:pt x="1940411" y="2030002"/>
                </a:lnTo>
                <a:lnTo>
                  <a:pt x="1974521" y="2066175"/>
                </a:lnTo>
                <a:close/>
              </a:path>
              <a:path w="2014220" h="2135504">
                <a:moveTo>
                  <a:pt x="2013673" y="2135479"/>
                </a:moveTo>
                <a:lnTo>
                  <a:pt x="1841411" y="2036089"/>
                </a:lnTo>
                <a:lnTo>
                  <a:pt x="1912695" y="2056147"/>
                </a:lnTo>
                <a:lnTo>
                  <a:pt x="1950808" y="2096566"/>
                </a:lnTo>
                <a:lnTo>
                  <a:pt x="1994174" y="2096566"/>
                </a:lnTo>
                <a:lnTo>
                  <a:pt x="2013673" y="2135479"/>
                </a:lnTo>
                <a:close/>
              </a:path>
              <a:path w="2014220" h="2135504">
                <a:moveTo>
                  <a:pt x="1950808" y="2096566"/>
                </a:moveTo>
                <a:lnTo>
                  <a:pt x="1912695" y="2056147"/>
                </a:lnTo>
                <a:lnTo>
                  <a:pt x="1948332" y="2066175"/>
                </a:lnTo>
                <a:lnTo>
                  <a:pt x="1974521" y="2066175"/>
                </a:lnTo>
                <a:lnTo>
                  <a:pt x="1978533" y="2070430"/>
                </a:lnTo>
                <a:lnTo>
                  <a:pt x="1950808" y="2096566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4634865" y="5174297"/>
            <a:ext cx="53403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微软雅黑"/>
                <a:cs typeface="微软雅黑"/>
              </a:rPr>
              <a:t>波</a:t>
            </a:r>
            <a:r>
              <a:rPr dirty="0" sz="2000" spc="5">
                <a:latin typeface="微软雅黑"/>
                <a:cs typeface="微软雅黑"/>
              </a:rPr>
              <a:t>面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589314" y="3702050"/>
            <a:ext cx="2468359" cy="2463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7210425" y="5586412"/>
            <a:ext cx="3742054" cy="85725"/>
          </a:xfrm>
          <a:custGeom>
            <a:avLst/>
            <a:gdLst/>
            <a:ahLst/>
            <a:cxnLst/>
            <a:rect l="l" t="t" r="r" b="b"/>
            <a:pathLst>
              <a:path w="3742054" h="85725">
                <a:moveTo>
                  <a:pt x="3598862" y="85725"/>
                </a:moveTo>
                <a:lnTo>
                  <a:pt x="3670300" y="42862"/>
                </a:lnTo>
                <a:lnTo>
                  <a:pt x="3598862" y="0"/>
                </a:lnTo>
                <a:lnTo>
                  <a:pt x="3694112" y="28575"/>
                </a:lnTo>
                <a:lnTo>
                  <a:pt x="3688156" y="28575"/>
                </a:lnTo>
                <a:lnTo>
                  <a:pt x="3688156" y="57150"/>
                </a:lnTo>
                <a:lnTo>
                  <a:pt x="3694112" y="57150"/>
                </a:lnTo>
                <a:lnTo>
                  <a:pt x="3598862" y="85725"/>
                </a:lnTo>
                <a:close/>
              </a:path>
              <a:path w="3742054" h="85725">
                <a:moveTo>
                  <a:pt x="3646487" y="57150"/>
                </a:moveTo>
                <a:lnTo>
                  <a:pt x="0" y="57150"/>
                </a:lnTo>
                <a:lnTo>
                  <a:pt x="0" y="28575"/>
                </a:lnTo>
                <a:lnTo>
                  <a:pt x="3646487" y="28575"/>
                </a:lnTo>
                <a:lnTo>
                  <a:pt x="3670300" y="42862"/>
                </a:lnTo>
                <a:lnTo>
                  <a:pt x="3646487" y="57150"/>
                </a:lnTo>
                <a:close/>
              </a:path>
              <a:path w="3742054" h="85725">
                <a:moveTo>
                  <a:pt x="3694112" y="57150"/>
                </a:moveTo>
                <a:lnTo>
                  <a:pt x="3688156" y="57150"/>
                </a:lnTo>
                <a:lnTo>
                  <a:pt x="3688156" y="28575"/>
                </a:lnTo>
                <a:lnTo>
                  <a:pt x="3694112" y="28575"/>
                </a:lnTo>
                <a:lnTo>
                  <a:pt x="3741737" y="42862"/>
                </a:lnTo>
                <a:lnTo>
                  <a:pt x="3694112" y="57150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7644383" y="4044696"/>
            <a:ext cx="646430" cy="2087880"/>
          </a:xfrm>
          <a:custGeom>
            <a:avLst/>
            <a:gdLst/>
            <a:ahLst/>
            <a:cxnLst/>
            <a:rect l="l" t="t" r="r" b="b"/>
            <a:pathLst>
              <a:path w="646429" h="2087879">
                <a:moveTo>
                  <a:pt x="0" y="2087879"/>
                </a:moveTo>
                <a:lnTo>
                  <a:pt x="0" y="522731"/>
                </a:lnTo>
                <a:lnTo>
                  <a:pt x="646176" y="0"/>
                </a:lnTo>
                <a:lnTo>
                  <a:pt x="646176" y="1566671"/>
                </a:lnTo>
                <a:lnTo>
                  <a:pt x="0" y="208787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7639050" y="4034980"/>
            <a:ext cx="655955" cy="2107565"/>
          </a:xfrm>
          <a:custGeom>
            <a:avLst/>
            <a:gdLst/>
            <a:ahLst/>
            <a:cxnLst/>
            <a:rect l="l" t="t" r="r" b="b"/>
            <a:pathLst>
              <a:path w="655954" h="2107565">
                <a:moveTo>
                  <a:pt x="0" y="2107501"/>
                </a:moveTo>
                <a:lnTo>
                  <a:pt x="0" y="529590"/>
                </a:lnTo>
                <a:lnTo>
                  <a:pt x="655637" y="0"/>
                </a:lnTo>
                <a:lnTo>
                  <a:pt x="655637" y="9969"/>
                </a:lnTo>
                <a:lnTo>
                  <a:pt x="646112" y="9969"/>
                </a:lnTo>
                <a:lnTo>
                  <a:pt x="646112" y="19945"/>
                </a:lnTo>
                <a:lnTo>
                  <a:pt x="12335" y="531863"/>
                </a:lnTo>
                <a:lnTo>
                  <a:pt x="9525" y="531863"/>
                </a:lnTo>
                <a:lnTo>
                  <a:pt x="7759" y="535559"/>
                </a:lnTo>
                <a:lnTo>
                  <a:pt x="9525" y="535559"/>
                </a:lnTo>
                <a:lnTo>
                  <a:pt x="9525" y="2087555"/>
                </a:lnTo>
                <a:lnTo>
                  <a:pt x="1765" y="2093823"/>
                </a:lnTo>
                <a:lnTo>
                  <a:pt x="9525" y="2097532"/>
                </a:lnTo>
                <a:lnTo>
                  <a:pt x="12342" y="2097532"/>
                </a:lnTo>
                <a:lnTo>
                  <a:pt x="0" y="2107501"/>
                </a:lnTo>
                <a:close/>
              </a:path>
              <a:path w="655954" h="2107565">
                <a:moveTo>
                  <a:pt x="646112" y="19945"/>
                </a:moveTo>
                <a:lnTo>
                  <a:pt x="646112" y="9969"/>
                </a:lnTo>
                <a:lnTo>
                  <a:pt x="653872" y="13677"/>
                </a:lnTo>
                <a:lnTo>
                  <a:pt x="646112" y="19945"/>
                </a:lnTo>
                <a:close/>
              </a:path>
              <a:path w="655954" h="2107565">
                <a:moveTo>
                  <a:pt x="646112" y="1573355"/>
                </a:moveTo>
                <a:lnTo>
                  <a:pt x="646112" y="19945"/>
                </a:lnTo>
                <a:lnTo>
                  <a:pt x="653872" y="13677"/>
                </a:lnTo>
                <a:lnTo>
                  <a:pt x="646112" y="9969"/>
                </a:lnTo>
                <a:lnTo>
                  <a:pt x="655637" y="9969"/>
                </a:lnTo>
                <a:lnTo>
                  <a:pt x="655637" y="1571929"/>
                </a:lnTo>
                <a:lnTo>
                  <a:pt x="647877" y="1571929"/>
                </a:lnTo>
                <a:lnTo>
                  <a:pt x="646112" y="1573355"/>
                </a:lnTo>
                <a:close/>
              </a:path>
              <a:path w="655954" h="2107565">
                <a:moveTo>
                  <a:pt x="7759" y="535559"/>
                </a:moveTo>
                <a:lnTo>
                  <a:pt x="9525" y="531863"/>
                </a:lnTo>
                <a:lnTo>
                  <a:pt x="9525" y="534133"/>
                </a:lnTo>
                <a:lnTo>
                  <a:pt x="7759" y="535559"/>
                </a:lnTo>
                <a:close/>
              </a:path>
              <a:path w="655954" h="2107565">
                <a:moveTo>
                  <a:pt x="9525" y="534133"/>
                </a:moveTo>
                <a:lnTo>
                  <a:pt x="9525" y="531863"/>
                </a:lnTo>
                <a:lnTo>
                  <a:pt x="12335" y="531863"/>
                </a:lnTo>
                <a:lnTo>
                  <a:pt x="9525" y="534133"/>
                </a:lnTo>
                <a:close/>
              </a:path>
              <a:path w="655954" h="2107565">
                <a:moveTo>
                  <a:pt x="9525" y="535559"/>
                </a:moveTo>
                <a:lnTo>
                  <a:pt x="7759" y="535559"/>
                </a:lnTo>
                <a:lnTo>
                  <a:pt x="9525" y="534133"/>
                </a:lnTo>
                <a:lnTo>
                  <a:pt x="9525" y="535559"/>
                </a:lnTo>
                <a:close/>
              </a:path>
              <a:path w="655954" h="2107565">
                <a:moveTo>
                  <a:pt x="646112" y="1575638"/>
                </a:moveTo>
                <a:lnTo>
                  <a:pt x="646112" y="1573355"/>
                </a:lnTo>
                <a:lnTo>
                  <a:pt x="647877" y="1571929"/>
                </a:lnTo>
                <a:lnTo>
                  <a:pt x="646112" y="1575638"/>
                </a:lnTo>
                <a:close/>
              </a:path>
              <a:path w="655954" h="2107565">
                <a:moveTo>
                  <a:pt x="655637" y="1575638"/>
                </a:moveTo>
                <a:lnTo>
                  <a:pt x="646112" y="1575638"/>
                </a:lnTo>
                <a:lnTo>
                  <a:pt x="647877" y="1571929"/>
                </a:lnTo>
                <a:lnTo>
                  <a:pt x="655637" y="1571929"/>
                </a:lnTo>
                <a:lnTo>
                  <a:pt x="655637" y="1575638"/>
                </a:lnTo>
                <a:close/>
              </a:path>
              <a:path w="655954" h="2107565">
                <a:moveTo>
                  <a:pt x="12342" y="2097532"/>
                </a:moveTo>
                <a:lnTo>
                  <a:pt x="9525" y="2097532"/>
                </a:lnTo>
                <a:lnTo>
                  <a:pt x="9525" y="2087555"/>
                </a:lnTo>
                <a:lnTo>
                  <a:pt x="646112" y="1573355"/>
                </a:lnTo>
                <a:lnTo>
                  <a:pt x="646112" y="1575638"/>
                </a:lnTo>
                <a:lnTo>
                  <a:pt x="655637" y="1575638"/>
                </a:lnTo>
                <a:lnTo>
                  <a:pt x="655637" y="1577911"/>
                </a:lnTo>
                <a:lnTo>
                  <a:pt x="12342" y="2097532"/>
                </a:lnTo>
                <a:close/>
              </a:path>
              <a:path w="655954" h="2107565">
                <a:moveTo>
                  <a:pt x="9525" y="2097532"/>
                </a:moveTo>
                <a:lnTo>
                  <a:pt x="1765" y="2093823"/>
                </a:lnTo>
                <a:lnTo>
                  <a:pt x="9525" y="2087555"/>
                </a:lnTo>
                <a:lnTo>
                  <a:pt x="9525" y="20975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9808527" y="4820285"/>
            <a:ext cx="53403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微软雅黑"/>
                <a:cs typeface="微软雅黑"/>
              </a:rPr>
              <a:t>波</a:t>
            </a:r>
            <a:r>
              <a:rPr dirty="0" sz="2000" spc="5">
                <a:latin typeface="微软雅黑"/>
                <a:cs typeface="微软雅黑"/>
              </a:rPr>
              <a:t>面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9081516" y="4044696"/>
            <a:ext cx="646430" cy="2087880"/>
          </a:xfrm>
          <a:custGeom>
            <a:avLst/>
            <a:gdLst/>
            <a:ahLst/>
            <a:cxnLst/>
            <a:rect l="l" t="t" r="r" b="b"/>
            <a:pathLst>
              <a:path w="646429" h="2087879">
                <a:moveTo>
                  <a:pt x="0" y="2087879"/>
                </a:moveTo>
                <a:lnTo>
                  <a:pt x="0" y="522731"/>
                </a:lnTo>
                <a:lnTo>
                  <a:pt x="646176" y="0"/>
                </a:lnTo>
                <a:lnTo>
                  <a:pt x="646176" y="1566671"/>
                </a:lnTo>
                <a:lnTo>
                  <a:pt x="0" y="208787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9077325" y="4034980"/>
            <a:ext cx="655955" cy="2107565"/>
          </a:xfrm>
          <a:custGeom>
            <a:avLst/>
            <a:gdLst/>
            <a:ahLst/>
            <a:cxnLst/>
            <a:rect l="l" t="t" r="r" b="b"/>
            <a:pathLst>
              <a:path w="655954" h="2107565">
                <a:moveTo>
                  <a:pt x="0" y="2107501"/>
                </a:moveTo>
                <a:lnTo>
                  <a:pt x="0" y="529590"/>
                </a:lnTo>
                <a:lnTo>
                  <a:pt x="655637" y="0"/>
                </a:lnTo>
                <a:lnTo>
                  <a:pt x="655637" y="9969"/>
                </a:lnTo>
                <a:lnTo>
                  <a:pt x="646112" y="9969"/>
                </a:lnTo>
                <a:lnTo>
                  <a:pt x="646112" y="19945"/>
                </a:lnTo>
                <a:lnTo>
                  <a:pt x="12335" y="531863"/>
                </a:lnTo>
                <a:lnTo>
                  <a:pt x="9525" y="531863"/>
                </a:lnTo>
                <a:lnTo>
                  <a:pt x="7759" y="535559"/>
                </a:lnTo>
                <a:lnTo>
                  <a:pt x="9525" y="535559"/>
                </a:lnTo>
                <a:lnTo>
                  <a:pt x="9525" y="2087555"/>
                </a:lnTo>
                <a:lnTo>
                  <a:pt x="1765" y="2093823"/>
                </a:lnTo>
                <a:lnTo>
                  <a:pt x="9525" y="2097532"/>
                </a:lnTo>
                <a:lnTo>
                  <a:pt x="12342" y="2097532"/>
                </a:lnTo>
                <a:lnTo>
                  <a:pt x="0" y="2107501"/>
                </a:lnTo>
                <a:close/>
              </a:path>
              <a:path w="655954" h="2107565">
                <a:moveTo>
                  <a:pt x="646112" y="19945"/>
                </a:moveTo>
                <a:lnTo>
                  <a:pt x="646112" y="9969"/>
                </a:lnTo>
                <a:lnTo>
                  <a:pt x="653872" y="13677"/>
                </a:lnTo>
                <a:lnTo>
                  <a:pt x="646112" y="19945"/>
                </a:lnTo>
                <a:close/>
              </a:path>
              <a:path w="655954" h="2107565">
                <a:moveTo>
                  <a:pt x="646112" y="1573355"/>
                </a:moveTo>
                <a:lnTo>
                  <a:pt x="646112" y="19945"/>
                </a:lnTo>
                <a:lnTo>
                  <a:pt x="653872" y="13677"/>
                </a:lnTo>
                <a:lnTo>
                  <a:pt x="646112" y="9969"/>
                </a:lnTo>
                <a:lnTo>
                  <a:pt x="655637" y="9969"/>
                </a:lnTo>
                <a:lnTo>
                  <a:pt x="655637" y="1571929"/>
                </a:lnTo>
                <a:lnTo>
                  <a:pt x="647877" y="1571929"/>
                </a:lnTo>
                <a:lnTo>
                  <a:pt x="646112" y="1573355"/>
                </a:lnTo>
                <a:close/>
              </a:path>
              <a:path w="655954" h="2107565">
                <a:moveTo>
                  <a:pt x="7759" y="535559"/>
                </a:moveTo>
                <a:lnTo>
                  <a:pt x="9525" y="531863"/>
                </a:lnTo>
                <a:lnTo>
                  <a:pt x="9525" y="534133"/>
                </a:lnTo>
                <a:lnTo>
                  <a:pt x="7759" y="535559"/>
                </a:lnTo>
                <a:close/>
              </a:path>
              <a:path w="655954" h="2107565">
                <a:moveTo>
                  <a:pt x="9525" y="534133"/>
                </a:moveTo>
                <a:lnTo>
                  <a:pt x="9525" y="531863"/>
                </a:lnTo>
                <a:lnTo>
                  <a:pt x="12335" y="531863"/>
                </a:lnTo>
                <a:lnTo>
                  <a:pt x="9525" y="534133"/>
                </a:lnTo>
                <a:close/>
              </a:path>
              <a:path w="655954" h="2107565">
                <a:moveTo>
                  <a:pt x="9525" y="535559"/>
                </a:moveTo>
                <a:lnTo>
                  <a:pt x="7759" y="535559"/>
                </a:lnTo>
                <a:lnTo>
                  <a:pt x="9525" y="534133"/>
                </a:lnTo>
                <a:lnTo>
                  <a:pt x="9525" y="535559"/>
                </a:lnTo>
                <a:close/>
              </a:path>
              <a:path w="655954" h="2107565">
                <a:moveTo>
                  <a:pt x="646112" y="1575638"/>
                </a:moveTo>
                <a:lnTo>
                  <a:pt x="646112" y="1573355"/>
                </a:lnTo>
                <a:lnTo>
                  <a:pt x="647877" y="1571929"/>
                </a:lnTo>
                <a:lnTo>
                  <a:pt x="646112" y="1575638"/>
                </a:lnTo>
                <a:close/>
              </a:path>
              <a:path w="655954" h="2107565">
                <a:moveTo>
                  <a:pt x="655637" y="1575638"/>
                </a:moveTo>
                <a:lnTo>
                  <a:pt x="646112" y="1575638"/>
                </a:lnTo>
                <a:lnTo>
                  <a:pt x="647877" y="1571929"/>
                </a:lnTo>
                <a:lnTo>
                  <a:pt x="655637" y="1571929"/>
                </a:lnTo>
                <a:lnTo>
                  <a:pt x="655637" y="1575638"/>
                </a:lnTo>
                <a:close/>
              </a:path>
              <a:path w="655954" h="2107565">
                <a:moveTo>
                  <a:pt x="12342" y="2097532"/>
                </a:moveTo>
                <a:lnTo>
                  <a:pt x="9525" y="2097532"/>
                </a:lnTo>
                <a:lnTo>
                  <a:pt x="9525" y="2087555"/>
                </a:lnTo>
                <a:lnTo>
                  <a:pt x="646112" y="1573355"/>
                </a:lnTo>
                <a:lnTo>
                  <a:pt x="646112" y="1575638"/>
                </a:lnTo>
                <a:lnTo>
                  <a:pt x="655637" y="1575638"/>
                </a:lnTo>
                <a:lnTo>
                  <a:pt x="655637" y="1577911"/>
                </a:lnTo>
                <a:lnTo>
                  <a:pt x="12342" y="2097532"/>
                </a:lnTo>
                <a:close/>
              </a:path>
              <a:path w="655954" h="2107565">
                <a:moveTo>
                  <a:pt x="9525" y="2097532"/>
                </a:moveTo>
                <a:lnTo>
                  <a:pt x="1765" y="2093823"/>
                </a:lnTo>
                <a:lnTo>
                  <a:pt x="9525" y="2087555"/>
                </a:lnTo>
                <a:lnTo>
                  <a:pt x="9525" y="20975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6561137" y="6091237"/>
            <a:ext cx="3742054" cy="85725"/>
          </a:xfrm>
          <a:custGeom>
            <a:avLst/>
            <a:gdLst/>
            <a:ahLst/>
            <a:cxnLst/>
            <a:rect l="l" t="t" r="r" b="b"/>
            <a:pathLst>
              <a:path w="3742054" h="85725">
                <a:moveTo>
                  <a:pt x="3598862" y="85725"/>
                </a:moveTo>
                <a:lnTo>
                  <a:pt x="3670300" y="42862"/>
                </a:lnTo>
                <a:lnTo>
                  <a:pt x="3598862" y="0"/>
                </a:lnTo>
                <a:lnTo>
                  <a:pt x="3694112" y="28575"/>
                </a:lnTo>
                <a:lnTo>
                  <a:pt x="3688156" y="28575"/>
                </a:lnTo>
                <a:lnTo>
                  <a:pt x="3688156" y="57150"/>
                </a:lnTo>
                <a:lnTo>
                  <a:pt x="3694112" y="57150"/>
                </a:lnTo>
                <a:lnTo>
                  <a:pt x="3598862" y="85725"/>
                </a:lnTo>
                <a:close/>
              </a:path>
              <a:path w="3742054" h="85725">
                <a:moveTo>
                  <a:pt x="3646487" y="57150"/>
                </a:moveTo>
                <a:lnTo>
                  <a:pt x="0" y="57150"/>
                </a:lnTo>
                <a:lnTo>
                  <a:pt x="0" y="28575"/>
                </a:lnTo>
                <a:lnTo>
                  <a:pt x="3646487" y="28575"/>
                </a:lnTo>
                <a:lnTo>
                  <a:pt x="3670300" y="42862"/>
                </a:lnTo>
                <a:lnTo>
                  <a:pt x="3646487" y="57150"/>
                </a:lnTo>
                <a:close/>
              </a:path>
              <a:path w="3742054" h="85725">
                <a:moveTo>
                  <a:pt x="3694112" y="57150"/>
                </a:moveTo>
                <a:lnTo>
                  <a:pt x="3688156" y="57150"/>
                </a:lnTo>
                <a:lnTo>
                  <a:pt x="3688156" y="28575"/>
                </a:lnTo>
                <a:lnTo>
                  <a:pt x="3694112" y="28575"/>
                </a:lnTo>
                <a:lnTo>
                  <a:pt x="3741737" y="42862"/>
                </a:lnTo>
                <a:lnTo>
                  <a:pt x="3694112" y="57150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7210425" y="4002087"/>
            <a:ext cx="3742054" cy="85725"/>
          </a:xfrm>
          <a:custGeom>
            <a:avLst/>
            <a:gdLst/>
            <a:ahLst/>
            <a:cxnLst/>
            <a:rect l="l" t="t" r="r" b="b"/>
            <a:pathLst>
              <a:path w="3742054" h="85725">
                <a:moveTo>
                  <a:pt x="3598862" y="85725"/>
                </a:moveTo>
                <a:lnTo>
                  <a:pt x="3670300" y="42862"/>
                </a:lnTo>
                <a:lnTo>
                  <a:pt x="3598862" y="0"/>
                </a:lnTo>
                <a:lnTo>
                  <a:pt x="3694112" y="28575"/>
                </a:lnTo>
                <a:lnTo>
                  <a:pt x="3688156" y="28575"/>
                </a:lnTo>
                <a:lnTo>
                  <a:pt x="3688156" y="57150"/>
                </a:lnTo>
                <a:lnTo>
                  <a:pt x="3694112" y="57150"/>
                </a:lnTo>
                <a:lnTo>
                  <a:pt x="3598862" y="85725"/>
                </a:lnTo>
                <a:close/>
              </a:path>
              <a:path w="3742054" h="85725">
                <a:moveTo>
                  <a:pt x="3646487" y="57150"/>
                </a:moveTo>
                <a:lnTo>
                  <a:pt x="0" y="57150"/>
                </a:lnTo>
                <a:lnTo>
                  <a:pt x="0" y="28575"/>
                </a:lnTo>
                <a:lnTo>
                  <a:pt x="3646487" y="28575"/>
                </a:lnTo>
                <a:lnTo>
                  <a:pt x="3670300" y="42862"/>
                </a:lnTo>
                <a:lnTo>
                  <a:pt x="3646487" y="57150"/>
                </a:lnTo>
                <a:close/>
              </a:path>
              <a:path w="3742054" h="85725">
                <a:moveTo>
                  <a:pt x="3694112" y="57150"/>
                </a:moveTo>
                <a:lnTo>
                  <a:pt x="3688156" y="57150"/>
                </a:lnTo>
                <a:lnTo>
                  <a:pt x="3688156" y="28575"/>
                </a:lnTo>
                <a:lnTo>
                  <a:pt x="3694112" y="28575"/>
                </a:lnTo>
                <a:lnTo>
                  <a:pt x="3741737" y="42862"/>
                </a:lnTo>
                <a:lnTo>
                  <a:pt x="3694112" y="57150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6564312" y="4506912"/>
            <a:ext cx="3742054" cy="85725"/>
          </a:xfrm>
          <a:custGeom>
            <a:avLst/>
            <a:gdLst/>
            <a:ahLst/>
            <a:cxnLst/>
            <a:rect l="l" t="t" r="r" b="b"/>
            <a:pathLst>
              <a:path w="3742054" h="85725">
                <a:moveTo>
                  <a:pt x="3598862" y="85725"/>
                </a:moveTo>
                <a:lnTo>
                  <a:pt x="3670300" y="42862"/>
                </a:lnTo>
                <a:lnTo>
                  <a:pt x="3598862" y="0"/>
                </a:lnTo>
                <a:lnTo>
                  <a:pt x="3694112" y="28575"/>
                </a:lnTo>
                <a:lnTo>
                  <a:pt x="3688156" y="28575"/>
                </a:lnTo>
                <a:lnTo>
                  <a:pt x="3688156" y="57150"/>
                </a:lnTo>
                <a:lnTo>
                  <a:pt x="3694112" y="57150"/>
                </a:lnTo>
                <a:lnTo>
                  <a:pt x="3598862" y="85725"/>
                </a:lnTo>
                <a:close/>
              </a:path>
              <a:path w="3742054" h="85725">
                <a:moveTo>
                  <a:pt x="3646487" y="57150"/>
                </a:moveTo>
                <a:lnTo>
                  <a:pt x="0" y="57150"/>
                </a:lnTo>
                <a:lnTo>
                  <a:pt x="0" y="28575"/>
                </a:lnTo>
                <a:lnTo>
                  <a:pt x="3646487" y="28575"/>
                </a:lnTo>
                <a:lnTo>
                  <a:pt x="3670300" y="42862"/>
                </a:lnTo>
                <a:lnTo>
                  <a:pt x="3646487" y="57150"/>
                </a:lnTo>
                <a:close/>
              </a:path>
              <a:path w="3742054" h="85725">
                <a:moveTo>
                  <a:pt x="3694112" y="57150"/>
                </a:moveTo>
                <a:lnTo>
                  <a:pt x="3688156" y="57150"/>
                </a:lnTo>
                <a:lnTo>
                  <a:pt x="3688156" y="28575"/>
                </a:lnTo>
                <a:lnTo>
                  <a:pt x="3694112" y="28575"/>
                </a:lnTo>
                <a:lnTo>
                  <a:pt x="3741737" y="42862"/>
                </a:lnTo>
                <a:lnTo>
                  <a:pt x="3694112" y="57150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2269489" y="1285875"/>
            <a:ext cx="8462645" cy="27908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微软雅黑"/>
                <a:cs typeface="微软雅黑"/>
              </a:rPr>
              <a:t>波面：</a:t>
            </a:r>
            <a:r>
              <a:rPr dirty="0" sz="2400" spc="130">
                <a:latin typeface="微软雅黑"/>
                <a:cs typeface="微软雅黑"/>
              </a:rPr>
              <a:t> </a:t>
            </a:r>
            <a:r>
              <a:rPr dirty="0" baseline="2777" sz="3000">
                <a:latin typeface="微软雅黑"/>
                <a:cs typeface="微软雅黑"/>
              </a:rPr>
              <a:t>振动情况相同的点组成的面叫做波</a:t>
            </a:r>
            <a:r>
              <a:rPr dirty="0" baseline="2777" sz="3000" spc="7">
                <a:latin typeface="微软雅黑"/>
                <a:cs typeface="微软雅黑"/>
              </a:rPr>
              <a:t>面</a:t>
            </a:r>
            <a:endParaRPr baseline="2777" sz="30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700">
              <a:latin typeface="Times New Roman"/>
              <a:cs typeface="Times New Roman"/>
            </a:endParaRPr>
          </a:p>
          <a:p>
            <a:pPr marL="368300" marR="5080">
              <a:lnSpc>
                <a:spcPts val="2400"/>
              </a:lnSpc>
            </a:pPr>
            <a:r>
              <a:rPr dirty="0" sz="2000">
                <a:latin typeface="微软雅黑"/>
                <a:cs typeface="微软雅黑"/>
              </a:rPr>
              <a:t>假设水</a:t>
            </a:r>
            <a:r>
              <a:rPr dirty="0" sz="2000" spc="-170">
                <a:latin typeface="微软雅黑"/>
                <a:cs typeface="微软雅黑"/>
              </a:rPr>
              <a:t>面</a:t>
            </a:r>
            <a:r>
              <a:rPr dirty="0" sz="2100" spc="-765" i="1">
                <a:latin typeface="微软雅黑"/>
                <a:cs typeface="微软雅黑"/>
              </a:rPr>
              <a:t>O</a:t>
            </a:r>
            <a:r>
              <a:rPr dirty="0" sz="2000">
                <a:latin typeface="微软雅黑"/>
                <a:cs typeface="微软雅黑"/>
              </a:rPr>
              <a:t>点有一个波源，水波向四面八方传播的波峰组成了一个个圆</a:t>
            </a:r>
            <a:r>
              <a:rPr dirty="0" sz="2000" spc="5">
                <a:latin typeface="微软雅黑"/>
                <a:cs typeface="微软雅黑"/>
              </a:rPr>
              <a:t>，  </a:t>
            </a:r>
            <a:r>
              <a:rPr dirty="0" sz="2000">
                <a:latin typeface="微软雅黑"/>
                <a:cs typeface="微软雅黑"/>
              </a:rPr>
              <a:t>这些圆叫做一个个波</a:t>
            </a:r>
            <a:r>
              <a:rPr dirty="0" sz="2000" spc="5">
                <a:latin typeface="微软雅黑"/>
                <a:cs typeface="微软雅黑"/>
              </a:rPr>
              <a:t>面</a:t>
            </a:r>
            <a:endParaRPr sz="20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1930"/>
              </a:spcBef>
            </a:pPr>
            <a:r>
              <a:rPr dirty="0" sz="2400">
                <a:latin typeface="微软雅黑"/>
                <a:cs typeface="微软雅黑"/>
              </a:rPr>
              <a:t>波线：</a:t>
            </a:r>
            <a:r>
              <a:rPr dirty="0" sz="2400" spc="150">
                <a:latin typeface="微软雅黑"/>
                <a:cs typeface="微软雅黑"/>
              </a:rPr>
              <a:t> </a:t>
            </a:r>
            <a:r>
              <a:rPr dirty="0" sz="2000">
                <a:latin typeface="微软雅黑"/>
                <a:cs typeface="微软雅黑"/>
              </a:rPr>
              <a:t>跟各个波面垂直，用来表示波的传播方向的线叫做波</a:t>
            </a:r>
            <a:r>
              <a:rPr dirty="0" sz="2000" spc="5">
                <a:latin typeface="微软雅黑"/>
                <a:cs typeface="微软雅黑"/>
              </a:rPr>
              <a:t>线</a:t>
            </a:r>
            <a:endParaRPr sz="2000">
              <a:latin typeface="微软雅黑"/>
              <a:cs typeface="微软雅黑"/>
            </a:endParaRPr>
          </a:p>
          <a:p>
            <a:pPr algn="r" marR="321310">
              <a:lnSpc>
                <a:spcPts val="2190"/>
              </a:lnSpc>
              <a:spcBef>
                <a:spcPts val="1795"/>
              </a:spcBef>
            </a:pPr>
            <a:r>
              <a:rPr dirty="0" sz="2000">
                <a:latin typeface="微软雅黑"/>
                <a:cs typeface="微软雅黑"/>
              </a:rPr>
              <a:t>波</a:t>
            </a:r>
            <a:r>
              <a:rPr dirty="0" sz="2000" spc="5">
                <a:latin typeface="微软雅黑"/>
                <a:cs typeface="微软雅黑"/>
              </a:rPr>
              <a:t>线</a:t>
            </a:r>
            <a:endParaRPr sz="2000">
              <a:latin typeface="微软雅黑"/>
              <a:cs typeface="微软雅黑"/>
            </a:endParaRPr>
          </a:p>
          <a:p>
            <a:pPr marL="2644775">
              <a:lnSpc>
                <a:spcPts val="2190"/>
              </a:lnSpc>
            </a:pPr>
            <a:r>
              <a:rPr dirty="0" sz="2000">
                <a:latin typeface="微软雅黑"/>
                <a:cs typeface="微软雅黑"/>
              </a:rPr>
              <a:t>波</a:t>
            </a:r>
            <a:r>
              <a:rPr dirty="0" sz="2000" spc="5">
                <a:latin typeface="微软雅黑"/>
                <a:cs typeface="微软雅黑"/>
              </a:rPr>
              <a:t>线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665801" y="5106993"/>
            <a:ext cx="341630" cy="3467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100" spc="-80" b="1" i="1">
                <a:solidFill>
                  <a:srgbClr val="FF0000"/>
                </a:solidFill>
                <a:latin typeface="微软雅黑"/>
                <a:cs typeface="微软雅黑"/>
              </a:rPr>
              <a:t>O</a:t>
            </a:r>
            <a:endParaRPr sz="2100">
              <a:latin typeface="微软雅黑"/>
              <a:cs typeface="微软雅黑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757708" y="4921237"/>
            <a:ext cx="72925" cy="730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1840" y="0"/>
            <a:ext cx="2058670" cy="63436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>
                <a:solidFill>
                  <a:srgbClr val="F1F1F1"/>
                </a:solidFill>
                <a:latin typeface="华文楷体"/>
                <a:cs typeface="华文楷体"/>
              </a:rPr>
              <a:t>高中物</a:t>
            </a:r>
            <a:r>
              <a:rPr dirty="0" sz="4000" spc="-10">
                <a:solidFill>
                  <a:srgbClr val="F1F1F1"/>
                </a:solidFill>
                <a:latin typeface="华文楷体"/>
                <a:cs typeface="华文楷体"/>
              </a:rPr>
              <a:t>理</a:t>
            </a:r>
            <a:endParaRPr sz="4000">
              <a:latin typeface="华文楷体"/>
              <a:cs typeface="华文楷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62000" y="1757172"/>
            <a:ext cx="254635" cy="254635"/>
          </a:xfrm>
          <a:custGeom>
            <a:avLst/>
            <a:gdLst/>
            <a:ahLst/>
            <a:cxnLst/>
            <a:rect l="l" t="t" r="r" b="b"/>
            <a:pathLst>
              <a:path w="254634" h="254635">
                <a:moveTo>
                  <a:pt x="0" y="0"/>
                </a:moveTo>
                <a:lnTo>
                  <a:pt x="254507" y="0"/>
                </a:lnTo>
                <a:lnTo>
                  <a:pt x="254507" y="254507"/>
                </a:lnTo>
                <a:lnTo>
                  <a:pt x="0" y="254507"/>
                </a:lnTo>
                <a:lnTo>
                  <a:pt x="0" y="0"/>
                </a:lnTo>
                <a:close/>
              </a:path>
            </a:pathLst>
          </a:custGeom>
          <a:solidFill>
            <a:srgbClr val="FAC5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136903" y="1757172"/>
            <a:ext cx="254635" cy="254635"/>
          </a:xfrm>
          <a:custGeom>
            <a:avLst/>
            <a:gdLst/>
            <a:ahLst/>
            <a:cxnLst/>
            <a:rect l="l" t="t" r="r" b="b"/>
            <a:pathLst>
              <a:path w="254634" h="254635">
                <a:moveTo>
                  <a:pt x="0" y="0"/>
                </a:moveTo>
                <a:lnTo>
                  <a:pt x="254508" y="0"/>
                </a:lnTo>
                <a:lnTo>
                  <a:pt x="254508" y="254507"/>
                </a:lnTo>
                <a:lnTo>
                  <a:pt x="0" y="254507"/>
                </a:lnTo>
                <a:lnTo>
                  <a:pt x="0" y="0"/>
                </a:lnTo>
                <a:close/>
              </a:path>
            </a:pathLst>
          </a:custGeom>
          <a:solidFill>
            <a:srgbClr val="8AC0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135380" y="1371600"/>
            <a:ext cx="253365" cy="254635"/>
          </a:xfrm>
          <a:custGeom>
            <a:avLst/>
            <a:gdLst/>
            <a:ahLst/>
            <a:cxnLst/>
            <a:rect l="l" t="t" r="r" b="b"/>
            <a:pathLst>
              <a:path w="253365" h="254635">
                <a:moveTo>
                  <a:pt x="0" y="0"/>
                </a:moveTo>
                <a:lnTo>
                  <a:pt x="252984" y="0"/>
                </a:lnTo>
                <a:lnTo>
                  <a:pt x="252984" y="254507"/>
                </a:lnTo>
                <a:lnTo>
                  <a:pt x="0" y="254507"/>
                </a:lnTo>
                <a:lnTo>
                  <a:pt x="0" y="0"/>
                </a:lnTo>
                <a:close/>
              </a:path>
            </a:pathLst>
          </a:custGeom>
          <a:solidFill>
            <a:srgbClr val="66BE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62000" y="1371600"/>
            <a:ext cx="254635" cy="254635"/>
          </a:xfrm>
          <a:custGeom>
            <a:avLst/>
            <a:gdLst/>
            <a:ahLst/>
            <a:cxnLst/>
            <a:rect l="l" t="t" r="r" b="b"/>
            <a:pathLst>
              <a:path w="254634" h="254635">
                <a:moveTo>
                  <a:pt x="0" y="0"/>
                </a:moveTo>
                <a:lnTo>
                  <a:pt x="254507" y="0"/>
                </a:lnTo>
                <a:lnTo>
                  <a:pt x="254507" y="254507"/>
                </a:lnTo>
                <a:lnTo>
                  <a:pt x="0" y="254507"/>
                </a:lnTo>
                <a:lnTo>
                  <a:pt x="0" y="0"/>
                </a:lnTo>
                <a:close/>
              </a:path>
            </a:pathLst>
          </a:custGeom>
          <a:solidFill>
            <a:srgbClr val="FB6C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711834" y="2152967"/>
            <a:ext cx="330200" cy="1549400"/>
          </a:xfrm>
          <a:prstGeom prst="rect">
            <a:avLst/>
          </a:prstGeom>
        </p:spPr>
        <p:txBody>
          <a:bodyPr wrap="square" lIns="0" tIns="0" rIns="0" bIns="0" rtlCol="0" vert="eaVert">
            <a:spAutoFit/>
          </a:bodyPr>
          <a:lstStyle/>
          <a:p>
            <a:pPr marL="12700">
              <a:lnSpc>
                <a:spcPct val="60000"/>
              </a:lnSpc>
            </a:pPr>
            <a:r>
              <a:rPr dirty="0" sz="2400">
                <a:solidFill>
                  <a:srgbClr val="252525"/>
                </a:solidFill>
                <a:latin typeface="微软雅黑"/>
                <a:cs typeface="微软雅黑"/>
              </a:rPr>
              <a:t>惠更斯原理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068387" y="1371600"/>
            <a:ext cx="0" cy="2402205"/>
          </a:xfrm>
          <a:custGeom>
            <a:avLst/>
            <a:gdLst/>
            <a:ahLst/>
            <a:cxnLst/>
            <a:rect l="l" t="t" r="r" b="b"/>
            <a:pathLst>
              <a:path w="0" h="2402204">
                <a:moveTo>
                  <a:pt x="0" y="0"/>
                </a:moveTo>
                <a:lnTo>
                  <a:pt x="0" y="2401887"/>
                </a:lnTo>
              </a:path>
            </a:pathLst>
          </a:custGeom>
          <a:ln w="25400">
            <a:solidFill>
              <a:srgbClr val="25252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63587" y="1685925"/>
            <a:ext cx="627380" cy="0"/>
          </a:xfrm>
          <a:custGeom>
            <a:avLst/>
            <a:gdLst/>
            <a:ahLst/>
            <a:cxnLst/>
            <a:rect l="l" t="t" r="r" b="b"/>
            <a:pathLst>
              <a:path w="627380" h="0">
                <a:moveTo>
                  <a:pt x="0" y="0"/>
                </a:moveTo>
                <a:lnTo>
                  <a:pt x="627062" y="0"/>
                </a:lnTo>
              </a:path>
            </a:pathLst>
          </a:custGeom>
          <a:ln w="25400">
            <a:solidFill>
              <a:srgbClr val="25252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2382202" y="1400810"/>
            <a:ext cx="4292600" cy="273621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53975">
              <a:lnSpc>
                <a:spcPct val="100000"/>
              </a:lnSpc>
              <a:spcBef>
                <a:spcPts val="95"/>
              </a:spcBef>
            </a:pPr>
            <a:r>
              <a:rPr dirty="0" sz="2800">
                <a:latin typeface="微软雅黑"/>
                <a:cs typeface="微软雅黑"/>
              </a:rPr>
              <a:t>惠更斯原</a:t>
            </a:r>
            <a:r>
              <a:rPr dirty="0" sz="2800" spc="-5">
                <a:latin typeface="微软雅黑"/>
                <a:cs typeface="微软雅黑"/>
              </a:rPr>
              <a:t>理</a:t>
            </a:r>
            <a:endParaRPr sz="28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600">
              <a:latin typeface="Times New Roman"/>
              <a:cs typeface="Times New Roman"/>
            </a:endParaRPr>
          </a:p>
          <a:p>
            <a:pPr algn="just" marL="12700" marR="5080">
              <a:lnSpc>
                <a:spcPct val="120000"/>
              </a:lnSpc>
              <a:spcBef>
                <a:spcPts val="5"/>
              </a:spcBef>
            </a:pPr>
            <a:r>
              <a:rPr dirty="0" sz="2400">
                <a:latin typeface="微软雅黑"/>
                <a:cs typeface="微软雅黑"/>
              </a:rPr>
              <a:t>介质中任意波面上的各点，都可 看作发射子波的波源，其后任意 时刻，这些子波在波前进方向的 包络面就是新的波面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081769" y="4257167"/>
            <a:ext cx="1550035" cy="187198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algn="ctr" marL="12700" marR="5080">
              <a:lnSpc>
                <a:spcPct val="151000"/>
              </a:lnSpc>
              <a:spcBef>
                <a:spcPts val="140"/>
              </a:spcBef>
            </a:pPr>
            <a:r>
              <a:rPr dirty="0" sz="2000">
                <a:latin typeface="微软雅黑"/>
                <a:cs typeface="微软雅黑"/>
              </a:rPr>
              <a:t>荷兰物理学</a:t>
            </a:r>
            <a:r>
              <a:rPr dirty="0" sz="2000">
                <a:latin typeface="微软雅黑"/>
                <a:cs typeface="微软雅黑"/>
              </a:rPr>
              <a:t>家 </a:t>
            </a:r>
            <a:r>
              <a:rPr dirty="0" sz="2000" spc="5">
                <a:solidFill>
                  <a:srgbClr val="FF0000"/>
                </a:solidFill>
                <a:latin typeface="微软雅黑"/>
                <a:cs typeface="微软雅黑"/>
              </a:rPr>
              <a:t>惠 更</a:t>
            </a:r>
            <a:r>
              <a:rPr dirty="0" sz="2000" spc="-60">
                <a:solidFill>
                  <a:srgbClr val="FF0000"/>
                </a:solidFill>
                <a:latin typeface="微软雅黑"/>
                <a:cs typeface="微软雅黑"/>
              </a:rPr>
              <a:t> </a:t>
            </a:r>
            <a:r>
              <a:rPr dirty="0" sz="2000" spc="5">
                <a:solidFill>
                  <a:srgbClr val="FF0000"/>
                </a:solidFill>
                <a:latin typeface="微软雅黑"/>
                <a:cs typeface="微软雅黑"/>
              </a:rPr>
              <a:t>斯 </a:t>
            </a:r>
            <a:r>
              <a:rPr dirty="0" sz="2000" spc="-5">
                <a:solidFill>
                  <a:srgbClr val="FF0000"/>
                </a:solidFill>
                <a:latin typeface="微软雅黑"/>
                <a:cs typeface="微软雅黑"/>
              </a:rPr>
              <a:t>C.Huygens  </a:t>
            </a:r>
            <a:r>
              <a:rPr dirty="0" sz="2000" spc="-5">
                <a:solidFill>
                  <a:srgbClr val="0000FF"/>
                </a:solidFill>
                <a:latin typeface="微软雅黑"/>
                <a:cs typeface="微软雅黑"/>
              </a:rPr>
              <a:t>(1629-1695)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433816" y="1331975"/>
            <a:ext cx="2724912" cy="26944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1840" y="0"/>
            <a:ext cx="2058670" cy="63436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>
                <a:solidFill>
                  <a:srgbClr val="F1F1F1"/>
                </a:solidFill>
                <a:latin typeface="华文楷体"/>
                <a:cs typeface="华文楷体"/>
              </a:rPr>
              <a:t>高中物</a:t>
            </a:r>
            <a:r>
              <a:rPr dirty="0" sz="4000" spc="-10">
                <a:solidFill>
                  <a:srgbClr val="F1F1F1"/>
                </a:solidFill>
                <a:latin typeface="华文楷体"/>
                <a:cs typeface="华文楷体"/>
              </a:rPr>
              <a:t>理</a:t>
            </a:r>
            <a:endParaRPr sz="4000">
              <a:latin typeface="华文楷体"/>
              <a:cs typeface="华文楷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62000" y="1757172"/>
            <a:ext cx="254635" cy="254635"/>
          </a:xfrm>
          <a:custGeom>
            <a:avLst/>
            <a:gdLst/>
            <a:ahLst/>
            <a:cxnLst/>
            <a:rect l="l" t="t" r="r" b="b"/>
            <a:pathLst>
              <a:path w="254634" h="254635">
                <a:moveTo>
                  <a:pt x="0" y="0"/>
                </a:moveTo>
                <a:lnTo>
                  <a:pt x="254507" y="0"/>
                </a:lnTo>
                <a:lnTo>
                  <a:pt x="254507" y="254507"/>
                </a:lnTo>
                <a:lnTo>
                  <a:pt x="0" y="254507"/>
                </a:lnTo>
                <a:lnTo>
                  <a:pt x="0" y="0"/>
                </a:lnTo>
                <a:close/>
              </a:path>
            </a:pathLst>
          </a:custGeom>
          <a:solidFill>
            <a:srgbClr val="FAC5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136903" y="1757172"/>
            <a:ext cx="254635" cy="254635"/>
          </a:xfrm>
          <a:custGeom>
            <a:avLst/>
            <a:gdLst/>
            <a:ahLst/>
            <a:cxnLst/>
            <a:rect l="l" t="t" r="r" b="b"/>
            <a:pathLst>
              <a:path w="254634" h="254635">
                <a:moveTo>
                  <a:pt x="0" y="0"/>
                </a:moveTo>
                <a:lnTo>
                  <a:pt x="254508" y="0"/>
                </a:lnTo>
                <a:lnTo>
                  <a:pt x="254508" y="254507"/>
                </a:lnTo>
                <a:lnTo>
                  <a:pt x="0" y="254507"/>
                </a:lnTo>
                <a:lnTo>
                  <a:pt x="0" y="0"/>
                </a:lnTo>
                <a:close/>
              </a:path>
            </a:pathLst>
          </a:custGeom>
          <a:solidFill>
            <a:srgbClr val="8AC0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135380" y="1371600"/>
            <a:ext cx="253365" cy="254635"/>
          </a:xfrm>
          <a:custGeom>
            <a:avLst/>
            <a:gdLst/>
            <a:ahLst/>
            <a:cxnLst/>
            <a:rect l="l" t="t" r="r" b="b"/>
            <a:pathLst>
              <a:path w="253365" h="254635">
                <a:moveTo>
                  <a:pt x="0" y="0"/>
                </a:moveTo>
                <a:lnTo>
                  <a:pt x="252984" y="0"/>
                </a:lnTo>
                <a:lnTo>
                  <a:pt x="252984" y="254507"/>
                </a:lnTo>
                <a:lnTo>
                  <a:pt x="0" y="254507"/>
                </a:lnTo>
                <a:lnTo>
                  <a:pt x="0" y="0"/>
                </a:lnTo>
                <a:close/>
              </a:path>
            </a:pathLst>
          </a:custGeom>
          <a:solidFill>
            <a:srgbClr val="66BE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62000" y="1371600"/>
            <a:ext cx="254635" cy="254635"/>
          </a:xfrm>
          <a:custGeom>
            <a:avLst/>
            <a:gdLst/>
            <a:ahLst/>
            <a:cxnLst/>
            <a:rect l="l" t="t" r="r" b="b"/>
            <a:pathLst>
              <a:path w="254634" h="254635">
                <a:moveTo>
                  <a:pt x="0" y="0"/>
                </a:moveTo>
                <a:lnTo>
                  <a:pt x="254507" y="0"/>
                </a:lnTo>
                <a:lnTo>
                  <a:pt x="254507" y="254507"/>
                </a:lnTo>
                <a:lnTo>
                  <a:pt x="0" y="254507"/>
                </a:lnTo>
                <a:lnTo>
                  <a:pt x="0" y="0"/>
                </a:lnTo>
                <a:close/>
              </a:path>
            </a:pathLst>
          </a:custGeom>
          <a:solidFill>
            <a:srgbClr val="FB6C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711834" y="2152967"/>
            <a:ext cx="330200" cy="2463800"/>
          </a:xfrm>
          <a:prstGeom prst="rect">
            <a:avLst/>
          </a:prstGeom>
        </p:spPr>
        <p:txBody>
          <a:bodyPr wrap="square" lIns="0" tIns="0" rIns="0" bIns="0" rtlCol="0" vert="eaVert">
            <a:spAutoFit/>
          </a:bodyPr>
          <a:lstStyle/>
          <a:p>
            <a:pPr marL="12700">
              <a:lnSpc>
                <a:spcPct val="60000"/>
              </a:lnSpc>
            </a:pPr>
            <a:r>
              <a:rPr dirty="0" sz="2400">
                <a:solidFill>
                  <a:srgbClr val="252525"/>
                </a:solidFill>
                <a:latin typeface="微软雅黑"/>
                <a:cs typeface="微软雅黑"/>
              </a:rPr>
              <a:t>惠更斯原理：理解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068387" y="1371600"/>
            <a:ext cx="0" cy="2402205"/>
          </a:xfrm>
          <a:custGeom>
            <a:avLst/>
            <a:gdLst/>
            <a:ahLst/>
            <a:cxnLst/>
            <a:rect l="l" t="t" r="r" b="b"/>
            <a:pathLst>
              <a:path w="0" h="2402204">
                <a:moveTo>
                  <a:pt x="0" y="0"/>
                </a:moveTo>
                <a:lnTo>
                  <a:pt x="0" y="2401887"/>
                </a:lnTo>
              </a:path>
            </a:pathLst>
          </a:custGeom>
          <a:ln w="25400">
            <a:solidFill>
              <a:srgbClr val="25252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63587" y="1685925"/>
            <a:ext cx="627380" cy="0"/>
          </a:xfrm>
          <a:custGeom>
            <a:avLst/>
            <a:gdLst/>
            <a:ahLst/>
            <a:cxnLst/>
            <a:rect l="l" t="t" r="r" b="b"/>
            <a:pathLst>
              <a:path w="627380" h="0">
                <a:moveTo>
                  <a:pt x="0" y="0"/>
                </a:moveTo>
                <a:lnTo>
                  <a:pt x="627062" y="0"/>
                </a:lnTo>
              </a:path>
            </a:pathLst>
          </a:custGeom>
          <a:ln w="25400">
            <a:solidFill>
              <a:srgbClr val="25252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2358389" y="2159000"/>
            <a:ext cx="8117205" cy="27273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84505" indent="-471805">
              <a:lnSpc>
                <a:spcPct val="100000"/>
              </a:lnSpc>
              <a:spcBef>
                <a:spcPts val="100"/>
              </a:spcBef>
              <a:buAutoNum type="arabicParenBoth"/>
              <a:tabLst>
                <a:tab pos="484505" algn="l"/>
              </a:tabLst>
            </a:pPr>
            <a:r>
              <a:rPr dirty="0" sz="2400">
                <a:latin typeface="微软雅黑"/>
                <a:cs typeface="微软雅黑"/>
              </a:rPr>
              <a:t>行进中的波面上任意一点都可看作是子波源</a:t>
            </a:r>
            <a:endParaRPr sz="24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΢"/>
              <a:buAutoNum type="arabicParenBoth"/>
            </a:pPr>
            <a:endParaRPr sz="4200">
              <a:latin typeface="Times New Roman"/>
              <a:cs typeface="Times New Roman"/>
            </a:endParaRPr>
          </a:p>
          <a:p>
            <a:pPr marL="484505" indent="-471805">
              <a:lnSpc>
                <a:spcPct val="100000"/>
              </a:lnSpc>
              <a:buAutoNum type="arabicParenBoth"/>
              <a:tabLst>
                <a:tab pos="484505" algn="l"/>
              </a:tabLst>
            </a:pPr>
            <a:r>
              <a:rPr dirty="0" sz="2400">
                <a:latin typeface="微软雅黑"/>
                <a:cs typeface="微软雅黑"/>
              </a:rPr>
              <a:t>所有子波源各自向外发出许多子波</a:t>
            </a:r>
            <a:endParaRPr sz="24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΢"/>
              <a:buAutoNum type="arabicParenBoth"/>
            </a:pPr>
            <a:endParaRPr sz="4200">
              <a:latin typeface="Times New Roman"/>
              <a:cs typeface="Times New Roman"/>
            </a:endParaRPr>
          </a:p>
          <a:p>
            <a:pPr marL="373380" marR="5080" indent="-360680">
              <a:lnSpc>
                <a:spcPct val="100000"/>
              </a:lnSpc>
              <a:buAutoNum type="arabicParenBoth"/>
              <a:tabLst>
                <a:tab pos="484505" algn="l"/>
              </a:tabLst>
            </a:pPr>
            <a:r>
              <a:rPr dirty="0" sz="2400">
                <a:latin typeface="微软雅黑"/>
                <a:cs typeface="微软雅黑"/>
              </a:rPr>
              <a:t>各个子波所形成的包络面，就是原波面在一定时间内所传 播到的新波面</a:t>
            </a:r>
            <a:endParaRPr sz="24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1840" y="0"/>
            <a:ext cx="2058670" cy="63436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>
                <a:solidFill>
                  <a:srgbClr val="F1F1F1"/>
                </a:solidFill>
                <a:latin typeface="华文楷体"/>
                <a:cs typeface="华文楷体"/>
              </a:rPr>
              <a:t>高中物</a:t>
            </a:r>
            <a:r>
              <a:rPr dirty="0" sz="4000" spc="-10">
                <a:solidFill>
                  <a:srgbClr val="F1F1F1"/>
                </a:solidFill>
                <a:latin typeface="华文楷体"/>
                <a:cs typeface="华文楷体"/>
              </a:rPr>
              <a:t>理</a:t>
            </a:r>
            <a:endParaRPr sz="4000">
              <a:latin typeface="华文楷体"/>
              <a:cs typeface="华文楷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62000" y="1757172"/>
            <a:ext cx="254635" cy="254635"/>
          </a:xfrm>
          <a:custGeom>
            <a:avLst/>
            <a:gdLst/>
            <a:ahLst/>
            <a:cxnLst/>
            <a:rect l="l" t="t" r="r" b="b"/>
            <a:pathLst>
              <a:path w="254634" h="254635">
                <a:moveTo>
                  <a:pt x="0" y="0"/>
                </a:moveTo>
                <a:lnTo>
                  <a:pt x="254507" y="0"/>
                </a:lnTo>
                <a:lnTo>
                  <a:pt x="254507" y="254507"/>
                </a:lnTo>
                <a:lnTo>
                  <a:pt x="0" y="254507"/>
                </a:lnTo>
                <a:lnTo>
                  <a:pt x="0" y="0"/>
                </a:lnTo>
                <a:close/>
              </a:path>
            </a:pathLst>
          </a:custGeom>
          <a:solidFill>
            <a:srgbClr val="FAC5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136903" y="1757172"/>
            <a:ext cx="254635" cy="254635"/>
          </a:xfrm>
          <a:custGeom>
            <a:avLst/>
            <a:gdLst/>
            <a:ahLst/>
            <a:cxnLst/>
            <a:rect l="l" t="t" r="r" b="b"/>
            <a:pathLst>
              <a:path w="254634" h="254635">
                <a:moveTo>
                  <a:pt x="0" y="0"/>
                </a:moveTo>
                <a:lnTo>
                  <a:pt x="254508" y="0"/>
                </a:lnTo>
                <a:lnTo>
                  <a:pt x="254508" y="254507"/>
                </a:lnTo>
                <a:lnTo>
                  <a:pt x="0" y="254507"/>
                </a:lnTo>
                <a:lnTo>
                  <a:pt x="0" y="0"/>
                </a:lnTo>
                <a:close/>
              </a:path>
            </a:pathLst>
          </a:custGeom>
          <a:solidFill>
            <a:srgbClr val="8AC0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135380" y="1371600"/>
            <a:ext cx="253365" cy="254635"/>
          </a:xfrm>
          <a:custGeom>
            <a:avLst/>
            <a:gdLst/>
            <a:ahLst/>
            <a:cxnLst/>
            <a:rect l="l" t="t" r="r" b="b"/>
            <a:pathLst>
              <a:path w="253365" h="254635">
                <a:moveTo>
                  <a:pt x="0" y="0"/>
                </a:moveTo>
                <a:lnTo>
                  <a:pt x="252984" y="0"/>
                </a:lnTo>
                <a:lnTo>
                  <a:pt x="252984" y="254507"/>
                </a:lnTo>
                <a:lnTo>
                  <a:pt x="0" y="254507"/>
                </a:lnTo>
                <a:lnTo>
                  <a:pt x="0" y="0"/>
                </a:lnTo>
                <a:close/>
              </a:path>
            </a:pathLst>
          </a:custGeom>
          <a:solidFill>
            <a:srgbClr val="66BE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62000" y="1371600"/>
            <a:ext cx="254635" cy="254635"/>
          </a:xfrm>
          <a:custGeom>
            <a:avLst/>
            <a:gdLst/>
            <a:ahLst/>
            <a:cxnLst/>
            <a:rect l="l" t="t" r="r" b="b"/>
            <a:pathLst>
              <a:path w="254634" h="254635">
                <a:moveTo>
                  <a:pt x="0" y="0"/>
                </a:moveTo>
                <a:lnTo>
                  <a:pt x="254507" y="0"/>
                </a:lnTo>
                <a:lnTo>
                  <a:pt x="254507" y="254507"/>
                </a:lnTo>
                <a:lnTo>
                  <a:pt x="0" y="254507"/>
                </a:lnTo>
                <a:lnTo>
                  <a:pt x="0" y="0"/>
                </a:lnTo>
                <a:close/>
              </a:path>
            </a:pathLst>
          </a:custGeom>
          <a:solidFill>
            <a:srgbClr val="FB6C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711834" y="2152967"/>
            <a:ext cx="330200" cy="1549400"/>
          </a:xfrm>
          <a:prstGeom prst="rect">
            <a:avLst/>
          </a:prstGeom>
        </p:spPr>
        <p:txBody>
          <a:bodyPr wrap="square" lIns="0" tIns="0" rIns="0" bIns="0" rtlCol="0" vert="eaVert">
            <a:spAutoFit/>
          </a:bodyPr>
          <a:lstStyle/>
          <a:p>
            <a:pPr marL="12700">
              <a:lnSpc>
                <a:spcPct val="60000"/>
              </a:lnSpc>
            </a:pPr>
            <a:r>
              <a:rPr dirty="0" sz="2400">
                <a:solidFill>
                  <a:srgbClr val="252525"/>
                </a:solidFill>
                <a:latin typeface="微软雅黑"/>
                <a:cs typeface="微软雅黑"/>
              </a:rPr>
              <a:t>惠更斯原理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068387" y="1371600"/>
            <a:ext cx="0" cy="2402205"/>
          </a:xfrm>
          <a:custGeom>
            <a:avLst/>
            <a:gdLst/>
            <a:ahLst/>
            <a:cxnLst/>
            <a:rect l="l" t="t" r="r" b="b"/>
            <a:pathLst>
              <a:path w="0" h="2402204">
                <a:moveTo>
                  <a:pt x="0" y="0"/>
                </a:moveTo>
                <a:lnTo>
                  <a:pt x="0" y="2401887"/>
                </a:lnTo>
              </a:path>
            </a:pathLst>
          </a:custGeom>
          <a:ln w="25400">
            <a:solidFill>
              <a:srgbClr val="25252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63587" y="1685925"/>
            <a:ext cx="627380" cy="0"/>
          </a:xfrm>
          <a:custGeom>
            <a:avLst/>
            <a:gdLst/>
            <a:ahLst/>
            <a:cxnLst/>
            <a:rect l="l" t="t" r="r" b="b"/>
            <a:pathLst>
              <a:path w="627380" h="0">
                <a:moveTo>
                  <a:pt x="0" y="0"/>
                </a:moveTo>
                <a:lnTo>
                  <a:pt x="627062" y="0"/>
                </a:lnTo>
              </a:path>
            </a:pathLst>
          </a:custGeom>
          <a:ln w="25400">
            <a:solidFill>
              <a:srgbClr val="25252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5027688" y="2030412"/>
            <a:ext cx="5348211" cy="4140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9243377" y="3082925"/>
            <a:ext cx="233045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b="1">
                <a:solidFill>
                  <a:srgbClr val="66FF66"/>
                </a:solidFill>
                <a:latin typeface="Bookman Old Style"/>
                <a:cs typeface="Bookman Old Style"/>
              </a:rPr>
              <a:t>.</a:t>
            </a:r>
            <a:endParaRPr sz="4800">
              <a:latin typeface="Bookman Old Style"/>
              <a:cs typeface="Bookman Old Style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397115" y="2692400"/>
            <a:ext cx="1863089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b="1">
                <a:solidFill>
                  <a:srgbClr val="00FF00"/>
                </a:solidFill>
                <a:latin typeface="Bookman Old Style"/>
                <a:cs typeface="Bookman Old Style"/>
              </a:rPr>
              <a:t>. </a:t>
            </a:r>
            <a:r>
              <a:rPr dirty="0" baseline="23148" sz="7200" b="1">
                <a:solidFill>
                  <a:srgbClr val="66FF66"/>
                </a:solidFill>
                <a:latin typeface="Bookman Old Style"/>
                <a:cs typeface="Bookman Old Style"/>
              </a:rPr>
              <a:t>. </a:t>
            </a:r>
            <a:r>
              <a:rPr dirty="0" baseline="30092" sz="7200" b="1">
                <a:solidFill>
                  <a:srgbClr val="66FF66"/>
                </a:solidFill>
                <a:latin typeface="Bookman Old Style"/>
                <a:cs typeface="Bookman Old Style"/>
              </a:rPr>
              <a:t>. </a:t>
            </a:r>
            <a:r>
              <a:rPr dirty="0" baseline="20833" sz="7200" b="1">
                <a:solidFill>
                  <a:srgbClr val="66FF66"/>
                </a:solidFill>
                <a:latin typeface="Bookman Old Style"/>
                <a:cs typeface="Bookman Old Style"/>
              </a:rPr>
              <a:t>.</a:t>
            </a:r>
            <a:r>
              <a:rPr dirty="0" baseline="20833" sz="7200" spc="-480" b="1">
                <a:solidFill>
                  <a:srgbClr val="66FF66"/>
                </a:solidFill>
                <a:latin typeface="Bookman Old Style"/>
                <a:cs typeface="Bookman Old Style"/>
              </a:rPr>
              <a:t> </a:t>
            </a:r>
            <a:r>
              <a:rPr dirty="0" sz="4800" b="1">
                <a:solidFill>
                  <a:srgbClr val="66FF66"/>
                </a:solidFill>
                <a:latin typeface="Bookman Old Style"/>
                <a:cs typeface="Bookman Old Style"/>
              </a:rPr>
              <a:t>.</a:t>
            </a:r>
            <a:endParaRPr sz="4800">
              <a:latin typeface="Bookman Old Style"/>
              <a:cs typeface="Bookman Old Style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157402" y="3082925"/>
            <a:ext cx="233045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b="1">
                <a:solidFill>
                  <a:srgbClr val="66FF66"/>
                </a:solidFill>
                <a:latin typeface="Bookman Old Style"/>
                <a:cs typeface="Bookman Old Style"/>
              </a:rPr>
              <a:t>.</a:t>
            </a:r>
            <a:endParaRPr sz="4800">
              <a:latin typeface="Bookman Old Style"/>
              <a:cs typeface="Bookman Old Style"/>
            </a:endParaRPr>
          </a:p>
        </p:txBody>
      </p:sp>
      <p:sp>
        <p:nvSpPr>
          <p:cNvPr id="14" name="object 14"/>
          <p:cNvSpPr txBox="1"/>
          <p:nvPr/>
        </p:nvSpPr>
        <p:spPr>
          <a:xfrm rot="10800000">
            <a:off x="8524205" y="4736008"/>
            <a:ext cx="1011940" cy="609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515"/>
              </a:lnSpc>
            </a:pPr>
            <a:r>
              <a:rPr dirty="0" baseline="-59027" sz="7200" spc="187" b="1">
                <a:solidFill>
                  <a:srgbClr val="66FF66"/>
                </a:solidFill>
                <a:latin typeface="Bookman Old Style"/>
                <a:cs typeface="Bookman Old Style"/>
              </a:rPr>
              <a:t>.</a:t>
            </a:r>
            <a:r>
              <a:rPr dirty="0" baseline="-22569" sz="7200" spc="187" b="1">
                <a:solidFill>
                  <a:srgbClr val="66FF66"/>
                </a:solidFill>
                <a:latin typeface="Bookman Old Style"/>
                <a:cs typeface="Bookman Old Style"/>
              </a:rPr>
              <a:t>.</a:t>
            </a:r>
            <a:r>
              <a:rPr dirty="0" baseline="-22569" sz="7200" spc="-780" b="1">
                <a:solidFill>
                  <a:srgbClr val="66FF66"/>
                </a:solidFill>
                <a:latin typeface="Bookman Old Style"/>
                <a:cs typeface="Bookman Old Style"/>
              </a:rPr>
              <a:t> </a:t>
            </a:r>
            <a:r>
              <a:rPr dirty="0" sz="4800" b="1">
                <a:solidFill>
                  <a:srgbClr val="66FF66"/>
                </a:solidFill>
                <a:latin typeface="Bookman Old Style"/>
                <a:cs typeface="Bookman Old Style"/>
              </a:rPr>
              <a:t>.</a:t>
            </a:r>
            <a:endParaRPr sz="4800">
              <a:latin typeface="Bookman Old Style"/>
              <a:cs typeface="Bookman Old Style"/>
            </a:endParaRPr>
          </a:p>
        </p:txBody>
      </p:sp>
      <p:sp>
        <p:nvSpPr>
          <p:cNvPr id="15" name="object 15"/>
          <p:cNvSpPr txBox="1"/>
          <p:nvPr/>
        </p:nvSpPr>
        <p:spPr>
          <a:xfrm rot="10800000">
            <a:off x="7223460" y="4936033"/>
            <a:ext cx="832132" cy="609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090"/>
              </a:lnSpc>
            </a:pPr>
            <a:r>
              <a:rPr dirty="0" sz="4800" b="1">
                <a:solidFill>
                  <a:srgbClr val="66FF66"/>
                </a:solidFill>
                <a:latin typeface="Bookman Old Style"/>
                <a:cs typeface="Bookman Old Style"/>
              </a:rPr>
              <a:t>.</a:t>
            </a:r>
            <a:r>
              <a:rPr dirty="0" sz="4800" spc="-540" b="1">
                <a:solidFill>
                  <a:srgbClr val="66FF66"/>
                </a:solidFill>
                <a:latin typeface="Bookman Old Style"/>
                <a:cs typeface="Bookman Old Style"/>
              </a:rPr>
              <a:t> </a:t>
            </a:r>
            <a:r>
              <a:rPr dirty="0" baseline="-22569" sz="7200" b="1">
                <a:solidFill>
                  <a:srgbClr val="66FF66"/>
                </a:solidFill>
                <a:latin typeface="Bookman Old Style"/>
                <a:cs typeface="Bookman Old Style"/>
              </a:rPr>
              <a:t>.</a:t>
            </a:r>
            <a:endParaRPr baseline="-22569" sz="7200">
              <a:latin typeface="Bookman Old Style"/>
              <a:cs typeface="Bookman Old Style"/>
            </a:endParaRPr>
          </a:p>
        </p:txBody>
      </p:sp>
      <p:sp>
        <p:nvSpPr>
          <p:cNvPr id="16" name="object 16"/>
          <p:cNvSpPr txBox="1"/>
          <p:nvPr/>
        </p:nvSpPr>
        <p:spPr>
          <a:xfrm rot="10800000">
            <a:off x="6898428" y="4412158"/>
            <a:ext cx="643994" cy="609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800"/>
              </a:lnSpc>
            </a:pPr>
            <a:r>
              <a:rPr dirty="0" sz="4800" b="1">
                <a:solidFill>
                  <a:srgbClr val="66FF66"/>
                </a:solidFill>
                <a:latin typeface="Bookman Old Style"/>
                <a:cs typeface="Bookman Old Style"/>
              </a:rPr>
              <a:t>.</a:t>
            </a:r>
            <a:endParaRPr sz="4800">
              <a:latin typeface="Bookman Old Style"/>
              <a:cs typeface="Bookman Old Style"/>
            </a:endParaRPr>
          </a:p>
        </p:txBody>
      </p:sp>
      <p:sp>
        <p:nvSpPr>
          <p:cNvPr id="17" name="object 17"/>
          <p:cNvSpPr txBox="1"/>
          <p:nvPr/>
        </p:nvSpPr>
        <p:spPr>
          <a:xfrm rot="10800000">
            <a:off x="6825403" y="3978771"/>
            <a:ext cx="643994" cy="609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800"/>
              </a:lnSpc>
            </a:pPr>
            <a:r>
              <a:rPr dirty="0" sz="4800" b="1">
                <a:solidFill>
                  <a:srgbClr val="66FF66"/>
                </a:solidFill>
                <a:latin typeface="Bookman Old Style"/>
                <a:cs typeface="Bookman Old Style"/>
              </a:rPr>
              <a:t>.</a:t>
            </a:r>
            <a:endParaRPr sz="4800">
              <a:latin typeface="Bookman Old Style"/>
              <a:cs typeface="Bookman Old Style"/>
            </a:endParaRPr>
          </a:p>
        </p:txBody>
      </p:sp>
      <p:sp>
        <p:nvSpPr>
          <p:cNvPr id="18" name="object 18"/>
          <p:cNvSpPr txBox="1"/>
          <p:nvPr/>
        </p:nvSpPr>
        <p:spPr>
          <a:xfrm rot="10800000">
            <a:off x="9081241" y="3978771"/>
            <a:ext cx="643994" cy="609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800"/>
              </a:lnSpc>
            </a:pPr>
            <a:r>
              <a:rPr dirty="0" sz="4800" b="1">
                <a:solidFill>
                  <a:srgbClr val="66FF66"/>
                </a:solidFill>
                <a:latin typeface="Bookman Old Style"/>
                <a:cs typeface="Bookman Old Style"/>
              </a:rPr>
              <a:t>.</a:t>
            </a:r>
            <a:endParaRPr sz="4800">
              <a:latin typeface="Bookman Old Style"/>
              <a:cs typeface="Bookman Old Style"/>
            </a:endParaRPr>
          </a:p>
        </p:txBody>
      </p:sp>
      <p:sp>
        <p:nvSpPr>
          <p:cNvPr id="19" name="object 19"/>
          <p:cNvSpPr txBox="1"/>
          <p:nvPr/>
        </p:nvSpPr>
        <p:spPr>
          <a:xfrm rot="10800000">
            <a:off x="7977928" y="5131296"/>
            <a:ext cx="643994" cy="609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800"/>
              </a:lnSpc>
            </a:pPr>
            <a:r>
              <a:rPr dirty="0" sz="4800" b="1">
                <a:solidFill>
                  <a:srgbClr val="66FF66"/>
                </a:solidFill>
                <a:latin typeface="Bookman Old Style"/>
                <a:cs typeface="Bookman Old Style"/>
              </a:rPr>
              <a:t>.</a:t>
            </a:r>
            <a:endParaRPr sz="4800">
              <a:latin typeface="Bookman Old Style"/>
              <a:cs typeface="Bookman Old Style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895850" y="3554412"/>
            <a:ext cx="1076325" cy="501650"/>
          </a:xfrm>
          <a:custGeom>
            <a:avLst/>
            <a:gdLst/>
            <a:ahLst/>
            <a:cxnLst/>
            <a:rect l="l" t="t" r="r" b="b"/>
            <a:pathLst>
              <a:path w="1076325" h="501650">
                <a:moveTo>
                  <a:pt x="1076325" y="501650"/>
                </a:moveTo>
                <a:lnTo>
                  <a:pt x="0" y="501650"/>
                </a:lnTo>
                <a:lnTo>
                  <a:pt x="0" y="0"/>
                </a:lnTo>
                <a:lnTo>
                  <a:pt x="1076325" y="0"/>
                </a:lnTo>
                <a:lnTo>
                  <a:pt x="1076325" y="4762"/>
                </a:lnTo>
                <a:lnTo>
                  <a:pt x="9525" y="4762"/>
                </a:lnTo>
                <a:lnTo>
                  <a:pt x="4762" y="9525"/>
                </a:lnTo>
                <a:lnTo>
                  <a:pt x="9525" y="9525"/>
                </a:lnTo>
                <a:lnTo>
                  <a:pt x="9525" y="492125"/>
                </a:lnTo>
                <a:lnTo>
                  <a:pt x="4762" y="492125"/>
                </a:lnTo>
                <a:lnTo>
                  <a:pt x="9525" y="496887"/>
                </a:lnTo>
                <a:lnTo>
                  <a:pt x="1076325" y="496887"/>
                </a:lnTo>
                <a:lnTo>
                  <a:pt x="1076325" y="501650"/>
                </a:lnTo>
                <a:close/>
              </a:path>
              <a:path w="1076325" h="501650">
                <a:moveTo>
                  <a:pt x="9525" y="9525"/>
                </a:moveTo>
                <a:lnTo>
                  <a:pt x="4762" y="9525"/>
                </a:lnTo>
                <a:lnTo>
                  <a:pt x="9525" y="4762"/>
                </a:lnTo>
                <a:lnTo>
                  <a:pt x="9525" y="9525"/>
                </a:lnTo>
                <a:close/>
              </a:path>
              <a:path w="1076325" h="501650">
                <a:moveTo>
                  <a:pt x="1066800" y="9525"/>
                </a:moveTo>
                <a:lnTo>
                  <a:pt x="9525" y="9525"/>
                </a:lnTo>
                <a:lnTo>
                  <a:pt x="9525" y="4762"/>
                </a:lnTo>
                <a:lnTo>
                  <a:pt x="1066800" y="4762"/>
                </a:lnTo>
                <a:lnTo>
                  <a:pt x="1066800" y="9525"/>
                </a:lnTo>
                <a:close/>
              </a:path>
              <a:path w="1076325" h="501650">
                <a:moveTo>
                  <a:pt x="1066800" y="496887"/>
                </a:moveTo>
                <a:lnTo>
                  <a:pt x="1066800" y="4762"/>
                </a:lnTo>
                <a:lnTo>
                  <a:pt x="1071562" y="9525"/>
                </a:lnTo>
                <a:lnTo>
                  <a:pt x="1076325" y="9525"/>
                </a:lnTo>
                <a:lnTo>
                  <a:pt x="1076325" y="492125"/>
                </a:lnTo>
                <a:lnTo>
                  <a:pt x="1071562" y="492125"/>
                </a:lnTo>
                <a:lnTo>
                  <a:pt x="1066800" y="496887"/>
                </a:lnTo>
                <a:close/>
              </a:path>
              <a:path w="1076325" h="501650">
                <a:moveTo>
                  <a:pt x="1076325" y="9525"/>
                </a:moveTo>
                <a:lnTo>
                  <a:pt x="1071562" y="9525"/>
                </a:lnTo>
                <a:lnTo>
                  <a:pt x="1066800" y="4762"/>
                </a:lnTo>
                <a:lnTo>
                  <a:pt x="1076325" y="4762"/>
                </a:lnTo>
                <a:lnTo>
                  <a:pt x="1076325" y="9525"/>
                </a:lnTo>
                <a:close/>
              </a:path>
              <a:path w="1076325" h="501650">
                <a:moveTo>
                  <a:pt x="9525" y="496887"/>
                </a:moveTo>
                <a:lnTo>
                  <a:pt x="4762" y="492125"/>
                </a:lnTo>
                <a:lnTo>
                  <a:pt x="9525" y="492125"/>
                </a:lnTo>
                <a:lnTo>
                  <a:pt x="9525" y="496887"/>
                </a:lnTo>
                <a:close/>
              </a:path>
              <a:path w="1076325" h="501650">
                <a:moveTo>
                  <a:pt x="1066800" y="496887"/>
                </a:moveTo>
                <a:lnTo>
                  <a:pt x="9525" y="496887"/>
                </a:lnTo>
                <a:lnTo>
                  <a:pt x="9525" y="492125"/>
                </a:lnTo>
                <a:lnTo>
                  <a:pt x="1066800" y="492125"/>
                </a:lnTo>
                <a:lnTo>
                  <a:pt x="1066800" y="496887"/>
                </a:lnTo>
                <a:close/>
              </a:path>
              <a:path w="1076325" h="501650">
                <a:moveTo>
                  <a:pt x="1076325" y="496887"/>
                </a:moveTo>
                <a:lnTo>
                  <a:pt x="1066800" y="496887"/>
                </a:lnTo>
                <a:lnTo>
                  <a:pt x="1071562" y="492125"/>
                </a:lnTo>
                <a:lnTo>
                  <a:pt x="1076325" y="492125"/>
                </a:lnTo>
                <a:lnTo>
                  <a:pt x="1076325" y="4968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4858974" y="3476612"/>
            <a:ext cx="782320" cy="5384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3350" spc="-450" i="1">
                <a:latin typeface="Cambria Math"/>
                <a:cs typeface="Cambria Math"/>
              </a:rPr>
              <a:t>u</a:t>
            </a:r>
            <a:r>
              <a:rPr dirty="0" sz="3200" spc="-450">
                <a:latin typeface="Cambria Math"/>
                <a:cs typeface="Cambria Math"/>
              </a:rPr>
              <a:t>Δ</a:t>
            </a:r>
            <a:r>
              <a:rPr dirty="0" sz="3350" spc="-450" i="1">
                <a:latin typeface="Cambria Math"/>
                <a:cs typeface="Cambria Math"/>
              </a:rPr>
              <a:t>t</a:t>
            </a:r>
            <a:endParaRPr sz="3350">
              <a:latin typeface="Cambria Math"/>
              <a:cs typeface="Cambria Math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686050" y="2474912"/>
            <a:ext cx="2263775" cy="471805"/>
          </a:xfrm>
          <a:custGeom>
            <a:avLst/>
            <a:gdLst/>
            <a:ahLst/>
            <a:cxnLst/>
            <a:rect l="l" t="t" r="r" b="b"/>
            <a:pathLst>
              <a:path w="2263775" h="471805">
                <a:moveTo>
                  <a:pt x="2263559" y="471487"/>
                </a:moveTo>
                <a:lnTo>
                  <a:pt x="0" y="471487"/>
                </a:lnTo>
                <a:lnTo>
                  <a:pt x="0" y="0"/>
                </a:lnTo>
                <a:lnTo>
                  <a:pt x="2263559" y="0"/>
                </a:lnTo>
                <a:lnTo>
                  <a:pt x="2263559" y="4762"/>
                </a:lnTo>
                <a:lnTo>
                  <a:pt x="9525" y="4762"/>
                </a:lnTo>
                <a:lnTo>
                  <a:pt x="4762" y="9525"/>
                </a:lnTo>
                <a:lnTo>
                  <a:pt x="9525" y="9525"/>
                </a:lnTo>
                <a:lnTo>
                  <a:pt x="9525" y="461962"/>
                </a:lnTo>
                <a:lnTo>
                  <a:pt x="4762" y="461962"/>
                </a:lnTo>
                <a:lnTo>
                  <a:pt x="9525" y="466725"/>
                </a:lnTo>
                <a:lnTo>
                  <a:pt x="2263559" y="466725"/>
                </a:lnTo>
                <a:lnTo>
                  <a:pt x="2263559" y="471487"/>
                </a:lnTo>
                <a:close/>
              </a:path>
              <a:path w="2263775" h="471805">
                <a:moveTo>
                  <a:pt x="9525" y="9525"/>
                </a:moveTo>
                <a:lnTo>
                  <a:pt x="4762" y="9525"/>
                </a:lnTo>
                <a:lnTo>
                  <a:pt x="9525" y="4762"/>
                </a:lnTo>
                <a:lnTo>
                  <a:pt x="9525" y="9525"/>
                </a:lnTo>
                <a:close/>
              </a:path>
              <a:path w="2263775" h="471805">
                <a:moveTo>
                  <a:pt x="2254034" y="9525"/>
                </a:moveTo>
                <a:lnTo>
                  <a:pt x="9525" y="9525"/>
                </a:lnTo>
                <a:lnTo>
                  <a:pt x="9525" y="4762"/>
                </a:lnTo>
                <a:lnTo>
                  <a:pt x="2254034" y="4762"/>
                </a:lnTo>
                <a:lnTo>
                  <a:pt x="2254034" y="9525"/>
                </a:lnTo>
                <a:close/>
              </a:path>
              <a:path w="2263775" h="471805">
                <a:moveTo>
                  <a:pt x="2254034" y="466725"/>
                </a:moveTo>
                <a:lnTo>
                  <a:pt x="2254034" y="4762"/>
                </a:lnTo>
                <a:lnTo>
                  <a:pt x="2258796" y="9525"/>
                </a:lnTo>
                <a:lnTo>
                  <a:pt x="2263559" y="9525"/>
                </a:lnTo>
                <a:lnTo>
                  <a:pt x="2263559" y="461962"/>
                </a:lnTo>
                <a:lnTo>
                  <a:pt x="2258796" y="461962"/>
                </a:lnTo>
                <a:lnTo>
                  <a:pt x="2254034" y="466725"/>
                </a:lnTo>
                <a:close/>
              </a:path>
              <a:path w="2263775" h="471805">
                <a:moveTo>
                  <a:pt x="2263559" y="9525"/>
                </a:moveTo>
                <a:lnTo>
                  <a:pt x="2258796" y="9525"/>
                </a:lnTo>
                <a:lnTo>
                  <a:pt x="2254034" y="4762"/>
                </a:lnTo>
                <a:lnTo>
                  <a:pt x="2263559" y="4762"/>
                </a:lnTo>
                <a:lnTo>
                  <a:pt x="2263559" y="9525"/>
                </a:lnTo>
                <a:close/>
              </a:path>
              <a:path w="2263775" h="471805">
                <a:moveTo>
                  <a:pt x="9525" y="466725"/>
                </a:moveTo>
                <a:lnTo>
                  <a:pt x="4762" y="461962"/>
                </a:lnTo>
                <a:lnTo>
                  <a:pt x="9525" y="461962"/>
                </a:lnTo>
                <a:lnTo>
                  <a:pt x="9525" y="466725"/>
                </a:lnTo>
                <a:close/>
              </a:path>
              <a:path w="2263775" h="471805">
                <a:moveTo>
                  <a:pt x="2254034" y="466725"/>
                </a:moveTo>
                <a:lnTo>
                  <a:pt x="9525" y="466725"/>
                </a:lnTo>
                <a:lnTo>
                  <a:pt x="9525" y="461962"/>
                </a:lnTo>
                <a:lnTo>
                  <a:pt x="2254034" y="461962"/>
                </a:lnTo>
                <a:lnTo>
                  <a:pt x="2254034" y="466725"/>
                </a:lnTo>
                <a:close/>
              </a:path>
              <a:path w="2263775" h="471805">
                <a:moveTo>
                  <a:pt x="2263559" y="466725"/>
                </a:moveTo>
                <a:lnTo>
                  <a:pt x="2254034" y="466725"/>
                </a:lnTo>
                <a:lnTo>
                  <a:pt x="2258796" y="461962"/>
                </a:lnTo>
                <a:lnTo>
                  <a:pt x="2263559" y="461962"/>
                </a:lnTo>
                <a:lnTo>
                  <a:pt x="2263559" y="4667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2769552" y="2511425"/>
            <a:ext cx="219519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i="1">
                <a:latin typeface="Times New Roman"/>
                <a:cs typeface="Times New Roman"/>
              </a:rPr>
              <a:t>t</a:t>
            </a:r>
            <a:r>
              <a:rPr dirty="0" sz="2400" spc="-5">
                <a:latin typeface="Times New Roman"/>
                <a:cs typeface="Times New Roman"/>
              </a:rPr>
              <a:t>+</a:t>
            </a:r>
            <a:r>
              <a:rPr dirty="0" sz="2400" spc="-5">
                <a:latin typeface="Symbol"/>
                <a:cs typeface="Symbol"/>
              </a:rPr>
              <a:t></a:t>
            </a:r>
            <a:r>
              <a:rPr dirty="0" sz="2400" spc="245">
                <a:latin typeface="Times New Roman"/>
                <a:cs typeface="Times New Roman"/>
              </a:rPr>
              <a:t> </a:t>
            </a:r>
            <a:r>
              <a:rPr dirty="0" sz="2400" spc="-5" i="1">
                <a:latin typeface="Times New Roman"/>
                <a:cs typeface="Times New Roman"/>
              </a:rPr>
              <a:t>t</a:t>
            </a:r>
            <a:r>
              <a:rPr dirty="0" sz="2400">
                <a:latin typeface="黑体"/>
                <a:cs typeface="黑体"/>
              </a:rPr>
              <a:t>时刻的波面</a:t>
            </a:r>
            <a:endParaRPr sz="2400">
              <a:latin typeface="黑体"/>
              <a:cs typeface="黑体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646650" y="4378845"/>
            <a:ext cx="2590800" cy="114300"/>
          </a:xfrm>
          <a:custGeom>
            <a:avLst/>
            <a:gdLst/>
            <a:ahLst/>
            <a:cxnLst/>
            <a:rect l="l" t="t" r="r" b="b"/>
            <a:pathLst>
              <a:path w="2590800" h="114300">
                <a:moveTo>
                  <a:pt x="2476461" y="114300"/>
                </a:moveTo>
                <a:lnTo>
                  <a:pt x="2476461" y="0"/>
                </a:lnTo>
                <a:lnTo>
                  <a:pt x="2552661" y="38100"/>
                </a:lnTo>
                <a:lnTo>
                  <a:pt x="2505036" y="38100"/>
                </a:lnTo>
                <a:lnTo>
                  <a:pt x="2505036" y="76200"/>
                </a:lnTo>
                <a:lnTo>
                  <a:pt x="2552661" y="76200"/>
                </a:lnTo>
                <a:lnTo>
                  <a:pt x="2476461" y="114300"/>
                </a:lnTo>
                <a:close/>
              </a:path>
              <a:path w="2590800" h="114300">
                <a:moveTo>
                  <a:pt x="2476461" y="76200"/>
                </a:moveTo>
                <a:lnTo>
                  <a:pt x="0" y="76200"/>
                </a:lnTo>
                <a:lnTo>
                  <a:pt x="0" y="38100"/>
                </a:lnTo>
                <a:lnTo>
                  <a:pt x="2476461" y="38100"/>
                </a:lnTo>
                <a:lnTo>
                  <a:pt x="2476461" y="76200"/>
                </a:lnTo>
                <a:close/>
              </a:path>
              <a:path w="2590800" h="114300">
                <a:moveTo>
                  <a:pt x="2552661" y="76200"/>
                </a:moveTo>
                <a:lnTo>
                  <a:pt x="2505036" y="76200"/>
                </a:lnTo>
                <a:lnTo>
                  <a:pt x="2505036" y="38100"/>
                </a:lnTo>
                <a:lnTo>
                  <a:pt x="2552661" y="38100"/>
                </a:lnTo>
                <a:lnTo>
                  <a:pt x="2590761" y="57150"/>
                </a:lnTo>
                <a:lnTo>
                  <a:pt x="2552661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2522537" y="4173537"/>
            <a:ext cx="2000885" cy="471805"/>
          </a:xfrm>
          <a:custGeom>
            <a:avLst/>
            <a:gdLst/>
            <a:ahLst/>
            <a:cxnLst/>
            <a:rect l="l" t="t" r="r" b="b"/>
            <a:pathLst>
              <a:path w="2000885" h="471804">
                <a:moveTo>
                  <a:pt x="2000745" y="471487"/>
                </a:moveTo>
                <a:lnTo>
                  <a:pt x="0" y="471487"/>
                </a:lnTo>
                <a:lnTo>
                  <a:pt x="0" y="0"/>
                </a:lnTo>
                <a:lnTo>
                  <a:pt x="2000745" y="0"/>
                </a:lnTo>
                <a:lnTo>
                  <a:pt x="2000745" y="4762"/>
                </a:lnTo>
                <a:lnTo>
                  <a:pt x="9525" y="4762"/>
                </a:lnTo>
                <a:lnTo>
                  <a:pt x="4762" y="9525"/>
                </a:lnTo>
                <a:lnTo>
                  <a:pt x="9525" y="9525"/>
                </a:lnTo>
                <a:lnTo>
                  <a:pt x="9525" y="461962"/>
                </a:lnTo>
                <a:lnTo>
                  <a:pt x="4762" y="461962"/>
                </a:lnTo>
                <a:lnTo>
                  <a:pt x="9525" y="466725"/>
                </a:lnTo>
                <a:lnTo>
                  <a:pt x="2000745" y="466725"/>
                </a:lnTo>
                <a:lnTo>
                  <a:pt x="2000745" y="471487"/>
                </a:lnTo>
                <a:close/>
              </a:path>
              <a:path w="2000885" h="471804">
                <a:moveTo>
                  <a:pt x="9525" y="9525"/>
                </a:moveTo>
                <a:lnTo>
                  <a:pt x="4762" y="9525"/>
                </a:lnTo>
                <a:lnTo>
                  <a:pt x="9525" y="4762"/>
                </a:lnTo>
                <a:lnTo>
                  <a:pt x="9525" y="9525"/>
                </a:lnTo>
                <a:close/>
              </a:path>
              <a:path w="2000885" h="471804">
                <a:moveTo>
                  <a:pt x="1991220" y="9525"/>
                </a:moveTo>
                <a:lnTo>
                  <a:pt x="9525" y="9525"/>
                </a:lnTo>
                <a:lnTo>
                  <a:pt x="9525" y="4762"/>
                </a:lnTo>
                <a:lnTo>
                  <a:pt x="1991220" y="4762"/>
                </a:lnTo>
                <a:lnTo>
                  <a:pt x="1991220" y="9525"/>
                </a:lnTo>
                <a:close/>
              </a:path>
              <a:path w="2000885" h="471804">
                <a:moveTo>
                  <a:pt x="1991220" y="466725"/>
                </a:moveTo>
                <a:lnTo>
                  <a:pt x="1991220" y="4762"/>
                </a:lnTo>
                <a:lnTo>
                  <a:pt x="1995982" y="9525"/>
                </a:lnTo>
                <a:lnTo>
                  <a:pt x="2000745" y="9525"/>
                </a:lnTo>
                <a:lnTo>
                  <a:pt x="2000745" y="461962"/>
                </a:lnTo>
                <a:lnTo>
                  <a:pt x="1995982" y="461962"/>
                </a:lnTo>
                <a:lnTo>
                  <a:pt x="1991220" y="466725"/>
                </a:lnTo>
                <a:close/>
              </a:path>
              <a:path w="2000885" h="471804">
                <a:moveTo>
                  <a:pt x="2000745" y="9525"/>
                </a:moveTo>
                <a:lnTo>
                  <a:pt x="1995982" y="9525"/>
                </a:lnTo>
                <a:lnTo>
                  <a:pt x="1991220" y="4762"/>
                </a:lnTo>
                <a:lnTo>
                  <a:pt x="2000745" y="4762"/>
                </a:lnTo>
                <a:lnTo>
                  <a:pt x="2000745" y="9525"/>
                </a:lnTo>
                <a:close/>
              </a:path>
              <a:path w="2000885" h="471804">
                <a:moveTo>
                  <a:pt x="9525" y="466725"/>
                </a:moveTo>
                <a:lnTo>
                  <a:pt x="4762" y="461962"/>
                </a:lnTo>
                <a:lnTo>
                  <a:pt x="9525" y="461962"/>
                </a:lnTo>
                <a:lnTo>
                  <a:pt x="9525" y="466725"/>
                </a:lnTo>
                <a:close/>
              </a:path>
              <a:path w="2000885" h="471804">
                <a:moveTo>
                  <a:pt x="1991220" y="466725"/>
                </a:moveTo>
                <a:lnTo>
                  <a:pt x="9525" y="466725"/>
                </a:lnTo>
                <a:lnTo>
                  <a:pt x="9525" y="461962"/>
                </a:lnTo>
                <a:lnTo>
                  <a:pt x="1991220" y="461962"/>
                </a:lnTo>
                <a:lnTo>
                  <a:pt x="1991220" y="466725"/>
                </a:lnTo>
                <a:close/>
              </a:path>
              <a:path w="2000885" h="471804">
                <a:moveTo>
                  <a:pt x="2000745" y="466725"/>
                </a:moveTo>
                <a:lnTo>
                  <a:pt x="1991220" y="466725"/>
                </a:lnTo>
                <a:lnTo>
                  <a:pt x="1995982" y="461962"/>
                </a:lnTo>
                <a:lnTo>
                  <a:pt x="2000745" y="461962"/>
                </a:lnTo>
                <a:lnTo>
                  <a:pt x="2000745" y="4667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2580513" y="4188474"/>
            <a:ext cx="1779270" cy="40957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500" spc="-145" i="1">
                <a:latin typeface="微软雅黑"/>
                <a:cs typeface="微软雅黑"/>
              </a:rPr>
              <a:t>t</a:t>
            </a:r>
            <a:r>
              <a:rPr dirty="0" sz="2400">
                <a:latin typeface="微软雅黑"/>
                <a:cs typeface="微软雅黑"/>
              </a:rPr>
              <a:t>时刻的波面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5183746" y="4943868"/>
            <a:ext cx="2217420" cy="941069"/>
          </a:xfrm>
          <a:custGeom>
            <a:avLst/>
            <a:gdLst/>
            <a:ahLst/>
            <a:cxnLst/>
            <a:rect l="l" t="t" r="r" b="b"/>
            <a:pathLst>
              <a:path w="2217420" h="941070">
                <a:moveTo>
                  <a:pt x="2104274" y="35215"/>
                </a:moveTo>
                <a:lnTo>
                  <a:pt x="2089708" y="0"/>
                </a:lnTo>
                <a:lnTo>
                  <a:pt x="2217178" y="9131"/>
                </a:lnTo>
                <a:lnTo>
                  <a:pt x="2204012" y="24295"/>
                </a:lnTo>
                <a:lnTo>
                  <a:pt x="2130679" y="24295"/>
                </a:lnTo>
                <a:lnTo>
                  <a:pt x="2104274" y="35215"/>
                </a:lnTo>
                <a:close/>
              </a:path>
              <a:path w="2217420" h="941070">
                <a:moveTo>
                  <a:pt x="2118836" y="70421"/>
                </a:moveTo>
                <a:lnTo>
                  <a:pt x="2104274" y="35215"/>
                </a:lnTo>
                <a:lnTo>
                  <a:pt x="2130679" y="24295"/>
                </a:lnTo>
                <a:lnTo>
                  <a:pt x="2145245" y="59499"/>
                </a:lnTo>
                <a:lnTo>
                  <a:pt x="2118836" y="70421"/>
                </a:lnTo>
                <a:close/>
              </a:path>
              <a:path w="2217420" h="941070">
                <a:moveTo>
                  <a:pt x="2133396" y="105625"/>
                </a:moveTo>
                <a:lnTo>
                  <a:pt x="2118836" y="70421"/>
                </a:lnTo>
                <a:lnTo>
                  <a:pt x="2145245" y="59499"/>
                </a:lnTo>
                <a:lnTo>
                  <a:pt x="2130679" y="24295"/>
                </a:lnTo>
                <a:lnTo>
                  <a:pt x="2204012" y="24295"/>
                </a:lnTo>
                <a:lnTo>
                  <a:pt x="2133396" y="105625"/>
                </a:lnTo>
                <a:close/>
              </a:path>
              <a:path w="2217420" h="941070">
                <a:moveTo>
                  <a:pt x="14566" y="940688"/>
                </a:moveTo>
                <a:lnTo>
                  <a:pt x="0" y="905484"/>
                </a:lnTo>
                <a:lnTo>
                  <a:pt x="2104274" y="35215"/>
                </a:lnTo>
                <a:lnTo>
                  <a:pt x="2118836" y="70421"/>
                </a:lnTo>
                <a:lnTo>
                  <a:pt x="14566" y="9406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3643312" y="5737745"/>
            <a:ext cx="1431925" cy="471170"/>
          </a:xfrm>
          <a:custGeom>
            <a:avLst/>
            <a:gdLst/>
            <a:ahLst/>
            <a:cxnLst/>
            <a:rect l="l" t="t" r="r" b="b"/>
            <a:pathLst>
              <a:path w="1431925" h="471170">
                <a:moveTo>
                  <a:pt x="1431772" y="470966"/>
                </a:moveTo>
                <a:lnTo>
                  <a:pt x="0" y="470966"/>
                </a:lnTo>
                <a:lnTo>
                  <a:pt x="0" y="0"/>
                </a:lnTo>
                <a:lnTo>
                  <a:pt x="1431772" y="0"/>
                </a:lnTo>
                <a:lnTo>
                  <a:pt x="1431772" y="4762"/>
                </a:lnTo>
                <a:lnTo>
                  <a:pt x="9525" y="4762"/>
                </a:lnTo>
                <a:lnTo>
                  <a:pt x="4762" y="9525"/>
                </a:lnTo>
                <a:lnTo>
                  <a:pt x="9525" y="9525"/>
                </a:lnTo>
                <a:lnTo>
                  <a:pt x="9525" y="461441"/>
                </a:lnTo>
                <a:lnTo>
                  <a:pt x="4762" y="461441"/>
                </a:lnTo>
                <a:lnTo>
                  <a:pt x="9525" y="466204"/>
                </a:lnTo>
                <a:lnTo>
                  <a:pt x="1431772" y="466204"/>
                </a:lnTo>
                <a:lnTo>
                  <a:pt x="1431772" y="470966"/>
                </a:lnTo>
                <a:close/>
              </a:path>
              <a:path w="1431925" h="471170">
                <a:moveTo>
                  <a:pt x="9525" y="9525"/>
                </a:moveTo>
                <a:lnTo>
                  <a:pt x="4762" y="9525"/>
                </a:lnTo>
                <a:lnTo>
                  <a:pt x="9525" y="4762"/>
                </a:lnTo>
                <a:lnTo>
                  <a:pt x="9525" y="9525"/>
                </a:lnTo>
                <a:close/>
              </a:path>
              <a:path w="1431925" h="471170">
                <a:moveTo>
                  <a:pt x="1422247" y="9525"/>
                </a:moveTo>
                <a:lnTo>
                  <a:pt x="9525" y="9525"/>
                </a:lnTo>
                <a:lnTo>
                  <a:pt x="9525" y="4762"/>
                </a:lnTo>
                <a:lnTo>
                  <a:pt x="1422247" y="4762"/>
                </a:lnTo>
                <a:lnTo>
                  <a:pt x="1422247" y="9525"/>
                </a:lnTo>
                <a:close/>
              </a:path>
              <a:path w="1431925" h="471170">
                <a:moveTo>
                  <a:pt x="1422247" y="466204"/>
                </a:moveTo>
                <a:lnTo>
                  <a:pt x="1422247" y="4762"/>
                </a:lnTo>
                <a:lnTo>
                  <a:pt x="1427010" y="9525"/>
                </a:lnTo>
                <a:lnTo>
                  <a:pt x="1431772" y="9525"/>
                </a:lnTo>
                <a:lnTo>
                  <a:pt x="1431772" y="461441"/>
                </a:lnTo>
                <a:lnTo>
                  <a:pt x="1427010" y="461441"/>
                </a:lnTo>
                <a:lnTo>
                  <a:pt x="1422247" y="466204"/>
                </a:lnTo>
                <a:close/>
              </a:path>
              <a:path w="1431925" h="471170">
                <a:moveTo>
                  <a:pt x="1431772" y="9525"/>
                </a:moveTo>
                <a:lnTo>
                  <a:pt x="1427010" y="9525"/>
                </a:lnTo>
                <a:lnTo>
                  <a:pt x="1422247" y="4762"/>
                </a:lnTo>
                <a:lnTo>
                  <a:pt x="1431772" y="4762"/>
                </a:lnTo>
                <a:lnTo>
                  <a:pt x="1431772" y="9525"/>
                </a:lnTo>
                <a:close/>
              </a:path>
              <a:path w="1431925" h="471170">
                <a:moveTo>
                  <a:pt x="9525" y="466204"/>
                </a:moveTo>
                <a:lnTo>
                  <a:pt x="4762" y="461441"/>
                </a:lnTo>
                <a:lnTo>
                  <a:pt x="9525" y="461441"/>
                </a:lnTo>
                <a:lnTo>
                  <a:pt x="9525" y="466204"/>
                </a:lnTo>
                <a:close/>
              </a:path>
              <a:path w="1431925" h="471170">
                <a:moveTo>
                  <a:pt x="1422247" y="466204"/>
                </a:moveTo>
                <a:lnTo>
                  <a:pt x="9525" y="466204"/>
                </a:lnTo>
                <a:lnTo>
                  <a:pt x="9525" y="461441"/>
                </a:lnTo>
                <a:lnTo>
                  <a:pt x="1422247" y="461441"/>
                </a:lnTo>
                <a:lnTo>
                  <a:pt x="1422247" y="466204"/>
                </a:lnTo>
                <a:close/>
              </a:path>
              <a:path w="1431925" h="471170">
                <a:moveTo>
                  <a:pt x="1431772" y="466204"/>
                </a:moveTo>
                <a:lnTo>
                  <a:pt x="1422247" y="466204"/>
                </a:lnTo>
                <a:lnTo>
                  <a:pt x="1427010" y="461441"/>
                </a:lnTo>
                <a:lnTo>
                  <a:pt x="1431772" y="461441"/>
                </a:lnTo>
                <a:lnTo>
                  <a:pt x="1431772" y="4662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3736340" y="5757113"/>
            <a:ext cx="12446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微软雅黑"/>
                <a:cs typeface="微软雅黑"/>
              </a:rPr>
              <a:t>子波波源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309177" y="1216025"/>
            <a:ext cx="55118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微软雅黑"/>
                <a:cs typeface="微软雅黑"/>
              </a:rPr>
              <a:t>用惠更斯原理确定下一时刻球面波的波面</a:t>
            </a:r>
            <a:endParaRPr sz="24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1840" y="0"/>
            <a:ext cx="2058670" cy="63436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>
                <a:solidFill>
                  <a:srgbClr val="F1F1F1"/>
                </a:solidFill>
                <a:latin typeface="华文楷体"/>
                <a:cs typeface="华文楷体"/>
              </a:rPr>
              <a:t>高中物</a:t>
            </a:r>
            <a:r>
              <a:rPr dirty="0" sz="4000" spc="-10">
                <a:solidFill>
                  <a:srgbClr val="F1F1F1"/>
                </a:solidFill>
                <a:latin typeface="华文楷体"/>
                <a:cs typeface="华文楷体"/>
              </a:rPr>
              <a:t>理</a:t>
            </a:r>
            <a:endParaRPr sz="4000">
              <a:latin typeface="华文楷体"/>
              <a:cs typeface="华文楷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62000" y="1757172"/>
            <a:ext cx="254635" cy="254635"/>
          </a:xfrm>
          <a:custGeom>
            <a:avLst/>
            <a:gdLst/>
            <a:ahLst/>
            <a:cxnLst/>
            <a:rect l="l" t="t" r="r" b="b"/>
            <a:pathLst>
              <a:path w="254634" h="254635">
                <a:moveTo>
                  <a:pt x="0" y="0"/>
                </a:moveTo>
                <a:lnTo>
                  <a:pt x="254507" y="0"/>
                </a:lnTo>
                <a:lnTo>
                  <a:pt x="254507" y="254507"/>
                </a:lnTo>
                <a:lnTo>
                  <a:pt x="0" y="254507"/>
                </a:lnTo>
                <a:lnTo>
                  <a:pt x="0" y="0"/>
                </a:lnTo>
                <a:close/>
              </a:path>
            </a:pathLst>
          </a:custGeom>
          <a:solidFill>
            <a:srgbClr val="FAC5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136903" y="1757172"/>
            <a:ext cx="254635" cy="254635"/>
          </a:xfrm>
          <a:custGeom>
            <a:avLst/>
            <a:gdLst/>
            <a:ahLst/>
            <a:cxnLst/>
            <a:rect l="l" t="t" r="r" b="b"/>
            <a:pathLst>
              <a:path w="254634" h="254635">
                <a:moveTo>
                  <a:pt x="0" y="0"/>
                </a:moveTo>
                <a:lnTo>
                  <a:pt x="254508" y="0"/>
                </a:lnTo>
                <a:lnTo>
                  <a:pt x="254508" y="254507"/>
                </a:lnTo>
                <a:lnTo>
                  <a:pt x="0" y="254507"/>
                </a:lnTo>
                <a:lnTo>
                  <a:pt x="0" y="0"/>
                </a:lnTo>
                <a:close/>
              </a:path>
            </a:pathLst>
          </a:custGeom>
          <a:solidFill>
            <a:srgbClr val="8AC0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135380" y="1371600"/>
            <a:ext cx="253365" cy="254635"/>
          </a:xfrm>
          <a:custGeom>
            <a:avLst/>
            <a:gdLst/>
            <a:ahLst/>
            <a:cxnLst/>
            <a:rect l="l" t="t" r="r" b="b"/>
            <a:pathLst>
              <a:path w="253365" h="254635">
                <a:moveTo>
                  <a:pt x="0" y="0"/>
                </a:moveTo>
                <a:lnTo>
                  <a:pt x="252984" y="0"/>
                </a:lnTo>
                <a:lnTo>
                  <a:pt x="252984" y="254507"/>
                </a:lnTo>
                <a:lnTo>
                  <a:pt x="0" y="254507"/>
                </a:lnTo>
                <a:lnTo>
                  <a:pt x="0" y="0"/>
                </a:lnTo>
                <a:close/>
              </a:path>
            </a:pathLst>
          </a:custGeom>
          <a:solidFill>
            <a:srgbClr val="66BE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62000" y="1371600"/>
            <a:ext cx="254635" cy="254635"/>
          </a:xfrm>
          <a:custGeom>
            <a:avLst/>
            <a:gdLst/>
            <a:ahLst/>
            <a:cxnLst/>
            <a:rect l="l" t="t" r="r" b="b"/>
            <a:pathLst>
              <a:path w="254634" h="254635">
                <a:moveTo>
                  <a:pt x="0" y="0"/>
                </a:moveTo>
                <a:lnTo>
                  <a:pt x="254507" y="0"/>
                </a:lnTo>
                <a:lnTo>
                  <a:pt x="254507" y="254507"/>
                </a:lnTo>
                <a:lnTo>
                  <a:pt x="0" y="254507"/>
                </a:lnTo>
                <a:lnTo>
                  <a:pt x="0" y="0"/>
                </a:lnTo>
                <a:close/>
              </a:path>
            </a:pathLst>
          </a:custGeom>
          <a:solidFill>
            <a:srgbClr val="FB6C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711834" y="2221229"/>
            <a:ext cx="330200" cy="1244600"/>
          </a:xfrm>
          <a:prstGeom prst="rect">
            <a:avLst/>
          </a:prstGeom>
        </p:spPr>
        <p:txBody>
          <a:bodyPr wrap="square" lIns="0" tIns="0" rIns="0" bIns="0" rtlCol="0" vert="eaVert">
            <a:spAutoFit/>
          </a:bodyPr>
          <a:lstStyle/>
          <a:p>
            <a:pPr marL="12700">
              <a:lnSpc>
                <a:spcPct val="60000"/>
              </a:lnSpc>
            </a:pPr>
            <a:r>
              <a:rPr dirty="0" sz="2400">
                <a:solidFill>
                  <a:srgbClr val="252525"/>
                </a:solidFill>
                <a:latin typeface="微软雅黑"/>
                <a:cs typeface="微软雅黑"/>
              </a:rPr>
              <a:t>学习目标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068387" y="1371600"/>
            <a:ext cx="0" cy="2402205"/>
          </a:xfrm>
          <a:custGeom>
            <a:avLst/>
            <a:gdLst/>
            <a:ahLst/>
            <a:cxnLst/>
            <a:rect l="l" t="t" r="r" b="b"/>
            <a:pathLst>
              <a:path w="0" h="2402204">
                <a:moveTo>
                  <a:pt x="0" y="0"/>
                </a:moveTo>
                <a:lnTo>
                  <a:pt x="0" y="2401887"/>
                </a:lnTo>
              </a:path>
            </a:pathLst>
          </a:custGeom>
          <a:ln w="25400">
            <a:solidFill>
              <a:srgbClr val="25252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63587" y="1685925"/>
            <a:ext cx="627380" cy="0"/>
          </a:xfrm>
          <a:custGeom>
            <a:avLst/>
            <a:gdLst/>
            <a:ahLst/>
            <a:cxnLst/>
            <a:rect l="l" t="t" r="r" b="b"/>
            <a:pathLst>
              <a:path w="627380" h="0">
                <a:moveTo>
                  <a:pt x="0" y="0"/>
                </a:moveTo>
                <a:lnTo>
                  <a:pt x="627062" y="0"/>
                </a:lnTo>
              </a:path>
            </a:pathLst>
          </a:custGeom>
          <a:ln w="25400">
            <a:solidFill>
              <a:srgbClr val="25252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2428239" y="1570355"/>
            <a:ext cx="8602980" cy="358012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  <a:buAutoNum type="arabicPeriod"/>
              <a:tabLst>
                <a:tab pos="412115" algn="l"/>
              </a:tabLst>
            </a:pPr>
            <a:r>
              <a:rPr dirty="0" sz="2800">
                <a:latin typeface="微软雅黑"/>
                <a:cs typeface="微软雅黑"/>
              </a:rPr>
              <a:t>通过生活现象感受多普勒效应，并能定性解释多普</a:t>
            </a:r>
            <a:r>
              <a:rPr dirty="0" sz="2800" spc="-5">
                <a:latin typeface="微软雅黑"/>
                <a:cs typeface="微软雅黑"/>
              </a:rPr>
              <a:t>勒 </a:t>
            </a:r>
            <a:r>
              <a:rPr dirty="0" sz="2800">
                <a:latin typeface="微软雅黑"/>
                <a:cs typeface="微软雅黑"/>
              </a:rPr>
              <a:t>效应产生的原</a:t>
            </a:r>
            <a:r>
              <a:rPr dirty="0" sz="2800" spc="-5">
                <a:latin typeface="微软雅黑"/>
                <a:cs typeface="微软雅黑"/>
              </a:rPr>
              <a:t>因</a:t>
            </a:r>
            <a:endParaRPr sz="28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΢"/>
              <a:buAutoNum type="arabicPeriod"/>
            </a:pPr>
            <a:endParaRPr sz="4950">
              <a:latin typeface="Times New Roman"/>
              <a:cs typeface="Times New Roman"/>
            </a:endParaRPr>
          </a:p>
          <a:p>
            <a:pPr marL="412115" indent="-399415">
              <a:lnSpc>
                <a:spcPct val="100000"/>
              </a:lnSpc>
              <a:buAutoNum type="arabicPeriod"/>
              <a:tabLst>
                <a:tab pos="412115" algn="l"/>
              </a:tabLst>
            </a:pPr>
            <a:r>
              <a:rPr dirty="0" sz="2800">
                <a:latin typeface="微软雅黑"/>
                <a:cs typeface="微软雅黑"/>
              </a:rPr>
              <a:t>能列举多普勒效应的应用实</a:t>
            </a:r>
            <a:r>
              <a:rPr dirty="0" sz="2800" spc="-5">
                <a:latin typeface="微软雅黑"/>
                <a:cs typeface="微软雅黑"/>
              </a:rPr>
              <a:t>例</a:t>
            </a:r>
            <a:endParaRPr sz="28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΢"/>
              <a:buAutoNum type="arabicPeriod"/>
            </a:pPr>
            <a:endParaRPr sz="4750">
              <a:latin typeface="Times New Roman"/>
              <a:cs typeface="Times New Roman"/>
            </a:endParaRPr>
          </a:p>
          <a:p>
            <a:pPr marL="12700" marR="360680">
              <a:lnSpc>
                <a:spcPct val="100000"/>
              </a:lnSpc>
              <a:buAutoNum type="arabicPeriod"/>
              <a:tabLst>
                <a:tab pos="412115" algn="l"/>
              </a:tabLst>
            </a:pPr>
            <a:r>
              <a:rPr dirty="0" sz="2800">
                <a:latin typeface="微软雅黑"/>
                <a:cs typeface="微软雅黑"/>
              </a:rPr>
              <a:t>了解惠更斯原理，能用惠更斯原理解释波传播到</a:t>
            </a:r>
            <a:r>
              <a:rPr dirty="0" sz="2800" spc="-5">
                <a:latin typeface="微软雅黑"/>
                <a:cs typeface="微软雅黑"/>
              </a:rPr>
              <a:t>两 </a:t>
            </a:r>
            <a:r>
              <a:rPr dirty="0" sz="2800">
                <a:latin typeface="微软雅黑"/>
                <a:cs typeface="微软雅黑"/>
              </a:rPr>
              <a:t>种介质的界面时发生的反射、折射现</a:t>
            </a:r>
            <a:r>
              <a:rPr dirty="0" sz="2800" spc="-5">
                <a:latin typeface="微软雅黑"/>
                <a:cs typeface="微软雅黑"/>
              </a:rPr>
              <a:t>象</a:t>
            </a:r>
            <a:endParaRPr sz="28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1840" y="0"/>
            <a:ext cx="2058670" cy="63436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>
                <a:solidFill>
                  <a:srgbClr val="F1F1F1"/>
                </a:solidFill>
                <a:latin typeface="华文楷体"/>
                <a:cs typeface="华文楷体"/>
              </a:rPr>
              <a:t>高中物</a:t>
            </a:r>
            <a:r>
              <a:rPr dirty="0" sz="4000" spc="-10">
                <a:solidFill>
                  <a:srgbClr val="F1F1F1"/>
                </a:solidFill>
                <a:latin typeface="华文楷体"/>
                <a:cs typeface="华文楷体"/>
              </a:rPr>
              <a:t>理</a:t>
            </a:r>
            <a:endParaRPr sz="4000">
              <a:latin typeface="华文楷体"/>
              <a:cs typeface="华文楷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62000" y="1757172"/>
            <a:ext cx="254635" cy="254635"/>
          </a:xfrm>
          <a:custGeom>
            <a:avLst/>
            <a:gdLst/>
            <a:ahLst/>
            <a:cxnLst/>
            <a:rect l="l" t="t" r="r" b="b"/>
            <a:pathLst>
              <a:path w="254634" h="254635">
                <a:moveTo>
                  <a:pt x="0" y="0"/>
                </a:moveTo>
                <a:lnTo>
                  <a:pt x="254507" y="0"/>
                </a:lnTo>
                <a:lnTo>
                  <a:pt x="254507" y="254507"/>
                </a:lnTo>
                <a:lnTo>
                  <a:pt x="0" y="254507"/>
                </a:lnTo>
                <a:lnTo>
                  <a:pt x="0" y="0"/>
                </a:lnTo>
                <a:close/>
              </a:path>
            </a:pathLst>
          </a:custGeom>
          <a:solidFill>
            <a:srgbClr val="FAC5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136903" y="1757172"/>
            <a:ext cx="254635" cy="254635"/>
          </a:xfrm>
          <a:custGeom>
            <a:avLst/>
            <a:gdLst/>
            <a:ahLst/>
            <a:cxnLst/>
            <a:rect l="l" t="t" r="r" b="b"/>
            <a:pathLst>
              <a:path w="254634" h="254635">
                <a:moveTo>
                  <a:pt x="0" y="0"/>
                </a:moveTo>
                <a:lnTo>
                  <a:pt x="254508" y="0"/>
                </a:lnTo>
                <a:lnTo>
                  <a:pt x="254508" y="254507"/>
                </a:lnTo>
                <a:lnTo>
                  <a:pt x="0" y="254507"/>
                </a:lnTo>
                <a:lnTo>
                  <a:pt x="0" y="0"/>
                </a:lnTo>
                <a:close/>
              </a:path>
            </a:pathLst>
          </a:custGeom>
          <a:solidFill>
            <a:srgbClr val="8AC0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135380" y="1371600"/>
            <a:ext cx="253365" cy="254635"/>
          </a:xfrm>
          <a:custGeom>
            <a:avLst/>
            <a:gdLst/>
            <a:ahLst/>
            <a:cxnLst/>
            <a:rect l="l" t="t" r="r" b="b"/>
            <a:pathLst>
              <a:path w="253365" h="254635">
                <a:moveTo>
                  <a:pt x="0" y="0"/>
                </a:moveTo>
                <a:lnTo>
                  <a:pt x="252984" y="0"/>
                </a:lnTo>
                <a:lnTo>
                  <a:pt x="252984" y="254507"/>
                </a:lnTo>
                <a:lnTo>
                  <a:pt x="0" y="254507"/>
                </a:lnTo>
                <a:lnTo>
                  <a:pt x="0" y="0"/>
                </a:lnTo>
                <a:close/>
              </a:path>
            </a:pathLst>
          </a:custGeom>
          <a:solidFill>
            <a:srgbClr val="66BE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62000" y="1371600"/>
            <a:ext cx="254635" cy="254635"/>
          </a:xfrm>
          <a:custGeom>
            <a:avLst/>
            <a:gdLst/>
            <a:ahLst/>
            <a:cxnLst/>
            <a:rect l="l" t="t" r="r" b="b"/>
            <a:pathLst>
              <a:path w="254634" h="254635">
                <a:moveTo>
                  <a:pt x="0" y="0"/>
                </a:moveTo>
                <a:lnTo>
                  <a:pt x="254507" y="0"/>
                </a:lnTo>
                <a:lnTo>
                  <a:pt x="254507" y="254507"/>
                </a:lnTo>
                <a:lnTo>
                  <a:pt x="0" y="254507"/>
                </a:lnTo>
                <a:lnTo>
                  <a:pt x="0" y="0"/>
                </a:lnTo>
                <a:close/>
              </a:path>
            </a:pathLst>
          </a:custGeom>
          <a:solidFill>
            <a:srgbClr val="FB6C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711834" y="2152967"/>
            <a:ext cx="330200" cy="1549400"/>
          </a:xfrm>
          <a:prstGeom prst="rect">
            <a:avLst/>
          </a:prstGeom>
        </p:spPr>
        <p:txBody>
          <a:bodyPr wrap="square" lIns="0" tIns="0" rIns="0" bIns="0" rtlCol="0" vert="eaVert">
            <a:spAutoFit/>
          </a:bodyPr>
          <a:lstStyle/>
          <a:p>
            <a:pPr marL="12700">
              <a:lnSpc>
                <a:spcPct val="60000"/>
              </a:lnSpc>
            </a:pPr>
            <a:r>
              <a:rPr dirty="0" sz="2400">
                <a:solidFill>
                  <a:srgbClr val="252525"/>
                </a:solidFill>
                <a:latin typeface="微软雅黑"/>
                <a:cs typeface="微软雅黑"/>
              </a:rPr>
              <a:t>惠更斯原理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068387" y="1371600"/>
            <a:ext cx="0" cy="2402205"/>
          </a:xfrm>
          <a:custGeom>
            <a:avLst/>
            <a:gdLst/>
            <a:ahLst/>
            <a:cxnLst/>
            <a:rect l="l" t="t" r="r" b="b"/>
            <a:pathLst>
              <a:path w="0" h="2402204">
                <a:moveTo>
                  <a:pt x="0" y="0"/>
                </a:moveTo>
                <a:lnTo>
                  <a:pt x="0" y="2401887"/>
                </a:lnTo>
              </a:path>
            </a:pathLst>
          </a:custGeom>
          <a:ln w="25400">
            <a:solidFill>
              <a:srgbClr val="25252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63587" y="1685925"/>
            <a:ext cx="627380" cy="0"/>
          </a:xfrm>
          <a:custGeom>
            <a:avLst/>
            <a:gdLst/>
            <a:ahLst/>
            <a:cxnLst/>
            <a:rect l="l" t="t" r="r" b="b"/>
            <a:pathLst>
              <a:path w="627380" h="0">
                <a:moveTo>
                  <a:pt x="0" y="0"/>
                </a:moveTo>
                <a:lnTo>
                  <a:pt x="627062" y="0"/>
                </a:lnTo>
              </a:path>
            </a:pathLst>
          </a:custGeom>
          <a:ln w="25400">
            <a:solidFill>
              <a:srgbClr val="25252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6667500" y="3941762"/>
            <a:ext cx="330111" cy="16541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5905500" y="3941762"/>
            <a:ext cx="330111" cy="16541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5143500" y="3941762"/>
            <a:ext cx="330111" cy="16541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381500" y="3941762"/>
            <a:ext cx="330111" cy="16541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619500" y="3941762"/>
            <a:ext cx="330111" cy="16541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857500" y="3941762"/>
            <a:ext cx="330111" cy="16541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8191500" y="3941762"/>
            <a:ext cx="330111" cy="16541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7429500" y="3941762"/>
            <a:ext cx="330111" cy="16541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727200" y="4114800"/>
            <a:ext cx="8101330" cy="0"/>
          </a:xfrm>
          <a:custGeom>
            <a:avLst/>
            <a:gdLst/>
            <a:ahLst/>
            <a:cxnLst/>
            <a:rect l="l" t="t" r="r" b="b"/>
            <a:pathLst>
              <a:path w="8101330" h="0">
                <a:moveTo>
                  <a:pt x="0" y="0"/>
                </a:moveTo>
                <a:lnTo>
                  <a:pt x="8101012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790700" y="2874962"/>
            <a:ext cx="7797800" cy="12319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2948939" y="3344545"/>
            <a:ext cx="5723255" cy="939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0" spc="-25" b="1">
                <a:solidFill>
                  <a:srgbClr val="00AFEF"/>
                </a:solidFill>
                <a:latin typeface="楷体"/>
                <a:cs typeface="楷体"/>
              </a:rPr>
              <a:t>. . . . . . .</a:t>
            </a:r>
            <a:r>
              <a:rPr dirty="0" sz="6000" spc="-254" b="1">
                <a:solidFill>
                  <a:srgbClr val="00AFEF"/>
                </a:solidFill>
                <a:latin typeface="楷体"/>
                <a:cs typeface="楷体"/>
              </a:rPr>
              <a:t> </a:t>
            </a:r>
            <a:r>
              <a:rPr dirty="0" sz="6000" spc="-25" b="1">
                <a:solidFill>
                  <a:srgbClr val="00AFEF"/>
                </a:solidFill>
                <a:latin typeface="楷体"/>
                <a:cs typeface="楷体"/>
              </a:rPr>
              <a:t>.</a:t>
            </a:r>
            <a:endParaRPr sz="6000">
              <a:latin typeface="楷体"/>
              <a:cs typeface="楷体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727200" y="2895600"/>
            <a:ext cx="8101330" cy="0"/>
          </a:xfrm>
          <a:custGeom>
            <a:avLst/>
            <a:gdLst/>
            <a:ahLst/>
            <a:cxnLst/>
            <a:rect l="l" t="t" r="r" b="b"/>
            <a:pathLst>
              <a:path w="8101330" h="0">
                <a:moveTo>
                  <a:pt x="0" y="0"/>
                </a:moveTo>
                <a:lnTo>
                  <a:pt x="8101012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9979289" y="2694602"/>
            <a:ext cx="2024380" cy="15068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100" spc="-240" i="1">
                <a:latin typeface="微软雅黑"/>
                <a:cs typeface="微软雅黑"/>
              </a:rPr>
              <a:t>t</a:t>
            </a:r>
            <a:r>
              <a:rPr dirty="0" sz="2000" spc="-240">
                <a:latin typeface="微软雅黑"/>
                <a:cs typeface="微软雅黑"/>
              </a:rPr>
              <a:t>+</a:t>
            </a:r>
            <a:r>
              <a:rPr dirty="0" sz="2000" spc="-240">
                <a:latin typeface="Symbol"/>
                <a:cs typeface="Symbol"/>
              </a:rPr>
              <a:t></a:t>
            </a:r>
            <a:r>
              <a:rPr dirty="0" sz="2000" spc="-180">
                <a:latin typeface="Times New Roman"/>
                <a:cs typeface="Times New Roman"/>
              </a:rPr>
              <a:t> </a:t>
            </a:r>
            <a:r>
              <a:rPr dirty="0" sz="2100" spc="-135" i="1">
                <a:latin typeface="微软雅黑"/>
                <a:cs typeface="微软雅黑"/>
              </a:rPr>
              <a:t>t</a:t>
            </a:r>
            <a:r>
              <a:rPr dirty="0" sz="2000">
                <a:latin typeface="微软雅黑"/>
                <a:cs typeface="微软雅黑"/>
              </a:rPr>
              <a:t>时刻的波</a:t>
            </a:r>
            <a:r>
              <a:rPr dirty="0" sz="2000" spc="5">
                <a:latin typeface="微软雅黑"/>
                <a:cs typeface="微软雅黑"/>
              </a:rPr>
              <a:t>面</a:t>
            </a:r>
            <a:endParaRPr sz="2000">
              <a:latin typeface="微软雅黑"/>
              <a:cs typeface="微软雅黑"/>
            </a:endParaRPr>
          </a:p>
          <a:p>
            <a:pPr marL="101600">
              <a:lnSpc>
                <a:spcPct val="100000"/>
              </a:lnSpc>
              <a:spcBef>
                <a:spcPts val="1855"/>
              </a:spcBef>
            </a:pPr>
            <a:r>
              <a:rPr dirty="0" sz="2500" spc="-335" i="1">
                <a:latin typeface="Cambria Math"/>
                <a:cs typeface="Cambria Math"/>
              </a:rPr>
              <a:t>u</a:t>
            </a:r>
            <a:r>
              <a:rPr dirty="0" sz="2400" spc="-335">
                <a:latin typeface="Cambria Math"/>
                <a:cs typeface="Cambria Math"/>
              </a:rPr>
              <a:t>Δ</a:t>
            </a:r>
            <a:r>
              <a:rPr dirty="0" sz="2500" spc="-335" i="1">
                <a:latin typeface="Cambria Math"/>
                <a:cs typeface="Cambria Math"/>
              </a:rPr>
              <a:t>t</a:t>
            </a:r>
            <a:endParaRPr sz="2500">
              <a:latin typeface="Cambria Math"/>
              <a:cs typeface="Cambria Math"/>
            </a:endParaRPr>
          </a:p>
          <a:p>
            <a:pPr marL="166370">
              <a:lnSpc>
                <a:spcPct val="100000"/>
              </a:lnSpc>
              <a:spcBef>
                <a:spcPts val="1760"/>
              </a:spcBef>
            </a:pPr>
            <a:r>
              <a:rPr dirty="0" sz="2100" spc="-135" i="1">
                <a:latin typeface="微软雅黑"/>
                <a:cs typeface="微软雅黑"/>
              </a:rPr>
              <a:t>t</a:t>
            </a:r>
            <a:r>
              <a:rPr dirty="0" sz="2000">
                <a:latin typeface="微软雅黑"/>
                <a:cs typeface="微软雅黑"/>
              </a:rPr>
              <a:t>时刻的波</a:t>
            </a:r>
            <a:r>
              <a:rPr dirty="0" sz="2000" spc="5">
                <a:latin typeface="微软雅黑"/>
                <a:cs typeface="微软雅黑"/>
              </a:rPr>
              <a:t>面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875914" y="1306512"/>
            <a:ext cx="55118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微软雅黑"/>
                <a:cs typeface="微软雅黑"/>
              </a:rPr>
              <a:t>用惠更斯原理确定下一时刻平面波的波面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8003857" y="4156075"/>
            <a:ext cx="85725" cy="762000"/>
          </a:xfrm>
          <a:custGeom>
            <a:avLst/>
            <a:gdLst/>
            <a:ahLst/>
            <a:cxnLst/>
            <a:rect l="l" t="t" r="r" b="b"/>
            <a:pathLst>
              <a:path w="85725" h="762000">
                <a:moveTo>
                  <a:pt x="0" y="142875"/>
                </a:moveTo>
                <a:lnTo>
                  <a:pt x="42862" y="0"/>
                </a:lnTo>
                <a:lnTo>
                  <a:pt x="58936" y="53581"/>
                </a:lnTo>
                <a:lnTo>
                  <a:pt x="28575" y="53581"/>
                </a:lnTo>
                <a:lnTo>
                  <a:pt x="28575" y="95250"/>
                </a:lnTo>
                <a:lnTo>
                  <a:pt x="0" y="142875"/>
                </a:lnTo>
                <a:close/>
              </a:path>
              <a:path w="85725" h="762000">
                <a:moveTo>
                  <a:pt x="28575" y="95250"/>
                </a:moveTo>
                <a:lnTo>
                  <a:pt x="28575" y="53581"/>
                </a:lnTo>
                <a:lnTo>
                  <a:pt x="57150" y="53581"/>
                </a:lnTo>
                <a:lnTo>
                  <a:pt x="57150" y="71437"/>
                </a:lnTo>
                <a:lnTo>
                  <a:pt x="42862" y="71437"/>
                </a:lnTo>
                <a:lnTo>
                  <a:pt x="28575" y="95250"/>
                </a:lnTo>
                <a:close/>
              </a:path>
              <a:path w="85725" h="762000">
                <a:moveTo>
                  <a:pt x="85725" y="142875"/>
                </a:moveTo>
                <a:lnTo>
                  <a:pt x="57150" y="95250"/>
                </a:lnTo>
                <a:lnTo>
                  <a:pt x="57150" y="53581"/>
                </a:lnTo>
                <a:lnTo>
                  <a:pt x="58936" y="53581"/>
                </a:lnTo>
                <a:lnTo>
                  <a:pt x="85725" y="142875"/>
                </a:lnTo>
                <a:close/>
              </a:path>
              <a:path w="85725" h="762000">
                <a:moveTo>
                  <a:pt x="57150" y="762000"/>
                </a:moveTo>
                <a:lnTo>
                  <a:pt x="28575" y="762000"/>
                </a:lnTo>
                <a:lnTo>
                  <a:pt x="28575" y="95250"/>
                </a:lnTo>
                <a:lnTo>
                  <a:pt x="42862" y="71437"/>
                </a:lnTo>
                <a:lnTo>
                  <a:pt x="57150" y="95250"/>
                </a:lnTo>
                <a:lnTo>
                  <a:pt x="57150" y="762000"/>
                </a:lnTo>
                <a:close/>
              </a:path>
              <a:path w="85725" h="762000">
                <a:moveTo>
                  <a:pt x="57150" y="95250"/>
                </a:moveTo>
                <a:lnTo>
                  <a:pt x="42862" y="71437"/>
                </a:lnTo>
                <a:lnTo>
                  <a:pt x="57150" y="71437"/>
                </a:lnTo>
                <a:lnTo>
                  <a:pt x="57150" y="95250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6489065" y="4156075"/>
            <a:ext cx="85725" cy="762000"/>
          </a:xfrm>
          <a:custGeom>
            <a:avLst/>
            <a:gdLst/>
            <a:ahLst/>
            <a:cxnLst/>
            <a:rect l="l" t="t" r="r" b="b"/>
            <a:pathLst>
              <a:path w="85725" h="762000">
                <a:moveTo>
                  <a:pt x="0" y="142875"/>
                </a:moveTo>
                <a:lnTo>
                  <a:pt x="42862" y="0"/>
                </a:lnTo>
                <a:lnTo>
                  <a:pt x="58936" y="53581"/>
                </a:lnTo>
                <a:lnTo>
                  <a:pt x="28575" y="53581"/>
                </a:lnTo>
                <a:lnTo>
                  <a:pt x="28575" y="95249"/>
                </a:lnTo>
                <a:lnTo>
                  <a:pt x="0" y="142875"/>
                </a:lnTo>
                <a:close/>
              </a:path>
              <a:path w="85725" h="762000">
                <a:moveTo>
                  <a:pt x="28575" y="95249"/>
                </a:moveTo>
                <a:lnTo>
                  <a:pt x="28575" y="53581"/>
                </a:lnTo>
                <a:lnTo>
                  <a:pt x="57150" y="53581"/>
                </a:lnTo>
                <a:lnTo>
                  <a:pt x="57150" y="71437"/>
                </a:lnTo>
                <a:lnTo>
                  <a:pt x="42862" y="71437"/>
                </a:lnTo>
                <a:lnTo>
                  <a:pt x="28575" y="95249"/>
                </a:lnTo>
                <a:close/>
              </a:path>
              <a:path w="85725" h="762000">
                <a:moveTo>
                  <a:pt x="85725" y="142875"/>
                </a:moveTo>
                <a:lnTo>
                  <a:pt x="57150" y="95249"/>
                </a:lnTo>
                <a:lnTo>
                  <a:pt x="57150" y="53581"/>
                </a:lnTo>
                <a:lnTo>
                  <a:pt x="58936" y="53581"/>
                </a:lnTo>
                <a:lnTo>
                  <a:pt x="85725" y="142875"/>
                </a:lnTo>
                <a:close/>
              </a:path>
              <a:path w="85725" h="762000">
                <a:moveTo>
                  <a:pt x="57150" y="762000"/>
                </a:moveTo>
                <a:lnTo>
                  <a:pt x="28575" y="762000"/>
                </a:lnTo>
                <a:lnTo>
                  <a:pt x="28575" y="95249"/>
                </a:lnTo>
                <a:lnTo>
                  <a:pt x="42862" y="71437"/>
                </a:lnTo>
                <a:lnTo>
                  <a:pt x="57150" y="95249"/>
                </a:lnTo>
                <a:lnTo>
                  <a:pt x="57150" y="762000"/>
                </a:lnTo>
                <a:close/>
              </a:path>
              <a:path w="85725" h="762000">
                <a:moveTo>
                  <a:pt x="57150" y="95249"/>
                </a:moveTo>
                <a:lnTo>
                  <a:pt x="42862" y="71437"/>
                </a:lnTo>
                <a:lnTo>
                  <a:pt x="57150" y="71437"/>
                </a:lnTo>
                <a:lnTo>
                  <a:pt x="57150" y="95249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4974272" y="4156075"/>
            <a:ext cx="85725" cy="762000"/>
          </a:xfrm>
          <a:custGeom>
            <a:avLst/>
            <a:gdLst/>
            <a:ahLst/>
            <a:cxnLst/>
            <a:rect l="l" t="t" r="r" b="b"/>
            <a:pathLst>
              <a:path w="85725" h="762000">
                <a:moveTo>
                  <a:pt x="0" y="142875"/>
                </a:moveTo>
                <a:lnTo>
                  <a:pt x="42862" y="0"/>
                </a:lnTo>
                <a:lnTo>
                  <a:pt x="58936" y="53581"/>
                </a:lnTo>
                <a:lnTo>
                  <a:pt x="28575" y="53581"/>
                </a:lnTo>
                <a:lnTo>
                  <a:pt x="28575" y="95250"/>
                </a:lnTo>
                <a:lnTo>
                  <a:pt x="0" y="142875"/>
                </a:lnTo>
                <a:close/>
              </a:path>
              <a:path w="85725" h="762000">
                <a:moveTo>
                  <a:pt x="28575" y="95250"/>
                </a:moveTo>
                <a:lnTo>
                  <a:pt x="28575" y="53581"/>
                </a:lnTo>
                <a:lnTo>
                  <a:pt x="57150" y="53581"/>
                </a:lnTo>
                <a:lnTo>
                  <a:pt x="57150" y="71437"/>
                </a:lnTo>
                <a:lnTo>
                  <a:pt x="42862" y="71437"/>
                </a:lnTo>
                <a:lnTo>
                  <a:pt x="28575" y="95250"/>
                </a:lnTo>
                <a:close/>
              </a:path>
              <a:path w="85725" h="762000">
                <a:moveTo>
                  <a:pt x="85725" y="142875"/>
                </a:moveTo>
                <a:lnTo>
                  <a:pt x="57150" y="95250"/>
                </a:lnTo>
                <a:lnTo>
                  <a:pt x="57150" y="53581"/>
                </a:lnTo>
                <a:lnTo>
                  <a:pt x="58936" y="53581"/>
                </a:lnTo>
                <a:lnTo>
                  <a:pt x="85725" y="142875"/>
                </a:lnTo>
                <a:close/>
              </a:path>
              <a:path w="85725" h="762000">
                <a:moveTo>
                  <a:pt x="57150" y="762000"/>
                </a:moveTo>
                <a:lnTo>
                  <a:pt x="28575" y="762000"/>
                </a:lnTo>
                <a:lnTo>
                  <a:pt x="28575" y="95250"/>
                </a:lnTo>
                <a:lnTo>
                  <a:pt x="42862" y="71437"/>
                </a:lnTo>
                <a:lnTo>
                  <a:pt x="57150" y="95250"/>
                </a:lnTo>
                <a:lnTo>
                  <a:pt x="57150" y="762000"/>
                </a:lnTo>
                <a:close/>
              </a:path>
              <a:path w="85725" h="762000">
                <a:moveTo>
                  <a:pt x="57150" y="95250"/>
                </a:moveTo>
                <a:lnTo>
                  <a:pt x="42862" y="71437"/>
                </a:lnTo>
                <a:lnTo>
                  <a:pt x="57150" y="71437"/>
                </a:lnTo>
                <a:lnTo>
                  <a:pt x="57150" y="95250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3459479" y="4156075"/>
            <a:ext cx="85725" cy="762000"/>
          </a:xfrm>
          <a:custGeom>
            <a:avLst/>
            <a:gdLst/>
            <a:ahLst/>
            <a:cxnLst/>
            <a:rect l="l" t="t" r="r" b="b"/>
            <a:pathLst>
              <a:path w="85725" h="762000">
                <a:moveTo>
                  <a:pt x="0" y="142875"/>
                </a:moveTo>
                <a:lnTo>
                  <a:pt x="42862" y="0"/>
                </a:lnTo>
                <a:lnTo>
                  <a:pt x="58936" y="53581"/>
                </a:lnTo>
                <a:lnTo>
                  <a:pt x="28575" y="53581"/>
                </a:lnTo>
                <a:lnTo>
                  <a:pt x="28575" y="95250"/>
                </a:lnTo>
                <a:lnTo>
                  <a:pt x="0" y="142875"/>
                </a:lnTo>
                <a:close/>
              </a:path>
              <a:path w="85725" h="762000">
                <a:moveTo>
                  <a:pt x="28575" y="95250"/>
                </a:moveTo>
                <a:lnTo>
                  <a:pt x="28575" y="53581"/>
                </a:lnTo>
                <a:lnTo>
                  <a:pt x="57150" y="53581"/>
                </a:lnTo>
                <a:lnTo>
                  <a:pt x="57150" y="71437"/>
                </a:lnTo>
                <a:lnTo>
                  <a:pt x="42862" y="71437"/>
                </a:lnTo>
                <a:lnTo>
                  <a:pt x="28575" y="95250"/>
                </a:lnTo>
                <a:close/>
              </a:path>
              <a:path w="85725" h="762000">
                <a:moveTo>
                  <a:pt x="85725" y="142875"/>
                </a:moveTo>
                <a:lnTo>
                  <a:pt x="57150" y="95250"/>
                </a:lnTo>
                <a:lnTo>
                  <a:pt x="57150" y="53581"/>
                </a:lnTo>
                <a:lnTo>
                  <a:pt x="58936" y="53581"/>
                </a:lnTo>
                <a:lnTo>
                  <a:pt x="85725" y="142875"/>
                </a:lnTo>
                <a:close/>
              </a:path>
              <a:path w="85725" h="762000">
                <a:moveTo>
                  <a:pt x="57150" y="762000"/>
                </a:moveTo>
                <a:lnTo>
                  <a:pt x="28575" y="762000"/>
                </a:lnTo>
                <a:lnTo>
                  <a:pt x="28575" y="95250"/>
                </a:lnTo>
                <a:lnTo>
                  <a:pt x="42862" y="71437"/>
                </a:lnTo>
                <a:lnTo>
                  <a:pt x="57150" y="95250"/>
                </a:lnTo>
                <a:lnTo>
                  <a:pt x="57150" y="762000"/>
                </a:lnTo>
                <a:close/>
              </a:path>
              <a:path w="85725" h="762000">
                <a:moveTo>
                  <a:pt x="57150" y="95250"/>
                </a:moveTo>
                <a:lnTo>
                  <a:pt x="42862" y="71437"/>
                </a:lnTo>
                <a:lnTo>
                  <a:pt x="57150" y="71437"/>
                </a:lnTo>
                <a:lnTo>
                  <a:pt x="57150" y="95250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9518650" y="4156075"/>
            <a:ext cx="85725" cy="762000"/>
          </a:xfrm>
          <a:custGeom>
            <a:avLst/>
            <a:gdLst/>
            <a:ahLst/>
            <a:cxnLst/>
            <a:rect l="l" t="t" r="r" b="b"/>
            <a:pathLst>
              <a:path w="85725" h="762000">
                <a:moveTo>
                  <a:pt x="0" y="142875"/>
                </a:moveTo>
                <a:lnTo>
                  <a:pt x="42862" y="0"/>
                </a:lnTo>
                <a:lnTo>
                  <a:pt x="58936" y="53581"/>
                </a:lnTo>
                <a:lnTo>
                  <a:pt x="28575" y="53581"/>
                </a:lnTo>
                <a:lnTo>
                  <a:pt x="28575" y="95250"/>
                </a:lnTo>
                <a:lnTo>
                  <a:pt x="0" y="142875"/>
                </a:lnTo>
                <a:close/>
              </a:path>
              <a:path w="85725" h="762000">
                <a:moveTo>
                  <a:pt x="28575" y="95250"/>
                </a:moveTo>
                <a:lnTo>
                  <a:pt x="28575" y="53581"/>
                </a:lnTo>
                <a:lnTo>
                  <a:pt x="57150" y="53581"/>
                </a:lnTo>
                <a:lnTo>
                  <a:pt x="57150" y="71437"/>
                </a:lnTo>
                <a:lnTo>
                  <a:pt x="42862" y="71437"/>
                </a:lnTo>
                <a:lnTo>
                  <a:pt x="28575" y="95250"/>
                </a:lnTo>
                <a:close/>
              </a:path>
              <a:path w="85725" h="762000">
                <a:moveTo>
                  <a:pt x="85725" y="142875"/>
                </a:moveTo>
                <a:lnTo>
                  <a:pt x="57150" y="95250"/>
                </a:lnTo>
                <a:lnTo>
                  <a:pt x="57150" y="53581"/>
                </a:lnTo>
                <a:lnTo>
                  <a:pt x="58936" y="53581"/>
                </a:lnTo>
                <a:lnTo>
                  <a:pt x="85725" y="142875"/>
                </a:lnTo>
                <a:close/>
              </a:path>
              <a:path w="85725" h="762000">
                <a:moveTo>
                  <a:pt x="57150" y="762000"/>
                </a:moveTo>
                <a:lnTo>
                  <a:pt x="28575" y="762000"/>
                </a:lnTo>
                <a:lnTo>
                  <a:pt x="28575" y="95250"/>
                </a:lnTo>
                <a:lnTo>
                  <a:pt x="42862" y="71437"/>
                </a:lnTo>
                <a:lnTo>
                  <a:pt x="57150" y="95250"/>
                </a:lnTo>
                <a:lnTo>
                  <a:pt x="57150" y="762000"/>
                </a:lnTo>
                <a:close/>
              </a:path>
              <a:path w="85725" h="762000">
                <a:moveTo>
                  <a:pt x="57150" y="95250"/>
                </a:moveTo>
                <a:lnTo>
                  <a:pt x="42862" y="71437"/>
                </a:lnTo>
                <a:lnTo>
                  <a:pt x="57150" y="71437"/>
                </a:lnTo>
                <a:lnTo>
                  <a:pt x="57150" y="95250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1944687" y="4156075"/>
            <a:ext cx="85725" cy="762000"/>
          </a:xfrm>
          <a:custGeom>
            <a:avLst/>
            <a:gdLst/>
            <a:ahLst/>
            <a:cxnLst/>
            <a:rect l="l" t="t" r="r" b="b"/>
            <a:pathLst>
              <a:path w="85725" h="762000">
                <a:moveTo>
                  <a:pt x="0" y="142875"/>
                </a:moveTo>
                <a:lnTo>
                  <a:pt x="42862" y="0"/>
                </a:lnTo>
                <a:lnTo>
                  <a:pt x="58936" y="53581"/>
                </a:lnTo>
                <a:lnTo>
                  <a:pt x="28575" y="53581"/>
                </a:lnTo>
                <a:lnTo>
                  <a:pt x="28575" y="95250"/>
                </a:lnTo>
                <a:lnTo>
                  <a:pt x="0" y="142875"/>
                </a:lnTo>
                <a:close/>
              </a:path>
              <a:path w="85725" h="762000">
                <a:moveTo>
                  <a:pt x="28575" y="95250"/>
                </a:moveTo>
                <a:lnTo>
                  <a:pt x="28575" y="53581"/>
                </a:lnTo>
                <a:lnTo>
                  <a:pt x="57150" y="53581"/>
                </a:lnTo>
                <a:lnTo>
                  <a:pt x="57150" y="71437"/>
                </a:lnTo>
                <a:lnTo>
                  <a:pt x="42862" y="71437"/>
                </a:lnTo>
                <a:lnTo>
                  <a:pt x="28575" y="95250"/>
                </a:lnTo>
                <a:close/>
              </a:path>
              <a:path w="85725" h="762000">
                <a:moveTo>
                  <a:pt x="85725" y="142875"/>
                </a:moveTo>
                <a:lnTo>
                  <a:pt x="57150" y="95250"/>
                </a:lnTo>
                <a:lnTo>
                  <a:pt x="57150" y="53581"/>
                </a:lnTo>
                <a:lnTo>
                  <a:pt x="58936" y="53581"/>
                </a:lnTo>
                <a:lnTo>
                  <a:pt x="85725" y="142875"/>
                </a:lnTo>
                <a:close/>
              </a:path>
              <a:path w="85725" h="762000">
                <a:moveTo>
                  <a:pt x="57150" y="762000"/>
                </a:moveTo>
                <a:lnTo>
                  <a:pt x="28575" y="762000"/>
                </a:lnTo>
                <a:lnTo>
                  <a:pt x="28575" y="95250"/>
                </a:lnTo>
                <a:lnTo>
                  <a:pt x="42862" y="71437"/>
                </a:lnTo>
                <a:lnTo>
                  <a:pt x="57150" y="95250"/>
                </a:lnTo>
                <a:lnTo>
                  <a:pt x="57150" y="762000"/>
                </a:lnTo>
                <a:close/>
              </a:path>
              <a:path w="85725" h="762000">
                <a:moveTo>
                  <a:pt x="57150" y="95250"/>
                </a:moveTo>
                <a:lnTo>
                  <a:pt x="42862" y="71437"/>
                </a:lnTo>
                <a:lnTo>
                  <a:pt x="57150" y="71437"/>
                </a:lnTo>
                <a:lnTo>
                  <a:pt x="57150" y="95250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1840" y="0"/>
            <a:ext cx="2058670" cy="63436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>
                <a:solidFill>
                  <a:srgbClr val="F1F1F1"/>
                </a:solidFill>
                <a:latin typeface="华文楷体"/>
                <a:cs typeface="华文楷体"/>
              </a:rPr>
              <a:t>高中物</a:t>
            </a:r>
            <a:r>
              <a:rPr dirty="0" sz="4000" spc="-10">
                <a:solidFill>
                  <a:srgbClr val="F1F1F1"/>
                </a:solidFill>
                <a:latin typeface="华文楷体"/>
                <a:cs typeface="华文楷体"/>
              </a:rPr>
              <a:t>理</a:t>
            </a:r>
            <a:endParaRPr sz="4000">
              <a:latin typeface="华文楷体"/>
              <a:cs typeface="华文楷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62000" y="1757172"/>
            <a:ext cx="254635" cy="254635"/>
          </a:xfrm>
          <a:custGeom>
            <a:avLst/>
            <a:gdLst/>
            <a:ahLst/>
            <a:cxnLst/>
            <a:rect l="l" t="t" r="r" b="b"/>
            <a:pathLst>
              <a:path w="254634" h="254635">
                <a:moveTo>
                  <a:pt x="0" y="0"/>
                </a:moveTo>
                <a:lnTo>
                  <a:pt x="254507" y="0"/>
                </a:lnTo>
                <a:lnTo>
                  <a:pt x="254507" y="254507"/>
                </a:lnTo>
                <a:lnTo>
                  <a:pt x="0" y="254507"/>
                </a:lnTo>
                <a:lnTo>
                  <a:pt x="0" y="0"/>
                </a:lnTo>
                <a:close/>
              </a:path>
            </a:pathLst>
          </a:custGeom>
          <a:solidFill>
            <a:srgbClr val="FAC5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136903" y="1757172"/>
            <a:ext cx="254635" cy="254635"/>
          </a:xfrm>
          <a:custGeom>
            <a:avLst/>
            <a:gdLst/>
            <a:ahLst/>
            <a:cxnLst/>
            <a:rect l="l" t="t" r="r" b="b"/>
            <a:pathLst>
              <a:path w="254634" h="254635">
                <a:moveTo>
                  <a:pt x="0" y="0"/>
                </a:moveTo>
                <a:lnTo>
                  <a:pt x="254508" y="0"/>
                </a:lnTo>
                <a:lnTo>
                  <a:pt x="254508" y="254507"/>
                </a:lnTo>
                <a:lnTo>
                  <a:pt x="0" y="254507"/>
                </a:lnTo>
                <a:lnTo>
                  <a:pt x="0" y="0"/>
                </a:lnTo>
                <a:close/>
              </a:path>
            </a:pathLst>
          </a:custGeom>
          <a:solidFill>
            <a:srgbClr val="8AC0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135380" y="1371600"/>
            <a:ext cx="253365" cy="254635"/>
          </a:xfrm>
          <a:custGeom>
            <a:avLst/>
            <a:gdLst/>
            <a:ahLst/>
            <a:cxnLst/>
            <a:rect l="l" t="t" r="r" b="b"/>
            <a:pathLst>
              <a:path w="253365" h="254635">
                <a:moveTo>
                  <a:pt x="0" y="0"/>
                </a:moveTo>
                <a:lnTo>
                  <a:pt x="252984" y="0"/>
                </a:lnTo>
                <a:lnTo>
                  <a:pt x="252984" y="254507"/>
                </a:lnTo>
                <a:lnTo>
                  <a:pt x="0" y="254507"/>
                </a:lnTo>
                <a:lnTo>
                  <a:pt x="0" y="0"/>
                </a:lnTo>
                <a:close/>
              </a:path>
            </a:pathLst>
          </a:custGeom>
          <a:solidFill>
            <a:srgbClr val="66BE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62000" y="1371600"/>
            <a:ext cx="254635" cy="254635"/>
          </a:xfrm>
          <a:custGeom>
            <a:avLst/>
            <a:gdLst/>
            <a:ahLst/>
            <a:cxnLst/>
            <a:rect l="l" t="t" r="r" b="b"/>
            <a:pathLst>
              <a:path w="254634" h="254635">
                <a:moveTo>
                  <a:pt x="0" y="0"/>
                </a:moveTo>
                <a:lnTo>
                  <a:pt x="254507" y="0"/>
                </a:lnTo>
                <a:lnTo>
                  <a:pt x="254507" y="254507"/>
                </a:lnTo>
                <a:lnTo>
                  <a:pt x="0" y="254507"/>
                </a:lnTo>
                <a:lnTo>
                  <a:pt x="0" y="0"/>
                </a:lnTo>
                <a:close/>
              </a:path>
            </a:pathLst>
          </a:custGeom>
          <a:solidFill>
            <a:srgbClr val="FB6C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711834" y="2152967"/>
            <a:ext cx="330200" cy="3073400"/>
          </a:xfrm>
          <a:prstGeom prst="rect">
            <a:avLst/>
          </a:prstGeom>
        </p:spPr>
        <p:txBody>
          <a:bodyPr wrap="square" lIns="0" tIns="0" rIns="0" bIns="0" rtlCol="0" vert="eaVert">
            <a:spAutoFit/>
          </a:bodyPr>
          <a:lstStyle/>
          <a:p>
            <a:pPr marL="12700">
              <a:lnSpc>
                <a:spcPct val="60000"/>
              </a:lnSpc>
            </a:pPr>
            <a:r>
              <a:rPr dirty="0" sz="2400">
                <a:solidFill>
                  <a:srgbClr val="252525"/>
                </a:solidFill>
                <a:latin typeface="微软雅黑"/>
                <a:cs typeface="微软雅黑"/>
              </a:rPr>
              <a:t>惠更斯原理：波的衍射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068387" y="1371600"/>
            <a:ext cx="0" cy="2402205"/>
          </a:xfrm>
          <a:custGeom>
            <a:avLst/>
            <a:gdLst/>
            <a:ahLst/>
            <a:cxnLst/>
            <a:rect l="l" t="t" r="r" b="b"/>
            <a:pathLst>
              <a:path w="0" h="2402204">
                <a:moveTo>
                  <a:pt x="0" y="0"/>
                </a:moveTo>
                <a:lnTo>
                  <a:pt x="0" y="2401887"/>
                </a:lnTo>
              </a:path>
            </a:pathLst>
          </a:custGeom>
          <a:ln w="25400">
            <a:solidFill>
              <a:srgbClr val="25252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63587" y="1685925"/>
            <a:ext cx="627380" cy="0"/>
          </a:xfrm>
          <a:custGeom>
            <a:avLst/>
            <a:gdLst/>
            <a:ahLst/>
            <a:cxnLst/>
            <a:rect l="l" t="t" r="r" b="b"/>
            <a:pathLst>
              <a:path w="627380" h="0">
                <a:moveTo>
                  <a:pt x="0" y="0"/>
                </a:moveTo>
                <a:lnTo>
                  <a:pt x="627062" y="0"/>
                </a:lnTo>
              </a:path>
            </a:pathLst>
          </a:custGeom>
          <a:ln w="25400">
            <a:solidFill>
              <a:srgbClr val="25252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8176259" y="1955292"/>
            <a:ext cx="2674620" cy="33939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894839" y="1959590"/>
            <a:ext cx="5360035" cy="953769"/>
          </a:xfrm>
          <a:prstGeom prst="rect">
            <a:avLst/>
          </a:prstGeom>
        </p:spPr>
        <p:txBody>
          <a:bodyPr wrap="square" lIns="0" tIns="36195" rIns="0" bIns="0" rtlCol="0" vert="horz">
            <a:spAutoFit/>
          </a:bodyPr>
          <a:lstStyle/>
          <a:p>
            <a:pPr marL="12700" marR="5080">
              <a:lnSpc>
                <a:spcPts val="2400"/>
              </a:lnSpc>
              <a:spcBef>
                <a:spcPts val="285"/>
              </a:spcBef>
            </a:pPr>
            <a:r>
              <a:rPr dirty="0" sz="2000">
                <a:latin typeface="微软雅黑"/>
                <a:cs typeface="微软雅黑"/>
              </a:rPr>
              <a:t>平面波到达挡板上的狭</a:t>
            </a:r>
            <a:r>
              <a:rPr dirty="0" sz="2000" spc="-340">
                <a:latin typeface="微软雅黑"/>
                <a:cs typeface="微软雅黑"/>
              </a:rPr>
              <a:t>缝</a:t>
            </a:r>
            <a:r>
              <a:rPr dirty="0" sz="2100" spc="-500" i="1">
                <a:latin typeface="微软雅黑"/>
                <a:cs typeface="微软雅黑"/>
              </a:rPr>
              <a:t>AB</a:t>
            </a:r>
            <a:r>
              <a:rPr dirty="0" sz="2000" spc="-500">
                <a:latin typeface="微软雅黑"/>
                <a:cs typeface="微软雅黑"/>
              </a:rPr>
              <a:t>，</a:t>
            </a:r>
            <a:r>
              <a:rPr dirty="0" sz="2000">
                <a:latin typeface="微软雅黑"/>
                <a:cs typeface="微软雅黑"/>
              </a:rPr>
              <a:t>波面上的每一</a:t>
            </a:r>
            <a:r>
              <a:rPr dirty="0" sz="2000" spc="5">
                <a:latin typeface="微软雅黑"/>
                <a:cs typeface="微软雅黑"/>
              </a:rPr>
              <a:t>点 </a:t>
            </a:r>
            <a:r>
              <a:rPr dirty="0" sz="2000">
                <a:latin typeface="微软雅黑"/>
                <a:cs typeface="微软雅黑"/>
              </a:rPr>
              <a:t>都可以看做子波的波源，位于狭缝的点也是子</a:t>
            </a:r>
            <a:r>
              <a:rPr dirty="0" sz="2000">
                <a:latin typeface="微软雅黑"/>
                <a:cs typeface="微软雅黑"/>
              </a:rPr>
              <a:t>波 </a:t>
            </a:r>
            <a:r>
              <a:rPr dirty="0" sz="2000">
                <a:latin typeface="微软雅黑"/>
                <a:cs typeface="微软雅黑"/>
              </a:rPr>
              <a:t>的波源。因此，波自然可以到达挡板后的位置</a:t>
            </a:r>
            <a:r>
              <a:rPr dirty="0" sz="2000" spc="5">
                <a:latin typeface="微软雅黑"/>
                <a:cs typeface="微软雅黑"/>
              </a:rPr>
              <a:t>。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880552" y="4129722"/>
            <a:ext cx="5360035" cy="94106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微软雅黑"/>
                <a:cs typeface="微软雅黑"/>
              </a:rPr>
              <a:t>惠更斯原理只能解释波的传播方向，不能解释</a:t>
            </a:r>
            <a:r>
              <a:rPr dirty="0" sz="2000">
                <a:latin typeface="微软雅黑"/>
                <a:cs typeface="微软雅黑"/>
              </a:rPr>
              <a:t>波 </a:t>
            </a:r>
            <a:r>
              <a:rPr dirty="0" sz="2000">
                <a:latin typeface="微软雅黑"/>
                <a:cs typeface="微软雅黑"/>
              </a:rPr>
              <a:t>的强度，所以无法说明衍射现象与狭缝或障碍</a:t>
            </a:r>
            <a:r>
              <a:rPr dirty="0" sz="2000">
                <a:latin typeface="微软雅黑"/>
                <a:cs typeface="微软雅黑"/>
              </a:rPr>
              <a:t>物 </a:t>
            </a:r>
            <a:r>
              <a:rPr dirty="0" sz="2000">
                <a:latin typeface="微软雅黑"/>
                <a:cs typeface="微软雅黑"/>
              </a:rPr>
              <a:t>的大小的关系</a:t>
            </a:r>
            <a:r>
              <a:rPr dirty="0" sz="2000" spc="5">
                <a:latin typeface="微软雅黑"/>
                <a:cs typeface="微软雅黑"/>
              </a:rPr>
              <a:t>。</a:t>
            </a:r>
            <a:endParaRPr sz="20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1840" y="0"/>
            <a:ext cx="2058670" cy="63436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>
                <a:solidFill>
                  <a:srgbClr val="F1F1F1"/>
                </a:solidFill>
                <a:latin typeface="华文楷体"/>
                <a:cs typeface="华文楷体"/>
              </a:rPr>
              <a:t>高中物</a:t>
            </a:r>
            <a:r>
              <a:rPr dirty="0" sz="4000" spc="-10">
                <a:solidFill>
                  <a:srgbClr val="F1F1F1"/>
                </a:solidFill>
                <a:latin typeface="华文楷体"/>
                <a:cs typeface="华文楷体"/>
              </a:rPr>
              <a:t>理</a:t>
            </a:r>
            <a:endParaRPr sz="4000">
              <a:latin typeface="华文楷体"/>
              <a:cs typeface="华文楷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62000" y="1757172"/>
            <a:ext cx="254635" cy="254635"/>
          </a:xfrm>
          <a:custGeom>
            <a:avLst/>
            <a:gdLst/>
            <a:ahLst/>
            <a:cxnLst/>
            <a:rect l="l" t="t" r="r" b="b"/>
            <a:pathLst>
              <a:path w="254634" h="254635">
                <a:moveTo>
                  <a:pt x="0" y="0"/>
                </a:moveTo>
                <a:lnTo>
                  <a:pt x="254507" y="0"/>
                </a:lnTo>
                <a:lnTo>
                  <a:pt x="254507" y="254507"/>
                </a:lnTo>
                <a:lnTo>
                  <a:pt x="0" y="254507"/>
                </a:lnTo>
                <a:lnTo>
                  <a:pt x="0" y="0"/>
                </a:lnTo>
                <a:close/>
              </a:path>
            </a:pathLst>
          </a:custGeom>
          <a:solidFill>
            <a:srgbClr val="FAC5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136903" y="1757172"/>
            <a:ext cx="254635" cy="254635"/>
          </a:xfrm>
          <a:custGeom>
            <a:avLst/>
            <a:gdLst/>
            <a:ahLst/>
            <a:cxnLst/>
            <a:rect l="l" t="t" r="r" b="b"/>
            <a:pathLst>
              <a:path w="254634" h="254635">
                <a:moveTo>
                  <a:pt x="0" y="0"/>
                </a:moveTo>
                <a:lnTo>
                  <a:pt x="254508" y="0"/>
                </a:lnTo>
                <a:lnTo>
                  <a:pt x="254508" y="254507"/>
                </a:lnTo>
                <a:lnTo>
                  <a:pt x="0" y="254507"/>
                </a:lnTo>
                <a:lnTo>
                  <a:pt x="0" y="0"/>
                </a:lnTo>
                <a:close/>
              </a:path>
            </a:pathLst>
          </a:custGeom>
          <a:solidFill>
            <a:srgbClr val="8AC0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135380" y="1371600"/>
            <a:ext cx="253365" cy="254635"/>
          </a:xfrm>
          <a:custGeom>
            <a:avLst/>
            <a:gdLst/>
            <a:ahLst/>
            <a:cxnLst/>
            <a:rect l="l" t="t" r="r" b="b"/>
            <a:pathLst>
              <a:path w="253365" h="254635">
                <a:moveTo>
                  <a:pt x="0" y="0"/>
                </a:moveTo>
                <a:lnTo>
                  <a:pt x="252984" y="0"/>
                </a:lnTo>
                <a:lnTo>
                  <a:pt x="252984" y="254507"/>
                </a:lnTo>
                <a:lnTo>
                  <a:pt x="0" y="254507"/>
                </a:lnTo>
                <a:lnTo>
                  <a:pt x="0" y="0"/>
                </a:lnTo>
                <a:close/>
              </a:path>
            </a:pathLst>
          </a:custGeom>
          <a:solidFill>
            <a:srgbClr val="66BE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62000" y="1371600"/>
            <a:ext cx="254635" cy="254635"/>
          </a:xfrm>
          <a:custGeom>
            <a:avLst/>
            <a:gdLst/>
            <a:ahLst/>
            <a:cxnLst/>
            <a:rect l="l" t="t" r="r" b="b"/>
            <a:pathLst>
              <a:path w="254634" h="254635">
                <a:moveTo>
                  <a:pt x="0" y="0"/>
                </a:moveTo>
                <a:lnTo>
                  <a:pt x="254507" y="0"/>
                </a:lnTo>
                <a:lnTo>
                  <a:pt x="254507" y="254507"/>
                </a:lnTo>
                <a:lnTo>
                  <a:pt x="0" y="254507"/>
                </a:lnTo>
                <a:lnTo>
                  <a:pt x="0" y="0"/>
                </a:lnTo>
                <a:close/>
              </a:path>
            </a:pathLst>
          </a:custGeom>
          <a:solidFill>
            <a:srgbClr val="FB6C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711834" y="2152967"/>
            <a:ext cx="330200" cy="3073400"/>
          </a:xfrm>
          <a:prstGeom prst="rect">
            <a:avLst/>
          </a:prstGeom>
        </p:spPr>
        <p:txBody>
          <a:bodyPr wrap="square" lIns="0" tIns="0" rIns="0" bIns="0" rtlCol="0" vert="eaVert">
            <a:spAutoFit/>
          </a:bodyPr>
          <a:lstStyle/>
          <a:p>
            <a:pPr marL="12700">
              <a:lnSpc>
                <a:spcPct val="60000"/>
              </a:lnSpc>
            </a:pPr>
            <a:r>
              <a:rPr dirty="0" sz="2400">
                <a:solidFill>
                  <a:srgbClr val="252525"/>
                </a:solidFill>
                <a:latin typeface="微软雅黑"/>
                <a:cs typeface="微软雅黑"/>
              </a:rPr>
              <a:t>惠更斯原理：波的反射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068387" y="1371600"/>
            <a:ext cx="0" cy="2402205"/>
          </a:xfrm>
          <a:custGeom>
            <a:avLst/>
            <a:gdLst/>
            <a:ahLst/>
            <a:cxnLst/>
            <a:rect l="l" t="t" r="r" b="b"/>
            <a:pathLst>
              <a:path w="0" h="2402204">
                <a:moveTo>
                  <a:pt x="0" y="0"/>
                </a:moveTo>
                <a:lnTo>
                  <a:pt x="0" y="2401887"/>
                </a:lnTo>
              </a:path>
            </a:pathLst>
          </a:custGeom>
          <a:ln w="25400">
            <a:solidFill>
              <a:srgbClr val="25252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63587" y="1685925"/>
            <a:ext cx="627380" cy="0"/>
          </a:xfrm>
          <a:custGeom>
            <a:avLst/>
            <a:gdLst/>
            <a:ahLst/>
            <a:cxnLst/>
            <a:rect l="l" t="t" r="r" b="b"/>
            <a:pathLst>
              <a:path w="627380" h="0">
                <a:moveTo>
                  <a:pt x="0" y="0"/>
                </a:moveTo>
                <a:lnTo>
                  <a:pt x="627062" y="0"/>
                </a:lnTo>
              </a:path>
            </a:pathLst>
          </a:custGeom>
          <a:ln w="25400">
            <a:solidFill>
              <a:srgbClr val="25252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9796856" y="3198812"/>
            <a:ext cx="1593850" cy="882015"/>
          </a:xfrm>
          <a:custGeom>
            <a:avLst/>
            <a:gdLst/>
            <a:ahLst/>
            <a:cxnLst/>
            <a:rect l="l" t="t" r="r" b="b"/>
            <a:pathLst>
              <a:path w="1593850" h="882014">
                <a:moveTo>
                  <a:pt x="1472864" y="44153"/>
                </a:moveTo>
                <a:lnTo>
                  <a:pt x="1398866" y="41148"/>
                </a:lnTo>
                <a:lnTo>
                  <a:pt x="1593456" y="0"/>
                </a:lnTo>
                <a:lnTo>
                  <a:pt x="1576136" y="17525"/>
                </a:lnTo>
                <a:lnTo>
                  <a:pt x="1521625" y="17525"/>
                </a:lnTo>
                <a:lnTo>
                  <a:pt x="1472864" y="44153"/>
                </a:lnTo>
                <a:close/>
              </a:path>
              <a:path w="1593850" h="882014">
                <a:moveTo>
                  <a:pt x="1491128" y="77591"/>
                </a:moveTo>
                <a:lnTo>
                  <a:pt x="1509864" y="45656"/>
                </a:lnTo>
                <a:lnTo>
                  <a:pt x="1472864" y="44153"/>
                </a:lnTo>
                <a:lnTo>
                  <a:pt x="1521625" y="17525"/>
                </a:lnTo>
                <a:lnTo>
                  <a:pt x="1539887" y="50965"/>
                </a:lnTo>
                <a:lnTo>
                  <a:pt x="1491128" y="77591"/>
                </a:lnTo>
                <a:close/>
              </a:path>
              <a:path w="1593850" h="882014">
                <a:moveTo>
                  <a:pt x="1453654" y="141465"/>
                </a:moveTo>
                <a:lnTo>
                  <a:pt x="1491128" y="77591"/>
                </a:lnTo>
                <a:lnTo>
                  <a:pt x="1539887" y="50965"/>
                </a:lnTo>
                <a:lnTo>
                  <a:pt x="1521625" y="17525"/>
                </a:lnTo>
                <a:lnTo>
                  <a:pt x="1576136" y="17525"/>
                </a:lnTo>
                <a:lnTo>
                  <a:pt x="1453654" y="141465"/>
                </a:lnTo>
                <a:close/>
              </a:path>
              <a:path w="1593850" h="882014">
                <a:moveTo>
                  <a:pt x="18262" y="881900"/>
                </a:moveTo>
                <a:lnTo>
                  <a:pt x="0" y="848474"/>
                </a:lnTo>
                <a:lnTo>
                  <a:pt x="1472864" y="44153"/>
                </a:lnTo>
                <a:lnTo>
                  <a:pt x="1509864" y="45656"/>
                </a:lnTo>
                <a:lnTo>
                  <a:pt x="1491128" y="77591"/>
                </a:lnTo>
                <a:lnTo>
                  <a:pt x="18262" y="881900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7851991" y="2406650"/>
            <a:ext cx="2962275" cy="1669414"/>
          </a:xfrm>
          <a:custGeom>
            <a:avLst/>
            <a:gdLst/>
            <a:ahLst/>
            <a:cxnLst/>
            <a:rect l="l" t="t" r="r" b="b"/>
            <a:pathLst>
              <a:path w="2962275" h="1669414">
                <a:moveTo>
                  <a:pt x="2841926" y="45402"/>
                </a:moveTo>
                <a:lnTo>
                  <a:pt x="2767914" y="43167"/>
                </a:lnTo>
                <a:lnTo>
                  <a:pt x="2962059" y="0"/>
                </a:lnTo>
                <a:lnTo>
                  <a:pt x="2944382" y="18262"/>
                </a:lnTo>
                <a:lnTo>
                  <a:pt x="2890418" y="18262"/>
                </a:lnTo>
                <a:lnTo>
                  <a:pt x="2841926" y="45402"/>
                </a:lnTo>
                <a:close/>
              </a:path>
              <a:path w="2962275" h="1669414">
                <a:moveTo>
                  <a:pt x="2860536" y="78648"/>
                </a:moveTo>
                <a:lnTo>
                  <a:pt x="2878937" y="46520"/>
                </a:lnTo>
                <a:lnTo>
                  <a:pt x="2841926" y="45402"/>
                </a:lnTo>
                <a:lnTo>
                  <a:pt x="2890418" y="18262"/>
                </a:lnTo>
                <a:lnTo>
                  <a:pt x="2909023" y="51511"/>
                </a:lnTo>
                <a:lnTo>
                  <a:pt x="2860536" y="78648"/>
                </a:lnTo>
                <a:close/>
              </a:path>
              <a:path w="2962275" h="1669414">
                <a:moveTo>
                  <a:pt x="2823730" y="142913"/>
                </a:moveTo>
                <a:lnTo>
                  <a:pt x="2860536" y="78648"/>
                </a:lnTo>
                <a:lnTo>
                  <a:pt x="2909023" y="51511"/>
                </a:lnTo>
                <a:lnTo>
                  <a:pt x="2890418" y="18262"/>
                </a:lnTo>
                <a:lnTo>
                  <a:pt x="2944382" y="18262"/>
                </a:lnTo>
                <a:lnTo>
                  <a:pt x="2823730" y="142913"/>
                </a:lnTo>
                <a:close/>
              </a:path>
              <a:path w="2962275" h="1669414">
                <a:moveTo>
                  <a:pt x="18618" y="1669211"/>
                </a:moveTo>
                <a:lnTo>
                  <a:pt x="0" y="1635963"/>
                </a:lnTo>
                <a:lnTo>
                  <a:pt x="2841926" y="45402"/>
                </a:lnTo>
                <a:lnTo>
                  <a:pt x="2878937" y="46520"/>
                </a:lnTo>
                <a:lnTo>
                  <a:pt x="2860536" y="78648"/>
                </a:lnTo>
                <a:lnTo>
                  <a:pt x="18618" y="1669211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0821352" y="1931975"/>
            <a:ext cx="460375" cy="5384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3200" spc="-135" b="1" i="1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dirty="0" sz="3350" spc="-135" b="1" i="1">
                <a:solidFill>
                  <a:srgbClr val="FF0000"/>
                </a:solidFill>
                <a:latin typeface="Symbol"/>
                <a:cs typeface="Symbol"/>
              </a:rPr>
              <a:t></a:t>
            </a:r>
            <a:endParaRPr sz="3350">
              <a:latin typeface="Symbol"/>
              <a:cs typeface="Symbo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397615" y="2795575"/>
            <a:ext cx="460375" cy="5384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3200" spc="-135" b="1" i="1">
                <a:solidFill>
                  <a:srgbClr val="FF0000"/>
                </a:solidFill>
                <a:latin typeface="Times New Roman"/>
                <a:cs typeface="Times New Roman"/>
              </a:rPr>
              <a:t>b</a:t>
            </a:r>
            <a:r>
              <a:rPr dirty="0" sz="3350" spc="-135" b="1" i="1">
                <a:solidFill>
                  <a:srgbClr val="FF0000"/>
                </a:solidFill>
                <a:latin typeface="Symbol"/>
                <a:cs typeface="Symbol"/>
              </a:rPr>
              <a:t></a:t>
            </a:r>
            <a:endParaRPr sz="3350">
              <a:latin typeface="Symbol"/>
              <a:cs typeface="Symbo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167371" y="4069079"/>
            <a:ext cx="4573905" cy="466725"/>
          </a:xfrm>
          <a:custGeom>
            <a:avLst/>
            <a:gdLst/>
            <a:ahLst/>
            <a:cxnLst/>
            <a:rect l="l" t="t" r="r" b="b"/>
            <a:pathLst>
              <a:path w="4573905" h="466725">
                <a:moveTo>
                  <a:pt x="0" y="0"/>
                </a:moveTo>
                <a:lnTo>
                  <a:pt x="4573524" y="0"/>
                </a:lnTo>
                <a:lnTo>
                  <a:pt x="4573524" y="466344"/>
                </a:lnTo>
                <a:lnTo>
                  <a:pt x="0" y="466344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2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7162800" y="4064000"/>
            <a:ext cx="4583430" cy="476250"/>
          </a:xfrm>
          <a:custGeom>
            <a:avLst/>
            <a:gdLst/>
            <a:ahLst/>
            <a:cxnLst/>
            <a:rect l="l" t="t" r="r" b="b"/>
            <a:pathLst>
              <a:path w="4583430" h="476250">
                <a:moveTo>
                  <a:pt x="4583112" y="476250"/>
                </a:moveTo>
                <a:lnTo>
                  <a:pt x="0" y="476250"/>
                </a:lnTo>
                <a:lnTo>
                  <a:pt x="0" y="0"/>
                </a:lnTo>
                <a:lnTo>
                  <a:pt x="4583112" y="0"/>
                </a:lnTo>
                <a:lnTo>
                  <a:pt x="4583112" y="4762"/>
                </a:lnTo>
                <a:lnTo>
                  <a:pt x="9525" y="4762"/>
                </a:lnTo>
                <a:lnTo>
                  <a:pt x="4762" y="9525"/>
                </a:lnTo>
                <a:lnTo>
                  <a:pt x="9525" y="9525"/>
                </a:lnTo>
                <a:lnTo>
                  <a:pt x="9525" y="466725"/>
                </a:lnTo>
                <a:lnTo>
                  <a:pt x="4762" y="466725"/>
                </a:lnTo>
                <a:lnTo>
                  <a:pt x="9525" y="471487"/>
                </a:lnTo>
                <a:lnTo>
                  <a:pt x="4583112" y="471487"/>
                </a:lnTo>
                <a:lnTo>
                  <a:pt x="4583112" y="476250"/>
                </a:lnTo>
                <a:close/>
              </a:path>
              <a:path w="4583430" h="476250">
                <a:moveTo>
                  <a:pt x="9525" y="9525"/>
                </a:moveTo>
                <a:lnTo>
                  <a:pt x="4762" y="9525"/>
                </a:lnTo>
                <a:lnTo>
                  <a:pt x="9525" y="4762"/>
                </a:lnTo>
                <a:lnTo>
                  <a:pt x="9525" y="9525"/>
                </a:lnTo>
                <a:close/>
              </a:path>
              <a:path w="4583430" h="476250">
                <a:moveTo>
                  <a:pt x="4573587" y="9525"/>
                </a:moveTo>
                <a:lnTo>
                  <a:pt x="9525" y="9525"/>
                </a:lnTo>
                <a:lnTo>
                  <a:pt x="9525" y="4762"/>
                </a:lnTo>
                <a:lnTo>
                  <a:pt x="4573587" y="4762"/>
                </a:lnTo>
                <a:lnTo>
                  <a:pt x="4573587" y="9525"/>
                </a:lnTo>
                <a:close/>
              </a:path>
              <a:path w="4583430" h="476250">
                <a:moveTo>
                  <a:pt x="4573587" y="471487"/>
                </a:moveTo>
                <a:lnTo>
                  <a:pt x="4573587" y="4762"/>
                </a:lnTo>
                <a:lnTo>
                  <a:pt x="4578350" y="9525"/>
                </a:lnTo>
                <a:lnTo>
                  <a:pt x="4583112" y="9525"/>
                </a:lnTo>
                <a:lnTo>
                  <a:pt x="4583112" y="466725"/>
                </a:lnTo>
                <a:lnTo>
                  <a:pt x="4578350" y="466725"/>
                </a:lnTo>
                <a:lnTo>
                  <a:pt x="4573587" y="471487"/>
                </a:lnTo>
                <a:close/>
              </a:path>
              <a:path w="4583430" h="476250">
                <a:moveTo>
                  <a:pt x="4583112" y="9525"/>
                </a:moveTo>
                <a:lnTo>
                  <a:pt x="4578350" y="9525"/>
                </a:lnTo>
                <a:lnTo>
                  <a:pt x="4573587" y="4762"/>
                </a:lnTo>
                <a:lnTo>
                  <a:pt x="4583112" y="4762"/>
                </a:lnTo>
                <a:lnTo>
                  <a:pt x="4583112" y="9525"/>
                </a:lnTo>
                <a:close/>
              </a:path>
              <a:path w="4583430" h="476250">
                <a:moveTo>
                  <a:pt x="9525" y="471487"/>
                </a:moveTo>
                <a:lnTo>
                  <a:pt x="4762" y="466725"/>
                </a:lnTo>
                <a:lnTo>
                  <a:pt x="9525" y="466725"/>
                </a:lnTo>
                <a:lnTo>
                  <a:pt x="9525" y="471487"/>
                </a:lnTo>
                <a:close/>
              </a:path>
              <a:path w="4583430" h="476250">
                <a:moveTo>
                  <a:pt x="4573587" y="471487"/>
                </a:moveTo>
                <a:lnTo>
                  <a:pt x="9525" y="471487"/>
                </a:lnTo>
                <a:lnTo>
                  <a:pt x="9525" y="466725"/>
                </a:lnTo>
                <a:lnTo>
                  <a:pt x="4573587" y="466725"/>
                </a:lnTo>
                <a:lnTo>
                  <a:pt x="4573587" y="471487"/>
                </a:lnTo>
                <a:close/>
              </a:path>
              <a:path w="4583430" h="476250">
                <a:moveTo>
                  <a:pt x="4583112" y="471487"/>
                </a:moveTo>
                <a:lnTo>
                  <a:pt x="4573587" y="471487"/>
                </a:lnTo>
                <a:lnTo>
                  <a:pt x="4578350" y="466725"/>
                </a:lnTo>
                <a:lnTo>
                  <a:pt x="4583112" y="466725"/>
                </a:lnTo>
                <a:lnTo>
                  <a:pt x="4583112" y="4714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7165975" y="4068762"/>
            <a:ext cx="4608830" cy="0"/>
          </a:xfrm>
          <a:custGeom>
            <a:avLst/>
            <a:gdLst/>
            <a:ahLst/>
            <a:cxnLst/>
            <a:rect l="l" t="t" r="r" b="b"/>
            <a:pathLst>
              <a:path w="4608830" h="0">
                <a:moveTo>
                  <a:pt x="0" y="0"/>
                </a:moveTo>
                <a:lnTo>
                  <a:pt x="4608512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6940308" y="3476142"/>
            <a:ext cx="979805" cy="596265"/>
          </a:xfrm>
          <a:custGeom>
            <a:avLst/>
            <a:gdLst/>
            <a:ahLst/>
            <a:cxnLst/>
            <a:rect l="l" t="t" r="r" b="b"/>
            <a:pathLst>
              <a:path w="979804" h="596264">
                <a:moveTo>
                  <a:pt x="860941" y="547022"/>
                </a:moveTo>
                <a:lnTo>
                  <a:pt x="0" y="32715"/>
                </a:lnTo>
                <a:lnTo>
                  <a:pt x="19532" y="0"/>
                </a:lnTo>
                <a:lnTo>
                  <a:pt x="880467" y="514315"/>
                </a:lnTo>
                <a:lnTo>
                  <a:pt x="897953" y="546950"/>
                </a:lnTo>
                <a:lnTo>
                  <a:pt x="860941" y="547022"/>
                </a:lnTo>
                <a:close/>
              </a:path>
              <a:path w="979804" h="596264">
                <a:moveTo>
                  <a:pt x="961177" y="575513"/>
                </a:moveTo>
                <a:lnTo>
                  <a:pt x="908634" y="575513"/>
                </a:lnTo>
                <a:lnTo>
                  <a:pt x="928166" y="542810"/>
                </a:lnTo>
                <a:lnTo>
                  <a:pt x="880467" y="514315"/>
                </a:lnTo>
                <a:lnTo>
                  <a:pt x="845489" y="449033"/>
                </a:lnTo>
                <a:lnTo>
                  <a:pt x="961177" y="575513"/>
                </a:lnTo>
                <a:close/>
              </a:path>
              <a:path w="979804" h="596264">
                <a:moveTo>
                  <a:pt x="908634" y="575513"/>
                </a:moveTo>
                <a:lnTo>
                  <a:pt x="860941" y="547022"/>
                </a:lnTo>
                <a:lnTo>
                  <a:pt x="897953" y="546950"/>
                </a:lnTo>
                <a:lnTo>
                  <a:pt x="880467" y="514315"/>
                </a:lnTo>
                <a:lnTo>
                  <a:pt x="928166" y="542810"/>
                </a:lnTo>
                <a:lnTo>
                  <a:pt x="908634" y="575513"/>
                </a:lnTo>
                <a:close/>
              </a:path>
              <a:path w="979804" h="596264">
                <a:moveTo>
                  <a:pt x="979728" y="595795"/>
                </a:moveTo>
                <a:lnTo>
                  <a:pt x="786879" y="547166"/>
                </a:lnTo>
                <a:lnTo>
                  <a:pt x="860941" y="547022"/>
                </a:lnTo>
                <a:lnTo>
                  <a:pt x="908634" y="575513"/>
                </a:lnTo>
                <a:lnTo>
                  <a:pt x="961177" y="575513"/>
                </a:lnTo>
                <a:lnTo>
                  <a:pt x="979728" y="595795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6704965" y="3022282"/>
            <a:ext cx="229235" cy="514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b="1" i="1">
                <a:solidFill>
                  <a:srgbClr val="FF00FF"/>
                </a:solidFill>
                <a:latin typeface="Times New Roman"/>
                <a:cs typeface="Times New Roman"/>
              </a:rPr>
              <a:t>a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316152" y="2374582"/>
            <a:ext cx="229235" cy="514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b="1" i="1">
                <a:solidFill>
                  <a:srgbClr val="FF00FF"/>
                </a:solidFill>
                <a:latin typeface="Times New Roman"/>
                <a:cs typeface="Times New Roman"/>
              </a:rPr>
              <a:t>b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7516990" y="2755176"/>
            <a:ext cx="2312809" cy="13239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7850187" y="2605087"/>
            <a:ext cx="0" cy="304800"/>
          </a:xfrm>
          <a:custGeom>
            <a:avLst/>
            <a:gdLst/>
            <a:ahLst/>
            <a:cxnLst/>
            <a:rect l="l" t="t" r="r" b="b"/>
            <a:pathLst>
              <a:path w="0"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7831137" y="3024187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7500302" y="3272802"/>
            <a:ext cx="139065" cy="514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b="1" i="1">
                <a:solidFill>
                  <a:srgbClr val="006FC0"/>
                </a:solidFill>
                <a:latin typeface="Times New Roman"/>
                <a:cs typeface="Times New Roman"/>
              </a:rPr>
              <a:t>i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9235617" y="2701912"/>
            <a:ext cx="528320" cy="5384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3200" spc="-135" b="1" i="1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dirty="0" sz="3350" spc="-135" b="1" i="1">
                <a:solidFill>
                  <a:srgbClr val="FF0000"/>
                </a:solidFill>
                <a:latin typeface="Symbol"/>
                <a:cs typeface="Symbol"/>
              </a:rPr>
              <a:t></a:t>
            </a:r>
            <a:endParaRPr sz="3350">
              <a:latin typeface="Symbol"/>
              <a:cs typeface="Symbo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167371" y="4010012"/>
            <a:ext cx="4573905" cy="5384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593090">
              <a:lnSpc>
                <a:spcPct val="100000"/>
              </a:lnSpc>
              <a:spcBef>
                <a:spcPts val="114"/>
              </a:spcBef>
              <a:tabLst>
                <a:tab pos="2512695" algn="l"/>
              </a:tabLst>
            </a:pPr>
            <a:r>
              <a:rPr dirty="0" sz="3200" b="1" i="1">
                <a:latin typeface="Times New Roman"/>
                <a:cs typeface="Times New Roman"/>
              </a:rPr>
              <a:t>A	</a:t>
            </a:r>
            <a:r>
              <a:rPr dirty="0" sz="3200" spc="-135" b="1" i="1">
                <a:solidFill>
                  <a:srgbClr val="FF0000"/>
                </a:solidFill>
                <a:latin typeface="Times New Roman"/>
                <a:cs typeface="Times New Roman"/>
              </a:rPr>
              <a:t>B</a:t>
            </a:r>
            <a:r>
              <a:rPr dirty="0" sz="3350" spc="-135" b="1" i="1">
                <a:solidFill>
                  <a:srgbClr val="FF0000"/>
                </a:solidFill>
                <a:latin typeface="Symbol"/>
                <a:cs typeface="Symbol"/>
              </a:rPr>
              <a:t></a:t>
            </a:r>
            <a:endParaRPr sz="3350">
              <a:latin typeface="Symbol"/>
              <a:cs typeface="Symbo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989468" y="2638107"/>
            <a:ext cx="621030" cy="104394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35915">
              <a:lnSpc>
                <a:spcPct val="100000"/>
              </a:lnSpc>
              <a:spcBef>
                <a:spcPts val="105"/>
              </a:spcBef>
            </a:pPr>
            <a:r>
              <a:rPr dirty="0" sz="3200" b="1" i="1">
                <a:latin typeface="Times New Roman"/>
                <a:cs typeface="Times New Roman"/>
              </a:rPr>
              <a:t>B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dirty="0" sz="3200" spc="-135" b="1" i="1">
                <a:solidFill>
                  <a:srgbClr val="006FC0"/>
                </a:solidFill>
                <a:latin typeface="Times New Roman"/>
                <a:cs typeface="Times New Roman"/>
              </a:rPr>
              <a:t>i</a:t>
            </a:r>
            <a:r>
              <a:rPr dirty="0" sz="3350" spc="-135" b="1" i="1">
                <a:solidFill>
                  <a:srgbClr val="006FC0"/>
                </a:solidFill>
                <a:latin typeface="Symbol"/>
                <a:cs typeface="Symbol"/>
              </a:rPr>
              <a:t></a:t>
            </a:r>
            <a:endParaRPr sz="3350">
              <a:latin typeface="Symbol"/>
              <a:cs typeface="Symbo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453639" y="1286490"/>
            <a:ext cx="3871595" cy="651510"/>
          </a:xfrm>
          <a:prstGeom prst="rect">
            <a:avLst/>
          </a:prstGeom>
        </p:spPr>
        <p:txBody>
          <a:bodyPr wrap="square" lIns="0" tIns="36195" rIns="0" bIns="0" rtlCol="0" vert="horz">
            <a:spAutoFit/>
          </a:bodyPr>
          <a:lstStyle/>
          <a:p>
            <a:pPr marL="12700" marR="5080">
              <a:lnSpc>
                <a:spcPts val="2400"/>
              </a:lnSpc>
              <a:spcBef>
                <a:spcPts val="285"/>
              </a:spcBef>
            </a:pPr>
            <a:r>
              <a:rPr dirty="0" sz="2000">
                <a:latin typeface="微软雅黑"/>
                <a:cs typeface="微软雅黑"/>
              </a:rPr>
              <a:t>波</a:t>
            </a:r>
            <a:r>
              <a:rPr dirty="0" sz="2000" spc="-170">
                <a:latin typeface="微软雅黑"/>
                <a:cs typeface="微软雅黑"/>
              </a:rPr>
              <a:t>从</a:t>
            </a:r>
            <a:r>
              <a:rPr dirty="0" sz="2100" spc="-155" i="1">
                <a:latin typeface="微软雅黑"/>
                <a:cs typeface="微软雅黑"/>
              </a:rPr>
              <a:t>B</a:t>
            </a:r>
            <a:r>
              <a:rPr dirty="0" sz="2000">
                <a:latin typeface="微软雅黑"/>
                <a:cs typeface="微软雅黑"/>
              </a:rPr>
              <a:t>传播</a:t>
            </a:r>
            <a:r>
              <a:rPr dirty="0" sz="2000" spc="5">
                <a:latin typeface="微软雅黑"/>
                <a:cs typeface="微软雅黑"/>
              </a:rPr>
              <a:t>到</a:t>
            </a:r>
            <a:r>
              <a:rPr dirty="0" sz="2000" spc="-195">
                <a:latin typeface="微软雅黑"/>
                <a:cs typeface="微软雅黑"/>
              </a:rPr>
              <a:t> </a:t>
            </a:r>
            <a:r>
              <a:rPr dirty="0" sz="2100" spc="-80" i="1">
                <a:latin typeface="微软雅黑"/>
                <a:cs typeface="微软雅黑"/>
              </a:rPr>
              <a:t>B</a:t>
            </a:r>
            <a:r>
              <a:rPr dirty="0" sz="2000" spc="-80">
                <a:latin typeface="微软雅黑"/>
                <a:cs typeface="微软雅黑"/>
              </a:rPr>
              <a:t>’</a:t>
            </a:r>
            <a:r>
              <a:rPr dirty="0" sz="2000">
                <a:latin typeface="微软雅黑"/>
                <a:cs typeface="微软雅黑"/>
              </a:rPr>
              <a:t>所用的时间与</a:t>
            </a:r>
            <a:r>
              <a:rPr dirty="0" sz="2000" spc="5">
                <a:latin typeface="微软雅黑"/>
                <a:cs typeface="微软雅黑"/>
              </a:rPr>
              <a:t>波 </a:t>
            </a:r>
            <a:r>
              <a:rPr dirty="0" sz="2000" spc="-170">
                <a:latin typeface="微软雅黑"/>
                <a:cs typeface="微软雅黑"/>
              </a:rPr>
              <a:t>从</a:t>
            </a:r>
            <a:r>
              <a:rPr dirty="0" sz="2100" spc="-165" i="1">
                <a:latin typeface="微软雅黑"/>
                <a:cs typeface="微软雅黑"/>
              </a:rPr>
              <a:t>A</a:t>
            </a:r>
            <a:r>
              <a:rPr dirty="0" sz="2000">
                <a:latin typeface="微软雅黑"/>
                <a:cs typeface="微软雅黑"/>
              </a:rPr>
              <a:t>传播</a:t>
            </a:r>
            <a:r>
              <a:rPr dirty="0" sz="2000" spc="5">
                <a:latin typeface="微软雅黑"/>
                <a:cs typeface="微软雅黑"/>
              </a:rPr>
              <a:t>到</a:t>
            </a:r>
            <a:r>
              <a:rPr dirty="0" sz="2000" spc="-185">
                <a:latin typeface="微软雅黑"/>
                <a:cs typeface="微软雅黑"/>
              </a:rPr>
              <a:t> </a:t>
            </a:r>
            <a:r>
              <a:rPr dirty="0" sz="2100" spc="-380" i="1">
                <a:latin typeface="微软雅黑"/>
                <a:cs typeface="微软雅黑"/>
              </a:rPr>
              <a:t>A</a:t>
            </a:r>
            <a:r>
              <a:rPr dirty="0" sz="2000" spc="-380">
                <a:latin typeface="微软雅黑"/>
                <a:cs typeface="微软雅黑"/>
              </a:rPr>
              <a:t>’</a:t>
            </a:r>
            <a:r>
              <a:rPr dirty="0" sz="2000">
                <a:latin typeface="微软雅黑"/>
                <a:cs typeface="微软雅黑"/>
              </a:rPr>
              <a:t>所用的时间相</a:t>
            </a:r>
            <a:r>
              <a:rPr dirty="0" sz="2000" spc="5">
                <a:latin typeface="微软雅黑"/>
                <a:cs typeface="微软雅黑"/>
              </a:rPr>
              <a:t>同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453639" y="2256472"/>
            <a:ext cx="332740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微软雅黑"/>
                <a:cs typeface="微软雅黑"/>
              </a:rPr>
              <a:t>∵</a:t>
            </a:r>
            <a:r>
              <a:rPr dirty="0" sz="2000" spc="-90">
                <a:latin typeface="微软雅黑"/>
                <a:cs typeface="微软雅黑"/>
              </a:rPr>
              <a:t> </a:t>
            </a:r>
            <a:r>
              <a:rPr dirty="0" sz="2000">
                <a:latin typeface="微软雅黑"/>
                <a:cs typeface="微软雅黑"/>
              </a:rPr>
              <a:t>波在同种介质中的波速相</a:t>
            </a:r>
            <a:r>
              <a:rPr dirty="0" sz="2000" spc="5">
                <a:latin typeface="微软雅黑"/>
                <a:cs typeface="微软雅黑"/>
              </a:rPr>
              <a:t>同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765298" y="5753671"/>
            <a:ext cx="3496310" cy="4000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077085" algn="l"/>
              </a:tabLst>
            </a:pPr>
            <a:r>
              <a:rPr dirty="0" sz="2450" spc="35">
                <a:latin typeface="MT Extra"/>
                <a:cs typeface="MT Extra"/>
              </a:rPr>
              <a:t></a:t>
            </a:r>
            <a:r>
              <a:rPr dirty="0" sz="2450" spc="35">
                <a:latin typeface="Symbol"/>
                <a:cs typeface="Symbol"/>
              </a:rPr>
              <a:t></a:t>
            </a:r>
            <a:r>
              <a:rPr dirty="0" sz="2450" spc="35" i="1">
                <a:latin typeface="Times New Roman"/>
                <a:cs typeface="Times New Roman"/>
              </a:rPr>
              <a:t>BAB</a:t>
            </a:r>
            <a:r>
              <a:rPr dirty="0" baseline="3401" sz="3675" spc="52">
                <a:latin typeface="Symbol"/>
                <a:cs typeface="Symbol"/>
              </a:rPr>
              <a:t></a:t>
            </a:r>
            <a:r>
              <a:rPr dirty="0" baseline="3401" sz="3675" spc="-172">
                <a:latin typeface="Times New Roman"/>
                <a:cs typeface="Times New Roman"/>
              </a:rPr>
              <a:t> </a:t>
            </a:r>
            <a:r>
              <a:rPr dirty="0" sz="2450">
                <a:latin typeface="Symbol"/>
                <a:cs typeface="Symbol"/>
              </a:rPr>
              <a:t></a:t>
            </a:r>
            <a:r>
              <a:rPr dirty="0" sz="2450" spc="-125">
                <a:latin typeface="Times New Roman"/>
                <a:cs typeface="Times New Roman"/>
              </a:rPr>
              <a:t> </a:t>
            </a:r>
            <a:r>
              <a:rPr dirty="0" sz="2450" i="1">
                <a:latin typeface="Times New Roman"/>
                <a:cs typeface="Times New Roman"/>
              </a:rPr>
              <a:t>i	</a:t>
            </a:r>
            <a:r>
              <a:rPr dirty="0" sz="2450" spc="-30">
                <a:latin typeface="Symbol"/>
                <a:cs typeface="Symbol"/>
              </a:rPr>
              <a:t></a:t>
            </a:r>
            <a:r>
              <a:rPr dirty="0" sz="2450" spc="-30" i="1">
                <a:latin typeface="Times New Roman"/>
                <a:cs typeface="Times New Roman"/>
              </a:rPr>
              <a:t>A</a:t>
            </a:r>
            <a:r>
              <a:rPr dirty="0" baseline="3401" sz="3675" spc="-44">
                <a:latin typeface="Symbol"/>
                <a:cs typeface="Symbol"/>
              </a:rPr>
              <a:t></a:t>
            </a:r>
            <a:r>
              <a:rPr dirty="0" sz="2450" spc="-30" i="1">
                <a:latin typeface="Times New Roman"/>
                <a:cs typeface="Times New Roman"/>
              </a:rPr>
              <a:t>B</a:t>
            </a:r>
            <a:r>
              <a:rPr dirty="0" baseline="3401" sz="3675" spc="-44">
                <a:latin typeface="Symbol"/>
                <a:cs typeface="Symbol"/>
              </a:rPr>
              <a:t></a:t>
            </a:r>
            <a:r>
              <a:rPr dirty="0" sz="2450" spc="-30" i="1">
                <a:latin typeface="Times New Roman"/>
                <a:cs typeface="Times New Roman"/>
              </a:rPr>
              <a:t>A </a:t>
            </a:r>
            <a:r>
              <a:rPr dirty="0" sz="2450">
                <a:latin typeface="Symbol"/>
                <a:cs typeface="Symbol"/>
              </a:rPr>
              <a:t></a:t>
            </a:r>
            <a:r>
              <a:rPr dirty="0" sz="2450" spc="-310">
                <a:latin typeface="Times New Roman"/>
                <a:cs typeface="Times New Roman"/>
              </a:rPr>
              <a:t> </a:t>
            </a:r>
            <a:r>
              <a:rPr dirty="0" sz="2450" spc="20" i="1">
                <a:latin typeface="Times New Roman"/>
                <a:cs typeface="Times New Roman"/>
              </a:rPr>
              <a:t>i</a:t>
            </a:r>
            <a:r>
              <a:rPr dirty="0" baseline="3401" sz="3675" spc="30">
                <a:latin typeface="Symbol"/>
                <a:cs typeface="Symbol"/>
              </a:rPr>
              <a:t></a:t>
            </a:r>
            <a:endParaRPr baseline="3401" sz="3675">
              <a:latin typeface="Symbol"/>
              <a:cs typeface="Symbo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8244840" y="4885245"/>
            <a:ext cx="2869565" cy="13677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593090">
              <a:lnSpc>
                <a:spcPct val="100000"/>
              </a:lnSpc>
              <a:spcBef>
                <a:spcPts val="105"/>
              </a:spcBef>
            </a:pPr>
            <a:r>
              <a:rPr dirty="0" sz="3450" spc="90">
                <a:latin typeface="Symbol"/>
                <a:cs typeface="Symbol"/>
              </a:rPr>
              <a:t></a:t>
            </a:r>
            <a:r>
              <a:rPr dirty="0" sz="3450" spc="90" i="1">
                <a:latin typeface="Times New Roman"/>
                <a:cs typeface="Times New Roman"/>
              </a:rPr>
              <a:t>i</a:t>
            </a:r>
            <a:r>
              <a:rPr dirty="0" baseline="3220" sz="5175" spc="135">
                <a:latin typeface="Symbol"/>
                <a:cs typeface="Symbol"/>
              </a:rPr>
              <a:t></a:t>
            </a:r>
            <a:r>
              <a:rPr dirty="0" baseline="3220" sz="5175" spc="135">
                <a:latin typeface="Times New Roman"/>
                <a:cs typeface="Times New Roman"/>
              </a:rPr>
              <a:t> </a:t>
            </a:r>
            <a:r>
              <a:rPr dirty="0" sz="3450">
                <a:latin typeface="Symbol"/>
                <a:cs typeface="Symbol"/>
              </a:rPr>
              <a:t></a:t>
            </a:r>
            <a:r>
              <a:rPr dirty="0" sz="3450" spc="-430">
                <a:latin typeface="Times New Roman"/>
                <a:cs typeface="Times New Roman"/>
              </a:rPr>
              <a:t> </a:t>
            </a:r>
            <a:r>
              <a:rPr dirty="0" sz="3450" i="1">
                <a:latin typeface="Times New Roman"/>
                <a:cs typeface="Times New Roman"/>
              </a:rPr>
              <a:t>i</a:t>
            </a:r>
            <a:endParaRPr sz="3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065"/>
              </a:spcBef>
            </a:pPr>
            <a:r>
              <a:rPr dirty="0" sz="2800" b="1">
                <a:solidFill>
                  <a:srgbClr val="FF0000"/>
                </a:solidFill>
                <a:latin typeface="微软雅黑"/>
                <a:cs typeface="微软雅黑"/>
              </a:rPr>
              <a:t>反射角等于入射</a:t>
            </a:r>
            <a:r>
              <a:rPr dirty="0" sz="2800" spc="-5" b="1">
                <a:solidFill>
                  <a:srgbClr val="FF0000"/>
                </a:solidFill>
                <a:latin typeface="微软雅黑"/>
                <a:cs typeface="微软雅黑"/>
              </a:rPr>
              <a:t>角</a:t>
            </a:r>
            <a:endParaRPr sz="2800">
              <a:latin typeface="微软雅黑"/>
              <a:cs typeface="微软雅黑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458070" y="2843326"/>
            <a:ext cx="878205" cy="4000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787400" algn="l"/>
              </a:tabLst>
            </a:pPr>
            <a:r>
              <a:rPr dirty="0" sz="2450">
                <a:latin typeface="Symbol"/>
                <a:cs typeface="Symbol"/>
              </a:rPr>
              <a:t></a:t>
            </a:r>
            <a:r>
              <a:rPr dirty="0" sz="2450">
                <a:latin typeface="Times New Roman"/>
                <a:cs typeface="Times New Roman"/>
              </a:rPr>
              <a:t>	</a:t>
            </a:r>
            <a:r>
              <a:rPr dirty="0" sz="2450">
                <a:latin typeface="Symbol"/>
                <a:cs typeface="Symbol"/>
              </a:rPr>
              <a:t></a:t>
            </a:r>
            <a:endParaRPr sz="2450">
              <a:latin typeface="Symbol"/>
              <a:cs typeface="Symbo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770162" y="2861132"/>
            <a:ext cx="1499870" cy="4000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840740" algn="l"/>
              </a:tabLst>
            </a:pPr>
            <a:r>
              <a:rPr dirty="0" sz="2450" spc="5">
                <a:latin typeface="Symbol"/>
                <a:cs typeface="Symbol"/>
              </a:rPr>
              <a:t></a:t>
            </a:r>
            <a:r>
              <a:rPr dirty="0" sz="2450" spc="-330">
                <a:latin typeface="Times New Roman"/>
                <a:cs typeface="Times New Roman"/>
              </a:rPr>
              <a:t> </a:t>
            </a:r>
            <a:r>
              <a:rPr dirty="0" sz="2450" spc="-5" i="1">
                <a:latin typeface="Times New Roman"/>
                <a:cs typeface="Times New Roman"/>
              </a:rPr>
              <a:t>BB	</a:t>
            </a:r>
            <a:r>
              <a:rPr dirty="0" sz="2450">
                <a:latin typeface="Symbol"/>
                <a:cs typeface="Symbol"/>
              </a:rPr>
              <a:t></a:t>
            </a:r>
            <a:r>
              <a:rPr dirty="0" sz="2450" spc="55">
                <a:latin typeface="Times New Roman"/>
                <a:cs typeface="Times New Roman"/>
              </a:rPr>
              <a:t> </a:t>
            </a:r>
            <a:r>
              <a:rPr dirty="0" sz="2450" spc="-5" i="1">
                <a:latin typeface="Times New Roman"/>
                <a:cs typeface="Times New Roman"/>
              </a:rPr>
              <a:t>AA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453639" y="3775710"/>
            <a:ext cx="2764790" cy="16681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微软雅黑"/>
                <a:cs typeface="微软雅黑"/>
              </a:rPr>
              <a:t>线、反射波线垂</a:t>
            </a:r>
            <a:r>
              <a:rPr dirty="0" sz="2000" spc="5">
                <a:latin typeface="微软雅黑"/>
                <a:cs typeface="微软雅黑"/>
              </a:rPr>
              <a:t>直</a:t>
            </a:r>
            <a:endParaRPr sz="2000">
              <a:latin typeface="微软雅黑"/>
              <a:cs typeface="微软雅黑"/>
            </a:endParaRPr>
          </a:p>
          <a:p>
            <a:pPr marL="328930">
              <a:lnSpc>
                <a:spcPct val="100000"/>
              </a:lnSpc>
              <a:spcBef>
                <a:spcPts val="1989"/>
              </a:spcBef>
            </a:pPr>
            <a:r>
              <a:rPr dirty="0" sz="2450" spc="35">
                <a:latin typeface="Symbol"/>
                <a:cs typeface="Symbol"/>
              </a:rPr>
              <a:t></a:t>
            </a:r>
            <a:r>
              <a:rPr dirty="0" sz="2450" spc="35" i="1">
                <a:latin typeface="Times New Roman"/>
                <a:cs typeface="Times New Roman"/>
              </a:rPr>
              <a:t>ABB</a:t>
            </a:r>
            <a:r>
              <a:rPr dirty="0" baseline="3401" sz="3675" spc="52">
                <a:latin typeface="Symbol"/>
                <a:cs typeface="Symbol"/>
              </a:rPr>
              <a:t></a:t>
            </a:r>
            <a:r>
              <a:rPr dirty="0" baseline="3401" sz="3675" spc="52">
                <a:latin typeface="Times New Roman"/>
                <a:cs typeface="Times New Roman"/>
              </a:rPr>
              <a:t> </a:t>
            </a:r>
            <a:r>
              <a:rPr dirty="0" sz="2450">
                <a:latin typeface="Symbol"/>
                <a:cs typeface="Symbol"/>
              </a:rPr>
              <a:t></a:t>
            </a:r>
            <a:r>
              <a:rPr dirty="0" sz="2450" spc="-210">
                <a:latin typeface="Times New Roman"/>
                <a:cs typeface="Times New Roman"/>
              </a:rPr>
              <a:t> </a:t>
            </a:r>
            <a:r>
              <a:rPr dirty="0" sz="2450" spc="-30">
                <a:latin typeface="Symbol"/>
                <a:cs typeface="Symbol"/>
              </a:rPr>
              <a:t></a:t>
            </a:r>
            <a:r>
              <a:rPr dirty="0" sz="2450" spc="-30" i="1">
                <a:latin typeface="Times New Roman"/>
                <a:cs typeface="Times New Roman"/>
              </a:rPr>
              <a:t>B</a:t>
            </a:r>
            <a:r>
              <a:rPr dirty="0" baseline="3401" sz="3675" spc="-44">
                <a:latin typeface="Symbol"/>
                <a:cs typeface="Symbol"/>
              </a:rPr>
              <a:t></a:t>
            </a:r>
            <a:r>
              <a:rPr dirty="0" sz="2450" spc="-30" i="1">
                <a:latin typeface="Times New Roman"/>
                <a:cs typeface="Times New Roman"/>
              </a:rPr>
              <a:t>A</a:t>
            </a:r>
            <a:r>
              <a:rPr dirty="0" baseline="3401" sz="3675" spc="-44">
                <a:latin typeface="Symbol"/>
                <a:cs typeface="Symbol"/>
              </a:rPr>
              <a:t></a:t>
            </a:r>
            <a:r>
              <a:rPr dirty="0" sz="2450" spc="-30" i="1">
                <a:latin typeface="Times New Roman"/>
                <a:cs typeface="Times New Roman"/>
              </a:rPr>
              <a:t>A</a:t>
            </a:r>
            <a:endParaRPr sz="2450">
              <a:latin typeface="Times New Roman"/>
              <a:cs typeface="Times New Roman"/>
            </a:endParaRPr>
          </a:p>
          <a:p>
            <a:pPr marL="328930">
              <a:lnSpc>
                <a:spcPct val="100000"/>
              </a:lnSpc>
              <a:spcBef>
                <a:spcPts val="2650"/>
              </a:spcBef>
            </a:pPr>
            <a:r>
              <a:rPr dirty="0" sz="2450" spc="25">
                <a:latin typeface="Symbol"/>
                <a:cs typeface="Symbol"/>
              </a:rPr>
              <a:t></a:t>
            </a:r>
            <a:r>
              <a:rPr dirty="0" sz="2450" spc="25" i="1">
                <a:latin typeface="Times New Roman"/>
                <a:cs typeface="Times New Roman"/>
              </a:rPr>
              <a:t>BAB</a:t>
            </a:r>
            <a:r>
              <a:rPr dirty="0" baseline="3401" sz="3675" spc="37">
                <a:latin typeface="Symbol"/>
                <a:cs typeface="Symbol"/>
              </a:rPr>
              <a:t></a:t>
            </a:r>
            <a:r>
              <a:rPr dirty="0" baseline="3401" sz="3675" spc="37">
                <a:latin typeface="Times New Roman"/>
                <a:cs typeface="Times New Roman"/>
              </a:rPr>
              <a:t> </a:t>
            </a:r>
            <a:r>
              <a:rPr dirty="0" sz="2450">
                <a:latin typeface="Symbol"/>
                <a:cs typeface="Symbol"/>
              </a:rPr>
              <a:t></a:t>
            </a:r>
            <a:r>
              <a:rPr dirty="0" sz="2450" spc="-295">
                <a:latin typeface="Times New Roman"/>
                <a:cs typeface="Times New Roman"/>
              </a:rPr>
              <a:t> </a:t>
            </a:r>
            <a:r>
              <a:rPr dirty="0" sz="2450" spc="-30">
                <a:latin typeface="Symbol"/>
                <a:cs typeface="Symbol"/>
              </a:rPr>
              <a:t></a:t>
            </a:r>
            <a:r>
              <a:rPr dirty="0" sz="2450" spc="-30" i="1">
                <a:latin typeface="Times New Roman"/>
                <a:cs typeface="Times New Roman"/>
              </a:rPr>
              <a:t>A</a:t>
            </a:r>
            <a:r>
              <a:rPr dirty="0" baseline="3401" sz="3675" spc="-44">
                <a:latin typeface="Symbol"/>
                <a:cs typeface="Symbol"/>
              </a:rPr>
              <a:t></a:t>
            </a:r>
            <a:r>
              <a:rPr dirty="0" sz="2450" spc="-30" i="1">
                <a:latin typeface="Times New Roman"/>
                <a:cs typeface="Times New Roman"/>
              </a:rPr>
              <a:t>B</a:t>
            </a:r>
            <a:r>
              <a:rPr dirty="0" baseline="3401" sz="3675" spc="-44">
                <a:latin typeface="Symbol"/>
                <a:cs typeface="Symbol"/>
              </a:rPr>
              <a:t></a:t>
            </a:r>
            <a:r>
              <a:rPr dirty="0" sz="2450" spc="-30" i="1">
                <a:latin typeface="Times New Roman"/>
                <a:cs typeface="Times New Roman"/>
              </a:rPr>
              <a:t>A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452522" y="3441128"/>
            <a:ext cx="3274695" cy="37084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250" spc="95">
                <a:latin typeface="宋体"/>
                <a:cs typeface="宋体"/>
              </a:rPr>
              <a:t>又</a:t>
            </a:r>
            <a:r>
              <a:rPr dirty="0" sz="2250" spc="-20">
                <a:latin typeface="MT Extra"/>
                <a:cs typeface="MT Extra"/>
              </a:rPr>
              <a:t></a:t>
            </a:r>
            <a:r>
              <a:rPr dirty="0" sz="2250" spc="-210">
                <a:latin typeface="Times New Roman"/>
                <a:cs typeface="Times New Roman"/>
              </a:rPr>
              <a:t> </a:t>
            </a:r>
            <a:r>
              <a:rPr dirty="0" sz="2250" spc="-10" i="1">
                <a:latin typeface="Times New Roman"/>
                <a:cs typeface="Times New Roman"/>
              </a:rPr>
              <a:t>AB</a:t>
            </a:r>
            <a:r>
              <a:rPr dirty="0" sz="2250" spc="-10">
                <a:latin typeface="宋体"/>
                <a:cs typeface="宋体"/>
              </a:rPr>
              <a:t>、</a:t>
            </a:r>
            <a:r>
              <a:rPr dirty="0" sz="2250" spc="5" i="1">
                <a:latin typeface="Times New Roman"/>
                <a:cs typeface="Times New Roman"/>
              </a:rPr>
              <a:t>A</a:t>
            </a:r>
            <a:r>
              <a:rPr dirty="0" baseline="3703" sz="3375" spc="7">
                <a:latin typeface="Symbol"/>
                <a:cs typeface="Symbol"/>
              </a:rPr>
              <a:t></a:t>
            </a:r>
            <a:r>
              <a:rPr dirty="0" sz="2250" spc="5" i="1">
                <a:latin typeface="Times New Roman"/>
                <a:cs typeface="Times New Roman"/>
              </a:rPr>
              <a:t>B</a:t>
            </a:r>
            <a:r>
              <a:rPr dirty="0" baseline="3703" sz="3375" spc="7">
                <a:latin typeface="Symbol"/>
                <a:cs typeface="Symbol"/>
              </a:rPr>
              <a:t></a:t>
            </a:r>
            <a:r>
              <a:rPr dirty="0" baseline="1388" sz="3000">
                <a:latin typeface="微软雅黑"/>
                <a:cs typeface="微软雅黑"/>
              </a:rPr>
              <a:t>分别与入射</a:t>
            </a:r>
            <a:r>
              <a:rPr dirty="0" baseline="1388" sz="3000" spc="7">
                <a:latin typeface="微软雅黑"/>
                <a:cs typeface="微软雅黑"/>
              </a:rPr>
              <a:t>波</a:t>
            </a:r>
            <a:endParaRPr baseline="1388" sz="30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1840" y="0"/>
            <a:ext cx="2058670" cy="63436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>
                <a:solidFill>
                  <a:srgbClr val="F1F1F1"/>
                </a:solidFill>
                <a:latin typeface="华文楷体"/>
                <a:cs typeface="华文楷体"/>
              </a:rPr>
              <a:t>高中物</a:t>
            </a:r>
            <a:r>
              <a:rPr dirty="0" sz="4000" spc="-10">
                <a:solidFill>
                  <a:srgbClr val="F1F1F1"/>
                </a:solidFill>
                <a:latin typeface="华文楷体"/>
                <a:cs typeface="华文楷体"/>
              </a:rPr>
              <a:t>理</a:t>
            </a:r>
            <a:endParaRPr sz="4000">
              <a:latin typeface="华文楷体"/>
              <a:cs typeface="华文楷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62000" y="1757172"/>
            <a:ext cx="254635" cy="254635"/>
          </a:xfrm>
          <a:custGeom>
            <a:avLst/>
            <a:gdLst/>
            <a:ahLst/>
            <a:cxnLst/>
            <a:rect l="l" t="t" r="r" b="b"/>
            <a:pathLst>
              <a:path w="254634" h="254635">
                <a:moveTo>
                  <a:pt x="0" y="0"/>
                </a:moveTo>
                <a:lnTo>
                  <a:pt x="254507" y="0"/>
                </a:lnTo>
                <a:lnTo>
                  <a:pt x="254507" y="254507"/>
                </a:lnTo>
                <a:lnTo>
                  <a:pt x="0" y="254507"/>
                </a:lnTo>
                <a:lnTo>
                  <a:pt x="0" y="0"/>
                </a:lnTo>
                <a:close/>
              </a:path>
            </a:pathLst>
          </a:custGeom>
          <a:solidFill>
            <a:srgbClr val="FAC5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136903" y="1757172"/>
            <a:ext cx="254635" cy="254635"/>
          </a:xfrm>
          <a:custGeom>
            <a:avLst/>
            <a:gdLst/>
            <a:ahLst/>
            <a:cxnLst/>
            <a:rect l="l" t="t" r="r" b="b"/>
            <a:pathLst>
              <a:path w="254634" h="254635">
                <a:moveTo>
                  <a:pt x="0" y="0"/>
                </a:moveTo>
                <a:lnTo>
                  <a:pt x="254508" y="0"/>
                </a:lnTo>
                <a:lnTo>
                  <a:pt x="254508" y="254507"/>
                </a:lnTo>
                <a:lnTo>
                  <a:pt x="0" y="254507"/>
                </a:lnTo>
                <a:lnTo>
                  <a:pt x="0" y="0"/>
                </a:lnTo>
                <a:close/>
              </a:path>
            </a:pathLst>
          </a:custGeom>
          <a:solidFill>
            <a:srgbClr val="8AC0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135380" y="1371600"/>
            <a:ext cx="253365" cy="254635"/>
          </a:xfrm>
          <a:custGeom>
            <a:avLst/>
            <a:gdLst/>
            <a:ahLst/>
            <a:cxnLst/>
            <a:rect l="l" t="t" r="r" b="b"/>
            <a:pathLst>
              <a:path w="253365" h="254635">
                <a:moveTo>
                  <a:pt x="0" y="0"/>
                </a:moveTo>
                <a:lnTo>
                  <a:pt x="252984" y="0"/>
                </a:lnTo>
                <a:lnTo>
                  <a:pt x="252984" y="254507"/>
                </a:lnTo>
                <a:lnTo>
                  <a:pt x="0" y="254507"/>
                </a:lnTo>
                <a:lnTo>
                  <a:pt x="0" y="0"/>
                </a:lnTo>
                <a:close/>
              </a:path>
            </a:pathLst>
          </a:custGeom>
          <a:solidFill>
            <a:srgbClr val="66BE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62000" y="1371600"/>
            <a:ext cx="254635" cy="254635"/>
          </a:xfrm>
          <a:custGeom>
            <a:avLst/>
            <a:gdLst/>
            <a:ahLst/>
            <a:cxnLst/>
            <a:rect l="l" t="t" r="r" b="b"/>
            <a:pathLst>
              <a:path w="254634" h="254635">
                <a:moveTo>
                  <a:pt x="0" y="0"/>
                </a:moveTo>
                <a:lnTo>
                  <a:pt x="254507" y="0"/>
                </a:lnTo>
                <a:lnTo>
                  <a:pt x="254507" y="254507"/>
                </a:lnTo>
                <a:lnTo>
                  <a:pt x="0" y="254507"/>
                </a:lnTo>
                <a:lnTo>
                  <a:pt x="0" y="0"/>
                </a:lnTo>
                <a:close/>
              </a:path>
            </a:pathLst>
          </a:custGeom>
          <a:solidFill>
            <a:srgbClr val="FB6C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711834" y="2152967"/>
            <a:ext cx="330200" cy="3073400"/>
          </a:xfrm>
          <a:prstGeom prst="rect">
            <a:avLst/>
          </a:prstGeom>
        </p:spPr>
        <p:txBody>
          <a:bodyPr wrap="square" lIns="0" tIns="0" rIns="0" bIns="0" rtlCol="0" vert="eaVert">
            <a:spAutoFit/>
          </a:bodyPr>
          <a:lstStyle/>
          <a:p>
            <a:pPr marL="12700">
              <a:lnSpc>
                <a:spcPct val="60000"/>
              </a:lnSpc>
            </a:pPr>
            <a:r>
              <a:rPr dirty="0" sz="2400">
                <a:solidFill>
                  <a:srgbClr val="252525"/>
                </a:solidFill>
                <a:latin typeface="微软雅黑"/>
                <a:cs typeface="微软雅黑"/>
              </a:rPr>
              <a:t>惠更斯原理：波的折射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068387" y="1371600"/>
            <a:ext cx="0" cy="2402205"/>
          </a:xfrm>
          <a:custGeom>
            <a:avLst/>
            <a:gdLst/>
            <a:ahLst/>
            <a:cxnLst/>
            <a:rect l="l" t="t" r="r" b="b"/>
            <a:pathLst>
              <a:path w="0" h="2402204">
                <a:moveTo>
                  <a:pt x="0" y="0"/>
                </a:moveTo>
                <a:lnTo>
                  <a:pt x="0" y="2401887"/>
                </a:lnTo>
              </a:path>
            </a:pathLst>
          </a:custGeom>
          <a:ln w="25400">
            <a:solidFill>
              <a:srgbClr val="25252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63587" y="1685925"/>
            <a:ext cx="627380" cy="0"/>
          </a:xfrm>
          <a:custGeom>
            <a:avLst/>
            <a:gdLst/>
            <a:ahLst/>
            <a:cxnLst/>
            <a:rect l="l" t="t" r="r" b="b"/>
            <a:pathLst>
              <a:path w="627380" h="0">
                <a:moveTo>
                  <a:pt x="0" y="0"/>
                </a:moveTo>
                <a:lnTo>
                  <a:pt x="627062" y="0"/>
                </a:lnTo>
              </a:path>
            </a:pathLst>
          </a:custGeom>
          <a:ln w="25400">
            <a:solidFill>
              <a:srgbClr val="25252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591811" y="4270247"/>
            <a:ext cx="3310254" cy="1150620"/>
          </a:xfrm>
          <a:custGeom>
            <a:avLst/>
            <a:gdLst/>
            <a:ahLst/>
            <a:cxnLst/>
            <a:rect l="l" t="t" r="r" b="b"/>
            <a:pathLst>
              <a:path w="3310254" h="1150620">
                <a:moveTo>
                  <a:pt x="0" y="0"/>
                </a:moveTo>
                <a:lnTo>
                  <a:pt x="3310128" y="0"/>
                </a:lnTo>
                <a:lnTo>
                  <a:pt x="3310128" y="1150620"/>
                </a:lnTo>
                <a:lnTo>
                  <a:pt x="0" y="115062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501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586287" y="4227512"/>
            <a:ext cx="3311525" cy="38100"/>
          </a:xfrm>
          <a:custGeom>
            <a:avLst/>
            <a:gdLst/>
            <a:ahLst/>
            <a:cxnLst/>
            <a:rect l="l" t="t" r="r" b="b"/>
            <a:pathLst>
              <a:path w="3311525" h="38100">
                <a:moveTo>
                  <a:pt x="0" y="38100"/>
                </a:moveTo>
                <a:lnTo>
                  <a:pt x="3311220" y="38100"/>
                </a:lnTo>
                <a:lnTo>
                  <a:pt x="3311220" y="0"/>
                </a:lnTo>
                <a:lnTo>
                  <a:pt x="0" y="0"/>
                </a:lnTo>
                <a:lnTo>
                  <a:pt x="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5251602" y="3580828"/>
            <a:ext cx="1135380" cy="685800"/>
          </a:xfrm>
          <a:custGeom>
            <a:avLst/>
            <a:gdLst/>
            <a:ahLst/>
            <a:cxnLst/>
            <a:rect l="l" t="t" r="r" b="b"/>
            <a:pathLst>
              <a:path w="1135379" h="685800">
                <a:moveTo>
                  <a:pt x="1115910" y="685355"/>
                </a:moveTo>
                <a:lnTo>
                  <a:pt x="0" y="32893"/>
                </a:lnTo>
                <a:lnTo>
                  <a:pt x="19227" y="0"/>
                </a:lnTo>
                <a:lnTo>
                  <a:pt x="1135138" y="652462"/>
                </a:lnTo>
                <a:lnTo>
                  <a:pt x="1115910" y="68535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5569902" y="3748938"/>
            <a:ext cx="196100" cy="1356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6325730" y="4209643"/>
            <a:ext cx="825500" cy="1078865"/>
          </a:xfrm>
          <a:custGeom>
            <a:avLst/>
            <a:gdLst/>
            <a:ahLst/>
            <a:cxnLst/>
            <a:rect l="l" t="t" r="r" b="b"/>
            <a:pathLst>
              <a:path w="825500" h="1078864">
                <a:moveTo>
                  <a:pt x="794600" y="1078725"/>
                </a:moveTo>
                <a:lnTo>
                  <a:pt x="0" y="22910"/>
                </a:lnTo>
                <a:lnTo>
                  <a:pt x="30429" y="0"/>
                </a:lnTo>
                <a:lnTo>
                  <a:pt x="825042" y="1055814"/>
                </a:lnTo>
                <a:lnTo>
                  <a:pt x="794600" y="107872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733502" y="4758347"/>
            <a:ext cx="155232" cy="18924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4669790" y="4448810"/>
            <a:ext cx="68326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solidFill>
                  <a:srgbClr val="F1F1F1"/>
                </a:solidFill>
                <a:latin typeface="微软雅黑"/>
                <a:cs typeface="微软雅黑"/>
              </a:rPr>
              <a:t>介质</a:t>
            </a:r>
            <a:r>
              <a:rPr dirty="0" sz="2000">
                <a:solidFill>
                  <a:srgbClr val="F1F1F1"/>
                </a:solidFill>
                <a:latin typeface="微软雅黑"/>
                <a:cs typeface="微软雅黑"/>
              </a:rPr>
              <a:t>II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031610" y="3849687"/>
            <a:ext cx="311785" cy="198120"/>
          </a:xfrm>
          <a:custGeom>
            <a:avLst/>
            <a:gdLst/>
            <a:ahLst/>
            <a:cxnLst/>
            <a:rect l="l" t="t" r="r" b="b"/>
            <a:pathLst>
              <a:path w="311785" h="198120">
                <a:moveTo>
                  <a:pt x="33845" y="197510"/>
                </a:moveTo>
                <a:lnTo>
                  <a:pt x="0" y="180022"/>
                </a:lnTo>
                <a:lnTo>
                  <a:pt x="4978" y="170383"/>
                </a:lnTo>
                <a:lnTo>
                  <a:pt x="10579" y="160388"/>
                </a:lnTo>
                <a:lnTo>
                  <a:pt x="36156" y="122936"/>
                </a:lnTo>
                <a:lnTo>
                  <a:pt x="66814" y="89331"/>
                </a:lnTo>
                <a:lnTo>
                  <a:pt x="101091" y="60921"/>
                </a:lnTo>
                <a:lnTo>
                  <a:pt x="138861" y="37515"/>
                </a:lnTo>
                <a:lnTo>
                  <a:pt x="179577" y="19456"/>
                </a:lnTo>
                <a:lnTo>
                  <a:pt x="222008" y="7238"/>
                </a:lnTo>
                <a:lnTo>
                  <a:pt x="267576" y="787"/>
                </a:lnTo>
                <a:lnTo>
                  <a:pt x="289864" y="0"/>
                </a:lnTo>
                <a:lnTo>
                  <a:pt x="300710" y="165"/>
                </a:lnTo>
                <a:lnTo>
                  <a:pt x="311530" y="698"/>
                </a:lnTo>
                <a:lnTo>
                  <a:pt x="309670" y="38100"/>
                </a:lnTo>
                <a:lnTo>
                  <a:pt x="289890" y="38100"/>
                </a:lnTo>
                <a:lnTo>
                  <a:pt x="290227" y="38105"/>
                </a:lnTo>
                <a:lnTo>
                  <a:pt x="281149" y="38265"/>
                </a:lnTo>
                <a:lnTo>
                  <a:pt x="280377" y="38265"/>
                </a:lnTo>
                <a:lnTo>
                  <a:pt x="279704" y="38290"/>
                </a:lnTo>
                <a:lnTo>
                  <a:pt x="279898" y="38290"/>
                </a:lnTo>
                <a:lnTo>
                  <a:pt x="270554" y="38785"/>
                </a:lnTo>
                <a:lnTo>
                  <a:pt x="270268" y="38785"/>
                </a:lnTo>
                <a:lnTo>
                  <a:pt x="269595" y="38836"/>
                </a:lnTo>
                <a:lnTo>
                  <a:pt x="260430" y="39662"/>
                </a:lnTo>
                <a:lnTo>
                  <a:pt x="260235" y="39662"/>
                </a:lnTo>
                <a:lnTo>
                  <a:pt x="259575" y="39738"/>
                </a:lnTo>
                <a:lnTo>
                  <a:pt x="250435" y="40881"/>
                </a:lnTo>
                <a:lnTo>
                  <a:pt x="250278" y="40881"/>
                </a:lnTo>
                <a:lnTo>
                  <a:pt x="239763" y="42570"/>
                </a:lnTo>
                <a:lnTo>
                  <a:pt x="229984" y="44488"/>
                </a:lnTo>
                <a:lnTo>
                  <a:pt x="220319" y="46748"/>
                </a:lnTo>
                <a:lnTo>
                  <a:pt x="210769" y="49339"/>
                </a:lnTo>
                <a:lnTo>
                  <a:pt x="201320" y="52247"/>
                </a:lnTo>
                <a:lnTo>
                  <a:pt x="191998" y="55473"/>
                </a:lnTo>
                <a:lnTo>
                  <a:pt x="182816" y="59016"/>
                </a:lnTo>
                <a:lnTo>
                  <a:pt x="173774" y="62877"/>
                </a:lnTo>
                <a:lnTo>
                  <a:pt x="165499" y="66738"/>
                </a:lnTo>
                <a:lnTo>
                  <a:pt x="156121" y="71488"/>
                </a:lnTo>
                <a:lnTo>
                  <a:pt x="148134" y="75907"/>
                </a:lnTo>
                <a:lnTo>
                  <a:pt x="147535" y="76238"/>
                </a:lnTo>
                <a:lnTo>
                  <a:pt x="139701" y="80937"/>
                </a:lnTo>
                <a:lnTo>
                  <a:pt x="139128" y="81279"/>
                </a:lnTo>
                <a:lnTo>
                  <a:pt x="131457" y="86233"/>
                </a:lnTo>
                <a:lnTo>
                  <a:pt x="130886" y="86601"/>
                </a:lnTo>
                <a:lnTo>
                  <a:pt x="123400" y="91821"/>
                </a:lnTo>
                <a:lnTo>
                  <a:pt x="115516" y="97688"/>
                </a:lnTo>
                <a:lnTo>
                  <a:pt x="114973" y="98094"/>
                </a:lnTo>
                <a:lnTo>
                  <a:pt x="107314" y="104241"/>
                </a:lnTo>
                <a:lnTo>
                  <a:pt x="99872" y="110667"/>
                </a:lnTo>
                <a:lnTo>
                  <a:pt x="93130" y="116890"/>
                </a:lnTo>
                <a:lnTo>
                  <a:pt x="86098" y="123812"/>
                </a:lnTo>
                <a:lnTo>
                  <a:pt x="85623" y="124282"/>
                </a:lnTo>
                <a:lnTo>
                  <a:pt x="79309" y="130987"/>
                </a:lnTo>
                <a:lnTo>
                  <a:pt x="72301" y="138912"/>
                </a:lnTo>
                <a:lnTo>
                  <a:pt x="66441" y="146075"/>
                </a:lnTo>
                <a:lnTo>
                  <a:pt x="59969" y="154508"/>
                </a:lnTo>
                <a:lnTo>
                  <a:pt x="54190" y="162661"/>
                </a:lnTo>
                <a:lnTo>
                  <a:pt x="48679" y="171043"/>
                </a:lnTo>
                <a:lnTo>
                  <a:pt x="43446" y="179641"/>
                </a:lnTo>
                <a:lnTo>
                  <a:pt x="38841" y="187871"/>
                </a:lnTo>
                <a:lnTo>
                  <a:pt x="33845" y="197510"/>
                </a:lnTo>
                <a:close/>
              </a:path>
              <a:path w="311785" h="198120">
                <a:moveTo>
                  <a:pt x="290227" y="38105"/>
                </a:moveTo>
                <a:lnTo>
                  <a:pt x="289890" y="38100"/>
                </a:lnTo>
                <a:lnTo>
                  <a:pt x="290537" y="38100"/>
                </a:lnTo>
                <a:lnTo>
                  <a:pt x="290227" y="38105"/>
                </a:lnTo>
                <a:close/>
              </a:path>
              <a:path w="311785" h="198120">
                <a:moveTo>
                  <a:pt x="299902" y="38262"/>
                </a:moveTo>
                <a:lnTo>
                  <a:pt x="290227" y="38105"/>
                </a:lnTo>
                <a:lnTo>
                  <a:pt x="290537" y="38100"/>
                </a:lnTo>
                <a:lnTo>
                  <a:pt x="309670" y="38100"/>
                </a:lnTo>
                <a:lnTo>
                  <a:pt x="309663" y="38239"/>
                </a:lnTo>
                <a:lnTo>
                  <a:pt x="299453" y="38239"/>
                </a:lnTo>
                <a:lnTo>
                  <a:pt x="299902" y="38262"/>
                </a:lnTo>
                <a:close/>
              </a:path>
              <a:path w="311785" h="198120">
                <a:moveTo>
                  <a:pt x="309662" y="38265"/>
                </a:moveTo>
                <a:lnTo>
                  <a:pt x="300012" y="38262"/>
                </a:lnTo>
                <a:lnTo>
                  <a:pt x="299453" y="38239"/>
                </a:lnTo>
                <a:lnTo>
                  <a:pt x="309663" y="38239"/>
                </a:lnTo>
                <a:close/>
              </a:path>
              <a:path w="311785" h="198120">
                <a:moveTo>
                  <a:pt x="309638" y="38747"/>
                </a:moveTo>
                <a:lnTo>
                  <a:pt x="299902" y="38262"/>
                </a:lnTo>
                <a:lnTo>
                  <a:pt x="300088" y="38265"/>
                </a:lnTo>
                <a:lnTo>
                  <a:pt x="309662" y="38265"/>
                </a:lnTo>
                <a:lnTo>
                  <a:pt x="309638" y="38747"/>
                </a:lnTo>
                <a:close/>
              </a:path>
              <a:path w="311785" h="198120">
                <a:moveTo>
                  <a:pt x="279994" y="38285"/>
                </a:moveTo>
                <a:lnTo>
                  <a:pt x="280377" y="38265"/>
                </a:lnTo>
                <a:lnTo>
                  <a:pt x="281149" y="38265"/>
                </a:lnTo>
                <a:lnTo>
                  <a:pt x="279994" y="38285"/>
                </a:lnTo>
                <a:close/>
              </a:path>
              <a:path w="311785" h="198120">
                <a:moveTo>
                  <a:pt x="279898" y="38290"/>
                </a:moveTo>
                <a:lnTo>
                  <a:pt x="279704" y="38290"/>
                </a:lnTo>
                <a:lnTo>
                  <a:pt x="279994" y="38285"/>
                </a:lnTo>
                <a:close/>
              </a:path>
              <a:path w="311785" h="198120">
                <a:moveTo>
                  <a:pt x="269849" y="38823"/>
                </a:moveTo>
                <a:lnTo>
                  <a:pt x="270268" y="38785"/>
                </a:lnTo>
                <a:lnTo>
                  <a:pt x="270554" y="38785"/>
                </a:lnTo>
                <a:lnTo>
                  <a:pt x="269849" y="38823"/>
                </a:lnTo>
                <a:close/>
              </a:path>
              <a:path w="311785" h="198120">
                <a:moveTo>
                  <a:pt x="269698" y="38836"/>
                </a:moveTo>
                <a:lnTo>
                  <a:pt x="269849" y="38823"/>
                </a:lnTo>
                <a:lnTo>
                  <a:pt x="269698" y="38836"/>
                </a:lnTo>
                <a:close/>
              </a:path>
              <a:path w="311785" h="198120">
                <a:moveTo>
                  <a:pt x="259743" y="39723"/>
                </a:moveTo>
                <a:lnTo>
                  <a:pt x="260235" y="39662"/>
                </a:lnTo>
                <a:lnTo>
                  <a:pt x="260430" y="39662"/>
                </a:lnTo>
                <a:lnTo>
                  <a:pt x="259743" y="39723"/>
                </a:lnTo>
                <a:close/>
              </a:path>
              <a:path w="311785" h="198120">
                <a:moveTo>
                  <a:pt x="259623" y="39738"/>
                </a:moveTo>
                <a:close/>
              </a:path>
              <a:path w="311785" h="198120">
                <a:moveTo>
                  <a:pt x="249742" y="40967"/>
                </a:moveTo>
                <a:lnTo>
                  <a:pt x="250278" y="40881"/>
                </a:lnTo>
                <a:lnTo>
                  <a:pt x="250435" y="40881"/>
                </a:lnTo>
                <a:lnTo>
                  <a:pt x="249742" y="40967"/>
                </a:lnTo>
                <a:close/>
              </a:path>
              <a:path w="311785" h="198120">
                <a:moveTo>
                  <a:pt x="249646" y="40982"/>
                </a:moveTo>
                <a:close/>
              </a:path>
              <a:path w="311785" h="198120">
                <a:moveTo>
                  <a:pt x="240111" y="42514"/>
                </a:moveTo>
                <a:lnTo>
                  <a:pt x="240411" y="42456"/>
                </a:lnTo>
                <a:lnTo>
                  <a:pt x="240111" y="42514"/>
                </a:lnTo>
                <a:close/>
              </a:path>
              <a:path w="311785" h="198120">
                <a:moveTo>
                  <a:pt x="239824" y="42570"/>
                </a:moveTo>
                <a:lnTo>
                  <a:pt x="240111" y="42514"/>
                </a:lnTo>
                <a:lnTo>
                  <a:pt x="239824" y="42570"/>
                </a:lnTo>
                <a:close/>
              </a:path>
              <a:path w="311785" h="198120">
                <a:moveTo>
                  <a:pt x="230352" y="44416"/>
                </a:moveTo>
                <a:lnTo>
                  <a:pt x="230644" y="44348"/>
                </a:lnTo>
                <a:lnTo>
                  <a:pt x="230352" y="44416"/>
                </a:lnTo>
                <a:close/>
              </a:path>
              <a:path w="311785" h="198120">
                <a:moveTo>
                  <a:pt x="230043" y="44488"/>
                </a:moveTo>
                <a:lnTo>
                  <a:pt x="230352" y="44416"/>
                </a:lnTo>
                <a:lnTo>
                  <a:pt x="230043" y="44488"/>
                </a:lnTo>
                <a:close/>
              </a:path>
              <a:path w="311785" h="198120">
                <a:moveTo>
                  <a:pt x="220917" y="46609"/>
                </a:moveTo>
                <a:close/>
              </a:path>
              <a:path w="311785" h="198120">
                <a:moveTo>
                  <a:pt x="220400" y="46748"/>
                </a:moveTo>
                <a:lnTo>
                  <a:pt x="220917" y="46609"/>
                </a:lnTo>
                <a:lnTo>
                  <a:pt x="220400" y="46748"/>
                </a:lnTo>
                <a:close/>
              </a:path>
              <a:path w="311785" h="198120">
                <a:moveTo>
                  <a:pt x="211215" y="49219"/>
                </a:moveTo>
                <a:lnTo>
                  <a:pt x="211404" y="49161"/>
                </a:lnTo>
                <a:lnTo>
                  <a:pt x="211215" y="49219"/>
                </a:lnTo>
                <a:close/>
              </a:path>
              <a:path w="311785" h="198120">
                <a:moveTo>
                  <a:pt x="210823" y="49339"/>
                </a:moveTo>
                <a:lnTo>
                  <a:pt x="211215" y="49219"/>
                </a:lnTo>
                <a:lnTo>
                  <a:pt x="210823" y="49339"/>
                </a:lnTo>
                <a:close/>
              </a:path>
              <a:path w="311785" h="198120">
                <a:moveTo>
                  <a:pt x="201613" y="52157"/>
                </a:moveTo>
                <a:lnTo>
                  <a:pt x="201942" y="52044"/>
                </a:lnTo>
                <a:lnTo>
                  <a:pt x="201613" y="52157"/>
                </a:lnTo>
                <a:close/>
              </a:path>
              <a:path w="311785" h="198120">
                <a:moveTo>
                  <a:pt x="201353" y="52247"/>
                </a:moveTo>
                <a:lnTo>
                  <a:pt x="201613" y="52157"/>
                </a:lnTo>
                <a:lnTo>
                  <a:pt x="201353" y="52247"/>
                </a:lnTo>
                <a:close/>
              </a:path>
              <a:path w="311785" h="198120">
                <a:moveTo>
                  <a:pt x="192586" y="55270"/>
                </a:moveTo>
                <a:close/>
              </a:path>
              <a:path w="311785" h="198120">
                <a:moveTo>
                  <a:pt x="192057" y="55473"/>
                </a:moveTo>
                <a:lnTo>
                  <a:pt x="192586" y="55270"/>
                </a:lnTo>
                <a:lnTo>
                  <a:pt x="192057" y="55473"/>
                </a:lnTo>
                <a:close/>
              </a:path>
              <a:path w="311785" h="198120">
                <a:moveTo>
                  <a:pt x="183244" y="58852"/>
                </a:moveTo>
                <a:lnTo>
                  <a:pt x="183426" y="58775"/>
                </a:lnTo>
                <a:lnTo>
                  <a:pt x="183244" y="58852"/>
                </a:lnTo>
                <a:close/>
              </a:path>
              <a:path w="311785" h="198120">
                <a:moveTo>
                  <a:pt x="182858" y="59016"/>
                </a:moveTo>
                <a:lnTo>
                  <a:pt x="183244" y="58852"/>
                </a:lnTo>
                <a:lnTo>
                  <a:pt x="182858" y="59016"/>
                </a:lnTo>
                <a:close/>
              </a:path>
              <a:path w="311785" h="198120">
                <a:moveTo>
                  <a:pt x="174047" y="62761"/>
                </a:moveTo>
                <a:lnTo>
                  <a:pt x="174371" y="62611"/>
                </a:lnTo>
                <a:lnTo>
                  <a:pt x="174047" y="62761"/>
                </a:lnTo>
                <a:close/>
              </a:path>
              <a:path w="311785" h="198120">
                <a:moveTo>
                  <a:pt x="173797" y="62877"/>
                </a:moveTo>
                <a:lnTo>
                  <a:pt x="174047" y="62761"/>
                </a:lnTo>
                <a:lnTo>
                  <a:pt x="173797" y="62877"/>
                </a:lnTo>
                <a:close/>
              </a:path>
              <a:path w="311785" h="198120">
                <a:moveTo>
                  <a:pt x="164989" y="66975"/>
                </a:moveTo>
                <a:lnTo>
                  <a:pt x="165455" y="66738"/>
                </a:lnTo>
                <a:lnTo>
                  <a:pt x="164989" y="66975"/>
                </a:lnTo>
                <a:close/>
              </a:path>
              <a:path w="311785" h="198120">
                <a:moveTo>
                  <a:pt x="164881" y="67030"/>
                </a:moveTo>
                <a:close/>
              </a:path>
              <a:path w="311785" h="198120">
                <a:moveTo>
                  <a:pt x="156527" y="71281"/>
                </a:moveTo>
                <a:lnTo>
                  <a:pt x="156705" y="71183"/>
                </a:lnTo>
                <a:lnTo>
                  <a:pt x="156527" y="71281"/>
                </a:lnTo>
                <a:close/>
              </a:path>
              <a:path w="311785" h="198120">
                <a:moveTo>
                  <a:pt x="156152" y="71488"/>
                </a:moveTo>
                <a:lnTo>
                  <a:pt x="156527" y="71281"/>
                </a:lnTo>
                <a:lnTo>
                  <a:pt x="156152" y="71488"/>
                </a:lnTo>
                <a:close/>
              </a:path>
              <a:path w="311785" h="198120">
                <a:moveTo>
                  <a:pt x="147785" y="76100"/>
                </a:moveTo>
                <a:lnTo>
                  <a:pt x="148107" y="75907"/>
                </a:lnTo>
                <a:lnTo>
                  <a:pt x="147785" y="76100"/>
                </a:lnTo>
                <a:close/>
              </a:path>
              <a:path w="311785" h="198120">
                <a:moveTo>
                  <a:pt x="147555" y="76238"/>
                </a:moveTo>
                <a:lnTo>
                  <a:pt x="147785" y="76100"/>
                </a:lnTo>
                <a:lnTo>
                  <a:pt x="147555" y="76238"/>
                </a:lnTo>
                <a:close/>
              </a:path>
              <a:path w="311785" h="198120">
                <a:moveTo>
                  <a:pt x="139324" y="81162"/>
                </a:moveTo>
                <a:lnTo>
                  <a:pt x="139674" y="80937"/>
                </a:lnTo>
                <a:lnTo>
                  <a:pt x="139324" y="81162"/>
                </a:lnTo>
                <a:close/>
              </a:path>
              <a:path w="311785" h="198120">
                <a:moveTo>
                  <a:pt x="139142" y="81279"/>
                </a:moveTo>
                <a:lnTo>
                  <a:pt x="139324" y="81162"/>
                </a:lnTo>
                <a:lnTo>
                  <a:pt x="139142" y="81279"/>
                </a:lnTo>
                <a:close/>
              </a:path>
              <a:path w="311785" h="198120">
                <a:moveTo>
                  <a:pt x="131113" y="86454"/>
                </a:moveTo>
                <a:lnTo>
                  <a:pt x="131432" y="86233"/>
                </a:lnTo>
                <a:lnTo>
                  <a:pt x="131113" y="86454"/>
                </a:lnTo>
                <a:close/>
              </a:path>
              <a:path w="311785" h="198120">
                <a:moveTo>
                  <a:pt x="130902" y="86601"/>
                </a:moveTo>
                <a:lnTo>
                  <a:pt x="131113" y="86454"/>
                </a:lnTo>
                <a:lnTo>
                  <a:pt x="130902" y="86601"/>
                </a:lnTo>
                <a:close/>
              </a:path>
              <a:path w="311785" h="198120">
                <a:moveTo>
                  <a:pt x="122930" y="92148"/>
                </a:moveTo>
                <a:lnTo>
                  <a:pt x="123367" y="91821"/>
                </a:lnTo>
                <a:lnTo>
                  <a:pt x="122930" y="92148"/>
                </a:lnTo>
                <a:close/>
              </a:path>
              <a:path w="311785" h="198120">
                <a:moveTo>
                  <a:pt x="122841" y="92214"/>
                </a:moveTo>
                <a:close/>
              </a:path>
              <a:path w="311785" h="198120">
                <a:moveTo>
                  <a:pt x="115173" y="97944"/>
                </a:moveTo>
                <a:lnTo>
                  <a:pt x="115493" y="97688"/>
                </a:lnTo>
                <a:lnTo>
                  <a:pt x="115173" y="97944"/>
                </a:lnTo>
                <a:close/>
              </a:path>
              <a:path w="311785" h="198120">
                <a:moveTo>
                  <a:pt x="114986" y="98094"/>
                </a:moveTo>
                <a:lnTo>
                  <a:pt x="115173" y="97944"/>
                </a:lnTo>
                <a:lnTo>
                  <a:pt x="114986" y="98094"/>
                </a:lnTo>
                <a:close/>
              </a:path>
              <a:path w="311785" h="198120">
                <a:moveTo>
                  <a:pt x="107621" y="103996"/>
                </a:moveTo>
                <a:lnTo>
                  <a:pt x="107823" y="103822"/>
                </a:lnTo>
                <a:lnTo>
                  <a:pt x="107621" y="103996"/>
                </a:lnTo>
                <a:close/>
              </a:path>
              <a:path w="311785" h="198120">
                <a:moveTo>
                  <a:pt x="107336" y="104241"/>
                </a:moveTo>
                <a:lnTo>
                  <a:pt x="107621" y="103996"/>
                </a:lnTo>
                <a:lnTo>
                  <a:pt x="107336" y="104241"/>
                </a:lnTo>
                <a:close/>
              </a:path>
              <a:path w="311785" h="198120">
                <a:moveTo>
                  <a:pt x="100084" y="110485"/>
                </a:moveTo>
                <a:lnTo>
                  <a:pt x="100355" y="110236"/>
                </a:lnTo>
                <a:lnTo>
                  <a:pt x="100084" y="110485"/>
                </a:lnTo>
                <a:close/>
              </a:path>
              <a:path w="311785" h="198120">
                <a:moveTo>
                  <a:pt x="99886" y="110667"/>
                </a:moveTo>
                <a:lnTo>
                  <a:pt x="100084" y="110485"/>
                </a:lnTo>
                <a:lnTo>
                  <a:pt x="99886" y="110667"/>
                </a:lnTo>
                <a:close/>
              </a:path>
              <a:path w="311785" h="198120">
                <a:moveTo>
                  <a:pt x="92739" y="117250"/>
                </a:moveTo>
                <a:lnTo>
                  <a:pt x="93103" y="116890"/>
                </a:lnTo>
                <a:lnTo>
                  <a:pt x="92739" y="117250"/>
                </a:lnTo>
                <a:close/>
              </a:path>
              <a:path w="311785" h="198120">
                <a:moveTo>
                  <a:pt x="92641" y="117348"/>
                </a:moveTo>
                <a:close/>
              </a:path>
              <a:path w="311785" h="198120">
                <a:moveTo>
                  <a:pt x="85827" y="124080"/>
                </a:moveTo>
                <a:lnTo>
                  <a:pt x="86080" y="123812"/>
                </a:lnTo>
                <a:lnTo>
                  <a:pt x="85827" y="124080"/>
                </a:lnTo>
                <a:close/>
              </a:path>
              <a:path w="311785" h="198120">
                <a:moveTo>
                  <a:pt x="85637" y="124282"/>
                </a:moveTo>
                <a:lnTo>
                  <a:pt x="85827" y="124080"/>
                </a:lnTo>
                <a:lnTo>
                  <a:pt x="85637" y="124282"/>
                </a:lnTo>
                <a:close/>
              </a:path>
              <a:path w="311785" h="198120">
                <a:moveTo>
                  <a:pt x="78961" y="131355"/>
                </a:moveTo>
                <a:lnTo>
                  <a:pt x="79286" y="130987"/>
                </a:lnTo>
                <a:lnTo>
                  <a:pt x="78961" y="131355"/>
                </a:lnTo>
                <a:close/>
              </a:path>
              <a:path w="311785" h="198120">
                <a:moveTo>
                  <a:pt x="78849" y="131483"/>
                </a:moveTo>
                <a:lnTo>
                  <a:pt x="78961" y="131355"/>
                </a:lnTo>
                <a:lnTo>
                  <a:pt x="78849" y="131483"/>
                </a:lnTo>
                <a:close/>
              </a:path>
              <a:path w="311785" h="198120">
                <a:moveTo>
                  <a:pt x="72519" y="138665"/>
                </a:moveTo>
                <a:lnTo>
                  <a:pt x="72732" y="138404"/>
                </a:lnTo>
                <a:lnTo>
                  <a:pt x="72519" y="138665"/>
                </a:lnTo>
                <a:close/>
              </a:path>
              <a:path w="311785" h="198120">
                <a:moveTo>
                  <a:pt x="72316" y="138912"/>
                </a:moveTo>
                <a:lnTo>
                  <a:pt x="72519" y="138665"/>
                </a:lnTo>
                <a:lnTo>
                  <a:pt x="72316" y="138912"/>
                </a:lnTo>
                <a:close/>
              </a:path>
              <a:path w="311785" h="198120">
                <a:moveTo>
                  <a:pt x="66134" y="146450"/>
                </a:moveTo>
                <a:lnTo>
                  <a:pt x="66421" y="146075"/>
                </a:lnTo>
                <a:lnTo>
                  <a:pt x="66134" y="146450"/>
                </a:lnTo>
                <a:close/>
              </a:path>
              <a:path w="311785" h="198120">
                <a:moveTo>
                  <a:pt x="66022" y="146596"/>
                </a:moveTo>
                <a:lnTo>
                  <a:pt x="66134" y="146450"/>
                </a:lnTo>
                <a:lnTo>
                  <a:pt x="66022" y="146596"/>
                </a:lnTo>
                <a:close/>
              </a:path>
              <a:path w="311785" h="198120">
                <a:moveTo>
                  <a:pt x="60175" y="154238"/>
                </a:moveTo>
                <a:lnTo>
                  <a:pt x="60363" y="153974"/>
                </a:lnTo>
                <a:lnTo>
                  <a:pt x="60175" y="154238"/>
                </a:lnTo>
                <a:close/>
              </a:path>
              <a:path w="311785" h="198120">
                <a:moveTo>
                  <a:pt x="59984" y="154508"/>
                </a:moveTo>
                <a:lnTo>
                  <a:pt x="60175" y="154238"/>
                </a:lnTo>
                <a:lnTo>
                  <a:pt x="59984" y="154508"/>
                </a:lnTo>
                <a:close/>
              </a:path>
              <a:path w="311785" h="198120">
                <a:moveTo>
                  <a:pt x="54480" y="162254"/>
                </a:moveTo>
                <a:lnTo>
                  <a:pt x="54571" y="162115"/>
                </a:lnTo>
                <a:lnTo>
                  <a:pt x="54480" y="162254"/>
                </a:lnTo>
                <a:close/>
              </a:path>
              <a:path w="311785" h="198120">
                <a:moveTo>
                  <a:pt x="54211" y="162661"/>
                </a:moveTo>
                <a:lnTo>
                  <a:pt x="54480" y="162254"/>
                </a:lnTo>
                <a:lnTo>
                  <a:pt x="54211" y="162661"/>
                </a:lnTo>
                <a:close/>
              </a:path>
              <a:path w="311785" h="198120">
                <a:moveTo>
                  <a:pt x="48936" y="170653"/>
                </a:moveTo>
                <a:lnTo>
                  <a:pt x="49047" y="170472"/>
                </a:lnTo>
                <a:lnTo>
                  <a:pt x="48936" y="170653"/>
                </a:lnTo>
                <a:close/>
              </a:path>
              <a:path w="311785" h="198120">
                <a:moveTo>
                  <a:pt x="48698" y="171043"/>
                </a:moveTo>
                <a:lnTo>
                  <a:pt x="48936" y="170653"/>
                </a:lnTo>
                <a:lnTo>
                  <a:pt x="48698" y="171043"/>
                </a:lnTo>
                <a:close/>
              </a:path>
              <a:path w="311785" h="198120">
                <a:moveTo>
                  <a:pt x="43718" y="179196"/>
                </a:moveTo>
                <a:close/>
              </a:path>
              <a:path w="311785" h="198120">
                <a:moveTo>
                  <a:pt x="43468" y="179641"/>
                </a:moveTo>
                <a:lnTo>
                  <a:pt x="43718" y="179196"/>
                </a:lnTo>
                <a:lnTo>
                  <a:pt x="43468" y="179641"/>
                </a:lnTo>
                <a:close/>
              </a:path>
              <a:path w="311785" h="198120">
                <a:moveTo>
                  <a:pt x="38619" y="188266"/>
                </a:moveTo>
                <a:lnTo>
                  <a:pt x="38823" y="187871"/>
                </a:lnTo>
                <a:lnTo>
                  <a:pt x="38619" y="188266"/>
                </a:lnTo>
                <a:close/>
              </a:path>
              <a:path w="311785" h="198120">
                <a:moveTo>
                  <a:pt x="38515" y="188467"/>
                </a:moveTo>
                <a:lnTo>
                  <a:pt x="38619" y="188266"/>
                </a:lnTo>
                <a:lnTo>
                  <a:pt x="38515" y="1884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6344145" y="4587456"/>
            <a:ext cx="267970" cy="93345"/>
          </a:xfrm>
          <a:custGeom>
            <a:avLst/>
            <a:gdLst/>
            <a:ahLst/>
            <a:cxnLst/>
            <a:rect l="l" t="t" r="r" b="b"/>
            <a:pathLst>
              <a:path w="267970" h="93345">
                <a:moveTo>
                  <a:pt x="253903" y="7238"/>
                </a:moveTo>
                <a:lnTo>
                  <a:pt x="236321" y="7238"/>
                </a:lnTo>
                <a:lnTo>
                  <a:pt x="236969" y="6908"/>
                </a:lnTo>
                <a:lnTo>
                  <a:pt x="250101" y="0"/>
                </a:lnTo>
                <a:lnTo>
                  <a:pt x="253903" y="7238"/>
                </a:lnTo>
                <a:close/>
              </a:path>
              <a:path w="267970" h="93345">
                <a:moveTo>
                  <a:pt x="236756" y="7010"/>
                </a:moveTo>
                <a:lnTo>
                  <a:pt x="236950" y="6908"/>
                </a:lnTo>
                <a:lnTo>
                  <a:pt x="236756" y="7010"/>
                </a:lnTo>
                <a:close/>
              </a:path>
              <a:path w="267970" h="93345">
                <a:moveTo>
                  <a:pt x="257285" y="13677"/>
                </a:moveTo>
                <a:lnTo>
                  <a:pt x="222808" y="13677"/>
                </a:lnTo>
                <a:lnTo>
                  <a:pt x="223456" y="13373"/>
                </a:lnTo>
                <a:lnTo>
                  <a:pt x="236756" y="7010"/>
                </a:lnTo>
                <a:lnTo>
                  <a:pt x="236321" y="7238"/>
                </a:lnTo>
                <a:lnTo>
                  <a:pt x="253903" y="7238"/>
                </a:lnTo>
                <a:lnTo>
                  <a:pt x="257285" y="13677"/>
                </a:lnTo>
                <a:close/>
              </a:path>
              <a:path w="267970" h="93345">
                <a:moveTo>
                  <a:pt x="223351" y="13418"/>
                </a:moveTo>
                <a:close/>
              </a:path>
              <a:path w="267970" h="93345">
                <a:moveTo>
                  <a:pt x="260426" y="19659"/>
                </a:moveTo>
                <a:lnTo>
                  <a:pt x="208915" y="19659"/>
                </a:lnTo>
                <a:lnTo>
                  <a:pt x="209562" y="19392"/>
                </a:lnTo>
                <a:lnTo>
                  <a:pt x="223351" y="13418"/>
                </a:lnTo>
                <a:lnTo>
                  <a:pt x="222808" y="13677"/>
                </a:lnTo>
                <a:lnTo>
                  <a:pt x="257285" y="13677"/>
                </a:lnTo>
                <a:lnTo>
                  <a:pt x="260426" y="19659"/>
                </a:lnTo>
                <a:close/>
              </a:path>
              <a:path w="267970" h="93345">
                <a:moveTo>
                  <a:pt x="209251" y="19514"/>
                </a:moveTo>
                <a:lnTo>
                  <a:pt x="209531" y="19392"/>
                </a:lnTo>
                <a:lnTo>
                  <a:pt x="209251" y="19514"/>
                </a:lnTo>
                <a:close/>
              </a:path>
              <a:path w="267970" h="93345">
                <a:moveTo>
                  <a:pt x="263335" y="25196"/>
                </a:moveTo>
                <a:lnTo>
                  <a:pt x="194665" y="25196"/>
                </a:lnTo>
                <a:lnTo>
                  <a:pt x="195300" y="24955"/>
                </a:lnTo>
                <a:lnTo>
                  <a:pt x="209251" y="19514"/>
                </a:lnTo>
                <a:lnTo>
                  <a:pt x="208915" y="19659"/>
                </a:lnTo>
                <a:lnTo>
                  <a:pt x="260426" y="19659"/>
                </a:lnTo>
                <a:lnTo>
                  <a:pt x="263335" y="25196"/>
                </a:lnTo>
                <a:close/>
              </a:path>
              <a:path w="267970" h="93345">
                <a:moveTo>
                  <a:pt x="195153" y="25006"/>
                </a:moveTo>
                <a:lnTo>
                  <a:pt x="195284" y="24955"/>
                </a:lnTo>
                <a:lnTo>
                  <a:pt x="195153" y="25006"/>
                </a:lnTo>
                <a:close/>
              </a:path>
              <a:path w="267970" h="93345">
                <a:moveTo>
                  <a:pt x="265996" y="30264"/>
                </a:moveTo>
                <a:lnTo>
                  <a:pt x="180047" y="30264"/>
                </a:lnTo>
                <a:lnTo>
                  <a:pt x="180682" y="30060"/>
                </a:lnTo>
                <a:lnTo>
                  <a:pt x="195153" y="25006"/>
                </a:lnTo>
                <a:lnTo>
                  <a:pt x="194665" y="25196"/>
                </a:lnTo>
                <a:lnTo>
                  <a:pt x="263335" y="25196"/>
                </a:lnTo>
                <a:lnTo>
                  <a:pt x="265996" y="30264"/>
                </a:lnTo>
                <a:close/>
              </a:path>
              <a:path w="267970" h="93345">
                <a:moveTo>
                  <a:pt x="180215" y="30205"/>
                </a:moveTo>
                <a:lnTo>
                  <a:pt x="180631" y="30060"/>
                </a:lnTo>
                <a:lnTo>
                  <a:pt x="180215" y="30205"/>
                </a:lnTo>
                <a:close/>
              </a:path>
              <a:path w="267970" h="93345">
                <a:moveTo>
                  <a:pt x="265614" y="34886"/>
                </a:moveTo>
                <a:lnTo>
                  <a:pt x="165112" y="34886"/>
                </a:lnTo>
                <a:lnTo>
                  <a:pt x="165735" y="34696"/>
                </a:lnTo>
                <a:lnTo>
                  <a:pt x="180215" y="30205"/>
                </a:lnTo>
                <a:lnTo>
                  <a:pt x="180047" y="30264"/>
                </a:lnTo>
                <a:lnTo>
                  <a:pt x="265996" y="30264"/>
                </a:lnTo>
                <a:lnTo>
                  <a:pt x="267817" y="33731"/>
                </a:lnTo>
                <a:lnTo>
                  <a:pt x="265614" y="34886"/>
                </a:lnTo>
                <a:close/>
              </a:path>
              <a:path w="267970" h="93345">
                <a:moveTo>
                  <a:pt x="165671" y="34713"/>
                </a:moveTo>
                <a:close/>
              </a:path>
              <a:path w="267970" h="93345">
                <a:moveTo>
                  <a:pt x="257723" y="39027"/>
                </a:moveTo>
                <a:lnTo>
                  <a:pt x="149847" y="39027"/>
                </a:lnTo>
                <a:lnTo>
                  <a:pt x="150469" y="38874"/>
                </a:lnTo>
                <a:lnTo>
                  <a:pt x="165671" y="34713"/>
                </a:lnTo>
                <a:lnTo>
                  <a:pt x="165112" y="34886"/>
                </a:lnTo>
                <a:lnTo>
                  <a:pt x="265614" y="34886"/>
                </a:lnTo>
                <a:lnTo>
                  <a:pt x="257723" y="39027"/>
                </a:lnTo>
                <a:close/>
              </a:path>
              <a:path w="267970" h="93345">
                <a:moveTo>
                  <a:pt x="149987" y="38988"/>
                </a:moveTo>
                <a:lnTo>
                  <a:pt x="150406" y="38874"/>
                </a:lnTo>
                <a:lnTo>
                  <a:pt x="149987" y="38988"/>
                </a:lnTo>
                <a:close/>
              </a:path>
              <a:path w="267970" h="93345">
                <a:moveTo>
                  <a:pt x="250433" y="42710"/>
                </a:moveTo>
                <a:lnTo>
                  <a:pt x="134277" y="42710"/>
                </a:lnTo>
                <a:lnTo>
                  <a:pt x="134886" y="42570"/>
                </a:lnTo>
                <a:lnTo>
                  <a:pt x="149987" y="38988"/>
                </a:lnTo>
                <a:lnTo>
                  <a:pt x="149847" y="39027"/>
                </a:lnTo>
                <a:lnTo>
                  <a:pt x="257723" y="39027"/>
                </a:lnTo>
                <a:lnTo>
                  <a:pt x="253390" y="41300"/>
                </a:lnTo>
                <a:lnTo>
                  <a:pt x="250433" y="42710"/>
                </a:lnTo>
                <a:close/>
              </a:path>
              <a:path w="267970" h="93345">
                <a:moveTo>
                  <a:pt x="134749" y="42598"/>
                </a:moveTo>
                <a:lnTo>
                  <a:pt x="134886" y="42570"/>
                </a:lnTo>
                <a:lnTo>
                  <a:pt x="134749" y="42598"/>
                </a:lnTo>
                <a:close/>
              </a:path>
              <a:path w="267970" h="93345">
                <a:moveTo>
                  <a:pt x="243719" y="45910"/>
                </a:moveTo>
                <a:lnTo>
                  <a:pt x="118414" y="45910"/>
                </a:lnTo>
                <a:lnTo>
                  <a:pt x="119024" y="45796"/>
                </a:lnTo>
                <a:lnTo>
                  <a:pt x="134749" y="42598"/>
                </a:lnTo>
                <a:lnTo>
                  <a:pt x="134277" y="42710"/>
                </a:lnTo>
                <a:lnTo>
                  <a:pt x="250433" y="42710"/>
                </a:lnTo>
                <a:lnTo>
                  <a:pt x="243719" y="45910"/>
                </a:lnTo>
                <a:close/>
              </a:path>
              <a:path w="267970" h="93345">
                <a:moveTo>
                  <a:pt x="118747" y="45843"/>
                </a:moveTo>
                <a:lnTo>
                  <a:pt x="118978" y="45796"/>
                </a:lnTo>
                <a:lnTo>
                  <a:pt x="118747" y="45843"/>
                </a:lnTo>
                <a:close/>
              </a:path>
              <a:path w="267970" h="93345">
                <a:moveTo>
                  <a:pt x="237895" y="48628"/>
                </a:moveTo>
                <a:lnTo>
                  <a:pt x="102285" y="48628"/>
                </a:lnTo>
                <a:lnTo>
                  <a:pt x="118747" y="45843"/>
                </a:lnTo>
                <a:lnTo>
                  <a:pt x="118414" y="45910"/>
                </a:lnTo>
                <a:lnTo>
                  <a:pt x="243719" y="45910"/>
                </a:lnTo>
                <a:lnTo>
                  <a:pt x="239217" y="48056"/>
                </a:lnTo>
                <a:lnTo>
                  <a:pt x="237895" y="48628"/>
                </a:lnTo>
                <a:close/>
              </a:path>
              <a:path w="267970" h="93345">
                <a:moveTo>
                  <a:pt x="232753" y="50850"/>
                </a:moveTo>
                <a:lnTo>
                  <a:pt x="85890" y="50850"/>
                </a:lnTo>
                <a:lnTo>
                  <a:pt x="86474" y="50787"/>
                </a:lnTo>
                <a:lnTo>
                  <a:pt x="102882" y="48526"/>
                </a:lnTo>
                <a:lnTo>
                  <a:pt x="102285" y="48628"/>
                </a:lnTo>
                <a:lnTo>
                  <a:pt x="237895" y="48628"/>
                </a:lnTo>
                <a:lnTo>
                  <a:pt x="232753" y="50850"/>
                </a:lnTo>
                <a:close/>
              </a:path>
              <a:path w="267970" h="93345">
                <a:moveTo>
                  <a:pt x="85963" y="50840"/>
                </a:moveTo>
                <a:lnTo>
                  <a:pt x="86354" y="50787"/>
                </a:lnTo>
                <a:lnTo>
                  <a:pt x="85963" y="50840"/>
                </a:lnTo>
                <a:close/>
              </a:path>
              <a:path w="267970" h="93345">
                <a:moveTo>
                  <a:pt x="228727" y="52590"/>
                </a:moveTo>
                <a:lnTo>
                  <a:pt x="69240" y="52590"/>
                </a:lnTo>
                <a:lnTo>
                  <a:pt x="69824" y="52539"/>
                </a:lnTo>
                <a:lnTo>
                  <a:pt x="85963" y="50840"/>
                </a:lnTo>
                <a:lnTo>
                  <a:pt x="232753" y="50850"/>
                </a:lnTo>
                <a:lnTo>
                  <a:pt x="228727" y="52590"/>
                </a:lnTo>
                <a:close/>
              </a:path>
              <a:path w="267970" h="93345">
                <a:moveTo>
                  <a:pt x="69476" y="52565"/>
                </a:moveTo>
                <a:lnTo>
                  <a:pt x="69725" y="52539"/>
                </a:lnTo>
                <a:lnTo>
                  <a:pt x="69476" y="52565"/>
                </a:lnTo>
                <a:close/>
              </a:path>
              <a:path w="267970" h="93345">
                <a:moveTo>
                  <a:pt x="225819" y="53848"/>
                </a:moveTo>
                <a:lnTo>
                  <a:pt x="52374" y="53848"/>
                </a:lnTo>
                <a:lnTo>
                  <a:pt x="52946" y="53809"/>
                </a:lnTo>
                <a:lnTo>
                  <a:pt x="69476" y="52565"/>
                </a:lnTo>
                <a:lnTo>
                  <a:pt x="69240" y="52590"/>
                </a:lnTo>
                <a:lnTo>
                  <a:pt x="228727" y="52590"/>
                </a:lnTo>
                <a:lnTo>
                  <a:pt x="225819" y="53848"/>
                </a:lnTo>
                <a:close/>
              </a:path>
              <a:path w="267970" h="93345">
                <a:moveTo>
                  <a:pt x="52793" y="53816"/>
                </a:moveTo>
                <a:lnTo>
                  <a:pt x="52946" y="53809"/>
                </a:lnTo>
                <a:lnTo>
                  <a:pt x="52793" y="53816"/>
                </a:lnTo>
                <a:close/>
              </a:path>
              <a:path w="267970" h="93345">
                <a:moveTo>
                  <a:pt x="35443" y="54578"/>
                </a:moveTo>
                <a:lnTo>
                  <a:pt x="52793" y="53816"/>
                </a:lnTo>
                <a:lnTo>
                  <a:pt x="52374" y="53848"/>
                </a:lnTo>
                <a:lnTo>
                  <a:pt x="225819" y="53848"/>
                </a:lnTo>
                <a:lnTo>
                  <a:pt x="224144" y="54571"/>
                </a:lnTo>
                <a:lnTo>
                  <a:pt x="35443" y="54578"/>
                </a:lnTo>
                <a:close/>
              </a:path>
              <a:path w="267970" h="93345">
                <a:moveTo>
                  <a:pt x="18021" y="92925"/>
                </a:moveTo>
                <a:lnTo>
                  <a:pt x="0" y="92671"/>
                </a:lnTo>
                <a:lnTo>
                  <a:pt x="546" y="54571"/>
                </a:lnTo>
                <a:lnTo>
                  <a:pt x="18286" y="54834"/>
                </a:lnTo>
                <a:lnTo>
                  <a:pt x="18008" y="54838"/>
                </a:lnTo>
                <a:lnTo>
                  <a:pt x="223527" y="54838"/>
                </a:lnTo>
                <a:lnTo>
                  <a:pt x="175755" y="71462"/>
                </a:lnTo>
                <a:lnTo>
                  <a:pt x="125971" y="83248"/>
                </a:lnTo>
                <a:lnTo>
                  <a:pt x="73228" y="90487"/>
                </a:lnTo>
                <a:lnTo>
                  <a:pt x="36982" y="92659"/>
                </a:lnTo>
                <a:lnTo>
                  <a:pt x="18021" y="92925"/>
                </a:lnTo>
                <a:close/>
              </a:path>
              <a:path w="267970" h="93345">
                <a:moveTo>
                  <a:pt x="224114" y="54584"/>
                </a:moveTo>
                <a:lnTo>
                  <a:pt x="35293" y="54584"/>
                </a:lnTo>
                <a:lnTo>
                  <a:pt x="35852" y="54571"/>
                </a:lnTo>
                <a:lnTo>
                  <a:pt x="224144" y="54571"/>
                </a:lnTo>
                <a:close/>
              </a:path>
              <a:path w="267970" h="93345">
                <a:moveTo>
                  <a:pt x="223527" y="54838"/>
                </a:moveTo>
                <a:lnTo>
                  <a:pt x="18286" y="54834"/>
                </a:lnTo>
                <a:lnTo>
                  <a:pt x="35443" y="54578"/>
                </a:lnTo>
                <a:lnTo>
                  <a:pt x="35293" y="54584"/>
                </a:lnTo>
                <a:lnTo>
                  <a:pt x="224114" y="54584"/>
                </a:lnTo>
                <a:lnTo>
                  <a:pt x="223527" y="548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6342107" y="3094024"/>
            <a:ext cx="0" cy="305435"/>
          </a:xfrm>
          <a:custGeom>
            <a:avLst/>
            <a:gdLst/>
            <a:ahLst/>
            <a:cxnLst/>
            <a:rect l="l" t="t" r="r" b="b"/>
            <a:pathLst>
              <a:path w="0" h="305435">
                <a:moveTo>
                  <a:pt x="0" y="0"/>
                </a:moveTo>
                <a:lnTo>
                  <a:pt x="0" y="304825"/>
                </a:lnTo>
              </a:path>
            </a:pathLst>
          </a:custGeom>
          <a:ln w="383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6322834" y="3513124"/>
            <a:ext cx="38735" cy="38735"/>
          </a:xfrm>
          <a:custGeom>
            <a:avLst/>
            <a:gdLst/>
            <a:ahLst/>
            <a:cxnLst/>
            <a:rect l="l" t="t" r="r" b="b"/>
            <a:pathLst>
              <a:path w="38735" h="38735">
                <a:moveTo>
                  <a:pt x="38100" y="38125"/>
                </a:moveTo>
                <a:lnTo>
                  <a:pt x="0" y="38100"/>
                </a:lnTo>
                <a:lnTo>
                  <a:pt x="25" y="0"/>
                </a:lnTo>
                <a:lnTo>
                  <a:pt x="38125" y="25"/>
                </a:lnTo>
                <a:lnTo>
                  <a:pt x="38100" y="381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6341694" y="3665524"/>
            <a:ext cx="0" cy="305435"/>
          </a:xfrm>
          <a:custGeom>
            <a:avLst/>
            <a:gdLst/>
            <a:ahLst/>
            <a:cxnLst/>
            <a:rect l="l" t="t" r="r" b="b"/>
            <a:pathLst>
              <a:path w="0" h="305435">
                <a:moveTo>
                  <a:pt x="0" y="0"/>
                </a:moveTo>
                <a:lnTo>
                  <a:pt x="0" y="304825"/>
                </a:lnTo>
              </a:path>
            </a:pathLst>
          </a:custGeom>
          <a:ln w="3832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6322428" y="4084624"/>
            <a:ext cx="38735" cy="38735"/>
          </a:xfrm>
          <a:custGeom>
            <a:avLst/>
            <a:gdLst/>
            <a:ahLst/>
            <a:cxnLst/>
            <a:rect l="l" t="t" r="r" b="b"/>
            <a:pathLst>
              <a:path w="38735" h="38735">
                <a:moveTo>
                  <a:pt x="38100" y="38125"/>
                </a:moveTo>
                <a:lnTo>
                  <a:pt x="0" y="38100"/>
                </a:lnTo>
                <a:lnTo>
                  <a:pt x="25" y="0"/>
                </a:lnTo>
                <a:lnTo>
                  <a:pt x="38125" y="25"/>
                </a:lnTo>
                <a:lnTo>
                  <a:pt x="38100" y="381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6341287" y="4237024"/>
            <a:ext cx="0" cy="305435"/>
          </a:xfrm>
          <a:custGeom>
            <a:avLst/>
            <a:gdLst/>
            <a:ahLst/>
            <a:cxnLst/>
            <a:rect l="l" t="t" r="r" b="b"/>
            <a:pathLst>
              <a:path w="0" h="305435">
                <a:moveTo>
                  <a:pt x="0" y="0"/>
                </a:moveTo>
                <a:lnTo>
                  <a:pt x="0" y="304825"/>
                </a:lnTo>
              </a:path>
            </a:pathLst>
          </a:custGeom>
          <a:ln w="3832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6322021" y="4656124"/>
            <a:ext cx="38735" cy="38735"/>
          </a:xfrm>
          <a:custGeom>
            <a:avLst/>
            <a:gdLst/>
            <a:ahLst/>
            <a:cxnLst/>
            <a:rect l="l" t="t" r="r" b="b"/>
            <a:pathLst>
              <a:path w="38735" h="38735">
                <a:moveTo>
                  <a:pt x="38100" y="38125"/>
                </a:moveTo>
                <a:lnTo>
                  <a:pt x="0" y="38100"/>
                </a:lnTo>
                <a:lnTo>
                  <a:pt x="25" y="0"/>
                </a:lnTo>
                <a:lnTo>
                  <a:pt x="38125" y="25"/>
                </a:lnTo>
                <a:lnTo>
                  <a:pt x="38100" y="381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6340881" y="4808524"/>
            <a:ext cx="0" cy="305435"/>
          </a:xfrm>
          <a:custGeom>
            <a:avLst/>
            <a:gdLst/>
            <a:ahLst/>
            <a:cxnLst/>
            <a:rect l="l" t="t" r="r" b="b"/>
            <a:pathLst>
              <a:path w="0" h="305435">
                <a:moveTo>
                  <a:pt x="0" y="0"/>
                </a:moveTo>
                <a:lnTo>
                  <a:pt x="0" y="304825"/>
                </a:lnTo>
              </a:path>
            </a:pathLst>
          </a:custGeom>
          <a:ln w="3832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6321615" y="5227624"/>
            <a:ext cx="38735" cy="38735"/>
          </a:xfrm>
          <a:custGeom>
            <a:avLst/>
            <a:gdLst/>
            <a:ahLst/>
            <a:cxnLst/>
            <a:rect l="l" t="t" r="r" b="b"/>
            <a:pathLst>
              <a:path w="38735" h="38735">
                <a:moveTo>
                  <a:pt x="38100" y="38125"/>
                </a:moveTo>
                <a:lnTo>
                  <a:pt x="0" y="38100"/>
                </a:lnTo>
                <a:lnTo>
                  <a:pt x="25" y="0"/>
                </a:lnTo>
                <a:lnTo>
                  <a:pt x="38125" y="25"/>
                </a:lnTo>
                <a:lnTo>
                  <a:pt x="38100" y="381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dirty="0"/>
              <a:t>波从一种介质进入另一种介质时，波的传播方向发生了 改变的现象叫做波的折射</a:t>
            </a:r>
          </a:p>
          <a:p>
            <a:pPr>
              <a:lnSpc>
                <a:spcPct val="100000"/>
              </a:lnSpc>
            </a:pPr>
            <a:endParaRPr sz="3100">
              <a:latin typeface="Times New Roman"/>
              <a:cs typeface="Times New Roman"/>
            </a:endParaRPr>
          </a:p>
          <a:p>
            <a:pPr algn="ctr" marL="441959">
              <a:lnSpc>
                <a:spcPct val="100000"/>
              </a:lnSpc>
              <a:spcBef>
                <a:spcPts val="1964"/>
              </a:spcBef>
            </a:pPr>
            <a:r>
              <a:rPr dirty="0" sz="2000"/>
              <a:t>法</a:t>
            </a:r>
            <a:r>
              <a:rPr dirty="0" sz="2000" spc="5"/>
              <a:t>线</a:t>
            </a:r>
            <a:endParaRPr sz="2000"/>
          </a:p>
          <a:p>
            <a:pPr algn="ctr" marR="856615">
              <a:lnSpc>
                <a:spcPts val="2590"/>
              </a:lnSpc>
              <a:spcBef>
                <a:spcPts val="815"/>
              </a:spcBef>
            </a:pPr>
            <a:r>
              <a:rPr dirty="0" spc="5" i="1">
                <a:latin typeface="Times New Roman"/>
                <a:cs typeface="Times New Roman"/>
              </a:rPr>
              <a:t>i</a:t>
            </a:r>
          </a:p>
          <a:p>
            <a:pPr marL="1915795">
              <a:lnSpc>
                <a:spcPts val="2110"/>
              </a:lnSpc>
            </a:pPr>
            <a:r>
              <a:rPr dirty="0" sz="2000"/>
              <a:t>介质I</a:t>
            </a:r>
            <a:endParaRPr sz="2000"/>
          </a:p>
          <a:p>
            <a:pPr algn="ctr" marL="1663700">
              <a:lnSpc>
                <a:spcPct val="100000"/>
              </a:lnSpc>
              <a:spcBef>
                <a:spcPts val="1800"/>
              </a:spcBef>
            </a:pPr>
            <a:r>
              <a:rPr dirty="0" sz="2000">
                <a:solidFill>
                  <a:srgbClr val="F1F1F1"/>
                </a:solidFill>
              </a:rPr>
              <a:t>界</a:t>
            </a:r>
            <a:r>
              <a:rPr dirty="0" sz="2000" spc="5">
                <a:solidFill>
                  <a:srgbClr val="F1F1F1"/>
                </a:solidFill>
              </a:rPr>
              <a:t>面</a:t>
            </a:r>
            <a:endParaRPr sz="2000"/>
          </a:p>
        </p:txBody>
      </p:sp>
      <p:sp>
        <p:nvSpPr>
          <p:cNvPr id="28" name="object 28"/>
          <p:cNvSpPr txBox="1"/>
          <p:nvPr/>
        </p:nvSpPr>
        <p:spPr>
          <a:xfrm>
            <a:off x="6408891" y="4628329"/>
            <a:ext cx="279400" cy="4146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550" spc="-40" i="1">
                <a:latin typeface="Symbol"/>
                <a:cs typeface="Symbol"/>
              </a:rPr>
              <a:t></a:t>
            </a:r>
            <a:endParaRPr sz="2550">
              <a:latin typeface="Symbol"/>
              <a:cs typeface="Symbo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1840" y="0"/>
            <a:ext cx="2058670" cy="63436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>
                <a:solidFill>
                  <a:srgbClr val="F1F1F1"/>
                </a:solidFill>
                <a:latin typeface="华文楷体"/>
                <a:cs typeface="华文楷体"/>
              </a:rPr>
              <a:t>高中物</a:t>
            </a:r>
            <a:r>
              <a:rPr dirty="0" sz="4000" spc="-10">
                <a:solidFill>
                  <a:srgbClr val="F1F1F1"/>
                </a:solidFill>
                <a:latin typeface="华文楷体"/>
                <a:cs typeface="华文楷体"/>
              </a:rPr>
              <a:t>理</a:t>
            </a:r>
            <a:endParaRPr sz="4000">
              <a:latin typeface="华文楷体"/>
              <a:cs typeface="华文楷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62000" y="1757172"/>
            <a:ext cx="254635" cy="254635"/>
          </a:xfrm>
          <a:custGeom>
            <a:avLst/>
            <a:gdLst/>
            <a:ahLst/>
            <a:cxnLst/>
            <a:rect l="l" t="t" r="r" b="b"/>
            <a:pathLst>
              <a:path w="254634" h="254635">
                <a:moveTo>
                  <a:pt x="0" y="0"/>
                </a:moveTo>
                <a:lnTo>
                  <a:pt x="254507" y="0"/>
                </a:lnTo>
                <a:lnTo>
                  <a:pt x="254507" y="254507"/>
                </a:lnTo>
                <a:lnTo>
                  <a:pt x="0" y="254507"/>
                </a:lnTo>
                <a:lnTo>
                  <a:pt x="0" y="0"/>
                </a:lnTo>
                <a:close/>
              </a:path>
            </a:pathLst>
          </a:custGeom>
          <a:solidFill>
            <a:srgbClr val="FAC5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136903" y="1757172"/>
            <a:ext cx="254635" cy="254635"/>
          </a:xfrm>
          <a:custGeom>
            <a:avLst/>
            <a:gdLst/>
            <a:ahLst/>
            <a:cxnLst/>
            <a:rect l="l" t="t" r="r" b="b"/>
            <a:pathLst>
              <a:path w="254634" h="254635">
                <a:moveTo>
                  <a:pt x="0" y="0"/>
                </a:moveTo>
                <a:lnTo>
                  <a:pt x="254508" y="0"/>
                </a:lnTo>
                <a:lnTo>
                  <a:pt x="254508" y="254507"/>
                </a:lnTo>
                <a:lnTo>
                  <a:pt x="0" y="254507"/>
                </a:lnTo>
                <a:lnTo>
                  <a:pt x="0" y="0"/>
                </a:lnTo>
                <a:close/>
              </a:path>
            </a:pathLst>
          </a:custGeom>
          <a:solidFill>
            <a:srgbClr val="8AC0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135380" y="1371600"/>
            <a:ext cx="253365" cy="254635"/>
          </a:xfrm>
          <a:custGeom>
            <a:avLst/>
            <a:gdLst/>
            <a:ahLst/>
            <a:cxnLst/>
            <a:rect l="l" t="t" r="r" b="b"/>
            <a:pathLst>
              <a:path w="253365" h="254635">
                <a:moveTo>
                  <a:pt x="0" y="0"/>
                </a:moveTo>
                <a:lnTo>
                  <a:pt x="252984" y="0"/>
                </a:lnTo>
                <a:lnTo>
                  <a:pt x="252984" y="254507"/>
                </a:lnTo>
                <a:lnTo>
                  <a:pt x="0" y="254507"/>
                </a:lnTo>
                <a:lnTo>
                  <a:pt x="0" y="0"/>
                </a:lnTo>
                <a:close/>
              </a:path>
            </a:pathLst>
          </a:custGeom>
          <a:solidFill>
            <a:srgbClr val="66BE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62000" y="1371600"/>
            <a:ext cx="254635" cy="254635"/>
          </a:xfrm>
          <a:custGeom>
            <a:avLst/>
            <a:gdLst/>
            <a:ahLst/>
            <a:cxnLst/>
            <a:rect l="l" t="t" r="r" b="b"/>
            <a:pathLst>
              <a:path w="254634" h="254635">
                <a:moveTo>
                  <a:pt x="0" y="0"/>
                </a:moveTo>
                <a:lnTo>
                  <a:pt x="254507" y="0"/>
                </a:lnTo>
                <a:lnTo>
                  <a:pt x="254507" y="254507"/>
                </a:lnTo>
                <a:lnTo>
                  <a:pt x="0" y="254507"/>
                </a:lnTo>
                <a:lnTo>
                  <a:pt x="0" y="0"/>
                </a:lnTo>
                <a:close/>
              </a:path>
            </a:pathLst>
          </a:custGeom>
          <a:solidFill>
            <a:srgbClr val="FB6C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711834" y="2152967"/>
            <a:ext cx="330200" cy="3073400"/>
          </a:xfrm>
          <a:prstGeom prst="rect">
            <a:avLst/>
          </a:prstGeom>
        </p:spPr>
        <p:txBody>
          <a:bodyPr wrap="square" lIns="0" tIns="0" rIns="0" bIns="0" rtlCol="0" vert="eaVert">
            <a:spAutoFit/>
          </a:bodyPr>
          <a:lstStyle/>
          <a:p>
            <a:pPr marL="12700">
              <a:lnSpc>
                <a:spcPct val="60000"/>
              </a:lnSpc>
            </a:pPr>
            <a:r>
              <a:rPr dirty="0" sz="2400">
                <a:solidFill>
                  <a:srgbClr val="252525"/>
                </a:solidFill>
                <a:latin typeface="微软雅黑"/>
                <a:cs typeface="微软雅黑"/>
              </a:rPr>
              <a:t>惠更斯原理：波的折射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068387" y="1371600"/>
            <a:ext cx="0" cy="2402205"/>
          </a:xfrm>
          <a:custGeom>
            <a:avLst/>
            <a:gdLst/>
            <a:ahLst/>
            <a:cxnLst/>
            <a:rect l="l" t="t" r="r" b="b"/>
            <a:pathLst>
              <a:path w="0" h="2402204">
                <a:moveTo>
                  <a:pt x="0" y="0"/>
                </a:moveTo>
                <a:lnTo>
                  <a:pt x="0" y="2401887"/>
                </a:lnTo>
              </a:path>
            </a:pathLst>
          </a:custGeom>
          <a:ln w="25400">
            <a:solidFill>
              <a:srgbClr val="25252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63587" y="1685925"/>
            <a:ext cx="627380" cy="0"/>
          </a:xfrm>
          <a:custGeom>
            <a:avLst/>
            <a:gdLst/>
            <a:ahLst/>
            <a:cxnLst/>
            <a:rect l="l" t="t" r="r" b="b"/>
            <a:pathLst>
              <a:path w="627380" h="0">
                <a:moveTo>
                  <a:pt x="0" y="0"/>
                </a:moveTo>
                <a:lnTo>
                  <a:pt x="627062" y="0"/>
                </a:lnTo>
              </a:path>
            </a:pathLst>
          </a:custGeom>
          <a:ln w="25400">
            <a:solidFill>
              <a:srgbClr val="25252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6923531" y="4008120"/>
            <a:ext cx="2514600" cy="1905000"/>
          </a:xfrm>
          <a:custGeom>
            <a:avLst/>
            <a:gdLst/>
            <a:ahLst/>
            <a:cxnLst/>
            <a:rect l="l" t="t" r="r" b="b"/>
            <a:pathLst>
              <a:path w="2514600" h="1905000">
                <a:moveTo>
                  <a:pt x="0" y="0"/>
                </a:moveTo>
                <a:lnTo>
                  <a:pt x="2514600" y="0"/>
                </a:lnTo>
                <a:lnTo>
                  <a:pt x="2514600" y="1905000"/>
                </a:lnTo>
                <a:lnTo>
                  <a:pt x="0" y="1905000"/>
                </a:lnTo>
                <a:lnTo>
                  <a:pt x="0" y="0"/>
                </a:lnTo>
                <a:close/>
              </a:path>
            </a:pathLst>
          </a:custGeom>
          <a:solidFill>
            <a:srgbClr val="CCFFFF">
              <a:alpha val="501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6923087" y="3998912"/>
            <a:ext cx="2514600" cy="19050"/>
          </a:xfrm>
          <a:custGeom>
            <a:avLst/>
            <a:gdLst/>
            <a:ahLst/>
            <a:cxnLst/>
            <a:rect l="l" t="t" r="r" b="b"/>
            <a:pathLst>
              <a:path w="2514600" h="19050">
                <a:moveTo>
                  <a:pt x="0" y="19050"/>
                </a:moveTo>
                <a:lnTo>
                  <a:pt x="2514600" y="19050"/>
                </a:lnTo>
                <a:lnTo>
                  <a:pt x="2514600" y="0"/>
                </a:lnTo>
                <a:lnTo>
                  <a:pt x="0" y="0"/>
                </a:lnTo>
                <a:lnTo>
                  <a:pt x="0" y="190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7535862" y="3217862"/>
            <a:ext cx="0" cy="152400"/>
          </a:xfrm>
          <a:custGeom>
            <a:avLst/>
            <a:gdLst/>
            <a:ahLst/>
            <a:cxnLst/>
            <a:rect l="l" t="t" r="r" b="b"/>
            <a:pathLst>
              <a:path w="0"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7526337" y="3427412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19050"/>
                </a:moveTo>
                <a:lnTo>
                  <a:pt x="0" y="19050"/>
                </a:lnTo>
                <a:lnTo>
                  <a:pt x="0" y="0"/>
                </a:lnTo>
                <a:lnTo>
                  <a:pt x="19050" y="0"/>
                </a:lnTo>
                <a:lnTo>
                  <a:pt x="19050" y="190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7535862" y="3503612"/>
            <a:ext cx="0" cy="152400"/>
          </a:xfrm>
          <a:custGeom>
            <a:avLst/>
            <a:gdLst/>
            <a:ahLst/>
            <a:cxnLst/>
            <a:rect l="l" t="t" r="r" b="b"/>
            <a:pathLst>
              <a:path w="0"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7526337" y="3713162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19050"/>
                </a:moveTo>
                <a:lnTo>
                  <a:pt x="0" y="19050"/>
                </a:lnTo>
                <a:lnTo>
                  <a:pt x="0" y="0"/>
                </a:lnTo>
                <a:lnTo>
                  <a:pt x="19050" y="0"/>
                </a:lnTo>
                <a:lnTo>
                  <a:pt x="19050" y="190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7535862" y="3789362"/>
            <a:ext cx="0" cy="152400"/>
          </a:xfrm>
          <a:custGeom>
            <a:avLst/>
            <a:gdLst/>
            <a:ahLst/>
            <a:cxnLst/>
            <a:rect l="l" t="t" r="r" b="b"/>
            <a:pathLst>
              <a:path w="0"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7526337" y="3998912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19050"/>
                </a:moveTo>
                <a:lnTo>
                  <a:pt x="0" y="19050"/>
                </a:lnTo>
                <a:lnTo>
                  <a:pt x="0" y="0"/>
                </a:lnTo>
                <a:lnTo>
                  <a:pt x="19050" y="0"/>
                </a:lnTo>
                <a:lnTo>
                  <a:pt x="19050" y="190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7535862" y="4075112"/>
            <a:ext cx="0" cy="152400"/>
          </a:xfrm>
          <a:custGeom>
            <a:avLst/>
            <a:gdLst/>
            <a:ahLst/>
            <a:cxnLst/>
            <a:rect l="l" t="t" r="r" b="b"/>
            <a:pathLst>
              <a:path w="0"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7526337" y="4284662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19050"/>
                </a:moveTo>
                <a:lnTo>
                  <a:pt x="0" y="19050"/>
                </a:lnTo>
                <a:lnTo>
                  <a:pt x="0" y="0"/>
                </a:lnTo>
                <a:lnTo>
                  <a:pt x="19050" y="0"/>
                </a:lnTo>
                <a:lnTo>
                  <a:pt x="19050" y="190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7535862" y="4360862"/>
            <a:ext cx="0" cy="152400"/>
          </a:xfrm>
          <a:custGeom>
            <a:avLst/>
            <a:gdLst/>
            <a:ahLst/>
            <a:cxnLst/>
            <a:rect l="l" t="t" r="r" b="b"/>
            <a:pathLst>
              <a:path w="0"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7526337" y="4570412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19050"/>
                </a:moveTo>
                <a:lnTo>
                  <a:pt x="0" y="19050"/>
                </a:lnTo>
                <a:lnTo>
                  <a:pt x="0" y="0"/>
                </a:lnTo>
                <a:lnTo>
                  <a:pt x="19050" y="0"/>
                </a:lnTo>
                <a:lnTo>
                  <a:pt x="19050" y="190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7535862" y="4646612"/>
            <a:ext cx="0" cy="152400"/>
          </a:xfrm>
          <a:custGeom>
            <a:avLst/>
            <a:gdLst/>
            <a:ahLst/>
            <a:cxnLst/>
            <a:rect l="l" t="t" r="r" b="b"/>
            <a:pathLst>
              <a:path w="0"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7526337" y="4856162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19050"/>
                </a:moveTo>
                <a:lnTo>
                  <a:pt x="0" y="19050"/>
                </a:lnTo>
                <a:lnTo>
                  <a:pt x="0" y="0"/>
                </a:lnTo>
                <a:lnTo>
                  <a:pt x="19050" y="0"/>
                </a:lnTo>
                <a:lnTo>
                  <a:pt x="19050" y="190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7535862" y="4932362"/>
            <a:ext cx="0" cy="152400"/>
          </a:xfrm>
          <a:custGeom>
            <a:avLst/>
            <a:gdLst/>
            <a:ahLst/>
            <a:cxnLst/>
            <a:rect l="l" t="t" r="r" b="b"/>
            <a:pathLst>
              <a:path w="0"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7526337" y="5141912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19050"/>
                </a:moveTo>
                <a:lnTo>
                  <a:pt x="0" y="19050"/>
                </a:lnTo>
                <a:lnTo>
                  <a:pt x="0" y="0"/>
                </a:lnTo>
                <a:lnTo>
                  <a:pt x="19050" y="0"/>
                </a:lnTo>
                <a:lnTo>
                  <a:pt x="19050" y="190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7535862" y="5218112"/>
            <a:ext cx="0" cy="152400"/>
          </a:xfrm>
          <a:custGeom>
            <a:avLst/>
            <a:gdLst/>
            <a:ahLst/>
            <a:cxnLst/>
            <a:rect l="l" t="t" r="r" b="b"/>
            <a:pathLst>
              <a:path w="0"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7526337" y="5427662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19050"/>
                </a:moveTo>
                <a:lnTo>
                  <a:pt x="0" y="19050"/>
                </a:lnTo>
                <a:lnTo>
                  <a:pt x="0" y="0"/>
                </a:lnTo>
                <a:lnTo>
                  <a:pt x="19050" y="0"/>
                </a:lnTo>
                <a:lnTo>
                  <a:pt x="19050" y="190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7535862" y="5503862"/>
            <a:ext cx="0" cy="152400"/>
          </a:xfrm>
          <a:custGeom>
            <a:avLst/>
            <a:gdLst/>
            <a:ahLst/>
            <a:cxnLst/>
            <a:rect l="l" t="t" r="r" b="b"/>
            <a:pathLst>
              <a:path w="0"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7526337" y="5713412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19050"/>
                </a:moveTo>
                <a:lnTo>
                  <a:pt x="0" y="19050"/>
                </a:lnTo>
                <a:lnTo>
                  <a:pt x="0" y="0"/>
                </a:lnTo>
                <a:lnTo>
                  <a:pt x="19050" y="0"/>
                </a:lnTo>
                <a:lnTo>
                  <a:pt x="19050" y="190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7535862" y="5789612"/>
            <a:ext cx="0" cy="95250"/>
          </a:xfrm>
          <a:custGeom>
            <a:avLst/>
            <a:gdLst/>
            <a:ahLst/>
            <a:cxnLst/>
            <a:rect l="l" t="t" r="r" b="b"/>
            <a:pathLst>
              <a:path w="0" h="95250">
                <a:moveTo>
                  <a:pt x="0" y="0"/>
                </a:moveTo>
                <a:lnTo>
                  <a:pt x="0" y="9525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7230541" y="3465512"/>
            <a:ext cx="302895" cy="184150"/>
          </a:xfrm>
          <a:custGeom>
            <a:avLst/>
            <a:gdLst/>
            <a:ahLst/>
            <a:cxnLst/>
            <a:rect l="l" t="t" r="r" b="b"/>
            <a:pathLst>
              <a:path w="302895" h="184150">
                <a:moveTo>
                  <a:pt x="16916" y="183616"/>
                </a:moveTo>
                <a:lnTo>
                  <a:pt x="0" y="174866"/>
                </a:lnTo>
                <a:lnTo>
                  <a:pt x="4978" y="165239"/>
                </a:lnTo>
                <a:lnTo>
                  <a:pt x="10274" y="155816"/>
                </a:lnTo>
                <a:lnTo>
                  <a:pt x="34518" y="120218"/>
                </a:lnTo>
                <a:lnTo>
                  <a:pt x="63271" y="88341"/>
                </a:lnTo>
                <a:lnTo>
                  <a:pt x="96088" y="60655"/>
                </a:lnTo>
                <a:lnTo>
                  <a:pt x="132757" y="37490"/>
                </a:lnTo>
                <a:lnTo>
                  <a:pt x="172135" y="19646"/>
                </a:lnTo>
                <a:lnTo>
                  <a:pt x="214439" y="7226"/>
                </a:lnTo>
                <a:lnTo>
                  <a:pt x="258965" y="812"/>
                </a:lnTo>
                <a:lnTo>
                  <a:pt x="281584" y="0"/>
                </a:lnTo>
                <a:lnTo>
                  <a:pt x="292506" y="177"/>
                </a:lnTo>
                <a:lnTo>
                  <a:pt x="302641" y="685"/>
                </a:lnTo>
                <a:lnTo>
                  <a:pt x="301721" y="19050"/>
                </a:lnTo>
                <a:lnTo>
                  <a:pt x="281597" y="19050"/>
                </a:lnTo>
                <a:lnTo>
                  <a:pt x="281772" y="19052"/>
                </a:lnTo>
                <a:lnTo>
                  <a:pt x="270817" y="19250"/>
                </a:lnTo>
                <a:lnTo>
                  <a:pt x="260055" y="19837"/>
                </a:lnTo>
                <a:lnTo>
                  <a:pt x="249405" y="20802"/>
                </a:lnTo>
                <a:lnTo>
                  <a:pt x="238848" y="22136"/>
                </a:lnTo>
                <a:lnTo>
                  <a:pt x="228460" y="23850"/>
                </a:lnTo>
                <a:lnTo>
                  <a:pt x="218183" y="25908"/>
                </a:lnTo>
                <a:lnTo>
                  <a:pt x="208412" y="28232"/>
                </a:lnTo>
                <a:lnTo>
                  <a:pt x="198031" y="31076"/>
                </a:lnTo>
                <a:lnTo>
                  <a:pt x="188175" y="34175"/>
                </a:lnTo>
                <a:lnTo>
                  <a:pt x="178473" y="37604"/>
                </a:lnTo>
                <a:lnTo>
                  <a:pt x="168922" y="41363"/>
                </a:lnTo>
                <a:lnTo>
                  <a:pt x="159872" y="45300"/>
                </a:lnTo>
                <a:lnTo>
                  <a:pt x="150342" y="49822"/>
                </a:lnTo>
                <a:lnTo>
                  <a:pt x="141618" y="54355"/>
                </a:lnTo>
                <a:lnTo>
                  <a:pt x="132469" y="59512"/>
                </a:lnTo>
                <a:lnTo>
                  <a:pt x="124103" y="64617"/>
                </a:lnTo>
                <a:lnTo>
                  <a:pt x="115354" y="70358"/>
                </a:lnTo>
                <a:lnTo>
                  <a:pt x="107386" y="76009"/>
                </a:lnTo>
                <a:lnTo>
                  <a:pt x="99064" y="82334"/>
                </a:lnTo>
                <a:lnTo>
                  <a:pt x="91236" y="88709"/>
                </a:lnTo>
                <a:lnTo>
                  <a:pt x="83903" y="95135"/>
                </a:lnTo>
                <a:lnTo>
                  <a:pt x="76289" y="102260"/>
                </a:lnTo>
                <a:lnTo>
                  <a:pt x="69166" y="109397"/>
                </a:lnTo>
                <a:lnTo>
                  <a:pt x="62286" y="116776"/>
                </a:lnTo>
                <a:lnTo>
                  <a:pt x="55884" y="124142"/>
                </a:lnTo>
                <a:lnTo>
                  <a:pt x="49288" y="132232"/>
                </a:lnTo>
                <a:lnTo>
                  <a:pt x="43192" y="140284"/>
                </a:lnTo>
                <a:lnTo>
                  <a:pt x="37363" y="148551"/>
                </a:lnTo>
                <a:lnTo>
                  <a:pt x="31821" y="157035"/>
                </a:lnTo>
                <a:lnTo>
                  <a:pt x="26564" y="165696"/>
                </a:lnTo>
                <a:lnTo>
                  <a:pt x="21591" y="174561"/>
                </a:lnTo>
                <a:lnTo>
                  <a:pt x="16916" y="183616"/>
                </a:lnTo>
                <a:close/>
              </a:path>
              <a:path w="302895" h="184150">
                <a:moveTo>
                  <a:pt x="281772" y="19052"/>
                </a:moveTo>
                <a:lnTo>
                  <a:pt x="281597" y="19050"/>
                </a:lnTo>
                <a:lnTo>
                  <a:pt x="281927" y="19050"/>
                </a:lnTo>
                <a:lnTo>
                  <a:pt x="281772" y="19052"/>
                </a:lnTo>
                <a:close/>
              </a:path>
              <a:path w="302895" h="184150">
                <a:moveTo>
                  <a:pt x="291777" y="19213"/>
                </a:moveTo>
                <a:lnTo>
                  <a:pt x="281772" y="19052"/>
                </a:lnTo>
                <a:lnTo>
                  <a:pt x="281927" y="19050"/>
                </a:lnTo>
                <a:lnTo>
                  <a:pt x="301721" y="19050"/>
                </a:lnTo>
                <a:lnTo>
                  <a:pt x="301713" y="19202"/>
                </a:lnTo>
                <a:lnTo>
                  <a:pt x="291553" y="19202"/>
                </a:lnTo>
                <a:lnTo>
                  <a:pt x="291777" y="19213"/>
                </a:lnTo>
                <a:close/>
              </a:path>
              <a:path w="302895" h="184150">
                <a:moveTo>
                  <a:pt x="301713" y="19215"/>
                </a:moveTo>
                <a:lnTo>
                  <a:pt x="291553" y="19202"/>
                </a:lnTo>
                <a:lnTo>
                  <a:pt x="301713" y="19202"/>
                </a:lnTo>
                <a:close/>
              </a:path>
              <a:path w="302895" h="184150">
                <a:moveTo>
                  <a:pt x="301688" y="19710"/>
                </a:moveTo>
                <a:lnTo>
                  <a:pt x="291777" y="19213"/>
                </a:lnTo>
                <a:lnTo>
                  <a:pt x="301713" y="19215"/>
                </a:lnTo>
                <a:lnTo>
                  <a:pt x="301688" y="19710"/>
                </a:lnTo>
                <a:close/>
              </a:path>
              <a:path w="302895" h="184150">
                <a:moveTo>
                  <a:pt x="270900" y="19250"/>
                </a:moveTo>
                <a:lnTo>
                  <a:pt x="271081" y="19240"/>
                </a:lnTo>
                <a:lnTo>
                  <a:pt x="271437" y="19240"/>
                </a:lnTo>
                <a:lnTo>
                  <a:pt x="270900" y="19250"/>
                </a:lnTo>
                <a:close/>
              </a:path>
              <a:path w="302895" h="184150">
                <a:moveTo>
                  <a:pt x="270845" y="19253"/>
                </a:moveTo>
                <a:close/>
              </a:path>
              <a:path w="302895" h="184150">
                <a:moveTo>
                  <a:pt x="260146" y="19829"/>
                </a:moveTo>
                <a:lnTo>
                  <a:pt x="260337" y="19812"/>
                </a:lnTo>
                <a:lnTo>
                  <a:pt x="260466" y="19812"/>
                </a:lnTo>
                <a:lnTo>
                  <a:pt x="260146" y="19829"/>
                </a:lnTo>
                <a:close/>
              </a:path>
              <a:path w="302895" h="184150">
                <a:moveTo>
                  <a:pt x="260055" y="19837"/>
                </a:moveTo>
                <a:close/>
              </a:path>
              <a:path w="302895" h="184150">
                <a:moveTo>
                  <a:pt x="249509" y="20789"/>
                </a:moveTo>
                <a:lnTo>
                  <a:pt x="249707" y="20764"/>
                </a:lnTo>
                <a:lnTo>
                  <a:pt x="249509" y="20789"/>
                </a:lnTo>
                <a:close/>
              </a:path>
              <a:path w="302895" h="184150">
                <a:moveTo>
                  <a:pt x="249405" y="20802"/>
                </a:moveTo>
                <a:close/>
              </a:path>
              <a:path w="302895" h="184150">
                <a:moveTo>
                  <a:pt x="238945" y="22136"/>
                </a:moveTo>
                <a:lnTo>
                  <a:pt x="239179" y="22098"/>
                </a:lnTo>
                <a:lnTo>
                  <a:pt x="238945" y="22136"/>
                </a:lnTo>
                <a:close/>
              </a:path>
              <a:path w="302895" h="184150">
                <a:moveTo>
                  <a:pt x="228516" y="23839"/>
                </a:moveTo>
                <a:lnTo>
                  <a:pt x="228777" y="23787"/>
                </a:lnTo>
                <a:lnTo>
                  <a:pt x="228516" y="23839"/>
                </a:lnTo>
                <a:close/>
              </a:path>
              <a:path w="302895" h="184150">
                <a:moveTo>
                  <a:pt x="228460" y="23850"/>
                </a:moveTo>
                <a:close/>
              </a:path>
              <a:path w="302895" h="184150">
                <a:moveTo>
                  <a:pt x="218235" y="25895"/>
                </a:moveTo>
                <a:lnTo>
                  <a:pt x="218503" y="25831"/>
                </a:lnTo>
                <a:lnTo>
                  <a:pt x="218235" y="25895"/>
                </a:lnTo>
                <a:close/>
              </a:path>
              <a:path w="302895" h="184150">
                <a:moveTo>
                  <a:pt x="218183" y="25908"/>
                </a:moveTo>
                <a:close/>
              </a:path>
              <a:path w="302895" h="184150">
                <a:moveTo>
                  <a:pt x="208038" y="28321"/>
                </a:moveTo>
                <a:lnTo>
                  <a:pt x="208356" y="28232"/>
                </a:lnTo>
                <a:lnTo>
                  <a:pt x="208038" y="28321"/>
                </a:lnTo>
                <a:close/>
              </a:path>
              <a:path w="302895" h="184150">
                <a:moveTo>
                  <a:pt x="198077" y="31076"/>
                </a:moveTo>
                <a:lnTo>
                  <a:pt x="198361" y="30987"/>
                </a:lnTo>
                <a:lnTo>
                  <a:pt x="198077" y="31076"/>
                </a:lnTo>
                <a:close/>
              </a:path>
              <a:path w="302895" h="184150">
                <a:moveTo>
                  <a:pt x="188436" y="34094"/>
                </a:moveTo>
                <a:close/>
              </a:path>
              <a:path w="302895" h="184150">
                <a:moveTo>
                  <a:pt x="188205" y="34175"/>
                </a:moveTo>
                <a:lnTo>
                  <a:pt x="188436" y="34094"/>
                </a:lnTo>
                <a:lnTo>
                  <a:pt x="188205" y="34175"/>
                </a:lnTo>
                <a:close/>
              </a:path>
              <a:path w="302895" h="184150">
                <a:moveTo>
                  <a:pt x="178730" y="37514"/>
                </a:moveTo>
                <a:close/>
              </a:path>
              <a:path w="302895" h="184150">
                <a:moveTo>
                  <a:pt x="178499" y="37604"/>
                </a:moveTo>
                <a:lnTo>
                  <a:pt x="178730" y="37514"/>
                </a:lnTo>
                <a:lnTo>
                  <a:pt x="178499" y="37604"/>
                </a:lnTo>
                <a:close/>
              </a:path>
              <a:path w="302895" h="184150">
                <a:moveTo>
                  <a:pt x="169182" y="41261"/>
                </a:moveTo>
                <a:close/>
              </a:path>
              <a:path w="302895" h="184150">
                <a:moveTo>
                  <a:pt x="168947" y="41363"/>
                </a:moveTo>
                <a:lnTo>
                  <a:pt x="169182" y="41261"/>
                </a:lnTo>
                <a:lnTo>
                  <a:pt x="168947" y="41363"/>
                </a:lnTo>
                <a:close/>
              </a:path>
              <a:path w="302895" h="184150">
                <a:moveTo>
                  <a:pt x="159550" y="45440"/>
                </a:moveTo>
                <a:lnTo>
                  <a:pt x="159842" y="45300"/>
                </a:lnTo>
                <a:lnTo>
                  <a:pt x="159550" y="45440"/>
                </a:lnTo>
                <a:close/>
              </a:path>
              <a:path w="302895" h="184150">
                <a:moveTo>
                  <a:pt x="150618" y="49690"/>
                </a:moveTo>
                <a:close/>
              </a:path>
              <a:path w="302895" h="184150">
                <a:moveTo>
                  <a:pt x="150365" y="49822"/>
                </a:moveTo>
                <a:lnTo>
                  <a:pt x="150618" y="49690"/>
                </a:lnTo>
                <a:lnTo>
                  <a:pt x="150365" y="49822"/>
                </a:lnTo>
                <a:close/>
              </a:path>
              <a:path w="302895" h="184150">
                <a:moveTo>
                  <a:pt x="141300" y="54521"/>
                </a:moveTo>
                <a:lnTo>
                  <a:pt x="141592" y="54355"/>
                </a:lnTo>
                <a:lnTo>
                  <a:pt x="141300" y="54521"/>
                </a:lnTo>
                <a:close/>
              </a:path>
              <a:path w="302895" h="184150">
                <a:moveTo>
                  <a:pt x="132579" y="59445"/>
                </a:moveTo>
                <a:lnTo>
                  <a:pt x="132740" y="59347"/>
                </a:lnTo>
                <a:lnTo>
                  <a:pt x="132579" y="59445"/>
                </a:lnTo>
                <a:close/>
              </a:path>
              <a:path w="302895" h="184150">
                <a:moveTo>
                  <a:pt x="132469" y="59512"/>
                </a:moveTo>
                <a:close/>
              </a:path>
              <a:path w="302895" h="184150">
                <a:moveTo>
                  <a:pt x="123812" y="64795"/>
                </a:moveTo>
                <a:lnTo>
                  <a:pt x="124079" y="64617"/>
                </a:lnTo>
                <a:lnTo>
                  <a:pt x="123812" y="64795"/>
                </a:lnTo>
                <a:close/>
              </a:path>
              <a:path w="302895" h="184150">
                <a:moveTo>
                  <a:pt x="115574" y="70213"/>
                </a:moveTo>
                <a:close/>
              </a:path>
              <a:path w="302895" h="184150">
                <a:moveTo>
                  <a:pt x="115369" y="70358"/>
                </a:moveTo>
                <a:lnTo>
                  <a:pt x="115574" y="70213"/>
                </a:lnTo>
                <a:lnTo>
                  <a:pt x="115369" y="70358"/>
                </a:lnTo>
                <a:close/>
              </a:path>
              <a:path w="302895" h="184150">
                <a:moveTo>
                  <a:pt x="107099" y="76212"/>
                </a:moveTo>
                <a:lnTo>
                  <a:pt x="107365" y="76009"/>
                </a:lnTo>
                <a:lnTo>
                  <a:pt x="107099" y="76212"/>
                </a:lnTo>
                <a:close/>
              </a:path>
              <a:path w="302895" h="184150">
                <a:moveTo>
                  <a:pt x="99129" y="82281"/>
                </a:moveTo>
                <a:lnTo>
                  <a:pt x="99314" y="82130"/>
                </a:lnTo>
                <a:lnTo>
                  <a:pt x="99129" y="82281"/>
                </a:lnTo>
                <a:close/>
              </a:path>
              <a:path w="302895" h="184150">
                <a:moveTo>
                  <a:pt x="99064" y="82334"/>
                </a:moveTo>
                <a:close/>
              </a:path>
              <a:path w="302895" h="184150">
                <a:moveTo>
                  <a:pt x="91258" y="88709"/>
                </a:moveTo>
                <a:lnTo>
                  <a:pt x="91490" y="88506"/>
                </a:lnTo>
                <a:lnTo>
                  <a:pt x="91258" y="88709"/>
                </a:lnTo>
                <a:close/>
              </a:path>
              <a:path w="302895" h="184150">
                <a:moveTo>
                  <a:pt x="83642" y="95364"/>
                </a:moveTo>
                <a:lnTo>
                  <a:pt x="83883" y="95135"/>
                </a:lnTo>
                <a:lnTo>
                  <a:pt x="83642" y="95364"/>
                </a:lnTo>
                <a:close/>
              </a:path>
              <a:path w="302895" h="184150">
                <a:moveTo>
                  <a:pt x="76295" y="102254"/>
                </a:moveTo>
                <a:lnTo>
                  <a:pt x="76517" y="102031"/>
                </a:lnTo>
                <a:lnTo>
                  <a:pt x="76295" y="102254"/>
                </a:lnTo>
                <a:close/>
              </a:path>
              <a:path w="302895" h="184150">
                <a:moveTo>
                  <a:pt x="76289" y="102260"/>
                </a:moveTo>
                <a:close/>
              </a:path>
              <a:path w="302895" h="184150">
                <a:moveTo>
                  <a:pt x="69203" y="109358"/>
                </a:moveTo>
                <a:lnTo>
                  <a:pt x="69380" y="109169"/>
                </a:lnTo>
                <a:lnTo>
                  <a:pt x="69203" y="109358"/>
                </a:lnTo>
                <a:close/>
              </a:path>
              <a:path w="302895" h="184150">
                <a:moveTo>
                  <a:pt x="69166" y="109397"/>
                </a:moveTo>
                <a:close/>
              </a:path>
              <a:path w="302895" h="184150">
                <a:moveTo>
                  <a:pt x="62370" y="116680"/>
                </a:moveTo>
                <a:lnTo>
                  <a:pt x="62496" y="116535"/>
                </a:lnTo>
                <a:lnTo>
                  <a:pt x="62370" y="116680"/>
                </a:lnTo>
                <a:close/>
              </a:path>
              <a:path w="302895" h="184150">
                <a:moveTo>
                  <a:pt x="62286" y="116776"/>
                </a:moveTo>
                <a:close/>
              </a:path>
              <a:path w="302895" h="184150">
                <a:moveTo>
                  <a:pt x="55664" y="124396"/>
                </a:moveTo>
                <a:lnTo>
                  <a:pt x="55867" y="124142"/>
                </a:lnTo>
                <a:lnTo>
                  <a:pt x="55664" y="124396"/>
                </a:lnTo>
                <a:close/>
              </a:path>
              <a:path w="302895" h="184150">
                <a:moveTo>
                  <a:pt x="49445" y="132039"/>
                </a:moveTo>
                <a:close/>
              </a:path>
              <a:path w="302895" h="184150">
                <a:moveTo>
                  <a:pt x="49299" y="132232"/>
                </a:moveTo>
                <a:lnTo>
                  <a:pt x="49445" y="132039"/>
                </a:lnTo>
                <a:lnTo>
                  <a:pt x="49299" y="132232"/>
                </a:lnTo>
                <a:close/>
              </a:path>
              <a:path w="302895" h="184150">
                <a:moveTo>
                  <a:pt x="43354" y="140071"/>
                </a:moveTo>
                <a:close/>
              </a:path>
              <a:path w="302895" h="184150">
                <a:moveTo>
                  <a:pt x="43203" y="140284"/>
                </a:moveTo>
                <a:lnTo>
                  <a:pt x="43354" y="140071"/>
                </a:lnTo>
                <a:lnTo>
                  <a:pt x="43203" y="140284"/>
                </a:lnTo>
                <a:close/>
              </a:path>
              <a:path w="302895" h="184150">
                <a:moveTo>
                  <a:pt x="37378" y="148551"/>
                </a:moveTo>
                <a:lnTo>
                  <a:pt x="37553" y="148285"/>
                </a:lnTo>
                <a:lnTo>
                  <a:pt x="37378" y="148551"/>
                </a:lnTo>
                <a:close/>
              </a:path>
              <a:path w="302895" h="184150">
                <a:moveTo>
                  <a:pt x="31921" y="156870"/>
                </a:moveTo>
                <a:close/>
              </a:path>
              <a:path w="302895" h="184150">
                <a:moveTo>
                  <a:pt x="31821" y="157035"/>
                </a:moveTo>
                <a:lnTo>
                  <a:pt x="31921" y="156870"/>
                </a:lnTo>
                <a:lnTo>
                  <a:pt x="31821" y="157035"/>
                </a:lnTo>
                <a:close/>
              </a:path>
              <a:path w="302895" h="184150">
                <a:moveTo>
                  <a:pt x="26663" y="165519"/>
                </a:moveTo>
                <a:close/>
              </a:path>
              <a:path w="302895" h="184150">
                <a:moveTo>
                  <a:pt x="26564" y="165696"/>
                </a:moveTo>
                <a:lnTo>
                  <a:pt x="26663" y="165519"/>
                </a:lnTo>
                <a:lnTo>
                  <a:pt x="26564" y="165696"/>
                </a:lnTo>
                <a:close/>
              </a:path>
              <a:path w="302895" h="184150">
                <a:moveTo>
                  <a:pt x="21609" y="174526"/>
                </a:moveTo>
                <a:lnTo>
                  <a:pt x="21742" y="174269"/>
                </a:lnTo>
                <a:lnTo>
                  <a:pt x="21609" y="174526"/>
                </a:lnTo>
                <a:close/>
              </a:path>
              <a:path w="302895" h="184150">
                <a:moveTo>
                  <a:pt x="21591" y="174561"/>
                </a:move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7538986" y="4562779"/>
            <a:ext cx="236042" cy="1314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6915645" y="3240493"/>
            <a:ext cx="617220" cy="768350"/>
          </a:xfrm>
          <a:custGeom>
            <a:avLst/>
            <a:gdLst/>
            <a:ahLst/>
            <a:cxnLst/>
            <a:rect l="l" t="t" r="r" b="b"/>
            <a:pathLst>
              <a:path w="617220" h="768350">
                <a:moveTo>
                  <a:pt x="577380" y="718362"/>
                </a:moveTo>
                <a:lnTo>
                  <a:pt x="560027" y="711916"/>
                </a:lnTo>
                <a:lnTo>
                  <a:pt x="0" y="11899"/>
                </a:lnTo>
                <a:lnTo>
                  <a:pt x="14884" y="0"/>
                </a:lnTo>
                <a:lnTo>
                  <a:pt x="574900" y="700017"/>
                </a:lnTo>
                <a:lnTo>
                  <a:pt x="577380" y="718362"/>
                </a:lnTo>
                <a:close/>
              </a:path>
              <a:path w="617220" h="768350">
                <a:moveTo>
                  <a:pt x="604446" y="736701"/>
                </a:moveTo>
                <a:lnTo>
                  <a:pt x="579856" y="736701"/>
                </a:lnTo>
                <a:lnTo>
                  <a:pt x="594728" y="724801"/>
                </a:lnTo>
                <a:lnTo>
                  <a:pt x="574900" y="700017"/>
                </a:lnTo>
                <a:lnTo>
                  <a:pt x="567461" y="644969"/>
                </a:lnTo>
                <a:lnTo>
                  <a:pt x="604446" y="736701"/>
                </a:lnTo>
                <a:close/>
              </a:path>
              <a:path w="617220" h="768350">
                <a:moveTo>
                  <a:pt x="617042" y="767943"/>
                </a:moveTo>
                <a:lnTo>
                  <a:pt x="507949" y="692569"/>
                </a:lnTo>
                <a:lnTo>
                  <a:pt x="560027" y="711916"/>
                </a:lnTo>
                <a:lnTo>
                  <a:pt x="579856" y="736701"/>
                </a:lnTo>
                <a:lnTo>
                  <a:pt x="604446" y="736701"/>
                </a:lnTo>
                <a:lnTo>
                  <a:pt x="617042" y="767943"/>
                </a:lnTo>
                <a:close/>
              </a:path>
              <a:path w="617220" h="768350">
                <a:moveTo>
                  <a:pt x="589577" y="718362"/>
                </a:moveTo>
                <a:lnTo>
                  <a:pt x="577380" y="718362"/>
                </a:lnTo>
                <a:lnTo>
                  <a:pt x="574900" y="700017"/>
                </a:lnTo>
                <a:lnTo>
                  <a:pt x="589577" y="718362"/>
                </a:lnTo>
                <a:close/>
              </a:path>
              <a:path w="617220" h="768350">
                <a:moveTo>
                  <a:pt x="579856" y="736701"/>
                </a:moveTo>
                <a:lnTo>
                  <a:pt x="560027" y="711916"/>
                </a:lnTo>
                <a:lnTo>
                  <a:pt x="577380" y="718362"/>
                </a:lnTo>
                <a:lnTo>
                  <a:pt x="589577" y="718362"/>
                </a:lnTo>
                <a:lnTo>
                  <a:pt x="594728" y="724801"/>
                </a:lnTo>
                <a:lnTo>
                  <a:pt x="579856" y="736701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7699997" y="2630741"/>
            <a:ext cx="1150620" cy="1377950"/>
          </a:xfrm>
          <a:custGeom>
            <a:avLst/>
            <a:gdLst/>
            <a:ahLst/>
            <a:cxnLst/>
            <a:rect l="l" t="t" r="r" b="b"/>
            <a:pathLst>
              <a:path w="1150620" h="1377950">
                <a:moveTo>
                  <a:pt x="1109662" y="1328915"/>
                </a:moveTo>
                <a:lnTo>
                  <a:pt x="1092186" y="1322817"/>
                </a:lnTo>
                <a:lnTo>
                  <a:pt x="0" y="12192"/>
                </a:lnTo>
                <a:lnTo>
                  <a:pt x="14630" y="0"/>
                </a:lnTo>
                <a:lnTo>
                  <a:pt x="1106818" y="1310628"/>
                </a:lnTo>
                <a:lnTo>
                  <a:pt x="1109662" y="1328915"/>
                </a:lnTo>
                <a:close/>
              </a:path>
              <a:path w="1150620" h="1377950">
                <a:moveTo>
                  <a:pt x="1137305" y="1347203"/>
                </a:moveTo>
                <a:lnTo>
                  <a:pt x="1112507" y="1347203"/>
                </a:lnTo>
                <a:lnTo>
                  <a:pt x="1127137" y="1335011"/>
                </a:lnTo>
                <a:lnTo>
                  <a:pt x="1106818" y="1310628"/>
                </a:lnTo>
                <a:lnTo>
                  <a:pt x="1098283" y="1255737"/>
                </a:lnTo>
                <a:lnTo>
                  <a:pt x="1137305" y="1347203"/>
                </a:lnTo>
                <a:close/>
              </a:path>
              <a:path w="1150620" h="1377950">
                <a:moveTo>
                  <a:pt x="1150315" y="1377696"/>
                </a:moveTo>
                <a:lnTo>
                  <a:pt x="1039736" y="1304518"/>
                </a:lnTo>
                <a:lnTo>
                  <a:pt x="1092186" y="1322817"/>
                </a:lnTo>
                <a:lnTo>
                  <a:pt x="1112507" y="1347203"/>
                </a:lnTo>
                <a:lnTo>
                  <a:pt x="1137305" y="1347203"/>
                </a:lnTo>
                <a:lnTo>
                  <a:pt x="1150315" y="1377696"/>
                </a:lnTo>
                <a:close/>
              </a:path>
              <a:path w="1150620" h="1377950">
                <a:moveTo>
                  <a:pt x="1122057" y="1328915"/>
                </a:moveTo>
                <a:lnTo>
                  <a:pt x="1109662" y="1328915"/>
                </a:lnTo>
                <a:lnTo>
                  <a:pt x="1106818" y="1310628"/>
                </a:lnTo>
                <a:lnTo>
                  <a:pt x="1122057" y="1328915"/>
                </a:lnTo>
                <a:close/>
              </a:path>
              <a:path w="1150620" h="1377950">
                <a:moveTo>
                  <a:pt x="1112507" y="1347203"/>
                </a:moveTo>
                <a:lnTo>
                  <a:pt x="1092186" y="1322817"/>
                </a:lnTo>
                <a:lnTo>
                  <a:pt x="1109662" y="1328915"/>
                </a:lnTo>
                <a:lnTo>
                  <a:pt x="1122057" y="1328915"/>
                </a:lnTo>
                <a:lnTo>
                  <a:pt x="1127137" y="1335011"/>
                </a:lnTo>
                <a:lnTo>
                  <a:pt x="1112507" y="1347203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7526731" y="3391395"/>
            <a:ext cx="774065" cy="624840"/>
          </a:xfrm>
          <a:custGeom>
            <a:avLst/>
            <a:gdLst/>
            <a:ahLst/>
            <a:cxnLst/>
            <a:rect l="l" t="t" r="r" b="b"/>
            <a:pathLst>
              <a:path w="774065" h="624839">
                <a:moveTo>
                  <a:pt x="11912" y="624484"/>
                </a:moveTo>
                <a:lnTo>
                  <a:pt x="0" y="609600"/>
                </a:lnTo>
                <a:lnTo>
                  <a:pt x="762000" y="0"/>
                </a:lnTo>
                <a:lnTo>
                  <a:pt x="773912" y="14884"/>
                </a:lnTo>
                <a:lnTo>
                  <a:pt x="11912" y="624484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8819210" y="3928783"/>
            <a:ext cx="542290" cy="1375410"/>
          </a:xfrm>
          <a:custGeom>
            <a:avLst/>
            <a:gdLst/>
            <a:ahLst/>
            <a:cxnLst/>
            <a:rect l="l" t="t" r="r" b="b"/>
            <a:pathLst>
              <a:path w="542290" h="1375410">
                <a:moveTo>
                  <a:pt x="519264" y="1315872"/>
                </a:moveTo>
                <a:lnTo>
                  <a:pt x="504630" y="1304525"/>
                </a:lnTo>
                <a:lnTo>
                  <a:pt x="0" y="6908"/>
                </a:lnTo>
                <a:lnTo>
                  <a:pt x="17754" y="0"/>
                </a:lnTo>
                <a:lnTo>
                  <a:pt x="522389" y="1297626"/>
                </a:lnTo>
                <a:lnTo>
                  <a:pt x="519264" y="1315872"/>
                </a:lnTo>
                <a:close/>
              </a:path>
              <a:path w="542290" h="1375410">
                <a:moveTo>
                  <a:pt x="539020" y="1334122"/>
                </a:moveTo>
                <a:lnTo>
                  <a:pt x="516140" y="1334122"/>
                </a:lnTo>
                <a:lnTo>
                  <a:pt x="533895" y="1327213"/>
                </a:lnTo>
                <a:lnTo>
                  <a:pt x="522389" y="1297626"/>
                </a:lnTo>
                <a:lnTo>
                  <a:pt x="531761" y="1242885"/>
                </a:lnTo>
                <a:lnTo>
                  <a:pt x="539020" y="1334122"/>
                </a:lnTo>
                <a:close/>
              </a:path>
              <a:path w="542290" h="1375410">
                <a:moveTo>
                  <a:pt x="542277" y="1375054"/>
                </a:moveTo>
                <a:lnTo>
                  <a:pt x="460743" y="1270495"/>
                </a:lnTo>
                <a:lnTo>
                  <a:pt x="504630" y="1304525"/>
                </a:lnTo>
                <a:lnTo>
                  <a:pt x="516140" y="1334122"/>
                </a:lnTo>
                <a:lnTo>
                  <a:pt x="539020" y="1334122"/>
                </a:lnTo>
                <a:lnTo>
                  <a:pt x="542277" y="1375054"/>
                </a:lnTo>
                <a:close/>
              </a:path>
              <a:path w="542290" h="1375410">
                <a:moveTo>
                  <a:pt x="529484" y="1315872"/>
                </a:moveTo>
                <a:lnTo>
                  <a:pt x="519264" y="1315872"/>
                </a:lnTo>
                <a:lnTo>
                  <a:pt x="522389" y="1297626"/>
                </a:lnTo>
                <a:lnTo>
                  <a:pt x="529484" y="1315872"/>
                </a:lnTo>
                <a:close/>
              </a:path>
              <a:path w="542290" h="1375410">
                <a:moveTo>
                  <a:pt x="516140" y="1334122"/>
                </a:moveTo>
                <a:lnTo>
                  <a:pt x="504630" y="1304525"/>
                </a:lnTo>
                <a:lnTo>
                  <a:pt x="519264" y="1315872"/>
                </a:lnTo>
                <a:lnTo>
                  <a:pt x="529484" y="1315872"/>
                </a:lnTo>
                <a:lnTo>
                  <a:pt x="533895" y="1327213"/>
                </a:lnTo>
                <a:lnTo>
                  <a:pt x="516140" y="1334122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7523784" y="4005046"/>
            <a:ext cx="619125" cy="1604010"/>
          </a:xfrm>
          <a:custGeom>
            <a:avLst/>
            <a:gdLst/>
            <a:ahLst/>
            <a:cxnLst/>
            <a:rect l="l" t="t" r="r" b="b"/>
            <a:pathLst>
              <a:path w="619125" h="1604010">
                <a:moveTo>
                  <a:pt x="595896" y="1544256"/>
                </a:moveTo>
                <a:lnTo>
                  <a:pt x="581341" y="1532807"/>
                </a:lnTo>
                <a:lnTo>
                  <a:pt x="0" y="6781"/>
                </a:lnTo>
                <a:lnTo>
                  <a:pt x="17805" y="0"/>
                </a:lnTo>
                <a:lnTo>
                  <a:pt x="599147" y="1526028"/>
                </a:lnTo>
                <a:lnTo>
                  <a:pt x="595896" y="1544256"/>
                </a:lnTo>
                <a:close/>
              </a:path>
              <a:path w="619125" h="1604010">
                <a:moveTo>
                  <a:pt x="615518" y="1562480"/>
                </a:moveTo>
                <a:lnTo>
                  <a:pt x="592645" y="1562480"/>
                </a:lnTo>
                <a:lnTo>
                  <a:pt x="610450" y="1555699"/>
                </a:lnTo>
                <a:lnTo>
                  <a:pt x="599147" y="1526028"/>
                </a:lnTo>
                <a:lnTo>
                  <a:pt x="608901" y="1471345"/>
                </a:lnTo>
                <a:lnTo>
                  <a:pt x="615518" y="1562480"/>
                </a:lnTo>
                <a:close/>
              </a:path>
              <a:path w="619125" h="1604010">
                <a:moveTo>
                  <a:pt x="618502" y="1603590"/>
                </a:moveTo>
                <a:lnTo>
                  <a:pt x="537692" y="1498473"/>
                </a:lnTo>
                <a:lnTo>
                  <a:pt x="581341" y="1532807"/>
                </a:lnTo>
                <a:lnTo>
                  <a:pt x="592645" y="1562480"/>
                </a:lnTo>
                <a:lnTo>
                  <a:pt x="615518" y="1562480"/>
                </a:lnTo>
                <a:lnTo>
                  <a:pt x="618502" y="1603590"/>
                </a:lnTo>
                <a:close/>
              </a:path>
              <a:path w="619125" h="1604010">
                <a:moveTo>
                  <a:pt x="606091" y="1544256"/>
                </a:moveTo>
                <a:lnTo>
                  <a:pt x="595896" y="1544256"/>
                </a:lnTo>
                <a:lnTo>
                  <a:pt x="599147" y="1526028"/>
                </a:lnTo>
                <a:lnTo>
                  <a:pt x="606091" y="1544256"/>
                </a:lnTo>
                <a:close/>
              </a:path>
              <a:path w="619125" h="1604010">
                <a:moveTo>
                  <a:pt x="592645" y="1562480"/>
                </a:moveTo>
                <a:lnTo>
                  <a:pt x="581341" y="1532807"/>
                </a:lnTo>
                <a:lnTo>
                  <a:pt x="595896" y="1544256"/>
                </a:lnTo>
                <a:lnTo>
                  <a:pt x="606091" y="1544256"/>
                </a:lnTo>
                <a:lnTo>
                  <a:pt x="610450" y="1555699"/>
                </a:lnTo>
                <a:lnTo>
                  <a:pt x="592645" y="1562480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7676781" y="4013885"/>
            <a:ext cx="1150620" cy="474980"/>
          </a:xfrm>
          <a:custGeom>
            <a:avLst/>
            <a:gdLst/>
            <a:ahLst/>
            <a:cxnLst/>
            <a:rect l="l" t="t" r="r" b="b"/>
            <a:pathLst>
              <a:path w="1150620" h="474979">
                <a:moveTo>
                  <a:pt x="7086" y="474878"/>
                </a:moveTo>
                <a:lnTo>
                  <a:pt x="0" y="457200"/>
                </a:lnTo>
                <a:lnTo>
                  <a:pt x="1143000" y="0"/>
                </a:lnTo>
                <a:lnTo>
                  <a:pt x="1150086" y="17678"/>
                </a:lnTo>
                <a:lnTo>
                  <a:pt x="7086" y="474878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 txBox="1"/>
          <p:nvPr/>
        </p:nvSpPr>
        <p:spPr>
          <a:xfrm>
            <a:off x="8335988" y="2959074"/>
            <a:ext cx="289560" cy="4648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850" spc="20" i="1">
                <a:latin typeface="Century Schoolbook"/>
                <a:cs typeface="Century Schoolbook"/>
              </a:rPr>
              <a:t>B</a:t>
            </a:r>
            <a:endParaRPr sz="2850">
              <a:latin typeface="Century Schoolbook"/>
              <a:cs typeface="Century Schoolbook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7815833" y="4358919"/>
            <a:ext cx="279400" cy="44704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2750" spc="10" i="1">
                <a:latin typeface="Century Schoolbook"/>
                <a:cs typeface="Century Schoolbook"/>
              </a:rPr>
              <a:t>C</a:t>
            </a:r>
            <a:endParaRPr sz="2750">
              <a:latin typeface="Century Schoolbook"/>
              <a:cs typeface="Century Schoolbook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7836141" y="3790454"/>
            <a:ext cx="71183" cy="22725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 txBox="1"/>
          <p:nvPr/>
        </p:nvSpPr>
        <p:spPr>
          <a:xfrm>
            <a:off x="7123810" y="2833015"/>
            <a:ext cx="1076960" cy="1244600"/>
          </a:xfrm>
          <a:prstGeom prst="rect">
            <a:avLst/>
          </a:prstGeom>
        </p:spPr>
        <p:txBody>
          <a:bodyPr wrap="square" lIns="0" tIns="100965" rIns="0" bIns="0" rtlCol="0" vert="horz">
            <a:spAutoFit/>
          </a:bodyPr>
          <a:lstStyle/>
          <a:p>
            <a:pPr marL="100965">
              <a:lnSpc>
                <a:spcPct val="100000"/>
              </a:lnSpc>
              <a:spcBef>
                <a:spcPts val="795"/>
              </a:spcBef>
            </a:pPr>
            <a:r>
              <a:rPr dirty="0" sz="3550" spc="5" i="1">
                <a:latin typeface="Century Schoolbook"/>
                <a:cs typeface="Century Schoolbook"/>
              </a:rPr>
              <a:t>i</a:t>
            </a:r>
            <a:endParaRPr sz="3550">
              <a:latin typeface="Century Schoolbook"/>
              <a:cs typeface="Century Schoolbook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  <a:tabLst>
                <a:tab pos="922655" algn="l"/>
              </a:tabLst>
            </a:pPr>
            <a:r>
              <a:rPr dirty="0" sz="2750" spc="10" i="1">
                <a:latin typeface="Century Schoolbook"/>
                <a:cs typeface="Century Schoolbook"/>
              </a:rPr>
              <a:t>A</a:t>
            </a:r>
            <a:r>
              <a:rPr dirty="0" sz="2750" spc="10" i="1">
                <a:latin typeface="Century Schoolbook"/>
                <a:cs typeface="Century Schoolbook"/>
              </a:rPr>
              <a:t>	</a:t>
            </a:r>
            <a:r>
              <a:rPr dirty="0" sz="3350" spc="-5" i="1">
                <a:latin typeface="Century Schoolbook"/>
                <a:cs typeface="Century Schoolbook"/>
              </a:rPr>
              <a:t>i</a:t>
            </a:r>
            <a:endParaRPr sz="3350">
              <a:latin typeface="Century Schoolbook"/>
              <a:cs typeface="Century Schoolbook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8532253" y="3200577"/>
            <a:ext cx="514350" cy="39433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400" spc="5" i="1">
                <a:latin typeface="Times New Roman"/>
                <a:cs typeface="Times New Roman"/>
              </a:rPr>
              <a:t>v</a:t>
            </a:r>
            <a:r>
              <a:rPr dirty="0" sz="2400" spc="-80" i="1">
                <a:latin typeface="Times New Roman"/>
                <a:cs typeface="Times New Roman"/>
              </a:rPr>
              <a:t> </a:t>
            </a:r>
            <a:r>
              <a:rPr dirty="0" sz="2400" spc="15">
                <a:latin typeface="Symbol"/>
                <a:cs typeface="Symbol"/>
              </a:rPr>
              <a:t></a:t>
            </a:r>
            <a:r>
              <a:rPr dirty="0" sz="2400" spc="15" i="1">
                <a:latin typeface="Times New Roman"/>
                <a:cs typeface="Times New Roman"/>
              </a:rPr>
              <a:t>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8652662" y="3405797"/>
            <a:ext cx="115570" cy="2406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400" spc="5">
                <a:latin typeface="Times New Roman"/>
                <a:cs typeface="Times New Roman"/>
              </a:rPr>
              <a:t>1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8292883" y="3351555"/>
            <a:ext cx="561340" cy="648970"/>
          </a:xfrm>
          <a:custGeom>
            <a:avLst/>
            <a:gdLst/>
            <a:ahLst/>
            <a:cxnLst/>
            <a:rect l="l" t="t" r="r" b="b"/>
            <a:pathLst>
              <a:path w="561340" h="648970">
                <a:moveTo>
                  <a:pt x="531812" y="648601"/>
                </a:moveTo>
                <a:lnTo>
                  <a:pt x="0" y="24714"/>
                </a:lnTo>
                <a:lnTo>
                  <a:pt x="29006" y="0"/>
                </a:lnTo>
                <a:lnTo>
                  <a:pt x="560819" y="623887"/>
                </a:lnTo>
                <a:lnTo>
                  <a:pt x="531812" y="6486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 txBox="1"/>
          <p:nvPr/>
        </p:nvSpPr>
        <p:spPr>
          <a:xfrm>
            <a:off x="2177414" y="1173811"/>
            <a:ext cx="8137525" cy="109093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400">
                <a:latin typeface="微软雅黑"/>
                <a:cs typeface="微软雅黑"/>
              </a:rPr>
              <a:t>由惠更斯原理</a:t>
            </a:r>
            <a:r>
              <a:rPr dirty="0" sz="2400" spc="-550">
                <a:latin typeface="微软雅黑"/>
                <a:cs typeface="微软雅黑"/>
              </a:rPr>
              <a:t>，</a:t>
            </a:r>
            <a:r>
              <a:rPr dirty="0" sz="2500" spc="-550" i="1">
                <a:latin typeface="微软雅黑"/>
                <a:cs typeface="微软雅黑"/>
              </a:rPr>
              <a:t>A</a:t>
            </a:r>
            <a:r>
              <a:rPr dirty="0" sz="2400" spc="-204">
                <a:latin typeface="微软雅黑"/>
                <a:cs typeface="微软雅黑"/>
              </a:rPr>
              <a:t>、</a:t>
            </a:r>
            <a:r>
              <a:rPr dirty="0" sz="2500" spc="-170" i="1">
                <a:latin typeface="微软雅黑"/>
                <a:cs typeface="微软雅黑"/>
              </a:rPr>
              <a:t>B</a:t>
            </a:r>
            <a:r>
              <a:rPr dirty="0" sz="2400">
                <a:latin typeface="微软雅黑"/>
                <a:cs typeface="微软雅黑"/>
              </a:rPr>
              <a:t>为同一波面上的两点</a:t>
            </a:r>
            <a:endParaRPr sz="24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2360"/>
              </a:spcBef>
            </a:pPr>
            <a:r>
              <a:rPr dirty="0" sz="2400" spc="-170">
                <a:latin typeface="微软雅黑"/>
                <a:cs typeface="微软雅黑"/>
              </a:rPr>
              <a:t>经</a:t>
            </a:r>
            <a:r>
              <a:rPr dirty="0" sz="2500" spc="-125" i="1">
                <a:latin typeface="Symbol"/>
                <a:cs typeface="Symbol"/>
              </a:rPr>
              <a:t></a:t>
            </a:r>
            <a:r>
              <a:rPr dirty="0" sz="2500" spc="-125" i="1">
                <a:latin typeface="微软雅黑"/>
                <a:cs typeface="微软雅黑"/>
              </a:rPr>
              <a:t>t</a:t>
            </a:r>
            <a:r>
              <a:rPr dirty="0" sz="2400">
                <a:latin typeface="微软雅黑"/>
                <a:cs typeface="微软雅黑"/>
              </a:rPr>
              <a:t>后</a:t>
            </a:r>
            <a:r>
              <a:rPr dirty="0" sz="2400" spc="-190">
                <a:latin typeface="微软雅黑"/>
                <a:cs typeface="微软雅黑"/>
              </a:rPr>
              <a:t>，</a:t>
            </a:r>
            <a:r>
              <a:rPr dirty="0" sz="2500" spc="-190" i="1">
                <a:latin typeface="微软雅黑"/>
                <a:cs typeface="微软雅黑"/>
              </a:rPr>
              <a:t>B</a:t>
            </a:r>
            <a:r>
              <a:rPr dirty="0" sz="2400">
                <a:latin typeface="微软雅黑"/>
                <a:cs typeface="微软雅黑"/>
              </a:rPr>
              <a:t>点发射的子波到达界面</a:t>
            </a:r>
            <a:r>
              <a:rPr dirty="0" sz="2400" spc="-204">
                <a:latin typeface="微软雅黑"/>
                <a:cs typeface="微软雅黑"/>
              </a:rPr>
              <a:t>处</a:t>
            </a:r>
            <a:r>
              <a:rPr dirty="0" sz="2500" spc="-185" i="1">
                <a:latin typeface="微软雅黑"/>
                <a:cs typeface="微软雅黑"/>
              </a:rPr>
              <a:t>D</a:t>
            </a:r>
            <a:r>
              <a:rPr dirty="0" sz="2400">
                <a:latin typeface="微软雅黑"/>
                <a:cs typeface="微软雅黑"/>
              </a:rPr>
              <a:t>点</a:t>
            </a:r>
            <a:r>
              <a:rPr dirty="0" sz="2400" spc="-195">
                <a:latin typeface="微软雅黑"/>
                <a:cs typeface="微软雅黑"/>
              </a:rPr>
              <a:t>，</a:t>
            </a:r>
            <a:r>
              <a:rPr dirty="0" sz="2500" spc="-195" i="1">
                <a:latin typeface="微软雅黑"/>
                <a:cs typeface="微软雅黑"/>
              </a:rPr>
              <a:t>A</a:t>
            </a:r>
            <a:r>
              <a:rPr dirty="0" sz="2400">
                <a:latin typeface="微软雅黑"/>
                <a:cs typeface="微软雅黑"/>
              </a:rPr>
              <a:t>点的到</a:t>
            </a:r>
            <a:r>
              <a:rPr dirty="0" sz="2400" spc="-204">
                <a:latin typeface="微软雅黑"/>
                <a:cs typeface="微软雅黑"/>
              </a:rPr>
              <a:t>达</a:t>
            </a:r>
            <a:r>
              <a:rPr dirty="0" sz="2500" spc="-175" i="1">
                <a:latin typeface="微软雅黑"/>
                <a:cs typeface="微软雅黑"/>
              </a:rPr>
              <a:t>C</a:t>
            </a:r>
            <a:r>
              <a:rPr dirty="0" sz="2400">
                <a:latin typeface="微软雅黑"/>
                <a:cs typeface="微软雅黑"/>
              </a:rPr>
              <a:t>点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6849948" y="3994226"/>
            <a:ext cx="595630" cy="42925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50" spc="15" i="1">
                <a:latin typeface="Times New Roman"/>
                <a:cs typeface="Times New Roman"/>
              </a:rPr>
              <a:t>v</a:t>
            </a:r>
            <a:r>
              <a:rPr dirty="0" sz="2650" spc="170" i="1">
                <a:latin typeface="Times New Roman"/>
                <a:cs typeface="Times New Roman"/>
              </a:rPr>
              <a:t> </a:t>
            </a:r>
            <a:r>
              <a:rPr dirty="0" sz="2650" spc="5">
                <a:latin typeface="Symbol"/>
                <a:cs typeface="Symbol"/>
              </a:rPr>
              <a:t></a:t>
            </a:r>
            <a:r>
              <a:rPr dirty="0" sz="2650" spc="5" i="1">
                <a:latin typeface="Times New Roman"/>
                <a:cs typeface="Times New Roman"/>
              </a:rPr>
              <a:t>t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7002703" y="4219143"/>
            <a:ext cx="125095" cy="2609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550" spc="5">
                <a:latin typeface="Times New Roman"/>
                <a:cs typeface="Times New Roman"/>
              </a:rPr>
              <a:t>2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7535227" y="3997705"/>
            <a:ext cx="179070" cy="445770"/>
          </a:xfrm>
          <a:custGeom>
            <a:avLst/>
            <a:gdLst/>
            <a:ahLst/>
            <a:cxnLst/>
            <a:rect l="l" t="t" r="r" b="b"/>
            <a:pathLst>
              <a:path w="179070" h="445770">
                <a:moveTo>
                  <a:pt x="142875" y="445325"/>
                </a:moveTo>
                <a:lnTo>
                  <a:pt x="0" y="11938"/>
                </a:lnTo>
                <a:lnTo>
                  <a:pt x="36194" y="0"/>
                </a:lnTo>
                <a:lnTo>
                  <a:pt x="179069" y="433387"/>
                </a:lnTo>
                <a:lnTo>
                  <a:pt x="142875" y="4453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 txBox="1"/>
          <p:nvPr/>
        </p:nvSpPr>
        <p:spPr>
          <a:xfrm>
            <a:off x="8957284" y="3908209"/>
            <a:ext cx="299085" cy="44704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2750" spc="10" i="1">
                <a:latin typeface="Century Schoolbook"/>
                <a:cs typeface="Century Schoolbook"/>
              </a:rPr>
              <a:t>D</a:t>
            </a:r>
            <a:endParaRPr sz="2750">
              <a:latin typeface="Century Schoolbook"/>
              <a:cs typeface="Century Schoolbook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7282624" y="4200943"/>
            <a:ext cx="683260" cy="307975"/>
          </a:xfrm>
          <a:custGeom>
            <a:avLst/>
            <a:gdLst/>
            <a:ahLst/>
            <a:cxnLst/>
            <a:rect l="l" t="t" r="r" b="b"/>
            <a:pathLst>
              <a:path w="683259" h="307975">
                <a:moveTo>
                  <a:pt x="37757" y="288861"/>
                </a:moveTo>
                <a:lnTo>
                  <a:pt x="34810" y="288150"/>
                </a:lnTo>
                <a:lnTo>
                  <a:pt x="23114" y="285064"/>
                </a:lnTo>
                <a:lnTo>
                  <a:pt x="11506" y="281762"/>
                </a:lnTo>
                <a:lnTo>
                  <a:pt x="0" y="278231"/>
                </a:lnTo>
                <a:lnTo>
                  <a:pt x="11176" y="241807"/>
                </a:lnTo>
                <a:lnTo>
                  <a:pt x="22326" y="245237"/>
                </a:lnTo>
                <a:lnTo>
                  <a:pt x="32842" y="248234"/>
                </a:lnTo>
                <a:lnTo>
                  <a:pt x="43833" y="251129"/>
                </a:lnTo>
                <a:lnTo>
                  <a:pt x="46748" y="251840"/>
                </a:lnTo>
                <a:lnTo>
                  <a:pt x="37757" y="288861"/>
                </a:lnTo>
                <a:close/>
              </a:path>
              <a:path w="683259" h="307975">
                <a:moveTo>
                  <a:pt x="114833" y="302933"/>
                </a:moveTo>
                <a:lnTo>
                  <a:pt x="106565" y="301917"/>
                </a:lnTo>
                <a:lnTo>
                  <a:pt x="94449" y="300189"/>
                </a:lnTo>
                <a:lnTo>
                  <a:pt x="82384" y="298234"/>
                </a:lnTo>
                <a:lnTo>
                  <a:pt x="76085" y="297091"/>
                </a:lnTo>
                <a:lnTo>
                  <a:pt x="82905" y="259600"/>
                </a:lnTo>
                <a:lnTo>
                  <a:pt x="88569" y="260629"/>
                </a:lnTo>
                <a:lnTo>
                  <a:pt x="99875" y="262470"/>
                </a:lnTo>
                <a:lnTo>
                  <a:pt x="111582" y="264147"/>
                </a:lnTo>
                <a:lnTo>
                  <a:pt x="119494" y="265112"/>
                </a:lnTo>
                <a:lnTo>
                  <a:pt x="114833" y="302933"/>
                </a:lnTo>
                <a:close/>
              </a:path>
              <a:path w="683259" h="307975">
                <a:moveTo>
                  <a:pt x="192201" y="307555"/>
                </a:moveTo>
                <a:lnTo>
                  <a:pt x="179819" y="307441"/>
                </a:lnTo>
                <a:lnTo>
                  <a:pt x="167830" y="307098"/>
                </a:lnTo>
                <a:lnTo>
                  <a:pt x="155511" y="306527"/>
                </a:lnTo>
                <a:lnTo>
                  <a:pt x="153860" y="306412"/>
                </a:lnTo>
                <a:lnTo>
                  <a:pt x="156362" y="268401"/>
                </a:lnTo>
                <a:lnTo>
                  <a:pt x="157657" y="268490"/>
                </a:lnTo>
                <a:lnTo>
                  <a:pt x="168993" y="269011"/>
                </a:lnTo>
                <a:lnTo>
                  <a:pt x="180898" y="269354"/>
                </a:lnTo>
                <a:lnTo>
                  <a:pt x="193027" y="269455"/>
                </a:lnTo>
                <a:lnTo>
                  <a:pt x="193344" y="307543"/>
                </a:lnTo>
                <a:lnTo>
                  <a:pt x="192201" y="307555"/>
                </a:lnTo>
                <a:close/>
              </a:path>
              <a:path w="683259" h="307975">
                <a:moveTo>
                  <a:pt x="266947" y="265506"/>
                </a:moveTo>
                <a:lnTo>
                  <a:pt x="262229" y="265506"/>
                </a:lnTo>
                <a:lnTo>
                  <a:pt x="266877" y="264934"/>
                </a:lnTo>
                <a:lnTo>
                  <a:pt x="266947" y="265506"/>
                </a:lnTo>
                <a:close/>
              </a:path>
              <a:path w="683259" h="307975">
                <a:moveTo>
                  <a:pt x="267184" y="267436"/>
                </a:moveTo>
                <a:lnTo>
                  <a:pt x="242481" y="267436"/>
                </a:lnTo>
                <a:lnTo>
                  <a:pt x="242785" y="267411"/>
                </a:lnTo>
                <a:lnTo>
                  <a:pt x="252691" y="266522"/>
                </a:lnTo>
                <a:lnTo>
                  <a:pt x="262534" y="265468"/>
                </a:lnTo>
                <a:lnTo>
                  <a:pt x="262229" y="265506"/>
                </a:lnTo>
                <a:lnTo>
                  <a:pt x="266947" y="265506"/>
                </a:lnTo>
                <a:lnTo>
                  <a:pt x="267184" y="267436"/>
                </a:lnTo>
                <a:close/>
              </a:path>
              <a:path w="683259" h="307975">
                <a:moveTo>
                  <a:pt x="252387" y="266547"/>
                </a:moveTo>
                <a:lnTo>
                  <a:pt x="252625" y="266522"/>
                </a:lnTo>
                <a:lnTo>
                  <a:pt x="252387" y="266547"/>
                </a:lnTo>
                <a:close/>
              </a:path>
              <a:path w="683259" h="307975">
                <a:moveTo>
                  <a:pt x="242671" y="267419"/>
                </a:moveTo>
                <a:close/>
              </a:path>
              <a:path w="683259" h="307975">
                <a:moveTo>
                  <a:pt x="267273" y="268160"/>
                </a:moveTo>
                <a:lnTo>
                  <a:pt x="232524" y="268160"/>
                </a:lnTo>
                <a:lnTo>
                  <a:pt x="242671" y="267419"/>
                </a:lnTo>
                <a:lnTo>
                  <a:pt x="242481" y="267436"/>
                </a:lnTo>
                <a:lnTo>
                  <a:pt x="267184" y="267436"/>
                </a:lnTo>
                <a:lnTo>
                  <a:pt x="267273" y="268160"/>
                </a:lnTo>
                <a:close/>
              </a:path>
              <a:path w="683259" h="307975">
                <a:moveTo>
                  <a:pt x="232346" y="306324"/>
                </a:moveTo>
                <a:lnTo>
                  <a:pt x="230174" y="268287"/>
                </a:lnTo>
                <a:lnTo>
                  <a:pt x="232841" y="268135"/>
                </a:lnTo>
                <a:lnTo>
                  <a:pt x="232524" y="268160"/>
                </a:lnTo>
                <a:lnTo>
                  <a:pt x="267273" y="268160"/>
                </a:lnTo>
                <a:lnTo>
                  <a:pt x="245884" y="305384"/>
                </a:lnTo>
                <a:lnTo>
                  <a:pt x="235318" y="306158"/>
                </a:lnTo>
                <a:lnTo>
                  <a:pt x="232346" y="306324"/>
                </a:lnTo>
                <a:close/>
              </a:path>
              <a:path w="683259" h="307975">
                <a:moveTo>
                  <a:pt x="339364" y="251739"/>
                </a:moveTo>
                <a:lnTo>
                  <a:pt x="338607" y="251739"/>
                </a:lnTo>
                <a:lnTo>
                  <a:pt x="339318" y="251561"/>
                </a:lnTo>
                <a:lnTo>
                  <a:pt x="339364" y="251739"/>
                </a:lnTo>
                <a:close/>
              </a:path>
              <a:path w="683259" h="307975">
                <a:moveTo>
                  <a:pt x="340482" y="256070"/>
                </a:moveTo>
                <a:lnTo>
                  <a:pt x="319951" y="256070"/>
                </a:lnTo>
                <a:lnTo>
                  <a:pt x="320255" y="256006"/>
                </a:lnTo>
                <a:lnTo>
                  <a:pt x="329628" y="253911"/>
                </a:lnTo>
                <a:lnTo>
                  <a:pt x="338912" y="251663"/>
                </a:lnTo>
                <a:lnTo>
                  <a:pt x="338607" y="251739"/>
                </a:lnTo>
                <a:lnTo>
                  <a:pt x="339364" y="251739"/>
                </a:lnTo>
                <a:lnTo>
                  <a:pt x="340482" y="256070"/>
                </a:lnTo>
                <a:close/>
              </a:path>
              <a:path w="683259" h="307975">
                <a:moveTo>
                  <a:pt x="329311" y="253974"/>
                </a:moveTo>
                <a:lnTo>
                  <a:pt x="329574" y="253911"/>
                </a:lnTo>
                <a:lnTo>
                  <a:pt x="329311" y="253974"/>
                </a:lnTo>
                <a:close/>
              </a:path>
              <a:path w="683259" h="307975">
                <a:moveTo>
                  <a:pt x="319996" y="256059"/>
                </a:moveTo>
                <a:lnTo>
                  <a:pt x="320235" y="256006"/>
                </a:lnTo>
                <a:lnTo>
                  <a:pt x="319996" y="256059"/>
                </a:lnTo>
                <a:close/>
              </a:path>
              <a:path w="683259" h="307975">
                <a:moveTo>
                  <a:pt x="340984" y="258013"/>
                </a:moveTo>
                <a:lnTo>
                  <a:pt x="310502" y="258013"/>
                </a:lnTo>
                <a:lnTo>
                  <a:pt x="319996" y="256059"/>
                </a:lnTo>
                <a:lnTo>
                  <a:pt x="340482" y="256070"/>
                </a:lnTo>
                <a:lnTo>
                  <a:pt x="340984" y="258013"/>
                </a:lnTo>
                <a:close/>
              </a:path>
              <a:path w="683259" h="307975">
                <a:moveTo>
                  <a:pt x="310400" y="296811"/>
                </a:moveTo>
                <a:lnTo>
                  <a:pt x="303314" y="259372"/>
                </a:lnTo>
                <a:lnTo>
                  <a:pt x="310807" y="257949"/>
                </a:lnTo>
                <a:lnTo>
                  <a:pt x="310502" y="258013"/>
                </a:lnTo>
                <a:lnTo>
                  <a:pt x="340984" y="258013"/>
                </a:lnTo>
                <a:lnTo>
                  <a:pt x="348843" y="288455"/>
                </a:lnTo>
                <a:lnTo>
                  <a:pt x="338239" y="291020"/>
                </a:lnTo>
                <a:lnTo>
                  <a:pt x="328256" y="293255"/>
                </a:lnTo>
                <a:lnTo>
                  <a:pt x="318198" y="295325"/>
                </a:lnTo>
                <a:lnTo>
                  <a:pt x="310400" y="296811"/>
                </a:lnTo>
                <a:close/>
              </a:path>
              <a:path w="683259" h="307975">
                <a:moveTo>
                  <a:pt x="410943" y="232206"/>
                </a:moveTo>
                <a:lnTo>
                  <a:pt x="401281" y="232206"/>
                </a:lnTo>
                <a:lnTo>
                  <a:pt x="401586" y="232092"/>
                </a:lnTo>
                <a:lnTo>
                  <a:pt x="409676" y="228942"/>
                </a:lnTo>
                <a:lnTo>
                  <a:pt x="410943" y="232206"/>
                </a:lnTo>
                <a:close/>
              </a:path>
              <a:path w="683259" h="307975">
                <a:moveTo>
                  <a:pt x="401386" y="232165"/>
                </a:moveTo>
                <a:lnTo>
                  <a:pt x="401575" y="232092"/>
                </a:lnTo>
                <a:lnTo>
                  <a:pt x="401386" y="232165"/>
                </a:lnTo>
                <a:close/>
              </a:path>
              <a:path w="683259" h="307975">
                <a:moveTo>
                  <a:pt x="413374" y="238467"/>
                </a:moveTo>
                <a:lnTo>
                  <a:pt x="383832" y="238467"/>
                </a:lnTo>
                <a:lnTo>
                  <a:pt x="384136" y="238366"/>
                </a:lnTo>
                <a:lnTo>
                  <a:pt x="392912" y="235292"/>
                </a:lnTo>
                <a:lnTo>
                  <a:pt x="401386" y="232165"/>
                </a:lnTo>
                <a:lnTo>
                  <a:pt x="410943" y="232206"/>
                </a:lnTo>
                <a:lnTo>
                  <a:pt x="413374" y="238467"/>
                </a:lnTo>
                <a:close/>
              </a:path>
              <a:path w="683259" h="307975">
                <a:moveTo>
                  <a:pt x="392607" y="235394"/>
                </a:moveTo>
                <a:lnTo>
                  <a:pt x="392884" y="235292"/>
                </a:lnTo>
                <a:lnTo>
                  <a:pt x="392607" y="235394"/>
                </a:lnTo>
                <a:close/>
              </a:path>
              <a:path w="683259" h="307975">
                <a:moveTo>
                  <a:pt x="383888" y="238448"/>
                </a:moveTo>
                <a:lnTo>
                  <a:pt x="384122" y="238366"/>
                </a:lnTo>
                <a:lnTo>
                  <a:pt x="383888" y="238448"/>
                </a:lnTo>
                <a:close/>
              </a:path>
              <a:path w="683259" h="307975">
                <a:moveTo>
                  <a:pt x="386384" y="277736"/>
                </a:moveTo>
                <a:lnTo>
                  <a:pt x="375038" y="241388"/>
                </a:lnTo>
                <a:lnTo>
                  <a:pt x="375272" y="241300"/>
                </a:lnTo>
                <a:lnTo>
                  <a:pt x="383888" y="238448"/>
                </a:lnTo>
                <a:lnTo>
                  <a:pt x="413374" y="238467"/>
                </a:lnTo>
                <a:lnTo>
                  <a:pt x="423468" y="264464"/>
                </a:lnTo>
                <a:lnTo>
                  <a:pt x="415074" y="267715"/>
                </a:lnTo>
                <a:lnTo>
                  <a:pt x="405790" y="271144"/>
                </a:lnTo>
                <a:lnTo>
                  <a:pt x="396405" y="274434"/>
                </a:lnTo>
                <a:lnTo>
                  <a:pt x="386930" y="277571"/>
                </a:lnTo>
                <a:lnTo>
                  <a:pt x="386384" y="277736"/>
                </a:lnTo>
                <a:close/>
              </a:path>
              <a:path w="683259" h="307975">
                <a:moveTo>
                  <a:pt x="375098" y="241345"/>
                </a:moveTo>
                <a:lnTo>
                  <a:pt x="375237" y="241300"/>
                </a:lnTo>
                <a:lnTo>
                  <a:pt x="375098" y="241345"/>
                </a:lnTo>
                <a:close/>
              </a:path>
              <a:path w="683259" h="307975">
                <a:moveTo>
                  <a:pt x="475848" y="197738"/>
                </a:moveTo>
                <a:lnTo>
                  <a:pt x="474675" y="197738"/>
                </a:lnTo>
                <a:lnTo>
                  <a:pt x="475551" y="197230"/>
                </a:lnTo>
                <a:lnTo>
                  <a:pt x="475848" y="197738"/>
                </a:lnTo>
                <a:close/>
              </a:path>
              <a:path w="683259" h="307975">
                <a:moveTo>
                  <a:pt x="478373" y="202056"/>
                </a:moveTo>
                <a:lnTo>
                  <a:pt x="466966" y="202056"/>
                </a:lnTo>
                <a:lnTo>
                  <a:pt x="467271" y="201891"/>
                </a:lnTo>
                <a:lnTo>
                  <a:pt x="474980" y="197561"/>
                </a:lnTo>
                <a:lnTo>
                  <a:pt x="474675" y="197738"/>
                </a:lnTo>
                <a:lnTo>
                  <a:pt x="475848" y="197738"/>
                </a:lnTo>
                <a:lnTo>
                  <a:pt x="478373" y="202056"/>
                </a:lnTo>
                <a:close/>
              </a:path>
              <a:path w="683259" h="307975">
                <a:moveTo>
                  <a:pt x="467035" y="202017"/>
                </a:moveTo>
                <a:lnTo>
                  <a:pt x="467260" y="201891"/>
                </a:lnTo>
                <a:lnTo>
                  <a:pt x="467035" y="202017"/>
                </a:lnTo>
                <a:close/>
              </a:path>
              <a:path w="683259" h="307975">
                <a:moveTo>
                  <a:pt x="483208" y="210324"/>
                </a:moveTo>
                <a:lnTo>
                  <a:pt x="451205" y="210324"/>
                </a:lnTo>
                <a:lnTo>
                  <a:pt x="451510" y="210172"/>
                </a:lnTo>
                <a:lnTo>
                  <a:pt x="459447" y="206095"/>
                </a:lnTo>
                <a:lnTo>
                  <a:pt x="467035" y="202017"/>
                </a:lnTo>
                <a:lnTo>
                  <a:pt x="478373" y="202056"/>
                </a:lnTo>
                <a:lnTo>
                  <a:pt x="483208" y="210324"/>
                </a:lnTo>
                <a:close/>
              </a:path>
              <a:path w="683259" h="307975">
                <a:moveTo>
                  <a:pt x="459143" y="206248"/>
                </a:moveTo>
                <a:lnTo>
                  <a:pt x="459427" y="206095"/>
                </a:lnTo>
                <a:lnTo>
                  <a:pt x="459143" y="206248"/>
                </a:lnTo>
                <a:close/>
              </a:path>
              <a:path w="683259" h="307975">
                <a:moveTo>
                  <a:pt x="451317" y="210267"/>
                </a:moveTo>
                <a:lnTo>
                  <a:pt x="451502" y="210172"/>
                </a:lnTo>
                <a:lnTo>
                  <a:pt x="451317" y="210267"/>
                </a:lnTo>
                <a:close/>
              </a:path>
              <a:path w="683259" h="307975">
                <a:moveTo>
                  <a:pt x="459574" y="248665"/>
                </a:moveTo>
                <a:lnTo>
                  <a:pt x="443404" y="214287"/>
                </a:lnTo>
                <a:lnTo>
                  <a:pt x="443458" y="214147"/>
                </a:lnTo>
                <a:lnTo>
                  <a:pt x="451317" y="210267"/>
                </a:lnTo>
                <a:lnTo>
                  <a:pt x="483208" y="210324"/>
                </a:lnTo>
                <a:lnTo>
                  <a:pt x="494779" y="230111"/>
                </a:lnTo>
                <a:lnTo>
                  <a:pt x="493915" y="230619"/>
                </a:lnTo>
                <a:lnTo>
                  <a:pt x="485597" y="235280"/>
                </a:lnTo>
                <a:lnTo>
                  <a:pt x="477177" y="239814"/>
                </a:lnTo>
                <a:lnTo>
                  <a:pt x="468630" y="244208"/>
                </a:lnTo>
                <a:lnTo>
                  <a:pt x="459574" y="248665"/>
                </a:lnTo>
                <a:close/>
              </a:path>
              <a:path w="683259" h="307975">
                <a:moveTo>
                  <a:pt x="443358" y="214189"/>
                </a:moveTo>
                <a:close/>
              </a:path>
              <a:path w="683259" h="307975">
                <a:moveTo>
                  <a:pt x="538647" y="159181"/>
                </a:moveTo>
                <a:lnTo>
                  <a:pt x="531736" y="159181"/>
                </a:lnTo>
                <a:lnTo>
                  <a:pt x="532028" y="158953"/>
                </a:lnTo>
                <a:lnTo>
                  <a:pt x="535901" y="155803"/>
                </a:lnTo>
                <a:lnTo>
                  <a:pt x="538647" y="159181"/>
                </a:lnTo>
                <a:close/>
              </a:path>
              <a:path w="683259" h="307975">
                <a:moveTo>
                  <a:pt x="531767" y="159156"/>
                </a:moveTo>
                <a:lnTo>
                  <a:pt x="532018" y="158953"/>
                </a:lnTo>
                <a:lnTo>
                  <a:pt x="531767" y="159156"/>
                </a:lnTo>
                <a:close/>
              </a:path>
              <a:path w="683259" h="307975">
                <a:moveTo>
                  <a:pt x="542868" y="164376"/>
                </a:moveTo>
                <a:lnTo>
                  <a:pt x="525068" y="164376"/>
                </a:lnTo>
                <a:lnTo>
                  <a:pt x="525373" y="164147"/>
                </a:lnTo>
                <a:lnTo>
                  <a:pt x="531767" y="159156"/>
                </a:lnTo>
                <a:lnTo>
                  <a:pt x="538647" y="159181"/>
                </a:lnTo>
                <a:lnTo>
                  <a:pt x="542868" y="164376"/>
                </a:lnTo>
                <a:close/>
              </a:path>
              <a:path w="683259" h="307975">
                <a:moveTo>
                  <a:pt x="525086" y="164362"/>
                </a:moveTo>
                <a:lnTo>
                  <a:pt x="525362" y="164147"/>
                </a:lnTo>
                <a:lnTo>
                  <a:pt x="525086" y="164362"/>
                </a:lnTo>
                <a:close/>
              </a:path>
              <a:path w="683259" h="307975">
                <a:moveTo>
                  <a:pt x="551064" y="174459"/>
                </a:moveTo>
                <a:lnTo>
                  <a:pt x="511327" y="174459"/>
                </a:lnTo>
                <a:lnTo>
                  <a:pt x="511632" y="174243"/>
                </a:lnTo>
                <a:lnTo>
                  <a:pt x="518566" y="169252"/>
                </a:lnTo>
                <a:lnTo>
                  <a:pt x="525086" y="164362"/>
                </a:lnTo>
                <a:lnTo>
                  <a:pt x="542868" y="164376"/>
                </a:lnTo>
                <a:lnTo>
                  <a:pt x="551064" y="174459"/>
                </a:lnTo>
                <a:close/>
              </a:path>
              <a:path w="683259" h="307975">
                <a:moveTo>
                  <a:pt x="518261" y="169468"/>
                </a:moveTo>
                <a:lnTo>
                  <a:pt x="518550" y="169252"/>
                </a:lnTo>
                <a:lnTo>
                  <a:pt x="518261" y="169468"/>
                </a:lnTo>
                <a:close/>
              </a:path>
              <a:path w="683259" h="307975">
                <a:moveTo>
                  <a:pt x="511517" y="174323"/>
                </a:moveTo>
                <a:close/>
              </a:path>
              <a:path w="683259" h="307975">
                <a:moveTo>
                  <a:pt x="528231" y="209080"/>
                </a:moveTo>
                <a:lnTo>
                  <a:pt x="506590" y="177723"/>
                </a:lnTo>
                <a:lnTo>
                  <a:pt x="511517" y="174323"/>
                </a:lnTo>
                <a:lnTo>
                  <a:pt x="511327" y="174459"/>
                </a:lnTo>
                <a:lnTo>
                  <a:pt x="551064" y="174459"/>
                </a:lnTo>
                <a:lnTo>
                  <a:pt x="559930" y="185369"/>
                </a:lnTo>
                <a:lnTo>
                  <a:pt x="555764" y="188760"/>
                </a:lnTo>
                <a:lnTo>
                  <a:pt x="548500" y="194424"/>
                </a:lnTo>
                <a:lnTo>
                  <a:pt x="541108" y="199961"/>
                </a:lnTo>
                <a:lnTo>
                  <a:pt x="533565" y="205384"/>
                </a:lnTo>
                <a:lnTo>
                  <a:pt x="528231" y="209080"/>
                </a:lnTo>
                <a:close/>
              </a:path>
              <a:path w="683259" h="307975">
                <a:moveTo>
                  <a:pt x="591201" y="108051"/>
                </a:moveTo>
                <a:lnTo>
                  <a:pt x="585127" y="108051"/>
                </a:lnTo>
                <a:lnTo>
                  <a:pt x="585406" y="107721"/>
                </a:lnTo>
                <a:lnTo>
                  <a:pt x="587629" y="105054"/>
                </a:lnTo>
                <a:lnTo>
                  <a:pt x="591201" y="108051"/>
                </a:lnTo>
                <a:close/>
              </a:path>
              <a:path w="683259" h="307975">
                <a:moveTo>
                  <a:pt x="585330" y="107807"/>
                </a:moveTo>
                <a:close/>
              </a:path>
              <a:path w="683259" h="307975">
                <a:moveTo>
                  <a:pt x="598405" y="114096"/>
                </a:moveTo>
                <a:lnTo>
                  <a:pt x="579805" y="114096"/>
                </a:lnTo>
                <a:lnTo>
                  <a:pt x="580085" y="113791"/>
                </a:lnTo>
                <a:lnTo>
                  <a:pt x="585330" y="107807"/>
                </a:lnTo>
                <a:lnTo>
                  <a:pt x="585127" y="108051"/>
                </a:lnTo>
                <a:lnTo>
                  <a:pt x="591201" y="108051"/>
                </a:lnTo>
                <a:lnTo>
                  <a:pt x="598405" y="114096"/>
                </a:lnTo>
                <a:close/>
              </a:path>
              <a:path w="683259" h="307975">
                <a:moveTo>
                  <a:pt x="579808" y="114094"/>
                </a:moveTo>
                <a:lnTo>
                  <a:pt x="580073" y="113791"/>
                </a:lnTo>
                <a:lnTo>
                  <a:pt x="579808" y="114094"/>
                </a:lnTo>
                <a:close/>
              </a:path>
              <a:path w="683259" h="307975">
                <a:moveTo>
                  <a:pt x="605519" y="120065"/>
                </a:moveTo>
                <a:lnTo>
                  <a:pt x="574332" y="120065"/>
                </a:lnTo>
                <a:lnTo>
                  <a:pt x="579808" y="114094"/>
                </a:lnTo>
                <a:lnTo>
                  <a:pt x="598405" y="114096"/>
                </a:lnTo>
                <a:lnTo>
                  <a:pt x="605519" y="120065"/>
                </a:lnTo>
                <a:close/>
              </a:path>
              <a:path w="683259" h="307975">
                <a:moveTo>
                  <a:pt x="612512" y="125933"/>
                </a:moveTo>
                <a:lnTo>
                  <a:pt x="568706" y="125933"/>
                </a:lnTo>
                <a:lnTo>
                  <a:pt x="574611" y="119761"/>
                </a:lnTo>
                <a:lnTo>
                  <a:pt x="574332" y="120065"/>
                </a:lnTo>
                <a:lnTo>
                  <a:pt x="605519" y="120065"/>
                </a:lnTo>
                <a:lnTo>
                  <a:pt x="612512" y="125933"/>
                </a:lnTo>
                <a:close/>
              </a:path>
              <a:path w="683259" h="307975">
                <a:moveTo>
                  <a:pt x="589521" y="158978"/>
                </a:moveTo>
                <a:lnTo>
                  <a:pt x="563156" y="131483"/>
                </a:lnTo>
                <a:lnTo>
                  <a:pt x="568985" y="125641"/>
                </a:lnTo>
                <a:lnTo>
                  <a:pt x="568706" y="125933"/>
                </a:lnTo>
                <a:lnTo>
                  <a:pt x="612512" y="125933"/>
                </a:lnTo>
                <a:lnTo>
                  <a:pt x="616826" y="129552"/>
                </a:lnTo>
                <a:lnTo>
                  <a:pt x="614311" y="132537"/>
                </a:lnTo>
                <a:lnTo>
                  <a:pt x="608444" y="139230"/>
                </a:lnTo>
                <a:lnTo>
                  <a:pt x="602411" y="145821"/>
                </a:lnTo>
                <a:lnTo>
                  <a:pt x="596214" y="152298"/>
                </a:lnTo>
                <a:lnTo>
                  <a:pt x="589521" y="158978"/>
                </a:lnTo>
                <a:close/>
              </a:path>
              <a:path w="683259" h="307975">
                <a:moveTo>
                  <a:pt x="563054" y="131571"/>
                </a:moveTo>
                <a:close/>
              </a:path>
              <a:path w="683259" h="307975">
                <a:moveTo>
                  <a:pt x="661435" y="63347"/>
                </a:moveTo>
                <a:lnTo>
                  <a:pt x="617715" y="63347"/>
                </a:lnTo>
                <a:lnTo>
                  <a:pt x="617956" y="62953"/>
                </a:lnTo>
                <a:lnTo>
                  <a:pt x="621919" y="56248"/>
                </a:lnTo>
                <a:lnTo>
                  <a:pt x="625703" y="49466"/>
                </a:lnTo>
                <a:lnTo>
                  <a:pt x="627849" y="45351"/>
                </a:lnTo>
                <a:lnTo>
                  <a:pt x="661568" y="63093"/>
                </a:lnTo>
                <a:lnTo>
                  <a:pt x="661435" y="63347"/>
                </a:lnTo>
                <a:close/>
              </a:path>
              <a:path w="683259" h="307975">
                <a:moveTo>
                  <a:pt x="625475" y="49872"/>
                </a:moveTo>
                <a:lnTo>
                  <a:pt x="625688" y="49466"/>
                </a:lnTo>
                <a:lnTo>
                  <a:pt x="625475" y="49872"/>
                </a:lnTo>
                <a:close/>
              </a:path>
              <a:path w="683259" h="307975">
                <a:moveTo>
                  <a:pt x="621677" y="56654"/>
                </a:moveTo>
                <a:lnTo>
                  <a:pt x="621905" y="56248"/>
                </a:lnTo>
                <a:lnTo>
                  <a:pt x="621677" y="56654"/>
                </a:lnTo>
                <a:close/>
              </a:path>
              <a:path w="683259" h="307975">
                <a:moveTo>
                  <a:pt x="617804" y="63197"/>
                </a:moveTo>
                <a:lnTo>
                  <a:pt x="617948" y="62953"/>
                </a:lnTo>
                <a:lnTo>
                  <a:pt x="617804" y="63197"/>
                </a:lnTo>
                <a:close/>
              </a:path>
              <a:path w="683259" h="307975">
                <a:moveTo>
                  <a:pt x="641121" y="97408"/>
                </a:moveTo>
                <a:lnTo>
                  <a:pt x="609295" y="76453"/>
                </a:lnTo>
                <a:lnTo>
                  <a:pt x="613816" y="69595"/>
                </a:lnTo>
                <a:lnTo>
                  <a:pt x="617804" y="63197"/>
                </a:lnTo>
                <a:lnTo>
                  <a:pt x="617715" y="63347"/>
                </a:lnTo>
                <a:lnTo>
                  <a:pt x="661435" y="63347"/>
                </a:lnTo>
                <a:lnTo>
                  <a:pt x="659193" y="67627"/>
                </a:lnTo>
                <a:lnTo>
                  <a:pt x="654939" y="75234"/>
                </a:lnTo>
                <a:lnTo>
                  <a:pt x="650506" y="82740"/>
                </a:lnTo>
                <a:lnTo>
                  <a:pt x="645642" y="90550"/>
                </a:lnTo>
                <a:lnTo>
                  <a:pt x="641121" y="97408"/>
                </a:lnTo>
                <a:close/>
              </a:path>
              <a:path w="683259" h="307975">
                <a:moveTo>
                  <a:pt x="613562" y="69976"/>
                </a:moveTo>
                <a:lnTo>
                  <a:pt x="613800" y="69595"/>
                </a:lnTo>
                <a:lnTo>
                  <a:pt x="613562" y="69976"/>
                </a:lnTo>
                <a:close/>
              </a:path>
              <a:path w="683259" h="307975">
                <a:moveTo>
                  <a:pt x="669688" y="7746"/>
                </a:moveTo>
                <a:lnTo>
                  <a:pt x="644359" y="7746"/>
                </a:lnTo>
                <a:lnTo>
                  <a:pt x="644537" y="7264"/>
                </a:lnTo>
                <a:lnTo>
                  <a:pt x="647014" y="0"/>
                </a:lnTo>
                <a:lnTo>
                  <a:pt x="669688" y="7746"/>
                </a:lnTo>
                <a:close/>
              </a:path>
              <a:path w="683259" h="307975">
                <a:moveTo>
                  <a:pt x="644379" y="7689"/>
                </a:moveTo>
                <a:lnTo>
                  <a:pt x="644525" y="7264"/>
                </a:lnTo>
                <a:lnTo>
                  <a:pt x="644379" y="7689"/>
                </a:lnTo>
                <a:close/>
              </a:path>
              <a:path w="683259" h="307975">
                <a:moveTo>
                  <a:pt x="678167" y="26136"/>
                </a:moveTo>
                <a:lnTo>
                  <a:pt x="642454" y="12865"/>
                </a:lnTo>
                <a:lnTo>
                  <a:pt x="644379" y="7689"/>
                </a:lnTo>
                <a:lnTo>
                  <a:pt x="669688" y="7746"/>
                </a:lnTo>
                <a:lnTo>
                  <a:pt x="683069" y="12318"/>
                </a:lnTo>
                <a:lnTo>
                  <a:pt x="680415" y="20065"/>
                </a:lnTo>
                <a:lnTo>
                  <a:pt x="678167" y="2613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4015562" y="3133953"/>
            <a:ext cx="478790" cy="0"/>
          </a:xfrm>
          <a:custGeom>
            <a:avLst/>
            <a:gdLst/>
            <a:ahLst/>
            <a:cxnLst/>
            <a:rect l="l" t="t" r="r" b="b"/>
            <a:pathLst>
              <a:path w="478789" h="0">
                <a:moveTo>
                  <a:pt x="0" y="0"/>
                </a:moveTo>
                <a:lnTo>
                  <a:pt x="478599" y="0"/>
                </a:lnTo>
              </a:path>
            </a:pathLst>
          </a:custGeom>
          <a:ln w="1292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 txBox="1"/>
          <p:nvPr/>
        </p:nvSpPr>
        <p:spPr>
          <a:xfrm>
            <a:off x="2374620" y="2887497"/>
            <a:ext cx="2115820" cy="64262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ts val="2425"/>
              </a:lnSpc>
              <a:spcBef>
                <a:spcPts val="105"/>
              </a:spcBef>
              <a:tabLst>
                <a:tab pos="1727835" algn="l"/>
              </a:tabLst>
            </a:pPr>
            <a:r>
              <a:rPr dirty="0" sz="2450">
                <a:latin typeface="Times New Roman"/>
                <a:cs typeface="Times New Roman"/>
              </a:rPr>
              <a:t>sin </a:t>
            </a:r>
            <a:r>
              <a:rPr dirty="0" sz="2450" i="1">
                <a:latin typeface="Times New Roman"/>
                <a:cs typeface="Times New Roman"/>
              </a:rPr>
              <a:t>i </a:t>
            </a:r>
            <a:r>
              <a:rPr dirty="0" sz="2450">
                <a:latin typeface="Symbol"/>
                <a:cs typeface="Symbol"/>
              </a:rPr>
              <a:t></a:t>
            </a:r>
            <a:r>
              <a:rPr dirty="0" sz="2450" spc="15">
                <a:latin typeface="Times New Roman"/>
                <a:cs typeface="Times New Roman"/>
              </a:rPr>
              <a:t> </a:t>
            </a:r>
            <a:r>
              <a:rPr dirty="0" u="heavy" baseline="35147" sz="3675" spc="7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BD</a:t>
            </a:r>
            <a:r>
              <a:rPr dirty="0" baseline="35147" sz="3675" spc="337" i="1">
                <a:latin typeface="Times New Roman"/>
                <a:cs typeface="Times New Roman"/>
              </a:rPr>
              <a:t> </a:t>
            </a:r>
            <a:r>
              <a:rPr dirty="0" sz="2450">
                <a:latin typeface="Symbol"/>
                <a:cs typeface="Symbol"/>
              </a:rPr>
              <a:t></a:t>
            </a:r>
            <a:r>
              <a:rPr dirty="0" sz="2450">
                <a:latin typeface="Times New Roman"/>
                <a:cs typeface="Times New Roman"/>
              </a:rPr>
              <a:t>	</a:t>
            </a:r>
            <a:r>
              <a:rPr dirty="0" baseline="35147" sz="3675" spc="-104" i="1">
                <a:latin typeface="Times New Roman"/>
                <a:cs typeface="Times New Roman"/>
              </a:rPr>
              <a:t>v</a:t>
            </a:r>
            <a:r>
              <a:rPr dirty="0" baseline="37698" sz="2100" spc="-104">
                <a:latin typeface="Times New Roman"/>
                <a:cs typeface="Times New Roman"/>
              </a:rPr>
              <a:t>1</a:t>
            </a:r>
            <a:r>
              <a:rPr dirty="0" baseline="35147" sz="3675" spc="-104" i="1">
                <a:latin typeface="Times New Roman"/>
                <a:cs typeface="Times New Roman"/>
              </a:rPr>
              <a:t>t</a:t>
            </a:r>
            <a:endParaRPr baseline="35147" sz="3675">
              <a:latin typeface="Times New Roman"/>
              <a:cs typeface="Times New Roman"/>
            </a:endParaRPr>
          </a:p>
          <a:p>
            <a:pPr marL="877569">
              <a:lnSpc>
                <a:spcPts val="2425"/>
              </a:lnSpc>
              <a:tabLst>
                <a:tab pos="1685925" algn="l"/>
              </a:tabLst>
            </a:pPr>
            <a:r>
              <a:rPr dirty="0" sz="2450" spc="5" i="1">
                <a:latin typeface="Times New Roman"/>
                <a:cs typeface="Times New Roman"/>
              </a:rPr>
              <a:t>AD</a:t>
            </a:r>
            <a:r>
              <a:rPr dirty="0" sz="2450" spc="5" i="1">
                <a:latin typeface="Times New Roman"/>
                <a:cs typeface="Times New Roman"/>
              </a:rPr>
              <a:t>	</a:t>
            </a:r>
            <a:r>
              <a:rPr dirty="0" sz="2450" spc="5" i="1">
                <a:latin typeface="Times New Roman"/>
                <a:cs typeface="Times New Roman"/>
              </a:rPr>
              <a:t>AD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3252546" y="4199166"/>
            <a:ext cx="478790" cy="0"/>
          </a:xfrm>
          <a:custGeom>
            <a:avLst/>
            <a:gdLst/>
            <a:ahLst/>
            <a:cxnLst/>
            <a:rect l="l" t="t" r="r" b="b"/>
            <a:pathLst>
              <a:path w="478789" h="0">
                <a:moveTo>
                  <a:pt x="0" y="0"/>
                </a:moveTo>
                <a:lnTo>
                  <a:pt x="478345" y="0"/>
                </a:lnTo>
              </a:path>
            </a:pathLst>
          </a:custGeom>
          <a:ln w="1292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 txBox="1"/>
          <p:nvPr/>
        </p:nvSpPr>
        <p:spPr>
          <a:xfrm>
            <a:off x="3285096" y="4195064"/>
            <a:ext cx="1250315" cy="4000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820419" algn="l"/>
              </a:tabLst>
            </a:pPr>
            <a:r>
              <a:rPr dirty="0" sz="2450" spc="5" i="1">
                <a:latin typeface="Times New Roman"/>
                <a:cs typeface="Times New Roman"/>
              </a:rPr>
              <a:t>AD</a:t>
            </a:r>
            <a:r>
              <a:rPr dirty="0" sz="2450" spc="5" i="1">
                <a:latin typeface="Times New Roman"/>
                <a:cs typeface="Times New Roman"/>
              </a:rPr>
              <a:t>	</a:t>
            </a:r>
            <a:r>
              <a:rPr dirty="0" sz="2450" spc="5" i="1">
                <a:latin typeface="Times New Roman"/>
                <a:cs typeface="Times New Roman"/>
              </a:rPr>
              <a:t>AD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3287509" y="3757206"/>
            <a:ext cx="1179195" cy="4000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843280" algn="l"/>
              </a:tabLst>
            </a:pPr>
            <a:r>
              <a:rPr dirty="0" sz="2450" i="1">
                <a:latin typeface="Times New Roman"/>
                <a:cs typeface="Times New Roman"/>
              </a:rPr>
              <a:t>AC	v</a:t>
            </a:r>
            <a:r>
              <a:rPr dirty="0" sz="2450" spc="65" i="1">
                <a:latin typeface="Times New Roman"/>
                <a:cs typeface="Times New Roman"/>
              </a:rPr>
              <a:t> </a:t>
            </a:r>
            <a:r>
              <a:rPr dirty="0" sz="2450" i="1">
                <a:latin typeface="Times New Roman"/>
                <a:cs typeface="Times New Roman"/>
              </a:rPr>
              <a:t>t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3800602" y="3834765"/>
            <a:ext cx="751205" cy="4000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69900" algn="l"/>
                <a:tab pos="737870" algn="l"/>
              </a:tabLst>
            </a:pPr>
            <a:r>
              <a:rPr dirty="0" baseline="-21541" sz="3675">
                <a:latin typeface="Symbol"/>
                <a:cs typeface="Symbol"/>
              </a:rPr>
              <a:t></a:t>
            </a:r>
            <a:r>
              <a:rPr dirty="0" u="heavy" sz="245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</a:t>
            </a:r>
            <a:r>
              <a:rPr dirty="0" u="heavy" sz="1400" spc="1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2	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2338095" y="3936337"/>
            <a:ext cx="851535" cy="41973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450" spc="50">
                <a:latin typeface="Times New Roman"/>
                <a:cs typeface="Times New Roman"/>
              </a:rPr>
              <a:t>sin</a:t>
            </a:r>
            <a:r>
              <a:rPr dirty="0" sz="2550" spc="50" i="1">
                <a:latin typeface="Symbol"/>
                <a:cs typeface="Symbol"/>
              </a:rPr>
              <a:t></a:t>
            </a:r>
            <a:r>
              <a:rPr dirty="0" sz="2450" spc="50">
                <a:latin typeface="Symbol"/>
                <a:cs typeface="Symbol"/>
              </a:rPr>
              <a:t></a:t>
            </a:r>
            <a:endParaRPr sz="2450">
              <a:latin typeface="Symbol"/>
              <a:cs typeface="Symbol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2459304" y="5431701"/>
            <a:ext cx="609600" cy="0"/>
          </a:xfrm>
          <a:custGeom>
            <a:avLst/>
            <a:gdLst/>
            <a:ahLst/>
            <a:cxnLst/>
            <a:rect l="l" t="t" r="r" b="b"/>
            <a:pathLst>
              <a:path w="609600" h="0">
                <a:moveTo>
                  <a:pt x="0" y="0"/>
                </a:moveTo>
                <a:lnTo>
                  <a:pt x="609130" y="0"/>
                </a:lnTo>
              </a:path>
            </a:pathLst>
          </a:custGeom>
          <a:ln w="129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3398049" y="5431701"/>
            <a:ext cx="292735" cy="0"/>
          </a:xfrm>
          <a:custGeom>
            <a:avLst/>
            <a:gdLst/>
            <a:ahLst/>
            <a:cxnLst/>
            <a:rect l="l" t="t" r="r" b="b"/>
            <a:pathLst>
              <a:path w="292735" h="0">
                <a:moveTo>
                  <a:pt x="0" y="0"/>
                </a:moveTo>
                <a:lnTo>
                  <a:pt x="292455" y="0"/>
                </a:lnTo>
              </a:path>
            </a:pathLst>
          </a:custGeom>
          <a:ln w="129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 txBox="1"/>
          <p:nvPr/>
        </p:nvSpPr>
        <p:spPr>
          <a:xfrm>
            <a:off x="2499118" y="4989931"/>
            <a:ext cx="1155700" cy="4000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651510" algn="l"/>
              </a:tabLst>
            </a:pPr>
            <a:r>
              <a:rPr dirty="0" sz="2450">
                <a:latin typeface="Times New Roman"/>
                <a:cs typeface="Times New Roman"/>
              </a:rPr>
              <a:t>sin</a:t>
            </a:r>
            <a:r>
              <a:rPr dirty="0" sz="2450" spc="-275">
                <a:latin typeface="Times New Roman"/>
                <a:cs typeface="Times New Roman"/>
              </a:rPr>
              <a:t> </a:t>
            </a:r>
            <a:r>
              <a:rPr dirty="0" sz="2450" i="1">
                <a:latin typeface="Times New Roman"/>
                <a:cs typeface="Times New Roman"/>
              </a:rPr>
              <a:t>i	</a:t>
            </a:r>
            <a:r>
              <a:rPr dirty="0" baseline="-35147" sz="3675">
                <a:latin typeface="Symbol"/>
                <a:cs typeface="Symbol"/>
              </a:rPr>
              <a:t></a:t>
            </a:r>
            <a:r>
              <a:rPr dirty="0" baseline="-35147" sz="3675" spc="240">
                <a:latin typeface="Times New Roman"/>
                <a:cs typeface="Times New Roman"/>
              </a:rPr>
              <a:t> </a:t>
            </a:r>
            <a:r>
              <a:rPr dirty="0" sz="2450" spc="-65" i="1">
                <a:latin typeface="Times New Roman"/>
                <a:cs typeface="Times New Roman"/>
              </a:rPr>
              <a:t>v</a:t>
            </a:r>
            <a:r>
              <a:rPr dirty="0" baseline="-23809" sz="2100" spc="-97">
                <a:latin typeface="Times New Roman"/>
                <a:cs typeface="Times New Roman"/>
              </a:rPr>
              <a:t>1</a:t>
            </a:r>
            <a:endParaRPr baseline="-23809" sz="2100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2457919" y="5410730"/>
            <a:ext cx="1200150" cy="41973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955675" algn="l"/>
              </a:tabLst>
            </a:pPr>
            <a:r>
              <a:rPr dirty="0" sz="2450" spc="-5">
                <a:latin typeface="Times New Roman"/>
                <a:cs typeface="Times New Roman"/>
              </a:rPr>
              <a:t>s</a:t>
            </a:r>
            <a:r>
              <a:rPr dirty="0" sz="2450">
                <a:latin typeface="Times New Roman"/>
                <a:cs typeface="Times New Roman"/>
              </a:rPr>
              <a:t>i</a:t>
            </a:r>
            <a:r>
              <a:rPr dirty="0" sz="2450" spc="120">
                <a:latin typeface="Times New Roman"/>
                <a:cs typeface="Times New Roman"/>
              </a:rPr>
              <a:t>n</a:t>
            </a:r>
            <a:r>
              <a:rPr dirty="0" sz="2550" spc="-40" i="1">
                <a:latin typeface="Symbol"/>
                <a:cs typeface="Symbol"/>
              </a:rPr>
              <a:t></a:t>
            </a:r>
            <a:r>
              <a:rPr dirty="0" sz="2550">
                <a:latin typeface="Times New Roman"/>
                <a:cs typeface="Times New Roman"/>
              </a:rPr>
              <a:t>	</a:t>
            </a:r>
            <a:r>
              <a:rPr dirty="0" sz="2450" spc="5" i="1">
                <a:latin typeface="Times New Roman"/>
                <a:cs typeface="Times New Roman"/>
              </a:rPr>
              <a:t>v</a:t>
            </a:r>
            <a:r>
              <a:rPr dirty="0" baseline="-23809" sz="2100" spc="22">
                <a:latin typeface="Times New Roman"/>
                <a:cs typeface="Times New Roman"/>
              </a:rPr>
              <a:t>2</a:t>
            </a:r>
            <a:endParaRPr baseline="-23809" sz="2100">
              <a:latin typeface="Times New Roman"/>
              <a:cs typeface="Times New Roman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7563842" y="4614664"/>
            <a:ext cx="279400" cy="4146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550" spc="-40" i="1">
                <a:latin typeface="Symbol"/>
                <a:cs typeface="Symbol"/>
              </a:rPr>
              <a:t></a:t>
            </a:r>
            <a:endParaRPr sz="2550">
              <a:latin typeface="Symbol"/>
              <a:cs typeface="Symbol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8133754" y="3864729"/>
            <a:ext cx="279400" cy="4146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550" spc="-40" i="1">
                <a:latin typeface="Symbol"/>
                <a:cs typeface="Symbol"/>
              </a:rPr>
              <a:t></a:t>
            </a:r>
            <a:endParaRPr sz="2550">
              <a:latin typeface="Symbol"/>
              <a:cs typeface="Symbol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9791065" y="3137852"/>
            <a:ext cx="54991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微软雅黑"/>
                <a:cs typeface="微软雅黑"/>
              </a:rPr>
              <a:t>介质I</a:t>
            </a:r>
            <a:endParaRPr sz="1800">
              <a:latin typeface="微软雅黑"/>
              <a:cs typeface="微软雅黑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9756140" y="4876165"/>
            <a:ext cx="61722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微软雅黑"/>
                <a:cs typeface="微软雅黑"/>
              </a:rPr>
              <a:t>介质II</a:t>
            </a:r>
            <a:endParaRPr sz="18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1840" y="0"/>
            <a:ext cx="2058670" cy="63436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>
                <a:solidFill>
                  <a:srgbClr val="F1F1F1"/>
                </a:solidFill>
                <a:latin typeface="华文楷体"/>
                <a:cs typeface="华文楷体"/>
              </a:rPr>
              <a:t>高中物</a:t>
            </a:r>
            <a:r>
              <a:rPr dirty="0" sz="4000" spc="-10">
                <a:solidFill>
                  <a:srgbClr val="F1F1F1"/>
                </a:solidFill>
                <a:latin typeface="华文楷体"/>
                <a:cs typeface="华文楷体"/>
              </a:rPr>
              <a:t>理</a:t>
            </a:r>
            <a:endParaRPr sz="4000">
              <a:latin typeface="华文楷体"/>
              <a:cs typeface="华文楷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62000" y="1757172"/>
            <a:ext cx="254635" cy="254635"/>
          </a:xfrm>
          <a:custGeom>
            <a:avLst/>
            <a:gdLst/>
            <a:ahLst/>
            <a:cxnLst/>
            <a:rect l="l" t="t" r="r" b="b"/>
            <a:pathLst>
              <a:path w="254634" h="254635">
                <a:moveTo>
                  <a:pt x="0" y="0"/>
                </a:moveTo>
                <a:lnTo>
                  <a:pt x="254507" y="0"/>
                </a:lnTo>
                <a:lnTo>
                  <a:pt x="254507" y="254507"/>
                </a:lnTo>
                <a:lnTo>
                  <a:pt x="0" y="254507"/>
                </a:lnTo>
                <a:lnTo>
                  <a:pt x="0" y="0"/>
                </a:lnTo>
                <a:close/>
              </a:path>
            </a:pathLst>
          </a:custGeom>
          <a:solidFill>
            <a:srgbClr val="FAC5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136903" y="1757172"/>
            <a:ext cx="254635" cy="254635"/>
          </a:xfrm>
          <a:custGeom>
            <a:avLst/>
            <a:gdLst/>
            <a:ahLst/>
            <a:cxnLst/>
            <a:rect l="l" t="t" r="r" b="b"/>
            <a:pathLst>
              <a:path w="254634" h="254635">
                <a:moveTo>
                  <a:pt x="0" y="0"/>
                </a:moveTo>
                <a:lnTo>
                  <a:pt x="254508" y="0"/>
                </a:lnTo>
                <a:lnTo>
                  <a:pt x="254508" y="254507"/>
                </a:lnTo>
                <a:lnTo>
                  <a:pt x="0" y="254507"/>
                </a:lnTo>
                <a:lnTo>
                  <a:pt x="0" y="0"/>
                </a:lnTo>
                <a:close/>
              </a:path>
            </a:pathLst>
          </a:custGeom>
          <a:solidFill>
            <a:srgbClr val="8AC0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135380" y="1371600"/>
            <a:ext cx="253365" cy="254635"/>
          </a:xfrm>
          <a:custGeom>
            <a:avLst/>
            <a:gdLst/>
            <a:ahLst/>
            <a:cxnLst/>
            <a:rect l="l" t="t" r="r" b="b"/>
            <a:pathLst>
              <a:path w="253365" h="254635">
                <a:moveTo>
                  <a:pt x="0" y="0"/>
                </a:moveTo>
                <a:lnTo>
                  <a:pt x="252984" y="0"/>
                </a:lnTo>
                <a:lnTo>
                  <a:pt x="252984" y="254507"/>
                </a:lnTo>
                <a:lnTo>
                  <a:pt x="0" y="254507"/>
                </a:lnTo>
                <a:lnTo>
                  <a:pt x="0" y="0"/>
                </a:lnTo>
                <a:close/>
              </a:path>
            </a:pathLst>
          </a:custGeom>
          <a:solidFill>
            <a:srgbClr val="66BE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62000" y="1371600"/>
            <a:ext cx="254635" cy="254635"/>
          </a:xfrm>
          <a:custGeom>
            <a:avLst/>
            <a:gdLst/>
            <a:ahLst/>
            <a:cxnLst/>
            <a:rect l="l" t="t" r="r" b="b"/>
            <a:pathLst>
              <a:path w="254634" h="254635">
                <a:moveTo>
                  <a:pt x="0" y="0"/>
                </a:moveTo>
                <a:lnTo>
                  <a:pt x="254507" y="0"/>
                </a:lnTo>
                <a:lnTo>
                  <a:pt x="254507" y="254507"/>
                </a:lnTo>
                <a:lnTo>
                  <a:pt x="0" y="254507"/>
                </a:lnTo>
                <a:lnTo>
                  <a:pt x="0" y="0"/>
                </a:lnTo>
                <a:close/>
              </a:path>
            </a:pathLst>
          </a:custGeom>
          <a:solidFill>
            <a:srgbClr val="FB6C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711834" y="2152967"/>
            <a:ext cx="330200" cy="3073400"/>
          </a:xfrm>
          <a:prstGeom prst="rect">
            <a:avLst/>
          </a:prstGeom>
        </p:spPr>
        <p:txBody>
          <a:bodyPr wrap="square" lIns="0" tIns="0" rIns="0" bIns="0" rtlCol="0" vert="eaVert">
            <a:spAutoFit/>
          </a:bodyPr>
          <a:lstStyle/>
          <a:p>
            <a:pPr marL="12700">
              <a:lnSpc>
                <a:spcPct val="60000"/>
              </a:lnSpc>
            </a:pPr>
            <a:r>
              <a:rPr dirty="0" sz="2400">
                <a:solidFill>
                  <a:srgbClr val="252525"/>
                </a:solidFill>
                <a:latin typeface="微软雅黑"/>
                <a:cs typeface="微软雅黑"/>
              </a:rPr>
              <a:t>惠更斯原理：波的折射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068387" y="1371600"/>
            <a:ext cx="0" cy="2402205"/>
          </a:xfrm>
          <a:custGeom>
            <a:avLst/>
            <a:gdLst/>
            <a:ahLst/>
            <a:cxnLst/>
            <a:rect l="l" t="t" r="r" b="b"/>
            <a:pathLst>
              <a:path w="0" h="2402204">
                <a:moveTo>
                  <a:pt x="0" y="0"/>
                </a:moveTo>
                <a:lnTo>
                  <a:pt x="0" y="2401887"/>
                </a:lnTo>
              </a:path>
            </a:pathLst>
          </a:custGeom>
          <a:ln w="25400">
            <a:solidFill>
              <a:srgbClr val="25252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63587" y="1685925"/>
            <a:ext cx="627380" cy="0"/>
          </a:xfrm>
          <a:custGeom>
            <a:avLst/>
            <a:gdLst/>
            <a:ahLst/>
            <a:cxnLst/>
            <a:rect l="l" t="t" r="r" b="b"/>
            <a:pathLst>
              <a:path w="627380" h="0">
                <a:moveTo>
                  <a:pt x="0" y="0"/>
                </a:moveTo>
                <a:lnTo>
                  <a:pt x="627062" y="0"/>
                </a:lnTo>
              </a:path>
            </a:pathLst>
          </a:custGeom>
          <a:ln w="25400">
            <a:solidFill>
              <a:srgbClr val="25252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2025014" y="3496310"/>
            <a:ext cx="6332220" cy="16217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23520" indent="-210820">
              <a:lnSpc>
                <a:spcPct val="100000"/>
              </a:lnSpc>
              <a:spcBef>
                <a:spcPts val="105"/>
              </a:spcBef>
              <a:buSzPct val="95000"/>
              <a:buAutoNum type="arabicPeriod"/>
              <a:tabLst>
                <a:tab pos="224154" algn="l"/>
              </a:tabLst>
            </a:pPr>
            <a:r>
              <a:rPr dirty="0" sz="2000">
                <a:latin typeface="微软雅黑"/>
                <a:cs typeface="微软雅黑"/>
              </a:rPr>
              <a:t>当入射速度大于折射速度时，折射线偏向法</a:t>
            </a:r>
            <a:r>
              <a:rPr dirty="0" sz="2000" spc="5">
                <a:latin typeface="微软雅黑"/>
                <a:cs typeface="微软雅黑"/>
              </a:rPr>
              <a:t>线</a:t>
            </a:r>
            <a:endParaRPr sz="20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΢"/>
              <a:buAutoNum type="arabicPeriod"/>
            </a:pPr>
            <a:endParaRPr sz="2200">
              <a:latin typeface="Times New Roman"/>
              <a:cs typeface="Times New Roman"/>
            </a:endParaRPr>
          </a:p>
          <a:p>
            <a:pPr marL="223520" indent="-210820">
              <a:lnSpc>
                <a:spcPct val="100000"/>
              </a:lnSpc>
              <a:buSzPct val="95000"/>
              <a:buAutoNum type="arabicPeriod"/>
              <a:tabLst>
                <a:tab pos="224154" algn="l"/>
              </a:tabLst>
            </a:pPr>
            <a:r>
              <a:rPr dirty="0" sz="2000">
                <a:latin typeface="微软雅黑"/>
                <a:cs typeface="微软雅黑"/>
              </a:rPr>
              <a:t>当入射速度小于折射速度时，折射线偏离法</a:t>
            </a:r>
            <a:r>
              <a:rPr dirty="0" sz="2000" spc="5">
                <a:latin typeface="微软雅黑"/>
                <a:cs typeface="微软雅黑"/>
              </a:rPr>
              <a:t>线</a:t>
            </a:r>
            <a:endParaRPr sz="20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΢"/>
              <a:buAutoNum type="arabicPeriod"/>
            </a:pPr>
            <a:endParaRPr sz="2450">
              <a:latin typeface="Times New Roman"/>
              <a:cs typeface="Times New Roman"/>
            </a:endParaRPr>
          </a:p>
          <a:p>
            <a:pPr marL="223520" indent="-210820">
              <a:lnSpc>
                <a:spcPct val="100000"/>
              </a:lnSpc>
              <a:buSzPct val="95000"/>
              <a:buAutoNum type="arabicPeriod"/>
              <a:tabLst>
                <a:tab pos="224154" algn="l"/>
              </a:tabLst>
            </a:pPr>
            <a:r>
              <a:rPr dirty="0" sz="2000">
                <a:latin typeface="微软雅黑"/>
                <a:cs typeface="微软雅黑"/>
              </a:rPr>
              <a:t>当垂直界面入射时，传播方向不改变，属折射中的特</a:t>
            </a:r>
            <a:r>
              <a:rPr dirty="0" sz="2000" spc="5">
                <a:latin typeface="微软雅黑"/>
                <a:cs typeface="微软雅黑"/>
              </a:rPr>
              <a:t>例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166302" y="2848610"/>
            <a:ext cx="78803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微软雅黑"/>
                <a:cs typeface="微软雅黑"/>
              </a:rPr>
              <a:t>注意</a:t>
            </a:r>
            <a:r>
              <a:rPr dirty="0" sz="2000" spc="5">
                <a:latin typeface="微软雅黑"/>
                <a:cs typeface="微软雅黑"/>
              </a:rPr>
              <a:t>：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002087" y="1781403"/>
            <a:ext cx="610235" cy="0"/>
          </a:xfrm>
          <a:custGeom>
            <a:avLst/>
            <a:gdLst/>
            <a:ahLst/>
            <a:cxnLst/>
            <a:rect l="l" t="t" r="r" b="b"/>
            <a:pathLst>
              <a:path w="610235" h="0">
                <a:moveTo>
                  <a:pt x="0" y="0"/>
                </a:moveTo>
                <a:lnTo>
                  <a:pt x="609714" y="0"/>
                </a:lnTo>
              </a:path>
            </a:pathLst>
          </a:custGeom>
          <a:ln w="129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941722" y="1781403"/>
            <a:ext cx="292735" cy="0"/>
          </a:xfrm>
          <a:custGeom>
            <a:avLst/>
            <a:gdLst/>
            <a:ahLst/>
            <a:cxnLst/>
            <a:rect l="l" t="t" r="r" b="b"/>
            <a:pathLst>
              <a:path w="292735" h="0">
                <a:moveTo>
                  <a:pt x="0" y="0"/>
                </a:moveTo>
                <a:lnTo>
                  <a:pt x="292722" y="0"/>
                </a:lnTo>
              </a:path>
            </a:pathLst>
          </a:custGeom>
          <a:ln w="129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4041952" y="1339634"/>
            <a:ext cx="1156335" cy="4000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652145" algn="l"/>
              </a:tabLst>
            </a:pPr>
            <a:r>
              <a:rPr dirty="0" sz="2450">
                <a:latin typeface="Times New Roman"/>
                <a:cs typeface="Times New Roman"/>
              </a:rPr>
              <a:t>sin</a:t>
            </a:r>
            <a:r>
              <a:rPr dirty="0" sz="2450" spc="-275">
                <a:latin typeface="Times New Roman"/>
                <a:cs typeface="Times New Roman"/>
              </a:rPr>
              <a:t> </a:t>
            </a:r>
            <a:r>
              <a:rPr dirty="0" sz="2450" i="1">
                <a:latin typeface="Times New Roman"/>
                <a:cs typeface="Times New Roman"/>
              </a:rPr>
              <a:t>i	</a:t>
            </a:r>
            <a:r>
              <a:rPr dirty="0" baseline="-35147" sz="3675">
                <a:latin typeface="Symbol"/>
                <a:cs typeface="Symbol"/>
              </a:rPr>
              <a:t></a:t>
            </a:r>
            <a:r>
              <a:rPr dirty="0" baseline="-35147" sz="3675" spc="240">
                <a:latin typeface="Times New Roman"/>
                <a:cs typeface="Times New Roman"/>
              </a:rPr>
              <a:t> </a:t>
            </a:r>
            <a:r>
              <a:rPr dirty="0" sz="2450" spc="-65" i="1">
                <a:latin typeface="Times New Roman"/>
                <a:cs typeface="Times New Roman"/>
              </a:rPr>
              <a:t>v</a:t>
            </a:r>
            <a:r>
              <a:rPr dirty="0" baseline="-23809" sz="2100" spc="-97">
                <a:latin typeface="Times New Roman"/>
                <a:cs typeface="Times New Roman"/>
              </a:rPr>
              <a:t>1</a:t>
            </a:r>
            <a:endParaRPr baseline="-23809" sz="21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000703" y="1760433"/>
            <a:ext cx="1201420" cy="41973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956944" algn="l"/>
              </a:tabLst>
            </a:pPr>
            <a:r>
              <a:rPr dirty="0" sz="2450" spc="-5">
                <a:latin typeface="Times New Roman"/>
                <a:cs typeface="Times New Roman"/>
              </a:rPr>
              <a:t>s</a:t>
            </a:r>
            <a:r>
              <a:rPr dirty="0" sz="2450">
                <a:latin typeface="Times New Roman"/>
                <a:cs typeface="Times New Roman"/>
              </a:rPr>
              <a:t>i</a:t>
            </a:r>
            <a:r>
              <a:rPr dirty="0" sz="2450" spc="125">
                <a:latin typeface="Times New Roman"/>
                <a:cs typeface="Times New Roman"/>
              </a:rPr>
              <a:t>n</a:t>
            </a:r>
            <a:r>
              <a:rPr dirty="0" sz="2550" spc="-40" i="1">
                <a:latin typeface="Symbol"/>
                <a:cs typeface="Symbol"/>
              </a:rPr>
              <a:t></a:t>
            </a:r>
            <a:r>
              <a:rPr dirty="0" sz="2550">
                <a:latin typeface="Times New Roman"/>
                <a:cs typeface="Times New Roman"/>
              </a:rPr>
              <a:t>	</a:t>
            </a:r>
            <a:r>
              <a:rPr dirty="0" sz="2450" spc="10" i="1">
                <a:latin typeface="Times New Roman"/>
                <a:cs typeface="Times New Roman"/>
              </a:rPr>
              <a:t>v</a:t>
            </a:r>
            <a:r>
              <a:rPr dirty="0" baseline="-23809" sz="2100" spc="22">
                <a:latin typeface="Times New Roman"/>
                <a:cs typeface="Times New Roman"/>
              </a:rPr>
              <a:t>2</a:t>
            </a:r>
            <a:endParaRPr baseline="-23809" sz="21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8353043" y="2606039"/>
            <a:ext cx="3312160" cy="1152525"/>
          </a:xfrm>
          <a:custGeom>
            <a:avLst/>
            <a:gdLst/>
            <a:ahLst/>
            <a:cxnLst/>
            <a:rect l="l" t="t" r="r" b="b"/>
            <a:pathLst>
              <a:path w="3312159" h="1152525">
                <a:moveTo>
                  <a:pt x="0" y="0"/>
                </a:moveTo>
                <a:lnTo>
                  <a:pt x="3311652" y="0"/>
                </a:lnTo>
                <a:lnTo>
                  <a:pt x="3311652" y="1152143"/>
                </a:lnTo>
                <a:lnTo>
                  <a:pt x="0" y="1152143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501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8348662" y="2563812"/>
            <a:ext cx="3311525" cy="38100"/>
          </a:xfrm>
          <a:custGeom>
            <a:avLst/>
            <a:gdLst/>
            <a:ahLst/>
            <a:cxnLst/>
            <a:rect l="l" t="t" r="r" b="b"/>
            <a:pathLst>
              <a:path w="3311525" h="38100">
                <a:moveTo>
                  <a:pt x="0" y="38100"/>
                </a:moveTo>
                <a:lnTo>
                  <a:pt x="3311220" y="38100"/>
                </a:lnTo>
                <a:lnTo>
                  <a:pt x="3311220" y="0"/>
                </a:lnTo>
                <a:lnTo>
                  <a:pt x="0" y="0"/>
                </a:lnTo>
                <a:lnTo>
                  <a:pt x="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10794365" y="2570797"/>
            <a:ext cx="53403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solidFill>
                  <a:srgbClr val="F1F1F1"/>
                </a:solidFill>
                <a:latin typeface="微软雅黑"/>
                <a:cs typeface="微软雅黑"/>
              </a:rPr>
              <a:t>界</a:t>
            </a:r>
            <a:r>
              <a:rPr dirty="0" sz="2000" spc="5">
                <a:solidFill>
                  <a:srgbClr val="F1F1F1"/>
                </a:solidFill>
                <a:latin typeface="微软雅黑"/>
                <a:cs typeface="微软雅黑"/>
              </a:rPr>
              <a:t>面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9013977" y="1917128"/>
            <a:ext cx="1135380" cy="685800"/>
          </a:xfrm>
          <a:custGeom>
            <a:avLst/>
            <a:gdLst/>
            <a:ahLst/>
            <a:cxnLst/>
            <a:rect l="l" t="t" r="r" b="b"/>
            <a:pathLst>
              <a:path w="1135379" h="685800">
                <a:moveTo>
                  <a:pt x="1115910" y="685355"/>
                </a:moveTo>
                <a:lnTo>
                  <a:pt x="0" y="32892"/>
                </a:lnTo>
                <a:lnTo>
                  <a:pt x="19227" y="0"/>
                </a:lnTo>
                <a:lnTo>
                  <a:pt x="1135138" y="652462"/>
                </a:lnTo>
                <a:lnTo>
                  <a:pt x="1115910" y="68535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9332277" y="2085238"/>
            <a:ext cx="196100" cy="1356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10088105" y="2545943"/>
            <a:ext cx="825500" cy="1078865"/>
          </a:xfrm>
          <a:custGeom>
            <a:avLst/>
            <a:gdLst/>
            <a:ahLst/>
            <a:cxnLst/>
            <a:rect l="l" t="t" r="r" b="b"/>
            <a:pathLst>
              <a:path w="825500" h="1078864">
                <a:moveTo>
                  <a:pt x="794600" y="1078725"/>
                </a:moveTo>
                <a:lnTo>
                  <a:pt x="0" y="22910"/>
                </a:lnTo>
                <a:lnTo>
                  <a:pt x="30429" y="0"/>
                </a:lnTo>
                <a:lnTo>
                  <a:pt x="825042" y="1055814"/>
                </a:lnTo>
                <a:lnTo>
                  <a:pt x="794600" y="107872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10495877" y="3094647"/>
            <a:ext cx="155232" cy="18924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8462632" y="2037397"/>
            <a:ext cx="60833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微软雅黑"/>
                <a:cs typeface="微软雅黑"/>
              </a:rPr>
              <a:t>介质</a:t>
            </a:r>
            <a:r>
              <a:rPr dirty="0" sz="2000">
                <a:latin typeface="微软雅黑"/>
                <a:cs typeface="微软雅黑"/>
              </a:rPr>
              <a:t>I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432165" y="2785110"/>
            <a:ext cx="68326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solidFill>
                  <a:srgbClr val="F1F1F1"/>
                </a:solidFill>
                <a:latin typeface="微软雅黑"/>
                <a:cs typeface="微软雅黑"/>
              </a:rPr>
              <a:t>介质</a:t>
            </a:r>
            <a:r>
              <a:rPr dirty="0" sz="2000">
                <a:solidFill>
                  <a:srgbClr val="F1F1F1"/>
                </a:solidFill>
                <a:latin typeface="微软雅黑"/>
                <a:cs typeface="微软雅黑"/>
              </a:rPr>
              <a:t>II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9793985" y="2185987"/>
            <a:ext cx="311785" cy="198120"/>
          </a:xfrm>
          <a:custGeom>
            <a:avLst/>
            <a:gdLst/>
            <a:ahLst/>
            <a:cxnLst/>
            <a:rect l="l" t="t" r="r" b="b"/>
            <a:pathLst>
              <a:path w="311784" h="198119">
                <a:moveTo>
                  <a:pt x="33845" y="197510"/>
                </a:moveTo>
                <a:lnTo>
                  <a:pt x="0" y="180022"/>
                </a:lnTo>
                <a:lnTo>
                  <a:pt x="4978" y="170383"/>
                </a:lnTo>
                <a:lnTo>
                  <a:pt x="10579" y="160388"/>
                </a:lnTo>
                <a:lnTo>
                  <a:pt x="36156" y="122936"/>
                </a:lnTo>
                <a:lnTo>
                  <a:pt x="66814" y="89331"/>
                </a:lnTo>
                <a:lnTo>
                  <a:pt x="101092" y="60921"/>
                </a:lnTo>
                <a:lnTo>
                  <a:pt x="138861" y="37515"/>
                </a:lnTo>
                <a:lnTo>
                  <a:pt x="179565" y="19456"/>
                </a:lnTo>
                <a:lnTo>
                  <a:pt x="222008" y="7238"/>
                </a:lnTo>
                <a:lnTo>
                  <a:pt x="267576" y="787"/>
                </a:lnTo>
                <a:lnTo>
                  <a:pt x="289864" y="0"/>
                </a:lnTo>
                <a:lnTo>
                  <a:pt x="300710" y="165"/>
                </a:lnTo>
                <a:lnTo>
                  <a:pt x="311531" y="698"/>
                </a:lnTo>
                <a:lnTo>
                  <a:pt x="309670" y="38100"/>
                </a:lnTo>
                <a:lnTo>
                  <a:pt x="289890" y="38100"/>
                </a:lnTo>
                <a:lnTo>
                  <a:pt x="290227" y="38105"/>
                </a:lnTo>
                <a:lnTo>
                  <a:pt x="281138" y="38265"/>
                </a:lnTo>
                <a:lnTo>
                  <a:pt x="280365" y="38265"/>
                </a:lnTo>
                <a:lnTo>
                  <a:pt x="279692" y="38290"/>
                </a:lnTo>
                <a:lnTo>
                  <a:pt x="279886" y="38290"/>
                </a:lnTo>
                <a:lnTo>
                  <a:pt x="270552" y="38785"/>
                </a:lnTo>
                <a:lnTo>
                  <a:pt x="270268" y="38785"/>
                </a:lnTo>
                <a:lnTo>
                  <a:pt x="269595" y="38836"/>
                </a:lnTo>
                <a:lnTo>
                  <a:pt x="260430" y="39662"/>
                </a:lnTo>
                <a:lnTo>
                  <a:pt x="260235" y="39662"/>
                </a:lnTo>
                <a:lnTo>
                  <a:pt x="259575" y="39738"/>
                </a:lnTo>
                <a:lnTo>
                  <a:pt x="250435" y="40881"/>
                </a:lnTo>
                <a:lnTo>
                  <a:pt x="250278" y="40881"/>
                </a:lnTo>
                <a:lnTo>
                  <a:pt x="239763" y="42570"/>
                </a:lnTo>
                <a:lnTo>
                  <a:pt x="229984" y="44488"/>
                </a:lnTo>
                <a:lnTo>
                  <a:pt x="220319" y="46748"/>
                </a:lnTo>
                <a:lnTo>
                  <a:pt x="210769" y="49339"/>
                </a:lnTo>
                <a:lnTo>
                  <a:pt x="201320" y="52247"/>
                </a:lnTo>
                <a:lnTo>
                  <a:pt x="191998" y="55473"/>
                </a:lnTo>
                <a:lnTo>
                  <a:pt x="182816" y="59016"/>
                </a:lnTo>
                <a:lnTo>
                  <a:pt x="173774" y="62877"/>
                </a:lnTo>
                <a:lnTo>
                  <a:pt x="165499" y="66738"/>
                </a:lnTo>
                <a:lnTo>
                  <a:pt x="156121" y="71488"/>
                </a:lnTo>
                <a:lnTo>
                  <a:pt x="148134" y="75907"/>
                </a:lnTo>
                <a:lnTo>
                  <a:pt x="147535" y="76238"/>
                </a:lnTo>
                <a:lnTo>
                  <a:pt x="139701" y="80937"/>
                </a:lnTo>
                <a:lnTo>
                  <a:pt x="139128" y="81280"/>
                </a:lnTo>
                <a:lnTo>
                  <a:pt x="131457" y="86232"/>
                </a:lnTo>
                <a:lnTo>
                  <a:pt x="130886" y="86601"/>
                </a:lnTo>
                <a:lnTo>
                  <a:pt x="122834" y="92214"/>
                </a:lnTo>
                <a:lnTo>
                  <a:pt x="115517" y="97688"/>
                </a:lnTo>
                <a:lnTo>
                  <a:pt x="114973" y="98094"/>
                </a:lnTo>
                <a:lnTo>
                  <a:pt x="107315" y="104241"/>
                </a:lnTo>
                <a:lnTo>
                  <a:pt x="99872" y="110667"/>
                </a:lnTo>
                <a:lnTo>
                  <a:pt x="93130" y="116890"/>
                </a:lnTo>
                <a:lnTo>
                  <a:pt x="86098" y="123812"/>
                </a:lnTo>
                <a:lnTo>
                  <a:pt x="85623" y="124282"/>
                </a:lnTo>
                <a:lnTo>
                  <a:pt x="79309" y="130987"/>
                </a:lnTo>
                <a:lnTo>
                  <a:pt x="72301" y="138912"/>
                </a:lnTo>
                <a:lnTo>
                  <a:pt x="66441" y="146075"/>
                </a:lnTo>
                <a:lnTo>
                  <a:pt x="59969" y="154508"/>
                </a:lnTo>
                <a:lnTo>
                  <a:pt x="54190" y="162661"/>
                </a:lnTo>
                <a:lnTo>
                  <a:pt x="48679" y="171043"/>
                </a:lnTo>
                <a:lnTo>
                  <a:pt x="43446" y="179641"/>
                </a:lnTo>
                <a:lnTo>
                  <a:pt x="38841" y="187871"/>
                </a:lnTo>
                <a:lnTo>
                  <a:pt x="33845" y="197510"/>
                </a:lnTo>
                <a:close/>
              </a:path>
              <a:path w="311784" h="198119">
                <a:moveTo>
                  <a:pt x="290227" y="38105"/>
                </a:moveTo>
                <a:lnTo>
                  <a:pt x="289890" y="38100"/>
                </a:lnTo>
                <a:lnTo>
                  <a:pt x="290537" y="38100"/>
                </a:lnTo>
                <a:lnTo>
                  <a:pt x="290227" y="38105"/>
                </a:lnTo>
                <a:close/>
              </a:path>
              <a:path w="311784" h="198119">
                <a:moveTo>
                  <a:pt x="299902" y="38262"/>
                </a:moveTo>
                <a:lnTo>
                  <a:pt x="290227" y="38105"/>
                </a:lnTo>
                <a:lnTo>
                  <a:pt x="290537" y="38100"/>
                </a:lnTo>
                <a:lnTo>
                  <a:pt x="309670" y="38100"/>
                </a:lnTo>
                <a:lnTo>
                  <a:pt x="309663" y="38239"/>
                </a:lnTo>
                <a:lnTo>
                  <a:pt x="299453" y="38239"/>
                </a:lnTo>
                <a:lnTo>
                  <a:pt x="299902" y="38262"/>
                </a:lnTo>
                <a:close/>
              </a:path>
              <a:path w="311784" h="198119">
                <a:moveTo>
                  <a:pt x="309662" y="38265"/>
                </a:moveTo>
                <a:lnTo>
                  <a:pt x="300012" y="38262"/>
                </a:lnTo>
                <a:lnTo>
                  <a:pt x="299453" y="38239"/>
                </a:lnTo>
                <a:lnTo>
                  <a:pt x="309663" y="38239"/>
                </a:lnTo>
                <a:close/>
              </a:path>
              <a:path w="311784" h="198119">
                <a:moveTo>
                  <a:pt x="309638" y="38747"/>
                </a:moveTo>
                <a:lnTo>
                  <a:pt x="299902" y="38262"/>
                </a:lnTo>
                <a:lnTo>
                  <a:pt x="300088" y="38265"/>
                </a:lnTo>
                <a:lnTo>
                  <a:pt x="309662" y="38265"/>
                </a:lnTo>
                <a:lnTo>
                  <a:pt x="309638" y="38747"/>
                </a:lnTo>
                <a:close/>
              </a:path>
              <a:path w="311784" h="198119">
                <a:moveTo>
                  <a:pt x="279982" y="38285"/>
                </a:moveTo>
                <a:lnTo>
                  <a:pt x="280365" y="38265"/>
                </a:lnTo>
                <a:lnTo>
                  <a:pt x="281138" y="38265"/>
                </a:lnTo>
                <a:lnTo>
                  <a:pt x="279982" y="38285"/>
                </a:lnTo>
                <a:close/>
              </a:path>
              <a:path w="311784" h="198119">
                <a:moveTo>
                  <a:pt x="279886" y="38290"/>
                </a:moveTo>
                <a:lnTo>
                  <a:pt x="279692" y="38290"/>
                </a:lnTo>
                <a:lnTo>
                  <a:pt x="279982" y="38285"/>
                </a:lnTo>
                <a:close/>
              </a:path>
              <a:path w="311784" h="198119">
                <a:moveTo>
                  <a:pt x="269849" y="38823"/>
                </a:moveTo>
                <a:lnTo>
                  <a:pt x="270268" y="38785"/>
                </a:lnTo>
                <a:lnTo>
                  <a:pt x="270552" y="38785"/>
                </a:lnTo>
                <a:lnTo>
                  <a:pt x="269849" y="38823"/>
                </a:lnTo>
                <a:close/>
              </a:path>
              <a:path w="311784" h="198119">
                <a:moveTo>
                  <a:pt x="269698" y="38836"/>
                </a:moveTo>
                <a:lnTo>
                  <a:pt x="269849" y="38823"/>
                </a:lnTo>
                <a:lnTo>
                  <a:pt x="269698" y="38836"/>
                </a:lnTo>
                <a:close/>
              </a:path>
              <a:path w="311784" h="198119">
                <a:moveTo>
                  <a:pt x="259743" y="39723"/>
                </a:moveTo>
                <a:lnTo>
                  <a:pt x="260235" y="39662"/>
                </a:lnTo>
                <a:lnTo>
                  <a:pt x="260430" y="39662"/>
                </a:lnTo>
                <a:lnTo>
                  <a:pt x="259743" y="39723"/>
                </a:lnTo>
                <a:close/>
              </a:path>
              <a:path w="311784" h="198119">
                <a:moveTo>
                  <a:pt x="259623" y="39738"/>
                </a:moveTo>
                <a:close/>
              </a:path>
              <a:path w="311784" h="198119">
                <a:moveTo>
                  <a:pt x="249742" y="40967"/>
                </a:moveTo>
                <a:lnTo>
                  <a:pt x="250278" y="40881"/>
                </a:lnTo>
                <a:lnTo>
                  <a:pt x="250435" y="40881"/>
                </a:lnTo>
                <a:lnTo>
                  <a:pt x="249742" y="40967"/>
                </a:lnTo>
                <a:close/>
              </a:path>
              <a:path w="311784" h="198119">
                <a:moveTo>
                  <a:pt x="249646" y="40982"/>
                </a:moveTo>
                <a:close/>
              </a:path>
              <a:path w="311784" h="198119">
                <a:moveTo>
                  <a:pt x="240111" y="42514"/>
                </a:moveTo>
                <a:lnTo>
                  <a:pt x="240411" y="42456"/>
                </a:lnTo>
                <a:lnTo>
                  <a:pt x="240111" y="42514"/>
                </a:lnTo>
                <a:close/>
              </a:path>
              <a:path w="311784" h="198119">
                <a:moveTo>
                  <a:pt x="239824" y="42570"/>
                </a:moveTo>
                <a:lnTo>
                  <a:pt x="240111" y="42514"/>
                </a:lnTo>
                <a:lnTo>
                  <a:pt x="239824" y="42570"/>
                </a:lnTo>
                <a:close/>
              </a:path>
              <a:path w="311784" h="198119">
                <a:moveTo>
                  <a:pt x="230352" y="44416"/>
                </a:moveTo>
                <a:lnTo>
                  <a:pt x="230644" y="44348"/>
                </a:lnTo>
                <a:lnTo>
                  <a:pt x="230352" y="44416"/>
                </a:lnTo>
                <a:close/>
              </a:path>
              <a:path w="311784" h="198119">
                <a:moveTo>
                  <a:pt x="230043" y="44488"/>
                </a:moveTo>
                <a:lnTo>
                  <a:pt x="230352" y="44416"/>
                </a:lnTo>
                <a:lnTo>
                  <a:pt x="230043" y="44488"/>
                </a:lnTo>
                <a:close/>
              </a:path>
              <a:path w="311784" h="198119">
                <a:moveTo>
                  <a:pt x="220917" y="46609"/>
                </a:moveTo>
                <a:close/>
              </a:path>
              <a:path w="311784" h="198119">
                <a:moveTo>
                  <a:pt x="220400" y="46748"/>
                </a:moveTo>
                <a:lnTo>
                  <a:pt x="220917" y="46609"/>
                </a:lnTo>
                <a:lnTo>
                  <a:pt x="220400" y="46748"/>
                </a:lnTo>
                <a:close/>
              </a:path>
              <a:path w="311784" h="198119">
                <a:moveTo>
                  <a:pt x="211215" y="49219"/>
                </a:moveTo>
                <a:lnTo>
                  <a:pt x="211404" y="49161"/>
                </a:lnTo>
                <a:lnTo>
                  <a:pt x="211215" y="49219"/>
                </a:lnTo>
                <a:close/>
              </a:path>
              <a:path w="311784" h="198119">
                <a:moveTo>
                  <a:pt x="210823" y="49339"/>
                </a:moveTo>
                <a:lnTo>
                  <a:pt x="211215" y="49219"/>
                </a:lnTo>
                <a:lnTo>
                  <a:pt x="210823" y="49339"/>
                </a:lnTo>
                <a:close/>
              </a:path>
              <a:path w="311784" h="198119">
                <a:moveTo>
                  <a:pt x="201613" y="52157"/>
                </a:moveTo>
                <a:lnTo>
                  <a:pt x="201942" y="52044"/>
                </a:lnTo>
                <a:lnTo>
                  <a:pt x="201613" y="52157"/>
                </a:lnTo>
                <a:close/>
              </a:path>
              <a:path w="311784" h="198119">
                <a:moveTo>
                  <a:pt x="201353" y="52247"/>
                </a:moveTo>
                <a:lnTo>
                  <a:pt x="201613" y="52157"/>
                </a:lnTo>
                <a:lnTo>
                  <a:pt x="201353" y="52247"/>
                </a:lnTo>
                <a:close/>
              </a:path>
              <a:path w="311784" h="198119">
                <a:moveTo>
                  <a:pt x="192586" y="55270"/>
                </a:moveTo>
                <a:close/>
              </a:path>
              <a:path w="311784" h="198119">
                <a:moveTo>
                  <a:pt x="192057" y="55473"/>
                </a:moveTo>
                <a:lnTo>
                  <a:pt x="192586" y="55270"/>
                </a:lnTo>
                <a:lnTo>
                  <a:pt x="192057" y="55473"/>
                </a:lnTo>
                <a:close/>
              </a:path>
              <a:path w="311784" h="198119">
                <a:moveTo>
                  <a:pt x="183244" y="58852"/>
                </a:moveTo>
                <a:lnTo>
                  <a:pt x="183426" y="58775"/>
                </a:lnTo>
                <a:lnTo>
                  <a:pt x="183244" y="58852"/>
                </a:lnTo>
                <a:close/>
              </a:path>
              <a:path w="311784" h="198119">
                <a:moveTo>
                  <a:pt x="182858" y="59016"/>
                </a:moveTo>
                <a:lnTo>
                  <a:pt x="183244" y="58852"/>
                </a:lnTo>
                <a:lnTo>
                  <a:pt x="182858" y="59016"/>
                </a:lnTo>
                <a:close/>
              </a:path>
              <a:path w="311784" h="198119">
                <a:moveTo>
                  <a:pt x="174047" y="62761"/>
                </a:moveTo>
                <a:lnTo>
                  <a:pt x="174371" y="62611"/>
                </a:lnTo>
                <a:lnTo>
                  <a:pt x="174047" y="62761"/>
                </a:lnTo>
                <a:close/>
              </a:path>
              <a:path w="311784" h="198119">
                <a:moveTo>
                  <a:pt x="173797" y="62877"/>
                </a:moveTo>
                <a:lnTo>
                  <a:pt x="174047" y="62761"/>
                </a:lnTo>
                <a:lnTo>
                  <a:pt x="173797" y="62877"/>
                </a:lnTo>
                <a:close/>
              </a:path>
              <a:path w="311784" h="198119">
                <a:moveTo>
                  <a:pt x="164989" y="66975"/>
                </a:moveTo>
                <a:lnTo>
                  <a:pt x="165455" y="66738"/>
                </a:lnTo>
                <a:lnTo>
                  <a:pt x="164989" y="66975"/>
                </a:lnTo>
                <a:close/>
              </a:path>
              <a:path w="311784" h="198119">
                <a:moveTo>
                  <a:pt x="164881" y="67030"/>
                </a:moveTo>
                <a:close/>
              </a:path>
              <a:path w="311784" h="198119">
                <a:moveTo>
                  <a:pt x="156368" y="71362"/>
                </a:moveTo>
                <a:lnTo>
                  <a:pt x="156692" y="71183"/>
                </a:lnTo>
                <a:lnTo>
                  <a:pt x="156368" y="71362"/>
                </a:lnTo>
                <a:close/>
              </a:path>
              <a:path w="311784" h="198119">
                <a:moveTo>
                  <a:pt x="156140" y="71488"/>
                </a:moveTo>
                <a:lnTo>
                  <a:pt x="156368" y="71362"/>
                </a:lnTo>
                <a:lnTo>
                  <a:pt x="156140" y="71488"/>
                </a:lnTo>
                <a:close/>
              </a:path>
              <a:path w="311784" h="198119">
                <a:moveTo>
                  <a:pt x="147789" y="76098"/>
                </a:moveTo>
                <a:lnTo>
                  <a:pt x="148107" y="75907"/>
                </a:lnTo>
                <a:lnTo>
                  <a:pt x="147789" y="76098"/>
                </a:lnTo>
                <a:close/>
              </a:path>
              <a:path w="311784" h="198119">
                <a:moveTo>
                  <a:pt x="147555" y="76238"/>
                </a:moveTo>
                <a:lnTo>
                  <a:pt x="147789" y="76098"/>
                </a:lnTo>
                <a:lnTo>
                  <a:pt x="147555" y="76238"/>
                </a:lnTo>
                <a:close/>
              </a:path>
              <a:path w="311784" h="198119">
                <a:moveTo>
                  <a:pt x="139324" y="81162"/>
                </a:moveTo>
                <a:lnTo>
                  <a:pt x="139674" y="80937"/>
                </a:lnTo>
                <a:lnTo>
                  <a:pt x="139324" y="81162"/>
                </a:lnTo>
                <a:close/>
              </a:path>
              <a:path w="311784" h="198119">
                <a:moveTo>
                  <a:pt x="139142" y="81280"/>
                </a:moveTo>
                <a:lnTo>
                  <a:pt x="139324" y="81162"/>
                </a:lnTo>
                <a:lnTo>
                  <a:pt x="139142" y="81280"/>
                </a:lnTo>
                <a:close/>
              </a:path>
              <a:path w="311784" h="198119">
                <a:moveTo>
                  <a:pt x="131113" y="86454"/>
                </a:moveTo>
                <a:lnTo>
                  <a:pt x="131432" y="86232"/>
                </a:lnTo>
                <a:lnTo>
                  <a:pt x="131113" y="86454"/>
                </a:lnTo>
                <a:close/>
              </a:path>
              <a:path w="311784" h="198119">
                <a:moveTo>
                  <a:pt x="130902" y="86601"/>
                </a:moveTo>
                <a:lnTo>
                  <a:pt x="131113" y="86454"/>
                </a:lnTo>
                <a:lnTo>
                  <a:pt x="130902" y="86601"/>
                </a:lnTo>
                <a:close/>
              </a:path>
              <a:path w="311784" h="198119">
                <a:moveTo>
                  <a:pt x="123170" y="91981"/>
                </a:moveTo>
                <a:lnTo>
                  <a:pt x="123367" y="91833"/>
                </a:lnTo>
                <a:lnTo>
                  <a:pt x="123170" y="91981"/>
                </a:lnTo>
                <a:close/>
              </a:path>
              <a:path w="311784" h="198119">
                <a:moveTo>
                  <a:pt x="122856" y="92214"/>
                </a:moveTo>
                <a:lnTo>
                  <a:pt x="123170" y="91981"/>
                </a:lnTo>
                <a:lnTo>
                  <a:pt x="122856" y="92214"/>
                </a:lnTo>
                <a:close/>
              </a:path>
              <a:path w="311784" h="198119">
                <a:moveTo>
                  <a:pt x="115168" y="97949"/>
                </a:moveTo>
                <a:lnTo>
                  <a:pt x="115493" y="97688"/>
                </a:lnTo>
                <a:lnTo>
                  <a:pt x="115168" y="97949"/>
                </a:lnTo>
                <a:close/>
              </a:path>
              <a:path w="311784" h="198119">
                <a:moveTo>
                  <a:pt x="114986" y="98094"/>
                </a:moveTo>
                <a:lnTo>
                  <a:pt x="115168" y="97949"/>
                </a:lnTo>
                <a:lnTo>
                  <a:pt x="114986" y="98094"/>
                </a:lnTo>
                <a:close/>
              </a:path>
              <a:path w="311784" h="198119">
                <a:moveTo>
                  <a:pt x="107621" y="103996"/>
                </a:moveTo>
                <a:lnTo>
                  <a:pt x="107823" y="103822"/>
                </a:lnTo>
                <a:lnTo>
                  <a:pt x="107621" y="103996"/>
                </a:lnTo>
                <a:close/>
              </a:path>
              <a:path w="311784" h="198119">
                <a:moveTo>
                  <a:pt x="107336" y="104241"/>
                </a:moveTo>
                <a:lnTo>
                  <a:pt x="107621" y="103996"/>
                </a:lnTo>
                <a:lnTo>
                  <a:pt x="107336" y="104241"/>
                </a:lnTo>
                <a:close/>
              </a:path>
              <a:path w="311784" h="198119">
                <a:moveTo>
                  <a:pt x="100084" y="110485"/>
                </a:moveTo>
                <a:lnTo>
                  <a:pt x="100355" y="110236"/>
                </a:lnTo>
                <a:lnTo>
                  <a:pt x="100084" y="110485"/>
                </a:lnTo>
                <a:close/>
              </a:path>
              <a:path w="311784" h="198119">
                <a:moveTo>
                  <a:pt x="99886" y="110667"/>
                </a:moveTo>
                <a:lnTo>
                  <a:pt x="100084" y="110485"/>
                </a:lnTo>
                <a:lnTo>
                  <a:pt x="99886" y="110667"/>
                </a:lnTo>
                <a:close/>
              </a:path>
              <a:path w="311784" h="198119">
                <a:moveTo>
                  <a:pt x="92739" y="117250"/>
                </a:moveTo>
                <a:lnTo>
                  <a:pt x="93103" y="116890"/>
                </a:lnTo>
                <a:lnTo>
                  <a:pt x="92739" y="117250"/>
                </a:lnTo>
                <a:close/>
              </a:path>
              <a:path w="311784" h="198119">
                <a:moveTo>
                  <a:pt x="92641" y="117348"/>
                </a:moveTo>
                <a:close/>
              </a:path>
              <a:path w="311784" h="198119">
                <a:moveTo>
                  <a:pt x="85827" y="124080"/>
                </a:moveTo>
                <a:lnTo>
                  <a:pt x="86080" y="123812"/>
                </a:lnTo>
                <a:lnTo>
                  <a:pt x="85827" y="124080"/>
                </a:lnTo>
                <a:close/>
              </a:path>
              <a:path w="311784" h="198119">
                <a:moveTo>
                  <a:pt x="85637" y="124282"/>
                </a:moveTo>
                <a:lnTo>
                  <a:pt x="85827" y="124080"/>
                </a:lnTo>
                <a:lnTo>
                  <a:pt x="85637" y="124282"/>
                </a:lnTo>
                <a:close/>
              </a:path>
              <a:path w="311784" h="198119">
                <a:moveTo>
                  <a:pt x="78961" y="131355"/>
                </a:moveTo>
                <a:lnTo>
                  <a:pt x="79286" y="130987"/>
                </a:lnTo>
                <a:lnTo>
                  <a:pt x="78961" y="131355"/>
                </a:lnTo>
                <a:close/>
              </a:path>
              <a:path w="311784" h="198119">
                <a:moveTo>
                  <a:pt x="78849" y="131483"/>
                </a:moveTo>
                <a:lnTo>
                  <a:pt x="78961" y="131355"/>
                </a:lnTo>
                <a:lnTo>
                  <a:pt x="78849" y="131483"/>
                </a:lnTo>
                <a:close/>
              </a:path>
              <a:path w="311784" h="198119">
                <a:moveTo>
                  <a:pt x="72519" y="138665"/>
                </a:moveTo>
                <a:lnTo>
                  <a:pt x="72732" y="138404"/>
                </a:lnTo>
                <a:lnTo>
                  <a:pt x="72519" y="138665"/>
                </a:lnTo>
                <a:close/>
              </a:path>
              <a:path w="311784" h="198119">
                <a:moveTo>
                  <a:pt x="72316" y="138912"/>
                </a:moveTo>
                <a:lnTo>
                  <a:pt x="72519" y="138665"/>
                </a:lnTo>
                <a:lnTo>
                  <a:pt x="72316" y="138912"/>
                </a:lnTo>
                <a:close/>
              </a:path>
              <a:path w="311784" h="198119">
                <a:moveTo>
                  <a:pt x="66134" y="146450"/>
                </a:moveTo>
                <a:lnTo>
                  <a:pt x="66421" y="146075"/>
                </a:lnTo>
                <a:lnTo>
                  <a:pt x="66134" y="146450"/>
                </a:lnTo>
                <a:close/>
              </a:path>
              <a:path w="311784" h="198119">
                <a:moveTo>
                  <a:pt x="66022" y="146596"/>
                </a:moveTo>
                <a:lnTo>
                  <a:pt x="66134" y="146450"/>
                </a:lnTo>
                <a:lnTo>
                  <a:pt x="66022" y="146596"/>
                </a:lnTo>
                <a:close/>
              </a:path>
              <a:path w="311784" h="198119">
                <a:moveTo>
                  <a:pt x="60175" y="154238"/>
                </a:moveTo>
                <a:lnTo>
                  <a:pt x="60363" y="153974"/>
                </a:lnTo>
                <a:lnTo>
                  <a:pt x="60175" y="154238"/>
                </a:lnTo>
                <a:close/>
              </a:path>
              <a:path w="311784" h="198119">
                <a:moveTo>
                  <a:pt x="59984" y="154508"/>
                </a:moveTo>
                <a:lnTo>
                  <a:pt x="60175" y="154238"/>
                </a:lnTo>
                <a:lnTo>
                  <a:pt x="59984" y="154508"/>
                </a:lnTo>
                <a:close/>
              </a:path>
              <a:path w="311784" h="198119">
                <a:moveTo>
                  <a:pt x="54480" y="162254"/>
                </a:moveTo>
                <a:lnTo>
                  <a:pt x="54571" y="162115"/>
                </a:lnTo>
                <a:lnTo>
                  <a:pt x="54480" y="162254"/>
                </a:lnTo>
                <a:close/>
              </a:path>
              <a:path w="311784" h="198119">
                <a:moveTo>
                  <a:pt x="54211" y="162661"/>
                </a:moveTo>
                <a:lnTo>
                  <a:pt x="54480" y="162254"/>
                </a:lnTo>
                <a:lnTo>
                  <a:pt x="54211" y="162661"/>
                </a:lnTo>
                <a:close/>
              </a:path>
              <a:path w="311784" h="198119">
                <a:moveTo>
                  <a:pt x="48936" y="170653"/>
                </a:moveTo>
                <a:lnTo>
                  <a:pt x="49047" y="170472"/>
                </a:lnTo>
                <a:lnTo>
                  <a:pt x="48936" y="170653"/>
                </a:lnTo>
                <a:close/>
              </a:path>
              <a:path w="311784" h="198119">
                <a:moveTo>
                  <a:pt x="48698" y="171043"/>
                </a:moveTo>
                <a:lnTo>
                  <a:pt x="48936" y="170653"/>
                </a:lnTo>
                <a:lnTo>
                  <a:pt x="48698" y="171043"/>
                </a:lnTo>
                <a:close/>
              </a:path>
              <a:path w="311784" h="198119">
                <a:moveTo>
                  <a:pt x="43718" y="179196"/>
                </a:moveTo>
                <a:close/>
              </a:path>
              <a:path w="311784" h="198119">
                <a:moveTo>
                  <a:pt x="43468" y="179641"/>
                </a:moveTo>
                <a:lnTo>
                  <a:pt x="43718" y="179196"/>
                </a:lnTo>
                <a:lnTo>
                  <a:pt x="43468" y="179641"/>
                </a:lnTo>
                <a:close/>
              </a:path>
              <a:path w="311784" h="198119">
                <a:moveTo>
                  <a:pt x="38619" y="188266"/>
                </a:moveTo>
                <a:lnTo>
                  <a:pt x="38823" y="187871"/>
                </a:lnTo>
                <a:lnTo>
                  <a:pt x="38619" y="188266"/>
                </a:lnTo>
                <a:close/>
              </a:path>
              <a:path w="311784" h="198119">
                <a:moveTo>
                  <a:pt x="38515" y="188468"/>
                </a:moveTo>
                <a:lnTo>
                  <a:pt x="38619" y="188266"/>
                </a:lnTo>
                <a:lnTo>
                  <a:pt x="38515" y="1884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10106520" y="2923755"/>
            <a:ext cx="267970" cy="93345"/>
          </a:xfrm>
          <a:custGeom>
            <a:avLst/>
            <a:gdLst/>
            <a:ahLst/>
            <a:cxnLst/>
            <a:rect l="l" t="t" r="r" b="b"/>
            <a:pathLst>
              <a:path w="267970" h="93344">
                <a:moveTo>
                  <a:pt x="253903" y="7239"/>
                </a:moveTo>
                <a:lnTo>
                  <a:pt x="236321" y="7239"/>
                </a:lnTo>
                <a:lnTo>
                  <a:pt x="236969" y="6908"/>
                </a:lnTo>
                <a:lnTo>
                  <a:pt x="250101" y="0"/>
                </a:lnTo>
                <a:lnTo>
                  <a:pt x="253903" y="7239"/>
                </a:lnTo>
                <a:close/>
              </a:path>
              <a:path w="267970" h="93344">
                <a:moveTo>
                  <a:pt x="236756" y="7010"/>
                </a:moveTo>
                <a:lnTo>
                  <a:pt x="236950" y="6908"/>
                </a:lnTo>
                <a:lnTo>
                  <a:pt x="236756" y="7010"/>
                </a:lnTo>
                <a:close/>
              </a:path>
              <a:path w="267970" h="93344">
                <a:moveTo>
                  <a:pt x="257285" y="13677"/>
                </a:moveTo>
                <a:lnTo>
                  <a:pt x="222808" y="13677"/>
                </a:lnTo>
                <a:lnTo>
                  <a:pt x="223456" y="13373"/>
                </a:lnTo>
                <a:lnTo>
                  <a:pt x="236756" y="7010"/>
                </a:lnTo>
                <a:lnTo>
                  <a:pt x="236321" y="7239"/>
                </a:lnTo>
                <a:lnTo>
                  <a:pt x="253903" y="7239"/>
                </a:lnTo>
                <a:lnTo>
                  <a:pt x="257285" y="13677"/>
                </a:lnTo>
                <a:close/>
              </a:path>
              <a:path w="267970" h="93344">
                <a:moveTo>
                  <a:pt x="223351" y="13418"/>
                </a:moveTo>
                <a:close/>
              </a:path>
              <a:path w="267970" h="93344">
                <a:moveTo>
                  <a:pt x="260426" y="19659"/>
                </a:moveTo>
                <a:lnTo>
                  <a:pt x="208915" y="19659"/>
                </a:lnTo>
                <a:lnTo>
                  <a:pt x="209562" y="19392"/>
                </a:lnTo>
                <a:lnTo>
                  <a:pt x="223351" y="13418"/>
                </a:lnTo>
                <a:lnTo>
                  <a:pt x="222808" y="13677"/>
                </a:lnTo>
                <a:lnTo>
                  <a:pt x="257285" y="13677"/>
                </a:lnTo>
                <a:lnTo>
                  <a:pt x="260426" y="19659"/>
                </a:lnTo>
                <a:close/>
              </a:path>
              <a:path w="267970" h="93344">
                <a:moveTo>
                  <a:pt x="209251" y="19514"/>
                </a:moveTo>
                <a:lnTo>
                  <a:pt x="209531" y="19392"/>
                </a:lnTo>
                <a:lnTo>
                  <a:pt x="209251" y="19514"/>
                </a:lnTo>
                <a:close/>
              </a:path>
              <a:path w="267970" h="93344">
                <a:moveTo>
                  <a:pt x="263335" y="25196"/>
                </a:moveTo>
                <a:lnTo>
                  <a:pt x="194665" y="25196"/>
                </a:lnTo>
                <a:lnTo>
                  <a:pt x="195300" y="24955"/>
                </a:lnTo>
                <a:lnTo>
                  <a:pt x="209251" y="19514"/>
                </a:lnTo>
                <a:lnTo>
                  <a:pt x="208915" y="19659"/>
                </a:lnTo>
                <a:lnTo>
                  <a:pt x="260426" y="19659"/>
                </a:lnTo>
                <a:lnTo>
                  <a:pt x="263335" y="25196"/>
                </a:lnTo>
                <a:close/>
              </a:path>
              <a:path w="267970" h="93344">
                <a:moveTo>
                  <a:pt x="195153" y="25006"/>
                </a:moveTo>
                <a:lnTo>
                  <a:pt x="195284" y="24955"/>
                </a:lnTo>
                <a:lnTo>
                  <a:pt x="195153" y="25006"/>
                </a:lnTo>
                <a:close/>
              </a:path>
              <a:path w="267970" h="93344">
                <a:moveTo>
                  <a:pt x="265996" y="30264"/>
                </a:moveTo>
                <a:lnTo>
                  <a:pt x="180047" y="30264"/>
                </a:lnTo>
                <a:lnTo>
                  <a:pt x="180682" y="30060"/>
                </a:lnTo>
                <a:lnTo>
                  <a:pt x="195153" y="25006"/>
                </a:lnTo>
                <a:lnTo>
                  <a:pt x="194665" y="25196"/>
                </a:lnTo>
                <a:lnTo>
                  <a:pt x="263335" y="25196"/>
                </a:lnTo>
                <a:lnTo>
                  <a:pt x="265996" y="30264"/>
                </a:lnTo>
                <a:close/>
              </a:path>
              <a:path w="267970" h="93344">
                <a:moveTo>
                  <a:pt x="180215" y="30205"/>
                </a:moveTo>
                <a:lnTo>
                  <a:pt x="180631" y="30060"/>
                </a:lnTo>
                <a:lnTo>
                  <a:pt x="180215" y="30205"/>
                </a:lnTo>
                <a:close/>
              </a:path>
              <a:path w="267970" h="93344">
                <a:moveTo>
                  <a:pt x="265617" y="34886"/>
                </a:moveTo>
                <a:lnTo>
                  <a:pt x="165112" y="34886"/>
                </a:lnTo>
                <a:lnTo>
                  <a:pt x="165735" y="34696"/>
                </a:lnTo>
                <a:lnTo>
                  <a:pt x="180215" y="30205"/>
                </a:lnTo>
                <a:lnTo>
                  <a:pt x="180047" y="30264"/>
                </a:lnTo>
                <a:lnTo>
                  <a:pt x="265996" y="30264"/>
                </a:lnTo>
                <a:lnTo>
                  <a:pt x="267817" y="33731"/>
                </a:lnTo>
                <a:lnTo>
                  <a:pt x="265617" y="34886"/>
                </a:lnTo>
                <a:close/>
              </a:path>
              <a:path w="267970" h="93344">
                <a:moveTo>
                  <a:pt x="165671" y="34713"/>
                </a:moveTo>
                <a:close/>
              </a:path>
              <a:path w="267970" h="93344">
                <a:moveTo>
                  <a:pt x="257736" y="39027"/>
                </a:moveTo>
                <a:lnTo>
                  <a:pt x="149847" y="39027"/>
                </a:lnTo>
                <a:lnTo>
                  <a:pt x="150469" y="38874"/>
                </a:lnTo>
                <a:lnTo>
                  <a:pt x="165671" y="34713"/>
                </a:lnTo>
                <a:lnTo>
                  <a:pt x="165112" y="34886"/>
                </a:lnTo>
                <a:lnTo>
                  <a:pt x="265617" y="34886"/>
                </a:lnTo>
                <a:lnTo>
                  <a:pt x="257736" y="39027"/>
                </a:lnTo>
                <a:close/>
              </a:path>
              <a:path w="267970" h="93344">
                <a:moveTo>
                  <a:pt x="149987" y="38988"/>
                </a:moveTo>
                <a:lnTo>
                  <a:pt x="150406" y="38874"/>
                </a:lnTo>
                <a:lnTo>
                  <a:pt x="149987" y="38988"/>
                </a:lnTo>
                <a:close/>
              </a:path>
              <a:path w="267970" h="93344">
                <a:moveTo>
                  <a:pt x="250399" y="42710"/>
                </a:moveTo>
                <a:lnTo>
                  <a:pt x="134277" y="42710"/>
                </a:lnTo>
                <a:lnTo>
                  <a:pt x="134886" y="42570"/>
                </a:lnTo>
                <a:lnTo>
                  <a:pt x="149987" y="38988"/>
                </a:lnTo>
                <a:lnTo>
                  <a:pt x="149847" y="39027"/>
                </a:lnTo>
                <a:lnTo>
                  <a:pt x="257736" y="39027"/>
                </a:lnTo>
                <a:lnTo>
                  <a:pt x="254038" y="40970"/>
                </a:lnTo>
                <a:lnTo>
                  <a:pt x="250399" y="42710"/>
                </a:lnTo>
                <a:close/>
              </a:path>
              <a:path w="267970" h="93344">
                <a:moveTo>
                  <a:pt x="134749" y="42598"/>
                </a:moveTo>
                <a:lnTo>
                  <a:pt x="134886" y="42570"/>
                </a:lnTo>
                <a:lnTo>
                  <a:pt x="134749" y="42598"/>
                </a:lnTo>
                <a:close/>
              </a:path>
              <a:path w="267970" h="93344">
                <a:moveTo>
                  <a:pt x="243705" y="45910"/>
                </a:moveTo>
                <a:lnTo>
                  <a:pt x="118414" y="45910"/>
                </a:lnTo>
                <a:lnTo>
                  <a:pt x="119024" y="45796"/>
                </a:lnTo>
                <a:lnTo>
                  <a:pt x="134749" y="42598"/>
                </a:lnTo>
                <a:lnTo>
                  <a:pt x="134277" y="42710"/>
                </a:lnTo>
                <a:lnTo>
                  <a:pt x="250399" y="42710"/>
                </a:lnTo>
                <a:lnTo>
                  <a:pt x="243705" y="45910"/>
                </a:lnTo>
                <a:close/>
              </a:path>
              <a:path w="267970" h="93344">
                <a:moveTo>
                  <a:pt x="118747" y="45843"/>
                </a:moveTo>
                <a:lnTo>
                  <a:pt x="118978" y="45796"/>
                </a:lnTo>
                <a:lnTo>
                  <a:pt x="118747" y="45843"/>
                </a:lnTo>
                <a:close/>
              </a:path>
              <a:path w="267970" h="93344">
                <a:moveTo>
                  <a:pt x="237895" y="48628"/>
                </a:moveTo>
                <a:lnTo>
                  <a:pt x="102285" y="48628"/>
                </a:lnTo>
                <a:lnTo>
                  <a:pt x="118747" y="45843"/>
                </a:lnTo>
                <a:lnTo>
                  <a:pt x="118414" y="45910"/>
                </a:lnTo>
                <a:lnTo>
                  <a:pt x="243705" y="45910"/>
                </a:lnTo>
                <a:lnTo>
                  <a:pt x="239217" y="48056"/>
                </a:lnTo>
                <a:lnTo>
                  <a:pt x="237895" y="48628"/>
                </a:lnTo>
                <a:close/>
              </a:path>
              <a:path w="267970" h="93344">
                <a:moveTo>
                  <a:pt x="232753" y="50850"/>
                </a:moveTo>
                <a:lnTo>
                  <a:pt x="85890" y="50850"/>
                </a:lnTo>
                <a:lnTo>
                  <a:pt x="86474" y="50787"/>
                </a:lnTo>
                <a:lnTo>
                  <a:pt x="102882" y="48526"/>
                </a:lnTo>
                <a:lnTo>
                  <a:pt x="102285" y="48628"/>
                </a:lnTo>
                <a:lnTo>
                  <a:pt x="237895" y="48628"/>
                </a:lnTo>
                <a:lnTo>
                  <a:pt x="232753" y="50850"/>
                </a:lnTo>
                <a:close/>
              </a:path>
              <a:path w="267970" h="93344">
                <a:moveTo>
                  <a:pt x="85963" y="50840"/>
                </a:moveTo>
                <a:lnTo>
                  <a:pt x="86354" y="50787"/>
                </a:lnTo>
                <a:lnTo>
                  <a:pt x="85963" y="50840"/>
                </a:lnTo>
                <a:close/>
              </a:path>
              <a:path w="267970" h="93344">
                <a:moveTo>
                  <a:pt x="228727" y="52590"/>
                </a:moveTo>
                <a:lnTo>
                  <a:pt x="69240" y="52590"/>
                </a:lnTo>
                <a:lnTo>
                  <a:pt x="69824" y="52539"/>
                </a:lnTo>
                <a:lnTo>
                  <a:pt x="85963" y="50840"/>
                </a:lnTo>
                <a:lnTo>
                  <a:pt x="232753" y="50850"/>
                </a:lnTo>
                <a:lnTo>
                  <a:pt x="228727" y="52590"/>
                </a:lnTo>
                <a:close/>
              </a:path>
              <a:path w="267970" h="93344">
                <a:moveTo>
                  <a:pt x="69476" y="52565"/>
                </a:moveTo>
                <a:lnTo>
                  <a:pt x="69725" y="52539"/>
                </a:lnTo>
                <a:lnTo>
                  <a:pt x="69476" y="52565"/>
                </a:lnTo>
                <a:close/>
              </a:path>
              <a:path w="267970" h="93344">
                <a:moveTo>
                  <a:pt x="225819" y="53848"/>
                </a:moveTo>
                <a:lnTo>
                  <a:pt x="52374" y="53848"/>
                </a:lnTo>
                <a:lnTo>
                  <a:pt x="52946" y="53809"/>
                </a:lnTo>
                <a:lnTo>
                  <a:pt x="69476" y="52565"/>
                </a:lnTo>
                <a:lnTo>
                  <a:pt x="69240" y="52590"/>
                </a:lnTo>
                <a:lnTo>
                  <a:pt x="228727" y="52590"/>
                </a:lnTo>
                <a:lnTo>
                  <a:pt x="225819" y="53848"/>
                </a:lnTo>
                <a:close/>
              </a:path>
              <a:path w="267970" h="93344">
                <a:moveTo>
                  <a:pt x="52793" y="53816"/>
                </a:moveTo>
                <a:lnTo>
                  <a:pt x="52946" y="53809"/>
                </a:lnTo>
                <a:lnTo>
                  <a:pt x="52793" y="53816"/>
                </a:lnTo>
                <a:close/>
              </a:path>
              <a:path w="267970" h="93344">
                <a:moveTo>
                  <a:pt x="35443" y="54578"/>
                </a:moveTo>
                <a:lnTo>
                  <a:pt x="52793" y="53816"/>
                </a:lnTo>
                <a:lnTo>
                  <a:pt x="52374" y="53848"/>
                </a:lnTo>
                <a:lnTo>
                  <a:pt x="225819" y="53848"/>
                </a:lnTo>
                <a:lnTo>
                  <a:pt x="224144" y="54571"/>
                </a:lnTo>
                <a:lnTo>
                  <a:pt x="35443" y="54578"/>
                </a:lnTo>
                <a:close/>
              </a:path>
              <a:path w="267970" h="93344">
                <a:moveTo>
                  <a:pt x="18021" y="92925"/>
                </a:moveTo>
                <a:lnTo>
                  <a:pt x="0" y="92671"/>
                </a:lnTo>
                <a:lnTo>
                  <a:pt x="546" y="54571"/>
                </a:lnTo>
                <a:lnTo>
                  <a:pt x="18286" y="54834"/>
                </a:lnTo>
                <a:lnTo>
                  <a:pt x="18008" y="54838"/>
                </a:lnTo>
                <a:lnTo>
                  <a:pt x="223527" y="54838"/>
                </a:lnTo>
                <a:lnTo>
                  <a:pt x="175755" y="71462"/>
                </a:lnTo>
                <a:lnTo>
                  <a:pt x="125971" y="83248"/>
                </a:lnTo>
                <a:lnTo>
                  <a:pt x="73228" y="90487"/>
                </a:lnTo>
                <a:lnTo>
                  <a:pt x="36982" y="92659"/>
                </a:lnTo>
                <a:lnTo>
                  <a:pt x="18021" y="92925"/>
                </a:lnTo>
                <a:close/>
              </a:path>
              <a:path w="267970" h="93344">
                <a:moveTo>
                  <a:pt x="224114" y="54584"/>
                </a:moveTo>
                <a:lnTo>
                  <a:pt x="35293" y="54584"/>
                </a:lnTo>
                <a:lnTo>
                  <a:pt x="35852" y="54571"/>
                </a:lnTo>
                <a:lnTo>
                  <a:pt x="224144" y="54571"/>
                </a:lnTo>
                <a:close/>
              </a:path>
              <a:path w="267970" h="93344">
                <a:moveTo>
                  <a:pt x="223527" y="54838"/>
                </a:moveTo>
                <a:lnTo>
                  <a:pt x="18286" y="54834"/>
                </a:lnTo>
                <a:lnTo>
                  <a:pt x="35443" y="54578"/>
                </a:lnTo>
                <a:lnTo>
                  <a:pt x="35293" y="54584"/>
                </a:lnTo>
                <a:lnTo>
                  <a:pt x="224114" y="54584"/>
                </a:lnTo>
                <a:lnTo>
                  <a:pt x="223527" y="548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10104475" y="1430324"/>
            <a:ext cx="0" cy="305435"/>
          </a:xfrm>
          <a:custGeom>
            <a:avLst/>
            <a:gdLst/>
            <a:ahLst/>
            <a:cxnLst/>
            <a:rect l="l" t="t" r="r" b="b"/>
            <a:pathLst>
              <a:path w="0" h="305435">
                <a:moveTo>
                  <a:pt x="0" y="0"/>
                </a:moveTo>
                <a:lnTo>
                  <a:pt x="0" y="304825"/>
                </a:lnTo>
              </a:path>
            </a:pathLst>
          </a:custGeom>
          <a:ln w="3832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10085209" y="1849424"/>
            <a:ext cx="38735" cy="38735"/>
          </a:xfrm>
          <a:custGeom>
            <a:avLst/>
            <a:gdLst/>
            <a:ahLst/>
            <a:cxnLst/>
            <a:rect l="l" t="t" r="r" b="b"/>
            <a:pathLst>
              <a:path w="38734" h="38735">
                <a:moveTo>
                  <a:pt x="38100" y="38125"/>
                </a:moveTo>
                <a:lnTo>
                  <a:pt x="0" y="38099"/>
                </a:lnTo>
                <a:lnTo>
                  <a:pt x="25" y="0"/>
                </a:lnTo>
                <a:lnTo>
                  <a:pt x="38125" y="25"/>
                </a:lnTo>
                <a:lnTo>
                  <a:pt x="38100" y="381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10104063" y="2001824"/>
            <a:ext cx="0" cy="305435"/>
          </a:xfrm>
          <a:custGeom>
            <a:avLst/>
            <a:gdLst/>
            <a:ahLst/>
            <a:cxnLst/>
            <a:rect l="l" t="t" r="r" b="b"/>
            <a:pathLst>
              <a:path w="0" h="305435">
                <a:moveTo>
                  <a:pt x="0" y="0"/>
                </a:moveTo>
                <a:lnTo>
                  <a:pt x="0" y="304825"/>
                </a:lnTo>
              </a:path>
            </a:pathLst>
          </a:custGeom>
          <a:ln w="383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10084803" y="2420924"/>
            <a:ext cx="38735" cy="38735"/>
          </a:xfrm>
          <a:custGeom>
            <a:avLst/>
            <a:gdLst/>
            <a:ahLst/>
            <a:cxnLst/>
            <a:rect l="l" t="t" r="r" b="b"/>
            <a:pathLst>
              <a:path w="38734" h="38735">
                <a:moveTo>
                  <a:pt x="38100" y="38125"/>
                </a:moveTo>
                <a:lnTo>
                  <a:pt x="0" y="38099"/>
                </a:lnTo>
                <a:lnTo>
                  <a:pt x="25" y="0"/>
                </a:lnTo>
                <a:lnTo>
                  <a:pt x="38125" y="25"/>
                </a:lnTo>
                <a:lnTo>
                  <a:pt x="38100" y="381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10103663" y="2573324"/>
            <a:ext cx="0" cy="305435"/>
          </a:xfrm>
          <a:custGeom>
            <a:avLst/>
            <a:gdLst/>
            <a:ahLst/>
            <a:cxnLst/>
            <a:rect l="l" t="t" r="r" b="b"/>
            <a:pathLst>
              <a:path w="0" h="305435">
                <a:moveTo>
                  <a:pt x="0" y="0"/>
                </a:moveTo>
                <a:lnTo>
                  <a:pt x="0" y="304825"/>
                </a:lnTo>
              </a:path>
            </a:pathLst>
          </a:custGeom>
          <a:ln w="3832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10084396" y="2992424"/>
            <a:ext cx="38735" cy="38735"/>
          </a:xfrm>
          <a:custGeom>
            <a:avLst/>
            <a:gdLst/>
            <a:ahLst/>
            <a:cxnLst/>
            <a:rect l="l" t="t" r="r" b="b"/>
            <a:pathLst>
              <a:path w="38734" h="38735">
                <a:moveTo>
                  <a:pt x="38100" y="38125"/>
                </a:moveTo>
                <a:lnTo>
                  <a:pt x="0" y="38099"/>
                </a:lnTo>
                <a:lnTo>
                  <a:pt x="25" y="0"/>
                </a:lnTo>
                <a:lnTo>
                  <a:pt x="38125" y="25"/>
                </a:lnTo>
                <a:lnTo>
                  <a:pt x="38100" y="381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10103249" y="3144824"/>
            <a:ext cx="0" cy="305435"/>
          </a:xfrm>
          <a:custGeom>
            <a:avLst/>
            <a:gdLst/>
            <a:ahLst/>
            <a:cxnLst/>
            <a:rect l="l" t="t" r="r" b="b"/>
            <a:pathLst>
              <a:path w="0" h="305435">
                <a:moveTo>
                  <a:pt x="0" y="0"/>
                </a:moveTo>
                <a:lnTo>
                  <a:pt x="0" y="304825"/>
                </a:lnTo>
              </a:path>
            </a:pathLst>
          </a:custGeom>
          <a:ln w="383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10083990" y="3563924"/>
            <a:ext cx="38735" cy="38735"/>
          </a:xfrm>
          <a:custGeom>
            <a:avLst/>
            <a:gdLst/>
            <a:ahLst/>
            <a:cxnLst/>
            <a:rect l="l" t="t" r="r" b="b"/>
            <a:pathLst>
              <a:path w="38734" h="38735">
                <a:moveTo>
                  <a:pt x="38100" y="38125"/>
                </a:moveTo>
                <a:lnTo>
                  <a:pt x="0" y="38100"/>
                </a:lnTo>
                <a:lnTo>
                  <a:pt x="25" y="0"/>
                </a:lnTo>
                <a:lnTo>
                  <a:pt x="38125" y="25"/>
                </a:lnTo>
                <a:lnTo>
                  <a:pt x="38100" y="381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 txBox="1"/>
          <p:nvPr/>
        </p:nvSpPr>
        <p:spPr>
          <a:xfrm>
            <a:off x="10183317" y="1337310"/>
            <a:ext cx="53403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微软雅黑"/>
                <a:cs typeface="微软雅黑"/>
              </a:rPr>
              <a:t>法</a:t>
            </a:r>
            <a:r>
              <a:rPr dirty="0" sz="2000" spc="5">
                <a:latin typeface="微软雅黑"/>
                <a:cs typeface="微软雅黑"/>
              </a:rPr>
              <a:t>线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9741471" y="1744941"/>
            <a:ext cx="111125" cy="39433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400" spc="5" i="1">
                <a:latin typeface="Times New Roman"/>
                <a:cs typeface="Times New Roman"/>
              </a:rPr>
              <a:t>i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0169996" y="2965899"/>
            <a:ext cx="279400" cy="4146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550" spc="-40" i="1">
                <a:latin typeface="Symbol"/>
                <a:cs typeface="Symbol"/>
              </a:rPr>
              <a:t></a:t>
            </a:r>
            <a:endParaRPr sz="2550">
              <a:latin typeface="Symbol"/>
              <a:cs typeface="Symbo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1840" y="0"/>
            <a:ext cx="2058670" cy="6343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b="1">
                <a:solidFill>
                  <a:srgbClr val="F1F1F1"/>
                </a:solidFill>
                <a:latin typeface="华文楷体"/>
                <a:cs typeface="华文楷体"/>
              </a:rPr>
              <a:t>高中物</a:t>
            </a:r>
            <a:r>
              <a:rPr dirty="0" sz="4000" spc="-10" b="1">
                <a:solidFill>
                  <a:srgbClr val="F1F1F1"/>
                </a:solidFill>
                <a:latin typeface="华文楷体"/>
                <a:cs typeface="华文楷体"/>
              </a:rPr>
              <a:t>理</a:t>
            </a:r>
            <a:endParaRPr sz="4000">
              <a:latin typeface="华文楷体"/>
              <a:cs typeface="华文楷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539997" y="4691062"/>
            <a:ext cx="6652259" cy="2167255"/>
          </a:xfrm>
          <a:custGeom>
            <a:avLst/>
            <a:gdLst/>
            <a:ahLst/>
            <a:cxnLst/>
            <a:rect l="l" t="t" r="r" b="b"/>
            <a:pathLst>
              <a:path w="6652259" h="2167254">
                <a:moveTo>
                  <a:pt x="6652002" y="2166937"/>
                </a:moveTo>
                <a:lnTo>
                  <a:pt x="0" y="2166937"/>
                </a:lnTo>
                <a:lnTo>
                  <a:pt x="3085" y="2153033"/>
                </a:lnTo>
                <a:lnTo>
                  <a:pt x="16095" y="2104205"/>
                </a:lnTo>
                <a:lnTo>
                  <a:pt x="31917" y="2055671"/>
                </a:lnTo>
                <a:lnTo>
                  <a:pt x="50521" y="2007442"/>
                </a:lnTo>
                <a:lnTo>
                  <a:pt x="71879" y="1959528"/>
                </a:lnTo>
                <a:lnTo>
                  <a:pt x="95960" y="1911940"/>
                </a:lnTo>
                <a:lnTo>
                  <a:pt x="122737" y="1864687"/>
                </a:lnTo>
                <a:lnTo>
                  <a:pt x="152179" y="1817780"/>
                </a:lnTo>
                <a:lnTo>
                  <a:pt x="184258" y="1771229"/>
                </a:lnTo>
                <a:lnTo>
                  <a:pt x="218945" y="1725044"/>
                </a:lnTo>
                <a:lnTo>
                  <a:pt x="256211" y="1679236"/>
                </a:lnTo>
                <a:lnTo>
                  <a:pt x="296026" y="1633815"/>
                </a:lnTo>
                <a:lnTo>
                  <a:pt x="338361" y="1588790"/>
                </a:lnTo>
                <a:lnTo>
                  <a:pt x="383188" y="1544173"/>
                </a:lnTo>
                <a:lnTo>
                  <a:pt x="430477" y="1499974"/>
                </a:lnTo>
                <a:lnTo>
                  <a:pt x="480198" y="1456203"/>
                </a:lnTo>
                <a:lnTo>
                  <a:pt x="532324" y="1412869"/>
                </a:lnTo>
                <a:lnTo>
                  <a:pt x="586825" y="1369984"/>
                </a:lnTo>
                <a:lnTo>
                  <a:pt x="643671" y="1327558"/>
                </a:lnTo>
                <a:lnTo>
                  <a:pt x="702834" y="1285600"/>
                </a:lnTo>
                <a:lnTo>
                  <a:pt x="764285" y="1244122"/>
                </a:lnTo>
                <a:lnTo>
                  <a:pt x="827994" y="1203133"/>
                </a:lnTo>
                <a:lnTo>
                  <a:pt x="860686" y="1182825"/>
                </a:lnTo>
                <a:lnTo>
                  <a:pt x="893932" y="1162644"/>
                </a:lnTo>
                <a:lnTo>
                  <a:pt x="927728" y="1142589"/>
                </a:lnTo>
                <a:lnTo>
                  <a:pt x="962071" y="1122664"/>
                </a:lnTo>
                <a:lnTo>
                  <a:pt x="996956" y="1102869"/>
                </a:lnTo>
                <a:lnTo>
                  <a:pt x="1032380" y="1083205"/>
                </a:lnTo>
                <a:lnTo>
                  <a:pt x="1068340" y="1063673"/>
                </a:lnTo>
                <a:lnTo>
                  <a:pt x="1104832" y="1044276"/>
                </a:lnTo>
                <a:lnTo>
                  <a:pt x="1141852" y="1025013"/>
                </a:lnTo>
                <a:lnTo>
                  <a:pt x="1179397" y="1005887"/>
                </a:lnTo>
                <a:lnTo>
                  <a:pt x="1217462" y="986899"/>
                </a:lnTo>
                <a:lnTo>
                  <a:pt x="1256045" y="968050"/>
                </a:lnTo>
                <a:lnTo>
                  <a:pt x="1334748" y="930773"/>
                </a:lnTo>
                <a:lnTo>
                  <a:pt x="1415477" y="894068"/>
                </a:lnTo>
                <a:lnTo>
                  <a:pt x="1498202" y="857945"/>
                </a:lnTo>
                <a:lnTo>
                  <a:pt x="1582894" y="822413"/>
                </a:lnTo>
                <a:lnTo>
                  <a:pt x="1669525" y="787484"/>
                </a:lnTo>
                <a:lnTo>
                  <a:pt x="1758065" y="753167"/>
                </a:lnTo>
                <a:lnTo>
                  <a:pt x="1848485" y="719473"/>
                </a:lnTo>
                <a:lnTo>
                  <a:pt x="1940756" y="686411"/>
                </a:lnTo>
                <a:lnTo>
                  <a:pt x="2034849" y="653993"/>
                </a:lnTo>
                <a:lnTo>
                  <a:pt x="2179340" y="606594"/>
                </a:lnTo>
                <a:lnTo>
                  <a:pt x="2327767" y="560699"/>
                </a:lnTo>
                <a:lnTo>
                  <a:pt x="2480031" y="516345"/>
                </a:lnTo>
                <a:lnTo>
                  <a:pt x="2636034" y="473564"/>
                </a:lnTo>
                <a:lnTo>
                  <a:pt x="2795678" y="432391"/>
                </a:lnTo>
                <a:lnTo>
                  <a:pt x="2958864" y="392862"/>
                </a:lnTo>
                <a:lnTo>
                  <a:pt x="3181787" y="342772"/>
                </a:lnTo>
                <a:lnTo>
                  <a:pt x="3410600" y="295747"/>
                </a:lnTo>
                <a:lnTo>
                  <a:pt x="3645071" y="251869"/>
                </a:lnTo>
                <a:lnTo>
                  <a:pt x="3884966" y="211220"/>
                </a:lnTo>
                <a:lnTo>
                  <a:pt x="4130053" y="173881"/>
                </a:lnTo>
                <a:lnTo>
                  <a:pt x="4380098" y="139935"/>
                </a:lnTo>
                <a:lnTo>
                  <a:pt x="4634870" y="109464"/>
                </a:lnTo>
                <a:lnTo>
                  <a:pt x="4959627" y="76387"/>
                </a:lnTo>
                <a:lnTo>
                  <a:pt x="5290949" y="49027"/>
                </a:lnTo>
                <a:lnTo>
                  <a:pt x="5628383" y="27546"/>
                </a:lnTo>
                <a:lnTo>
                  <a:pt x="5971473" y="12103"/>
                </a:lnTo>
                <a:lnTo>
                  <a:pt x="6652002" y="0"/>
                </a:lnTo>
                <a:lnTo>
                  <a:pt x="6652002" y="2166937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1201737"/>
            <a:ext cx="6572884" cy="5656580"/>
          </a:xfrm>
          <a:custGeom>
            <a:avLst/>
            <a:gdLst/>
            <a:ahLst/>
            <a:cxnLst/>
            <a:rect l="l" t="t" r="r" b="b"/>
            <a:pathLst>
              <a:path w="6572884" h="5656580">
                <a:moveTo>
                  <a:pt x="6572781" y="5656262"/>
                </a:moveTo>
                <a:lnTo>
                  <a:pt x="0" y="5656262"/>
                </a:lnTo>
                <a:lnTo>
                  <a:pt x="0" y="0"/>
                </a:lnTo>
                <a:lnTo>
                  <a:pt x="670648" y="29971"/>
                </a:lnTo>
                <a:lnTo>
                  <a:pt x="772466" y="39831"/>
                </a:lnTo>
                <a:lnTo>
                  <a:pt x="873812" y="51056"/>
                </a:lnTo>
                <a:lnTo>
                  <a:pt x="974675" y="63637"/>
                </a:lnTo>
                <a:lnTo>
                  <a:pt x="1075041" y="77562"/>
                </a:lnTo>
                <a:lnTo>
                  <a:pt x="1174899" y="92821"/>
                </a:lnTo>
                <a:lnTo>
                  <a:pt x="1274238" y="109404"/>
                </a:lnTo>
                <a:lnTo>
                  <a:pt x="1373044" y="127299"/>
                </a:lnTo>
                <a:lnTo>
                  <a:pt x="1471306" y="146496"/>
                </a:lnTo>
                <a:lnTo>
                  <a:pt x="1569013" y="166984"/>
                </a:lnTo>
                <a:lnTo>
                  <a:pt x="1666151" y="188753"/>
                </a:lnTo>
                <a:lnTo>
                  <a:pt x="1762709" y="211792"/>
                </a:lnTo>
                <a:lnTo>
                  <a:pt x="1858675" y="236091"/>
                </a:lnTo>
                <a:lnTo>
                  <a:pt x="1954036" y="261638"/>
                </a:lnTo>
                <a:lnTo>
                  <a:pt x="2048781" y="288423"/>
                </a:lnTo>
                <a:lnTo>
                  <a:pt x="2142898" y="316435"/>
                </a:lnTo>
                <a:lnTo>
                  <a:pt x="2236375" y="345665"/>
                </a:lnTo>
                <a:lnTo>
                  <a:pt x="2329199" y="376100"/>
                </a:lnTo>
                <a:lnTo>
                  <a:pt x="2421359" y="407731"/>
                </a:lnTo>
                <a:lnTo>
                  <a:pt x="2512842" y="440547"/>
                </a:lnTo>
                <a:lnTo>
                  <a:pt x="2603637" y="474536"/>
                </a:lnTo>
                <a:lnTo>
                  <a:pt x="2693731" y="509689"/>
                </a:lnTo>
                <a:lnTo>
                  <a:pt x="2783113" y="545995"/>
                </a:lnTo>
                <a:lnTo>
                  <a:pt x="2871770" y="583444"/>
                </a:lnTo>
                <a:lnTo>
                  <a:pt x="2959690" y="622023"/>
                </a:lnTo>
                <a:lnTo>
                  <a:pt x="3046862" y="661724"/>
                </a:lnTo>
                <a:lnTo>
                  <a:pt x="3133273" y="702534"/>
                </a:lnTo>
                <a:lnTo>
                  <a:pt x="3218911" y="744445"/>
                </a:lnTo>
                <a:lnTo>
                  <a:pt x="3303764" y="787444"/>
                </a:lnTo>
                <a:lnTo>
                  <a:pt x="3387820" y="831521"/>
                </a:lnTo>
                <a:lnTo>
                  <a:pt x="3471068" y="876666"/>
                </a:lnTo>
                <a:lnTo>
                  <a:pt x="3553494" y="922868"/>
                </a:lnTo>
                <a:lnTo>
                  <a:pt x="3635088" y="970116"/>
                </a:lnTo>
                <a:lnTo>
                  <a:pt x="3715836" y="1018399"/>
                </a:lnTo>
                <a:lnTo>
                  <a:pt x="3795728" y="1067708"/>
                </a:lnTo>
                <a:lnTo>
                  <a:pt x="3874750" y="1118031"/>
                </a:lnTo>
                <a:lnTo>
                  <a:pt x="3913932" y="1143569"/>
                </a:lnTo>
                <a:lnTo>
                  <a:pt x="3952892" y="1169357"/>
                </a:lnTo>
                <a:lnTo>
                  <a:pt x="3991628" y="1195394"/>
                </a:lnTo>
                <a:lnTo>
                  <a:pt x="4030140" y="1221677"/>
                </a:lnTo>
                <a:lnTo>
                  <a:pt x="4068425" y="1248206"/>
                </a:lnTo>
                <a:lnTo>
                  <a:pt x="4106483" y="1274979"/>
                </a:lnTo>
                <a:lnTo>
                  <a:pt x="4144311" y="1301995"/>
                </a:lnTo>
                <a:lnTo>
                  <a:pt x="4181908" y="1329252"/>
                </a:lnTo>
                <a:lnTo>
                  <a:pt x="4219274" y="1356750"/>
                </a:lnTo>
                <a:lnTo>
                  <a:pt x="4256405" y="1384487"/>
                </a:lnTo>
                <a:lnTo>
                  <a:pt x="4293301" y="1412461"/>
                </a:lnTo>
                <a:lnTo>
                  <a:pt x="4329960" y="1440672"/>
                </a:lnTo>
                <a:lnTo>
                  <a:pt x="4366381" y="1469117"/>
                </a:lnTo>
                <a:lnTo>
                  <a:pt x="4402562" y="1497796"/>
                </a:lnTo>
                <a:lnTo>
                  <a:pt x="4438501" y="1526708"/>
                </a:lnTo>
                <a:lnTo>
                  <a:pt x="4474198" y="1555850"/>
                </a:lnTo>
                <a:lnTo>
                  <a:pt x="4509650" y="1585222"/>
                </a:lnTo>
                <a:lnTo>
                  <a:pt x="4544857" y="1614822"/>
                </a:lnTo>
                <a:lnTo>
                  <a:pt x="4579816" y="1644649"/>
                </a:lnTo>
                <a:lnTo>
                  <a:pt x="4614526" y="1674702"/>
                </a:lnTo>
                <a:lnTo>
                  <a:pt x="4648986" y="1704979"/>
                </a:lnTo>
                <a:lnTo>
                  <a:pt x="4683194" y="1735479"/>
                </a:lnTo>
                <a:lnTo>
                  <a:pt x="4717148" y="1766200"/>
                </a:lnTo>
                <a:lnTo>
                  <a:pt x="4750848" y="1797142"/>
                </a:lnTo>
                <a:lnTo>
                  <a:pt x="4784291" y="1828303"/>
                </a:lnTo>
                <a:lnTo>
                  <a:pt x="4817477" y="1859681"/>
                </a:lnTo>
                <a:lnTo>
                  <a:pt x="4850403" y="1891276"/>
                </a:lnTo>
                <a:lnTo>
                  <a:pt x="4883068" y="1923085"/>
                </a:lnTo>
                <a:lnTo>
                  <a:pt x="4915471" y="1955109"/>
                </a:lnTo>
                <a:lnTo>
                  <a:pt x="4947609" y="1987344"/>
                </a:lnTo>
                <a:lnTo>
                  <a:pt x="4979483" y="2019790"/>
                </a:lnTo>
                <a:lnTo>
                  <a:pt x="5011089" y="2052447"/>
                </a:lnTo>
                <a:lnTo>
                  <a:pt x="5042427" y="2085311"/>
                </a:lnTo>
                <a:lnTo>
                  <a:pt x="5073495" y="2118382"/>
                </a:lnTo>
                <a:lnTo>
                  <a:pt x="5104291" y="2151659"/>
                </a:lnTo>
                <a:lnTo>
                  <a:pt x="5134815" y="2185140"/>
                </a:lnTo>
                <a:lnTo>
                  <a:pt x="5165064" y="2218825"/>
                </a:lnTo>
                <a:lnTo>
                  <a:pt x="5195037" y="2252710"/>
                </a:lnTo>
                <a:lnTo>
                  <a:pt x="5224733" y="2286796"/>
                </a:lnTo>
                <a:lnTo>
                  <a:pt x="5254150" y="2321082"/>
                </a:lnTo>
                <a:lnTo>
                  <a:pt x="5283286" y="2355564"/>
                </a:lnTo>
                <a:lnTo>
                  <a:pt x="5312140" y="2390243"/>
                </a:lnTo>
                <a:lnTo>
                  <a:pt x="5340711" y="2425117"/>
                </a:lnTo>
                <a:lnTo>
                  <a:pt x="5368997" y="2460185"/>
                </a:lnTo>
                <a:lnTo>
                  <a:pt x="5396996" y="2495445"/>
                </a:lnTo>
                <a:lnTo>
                  <a:pt x="5424707" y="2530896"/>
                </a:lnTo>
                <a:lnTo>
                  <a:pt x="5452129" y="2566536"/>
                </a:lnTo>
                <a:lnTo>
                  <a:pt x="5479260" y="2602365"/>
                </a:lnTo>
                <a:lnTo>
                  <a:pt x="5506098" y="2638381"/>
                </a:lnTo>
                <a:lnTo>
                  <a:pt x="5532643" y="2674583"/>
                </a:lnTo>
                <a:lnTo>
                  <a:pt x="5558891" y="2710968"/>
                </a:lnTo>
                <a:lnTo>
                  <a:pt x="5584843" y="2747537"/>
                </a:lnTo>
                <a:lnTo>
                  <a:pt x="5610496" y="2784288"/>
                </a:lnTo>
                <a:lnTo>
                  <a:pt x="5635849" y="2821218"/>
                </a:lnTo>
                <a:lnTo>
                  <a:pt x="5660901" y="2858328"/>
                </a:lnTo>
                <a:lnTo>
                  <a:pt x="5685649" y="2895615"/>
                </a:lnTo>
                <a:lnTo>
                  <a:pt x="5710093" y="2933079"/>
                </a:lnTo>
                <a:lnTo>
                  <a:pt x="5734231" y="2970718"/>
                </a:lnTo>
                <a:lnTo>
                  <a:pt x="5758062" y="3008530"/>
                </a:lnTo>
                <a:lnTo>
                  <a:pt x="5781583" y="3046515"/>
                </a:lnTo>
                <a:lnTo>
                  <a:pt x="5804793" y="3084671"/>
                </a:lnTo>
                <a:lnTo>
                  <a:pt x="5827692" y="3122996"/>
                </a:lnTo>
                <a:lnTo>
                  <a:pt x="5850277" y="3161490"/>
                </a:lnTo>
                <a:lnTo>
                  <a:pt x="5872547" y="3200151"/>
                </a:lnTo>
                <a:lnTo>
                  <a:pt x="5894500" y="3238977"/>
                </a:lnTo>
                <a:lnTo>
                  <a:pt x="5916136" y="3277968"/>
                </a:lnTo>
                <a:lnTo>
                  <a:pt x="5937451" y="3317121"/>
                </a:lnTo>
                <a:lnTo>
                  <a:pt x="5958446" y="3356437"/>
                </a:lnTo>
                <a:lnTo>
                  <a:pt x="5979118" y="3395912"/>
                </a:lnTo>
                <a:lnTo>
                  <a:pt x="5999466" y="3435547"/>
                </a:lnTo>
                <a:lnTo>
                  <a:pt x="6019488" y="3475340"/>
                </a:lnTo>
                <a:lnTo>
                  <a:pt x="6039183" y="3515288"/>
                </a:lnTo>
                <a:lnTo>
                  <a:pt x="6058549" y="3555392"/>
                </a:lnTo>
                <a:lnTo>
                  <a:pt x="6077586" y="3595650"/>
                </a:lnTo>
                <a:lnTo>
                  <a:pt x="6096290" y="3636059"/>
                </a:lnTo>
                <a:lnTo>
                  <a:pt x="6114662" y="3676620"/>
                </a:lnTo>
                <a:lnTo>
                  <a:pt x="6132699" y="3717331"/>
                </a:lnTo>
                <a:lnTo>
                  <a:pt x="6150400" y="3758190"/>
                </a:lnTo>
                <a:lnTo>
                  <a:pt x="6167763" y="3799196"/>
                </a:lnTo>
                <a:lnTo>
                  <a:pt x="6184786" y="3840347"/>
                </a:lnTo>
                <a:lnTo>
                  <a:pt x="6201470" y="3881643"/>
                </a:lnTo>
                <a:lnTo>
                  <a:pt x="6217811" y="3923082"/>
                </a:lnTo>
                <a:lnTo>
                  <a:pt x="6233808" y="3964663"/>
                </a:lnTo>
                <a:lnTo>
                  <a:pt x="6249460" y="4006384"/>
                </a:lnTo>
                <a:lnTo>
                  <a:pt x="6264766" y="4048244"/>
                </a:lnTo>
                <a:lnTo>
                  <a:pt x="6279723" y="4090242"/>
                </a:lnTo>
                <a:lnTo>
                  <a:pt x="6294331" y="4132376"/>
                </a:lnTo>
                <a:lnTo>
                  <a:pt x="6308587" y="4174645"/>
                </a:lnTo>
                <a:lnTo>
                  <a:pt x="6322491" y="4217048"/>
                </a:lnTo>
                <a:lnTo>
                  <a:pt x="6336040" y="4259583"/>
                </a:lnTo>
                <a:lnTo>
                  <a:pt x="6349234" y="4302249"/>
                </a:lnTo>
                <a:lnTo>
                  <a:pt x="6362071" y="4345045"/>
                </a:lnTo>
                <a:lnTo>
                  <a:pt x="6374548" y="4387970"/>
                </a:lnTo>
                <a:lnTo>
                  <a:pt x="6386666" y="4431021"/>
                </a:lnTo>
                <a:lnTo>
                  <a:pt x="6398422" y="4474198"/>
                </a:lnTo>
                <a:lnTo>
                  <a:pt x="6409814" y="4517500"/>
                </a:lnTo>
                <a:lnTo>
                  <a:pt x="6420842" y="4560924"/>
                </a:lnTo>
                <a:lnTo>
                  <a:pt x="6431504" y="4604470"/>
                </a:lnTo>
                <a:lnTo>
                  <a:pt x="6441798" y="4648137"/>
                </a:lnTo>
                <a:lnTo>
                  <a:pt x="6451722" y="4691923"/>
                </a:lnTo>
                <a:lnTo>
                  <a:pt x="6461276" y="4735826"/>
                </a:lnTo>
                <a:lnTo>
                  <a:pt x="6470457" y="4779846"/>
                </a:lnTo>
                <a:lnTo>
                  <a:pt x="6479265" y="4823981"/>
                </a:lnTo>
                <a:lnTo>
                  <a:pt x="6487698" y="4868230"/>
                </a:lnTo>
                <a:lnTo>
                  <a:pt x="6495753" y="4912591"/>
                </a:lnTo>
                <a:lnTo>
                  <a:pt x="6503431" y="4957063"/>
                </a:lnTo>
                <a:lnTo>
                  <a:pt x="6510728" y="5001644"/>
                </a:lnTo>
                <a:lnTo>
                  <a:pt x="6517645" y="5046335"/>
                </a:lnTo>
                <a:lnTo>
                  <a:pt x="6524178" y="5091132"/>
                </a:lnTo>
                <a:lnTo>
                  <a:pt x="6530327" y="5136035"/>
                </a:lnTo>
                <a:lnTo>
                  <a:pt x="6536091" y="5181042"/>
                </a:lnTo>
                <a:lnTo>
                  <a:pt x="6541467" y="5226153"/>
                </a:lnTo>
                <a:lnTo>
                  <a:pt x="6546454" y="5271365"/>
                </a:lnTo>
                <a:lnTo>
                  <a:pt x="6551051" y="5316677"/>
                </a:lnTo>
                <a:lnTo>
                  <a:pt x="6555256" y="5362089"/>
                </a:lnTo>
                <a:lnTo>
                  <a:pt x="6559068" y="5407599"/>
                </a:lnTo>
                <a:lnTo>
                  <a:pt x="6562484" y="5453204"/>
                </a:lnTo>
                <a:lnTo>
                  <a:pt x="6565505" y="5498905"/>
                </a:lnTo>
                <a:lnTo>
                  <a:pt x="6568128" y="5544700"/>
                </a:lnTo>
                <a:lnTo>
                  <a:pt x="6570351" y="5590587"/>
                </a:lnTo>
                <a:lnTo>
                  <a:pt x="6572173" y="5636565"/>
                </a:lnTo>
                <a:lnTo>
                  <a:pt x="6572781" y="5656262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4609465" y="3116579"/>
            <a:ext cx="415544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82344" algn="l"/>
                <a:tab pos="1952625" algn="l"/>
                <a:tab pos="2922905" algn="l"/>
              </a:tabLst>
            </a:pPr>
            <a:r>
              <a:rPr dirty="0" sz="4800">
                <a:solidFill>
                  <a:srgbClr val="252525"/>
                </a:solidFill>
                <a:latin typeface="微软雅黑"/>
                <a:cs typeface="微软雅黑"/>
              </a:rPr>
              <a:t>感	谢	聆	听！</a:t>
            </a:r>
            <a:endParaRPr sz="4800">
              <a:latin typeface="微软雅黑"/>
              <a:cs typeface="微软雅黑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691282" y="1368818"/>
            <a:ext cx="1545361" cy="15419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015132" y="5434406"/>
            <a:ext cx="703986" cy="70231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578444" y="2946793"/>
            <a:ext cx="1208811" cy="120881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738045" y="4439043"/>
            <a:ext cx="941260" cy="93957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1840" y="0"/>
            <a:ext cx="2058670" cy="63436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>
                <a:solidFill>
                  <a:srgbClr val="F1F1F1"/>
                </a:solidFill>
                <a:latin typeface="华文楷体"/>
                <a:cs typeface="华文楷体"/>
              </a:rPr>
              <a:t>高中物</a:t>
            </a:r>
            <a:r>
              <a:rPr dirty="0" sz="4000" spc="-10">
                <a:solidFill>
                  <a:srgbClr val="F1F1F1"/>
                </a:solidFill>
                <a:latin typeface="华文楷体"/>
                <a:cs typeface="华文楷体"/>
              </a:rPr>
              <a:t>理</a:t>
            </a:r>
            <a:endParaRPr sz="4000">
              <a:latin typeface="华文楷体"/>
              <a:cs typeface="华文楷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62000" y="1757172"/>
            <a:ext cx="254635" cy="254635"/>
          </a:xfrm>
          <a:custGeom>
            <a:avLst/>
            <a:gdLst/>
            <a:ahLst/>
            <a:cxnLst/>
            <a:rect l="l" t="t" r="r" b="b"/>
            <a:pathLst>
              <a:path w="254634" h="254635">
                <a:moveTo>
                  <a:pt x="0" y="0"/>
                </a:moveTo>
                <a:lnTo>
                  <a:pt x="254507" y="0"/>
                </a:lnTo>
                <a:lnTo>
                  <a:pt x="254507" y="254507"/>
                </a:lnTo>
                <a:lnTo>
                  <a:pt x="0" y="254507"/>
                </a:lnTo>
                <a:lnTo>
                  <a:pt x="0" y="0"/>
                </a:lnTo>
                <a:close/>
              </a:path>
            </a:pathLst>
          </a:custGeom>
          <a:solidFill>
            <a:srgbClr val="FAC5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136903" y="1757172"/>
            <a:ext cx="254635" cy="254635"/>
          </a:xfrm>
          <a:custGeom>
            <a:avLst/>
            <a:gdLst/>
            <a:ahLst/>
            <a:cxnLst/>
            <a:rect l="l" t="t" r="r" b="b"/>
            <a:pathLst>
              <a:path w="254634" h="254635">
                <a:moveTo>
                  <a:pt x="0" y="0"/>
                </a:moveTo>
                <a:lnTo>
                  <a:pt x="254508" y="0"/>
                </a:lnTo>
                <a:lnTo>
                  <a:pt x="254508" y="254507"/>
                </a:lnTo>
                <a:lnTo>
                  <a:pt x="0" y="254507"/>
                </a:lnTo>
                <a:lnTo>
                  <a:pt x="0" y="0"/>
                </a:lnTo>
                <a:close/>
              </a:path>
            </a:pathLst>
          </a:custGeom>
          <a:solidFill>
            <a:srgbClr val="8AC0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135380" y="1371600"/>
            <a:ext cx="253365" cy="254635"/>
          </a:xfrm>
          <a:custGeom>
            <a:avLst/>
            <a:gdLst/>
            <a:ahLst/>
            <a:cxnLst/>
            <a:rect l="l" t="t" r="r" b="b"/>
            <a:pathLst>
              <a:path w="253365" h="254635">
                <a:moveTo>
                  <a:pt x="0" y="0"/>
                </a:moveTo>
                <a:lnTo>
                  <a:pt x="252984" y="0"/>
                </a:lnTo>
                <a:lnTo>
                  <a:pt x="252984" y="254507"/>
                </a:lnTo>
                <a:lnTo>
                  <a:pt x="0" y="254507"/>
                </a:lnTo>
                <a:lnTo>
                  <a:pt x="0" y="0"/>
                </a:lnTo>
                <a:close/>
              </a:path>
            </a:pathLst>
          </a:custGeom>
          <a:solidFill>
            <a:srgbClr val="66BE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62000" y="1371600"/>
            <a:ext cx="254635" cy="254635"/>
          </a:xfrm>
          <a:custGeom>
            <a:avLst/>
            <a:gdLst/>
            <a:ahLst/>
            <a:cxnLst/>
            <a:rect l="l" t="t" r="r" b="b"/>
            <a:pathLst>
              <a:path w="254634" h="254635">
                <a:moveTo>
                  <a:pt x="0" y="0"/>
                </a:moveTo>
                <a:lnTo>
                  <a:pt x="254507" y="0"/>
                </a:lnTo>
                <a:lnTo>
                  <a:pt x="254507" y="254507"/>
                </a:lnTo>
                <a:lnTo>
                  <a:pt x="0" y="254507"/>
                </a:lnTo>
                <a:lnTo>
                  <a:pt x="0" y="0"/>
                </a:lnTo>
                <a:close/>
              </a:path>
            </a:pathLst>
          </a:custGeom>
          <a:solidFill>
            <a:srgbClr val="FB6C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711834" y="2125979"/>
            <a:ext cx="330200" cy="2463800"/>
          </a:xfrm>
          <a:prstGeom prst="rect">
            <a:avLst/>
          </a:prstGeom>
        </p:spPr>
        <p:txBody>
          <a:bodyPr wrap="square" lIns="0" tIns="0" rIns="0" bIns="0" rtlCol="0" vert="eaVert">
            <a:spAutoFit/>
          </a:bodyPr>
          <a:lstStyle/>
          <a:p>
            <a:pPr marL="12700">
              <a:lnSpc>
                <a:spcPct val="60000"/>
              </a:lnSpc>
            </a:pPr>
            <a:r>
              <a:rPr dirty="0" sz="2400">
                <a:solidFill>
                  <a:srgbClr val="252525"/>
                </a:solidFill>
                <a:latin typeface="微软雅黑"/>
                <a:cs typeface="微软雅黑"/>
              </a:rPr>
              <a:t>生活中的特殊现象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068387" y="1371600"/>
            <a:ext cx="0" cy="2402205"/>
          </a:xfrm>
          <a:custGeom>
            <a:avLst/>
            <a:gdLst/>
            <a:ahLst/>
            <a:cxnLst/>
            <a:rect l="l" t="t" r="r" b="b"/>
            <a:pathLst>
              <a:path w="0" h="2402204">
                <a:moveTo>
                  <a:pt x="0" y="0"/>
                </a:moveTo>
                <a:lnTo>
                  <a:pt x="0" y="2401887"/>
                </a:lnTo>
              </a:path>
            </a:pathLst>
          </a:custGeom>
          <a:ln w="25400">
            <a:solidFill>
              <a:srgbClr val="25252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63587" y="1685925"/>
            <a:ext cx="627380" cy="0"/>
          </a:xfrm>
          <a:custGeom>
            <a:avLst/>
            <a:gdLst/>
            <a:ahLst/>
            <a:cxnLst/>
            <a:rect l="l" t="t" r="r" b="b"/>
            <a:pathLst>
              <a:path w="627380" h="0">
                <a:moveTo>
                  <a:pt x="0" y="0"/>
                </a:moveTo>
                <a:lnTo>
                  <a:pt x="627062" y="0"/>
                </a:lnTo>
              </a:path>
            </a:pathLst>
          </a:custGeom>
          <a:ln w="25400">
            <a:solidFill>
              <a:srgbClr val="25252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2175827" y="1515427"/>
            <a:ext cx="8559165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>
                <a:latin typeface="微软雅黑"/>
                <a:cs typeface="微软雅黑"/>
              </a:rPr>
              <a:t>观看视频并回答：飞机起飞时发动机的声音如何变化</a:t>
            </a:r>
            <a:r>
              <a:rPr dirty="0" sz="2800" spc="-5">
                <a:latin typeface="微软雅黑"/>
                <a:cs typeface="微软雅黑"/>
              </a:rPr>
              <a:t>？</a:t>
            </a:r>
            <a:endParaRPr sz="2800">
              <a:latin typeface="微软雅黑"/>
              <a:cs typeface="微软雅黑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898892" y="2671572"/>
            <a:ext cx="3352800" cy="2743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2326639" y="3165157"/>
            <a:ext cx="4902200" cy="1122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dirty="0" sz="2400">
                <a:latin typeface="微软雅黑"/>
                <a:cs typeface="微软雅黑"/>
              </a:rPr>
              <a:t>飞机飞近时，轰鸣声的音调越来越高 飞机飞远时，轰鸣声的音调越来越低</a:t>
            </a:r>
            <a:endParaRPr sz="24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1840" y="0"/>
            <a:ext cx="2058670" cy="63436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>
                <a:solidFill>
                  <a:srgbClr val="F1F1F1"/>
                </a:solidFill>
                <a:latin typeface="华文楷体"/>
                <a:cs typeface="华文楷体"/>
              </a:rPr>
              <a:t>高中物</a:t>
            </a:r>
            <a:r>
              <a:rPr dirty="0" sz="4000" spc="-10">
                <a:solidFill>
                  <a:srgbClr val="F1F1F1"/>
                </a:solidFill>
                <a:latin typeface="华文楷体"/>
                <a:cs typeface="华文楷体"/>
              </a:rPr>
              <a:t>理</a:t>
            </a:r>
            <a:endParaRPr sz="4000">
              <a:latin typeface="华文楷体"/>
              <a:cs typeface="华文楷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62000" y="1757172"/>
            <a:ext cx="254635" cy="254635"/>
          </a:xfrm>
          <a:custGeom>
            <a:avLst/>
            <a:gdLst/>
            <a:ahLst/>
            <a:cxnLst/>
            <a:rect l="l" t="t" r="r" b="b"/>
            <a:pathLst>
              <a:path w="254634" h="254635">
                <a:moveTo>
                  <a:pt x="0" y="0"/>
                </a:moveTo>
                <a:lnTo>
                  <a:pt x="254507" y="0"/>
                </a:lnTo>
                <a:lnTo>
                  <a:pt x="254507" y="254507"/>
                </a:lnTo>
                <a:lnTo>
                  <a:pt x="0" y="254507"/>
                </a:lnTo>
                <a:lnTo>
                  <a:pt x="0" y="0"/>
                </a:lnTo>
                <a:close/>
              </a:path>
            </a:pathLst>
          </a:custGeom>
          <a:solidFill>
            <a:srgbClr val="FAC5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136903" y="1757172"/>
            <a:ext cx="254635" cy="254635"/>
          </a:xfrm>
          <a:custGeom>
            <a:avLst/>
            <a:gdLst/>
            <a:ahLst/>
            <a:cxnLst/>
            <a:rect l="l" t="t" r="r" b="b"/>
            <a:pathLst>
              <a:path w="254634" h="254635">
                <a:moveTo>
                  <a:pt x="0" y="0"/>
                </a:moveTo>
                <a:lnTo>
                  <a:pt x="254508" y="0"/>
                </a:lnTo>
                <a:lnTo>
                  <a:pt x="254508" y="254507"/>
                </a:lnTo>
                <a:lnTo>
                  <a:pt x="0" y="254507"/>
                </a:lnTo>
                <a:lnTo>
                  <a:pt x="0" y="0"/>
                </a:lnTo>
                <a:close/>
              </a:path>
            </a:pathLst>
          </a:custGeom>
          <a:solidFill>
            <a:srgbClr val="8AC0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135380" y="1371600"/>
            <a:ext cx="253365" cy="254635"/>
          </a:xfrm>
          <a:custGeom>
            <a:avLst/>
            <a:gdLst/>
            <a:ahLst/>
            <a:cxnLst/>
            <a:rect l="l" t="t" r="r" b="b"/>
            <a:pathLst>
              <a:path w="253365" h="254635">
                <a:moveTo>
                  <a:pt x="0" y="0"/>
                </a:moveTo>
                <a:lnTo>
                  <a:pt x="252984" y="0"/>
                </a:lnTo>
                <a:lnTo>
                  <a:pt x="252984" y="254507"/>
                </a:lnTo>
                <a:lnTo>
                  <a:pt x="0" y="254507"/>
                </a:lnTo>
                <a:lnTo>
                  <a:pt x="0" y="0"/>
                </a:lnTo>
                <a:close/>
              </a:path>
            </a:pathLst>
          </a:custGeom>
          <a:solidFill>
            <a:srgbClr val="66BE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62000" y="1371600"/>
            <a:ext cx="254635" cy="254635"/>
          </a:xfrm>
          <a:custGeom>
            <a:avLst/>
            <a:gdLst/>
            <a:ahLst/>
            <a:cxnLst/>
            <a:rect l="l" t="t" r="r" b="b"/>
            <a:pathLst>
              <a:path w="254634" h="254635">
                <a:moveTo>
                  <a:pt x="0" y="0"/>
                </a:moveTo>
                <a:lnTo>
                  <a:pt x="254507" y="0"/>
                </a:lnTo>
                <a:lnTo>
                  <a:pt x="254507" y="254507"/>
                </a:lnTo>
                <a:lnTo>
                  <a:pt x="0" y="254507"/>
                </a:lnTo>
                <a:lnTo>
                  <a:pt x="0" y="0"/>
                </a:lnTo>
                <a:close/>
              </a:path>
            </a:pathLst>
          </a:custGeom>
          <a:solidFill>
            <a:srgbClr val="FB6C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711834" y="2125979"/>
            <a:ext cx="330200" cy="2463800"/>
          </a:xfrm>
          <a:prstGeom prst="rect">
            <a:avLst/>
          </a:prstGeom>
        </p:spPr>
        <p:txBody>
          <a:bodyPr wrap="square" lIns="0" tIns="0" rIns="0" bIns="0" rtlCol="0" vert="eaVert">
            <a:spAutoFit/>
          </a:bodyPr>
          <a:lstStyle/>
          <a:p>
            <a:pPr marL="12700">
              <a:lnSpc>
                <a:spcPct val="60000"/>
              </a:lnSpc>
            </a:pPr>
            <a:r>
              <a:rPr dirty="0" sz="2400">
                <a:solidFill>
                  <a:srgbClr val="252525"/>
                </a:solidFill>
                <a:latin typeface="微软雅黑"/>
                <a:cs typeface="微软雅黑"/>
              </a:rPr>
              <a:t>生活中的特殊现象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068387" y="1371600"/>
            <a:ext cx="0" cy="2402205"/>
          </a:xfrm>
          <a:custGeom>
            <a:avLst/>
            <a:gdLst/>
            <a:ahLst/>
            <a:cxnLst/>
            <a:rect l="l" t="t" r="r" b="b"/>
            <a:pathLst>
              <a:path w="0" h="2402204">
                <a:moveTo>
                  <a:pt x="0" y="0"/>
                </a:moveTo>
                <a:lnTo>
                  <a:pt x="0" y="2401887"/>
                </a:lnTo>
              </a:path>
            </a:pathLst>
          </a:custGeom>
          <a:ln w="25400">
            <a:solidFill>
              <a:srgbClr val="25252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63587" y="1685925"/>
            <a:ext cx="627380" cy="0"/>
          </a:xfrm>
          <a:custGeom>
            <a:avLst/>
            <a:gdLst/>
            <a:ahLst/>
            <a:cxnLst/>
            <a:rect l="l" t="t" r="r" b="b"/>
            <a:pathLst>
              <a:path w="627380" h="0">
                <a:moveTo>
                  <a:pt x="0" y="0"/>
                </a:moveTo>
                <a:lnTo>
                  <a:pt x="627062" y="0"/>
                </a:lnTo>
              </a:path>
            </a:pathLst>
          </a:custGeom>
          <a:ln w="25400">
            <a:solidFill>
              <a:srgbClr val="25252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817052" y="1361439"/>
            <a:ext cx="8203565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>
                <a:latin typeface="微软雅黑"/>
                <a:cs typeface="微软雅黑"/>
              </a:rPr>
              <a:t>观看视频并回答：火车经过时鸣笛的声音如何变化</a:t>
            </a:r>
            <a:r>
              <a:rPr dirty="0" sz="2800" spc="-5">
                <a:latin typeface="微软雅黑"/>
                <a:cs typeface="微软雅黑"/>
              </a:rPr>
              <a:t>？</a:t>
            </a:r>
            <a:endParaRPr sz="2800">
              <a:latin typeface="微软雅黑"/>
              <a:cs typeface="微软雅黑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156777" y="3011170"/>
            <a:ext cx="4902200" cy="1122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dirty="0" sz="2400">
                <a:latin typeface="微软雅黑"/>
                <a:cs typeface="微软雅黑"/>
              </a:rPr>
              <a:t>列车靠近时，鸣笛声的音调越来越高 列车远离时，鸣笛声的音调越来越低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804404" y="2426207"/>
            <a:ext cx="3352800" cy="2743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1840" y="0"/>
            <a:ext cx="2058670" cy="63436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>
                <a:solidFill>
                  <a:srgbClr val="F1F1F1"/>
                </a:solidFill>
                <a:latin typeface="华文楷体"/>
                <a:cs typeface="华文楷体"/>
              </a:rPr>
              <a:t>高中物</a:t>
            </a:r>
            <a:r>
              <a:rPr dirty="0" sz="4000" spc="-10">
                <a:solidFill>
                  <a:srgbClr val="F1F1F1"/>
                </a:solidFill>
                <a:latin typeface="华文楷体"/>
                <a:cs typeface="华文楷体"/>
              </a:rPr>
              <a:t>理</a:t>
            </a:r>
            <a:endParaRPr sz="4000">
              <a:latin typeface="华文楷体"/>
              <a:cs typeface="华文楷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62000" y="1757172"/>
            <a:ext cx="254635" cy="254635"/>
          </a:xfrm>
          <a:custGeom>
            <a:avLst/>
            <a:gdLst/>
            <a:ahLst/>
            <a:cxnLst/>
            <a:rect l="l" t="t" r="r" b="b"/>
            <a:pathLst>
              <a:path w="254634" h="254635">
                <a:moveTo>
                  <a:pt x="0" y="0"/>
                </a:moveTo>
                <a:lnTo>
                  <a:pt x="254507" y="0"/>
                </a:lnTo>
                <a:lnTo>
                  <a:pt x="254507" y="254507"/>
                </a:lnTo>
                <a:lnTo>
                  <a:pt x="0" y="254507"/>
                </a:lnTo>
                <a:lnTo>
                  <a:pt x="0" y="0"/>
                </a:lnTo>
                <a:close/>
              </a:path>
            </a:pathLst>
          </a:custGeom>
          <a:solidFill>
            <a:srgbClr val="FAC5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136903" y="1757172"/>
            <a:ext cx="254635" cy="254635"/>
          </a:xfrm>
          <a:custGeom>
            <a:avLst/>
            <a:gdLst/>
            <a:ahLst/>
            <a:cxnLst/>
            <a:rect l="l" t="t" r="r" b="b"/>
            <a:pathLst>
              <a:path w="254634" h="254635">
                <a:moveTo>
                  <a:pt x="0" y="0"/>
                </a:moveTo>
                <a:lnTo>
                  <a:pt x="254508" y="0"/>
                </a:lnTo>
                <a:lnTo>
                  <a:pt x="254508" y="254507"/>
                </a:lnTo>
                <a:lnTo>
                  <a:pt x="0" y="254507"/>
                </a:lnTo>
                <a:lnTo>
                  <a:pt x="0" y="0"/>
                </a:lnTo>
                <a:close/>
              </a:path>
            </a:pathLst>
          </a:custGeom>
          <a:solidFill>
            <a:srgbClr val="8AC0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135380" y="1371600"/>
            <a:ext cx="253365" cy="254635"/>
          </a:xfrm>
          <a:custGeom>
            <a:avLst/>
            <a:gdLst/>
            <a:ahLst/>
            <a:cxnLst/>
            <a:rect l="l" t="t" r="r" b="b"/>
            <a:pathLst>
              <a:path w="253365" h="254635">
                <a:moveTo>
                  <a:pt x="0" y="0"/>
                </a:moveTo>
                <a:lnTo>
                  <a:pt x="252984" y="0"/>
                </a:lnTo>
                <a:lnTo>
                  <a:pt x="252984" y="254507"/>
                </a:lnTo>
                <a:lnTo>
                  <a:pt x="0" y="254507"/>
                </a:lnTo>
                <a:lnTo>
                  <a:pt x="0" y="0"/>
                </a:lnTo>
                <a:close/>
              </a:path>
            </a:pathLst>
          </a:custGeom>
          <a:solidFill>
            <a:srgbClr val="66BE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62000" y="1371600"/>
            <a:ext cx="254635" cy="254635"/>
          </a:xfrm>
          <a:custGeom>
            <a:avLst/>
            <a:gdLst/>
            <a:ahLst/>
            <a:cxnLst/>
            <a:rect l="l" t="t" r="r" b="b"/>
            <a:pathLst>
              <a:path w="254634" h="254635">
                <a:moveTo>
                  <a:pt x="0" y="0"/>
                </a:moveTo>
                <a:lnTo>
                  <a:pt x="254507" y="0"/>
                </a:lnTo>
                <a:lnTo>
                  <a:pt x="254507" y="254507"/>
                </a:lnTo>
                <a:lnTo>
                  <a:pt x="0" y="254507"/>
                </a:lnTo>
                <a:lnTo>
                  <a:pt x="0" y="0"/>
                </a:lnTo>
                <a:close/>
              </a:path>
            </a:pathLst>
          </a:custGeom>
          <a:solidFill>
            <a:srgbClr val="FB6C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711834" y="2125979"/>
            <a:ext cx="330200" cy="2463800"/>
          </a:xfrm>
          <a:prstGeom prst="rect">
            <a:avLst/>
          </a:prstGeom>
        </p:spPr>
        <p:txBody>
          <a:bodyPr wrap="square" lIns="0" tIns="0" rIns="0" bIns="0" rtlCol="0" vert="eaVert">
            <a:spAutoFit/>
          </a:bodyPr>
          <a:lstStyle/>
          <a:p>
            <a:pPr marL="12700">
              <a:lnSpc>
                <a:spcPct val="60000"/>
              </a:lnSpc>
            </a:pPr>
            <a:r>
              <a:rPr dirty="0" sz="2400">
                <a:solidFill>
                  <a:srgbClr val="252525"/>
                </a:solidFill>
                <a:latin typeface="微软雅黑"/>
                <a:cs typeface="微软雅黑"/>
              </a:rPr>
              <a:t>生活中的特殊现象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068387" y="1371600"/>
            <a:ext cx="0" cy="2402205"/>
          </a:xfrm>
          <a:custGeom>
            <a:avLst/>
            <a:gdLst/>
            <a:ahLst/>
            <a:cxnLst/>
            <a:rect l="l" t="t" r="r" b="b"/>
            <a:pathLst>
              <a:path w="0" h="2402204">
                <a:moveTo>
                  <a:pt x="0" y="0"/>
                </a:moveTo>
                <a:lnTo>
                  <a:pt x="0" y="2401887"/>
                </a:lnTo>
              </a:path>
            </a:pathLst>
          </a:custGeom>
          <a:ln w="25400">
            <a:solidFill>
              <a:srgbClr val="25252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63587" y="1685925"/>
            <a:ext cx="627380" cy="0"/>
          </a:xfrm>
          <a:custGeom>
            <a:avLst/>
            <a:gdLst/>
            <a:ahLst/>
            <a:cxnLst/>
            <a:rect l="l" t="t" r="r" b="b"/>
            <a:pathLst>
              <a:path w="627380" h="0">
                <a:moveTo>
                  <a:pt x="0" y="0"/>
                </a:moveTo>
                <a:lnTo>
                  <a:pt x="627062" y="0"/>
                </a:lnTo>
              </a:path>
            </a:pathLst>
          </a:custGeom>
          <a:ln w="25400">
            <a:solidFill>
              <a:srgbClr val="25252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975802" y="1347152"/>
            <a:ext cx="7847965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>
                <a:latin typeface="微软雅黑"/>
                <a:cs typeface="微软雅黑"/>
              </a:rPr>
              <a:t>观看视频并回答：汽车经过时鸣笛音调如何变化</a:t>
            </a:r>
            <a:r>
              <a:rPr dirty="0" sz="2800" spc="-5">
                <a:latin typeface="微软雅黑"/>
                <a:cs typeface="微软雅黑"/>
              </a:rPr>
              <a:t>？</a:t>
            </a:r>
            <a:endParaRPr sz="2800">
              <a:latin typeface="微软雅黑"/>
              <a:cs typeface="微软雅黑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228076" y="2194560"/>
            <a:ext cx="3352800" cy="2743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2071052" y="2836545"/>
            <a:ext cx="5511800" cy="1122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dirty="0" sz="2400">
                <a:latin typeface="微软雅黑"/>
                <a:cs typeface="微软雅黑"/>
              </a:rPr>
              <a:t>当汽车向你驶来时，汽车声音的音调变高 当汽车离你远去时，汽车声音的音调变低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975802" y="5712777"/>
            <a:ext cx="7492365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>
                <a:latin typeface="微软雅黑"/>
                <a:cs typeface="微软雅黑"/>
              </a:rPr>
              <a:t>音调由</a:t>
            </a:r>
            <a:r>
              <a:rPr dirty="0" sz="2800" b="1">
                <a:solidFill>
                  <a:srgbClr val="FF0000"/>
                </a:solidFill>
                <a:latin typeface="微软雅黑"/>
                <a:cs typeface="微软雅黑"/>
              </a:rPr>
              <a:t>频率</a:t>
            </a:r>
            <a:r>
              <a:rPr dirty="0" sz="2800">
                <a:latin typeface="微软雅黑"/>
                <a:cs typeface="微软雅黑"/>
              </a:rPr>
              <a:t>决定：频率高音调高，频率低音调</a:t>
            </a:r>
            <a:r>
              <a:rPr dirty="0" sz="2800" spc="-5">
                <a:latin typeface="微软雅黑"/>
                <a:cs typeface="微软雅黑"/>
              </a:rPr>
              <a:t>低</a:t>
            </a:r>
            <a:endParaRPr sz="28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1840" y="0"/>
            <a:ext cx="2058670" cy="63436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>
                <a:solidFill>
                  <a:srgbClr val="F1F1F1"/>
                </a:solidFill>
                <a:latin typeface="华文楷体"/>
                <a:cs typeface="华文楷体"/>
              </a:rPr>
              <a:t>高中物</a:t>
            </a:r>
            <a:r>
              <a:rPr dirty="0" sz="4000" spc="-10">
                <a:solidFill>
                  <a:srgbClr val="F1F1F1"/>
                </a:solidFill>
                <a:latin typeface="华文楷体"/>
                <a:cs typeface="华文楷体"/>
              </a:rPr>
              <a:t>理</a:t>
            </a:r>
            <a:endParaRPr sz="4000">
              <a:latin typeface="华文楷体"/>
              <a:cs typeface="华文楷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62000" y="1757172"/>
            <a:ext cx="254635" cy="254635"/>
          </a:xfrm>
          <a:custGeom>
            <a:avLst/>
            <a:gdLst/>
            <a:ahLst/>
            <a:cxnLst/>
            <a:rect l="l" t="t" r="r" b="b"/>
            <a:pathLst>
              <a:path w="254634" h="254635">
                <a:moveTo>
                  <a:pt x="0" y="0"/>
                </a:moveTo>
                <a:lnTo>
                  <a:pt x="254507" y="0"/>
                </a:lnTo>
                <a:lnTo>
                  <a:pt x="254507" y="254507"/>
                </a:lnTo>
                <a:lnTo>
                  <a:pt x="0" y="254507"/>
                </a:lnTo>
                <a:lnTo>
                  <a:pt x="0" y="0"/>
                </a:lnTo>
                <a:close/>
              </a:path>
            </a:pathLst>
          </a:custGeom>
          <a:solidFill>
            <a:srgbClr val="FAC5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136903" y="1757172"/>
            <a:ext cx="254635" cy="254635"/>
          </a:xfrm>
          <a:custGeom>
            <a:avLst/>
            <a:gdLst/>
            <a:ahLst/>
            <a:cxnLst/>
            <a:rect l="l" t="t" r="r" b="b"/>
            <a:pathLst>
              <a:path w="254634" h="254635">
                <a:moveTo>
                  <a:pt x="0" y="0"/>
                </a:moveTo>
                <a:lnTo>
                  <a:pt x="254508" y="0"/>
                </a:lnTo>
                <a:lnTo>
                  <a:pt x="254508" y="254507"/>
                </a:lnTo>
                <a:lnTo>
                  <a:pt x="0" y="254507"/>
                </a:lnTo>
                <a:lnTo>
                  <a:pt x="0" y="0"/>
                </a:lnTo>
                <a:close/>
              </a:path>
            </a:pathLst>
          </a:custGeom>
          <a:solidFill>
            <a:srgbClr val="8AC0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135380" y="1371600"/>
            <a:ext cx="253365" cy="254635"/>
          </a:xfrm>
          <a:custGeom>
            <a:avLst/>
            <a:gdLst/>
            <a:ahLst/>
            <a:cxnLst/>
            <a:rect l="l" t="t" r="r" b="b"/>
            <a:pathLst>
              <a:path w="253365" h="254635">
                <a:moveTo>
                  <a:pt x="0" y="0"/>
                </a:moveTo>
                <a:lnTo>
                  <a:pt x="252984" y="0"/>
                </a:lnTo>
                <a:lnTo>
                  <a:pt x="252984" y="254507"/>
                </a:lnTo>
                <a:lnTo>
                  <a:pt x="0" y="254507"/>
                </a:lnTo>
                <a:lnTo>
                  <a:pt x="0" y="0"/>
                </a:lnTo>
                <a:close/>
              </a:path>
            </a:pathLst>
          </a:custGeom>
          <a:solidFill>
            <a:srgbClr val="66BE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62000" y="1371600"/>
            <a:ext cx="254635" cy="254635"/>
          </a:xfrm>
          <a:custGeom>
            <a:avLst/>
            <a:gdLst/>
            <a:ahLst/>
            <a:cxnLst/>
            <a:rect l="l" t="t" r="r" b="b"/>
            <a:pathLst>
              <a:path w="254634" h="254635">
                <a:moveTo>
                  <a:pt x="0" y="0"/>
                </a:moveTo>
                <a:lnTo>
                  <a:pt x="254507" y="0"/>
                </a:lnTo>
                <a:lnTo>
                  <a:pt x="254507" y="254507"/>
                </a:lnTo>
                <a:lnTo>
                  <a:pt x="0" y="254507"/>
                </a:lnTo>
                <a:lnTo>
                  <a:pt x="0" y="0"/>
                </a:lnTo>
                <a:close/>
              </a:path>
            </a:pathLst>
          </a:custGeom>
          <a:solidFill>
            <a:srgbClr val="FB6C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711834" y="2152967"/>
            <a:ext cx="330200" cy="1549400"/>
          </a:xfrm>
          <a:prstGeom prst="rect">
            <a:avLst/>
          </a:prstGeom>
        </p:spPr>
        <p:txBody>
          <a:bodyPr wrap="square" lIns="0" tIns="0" rIns="0" bIns="0" rtlCol="0" vert="eaVert">
            <a:spAutoFit/>
          </a:bodyPr>
          <a:lstStyle/>
          <a:p>
            <a:pPr marL="12700">
              <a:lnSpc>
                <a:spcPct val="60000"/>
              </a:lnSpc>
            </a:pPr>
            <a:r>
              <a:rPr dirty="0" sz="2400">
                <a:solidFill>
                  <a:srgbClr val="252525"/>
                </a:solidFill>
                <a:latin typeface="微软雅黑"/>
                <a:cs typeface="微软雅黑"/>
              </a:rPr>
              <a:t>多普勒效应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068387" y="1371600"/>
            <a:ext cx="0" cy="2402205"/>
          </a:xfrm>
          <a:custGeom>
            <a:avLst/>
            <a:gdLst/>
            <a:ahLst/>
            <a:cxnLst/>
            <a:rect l="l" t="t" r="r" b="b"/>
            <a:pathLst>
              <a:path w="0" h="2402204">
                <a:moveTo>
                  <a:pt x="0" y="0"/>
                </a:moveTo>
                <a:lnTo>
                  <a:pt x="0" y="2401887"/>
                </a:lnTo>
              </a:path>
            </a:pathLst>
          </a:custGeom>
          <a:ln w="25400">
            <a:solidFill>
              <a:srgbClr val="25252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63587" y="1685925"/>
            <a:ext cx="627380" cy="0"/>
          </a:xfrm>
          <a:custGeom>
            <a:avLst/>
            <a:gdLst/>
            <a:ahLst/>
            <a:cxnLst/>
            <a:rect l="l" t="t" r="r" b="b"/>
            <a:pathLst>
              <a:path w="627380" h="0">
                <a:moveTo>
                  <a:pt x="0" y="0"/>
                </a:moveTo>
                <a:lnTo>
                  <a:pt x="627062" y="0"/>
                </a:lnTo>
              </a:path>
            </a:pathLst>
          </a:custGeom>
          <a:ln w="25400">
            <a:solidFill>
              <a:srgbClr val="25252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2201227" y="1388562"/>
            <a:ext cx="8542020" cy="1203325"/>
          </a:xfrm>
          <a:prstGeom prst="rect">
            <a:avLst/>
          </a:prstGeom>
        </p:spPr>
        <p:txBody>
          <a:bodyPr wrap="square" lIns="0" tIns="1905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00"/>
              </a:spcBef>
            </a:pPr>
            <a:r>
              <a:rPr dirty="0" sz="2400" spc="85">
                <a:latin typeface="微软雅黑"/>
                <a:cs typeface="微软雅黑"/>
              </a:rPr>
              <a:t>当波源和观察者之间有相对运动时，</a:t>
            </a:r>
            <a:r>
              <a:rPr dirty="0" sz="2400" spc="90">
                <a:latin typeface="微软雅黑"/>
                <a:cs typeface="微软雅黑"/>
              </a:rPr>
              <a:t>观察者接收到的频率与</a:t>
            </a:r>
            <a:r>
              <a:rPr dirty="0" sz="2400">
                <a:latin typeface="微软雅黑"/>
                <a:cs typeface="微软雅黑"/>
              </a:rPr>
              <a:t>波</a:t>
            </a:r>
            <a:endParaRPr sz="24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1630"/>
              </a:spcBef>
            </a:pPr>
            <a:r>
              <a:rPr dirty="0" sz="2400">
                <a:latin typeface="微软雅黑"/>
                <a:cs typeface="微软雅黑"/>
              </a:rPr>
              <a:t>源频率不同的现象叫做</a:t>
            </a:r>
            <a:r>
              <a:rPr dirty="0" sz="2800">
                <a:solidFill>
                  <a:srgbClr val="FF0000"/>
                </a:solidFill>
                <a:latin typeface="微软雅黑"/>
                <a:cs typeface="微软雅黑"/>
              </a:rPr>
              <a:t>多普勒效</a:t>
            </a:r>
            <a:r>
              <a:rPr dirty="0" sz="2800" spc="-5">
                <a:solidFill>
                  <a:srgbClr val="FF0000"/>
                </a:solidFill>
                <a:latin typeface="微软雅黑"/>
                <a:cs typeface="微软雅黑"/>
              </a:rPr>
              <a:t>应</a:t>
            </a:r>
            <a:endParaRPr sz="2800">
              <a:latin typeface="微软雅黑"/>
              <a:cs typeface="微软雅黑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040889" y="4277677"/>
            <a:ext cx="8681085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>
                <a:latin typeface="微软雅黑"/>
                <a:cs typeface="微软雅黑"/>
              </a:rPr>
              <a:t>这种现象是奥地利物理学家</a:t>
            </a:r>
            <a:r>
              <a:rPr dirty="0" sz="2800" b="1">
                <a:solidFill>
                  <a:srgbClr val="FF0000"/>
                </a:solidFill>
                <a:latin typeface="微软雅黑"/>
                <a:cs typeface="微软雅黑"/>
              </a:rPr>
              <a:t>多普勒</a:t>
            </a:r>
            <a:r>
              <a:rPr dirty="0" sz="2800">
                <a:latin typeface="微软雅黑"/>
                <a:cs typeface="微软雅黑"/>
              </a:rPr>
              <a:t>在</a:t>
            </a:r>
            <a:r>
              <a:rPr dirty="0" sz="2800" spc="-5">
                <a:latin typeface="微软雅黑"/>
                <a:cs typeface="微软雅黑"/>
              </a:rPr>
              <a:t>1842</a:t>
            </a:r>
            <a:r>
              <a:rPr dirty="0" sz="2800">
                <a:latin typeface="微软雅黑"/>
                <a:cs typeface="微软雅黑"/>
              </a:rPr>
              <a:t>年最先发现</a:t>
            </a:r>
            <a:r>
              <a:rPr dirty="0" sz="2800" spc="-5">
                <a:latin typeface="微软雅黑"/>
                <a:cs typeface="微软雅黑"/>
              </a:rPr>
              <a:t>的</a:t>
            </a:r>
            <a:endParaRPr sz="28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1840" y="0"/>
            <a:ext cx="2058670" cy="63436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>
                <a:solidFill>
                  <a:srgbClr val="F1F1F1"/>
                </a:solidFill>
                <a:latin typeface="华文楷体"/>
                <a:cs typeface="华文楷体"/>
              </a:rPr>
              <a:t>高中物</a:t>
            </a:r>
            <a:r>
              <a:rPr dirty="0" sz="4000" spc="-10">
                <a:solidFill>
                  <a:srgbClr val="F1F1F1"/>
                </a:solidFill>
                <a:latin typeface="华文楷体"/>
                <a:cs typeface="华文楷体"/>
              </a:rPr>
              <a:t>理</a:t>
            </a:r>
            <a:endParaRPr sz="4000">
              <a:latin typeface="华文楷体"/>
              <a:cs typeface="华文楷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62000" y="1757172"/>
            <a:ext cx="254635" cy="254635"/>
          </a:xfrm>
          <a:custGeom>
            <a:avLst/>
            <a:gdLst/>
            <a:ahLst/>
            <a:cxnLst/>
            <a:rect l="l" t="t" r="r" b="b"/>
            <a:pathLst>
              <a:path w="254634" h="254635">
                <a:moveTo>
                  <a:pt x="0" y="0"/>
                </a:moveTo>
                <a:lnTo>
                  <a:pt x="254507" y="0"/>
                </a:lnTo>
                <a:lnTo>
                  <a:pt x="254507" y="254507"/>
                </a:lnTo>
                <a:lnTo>
                  <a:pt x="0" y="254507"/>
                </a:lnTo>
                <a:lnTo>
                  <a:pt x="0" y="0"/>
                </a:lnTo>
                <a:close/>
              </a:path>
            </a:pathLst>
          </a:custGeom>
          <a:solidFill>
            <a:srgbClr val="FAC5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136903" y="1757172"/>
            <a:ext cx="254635" cy="254635"/>
          </a:xfrm>
          <a:custGeom>
            <a:avLst/>
            <a:gdLst/>
            <a:ahLst/>
            <a:cxnLst/>
            <a:rect l="l" t="t" r="r" b="b"/>
            <a:pathLst>
              <a:path w="254634" h="254635">
                <a:moveTo>
                  <a:pt x="0" y="0"/>
                </a:moveTo>
                <a:lnTo>
                  <a:pt x="254508" y="0"/>
                </a:lnTo>
                <a:lnTo>
                  <a:pt x="254508" y="254507"/>
                </a:lnTo>
                <a:lnTo>
                  <a:pt x="0" y="254507"/>
                </a:lnTo>
                <a:lnTo>
                  <a:pt x="0" y="0"/>
                </a:lnTo>
                <a:close/>
              </a:path>
            </a:pathLst>
          </a:custGeom>
          <a:solidFill>
            <a:srgbClr val="8AC0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135380" y="1371600"/>
            <a:ext cx="253365" cy="254635"/>
          </a:xfrm>
          <a:custGeom>
            <a:avLst/>
            <a:gdLst/>
            <a:ahLst/>
            <a:cxnLst/>
            <a:rect l="l" t="t" r="r" b="b"/>
            <a:pathLst>
              <a:path w="253365" h="254635">
                <a:moveTo>
                  <a:pt x="0" y="0"/>
                </a:moveTo>
                <a:lnTo>
                  <a:pt x="252984" y="0"/>
                </a:lnTo>
                <a:lnTo>
                  <a:pt x="252984" y="254507"/>
                </a:lnTo>
                <a:lnTo>
                  <a:pt x="0" y="254507"/>
                </a:lnTo>
                <a:lnTo>
                  <a:pt x="0" y="0"/>
                </a:lnTo>
                <a:close/>
              </a:path>
            </a:pathLst>
          </a:custGeom>
          <a:solidFill>
            <a:srgbClr val="66BE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62000" y="1371600"/>
            <a:ext cx="254635" cy="254635"/>
          </a:xfrm>
          <a:custGeom>
            <a:avLst/>
            <a:gdLst/>
            <a:ahLst/>
            <a:cxnLst/>
            <a:rect l="l" t="t" r="r" b="b"/>
            <a:pathLst>
              <a:path w="254634" h="254635">
                <a:moveTo>
                  <a:pt x="0" y="0"/>
                </a:moveTo>
                <a:lnTo>
                  <a:pt x="254507" y="0"/>
                </a:lnTo>
                <a:lnTo>
                  <a:pt x="254507" y="254507"/>
                </a:lnTo>
                <a:lnTo>
                  <a:pt x="0" y="254507"/>
                </a:lnTo>
                <a:lnTo>
                  <a:pt x="0" y="0"/>
                </a:lnTo>
                <a:close/>
              </a:path>
            </a:pathLst>
          </a:custGeom>
          <a:solidFill>
            <a:srgbClr val="FB6C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711834" y="2125979"/>
            <a:ext cx="330200" cy="3073400"/>
          </a:xfrm>
          <a:prstGeom prst="rect">
            <a:avLst/>
          </a:prstGeom>
        </p:spPr>
        <p:txBody>
          <a:bodyPr wrap="square" lIns="0" tIns="0" rIns="0" bIns="0" rtlCol="0" vert="eaVert">
            <a:spAutoFit/>
          </a:bodyPr>
          <a:lstStyle/>
          <a:p>
            <a:pPr marL="12700">
              <a:lnSpc>
                <a:spcPct val="60000"/>
              </a:lnSpc>
            </a:pPr>
            <a:r>
              <a:rPr dirty="0" sz="2400">
                <a:solidFill>
                  <a:srgbClr val="252525"/>
                </a:solidFill>
                <a:latin typeface="微软雅黑"/>
                <a:cs typeface="微软雅黑"/>
              </a:rPr>
              <a:t>多普勒效应：模拟实验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068387" y="1371600"/>
            <a:ext cx="0" cy="2402205"/>
          </a:xfrm>
          <a:custGeom>
            <a:avLst/>
            <a:gdLst/>
            <a:ahLst/>
            <a:cxnLst/>
            <a:rect l="l" t="t" r="r" b="b"/>
            <a:pathLst>
              <a:path w="0" h="2402204">
                <a:moveTo>
                  <a:pt x="0" y="0"/>
                </a:moveTo>
                <a:lnTo>
                  <a:pt x="0" y="2401887"/>
                </a:lnTo>
              </a:path>
            </a:pathLst>
          </a:custGeom>
          <a:ln w="25400">
            <a:solidFill>
              <a:srgbClr val="25252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63587" y="1685925"/>
            <a:ext cx="627380" cy="0"/>
          </a:xfrm>
          <a:custGeom>
            <a:avLst/>
            <a:gdLst/>
            <a:ahLst/>
            <a:cxnLst/>
            <a:rect l="l" t="t" r="r" b="b"/>
            <a:pathLst>
              <a:path w="627380" h="0">
                <a:moveTo>
                  <a:pt x="0" y="0"/>
                </a:moveTo>
                <a:lnTo>
                  <a:pt x="627062" y="0"/>
                </a:lnTo>
              </a:path>
            </a:pathLst>
          </a:custGeom>
          <a:ln w="25400">
            <a:solidFill>
              <a:srgbClr val="25252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766252" y="1911985"/>
            <a:ext cx="129603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微软雅黑"/>
                <a:cs typeface="微软雅黑"/>
              </a:rPr>
              <a:t>观测者静</a:t>
            </a:r>
            <a:r>
              <a:rPr dirty="0" sz="2000" spc="5">
                <a:latin typeface="微软雅黑"/>
                <a:cs typeface="微软雅黑"/>
              </a:rPr>
              <a:t>止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766252" y="3443922"/>
            <a:ext cx="1296035" cy="6362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微软雅黑"/>
                <a:cs typeface="微软雅黑"/>
              </a:rPr>
              <a:t>观测者逆</a:t>
            </a:r>
            <a:r>
              <a:rPr dirty="0" sz="2000">
                <a:latin typeface="微软雅黑"/>
                <a:cs typeface="微软雅黑"/>
              </a:rPr>
              <a:t>着 </a:t>
            </a:r>
            <a:r>
              <a:rPr dirty="0" sz="2000">
                <a:latin typeface="微软雅黑"/>
                <a:cs typeface="微软雅黑"/>
              </a:rPr>
              <a:t>队伍</a:t>
            </a:r>
            <a:r>
              <a:rPr dirty="0" sz="2000" spc="5">
                <a:latin typeface="微软雅黑"/>
                <a:cs typeface="微软雅黑"/>
              </a:rPr>
              <a:t>走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259127" y="1645602"/>
            <a:ext cx="3494404" cy="848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微软雅黑"/>
                <a:cs typeface="微软雅黑"/>
              </a:rPr>
              <a:t>观察者静止不动，每分钟假设有</a:t>
            </a:r>
            <a:r>
              <a:rPr dirty="0" sz="1800" spc="-5">
                <a:latin typeface="微软雅黑"/>
                <a:cs typeface="微软雅黑"/>
              </a:rPr>
              <a:t>3</a:t>
            </a:r>
            <a:r>
              <a:rPr dirty="0" sz="1800">
                <a:latin typeface="微软雅黑"/>
                <a:cs typeface="微软雅黑"/>
              </a:rPr>
              <a:t>0 个人从他身旁经过，这种情况下的</a:t>
            </a:r>
            <a:endParaRPr sz="18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</a:pPr>
            <a:r>
              <a:rPr dirty="0" sz="1800">
                <a:latin typeface="微软雅黑"/>
                <a:cs typeface="微软雅黑"/>
              </a:rPr>
              <a:t>“过人频率</a:t>
            </a:r>
            <a:r>
              <a:rPr dirty="0" sz="1800" spc="-5">
                <a:latin typeface="微软雅黑"/>
                <a:cs typeface="微软雅黑"/>
              </a:rPr>
              <a:t>”30</a:t>
            </a:r>
            <a:r>
              <a:rPr dirty="0" sz="1800">
                <a:latin typeface="微软雅黑"/>
                <a:cs typeface="微软雅黑"/>
              </a:rPr>
              <a:t>人每分钟</a:t>
            </a:r>
            <a:endParaRPr sz="1800">
              <a:latin typeface="微软雅黑"/>
              <a:cs typeface="微软雅黑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259127" y="3339465"/>
            <a:ext cx="3454400" cy="848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微软雅黑"/>
                <a:cs typeface="微软雅黑"/>
              </a:rPr>
              <a:t>当观察者逆着队伍行走时，每分钟 与观察者相遇的人数增加，也就是</a:t>
            </a:r>
            <a:endParaRPr sz="18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</a:pPr>
            <a:r>
              <a:rPr dirty="0" sz="1800">
                <a:latin typeface="微软雅黑"/>
                <a:cs typeface="微软雅黑"/>
              </a:rPr>
              <a:t>“过人频率”增加</a:t>
            </a:r>
            <a:endParaRPr sz="1800">
              <a:latin typeface="微软雅黑"/>
              <a:cs typeface="微软雅黑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259127" y="5069840"/>
            <a:ext cx="3454400" cy="848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微软雅黑"/>
                <a:cs typeface="微软雅黑"/>
              </a:rPr>
              <a:t>当观察者顺着队伍行走时，每分钟 与观察者相遇的人数减少，也就是</a:t>
            </a:r>
            <a:endParaRPr sz="18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</a:pPr>
            <a:r>
              <a:rPr dirty="0" sz="1800">
                <a:latin typeface="微软雅黑"/>
                <a:cs typeface="微软雅黑"/>
              </a:rPr>
              <a:t>“过人频率”减少</a:t>
            </a:r>
            <a:endParaRPr sz="1800">
              <a:latin typeface="微软雅黑"/>
              <a:cs typeface="微软雅黑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506723" y="4844796"/>
            <a:ext cx="4434839" cy="12420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506723" y="1324355"/>
            <a:ext cx="4491228" cy="13929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506723" y="3090672"/>
            <a:ext cx="4463796" cy="13243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1766252" y="5204459"/>
            <a:ext cx="1296035" cy="6362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微软雅黑"/>
                <a:cs typeface="微软雅黑"/>
              </a:rPr>
              <a:t>观测者顺</a:t>
            </a:r>
            <a:r>
              <a:rPr dirty="0" sz="2000">
                <a:latin typeface="微软雅黑"/>
                <a:cs typeface="微软雅黑"/>
              </a:rPr>
              <a:t>着 </a:t>
            </a:r>
            <a:r>
              <a:rPr dirty="0" sz="2000">
                <a:latin typeface="微软雅黑"/>
                <a:cs typeface="微软雅黑"/>
              </a:rPr>
              <a:t>队伍</a:t>
            </a:r>
            <a:r>
              <a:rPr dirty="0" sz="2000" spc="5">
                <a:latin typeface="微软雅黑"/>
                <a:cs typeface="微软雅黑"/>
              </a:rPr>
              <a:t>走</a:t>
            </a:r>
            <a:endParaRPr sz="20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1840" y="0"/>
            <a:ext cx="2058670" cy="63436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>
                <a:solidFill>
                  <a:srgbClr val="F1F1F1"/>
                </a:solidFill>
                <a:latin typeface="华文楷体"/>
                <a:cs typeface="华文楷体"/>
              </a:rPr>
              <a:t>高中物</a:t>
            </a:r>
            <a:r>
              <a:rPr dirty="0" sz="4000" spc="-10">
                <a:solidFill>
                  <a:srgbClr val="F1F1F1"/>
                </a:solidFill>
                <a:latin typeface="华文楷体"/>
                <a:cs typeface="华文楷体"/>
              </a:rPr>
              <a:t>理</a:t>
            </a:r>
            <a:endParaRPr sz="4000">
              <a:latin typeface="华文楷体"/>
              <a:cs typeface="华文楷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62000" y="1757172"/>
            <a:ext cx="254635" cy="254635"/>
          </a:xfrm>
          <a:custGeom>
            <a:avLst/>
            <a:gdLst/>
            <a:ahLst/>
            <a:cxnLst/>
            <a:rect l="l" t="t" r="r" b="b"/>
            <a:pathLst>
              <a:path w="254634" h="254635">
                <a:moveTo>
                  <a:pt x="0" y="0"/>
                </a:moveTo>
                <a:lnTo>
                  <a:pt x="254507" y="0"/>
                </a:lnTo>
                <a:lnTo>
                  <a:pt x="254507" y="254507"/>
                </a:lnTo>
                <a:lnTo>
                  <a:pt x="0" y="254507"/>
                </a:lnTo>
                <a:lnTo>
                  <a:pt x="0" y="0"/>
                </a:lnTo>
                <a:close/>
              </a:path>
            </a:pathLst>
          </a:custGeom>
          <a:solidFill>
            <a:srgbClr val="FAC5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136903" y="1757172"/>
            <a:ext cx="254635" cy="254635"/>
          </a:xfrm>
          <a:custGeom>
            <a:avLst/>
            <a:gdLst/>
            <a:ahLst/>
            <a:cxnLst/>
            <a:rect l="l" t="t" r="r" b="b"/>
            <a:pathLst>
              <a:path w="254634" h="254635">
                <a:moveTo>
                  <a:pt x="0" y="0"/>
                </a:moveTo>
                <a:lnTo>
                  <a:pt x="254508" y="0"/>
                </a:lnTo>
                <a:lnTo>
                  <a:pt x="254508" y="254507"/>
                </a:lnTo>
                <a:lnTo>
                  <a:pt x="0" y="254507"/>
                </a:lnTo>
                <a:lnTo>
                  <a:pt x="0" y="0"/>
                </a:lnTo>
                <a:close/>
              </a:path>
            </a:pathLst>
          </a:custGeom>
          <a:solidFill>
            <a:srgbClr val="8AC0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135380" y="1371600"/>
            <a:ext cx="253365" cy="254635"/>
          </a:xfrm>
          <a:custGeom>
            <a:avLst/>
            <a:gdLst/>
            <a:ahLst/>
            <a:cxnLst/>
            <a:rect l="l" t="t" r="r" b="b"/>
            <a:pathLst>
              <a:path w="253365" h="254635">
                <a:moveTo>
                  <a:pt x="0" y="0"/>
                </a:moveTo>
                <a:lnTo>
                  <a:pt x="252984" y="0"/>
                </a:lnTo>
                <a:lnTo>
                  <a:pt x="252984" y="254507"/>
                </a:lnTo>
                <a:lnTo>
                  <a:pt x="0" y="254507"/>
                </a:lnTo>
                <a:lnTo>
                  <a:pt x="0" y="0"/>
                </a:lnTo>
                <a:close/>
              </a:path>
            </a:pathLst>
          </a:custGeom>
          <a:solidFill>
            <a:srgbClr val="66BE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62000" y="1371600"/>
            <a:ext cx="254635" cy="254635"/>
          </a:xfrm>
          <a:custGeom>
            <a:avLst/>
            <a:gdLst/>
            <a:ahLst/>
            <a:cxnLst/>
            <a:rect l="l" t="t" r="r" b="b"/>
            <a:pathLst>
              <a:path w="254634" h="254635">
                <a:moveTo>
                  <a:pt x="0" y="0"/>
                </a:moveTo>
                <a:lnTo>
                  <a:pt x="254507" y="0"/>
                </a:lnTo>
                <a:lnTo>
                  <a:pt x="254507" y="254507"/>
                </a:lnTo>
                <a:lnTo>
                  <a:pt x="0" y="254507"/>
                </a:lnTo>
                <a:lnTo>
                  <a:pt x="0" y="0"/>
                </a:lnTo>
                <a:close/>
              </a:path>
            </a:pathLst>
          </a:custGeom>
          <a:solidFill>
            <a:srgbClr val="FB6C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711834" y="2152967"/>
            <a:ext cx="330200" cy="3073400"/>
          </a:xfrm>
          <a:prstGeom prst="rect">
            <a:avLst/>
          </a:prstGeom>
        </p:spPr>
        <p:txBody>
          <a:bodyPr wrap="square" lIns="0" tIns="0" rIns="0" bIns="0" rtlCol="0" vert="eaVert">
            <a:spAutoFit/>
          </a:bodyPr>
          <a:lstStyle/>
          <a:p>
            <a:pPr marL="12700">
              <a:lnSpc>
                <a:spcPct val="60000"/>
              </a:lnSpc>
            </a:pPr>
            <a:r>
              <a:rPr dirty="0" sz="2400">
                <a:solidFill>
                  <a:srgbClr val="252525"/>
                </a:solidFill>
                <a:latin typeface="微软雅黑"/>
                <a:cs typeface="微软雅黑"/>
              </a:rPr>
              <a:t>多普勒效应：两个频率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068387" y="1371600"/>
            <a:ext cx="0" cy="2402205"/>
          </a:xfrm>
          <a:custGeom>
            <a:avLst/>
            <a:gdLst/>
            <a:ahLst/>
            <a:cxnLst/>
            <a:rect l="l" t="t" r="r" b="b"/>
            <a:pathLst>
              <a:path w="0" h="2402204">
                <a:moveTo>
                  <a:pt x="0" y="0"/>
                </a:moveTo>
                <a:lnTo>
                  <a:pt x="0" y="2401887"/>
                </a:lnTo>
              </a:path>
            </a:pathLst>
          </a:custGeom>
          <a:ln w="25400">
            <a:solidFill>
              <a:srgbClr val="25252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63587" y="1685925"/>
            <a:ext cx="627380" cy="0"/>
          </a:xfrm>
          <a:custGeom>
            <a:avLst/>
            <a:gdLst/>
            <a:ahLst/>
            <a:cxnLst/>
            <a:rect l="l" t="t" r="r" b="b"/>
            <a:pathLst>
              <a:path w="627380" h="0">
                <a:moveTo>
                  <a:pt x="0" y="0"/>
                </a:moveTo>
                <a:lnTo>
                  <a:pt x="627062" y="0"/>
                </a:lnTo>
              </a:path>
            </a:pathLst>
          </a:custGeom>
          <a:ln w="25400">
            <a:solidFill>
              <a:srgbClr val="25252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2275839" y="1279093"/>
            <a:ext cx="8740140" cy="475424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44450">
              <a:lnSpc>
                <a:spcPct val="100000"/>
              </a:lnSpc>
              <a:spcBef>
                <a:spcPts val="114"/>
              </a:spcBef>
              <a:tabLst>
                <a:tab pos="1657350" algn="l"/>
              </a:tabLst>
            </a:pPr>
            <a:r>
              <a:rPr dirty="0" sz="2800">
                <a:latin typeface="微软雅黑"/>
                <a:cs typeface="微软雅黑"/>
              </a:rPr>
              <a:t>波源频</a:t>
            </a:r>
            <a:r>
              <a:rPr dirty="0" sz="2800" spc="-5">
                <a:latin typeface="微软雅黑"/>
                <a:cs typeface="微软雅黑"/>
              </a:rPr>
              <a:t>率	</a:t>
            </a:r>
            <a:r>
              <a:rPr dirty="0" baseline="15325" sz="4350" spc="112" i="1">
                <a:latin typeface="Times New Roman"/>
                <a:cs typeface="Times New Roman"/>
              </a:rPr>
              <a:t>f</a:t>
            </a:r>
            <a:r>
              <a:rPr dirty="0" baseline="3267" sz="2550" spc="112">
                <a:latin typeface="Times New Roman"/>
                <a:cs typeface="Times New Roman"/>
              </a:rPr>
              <a:t>0</a:t>
            </a:r>
            <a:endParaRPr baseline="3267" sz="2550">
              <a:latin typeface="Times New Roman"/>
              <a:cs typeface="Times New Roman"/>
            </a:endParaRPr>
          </a:p>
          <a:p>
            <a:pPr algn="just" marL="90170" marR="5080">
              <a:lnSpc>
                <a:spcPct val="150000"/>
              </a:lnSpc>
              <a:spcBef>
                <a:spcPts val="365"/>
              </a:spcBef>
            </a:pPr>
            <a:r>
              <a:rPr dirty="0" sz="2000">
                <a:latin typeface="微软雅黑"/>
                <a:cs typeface="微软雅黑"/>
              </a:rPr>
              <a:t>波源完成一次全振动，向外发出一个波长的波，频率表示单位时间内完成的</a:t>
            </a:r>
            <a:r>
              <a:rPr dirty="0" sz="2000">
                <a:latin typeface="微软雅黑"/>
                <a:cs typeface="微软雅黑"/>
              </a:rPr>
              <a:t>全 </a:t>
            </a:r>
            <a:r>
              <a:rPr dirty="0" sz="2000">
                <a:latin typeface="微软雅黑"/>
                <a:cs typeface="微软雅黑"/>
              </a:rPr>
              <a:t>振动的次数，因此</a:t>
            </a:r>
            <a:r>
              <a:rPr dirty="0" sz="2000">
                <a:solidFill>
                  <a:srgbClr val="FF0000"/>
                </a:solidFill>
                <a:latin typeface="微软雅黑"/>
                <a:cs typeface="微软雅黑"/>
              </a:rPr>
              <a:t>波源的频率等于单位时间内波源发出的完全波的个数</a:t>
            </a:r>
            <a:r>
              <a:rPr dirty="0" sz="2000">
                <a:latin typeface="微软雅黑"/>
                <a:cs typeface="微软雅黑"/>
              </a:rPr>
              <a:t>（也</a:t>
            </a:r>
            <a:r>
              <a:rPr dirty="0" sz="2000">
                <a:latin typeface="微软雅黑"/>
                <a:cs typeface="微软雅黑"/>
              </a:rPr>
              <a:t>可 </a:t>
            </a:r>
            <a:r>
              <a:rPr dirty="0" sz="2000">
                <a:latin typeface="微软雅黑"/>
                <a:cs typeface="微软雅黑"/>
              </a:rPr>
              <a:t>以理解为发出的波峰或波谷的个数</a:t>
            </a:r>
            <a:r>
              <a:rPr dirty="0" sz="2000" spc="5">
                <a:latin typeface="微软雅黑"/>
                <a:cs typeface="微软雅黑"/>
              </a:rPr>
              <a:t>）</a:t>
            </a:r>
            <a:endParaRPr sz="20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850">
              <a:latin typeface="Times New Roman"/>
              <a:cs typeface="Times New Roman"/>
            </a:endParaRPr>
          </a:p>
          <a:p>
            <a:pPr marL="57150">
              <a:lnSpc>
                <a:spcPct val="100000"/>
              </a:lnSpc>
              <a:tabLst>
                <a:tab pos="1657350" algn="l"/>
              </a:tabLst>
            </a:pPr>
            <a:r>
              <a:rPr dirty="0" sz="2800">
                <a:latin typeface="微软雅黑"/>
                <a:cs typeface="微软雅黑"/>
              </a:rPr>
              <a:t>接收频</a:t>
            </a:r>
            <a:r>
              <a:rPr dirty="0" sz="2800" spc="-5">
                <a:latin typeface="微软雅黑"/>
                <a:cs typeface="微软雅黑"/>
              </a:rPr>
              <a:t>率	</a:t>
            </a:r>
            <a:r>
              <a:rPr dirty="0" baseline="9578" sz="4350" spc="22" i="1">
                <a:latin typeface="Times New Roman"/>
                <a:cs typeface="Times New Roman"/>
              </a:rPr>
              <a:t>f</a:t>
            </a:r>
            <a:endParaRPr baseline="9578" sz="4350">
              <a:latin typeface="Times New Roman"/>
              <a:cs typeface="Times New Roman"/>
            </a:endParaRPr>
          </a:p>
          <a:p>
            <a:pPr marL="12700" marR="82550">
              <a:lnSpc>
                <a:spcPct val="150000"/>
              </a:lnSpc>
              <a:spcBef>
                <a:spcPts val="940"/>
              </a:spcBef>
            </a:pPr>
            <a:r>
              <a:rPr dirty="0" sz="2000">
                <a:solidFill>
                  <a:srgbClr val="FF0000"/>
                </a:solidFill>
                <a:latin typeface="微软雅黑"/>
                <a:cs typeface="微软雅黑"/>
              </a:rPr>
              <a:t>观察者单位时间接收到的完全波的个数</a:t>
            </a:r>
            <a:r>
              <a:rPr dirty="0" sz="2000">
                <a:latin typeface="微软雅黑"/>
                <a:cs typeface="微软雅黑"/>
              </a:rPr>
              <a:t>（也可以理解为接收到的波峰或波谷</a:t>
            </a:r>
            <a:r>
              <a:rPr dirty="0" sz="2000">
                <a:latin typeface="微软雅黑"/>
                <a:cs typeface="微软雅黑"/>
              </a:rPr>
              <a:t>的 </a:t>
            </a:r>
            <a:r>
              <a:rPr dirty="0" sz="2000">
                <a:latin typeface="微软雅黑"/>
                <a:cs typeface="微软雅黑"/>
              </a:rPr>
              <a:t>个数</a:t>
            </a:r>
            <a:r>
              <a:rPr dirty="0" sz="2000" spc="5">
                <a:latin typeface="微软雅黑"/>
                <a:cs typeface="微软雅黑"/>
              </a:rPr>
              <a:t>）</a:t>
            </a:r>
            <a:endParaRPr sz="20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100">
              <a:latin typeface="Times New Roman"/>
              <a:cs typeface="Times New Roman"/>
            </a:endParaRPr>
          </a:p>
          <a:p>
            <a:pPr algn="just" marL="139700">
              <a:lnSpc>
                <a:spcPct val="100000"/>
              </a:lnSpc>
            </a:pPr>
            <a:r>
              <a:rPr dirty="0" sz="2400">
                <a:latin typeface="微软雅黑"/>
                <a:cs typeface="微软雅黑"/>
              </a:rPr>
              <a:t>而观察者观察到的音调，是由观察者接收到的频率决定的</a:t>
            </a:r>
            <a:endParaRPr sz="24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1840" y="0"/>
            <a:ext cx="2058670" cy="63436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>
                <a:solidFill>
                  <a:srgbClr val="F1F1F1"/>
                </a:solidFill>
                <a:latin typeface="华文楷体"/>
                <a:cs typeface="华文楷体"/>
              </a:rPr>
              <a:t>高中物</a:t>
            </a:r>
            <a:r>
              <a:rPr dirty="0" sz="4000" spc="-10">
                <a:solidFill>
                  <a:srgbClr val="F1F1F1"/>
                </a:solidFill>
                <a:latin typeface="华文楷体"/>
                <a:cs typeface="华文楷体"/>
              </a:rPr>
              <a:t>理</a:t>
            </a:r>
            <a:endParaRPr sz="4000">
              <a:latin typeface="华文楷体"/>
              <a:cs typeface="华文楷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62000" y="1757172"/>
            <a:ext cx="254635" cy="254635"/>
          </a:xfrm>
          <a:custGeom>
            <a:avLst/>
            <a:gdLst/>
            <a:ahLst/>
            <a:cxnLst/>
            <a:rect l="l" t="t" r="r" b="b"/>
            <a:pathLst>
              <a:path w="254634" h="254635">
                <a:moveTo>
                  <a:pt x="0" y="0"/>
                </a:moveTo>
                <a:lnTo>
                  <a:pt x="254507" y="0"/>
                </a:lnTo>
                <a:lnTo>
                  <a:pt x="254507" y="254507"/>
                </a:lnTo>
                <a:lnTo>
                  <a:pt x="0" y="254507"/>
                </a:lnTo>
                <a:lnTo>
                  <a:pt x="0" y="0"/>
                </a:lnTo>
                <a:close/>
              </a:path>
            </a:pathLst>
          </a:custGeom>
          <a:solidFill>
            <a:srgbClr val="FAC5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136903" y="1757172"/>
            <a:ext cx="254635" cy="254635"/>
          </a:xfrm>
          <a:custGeom>
            <a:avLst/>
            <a:gdLst/>
            <a:ahLst/>
            <a:cxnLst/>
            <a:rect l="l" t="t" r="r" b="b"/>
            <a:pathLst>
              <a:path w="254634" h="254635">
                <a:moveTo>
                  <a:pt x="0" y="0"/>
                </a:moveTo>
                <a:lnTo>
                  <a:pt x="254508" y="0"/>
                </a:lnTo>
                <a:lnTo>
                  <a:pt x="254508" y="254507"/>
                </a:lnTo>
                <a:lnTo>
                  <a:pt x="0" y="254507"/>
                </a:lnTo>
                <a:lnTo>
                  <a:pt x="0" y="0"/>
                </a:lnTo>
                <a:close/>
              </a:path>
            </a:pathLst>
          </a:custGeom>
          <a:solidFill>
            <a:srgbClr val="8AC0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135380" y="1371600"/>
            <a:ext cx="253365" cy="254635"/>
          </a:xfrm>
          <a:custGeom>
            <a:avLst/>
            <a:gdLst/>
            <a:ahLst/>
            <a:cxnLst/>
            <a:rect l="l" t="t" r="r" b="b"/>
            <a:pathLst>
              <a:path w="253365" h="254635">
                <a:moveTo>
                  <a:pt x="0" y="0"/>
                </a:moveTo>
                <a:lnTo>
                  <a:pt x="252984" y="0"/>
                </a:lnTo>
                <a:lnTo>
                  <a:pt x="252984" y="254507"/>
                </a:lnTo>
                <a:lnTo>
                  <a:pt x="0" y="254507"/>
                </a:lnTo>
                <a:lnTo>
                  <a:pt x="0" y="0"/>
                </a:lnTo>
                <a:close/>
              </a:path>
            </a:pathLst>
          </a:custGeom>
          <a:solidFill>
            <a:srgbClr val="66BE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62000" y="1371600"/>
            <a:ext cx="254635" cy="254635"/>
          </a:xfrm>
          <a:custGeom>
            <a:avLst/>
            <a:gdLst/>
            <a:ahLst/>
            <a:cxnLst/>
            <a:rect l="l" t="t" r="r" b="b"/>
            <a:pathLst>
              <a:path w="254634" h="254635">
                <a:moveTo>
                  <a:pt x="0" y="0"/>
                </a:moveTo>
                <a:lnTo>
                  <a:pt x="254507" y="0"/>
                </a:lnTo>
                <a:lnTo>
                  <a:pt x="254507" y="254507"/>
                </a:lnTo>
                <a:lnTo>
                  <a:pt x="0" y="254507"/>
                </a:lnTo>
                <a:lnTo>
                  <a:pt x="0" y="0"/>
                </a:lnTo>
                <a:close/>
              </a:path>
            </a:pathLst>
          </a:custGeom>
          <a:solidFill>
            <a:srgbClr val="FB6C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711834" y="2152967"/>
            <a:ext cx="330200" cy="2463800"/>
          </a:xfrm>
          <a:prstGeom prst="rect">
            <a:avLst/>
          </a:prstGeom>
        </p:spPr>
        <p:txBody>
          <a:bodyPr wrap="square" lIns="0" tIns="0" rIns="0" bIns="0" rtlCol="0" vert="eaVert">
            <a:spAutoFit/>
          </a:bodyPr>
          <a:lstStyle/>
          <a:p>
            <a:pPr marL="12700">
              <a:lnSpc>
                <a:spcPct val="60000"/>
              </a:lnSpc>
            </a:pPr>
            <a:r>
              <a:rPr dirty="0" sz="2400">
                <a:solidFill>
                  <a:srgbClr val="252525"/>
                </a:solidFill>
                <a:latin typeface="微软雅黑"/>
                <a:cs typeface="微软雅黑"/>
              </a:rPr>
              <a:t>多普勒效应：原理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068387" y="1371600"/>
            <a:ext cx="0" cy="2402205"/>
          </a:xfrm>
          <a:custGeom>
            <a:avLst/>
            <a:gdLst/>
            <a:ahLst/>
            <a:cxnLst/>
            <a:rect l="l" t="t" r="r" b="b"/>
            <a:pathLst>
              <a:path w="0" h="2402204">
                <a:moveTo>
                  <a:pt x="0" y="0"/>
                </a:moveTo>
                <a:lnTo>
                  <a:pt x="0" y="2401887"/>
                </a:lnTo>
              </a:path>
            </a:pathLst>
          </a:custGeom>
          <a:ln w="25400">
            <a:solidFill>
              <a:srgbClr val="25252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63587" y="1685925"/>
            <a:ext cx="627380" cy="0"/>
          </a:xfrm>
          <a:custGeom>
            <a:avLst/>
            <a:gdLst/>
            <a:ahLst/>
            <a:cxnLst/>
            <a:rect l="l" t="t" r="r" b="b"/>
            <a:pathLst>
              <a:path w="627380" h="0">
                <a:moveTo>
                  <a:pt x="0" y="0"/>
                </a:moveTo>
                <a:lnTo>
                  <a:pt x="627062" y="0"/>
                </a:lnTo>
              </a:path>
            </a:pathLst>
          </a:custGeom>
          <a:ln w="25400">
            <a:solidFill>
              <a:srgbClr val="25252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7778495" y="2054351"/>
            <a:ext cx="3072383" cy="30632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893252" y="1342707"/>
            <a:ext cx="8722995" cy="22942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37795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微软雅黑"/>
                <a:cs typeface="微软雅黑"/>
              </a:rPr>
              <a:t>1.</a:t>
            </a:r>
            <a:r>
              <a:rPr dirty="0" sz="2400" spc="-85">
                <a:latin typeface="微软雅黑"/>
                <a:cs typeface="微软雅黑"/>
              </a:rPr>
              <a:t> </a:t>
            </a:r>
            <a:r>
              <a:rPr dirty="0" sz="2400">
                <a:latin typeface="微软雅黑"/>
                <a:cs typeface="微软雅黑"/>
              </a:rPr>
              <a:t>当波源和观察者相对介质都静止不动，即二者没有相对运动时</a:t>
            </a:r>
            <a:endParaRPr sz="24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600">
              <a:latin typeface="Times New Roman"/>
              <a:cs typeface="Times New Roman"/>
            </a:endParaRPr>
          </a:p>
          <a:p>
            <a:pPr algn="just" marL="12700" marR="3410585">
              <a:lnSpc>
                <a:spcPct val="150000"/>
              </a:lnSpc>
            </a:pPr>
            <a:r>
              <a:rPr dirty="0" sz="2000" spc="85">
                <a:latin typeface="微软雅黑"/>
                <a:cs typeface="微软雅黑"/>
              </a:rPr>
              <a:t>单位时间内波源发出几</a:t>
            </a:r>
            <a:r>
              <a:rPr dirty="0" sz="2000" spc="90">
                <a:latin typeface="微软雅黑"/>
                <a:cs typeface="微软雅黑"/>
              </a:rPr>
              <a:t>个完全波，观察者在</a:t>
            </a:r>
            <a:r>
              <a:rPr dirty="0" sz="2000">
                <a:latin typeface="微软雅黑"/>
                <a:cs typeface="微软雅黑"/>
              </a:rPr>
              <a:t>单 </a:t>
            </a:r>
            <a:r>
              <a:rPr dirty="0" sz="2000" spc="85">
                <a:latin typeface="微软雅黑"/>
                <a:cs typeface="微软雅黑"/>
              </a:rPr>
              <a:t>位时间内就接收到几个</a:t>
            </a:r>
            <a:r>
              <a:rPr dirty="0" sz="2000" spc="90">
                <a:latin typeface="微软雅黑"/>
                <a:cs typeface="微软雅黑"/>
              </a:rPr>
              <a:t>完全波．观察者接收</a:t>
            </a:r>
            <a:r>
              <a:rPr dirty="0" sz="2000">
                <a:latin typeface="微软雅黑"/>
                <a:cs typeface="微软雅黑"/>
              </a:rPr>
              <a:t>到 </a:t>
            </a:r>
            <a:r>
              <a:rPr dirty="0" sz="2000">
                <a:latin typeface="微软雅黑"/>
                <a:cs typeface="微软雅黑"/>
              </a:rPr>
              <a:t>的频率等于波源的频率</a:t>
            </a:r>
            <a:r>
              <a:rPr dirty="0" sz="2000" spc="5">
                <a:latin typeface="微软雅黑"/>
                <a:cs typeface="微软雅黑"/>
              </a:rPr>
              <a:t>．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735870" y="3995724"/>
            <a:ext cx="1123950" cy="5930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359410" algn="l"/>
                <a:tab pos="816610" algn="l"/>
              </a:tabLst>
            </a:pPr>
            <a:r>
              <a:rPr dirty="0" sz="3700" spc="5" i="1">
                <a:latin typeface="Times New Roman"/>
                <a:cs typeface="Times New Roman"/>
              </a:rPr>
              <a:t>f</a:t>
            </a:r>
            <a:r>
              <a:rPr dirty="0" sz="3700" spc="5" i="1">
                <a:latin typeface="Times New Roman"/>
                <a:cs typeface="Times New Roman"/>
              </a:rPr>
              <a:t>	</a:t>
            </a:r>
            <a:r>
              <a:rPr dirty="0" sz="3700" spc="10">
                <a:latin typeface="Symbol"/>
                <a:cs typeface="Symbol"/>
              </a:rPr>
              <a:t></a:t>
            </a:r>
            <a:r>
              <a:rPr dirty="0" sz="3700" spc="10">
                <a:latin typeface="Times New Roman"/>
                <a:cs typeface="Times New Roman"/>
              </a:rPr>
              <a:t>	</a:t>
            </a:r>
            <a:r>
              <a:rPr dirty="0" sz="3700" spc="195" i="1">
                <a:latin typeface="Times New Roman"/>
                <a:cs typeface="Times New Roman"/>
              </a:rPr>
              <a:t>f</a:t>
            </a:r>
            <a:r>
              <a:rPr dirty="0" baseline="-24547" sz="3225" spc="15">
                <a:latin typeface="Times New Roman"/>
                <a:cs typeface="Times New Roman"/>
              </a:rPr>
              <a:t>0</a:t>
            </a:r>
            <a:endParaRPr baseline="-24547" sz="3225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021839" y="5194109"/>
            <a:ext cx="6376035" cy="939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dirty="0" sz="2000">
                <a:latin typeface="微软雅黑"/>
                <a:cs typeface="微软雅黑"/>
              </a:rPr>
              <a:t>当波源和观察者相对不动时，观察者接收到的频率不变</a:t>
            </a:r>
            <a:r>
              <a:rPr dirty="0" sz="2000">
                <a:latin typeface="微软雅黑"/>
                <a:cs typeface="微软雅黑"/>
              </a:rPr>
              <a:t>， </a:t>
            </a:r>
            <a:r>
              <a:rPr dirty="0" sz="2000">
                <a:latin typeface="微软雅黑"/>
                <a:cs typeface="微软雅黑"/>
              </a:rPr>
              <a:t>即“原声原调</a:t>
            </a:r>
            <a:r>
              <a:rPr dirty="0" sz="2000" spc="5">
                <a:latin typeface="微软雅黑"/>
                <a:cs typeface="微软雅黑"/>
              </a:rPr>
              <a:t>”</a:t>
            </a:r>
            <a:endParaRPr sz="20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2025-04-19T14:30:07Z</dcterms:created>
  <dcterms:modified xsi:type="dcterms:W3CDTF">2025-04-19T14:30:07Z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2023-10-17T00:00:00Z</vt:filetime>
  </property>
  <property fmtid="{D5CDD505-2E9C-101B-9397-08002B2CF9AE}" pid="3" name="Creator">
    <vt:lpwstr>WPS 演示</vt:lpwstr>
  </property>
  <property fmtid="{D5CDD505-2E9C-101B-9397-08002B2CF9AE}" pid="4" name="LastSaved">
    <vt:filetime>2025-04-19T00:00:00Z</vt:filetime>
  </property>
</Properties>
</file>