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1840" y="-31432"/>
            <a:ext cx="10688319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2150" y="1135697"/>
            <a:ext cx="10807699" cy="322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7302" y="2420937"/>
            <a:ext cx="39376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FFFFFF"/>
                </a:solidFill>
                <a:latin typeface="微软雅黑"/>
                <a:cs typeface="微软雅黑"/>
              </a:rPr>
              <a:t>波的衍射和干</a:t>
            </a:r>
            <a:r>
              <a:rPr dirty="0" sz="4400" spc="5">
                <a:solidFill>
                  <a:srgbClr val="FFFFFF"/>
                </a:solidFill>
                <a:latin typeface="微软雅黑"/>
                <a:cs typeface="微软雅黑"/>
              </a:rPr>
              <a:t>涉</a:t>
            </a:r>
            <a:endParaRPr sz="4400">
              <a:latin typeface="微软雅黑"/>
              <a:cs typeface="微软雅黑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141152" y="3585349"/>
          <a:ext cx="7404734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110"/>
                <a:gridCol w="615950"/>
                <a:gridCol w="3242944"/>
              </a:tblGrid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主讲人：王朝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祥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校：北京市第八十中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643890" algn="l"/>
                        </a:tabLst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	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级：高二下学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期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077" y="925027"/>
            <a:ext cx="8298815" cy="1127125"/>
          </a:xfrm>
          <a:prstGeom prst="rect">
            <a:avLst/>
          </a:prstGeom>
        </p:spPr>
        <p:txBody>
          <a:bodyPr wrap="square" lIns="0" tIns="178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dirty="0" sz="2800">
                <a:latin typeface="微软雅黑"/>
                <a:cs typeface="微软雅黑"/>
              </a:rPr>
              <a:t>三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波的干</a:t>
            </a:r>
            <a:r>
              <a:rPr dirty="0" sz="2800" spc="-5">
                <a:latin typeface="微软雅黑"/>
                <a:cs typeface="微软雅黑"/>
              </a:rPr>
              <a:t>涉</a:t>
            </a:r>
            <a:endParaRPr sz="2800">
              <a:latin typeface="微软雅黑"/>
              <a:cs typeface="微软雅黑"/>
            </a:endParaRPr>
          </a:p>
          <a:p>
            <a:pPr marL="182245">
              <a:lnSpc>
                <a:spcPct val="100000"/>
              </a:lnSpc>
              <a:spcBef>
                <a:spcPts val="1125"/>
              </a:spcBef>
            </a:pPr>
            <a:r>
              <a:rPr dirty="0" sz="2400">
                <a:latin typeface="微软雅黑"/>
                <a:cs typeface="微软雅黑"/>
              </a:rPr>
              <a:t>实验</a:t>
            </a:r>
            <a:r>
              <a:rPr dirty="0" sz="2400" spc="-5">
                <a:latin typeface="微软雅黑"/>
                <a:cs typeface="微软雅黑"/>
              </a:rPr>
              <a:t>5</a:t>
            </a:r>
            <a:r>
              <a:rPr dirty="0" sz="2400">
                <a:latin typeface="微软雅黑"/>
                <a:cs typeface="微软雅黑"/>
              </a:rPr>
              <a:t>：</a:t>
            </a:r>
            <a:r>
              <a:rPr dirty="0" u="heavy" sz="24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微软雅黑"/>
                <a:cs typeface="微软雅黑"/>
              </a:rPr>
              <a:t>观察水波的干涉现象</a:t>
            </a:r>
            <a:r>
              <a:rPr dirty="0" sz="2400">
                <a:latin typeface="微软雅黑"/>
                <a:cs typeface="微软雅黑"/>
              </a:rPr>
              <a:t>（两振源频率相同、相位相同）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6191" y="2132076"/>
            <a:ext cx="3229356" cy="4317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98235" y="2077211"/>
            <a:ext cx="3970019" cy="4489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6539483" y="2389632"/>
            <a:ext cx="5443728" cy="394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28240" y="4022001"/>
            <a:ext cx="2017395" cy="803275"/>
          </a:xfrm>
          <a:custGeom>
            <a:avLst/>
            <a:gdLst/>
            <a:ahLst/>
            <a:cxnLst/>
            <a:rect l="l" t="t" r="r" b="b"/>
            <a:pathLst>
              <a:path w="2017395" h="803275">
                <a:moveTo>
                  <a:pt x="9194" y="803135"/>
                </a:moveTo>
                <a:lnTo>
                  <a:pt x="0" y="779462"/>
                </a:lnTo>
                <a:lnTo>
                  <a:pt x="2008187" y="0"/>
                </a:lnTo>
                <a:lnTo>
                  <a:pt x="2017382" y="23672"/>
                </a:lnTo>
                <a:lnTo>
                  <a:pt x="9194" y="8031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745954" y="4068152"/>
            <a:ext cx="972819" cy="742950"/>
          </a:xfrm>
          <a:custGeom>
            <a:avLst/>
            <a:gdLst/>
            <a:ahLst/>
            <a:cxnLst/>
            <a:rect l="l" t="t" r="r" b="b"/>
            <a:pathLst>
              <a:path w="972820" h="742950">
                <a:moveTo>
                  <a:pt x="15290" y="742581"/>
                </a:moveTo>
                <a:lnTo>
                  <a:pt x="0" y="722312"/>
                </a:lnTo>
                <a:lnTo>
                  <a:pt x="957262" y="0"/>
                </a:lnTo>
                <a:lnTo>
                  <a:pt x="972553" y="20269"/>
                </a:lnTo>
                <a:lnTo>
                  <a:pt x="15290" y="7425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550539" y="4164101"/>
            <a:ext cx="155575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3707" y="3859568"/>
            <a:ext cx="200025" cy="563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10" i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69397" y="4453547"/>
            <a:ext cx="155575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69829" y="4149013"/>
            <a:ext cx="200025" cy="563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10" i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58548" y="5989627"/>
            <a:ext cx="1988185" cy="591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700" spc="10" i="1">
                <a:latin typeface="Symbol"/>
                <a:cs typeface="Symbol"/>
              </a:rPr>
              <a:t></a:t>
            </a:r>
            <a:r>
              <a:rPr dirty="0" sz="3500" spc="10">
                <a:latin typeface="Symbol"/>
                <a:cs typeface="Symbol"/>
              </a:rPr>
              <a:t></a:t>
            </a:r>
            <a:r>
              <a:rPr dirty="0" sz="3500" spc="10">
                <a:latin typeface="Times New Roman"/>
                <a:cs typeface="Times New Roman"/>
              </a:rPr>
              <a:t>| </a:t>
            </a:r>
            <a:r>
              <a:rPr dirty="0" sz="3500" spc="-275" i="1">
                <a:latin typeface="Times New Roman"/>
                <a:cs typeface="Times New Roman"/>
              </a:rPr>
              <a:t>r</a:t>
            </a:r>
            <a:r>
              <a:rPr dirty="0" baseline="-24390" sz="3075" spc="-412">
                <a:latin typeface="Times New Roman"/>
                <a:cs typeface="Times New Roman"/>
              </a:rPr>
              <a:t>1 </a:t>
            </a:r>
            <a:r>
              <a:rPr dirty="0" sz="3500" spc="15">
                <a:latin typeface="Symbol"/>
                <a:cs typeface="Symbol"/>
              </a:rPr>
              <a:t></a:t>
            </a:r>
            <a:r>
              <a:rPr dirty="0" sz="3500" spc="15">
                <a:latin typeface="Times New Roman"/>
                <a:cs typeface="Times New Roman"/>
              </a:rPr>
              <a:t> </a:t>
            </a:r>
            <a:r>
              <a:rPr dirty="0" sz="3500" spc="-165" i="1">
                <a:latin typeface="Times New Roman"/>
                <a:cs typeface="Times New Roman"/>
              </a:rPr>
              <a:t>r</a:t>
            </a:r>
            <a:r>
              <a:rPr dirty="0" baseline="-24390" sz="3075" spc="-247">
                <a:latin typeface="Times New Roman"/>
                <a:cs typeface="Times New Roman"/>
              </a:rPr>
              <a:t>2</a:t>
            </a:r>
            <a:r>
              <a:rPr dirty="0" baseline="-24390" sz="3075" spc="-104">
                <a:latin typeface="Times New Roman"/>
                <a:cs typeface="Times New Roman"/>
              </a:rPr>
              <a:t> </a:t>
            </a:r>
            <a:r>
              <a:rPr dirty="0" sz="3500" spc="5">
                <a:latin typeface="Times New Roman"/>
                <a:cs typeface="Times New Roman"/>
              </a:rPr>
              <a:t>|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265" y="825216"/>
            <a:ext cx="11308715" cy="330898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130"/>
              </a:spcBef>
            </a:pPr>
            <a:r>
              <a:rPr dirty="0" sz="2800">
                <a:latin typeface="微软雅黑"/>
                <a:cs typeface="微软雅黑"/>
              </a:rPr>
              <a:t>三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波的干</a:t>
            </a:r>
            <a:r>
              <a:rPr dirty="0" sz="2800" spc="-5">
                <a:latin typeface="微软雅黑"/>
                <a:cs typeface="微软雅黑"/>
              </a:rPr>
              <a:t>涉</a:t>
            </a:r>
            <a:endParaRPr sz="2800">
              <a:latin typeface="微软雅黑"/>
              <a:cs typeface="微软雅黑"/>
            </a:endParaRPr>
          </a:p>
          <a:p>
            <a:pPr algn="just" marL="12700" marR="5080" indent="360680">
              <a:lnSpc>
                <a:spcPct val="125000"/>
              </a:lnSpc>
              <a:spcBef>
                <a:spcPts val="165"/>
              </a:spcBef>
            </a:pPr>
            <a:r>
              <a:rPr dirty="0" sz="2400" spc="55" b="1">
                <a:solidFill>
                  <a:srgbClr val="001F5F"/>
                </a:solidFill>
                <a:latin typeface="微软雅黑"/>
                <a:cs typeface="微软雅黑"/>
              </a:rPr>
              <a:t>频率相同</a:t>
            </a:r>
            <a:r>
              <a:rPr dirty="0" sz="2400" spc="55">
                <a:latin typeface="微软雅黑"/>
                <a:cs typeface="微软雅黑"/>
              </a:rPr>
              <a:t>的两列</a:t>
            </a:r>
            <a:r>
              <a:rPr dirty="0" sz="2400" spc="60">
                <a:latin typeface="微软雅黑"/>
                <a:cs typeface="微软雅黑"/>
              </a:rPr>
              <a:t>波叠加，使介质中某些区域的质点振动始终加强，另一些区域</a:t>
            </a:r>
            <a:r>
              <a:rPr dirty="0" sz="2400">
                <a:latin typeface="微软雅黑"/>
                <a:cs typeface="微软雅黑"/>
              </a:rPr>
              <a:t>的 质点振动始终减弱，并且这两种区域互相间隔、位置保持不变</a:t>
            </a:r>
            <a:r>
              <a:rPr dirty="0" sz="2400" spc="5">
                <a:latin typeface="微软雅黑"/>
                <a:cs typeface="微软雅黑"/>
              </a:rPr>
              <a:t>。这种</a:t>
            </a:r>
            <a:r>
              <a:rPr dirty="0" sz="2400" spc="5" b="1">
                <a:solidFill>
                  <a:srgbClr val="001F5F"/>
                </a:solidFill>
                <a:latin typeface="微软雅黑"/>
                <a:cs typeface="微软雅黑"/>
              </a:rPr>
              <a:t>稳定的叠加现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象 </a:t>
            </a:r>
            <a:r>
              <a:rPr dirty="0" sz="2400">
                <a:latin typeface="微软雅黑"/>
                <a:cs typeface="微软雅黑"/>
              </a:rPr>
              <a:t>叫做波的干涉。</a:t>
            </a:r>
            <a:endParaRPr sz="2400">
              <a:latin typeface="微软雅黑"/>
              <a:cs typeface="微软雅黑"/>
            </a:endParaRPr>
          </a:p>
          <a:p>
            <a:pPr marL="405130" indent="-229235">
              <a:lnSpc>
                <a:spcPct val="100000"/>
              </a:lnSpc>
              <a:spcBef>
                <a:spcPts val="60"/>
              </a:spcBef>
              <a:buSzPct val="95833"/>
              <a:buFont typeface="Times New Roman"/>
              <a:buAutoNum type="arabicPeriod"/>
              <a:tabLst>
                <a:tab pos="405765" algn="l"/>
              </a:tabLst>
            </a:pPr>
            <a:r>
              <a:rPr dirty="0" sz="2400">
                <a:latin typeface="微软雅黑"/>
                <a:cs typeface="微软雅黑"/>
              </a:rPr>
              <a:t>相干条件：两列波频率相同，相位差不变</a:t>
            </a:r>
            <a:r>
              <a:rPr dirty="0" sz="240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1928495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微软雅黑"/>
                <a:cs typeface="微软雅黑"/>
              </a:rPr>
              <a:t>振动方向相同。</a:t>
            </a:r>
            <a:endParaRPr sz="2400">
              <a:latin typeface="微软雅黑"/>
              <a:cs typeface="微软雅黑"/>
            </a:endParaRPr>
          </a:p>
          <a:p>
            <a:pPr marL="405130" indent="-229235">
              <a:lnSpc>
                <a:spcPct val="100000"/>
              </a:lnSpc>
              <a:spcBef>
                <a:spcPts val="1200"/>
              </a:spcBef>
              <a:buSzPct val="95833"/>
              <a:buFont typeface="Times New Roman"/>
              <a:buAutoNum type="arabicPeriod" startAt="2"/>
              <a:tabLst>
                <a:tab pos="405765" algn="l"/>
              </a:tabLst>
            </a:pPr>
            <a:r>
              <a:rPr dirty="0" sz="2400">
                <a:latin typeface="微软雅黑"/>
                <a:cs typeface="微软雅黑"/>
              </a:rPr>
              <a:t>干涉图样特点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777" y="6181407"/>
            <a:ext cx="6959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3.</a:t>
            </a:r>
            <a:r>
              <a:rPr dirty="0" sz="2400">
                <a:latin typeface="微软雅黑"/>
                <a:cs typeface="微软雅黑"/>
              </a:rPr>
              <a:t>干涉是波特有的现象，一切波都能发生干涉现象。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65599" y="5406339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 h="0">
                <a:moveTo>
                  <a:pt x="0" y="0"/>
                </a:moveTo>
                <a:lnTo>
                  <a:pt x="226720" y="0"/>
                </a:lnTo>
              </a:path>
            </a:pathLst>
          </a:custGeom>
          <a:ln w="159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959453" y="5152987"/>
            <a:ext cx="66929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75310" algn="l"/>
              </a:tabLst>
            </a:pPr>
            <a:r>
              <a:rPr dirty="0" sz="2500" spc="-185">
                <a:latin typeface="Times New Roman"/>
                <a:cs typeface="Times New Roman"/>
              </a:rPr>
              <a:t>1</a:t>
            </a:r>
            <a:r>
              <a:rPr dirty="0" sz="2500" spc="10">
                <a:latin typeface="Times New Roman"/>
                <a:cs typeface="Times New Roman"/>
              </a:rPr>
              <a:t>)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5">
                <a:latin typeface="Times New Roman"/>
                <a:cs typeface="Times New Roman"/>
              </a:rPr>
              <a:t>,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0695" y="5404167"/>
            <a:ext cx="18669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15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2777" y="5112118"/>
            <a:ext cx="5729605" cy="4311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625215" algn="l"/>
              </a:tabLst>
            </a:pPr>
            <a:r>
              <a:rPr dirty="0" sz="2400">
                <a:latin typeface="Times New Roman"/>
                <a:cs typeface="Times New Roman"/>
              </a:rPr>
              <a:t>(2) </a:t>
            </a:r>
            <a:r>
              <a:rPr dirty="0" sz="2400">
                <a:latin typeface="微软雅黑"/>
                <a:cs typeface="微软雅黑"/>
              </a:rPr>
              <a:t>振动最弱点</a:t>
            </a:r>
            <a:r>
              <a:rPr dirty="0" sz="2400" spc="-450">
                <a:latin typeface="微软雅黑"/>
                <a:cs typeface="微软雅黑"/>
              </a:rPr>
              <a:t>：</a:t>
            </a:r>
            <a:r>
              <a:rPr dirty="0" baseline="-4192" sz="3975" spc="-675" i="1">
                <a:latin typeface="Symbol"/>
                <a:cs typeface="Symbol"/>
              </a:rPr>
              <a:t></a:t>
            </a:r>
            <a:r>
              <a:rPr dirty="0" baseline="-4444" sz="3750" spc="-675">
                <a:latin typeface="Symbol"/>
                <a:cs typeface="Symbol"/>
              </a:rPr>
              <a:t></a:t>
            </a:r>
            <a:r>
              <a:rPr dirty="0" baseline="-4444" sz="3750" spc="-675">
                <a:latin typeface="Times New Roman"/>
                <a:cs typeface="Times New Roman"/>
              </a:rPr>
              <a:t>  </a:t>
            </a:r>
            <a:r>
              <a:rPr dirty="0" baseline="-4444" sz="3750" spc="-637">
                <a:latin typeface="Times New Roman"/>
                <a:cs typeface="Times New Roman"/>
              </a:rPr>
              <a:t> </a:t>
            </a:r>
            <a:r>
              <a:rPr dirty="0" baseline="-4444" sz="3750" spc="75">
                <a:latin typeface="Times New Roman"/>
                <a:cs typeface="Times New Roman"/>
              </a:rPr>
              <a:t>(2</a:t>
            </a:r>
            <a:r>
              <a:rPr dirty="0" baseline="-4444" sz="3750" spc="75" i="1">
                <a:latin typeface="Times New Roman"/>
                <a:cs typeface="Times New Roman"/>
              </a:rPr>
              <a:t>n</a:t>
            </a:r>
            <a:r>
              <a:rPr dirty="0" baseline="-4444" sz="3750" spc="-292" i="1">
                <a:latin typeface="Times New Roman"/>
                <a:cs typeface="Times New Roman"/>
              </a:rPr>
              <a:t> </a:t>
            </a:r>
            <a:r>
              <a:rPr dirty="0" baseline="-4444" sz="3750" spc="22">
                <a:latin typeface="Symbol"/>
                <a:cs typeface="Symbol"/>
              </a:rPr>
              <a:t></a:t>
            </a:r>
            <a:r>
              <a:rPr dirty="0" baseline="-4444" sz="3750" spc="22">
                <a:latin typeface="Times New Roman"/>
                <a:cs typeface="Times New Roman"/>
              </a:rPr>
              <a:t>	</a:t>
            </a:r>
            <a:r>
              <a:rPr dirty="0" baseline="29350" sz="3975" spc="-97" i="1">
                <a:latin typeface="Symbol"/>
                <a:cs typeface="Symbol"/>
              </a:rPr>
              <a:t></a:t>
            </a:r>
            <a:r>
              <a:rPr dirty="0" baseline="29350" sz="3975" spc="-97" i="1">
                <a:latin typeface="Times New Roman"/>
                <a:cs typeface="Times New Roman"/>
              </a:rPr>
              <a:t> </a:t>
            </a:r>
            <a:r>
              <a:rPr dirty="0" sz="2550" spc="10" i="1">
                <a:latin typeface="Times New Roman"/>
                <a:cs typeface="Times New Roman"/>
              </a:rPr>
              <a:t>n </a:t>
            </a:r>
            <a:r>
              <a:rPr dirty="0" sz="2550" spc="10">
                <a:latin typeface="Symbol"/>
                <a:cs typeface="Symbol"/>
              </a:rPr>
              <a:t>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-55">
                <a:latin typeface="Times New Roman"/>
                <a:cs typeface="Times New Roman"/>
              </a:rPr>
              <a:t>0,1, </a:t>
            </a:r>
            <a:r>
              <a:rPr dirty="0" sz="2550" spc="-15">
                <a:latin typeface="Times New Roman"/>
                <a:cs typeface="Times New Roman"/>
              </a:rPr>
              <a:t>2,</a:t>
            </a:r>
            <a:r>
              <a:rPr dirty="0" sz="2550" spc="-515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3...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49221" y="5593283"/>
            <a:ext cx="1617345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10" i="1">
                <a:latin typeface="Times New Roman"/>
                <a:cs typeface="Times New Roman"/>
              </a:rPr>
              <a:t>A </a:t>
            </a:r>
            <a:r>
              <a:rPr dirty="0" sz="2550" spc="-35">
                <a:latin typeface="Symbol"/>
                <a:cs typeface="Symbol"/>
              </a:rPr>
              <a:t></a:t>
            </a:r>
            <a:r>
              <a:rPr dirty="0" sz="2550" spc="-35">
                <a:latin typeface="Times New Roman"/>
                <a:cs typeface="Times New Roman"/>
              </a:rPr>
              <a:t>| </a:t>
            </a:r>
            <a:r>
              <a:rPr dirty="0" sz="2550" spc="-155" i="1">
                <a:latin typeface="Times New Roman"/>
                <a:cs typeface="Times New Roman"/>
              </a:rPr>
              <a:t>A</a:t>
            </a:r>
            <a:r>
              <a:rPr dirty="0" baseline="-24904" sz="2175" spc="-232">
                <a:latin typeface="Times New Roman"/>
                <a:cs typeface="Times New Roman"/>
              </a:rPr>
              <a:t>1 </a:t>
            </a:r>
            <a:r>
              <a:rPr dirty="0" sz="2550" spc="10">
                <a:latin typeface="Symbol"/>
                <a:cs typeface="Symbol"/>
              </a:rPr>
              <a:t>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-75" i="1">
                <a:latin typeface="Times New Roman"/>
                <a:cs typeface="Times New Roman"/>
              </a:rPr>
              <a:t>A</a:t>
            </a:r>
            <a:r>
              <a:rPr dirty="0" baseline="-24904" sz="2175" spc="-112">
                <a:latin typeface="Times New Roman"/>
                <a:cs typeface="Times New Roman"/>
              </a:rPr>
              <a:t>2</a:t>
            </a:r>
            <a:r>
              <a:rPr dirty="0" baseline="-24904" sz="2175" spc="142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|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2777" y="4050225"/>
            <a:ext cx="4973320" cy="99568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3293110" algn="l"/>
              </a:tabLst>
            </a:pPr>
            <a:r>
              <a:rPr dirty="0" sz="2400">
                <a:latin typeface="Times New Roman"/>
                <a:cs typeface="Times New Roman"/>
              </a:rPr>
              <a:t>(1) </a:t>
            </a:r>
            <a:r>
              <a:rPr dirty="0" sz="2400">
                <a:latin typeface="微软雅黑"/>
                <a:cs typeface="微软雅黑"/>
              </a:rPr>
              <a:t>振动最强点</a:t>
            </a:r>
            <a:r>
              <a:rPr dirty="0" sz="2400" spc="-520">
                <a:latin typeface="微软雅黑"/>
                <a:cs typeface="微软雅黑"/>
              </a:rPr>
              <a:t>：</a:t>
            </a:r>
            <a:r>
              <a:rPr dirty="0" baseline="-2824" sz="4425" spc="-780" i="1">
                <a:latin typeface="Symbol"/>
                <a:cs typeface="Symbol"/>
              </a:rPr>
              <a:t></a:t>
            </a:r>
            <a:r>
              <a:rPr dirty="0" baseline="-2976" sz="4200" spc="-780">
                <a:latin typeface="Symbol"/>
                <a:cs typeface="Symbol"/>
              </a:rPr>
              <a:t></a:t>
            </a:r>
            <a:r>
              <a:rPr dirty="0" baseline="-2976" sz="4200" spc="-780">
                <a:latin typeface="Times New Roman"/>
                <a:cs typeface="Times New Roman"/>
              </a:rPr>
              <a:t>  </a:t>
            </a:r>
            <a:r>
              <a:rPr dirty="0" baseline="-2976" sz="4200" spc="-622">
                <a:latin typeface="Times New Roman"/>
                <a:cs typeface="Times New Roman"/>
              </a:rPr>
              <a:t> </a:t>
            </a:r>
            <a:r>
              <a:rPr dirty="0" baseline="-2976" sz="4200" spc="-555" i="1">
                <a:latin typeface="Times New Roman"/>
                <a:cs typeface="Times New Roman"/>
              </a:rPr>
              <a:t>n</a:t>
            </a:r>
            <a:r>
              <a:rPr dirty="0" baseline="-2824" sz="4425" spc="-555" i="1">
                <a:latin typeface="Symbol"/>
                <a:cs typeface="Symbol"/>
              </a:rPr>
              <a:t></a:t>
            </a:r>
            <a:r>
              <a:rPr dirty="0" baseline="-2976" sz="4200" spc="-555">
                <a:latin typeface="Times New Roman"/>
                <a:cs typeface="Times New Roman"/>
              </a:rPr>
              <a:t>,	</a:t>
            </a:r>
            <a:r>
              <a:rPr dirty="0" baseline="1089" sz="3825" spc="15" i="1">
                <a:latin typeface="Times New Roman"/>
                <a:cs typeface="Times New Roman"/>
              </a:rPr>
              <a:t>n</a:t>
            </a:r>
            <a:r>
              <a:rPr dirty="0" baseline="1089" sz="3825" spc="-104" i="1">
                <a:latin typeface="Times New Roman"/>
                <a:cs typeface="Times New Roman"/>
              </a:rPr>
              <a:t> </a:t>
            </a:r>
            <a:r>
              <a:rPr dirty="0" baseline="1089" sz="3825" spc="15">
                <a:latin typeface="Symbol"/>
                <a:cs typeface="Symbol"/>
              </a:rPr>
              <a:t></a:t>
            </a:r>
            <a:r>
              <a:rPr dirty="0" baseline="1089" sz="3825" spc="-172">
                <a:latin typeface="Times New Roman"/>
                <a:cs typeface="Times New Roman"/>
              </a:rPr>
              <a:t> </a:t>
            </a:r>
            <a:r>
              <a:rPr dirty="0" baseline="1089" sz="3825" spc="-82">
                <a:latin typeface="Times New Roman"/>
                <a:cs typeface="Times New Roman"/>
              </a:rPr>
              <a:t>0,1,</a:t>
            </a:r>
            <a:r>
              <a:rPr dirty="0" baseline="1089" sz="3825" spc="-502">
                <a:latin typeface="Times New Roman"/>
                <a:cs typeface="Times New Roman"/>
              </a:rPr>
              <a:t> </a:t>
            </a:r>
            <a:r>
              <a:rPr dirty="0" baseline="1089" sz="3825" spc="-22">
                <a:latin typeface="Times New Roman"/>
                <a:cs typeface="Times New Roman"/>
              </a:rPr>
              <a:t>2,</a:t>
            </a:r>
            <a:r>
              <a:rPr dirty="0" baseline="1089" sz="3825" spc="-615">
                <a:latin typeface="Times New Roman"/>
                <a:cs typeface="Times New Roman"/>
              </a:rPr>
              <a:t> </a:t>
            </a:r>
            <a:r>
              <a:rPr dirty="0" baseline="1089" sz="3825" spc="7">
                <a:latin typeface="Times New Roman"/>
                <a:cs typeface="Times New Roman"/>
              </a:rPr>
              <a:t>3...</a:t>
            </a:r>
            <a:endParaRPr baseline="1089" sz="3825">
              <a:latin typeface="Times New Roman"/>
              <a:cs typeface="Times New Roman"/>
            </a:endParaRPr>
          </a:p>
          <a:p>
            <a:pPr marL="1170305">
              <a:lnSpc>
                <a:spcPct val="100000"/>
              </a:lnSpc>
              <a:spcBef>
                <a:spcPts val="459"/>
              </a:spcBef>
            </a:pPr>
            <a:r>
              <a:rPr dirty="0" sz="2600" spc="-20" i="1">
                <a:latin typeface="Times New Roman"/>
                <a:cs typeface="Times New Roman"/>
              </a:rPr>
              <a:t>A </a:t>
            </a:r>
            <a:r>
              <a:rPr dirty="0" sz="2600" spc="-15">
                <a:latin typeface="Symbol"/>
                <a:cs typeface="Symbol"/>
              </a:rPr>
              <a:t>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185" i="1">
                <a:latin typeface="Times New Roman"/>
                <a:cs typeface="Times New Roman"/>
              </a:rPr>
              <a:t>A</a:t>
            </a:r>
            <a:r>
              <a:rPr dirty="0" baseline="-24074" sz="2250" spc="-277">
                <a:latin typeface="Times New Roman"/>
                <a:cs typeface="Times New Roman"/>
              </a:rPr>
              <a:t>1</a:t>
            </a:r>
            <a:r>
              <a:rPr dirty="0" baseline="-24074" sz="2250" spc="-179">
                <a:latin typeface="Times New Roman"/>
                <a:cs typeface="Times New Roman"/>
              </a:rPr>
              <a:t> </a:t>
            </a:r>
            <a:r>
              <a:rPr dirty="0" sz="2600" spc="-85">
                <a:latin typeface="Times New Roman"/>
                <a:cs typeface="Times New Roman"/>
              </a:rPr>
              <a:t>+</a:t>
            </a:r>
            <a:r>
              <a:rPr dirty="0" sz="2600" spc="-85" i="1">
                <a:latin typeface="Times New Roman"/>
                <a:cs typeface="Times New Roman"/>
              </a:rPr>
              <a:t>A</a:t>
            </a:r>
            <a:r>
              <a:rPr dirty="0" baseline="-24074" sz="2250" spc="-127">
                <a:latin typeface="Times New Roman"/>
                <a:cs typeface="Times New Roman"/>
              </a:rPr>
              <a:t>2</a:t>
            </a:r>
            <a:endParaRPr baseline="-24074"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5971032" y="2644139"/>
            <a:ext cx="4436364" cy="1403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58165" y="1029335"/>
            <a:ext cx="10949940" cy="4904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04800">
              <a:lnSpc>
                <a:spcPct val="125000"/>
              </a:lnSpc>
              <a:spcBef>
                <a:spcPts val="100"/>
              </a:spcBef>
            </a:pPr>
            <a:r>
              <a:rPr dirty="0" sz="2400" spc="30">
                <a:latin typeface="微软雅黑"/>
                <a:cs typeface="微软雅黑"/>
              </a:rPr>
              <a:t>例</a:t>
            </a:r>
            <a:r>
              <a:rPr dirty="0" sz="2400" spc="35">
                <a:latin typeface="Times New Roman"/>
                <a:cs typeface="Times New Roman"/>
              </a:rPr>
              <a:t>1</a:t>
            </a:r>
            <a:r>
              <a:rPr dirty="0" sz="2400" spc="35">
                <a:latin typeface="微软雅黑"/>
                <a:cs typeface="微软雅黑"/>
              </a:rPr>
              <a:t>．如图所示，</a:t>
            </a:r>
            <a:r>
              <a:rPr dirty="0" sz="2400" spc="35" i="1">
                <a:latin typeface="Times New Roman"/>
                <a:cs typeface="Times New Roman"/>
              </a:rPr>
              <a:t>S</a:t>
            </a:r>
            <a:r>
              <a:rPr dirty="0" sz="2400" spc="35">
                <a:latin typeface="微软雅黑"/>
                <a:cs typeface="微软雅黑"/>
              </a:rPr>
              <a:t>是平静水面上的波源，</a:t>
            </a:r>
            <a:r>
              <a:rPr dirty="0" sz="2400" spc="35" i="1">
                <a:latin typeface="Times New Roman"/>
                <a:cs typeface="Times New Roman"/>
              </a:rPr>
              <a:t>M</a:t>
            </a:r>
            <a:r>
              <a:rPr dirty="0" sz="2400" spc="35">
                <a:latin typeface="微软雅黑"/>
                <a:cs typeface="微软雅黑"/>
              </a:rPr>
              <a:t>、</a:t>
            </a:r>
            <a:r>
              <a:rPr dirty="0" sz="2400" spc="30" i="1">
                <a:latin typeface="Times New Roman"/>
                <a:cs typeface="Times New Roman"/>
              </a:rPr>
              <a:t>N</a:t>
            </a:r>
            <a:r>
              <a:rPr dirty="0" sz="2400" spc="35">
                <a:latin typeface="微软雅黑"/>
                <a:cs typeface="微软雅黑"/>
              </a:rPr>
              <a:t>是水面上的两块挡板，其中</a:t>
            </a:r>
            <a:r>
              <a:rPr dirty="0" sz="2400" spc="35" i="1">
                <a:latin typeface="Times New Roman"/>
                <a:cs typeface="Times New Roman"/>
              </a:rPr>
              <a:t>M</a:t>
            </a:r>
            <a:r>
              <a:rPr dirty="0" sz="2400">
                <a:latin typeface="微软雅黑"/>
                <a:cs typeface="微软雅黑"/>
              </a:rPr>
              <a:t>板 </a:t>
            </a:r>
            <a:r>
              <a:rPr dirty="0" sz="2400" spc="45">
                <a:latin typeface="微软雅黑"/>
                <a:cs typeface="微软雅黑"/>
              </a:rPr>
              <a:t>固定，</a:t>
            </a:r>
            <a:r>
              <a:rPr dirty="0" sz="2400" spc="40" i="1">
                <a:latin typeface="Times New Roman"/>
                <a:cs typeface="Times New Roman"/>
              </a:rPr>
              <a:t>N</a:t>
            </a:r>
            <a:r>
              <a:rPr dirty="0" sz="2400" spc="45">
                <a:latin typeface="微软雅黑"/>
                <a:cs typeface="微软雅黑"/>
              </a:rPr>
              <a:t>可以左右移动，两板之间有一狭缝。当波源</a:t>
            </a:r>
            <a:r>
              <a:rPr dirty="0" sz="2400" spc="45" i="1">
                <a:latin typeface="Times New Roman"/>
                <a:cs typeface="Times New Roman"/>
              </a:rPr>
              <a:t>S</a:t>
            </a:r>
            <a:r>
              <a:rPr dirty="0" sz="2400" spc="45">
                <a:latin typeface="微软雅黑"/>
                <a:cs typeface="微软雅黑"/>
              </a:rPr>
              <a:t>沿垂</a:t>
            </a:r>
            <a:r>
              <a:rPr dirty="0" sz="2400" spc="50">
                <a:latin typeface="微软雅黑"/>
                <a:cs typeface="微软雅黑"/>
              </a:rPr>
              <a:t>直于水面的方向持续</a:t>
            </a:r>
            <a:r>
              <a:rPr dirty="0" sz="2400">
                <a:latin typeface="微软雅黑"/>
                <a:cs typeface="微软雅黑"/>
              </a:rPr>
              <a:t>振 </a:t>
            </a:r>
            <a:r>
              <a:rPr dirty="0" sz="2400" spc="40">
                <a:latin typeface="微软雅黑"/>
                <a:cs typeface="微软雅黑"/>
              </a:rPr>
              <a:t>动时，水面上的</a:t>
            </a:r>
            <a:r>
              <a:rPr dirty="0" sz="2400" spc="35" i="1">
                <a:latin typeface="Times New Roman"/>
                <a:cs typeface="Times New Roman"/>
              </a:rPr>
              <a:t>A</a:t>
            </a:r>
            <a:r>
              <a:rPr dirty="0" sz="2400" spc="40">
                <a:latin typeface="微软雅黑"/>
                <a:cs typeface="微软雅黑"/>
              </a:rPr>
              <a:t>质元没有发生明显的</a:t>
            </a:r>
            <a:r>
              <a:rPr dirty="0" sz="2400" spc="45">
                <a:latin typeface="微软雅黑"/>
                <a:cs typeface="微软雅黑"/>
              </a:rPr>
              <a:t>振动。为了使</a:t>
            </a:r>
            <a:r>
              <a:rPr dirty="0" sz="2400" spc="40" i="1">
                <a:latin typeface="Times New Roman"/>
                <a:cs typeface="Times New Roman"/>
              </a:rPr>
              <a:t>A</a:t>
            </a:r>
            <a:r>
              <a:rPr dirty="0" sz="2400" spc="45">
                <a:latin typeface="微软雅黑"/>
                <a:cs typeface="微软雅黑"/>
              </a:rPr>
              <a:t>质元能够明显地振动起来</a:t>
            </a:r>
            <a:r>
              <a:rPr dirty="0" sz="2400">
                <a:latin typeface="微软雅黑"/>
                <a:cs typeface="微软雅黑"/>
              </a:rPr>
              <a:t>， 可采用以下哪些方法：</a:t>
            </a:r>
            <a:endParaRPr sz="2400">
              <a:latin typeface="微软雅黑"/>
              <a:cs typeface="微软雅黑"/>
            </a:endParaRPr>
          </a:p>
          <a:p>
            <a:pPr marL="673100" indent="-372745">
              <a:lnSpc>
                <a:spcPct val="100000"/>
              </a:lnSpc>
              <a:spcBef>
                <a:spcPts val="720"/>
              </a:spcBef>
              <a:buFont typeface="Times New Roman"/>
              <a:buAutoNum type="alphaUcPeriod"/>
              <a:tabLst>
                <a:tab pos="673100" algn="l"/>
              </a:tabLst>
            </a:pPr>
            <a:r>
              <a:rPr dirty="0" sz="2400">
                <a:latin typeface="微软雅黑"/>
                <a:cs typeface="微软雅黑"/>
              </a:rPr>
              <a:t>适当减小波源</a:t>
            </a:r>
            <a:r>
              <a:rPr dirty="0" sz="2400" i="1">
                <a:latin typeface="Times New Roman"/>
                <a:cs typeface="Times New Roman"/>
              </a:rPr>
              <a:t>S</a:t>
            </a:r>
            <a:r>
              <a:rPr dirty="0" sz="2400">
                <a:latin typeface="微软雅黑"/>
                <a:cs typeface="微软雅黑"/>
              </a:rPr>
              <a:t>的振动频率</a:t>
            </a:r>
            <a:endParaRPr sz="2400">
              <a:latin typeface="微软雅黑"/>
              <a:cs typeface="微软雅黑"/>
            </a:endParaRPr>
          </a:p>
          <a:p>
            <a:pPr marL="673100" indent="-355600">
              <a:lnSpc>
                <a:spcPct val="100000"/>
              </a:lnSpc>
              <a:spcBef>
                <a:spcPts val="720"/>
              </a:spcBef>
              <a:buFont typeface="Times New Roman"/>
              <a:buAutoNum type="alphaUcPeriod"/>
              <a:tabLst>
                <a:tab pos="673100" algn="l"/>
              </a:tabLst>
            </a:pPr>
            <a:r>
              <a:rPr dirty="0" sz="2400">
                <a:latin typeface="微软雅黑"/>
                <a:cs typeface="微软雅黑"/>
              </a:rPr>
              <a:t>适当增大波源</a:t>
            </a:r>
            <a:r>
              <a:rPr dirty="0" sz="2400" i="1">
                <a:latin typeface="Times New Roman"/>
                <a:cs typeface="Times New Roman"/>
              </a:rPr>
              <a:t>S</a:t>
            </a:r>
            <a:r>
              <a:rPr dirty="0" sz="2400">
                <a:latin typeface="微软雅黑"/>
                <a:cs typeface="微软雅黑"/>
              </a:rPr>
              <a:t>的振动频率</a:t>
            </a:r>
            <a:endParaRPr sz="2400">
              <a:latin typeface="微软雅黑"/>
              <a:cs typeface="微软雅黑"/>
            </a:endParaRPr>
          </a:p>
          <a:p>
            <a:pPr marL="673100" indent="-355600">
              <a:lnSpc>
                <a:spcPct val="100000"/>
              </a:lnSpc>
              <a:spcBef>
                <a:spcPts val="720"/>
              </a:spcBef>
              <a:buFont typeface="Times New Roman"/>
              <a:buAutoNum type="alphaUcPeriod"/>
              <a:tabLst>
                <a:tab pos="673100" algn="l"/>
              </a:tabLst>
            </a:pPr>
            <a:r>
              <a:rPr dirty="0" sz="2400">
                <a:latin typeface="微软雅黑"/>
                <a:cs typeface="微软雅黑"/>
              </a:rPr>
              <a:t>将挡板</a:t>
            </a:r>
            <a:r>
              <a:rPr dirty="0" sz="2400" spc="-5" i="1">
                <a:latin typeface="Times New Roman"/>
                <a:cs typeface="Times New Roman"/>
              </a:rPr>
              <a:t>N</a:t>
            </a:r>
            <a:r>
              <a:rPr dirty="0" sz="2400">
                <a:latin typeface="微软雅黑"/>
                <a:cs typeface="微软雅黑"/>
              </a:rPr>
              <a:t>向左移动适当的距离</a:t>
            </a:r>
            <a:endParaRPr sz="2400">
              <a:latin typeface="微软雅黑"/>
              <a:cs typeface="微软雅黑"/>
            </a:endParaRPr>
          </a:p>
          <a:p>
            <a:pPr marL="690245" indent="-372745">
              <a:lnSpc>
                <a:spcPct val="100000"/>
              </a:lnSpc>
              <a:spcBef>
                <a:spcPts val="720"/>
              </a:spcBef>
              <a:buFont typeface="Times New Roman"/>
              <a:buAutoNum type="alphaUcPeriod"/>
              <a:tabLst>
                <a:tab pos="690245" algn="l"/>
              </a:tabLst>
            </a:pPr>
            <a:r>
              <a:rPr dirty="0" sz="2400">
                <a:latin typeface="微软雅黑"/>
                <a:cs typeface="微软雅黑"/>
              </a:rPr>
              <a:t>将挡板</a:t>
            </a:r>
            <a:r>
              <a:rPr dirty="0" sz="2400" spc="-5" i="1">
                <a:latin typeface="Times New Roman"/>
                <a:cs typeface="Times New Roman"/>
              </a:rPr>
              <a:t>N</a:t>
            </a:r>
            <a:r>
              <a:rPr dirty="0" sz="2400">
                <a:latin typeface="微软雅黑"/>
                <a:cs typeface="微软雅黑"/>
              </a:rPr>
              <a:t>向右移动适当的距离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</a:pPr>
            <a:r>
              <a:rPr dirty="0" sz="2400">
                <a:latin typeface="微软雅黑"/>
                <a:cs typeface="微软雅黑"/>
              </a:rPr>
              <a:t>答案：</a:t>
            </a:r>
            <a:r>
              <a:rPr dirty="0" sz="2400">
                <a:latin typeface="Times New Roman"/>
                <a:cs typeface="Times New Roman"/>
              </a:rPr>
              <a:t>AC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8319516" y="2404872"/>
            <a:ext cx="3506724" cy="2474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58165" y="1048186"/>
            <a:ext cx="11057255" cy="488505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algn="just" marL="12700" marR="5080" indent="304800">
              <a:lnSpc>
                <a:spcPct val="122400"/>
              </a:lnSpc>
              <a:spcBef>
                <a:spcPts val="25"/>
              </a:spcBef>
            </a:pPr>
            <a:r>
              <a:rPr dirty="0" sz="2400">
                <a:latin typeface="微软雅黑"/>
                <a:cs typeface="微软雅黑"/>
              </a:rPr>
              <a:t>例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>
                <a:latin typeface="微软雅黑"/>
                <a:cs typeface="微软雅黑"/>
              </a:rPr>
              <a:t>．如图所示，</a:t>
            </a:r>
            <a:r>
              <a:rPr dirty="0" sz="2400" i="1">
                <a:latin typeface="Times New Roman"/>
                <a:cs typeface="Times New Roman"/>
              </a:rPr>
              <a:t>S</a:t>
            </a:r>
            <a:r>
              <a:rPr dirty="0" baseline="-17921" sz="2325" spc="7">
                <a:latin typeface="Times New Roman"/>
                <a:cs typeface="Times New Roman"/>
              </a:rPr>
              <a:t>1</a:t>
            </a:r>
            <a:r>
              <a:rPr dirty="0" sz="2400" spc="5">
                <a:latin typeface="微软雅黑"/>
                <a:cs typeface="微软雅黑"/>
              </a:rPr>
              <a:t>、</a:t>
            </a:r>
            <a:r>
              <a:rPr dirty="0" sz="2400" spc="5" i="1">
                <a:latin typeface="Times New Roman"/>
                <a:cs typeface="Times New Roman"/>
              </a:rPr>
              <a:t>S</a:t>
            </a:r>
            <a:r>
              <a:rPr dirty="0" baseline="-17921" sz="2325" spc="7">
                <a:latin typeface="Times New Roman"/>
                <a:cs typeface="Times New Roman"/>
              </a:rPr>
              <a:t>2</a:t>
            </a:r>
            <a:r>
              <a:rPr dirty="0" sz="2400" spc="5">
                <a:latin typeface="微软雅黑"/>
                <a:cs typeface="微软雅黑"/>
              </a:rPr>
              <a:t>是两个相干波源，它们振动同步且振幅相同。实线和虚线 分别表示在某一时刻它们所发出的波的波峰和波谷。关于图中所标的</a:t>
            </a:r>
            <a:r>
              <a:rPr dirty="0" sz="2400" spc="-204" i="1">
                <a:latin typeface="Times New Roman"/>
                <a:cs typeface="Times New Roman"/>
              </a:rPr>
              <a:t>a</a:t>
            </a:r>
            <a:r>
              <a:rPr dirty="0" sz="2500" spc="-915" i="1">
                <a:latin typeface="微软雅黑"/>
                <a:cs typeface="微软雅黑"/>
              </a:rPr>
              <a:t>、</a:t>
            </a:r>
            <a:r>
              <a:rPr dirty="0" sz="2400" spc="-204" i="1">
                <a:latin typeface="Times New Roman"/>
                <a:cs typeface="Times New Roman"/>
              </a:rPr>
              <a:t>b</a:t>
            </a:r>
            <a:r>
              <a:rPr dirty="0" sz="2500" spc="-915" i="1">
                <a:latin typeface="微软雅黑"/>
                <a:cs typeface="微软雅黑"/>
              </a:rPr>
              <a:t>、</a:t>
            </a:r>
            <a:r>
              <a:rPr dirty="0" sz="2400" spc="-204" i="1">
                <a:latin typeface="Times New Roman"/>
                <a:cs typeface="Times New Roman"/>
              </a:rPr>
              <a:t>c</a:t>
            </a:r>
            <a:r>
              <a:rPr dirty="0" sz="2500" spc="-915" i="1">
                <a:latin typeface="微软雅黑"/>
                <a:cs typeface="微软雅黑"/>
              </a:rPr>
              <a:t>、</a:t>
            </a:r>
            <a:r>
              <a:rPr dirty="0" sz="2400" i="1">
                <a:latin typeface="Times New Roman"/>
                <a:cs typeface="Times New Roman"/>
              </a:rPr>
              <a:t>d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>
                <a:latin typeface="微软雅黑"/>
                <a:cs typeface="微软雅黑"/>
              </a:rPr>
              <a:t>四 点，下列说法中正确的有</a:t>
            </a:r>
            <a:endParaRPr sz="2400">
              <a:latin typeface="微软雅黑"/>
              <a:cs typeface="微软雅黑"/>
            </a:endParaRPr>
          </a:p>
          <a:p>
            <a:pPr marL="120650" marR="3427729" indent="287655">
              <a:lnSpc>
                <a:spcPct val="125000"/>
              </a:lnSpc>
              <a:spcBef>
                <a:spcPts val="75"/>
              </a:spcBef>
              <a:buSzPct val="95833"/>
              <a:buFont typeface="Times New Roman"/>
              <a:buAutoNum type="alphaUcPeriod"/>
              <a:tabLst>
                <a:tab pos="934085" algn="l"/>
              </a:tabLst>
            </a:pPr>
            <a:r>
              <a:rPr dirty="0" sz="2400">
                <a:latin typeface="微软雅黑"/>
                <a:cs typeface="微软雅黑"/>
              </a:rPr>
              <a:t>该时刻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>
                <a:latin typeface="微软雅黑"/>
                <a:cs typeface="微软雅黑"/>
              </a:rPr>
              <a:t>质点振动最弱，</a:t>
            </a:r>
            <a:r>
              <a:rPr dirty="0" sz="2400" i="1">
                <a:latin typeface="Times New Roman"/>
                <a:cs typeface="Times New Roman"/>
              </a:rPr>
              <a:t>b</a:t>
            </a:r>
            <a:r>
              <a:rPr dirty="0" sz="2400">
                <a:latin typeface="微软雅黑"/>
                <a:cs typeface="微软雅黑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c</a:t>
            </a:r>
            <a:r>
              <a:rPr dirty="0" sz="2400">
                <a:latin typeface="微软雅黑"/>
                <a:cs typeface="微软雅黑"/>
              </a:rPr>
              <a:t>质点振动最强，</a:t>
            </a:r>
            <a:r>
              <a:rPr dirty="0" sz="2400" i="1">
                <a:latin typeface="Times New Roman"/>
                <a:cs typeface="Times New Roman"/>
              </a:rPr>
              <a:t>d</a:t>
            </a:r>
            <a:r>
              <a:rPr dirty="0" sz="2400">
                <a:latin typeface="微软雅黑"/>
                <a:cs typeface="微软雅黑"/>
              </a:rPr>
              <a:t>质点 振动既不是最强也不是最弱</a:t>
            </a:r>
            <a:endParaRPr sz="2400">
              <a:latin typeface="微软雅黑"/>
              <a:cs typeface="微软雅黑"/>
            </a:endParaRPr>
          </a:p>
          <a:p>
            <a:pPr marL="934085" indent="-508634">
              <a:lnSpc>
                <a:spcPct val="100000"/>
              </a:lnSpc>
              <a:spcBef>
                <a:spcPts val="720"/>
              </a:spcBef>
              <a:buSzPct val="95833"/>
              <a:buFont typeface="Times New Roman"/>
              <a:buAutoNum type="alphaUcPeriod"/>
              <a:tabLst>
                <a:tab pos="934085" algn="l"/>
              </a:tabLst>
            </a:pPr>
            <a:r>
              <a:rPr dirty="0" sz="2400">
                <a:latin typeface="微软雅黑"/>
                <a:cs typeface="微软雅黑"/>
              </a:rPr>
              <a:t>该时刻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>
                <a:latin typeface="微软雅黑"/>
                <a:cs typeface="微软雅黑"/>
              </a:rPr>
              <a:t>质点振动最弱，</a:t>
            </a:r>
            <a:r>
              <a:rPr dirty="0" sz="2400" i="1">
                <a:latin typeface="Times New Roman"/>
                <a:cs typeface="Times New Roman"/>
              </a:rPr>
              <a:t>b</a:t>
            </a:r>
            <a:r>
              <a:rPr dirty="0" sz="2400">
                <a:latin typeface="微软雅黑"/>
                <a:cs typeface="微软雅黑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c</a:t>
            </a:r>
            <a:r>
              <a:rPr dirty="0" sz="2400">
                <a:latin typeface="微软雅黑"/>
                <a:cs typeface="微软雅黑"/>
              </a:rPr>
              <a:t>、</a:t>
            </a:r>
            <a:r>
              <a:rPr dirty="0" sz="2400" i="1">
                <a:latin typeface="Times New Roman"/>
                <a:cs typeface="Times New Roman"/>
              </a:rPr>
              <a:t>d</a:t>
            </a:r>
            <a:r>
              <a:rPr dirty="0" sz="2400">
                <a:latin typeface="微软雅黑"/>
                <a:cs typeface="微软雅黑"/>
              </a:rPr>
              <a:t>质点振动都最强</a:t>
            </a:r>
            <a:endParaRPr sz="2400">
              <a:latin typeface="微软雅黑"/>
              <a:cs typeface="微软雅黑"/>
            </a:endParaRPr>
          </a:p>
          <a:p>
            <a:pPr marL="934085" indent="-508634">
              <a:lnSpc>
                <a:spcPct val="100000"/>
              </a:lnSpc>
              <a:spcBef>
                <a:spcPts val="720"/>
              </a:spcBef>
              <a:buSzPct val="95833"/>
              <a:buFont typeface="Times New Roman"/>
              <a:buAutoNum type="alphaUcPeriod"/>
              <a:tabLst>
                <a:tab pos="934085" algn="l"/>
              </a:tabLst>
            </a:pP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>
                <a:latin typeface="微软雅黑"/>
                <a:cs typeface="微软雅黑"/>
              </a:rPr>
              <a:t>、</a:t>
            </a:r>
            <a:r>
              <a:rPr dirty="0" sz="2400" spc="-120">
                <a:latin typeface="微软雅黑"/>
                <a:cs typeface="微软雅黑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b</a:t>
            </a:r>
            <a:r>
              <a:rPr dirty="0" sz="2400">
                <a:latin typeface="微软雅黑"/>
                <a:cs typeface="微软雅黑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c</a:t>
            </a:r>
            <a:r>
              <a:rPr dirty="0" sz="2400">
                <a:latin typeface="微软雅黑"/>
                <a:cs typeface="微软雅黑"/>
              </a:rPr>
              <a:t>、</a:t>
            </a:r>
            <a:r>
              <a:rPr dirty="0" sz="2400" i="1">
                <a:latin typeface="Times New Roman"/>
                <a:cs typeface="Times New Roman"/>
              </a:rPr>
              <a:t>d</a:t>
            </a:r>
            <a:r>
              <a:rPr dirty="0" sz="2400">
                <a:latin typeface="微软雅黑"/>
                <a:cs typeface="微软雅黑"/>
              </a:rPr>
              <a:t>各质点的振动都是时而强时而弱</a:t>
            </a:r>
            <a:endParaRPr sz="2400">
              <a:latin typeface="微软雅黑"/>
              <a:cs typeface="微软雅黑"/>
            </a:endParaRPr>
          </a:p>
          <a:p>
            <a:pPr marL="120650" marR="3461385" indent="304800">
              <a:lnSpc>
                <a:spcPct val="125000"/>
              </a:lnSpc>
              <a:buSzPct val="95833"/>
              <a:buFont typeface="Times New Roman"/>
              <a:buAutoNum type="alphaUcPeriod"/>
              <a:tabLst>
                <a:tab pos="951230" algn="l"/>
              </a:tabLst>
            </a:pPr>
            <a:r>
              <a:rPr dirty="0" sz="2400">
                <a:latin typeface="微软雅黑"/>
                <a:cs typeface="微软雅黑"/>
              </a:rPr>
              <a:t>再过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/</a:t>
            </a:r>
            <a:r>
              <a:rPr dirty="0" sz="2400">
                <a:latin typeface="Times New Roman"/>
                <a:cs typeface="Times New Roman"/>
              </a:rPr>
              <a:t>4</a:t>
            </a:r>
            <a:r>
              <a:rPr dirty="0" sz="2400">
                <a:latin typeface="微软雅黑"/>
                <a:cs typeface="微软雅黑"/>
              </a:rPr>
              <a:t>后的时刻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>
                <a:latin typeface="微软雅黑"/>
                <a:cs typeface="微软雅黑"/>
              </a:rPr>
              <a:t>、</a:t>
            </a:r>
            <a:r>
              <a:rPr dirty="0" sz="2400" i="1">
                <a:latin typeface="Times New Roman"/>
                <a:cs typeface="Times New Roman"/>
              </a:rPr>
              <a:t>b</a:t>
            </a:r>
            <a:r>
              <a:rPr dirty="0" sz="2400">
                <a:latin typeface="微软雅黑"/>
                <a:cs typeface="微软雅黑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c</a:t>
            </a:r>
            <a:r>
              <a:rPr dirty="0" sz="2400">
                <a:latin typeface="微软雅黑"/>
                <a:cs typeface="微软雅黑"/>
              </a:rPr>
              <a:t>三个质点都将处于各自的 平衡位置，因此振动最弱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102870">
              <a:lnSpc>
                <a:spcPct val="100000"/>
              </a:lnSpc>
            </a:pPr>
            <a:r>
              <a:rPr dirty="0" sz="2400">
                <a:latin typeface="微软雅黑"/>
                <a:cs typeface="微软雅黑"/>
              </a:rPr>
              <a:t>答案：</a:t>
            </a:r>
            <a:r>
              <a:rPr dirty="0" sz="240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78722" y="4526756"/>
            <a:ext cx="2159635" cy="0"/>
          </a:xfrm>
          <a:custGeom>
            <a:avLst/>
            <a:gdLst/>
            <a:ahLst/>
            <a:cxnLst/>
            <a:rect l="l" t="t" r="r" b="b"/>
            <a:pathLst>
              <a:path w="2159634" h="0">
                <a:moveTo>
                  <a:pt x="0" y="0"/>
                </a:moveTo>
                <a:lnTo>
                  <a:pt x="2159355" y="0"/>
                </a:lnTo>
              </a:path>
            </a:pathLst>
          </a:custGeom>
          <a:ln w="5556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044068" y="2833674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25"/>
                </a:lnTo>
              </a:path>
            </a:pathLst>
          </a:custGeom>
          <a:ln w="254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043921" y="3011474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25"/>
                </a:lnTo>
              </a:path>
            </a:pathLst>
          </a:custGeom>
          <a:ln w="2547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043776" y="3189274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25"/>
                </a:lnTo>
              </a:path>
            </a:pathLst>
          </a:custGeom>
          <a:ln w="254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043623" y="3367074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25"/>
                </a:lnTo>
              </a:path>
            </a:pathLst>
          </a:custGeom>
          <a:ln w="254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043483" y="3544874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25"/>
                </a:lnTo>
              </a:path>
            </a:pathLst>
          </a:custGeom>
          <a:ln w="254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043331" y="3722674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25"/>
                </a:lnTo>
              </a:path>
            </a:pathLst>
          </a:custGeom>
          <a:ln w="254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043185" y="3900474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25"/>
                </a:lnTo>
              </a:path>
            </a:pathLst>
          </a:custGeom>
          <a:ln w="2547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043039" y="4078274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25"/>
                </a:lnTo>
              </a:path>
            </a:pathLst>
          </a:custGeom>
          <a:ln w="254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042886" y="4256074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25"/>
                </a:lnTo>
              </a:path>
            </a:pathLst>
          </a:custGeom>
          <a:ln w="254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042741" y="4433874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25"/>
                </a:lnTo>
              </a:path>
            </a:pathLst>
          </a:custGeom>
          <a:ln w="2547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042594" y="4611674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25"/>
                </a:lnTo>
              </a:path>
            </a:pathLst>
          </a:custGeom>
          <a:ln w="2548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2615" y="5541962"/>
            <a:ext cx="1143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答案：</a:t>
            </a:r>
            <a:r>
              <a:rPr dirty="0" sz="240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039" y="1135697"/>
            <a:ext cx="10671810" cy="322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81000">
              <a:lnSpc>
                <a:spcPct val="125000"/>
              </a:lnSpc>
              <a:spcBef>
                <a:spcPts val="100"/>
              </a:spcBef>
            </a:pPr>
            <a:r>
              <a:rPr dirty="0" sz="2400" spc="20">
                <a:latin typeface="微软雅黑"/>
                <a:cs typeface="微软雅黑"/>
              </a:rPr>
              <a:t>例</a:t>
            </a:r>
            <a:r>
              <a:rPr dirty="0" sz="2400" spc="20">
                <a:latin typeface="Times New Roman"/>
                <a:cs typeface="Times New Roman"/>
              </a:rPr>
              <a:t>3.</a:t>
            </a:r>
            <a:r>
              <a:rPr dirty="0" sz="2400" spc="20">
                <a:latin typeface="微软雅黑"/>
                <a:cs typeface="微软雅黑"/>
              </a:rPr>
              <a:t>干涉型消声器的结构及气</a:t>
            </a:r>
            <a:r>
              <a:rPr dirty="0" sz="2400" spc="25">
                <a:latin typeface="微软雅黑"/>
                <a:cs typeface="微软雅黑"/>
              </a:rPr>
              <a:t>流运行如图所示。波长为</a:t>
            </a:r>
            <a:r>
              <a:rPr dirty="0" sz="2400" spc="25" i="1">
                <a:latin typeface="Times New Roman"/>
                <a:cs typeface="Times New Roman"/>
              </a:rPr>
              <a:t>λ</a:t>
            </a:r>
            <a:r>
              <a:rPr dirty="0" sz="2400" spc="25">
                <a:latin typeface="微软雅黑"/>
                <a:cs typeface="微软雅黑"/>
              </a:rPr>
              <a:t>的声波沿水平管道</a:t>
            </a:r>
            <a:r>
              <a:rPr dirty="0" sz="2400">
                <a:latin typeface="微软雅黑"/>
                <a:cs typeface="微软雅黑"/>
              </a:rPr>
              <a:t>自 左向右传播，在声波到达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>
                <a:latin typeface="微软雅黑"/>
                <a:cs typeface="微软雅黑"/>
              </a:rPr>
              <a:t>处时，分成两束相干波，它们分别通过</a:t>
            </a: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baseline="-17921" sz="2325" spc="7">
                <a:latin typeface="Times New Roman"/>
                <a:cs typeface="Times New Roman"/>
              </a:rPr>
              <a:t>1</a:t>
            </a:r>
            <a:r>
              <a:rPr dirty="0" sz="2400">
                <a:latin typeface="微软雅黑"/>
                <a:cs typeface="微软雅黑"/>
              </a:rPr>
              <a:t>和</a:t>
            </a: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baseline="-17921" sz="2325" spc="7">
                <a:latin typeface="Times New Roman"/>
                <a:cs typeface="Times New Roman"/>
              </a:rPr>
              <a:t>2</a:t>
            </a:r>
            <a:r>
              <a:rPr dirty="0" sz="2400">
                <a:latin typeface="微软雅黑"/>
                <a:cs typeface="微软雅黑"/>
              </a:rPr>
              <a:t>的路程， 再在</a:t>
            </a:r>
            <a:r>
              <a:rPr dirty="0" sz="2400" i="1">
                <a:latin typeface="Times New Roman"/>
                <a:cs typeface="Times New Roman"/>
              </a:rPr>
              <a:t>b</a:t>
            </a:r>
            <a:r>
              <a:rPr dirty="0" sz="2400">
                <a:latin typeface="微软雅黑"/>
                <a:cs typeface="微软雅黑"/>
              </a:rPr>
              <a:t>处相遇，即可达到削弱噪声的目的。若</a:t>
            </a:r>
            <a:r>
              <a:rPr dirty="0" sz="2400">
                <a:latin typeface="Times New Roman"/>
                <a:cs typeface="Times New Roman"/>
              </a:rPr>
              <a:t>Δ</a:t>
            </a: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baseline="-17921" sz="2325">
                <a:latin typeface="Times New Roman"/>
                <a:cs typeface="Times New Roman"/>
              </a:rPr>
              <a:t>2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baseline="-17921" sz="2325">
                <a:latin typeface="Times New Roman"/>
                <a:cs typeface="Times New Roman"/>
              </a:rPr>
              <a:t>1</a:t>
            </a:r>
            <a:r>
              <a:rPr dirty="0" sz="2400">
                <a:latin typeface="微软雅黑"/>
                <a:cs typeface="微软雅黑"/>
              </a:rPr>
              <a:t>，则</a:t>
            </a:r>
            <a:r>
              <a:rPr dirty="0" sz="2400">
                <a:latin typeface="Times New Roman"/>
                <a:cs typeface="Times New Roman"/>
              </a:rPr>
              <a:t>Δ</a:t>
            </a:r>
            <a:r>
              <a:rPr dirty="0" sz="2400" i="1">
                <a:latin typeface="Times New Roman"/>
                <a:cs typeface="Times New Roman"/>
              </a:rPr>
              <a:t>r</a:t>
            </a:r>
            <a:r>
              <a:rPr dirty="0" sz="2400">
                <a:latin typeface="微软雅黑"/>
                <a:cs typeface="微软雅黑"/>
              </a:rPr>
              <a:t>等于</a:t>
            </a:r>
            <a:endParaRPr sz="2400">
              <a:latin typeface="微软雅黑"/>
              <a:cs typeface="微软雅黑"/>
            </a:endParaRPr>
          </a:p>
          <a:p>
            <a:pPr marL="597535" indent="-297180">
              <a:lnSpc>
                <a:spcPct val="100000"/>
              </a:lnSpc>
              <a:spcBef>
                <a:spcPts val="720"/>
              </a:spcBef>
              <a:buSzPct val="95833"/>
              <a:buFont typeface="Times New Roman"/>
              <a:buAutoNum type="alphaUcPeriod"/>
              <a:tabLst>
                <a:tab pos="597535" algn="l"/>
              </a:tabLst>
            </a:pPr>
            <a:r>
              <a:rPr dirty="0" sz="2400">
                <a:latin typeface="微软雅黑"/>
                <a:cs typeface="微软雅黑"/>
              </a:rPr>
              <a:t>波长</a:t>
            </a:r>
            <a:r>
              <a:rPr dirty="0" sz="2400" i="1">
                <a:latin typeface="Times New Roman"/>
                <a:cs typeface="Times New Roman"/>
              </a:rPr>
              <a:t>λ</a:t>
            </a:r>
            <a:r>
              <a:rPr dirty="0" sz="2400">
                <a:latin typeface="微软雅黑"/>
                <a:cs typeface="微软雅黑"/>
              </a:rPr>
              <a:t>的整数倍</a:t>
            </a:r>
            <a:endParaRPr sz="2400">
              <a:latin typeface="微软雅黑"/>
              <a:cs typeface="微软雅黑"/>
            </a:endParaRPr>
          </a:p>
          <a:p>
            <a:pPr marL="597535" indent="-280035">
              <a:lnSpc>
                <a:spcPct val="100000"/>
              </a:lnSpc>
              <a:spcBef>
                <a:spcPts val="720"/>
              </a:spcBef>
              <a:buSzPct val="95833"/>
              <a:buFont typeface="Times New Roman"/>
              <a:buAutoNum type="alphaUcPeriod"/>
              <a:tabLst>
                <a:tab pos="597535" algn="l"/>
              </a:tabLst>
            </a:pPr>
            <a:r>
              <a:rPr dirty="0" sz="2400">
                <a:latin typeface="微软雅黑"/>
                <a:cs typeface="微软雅黑"/>
              </a:rPr>
              <a:t>波长</a:t>
            </a:r>
            <a:r>
              <a:rPr dirty="0" sz="2400" i="1">
                <a:latin typeface="Times New Roman"/>
                <a:cs typeface="Times New Roman"/>
              </a:rPr>
              <a:t>λ</a:t>
            </a:r>
            <a:r>
              <a:rPr dirty="0" sz="2400">
                <a:latin typeface="微软雅黑"/>
                <a:cs typeface="微软雅黑"/>
              </a:rPr>
              <a:t>的奇数倍</a:t>
            </a:r>
            <a:endParaRPr sz="2400">
              <a:latin typeface="微软雅黑"/>
              <a:cs typeface="微软雅黑"/>
            </a:endParaRPr>
          </a:p>
          <a:p>
            <a:pPr marL="597535" indent="-280035">
              <a:lnSpc>
                <a:spcPct val="100000"/>
              </a:lnSpc>
              <a:spcBef>
                <a:spcPts val="720"/>
              </a:spcBef>
              <a:buSzPct val="95833"/>
              <a:buFont typeface="Times New Roman"/>
              <a:buAutoNum type="alphaUcPeriod"/>
              <a:tabLst>
                <a:tab pos="597535" algn="l"/>
              </a:tabLst>
            </a:pPr>
            <a:r>
              <a:rPr dirty="0" sz="2400">
                <a:latin typeface="微软雅黑"/>
                <a:cs typeface="微软雅黑"/>
              </a:rPr>
              <a:t>半波长</a:t>
            </a:r>
            <a:r>
              <a:rPr dirty="0" sz="2400" spc="-5" i="1">
                <a:latin typeface="Times New Roman"/>
                <a:cs typeface="Times New Roman"/>
              </a:rPr>
              <a:t>λ</a:t>
            </a:r>
            <a:r>
              <a:rPr dirty="0" sz="2400" spc="-5">
                <a:latin typeface="Times New Roman"/>
                <a:cs typeface="Times New Roman"/>
              </a:rPr>
              <a:t>/2</a:t>
            </a:r>
            <a:r>
              <a:rPr dirty="0" sz="2400">
                <a:latin typeface="微软雅黑"/>
                <a:cs typeface="微软雅黑"/>
              </a:rPr>
              <a:t>的奇数倍</a:t>
            </a:r>
            <a:endParaRPr sz="2400">
              <a:latin typeface="微软雅黑"/>
              <a:cs typeface="微软雅黑"/>
            </a:endParaRPr>
          </a:p>
          <a:p>
            <a:pPr marL="614680" indent="-297180">
              <a:lnSpc>
                <a:spcPct val="100000"/>
              </a:lnSpc>
              <a:spcBef>
                <a:spcPts val="720"/>
              </a:spcBef>
              <a:buSzPct val="95833"/>
              <a:buFont typeface="Times New Roman"/>
              <a:buAutoNum type="alphaUcPeriod"/>
              <a:tabLst>
                <a:tab pos="614680" algn="l"/>
              </a:tabLst>
            </a:pPr>
            <a:r>
              <a:rPr dirty="0" sz="2400">
                <a:latin typeface="微软雅黑"/>
                <a:cs typeface="微软雅黑"/>
              </a:rPr>
              <a:t>半波长</a:t>
            </a:r>
            <a:r>
              <a:rPr dirty="0" sz="2400" spc="-5" i="1">
                <a:latin typeface="Times New Roman"/>
                <a:cs typeface="Times New Roman"/>
              </a:rPr>
              <a:t>λ</a:t>
            </a:r>
            <a:r>
              <a:rPr dirty="0" sz="2400" spc="-5">
                <a:latin typeface="Times New Roman"/>
                <a:cs typeface="Times New Roman"/>
              </a:rPr>
              <a:t>/2</a:t>
            </a:r>
            <a:r>
              <a:rPr dirty="0" sz="2400">
                <a:latin typeface="微软雅黑"/>
                <a:cs typeface="微软雅黑"/>
              </a:rPr>
              <a:t>的偶数倍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97879" y="2589276"/>
            <a:ext cx="5111496" cy="3287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752" y="1147762"/>
            <a:ext cx="40900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微软雅黑"/>
                <a:cs typeface="微软雅黑"/>
              </a:rPr>
              <a:t>总结：波的衍射与干</a:t>
            </a:r>
            <a:r>
              <a:rPr dirty="0" sz="3200" spc="5" b="1">
                <a:latin typeface="微软雅黑"/>
                <a:cs typeface="微软雅黑"/>
              </a:rPr>
              <a:t>涉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9842" y="2123884"/>
            <a:ext cx="2800350" cy="3060700"/>
          </a:xfrm>
          <a:prstGeom prst="rect">
            <a:avLst/>
          </a:prstGeom>
        </p:spPr>
        <p:txBody>
          <a:bodyPr wrap="square" lIns="0" tIns="240665" rIns="0" bIns="0" rtlCol="0" vert="horz">
            <a:spAutoFit/>
          </a:bodyPr>
          <a:lstStyle/>
          <a:p>
            <a:pPr marL="356870" indent="-336550">
              <a:lnSpc>
                <a:spcPct val="100000"/>
              </a:lnSpc>
              <a:spcBef>
                <a:spcPts val="1895"/>
              </a:spcBef>
              <a:buSzPct val="96875"/>
              <a:buAutoNum type="arabicPeriod"/>
              <a:tabLst>
                <a:tab pos="357505" algn="l"/>
              </a:tabLst>
            </a:pPr>
            <a:r>
              <a:rPr dirty="0" sz="3200">
                <a:latin typeface="微软雅黑"/>
                <a:cs typeface="微软雅黑"/>
              </a:rPr>
              <a:t>波的衍</a:t>
            </a:r>
            <a:r>
              <a:rPr dirty="0" sz="3200" spc="5">
                <a:latin typeface="微软雅黑"/>
                <a:cs typeface="微软雅黑"/>
              </a:rPr>
              <a:t>射</a:t>
            </a:r>
            <a:endParaRPr sz="3200">
              <a:latin typeface="微软雅黑"/>
              <a:cs typeface="微软雅黑"/>
            </a:endParaRPr>
          </a:p>
          <a:p>
            <a:pPr marL="349250" indent="-336550">
              <a:lnSpc>
                <a:spcPct val="100000"/>
              </a:lnSpc>
              <a:spcBef>
                <a:spcPts val="1800"/>
              </a:spcBef>
              <a:buSzPct val="96875"/>
              <a:buAutoNum type="arabicPeriod"/>
              <a:tabLst>
                <a:tab pos="349885" algn="l"/>
              </a:tabLst>
            </a:pPr>
            <a:r>
              <a:rPr dirty="0" sz="3200">
                <a:latin typeface="微软雅黑"/>
                <a:cs typeface="微软雅黑"/>
              </a:rPr>
              <a:t>波的叠加原</a:t>
            </a:r>
            <a:r>
              <a:rPr dirty="0" sz="3200" spc="5">
                <a:latin typeface="微软雅黑"/>
                <a:cs typeface="微软雅黑"/>
              </a:rPr>
              <a:t>理</a:t>
            </a:r>
            <a:endParaRPr sz="3200">
              <a:latin typeface="微软雅黑"/>
              <a:cs typeface="微软雅黑"/>
            </a:endParaRPr>
          </a:p>
          <a:p>
            <a:pPr marL="349250" indent="-336550">
              <a:lnSpc>
                <a:spcPct val="100000"/>
              </a:lnSpc>
              <a:spcBef>
                <a:spcPts val="1800"/>
              </a:spcBef>
              <a:buSzPct val="96875"/>
              <a:buAutoNum type="arabicPeriod"/>
              <a:tabLst>
                <a:tab pos="349885" algn="l"/>
              </a:tabLst>
            </a:pPr>
            <a:r>
              <a:rPr dirty="0" sz="3200">
                <a:latin typeface="微软雅黑"/>
                <a:cs typeface="微软雅黑"/>
              </a:rPr>
              <a:t>波的干</a:t>
            </a:r>
            <a:r>
              <a:rPr dirty="0" sz="3200" spc="5">
                <a:latin typeface="微软雅黑"/>
                <a:cs typeface="微软雅黑"/>
              </a:rPr>
              <a:t>涉</a:t>
            </a:r>
            <a:endParaRPr sz="3200">
              <a:latin typeface="微软雅黑"/>
              <a:cs typeface="微软雅黑"/>
            </a:endParaRPr>
          </a:p>
          <a:p>
            <a:pPr lvl="1" marL="603250" indent="-228600">
              <a:lnSpc>
                <a:spcPct val="100000"/>
              </a:lnSpc>
              <a:spcBef>
                <a:spcPts val="620"/>
              </a:spcBef>
              <a:buChar char="*"/>
              <a:tabLst>
                <a:tab pos="603250" algn="l"/>
              </a:tabLst>
            </a:pPr>
            <a:r>
              <a:rPr dirty="0" sz="2400">
                <a:latin typeface="微软雅黑"/>
                <a:cs typeface="微软雅黑"/>
              </a:rPr>
              <a:t>相干条件</a:t>
            </a:r>
            <a:endParaRPr sz="2400">
              <a:latin typeface="微软雅黑"/>
              <a:cs typeface="微软雅黑"/>
            </a:endParaRPr>
          </a:p>
          <a:p>
            <a:pPr lvl="1" marL="603250" indent="-228600">
              <a:lnSpc>
                <a:spcPct val="100000"/>
              </a:lnSpc>
              <a:spcBef>
                <a:spcPts val="600"/>
              </a:spcBef>
              <a:buChar char="*"/>
              <a:tabLst>
                <a:tab pos="603250" algn="l"/>
              </a:tabLst>
            </a:pPr>
            <a:r>
              <a:rPr dirty="0" sz="2400">
                <a:latin typeface="微软雅黑"/>
                <a:cs typeface="微软雅黑"/>
              </a:rPr>
              <a:t>干涉图样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59196" y="1638300"/>
            <a:ext cx="5443728" cy="3945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48777" y="3271113"/>
            <a:ext cx="2017395" cy="803275"/>
          </a:xfrm>
          <a:custGeom>
            <a:avLst/>
            <a:gdLst/>
            <a:ahLst/>
            <a:cxnLst/>
            <a:rect l="l" t="t" r="r" b="b"/>
            <a:pathLst>
              <a:path w="2017395" h="803275">
                <a:moveTo>
                  <a:pt x="9194" y="803135"/>
                </a:moveTo>
                <a:lnTo>
                  <a:pt x="0" y="779462"/>
                </a:lnTo>
                <a:lnTo>
                  <a:pt x="2008187" y="0"/>
                </a:lnTo>
                <a:lnTo>
                  <a:pt x="2017382" y="23672"/>
                </a:lnTo>
                <a:lnTo>
                  <a:pt x="9194" y="8031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66492" y="3317265"/>
            <a:ext cx="972819" cy="742950"/>
          </a:xfrm>
          <a:custGeom>
            <a:avLst/>
            <a:gdLst/>
            <a:ahLst/>
            <a:cxnLst/>
            <a:rect l="l" t="t" r="r" b="b"/>
            <a:pathLst>
              <a:path w="972820" h="742950">
                <a:moveTo>
                  <a:pt x="15290" y="742581"/>
                </a:moveTo>
                <a:lnTo>
                  <a:pt x="0" y="722312"/>
                </a:lnTo>
                <a:lnTo>
                  <a:pt x="957262" y="0"/>
                </a:lnTo>
                <a:lnTo>
                  <a:pt x="972553" y="20269"/>
                </a:lnTo>
                <a:lnTo>
                  <a:pt x="15290" y="7425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614879" y="3107956"/>
            <a:ext cx="312420" cy="563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-130" i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baseline="-24390" sz="3075" spc="-7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24390" sz="30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89300" y="3703307"/>
            <a:ext cx="155575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-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9732" y="3398773"/>
            <a:ext cx="200025" cy="563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10" i="1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78451" y="5236069"/>
            <a:ext cx="1988185" cy="597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50" spc="-15" i="1">
                <a:latin typeface="Symbol"/>
                <a:cs typeface="Symbol"/>
              </a:rPr>
              <a:t></a:t>
            </a:r>
            <a:r>
              <a:rPr dirty="0" sz="3550" spc="-15">
                <a:latin typeface="Symbol"/>
                <a:cs typeface="Symbol"/>
              </a:rPr>
              <a:t></a:t>
            </a:r>
            <a:r>
              <a:rPr dirty="0" sz="3550" spc="-15">
                <a:latin typeface="Times New Roman"/>
                <a:cs typeface="Times New Roman"/>
              </a:rPr>
              <a:t>| </a:t>
            </a:r>
            <a:r>
              <a:rPr dirty="0" sz="3550" spc="-285" i="1">
                <a:latin typeface="Times New Roman"/>
                <a:cs typeface="Times New Roman"/>
              </a:rPr>
              <a:t>r</a:t>
            </a:r>
            <a:r>
              <a:rPr dirty="0" baseline="-24390" sz="3075" spc="-427">
                <a:latin typeface="Times New Roman"/>
                <a:cs typeface="Times New Roman"/>
              </a:rPr>
              <a:t>1 </a:t>
            </a:r>
            <a:r>
              <a:rPr dirty="0" sz="3550" spc="-10">
                <a:latin typeface="Symbol"/>
                <a:cs typeface="Symbol"/>
              </a:rPr>
              <a:t></a:t>
            </a:r>
            <a:r>
              <a:rPr dirty="0" sz="3550" spc="-10">
                <a:latin typeface="Times New Roman"/>
                <a:cs typeface="Times New Roman"/>
              </a:rPr>
              <a:t> </a:t>
            </a:r>
            <a:r>
              <a:rPr dirty="0" sz="3550" spc="-175" i="1">
                <a:latin typeface="Times New Roman"/>
                <a:cs typeface="Times New Roman"/>
              </a:rPr>
              <a:t>r</a:t>
            </a:r>
            <a:r>
              <a:rPr dirty="0" baseline="-24390" sz="3075" spc="-262">
                <a:latin typeface="Times New Roman"/>
                <a:cs typeface="Times New Roman"/>
              </a:rPr>
              <a:t>2</a:t>
            </a:r>
            <a:r>
              <a:rPr dirty="0" baseline="-24390" sz="3075" spc="-345">
                <a:latin typeface="Times New Roman"/>
                <a:cs typeface="Times New Roman"/>
              </a:rPr>
              <a:t> </a:t>
            </a:r>
            <a:r>
              <a:rPr dirty="0" sz="3550" spc="-5">
                <a:latin typeface="Times New Roman"/>
                <a:cs typeface="Times New Roman"/>
              </a:rPr>
              <a:t>|</a:t>
            </a:r>
            <a:endParaRPr sz="3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077" y="1091564"/>
            <a:ext cx="8171180" cy="1049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微软雅黑"/>
                <a:cs typeface="微软雅黑"/>
              </a:rPr>
              <a:t>一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波的衍</a:t>
            </a:r>
            <a:r>
              <a:rPr dirty="0" sz="2800" spc="-5">
                <a:latin typeface="微软雅黑"/>
                <a:cs typeface="微软雅黑"/>
              </a:rPr>
              <a:t>射</a:t>
            </a:r>
            <a:endParaRPr sz="2800">
              <a:latin typeface="微软雅黑"/>
              <a:cs typeface="微软雅黑"/>
            </a:endParaRPr>
          </a:p>
          <a:p>
            <a:pPr marL="842644">
              <a:lnSpc>
                <a:spcPct val="100000"/>
              </a:lnSpc>
              <a:spcBef>
                <a:spcPts val="1825"/>
              </a:spcBef>
            </a:pPr>
            <a:r>
              <a:rPr dirty="0" sz="2400">
                <a:latin typeface="微软雅黑"/>
                <a:cs typeface="微软雅黑"/>
              </a:rPr>
              <a:t>波可以绕过障碍物继续传播，这种现象叫做波的衍射。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2231" y="4762614"/>
            <a:ext cx="1854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海浪进入港湾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19327" y="2548127"/>
            <a:ext cx="5039868" cy="2161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190488" y="2548127"/>
            <a:ext cx="5039868" cy="2161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91743" y="4780114"/>
            <a:ext cx="1854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水波绕过桥墩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077" y="910462"/>
            <a:ext cx="7283450" cy="1239520"/>
          </a:xfrm>
          <a:prstGeom prst="rect">
            <a:avLst/>
          </a:prstGeom>
        </p:spPr>
        <p:txBody>
          <a:bodyPr wrap="square" lIns="0" tIns="193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dirty="0" sz="2800">
                <a:latin typeface="微软雅黑"/>
                <a:cs typeface="微软雅黑"/>
              </a:rPr>
              <a:t>一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波的衍</a:t>
            </a:r>
            <a:r>
              <a:rPr dirty="0" sz="2800" spc="-5">
                <a:latin typeface="微软雅黑"/>
                <a:cs typeface="微软雅黑"/>
              </a:rPr>
              <a:t>射</a:t>
            </a:r>
            <a:endParaRPr sz="2800">
              <a:latin typeface="微软雅黑"/>
              <a:cs typeface="微软雅黑"/>
            </a:endParaRPr>
          </a:p>
          <a:p>
            <a:pPr marL="228600">
              <a:lnSpc>
                <a:spcPct val="100000"/>
              </a:lnSpc>
              <a:spcBef>
                <a:spcPts val="1420"/>
              </a:spcBef>
            </a:pPr>
            <a:r>
              <a:rPr dirty="0" sz="2400">
                <a:latin typeface="微软雅黑"/>
                <a:cs typeface="微软雅黑"/>
              </a:rPr>
              <a:t>实验</a:t>
            </a:r>
            <a:r>
              <a:rPr dirty="0" sz="2400" spc="-5">
                <a:latin typeface="微软雅黑"/>
                <a:cs typeface="微软雅黑"/>
              </a:rPr>
              <a:t>1</a:t>
            </a:r>
            <a:r>
              <a:rPr dirty="0" sz="2400">
                <a:latin typeface="微软雅黑"/>
                <a:cs typeface="微软雅黑"/>
              </a:rPr>
              <a:t>：</a:t>
            </a:r>
            <a:r>
              <a:rPr dirty="0" u="heavy" sz="24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微软雅黑"/>
                <a:cs typeface="微软雅黑"/>
              </a:rPr>
              <a:t>研究发生明显衍射现象的条件</a:t>
            </a:r>
            <a:r>
              <a:rPr dirty="0" sz="2400">
                <a:latin typeface="微软雅黑"/>
                <a:cs typeface="微软雅黑"/>
              </a:rPr>
              <a:t>（波长</a:t>
            </a:r>
            <a:r>
              <a:rPr dirty="0" sz="2800" spc="-5" b="1" i="1">
                <a:latin typeface="Times New Roman"/>
                <a:cs typeface="Times New Roman"/>
              </a:rPr>
              <a:t>λ</a:t>
            </a:r>
            <a:r>
              <a:rPr dirty="0" sz="2400">
                <a:latin typeface="微软雅黑"/>
                <a:cs typeface="微软雅黑"/>
              </a:rPr>
              <a:t>一定）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87167" y="2514600"/>
            <a:ext cx="3054096" cy="3055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27776" y="2503932"/>
            <a:ext cx="3054096" cy="3055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45502" y="5829300"/>
            <a:ext cx="9474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结论：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波长一定时，缝越窄（障碍物的尺寸越小），衍射现象越明显</a:t>
            </a:r>
            <a:r>
              <a:rPr dirty="0" sz="240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077" y="854773"/>
            <a:ext cx="7887334" cy="1257300"/>
          </a:xfrm>
          <a:prstGeom prst="rect">
            <a:avLst/>
          </a:prstGeom>
        </p:spPr>
        <p:txBody>
          <a:bodyPr wrap="square" lIns="0" tIns="2489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dirty="0" sz="2800">
                <a:latin typeface="微软雅黑"/>
                <a:cs typeface="微软雅黑"/>
              </a:rPr>
              <a:t>一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波的衍</a:t>
            </a:r>
            <a:r>
              <a:rPr dirty="0" sz="2800" spc="-5">
                <a:latin typeface="微软雅黑"/>
                <a:cs typeface="微软雅黑"/>
              </a:rPr>
              <a:t>射</a:t>
            </a:r>
            <a:endParaRPr sz="2800">
              <a:latin typeface="微软雅黑"/>
              <a:cs typeface="微软雅黑"/>
            </a:endParaRPr>
          </a:p>
          <a:p>
            <a:pPr marL="228600">
              <a:lnSpc>
                <a:spcPct val="100000"/>
              </a:lnSpc>
              <a:spcBef>
                <a:spcPts val="1600"/>
              </a:spcBef>
            </a:pPr>
            <a:r>
              <a:rPr dirty="0" sz="2400">
                <a:latin typeface="微软雅黑"/>
                <a:cs typeface="微软雅黑"/>
              </a:rPr>
              <a:t>实验</a:t>
            </a:r>
            <a:r>
              <a:rPr dirty="0" sz="2400" spc="-5">
                <a:latin typeface="微软雅黑"/>
                <a:cs typeface="微软雅黑"/>
              </a:rPr>
              <a:t>2</a:t>
            </a:r>
            <a:r>
              <a:rPr dirty="0" sz="2400">
                <a:latin typeface="微软雅黑"/>
                <a:cs typeface="微软雅黑"/>
              </a:rPr>
              <a:t>：研究发生明显衍射现象的条件（狭缝宽度</a:t>
            </a:r>
            <a:r>
              <a:rPr dirty="0" sz="2400" i="1">
                <a:latin typeface="Times New Roman"/>
                <a:cs typeface="Times New Roman"/>
              </a:rPr>
              <a:t>d</a:t>
            </a:r>
            <a:r>
              <a:rPr dirty="0" sz="2400">
                <a:latin typeface="微软雅黑"/>
                <a:cs typeface="微软雅黑"/>
              </a:rPr>
              <a:t>一定）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4859" y="2578607"/>
            <a:ext cx="10576560" cy="1949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822631" y="4410832"/>
            <a:ext cx="1640839" cy="615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850" spc="-100" i="1">
                <a:latin typeface="Symbol"/>
                <a:cs typeface="Symbol"/>
              </a:rPr>
              <a:t></a:t>
            </a:r>
            <a:r>
              <a:rPr dirty="0" sz="3650" spc="-100">
                <a:latin typeface="Symbol"/>
                <a:cs typeface="Symbol"/>
              </a:rPr>
              <a:t></a:t>
            </a:r>
            <a:r>
              <a:rPr dirty="0" sz="3650" spc="-155">
                <a:latin typeface="Times New Roman"/>
                <a:cs typeface="Times New Roman"/>
              </a:rPr>
              <a:t> </a:t>
            </a:r>
            <a:r>
              <a:rPr dirty="0" sz="3650" spc="35">
                <a:latin typeface="Times New Roman"/>
                <a:cs typeface="Times New Roman"/>
              </a:rPr>
              <a:t>0.7</a:t>
            </a:r>
            <a:r>
              <a:rPr dirty="0" sz="3650" spc="35" i="1">
                <a:latin typeface="Times New Roman"/>
                <a:cs typeface="Times New Roman"/>
              </a:rPr>
              <a:t>d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60803" y="1381891"/>
            <a:ext cx="1652905" cy="838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050" spc="5" i="1">
                <a:solidFill>
                  <a:srgbClr val="FF0000"/>
                </a:solidFill>
                <a:latin typeface="Times New Roman"/>
                <a:cs typeface="Times New Roman"/>
              </a:rPr>
              <a:t>v </a:t>
            </a:r>
            <a:r>
              <a:rPr dirty="0" sz="5050" spc="1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dirty="0" sz="5050" spc="-59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5300" spc="-275" i="1">
                <a:solidFill>
                  <a:srgbClr val="FF0000"/>
                </a:solidFill>
                <a:latin typeface="Symbol"/>
                <a:cs typeface="Symbol"/>
              </a:rPr>
              <a:t></a:t>
            </a:r>
            <a:r>
              <a:rPr dirty="0" sz="5050" spc="-27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5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052" y="4456463"/>
            <a:ext cx="7340600" cy="14497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748030">
              <a:lnSpc>
                <a:spcPct val="100000"/>
              </a:lnSpc>
              <a:spcBef>
                <a:spcPts val="120"/>
              </a:spcBef>
              <a:tabLst>
                <a:tab pos="4515485" algn="l"/>
              </a:tabLst>
            </a:pPr>
            <a:r>
              <a:rPr dirty="0" sz="3850" spc="-100" i="1">
                <a:latin typeface="Symbol"/>
                <a:cs typeface="Symbol"/>
              </a:rPr>
              <a:t></a:t>
            </a:r>
            <a:r>
              <a:rPr dirty="0" sz="3650" spc="-100">
                <a:latin typeface="Symbol"/>
                <a:cs typeface="Symbol"/>
              </a:rPr>
              <a:t></a:t>
            </a:r>
            <a:r>
              <a:rPr dirty="0" sz="3650" spc="-125">
                <a:latin typeface="Times New Roman"/>
                <a:cs typeface="Times New Roman"/>
              </a:rPr>
              <a:t> </a:t>
            </a:r>
            <a:r>
              <a:rPr dirty="0" sz="3650" spc="-5">
                <a:latin typeface="Times New Roman"/>
                <a:cs typeface="Times New Roman"/>
              </a:rPr>
              <a:t>0.3</a:t>
            </a:r>
            <a:r>
              <a:rPr dirty="0" sz="3650" spc="-5" i="1">
                <a:latin typeface="Times New Roman"/>
                <a:cs typeface="Times New Roman"/>
              </a:rPr>
              <a:t>d	</a:t>
            </a:r>
            <a:r>
              <a:rPr dirty="0" sz="3850" spc="-100" i="1">
                <a:latin typeface="Symbol"/>
                <a:cs typeface="Symbol"/>
              </a:rPr>
              <a:t></a:t>
            </a:r>
            <a:r>
              <a:rPr dirty="0" sz="3650" spc="-100">
                <a:latin typeface="Symbol"/>
                <a:cs typeface="Symbol"/>
              </a:rPr>
              <a:t></a:t>
            </a:r>
            <a:r>
              <a:rPr dirty="0" sz="3650" spc="-130">
                <a:latin typeface="Times New Roman"/>
                <a:cs typeface="Times New Roman"/>
              </a:rPr>
              <a:t> </a:t>
            </a:r>
            <a:r>
              <a:rPr dirty="0" sz="3650" spc="10">
                <a:latin typeface="Times New Roman"/>
                <a:cs typeface="Times New Roman"/>
              </a:rPr>
              <a:t>0.5</a:t>
            </a:r>
            <a:r>
              <a:rPr dirty="0" sz="3650" spc="10" i="1">
                <a:latin typeface="Times New Roman"/>
                <a:cs typeface="Times New Roman"/>
              </a:rPr>
              <a:t>d</a:t>
            </a:r>
            <a:endParaRPr sz="3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94"/>
              </a:spcBef>
            </a:pPr>
            <a:r>
              <a:rPr dirty="0" sz="2400">
                <a:latin typeface="微软雅黑"/>
                <a:cs typeface="微软雅黑"/>
              </a:rPr>
              <a:t>结论：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狭缝宽度一定时，波长越大，衍射现象越明显</a:t>
            </a:r>
            <a:r>
              <a:rPr dirty="0" sz="240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077" y="854773"/>
            <a:ext cx="11210290" cy="4600575"/>
          </a:xfrm>
          <a:prstGeom prst="rect">
            <a:avLst/>
          </a:prstGeom>
        </p:spPr>
        <p:txBody>
          <a:bodyPr wrap="square" lIns="0" tIns="2489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dirty="0" sz="2800">
                <a:latin typeface="微软雅黑"/>
                <a:cs typeface="微软雅黑"/>
              </a:rPr>
              <a:t>一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波的衍</a:t>
            </a:r>
            <a:r>
              <a:rPr dirty="0" sz="2800" spc="-5">
                <a:latin typeface="微软雅黑"/>
                <a:cs typeface="微软雅黑"/>
              </a:rPr>
              <a:t>射</a:t>
            </a:r>
            <a:endParaRPr sz="2800">
              <a:latin typeface="微软雅黑"/>
              <a:cs typeface="微软雅黑"/>
            </a:endParaRPr>
          </a:p>
          <a:p>
            <a:pPr marL="480695" indent="-252095">
              <a:lnSpc>
                <a:spcPct val="100000"/>
              </a:lnSpc>
              <a:spcBef>
                <a:spcPts val="1600"/>
              </a:spcBef>
              <a:buSzPct val="95833"/>
              <a:buAutoNum type="arabicPeriod"/>
              <a:tabLst>
                <a:tab pos="481330" algn="l"/>
              </a:tabLst>
            </a:pPr>
            <a:r>
              <a:rPr dirty="0" sz="2400">
                <a:latin typeface="微软雅黑"/>
                <a:cs typeface="微软雅黑"/>
              </a:rPr>
              <a:t>发生明显的衍射现象的条件</a:t>
            </a:r>
            <a:endParaRPr sz="2400">
              <a:latin typeface="微软雅黑"/>
              <a:cs typeface="微软雅黑"/>
            </a:endParaRPr>
          </a:p>
          <a:p>
            <a:pPr marL="152400" marR="5080" indent="360680">
              <a:lnSpc>
                <a:spcPct val="125000"/>
              </a:lnSpc>
              <a:spcBef>
                <a:spcPts val="425"/>
              </a:spcBef>
            </a:pP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只有缝、孔的宽度</a:t>
            </a:r>
            <a:r>
              <a:rPr dirty="0" sz="2400" spc="5" b="1">
                <a:solidFill>
                  <a:srgbClr val="001F5F"/>
                </a:solidFill>
                <a:latin typeface="微软雅黑"/>
                <a:cs typeface="微软雅黑"/>
              </a:rPr>
              <a:t>或障碍物的尺寸跟波长相差不多，或者比波长更小时，才能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观 察到明显的衍射现象</a:t>
            </a:r>
            <a:r>
              <a:rPr dirty="0" sz="240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512445" indent="-252095">
              <a:lnSpc>
                <a:spcPct val="100000"/>
              </a:lnSpc>
              <a:spcBef>
                <a:spcPts val="2020"/>
              </a:spcBef>
              <a:buSzPct val="95833"/>
              <a:buAutoNum type="arabicPeriod" startAt="2"/>
              <a:tabLst>
                <a:tab pos="513080" algn="l"/>
              </a:tabLst>
            </a:pPr>
            <a:r>
              <a:rPr dirty="0" sz="2400">
                <a:latin typeface="微软雅黑"/>
                <a:cs typeface="微软雅黑"/>
              </a:rPr>
              <a:t>衍射是波特有的现象，一切波都能发生衍射现象</a:t>
            </a:r>
            <a:endParaRPr sz="2400">
              <a:latin typeface="微软雅黑"/>
              <a:cs typeface="微软雅黑"/>
            </a:endParaRPr>
          </a:p>
          <a:p>
            <a:pPr marL="260350">
              <a:lnSpc>
                <a:spcPct val="100000"/>
              </a:lnSpc>
              <a:spcBef>
                <a:spcPts val="2520"/>
              </a:spcBef>
            </a:pPr>
            <a:r>
              <a:rPr dirty="0" sz="2400" b="1">
                <a:latin typeface="微软雅黑"/>
                <a:cs typeface="微软雅黑"/>
              </a:rPr>
              <a:t>思考</a:t>
            </a:r>
            <a:r>
              <a:rPr dirty="0" sz="2400">
                <a:latin typeface="微软雅黑"/>
                <a:cs typeface="微软雅黑"/>
              </a:rPr>
              <a:t>：“闻其声不见其人”的原因。</a:t>
            </a:r>
            <a:endParaRPr sz="2400">
              <a:latin typeface="微软雅黑"/>
              <a:cs typeface="微软雅黑"/>
            </a:endParaRPr>
          </a:p>
          <a:p>
            <a:pPr marL="717550" marR="3272154">
              <a:lnSpc>
                <a:spcPct val="145800"/>
              </a:lnSpc>
            </a:pPr>
            <a:r>
              <a:rPr dirty="0" sz="2400">
                <a:latin typeface="微软雅黑"/>
                <a:cs typeface="微软雅黑"/>
              </a:rPr>
              <a:t>可闻声波：波长在</a:t>
            </a:r>
            <a:r>
              <a:rPr dirty="0" sz="2400" spc="-5">
                <a:latin typeface="Times New Roman"/>
                <a:cs typeface="Times New Roman"/>
              </a:rPr>
              <a:t>1.7cm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~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17m</a:t>
            </a:r>
            <a:r>
              <a:rPr dirty="0" sz="2400">
                <a:latin typeface="微软雅黑"/>
                <a:cs typeface="微软雅黑"/>
              </a:rPr>
              <a:t>之间，衍射现象明显；  可见光：波长在</a:t>
            </a:r>
            <a:r>
              <a:rPr dirty="0" sz="2400">
                <a:latin typeface="Times New Roman"/>
                <a:cs typeface="Times New Roman"/>
              </a:rPr>
              <a:t>0.4</a:t>
            </a:r>
            <a:r>
              <a:rPr dirty="0" sz="2400" spc="-5">
                <a:latin typeface="Times New Roman"/>
                <a:cs typeface="Times New Roman"/>
              </a:rPr>
              <a:t>μm</a:t>
            </a:r>
            <a:r>
              <a:rPr dirty="0" sz="2400">
                <a:latin typeface="Times New Roman"/>
                <a:cs typeface="Times New Roman"/>
              </a:rPr>
              <a:t>~0.7</a:t>
            </a:r>
            <a:r>
              <a:rPr dirty="0" sz="2400" spc="-5">
                <a:latin typeface="Times New Roman"/>
                <a:cs typeface="Times New Roman"/>
              </a:rPr>
              <a:t>μm</a:t>
            </a:r>
            <a:r>
              <a:rPr dirty="0" sz="2400">
                <a:latin typeface="微软雅黑"/>
                <a:cs typeface="微软雅黑"/>
              </a:rPr>
              <a:t>之间，不易观察到衍射。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077" y="1091564"/>
            <a:ext cx="6938009" cy="1095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微软雅黑"/>
                <a:cs typeface="微软雅黑"/>
              </a:rPr>
              <a:t>二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波的叠</a:t>
            </a:r>
            <a:r>
              <a:rPr dirty="0" sz="2800" spc="-5">
                <a:latin typeface="微软雅黑"/>
                <a:cs typeface="微软雅黑"/>
              </a:rPr>
              <a:t>加</a:t>
            </a:r>
            <a:endParaRPr sz="2800">
              <a:latin typeface="微软雅黑"/>
              <a:cs typeface="微软雅黑"/>
            </a:endParaRPr>
          </a:p>
          <a:p>
            <a:pPr marL="828675">
              <a:lnSpc>
                <a:spcPct val="100000"/>
              </a:lnSpc>
              <a:spcBef>
                <a:spcPts val="2185"/>
              </a:spcBef>
            </a:pPr>
            <a:r>
              <a:rPr dirty="0" sz="2400">
                <a:latin typeface="微软雅黑"/>
                <a:cs typeface="微软雅黑"/>
              </a:rPr>
              <a:t>两列水波相遇后，其传播状态是否相互影响？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2972" y="2383535"/>
            <a:ext cx="6455664" cy="3076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077" y="1091564"/>
            <a:ext cx="3987165" cy="1083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微软雅黑"/>
                <a:cs typeface="微软雅黑"/>
              </a:rPr>
              <a:t>二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波的叠</a:t>
            </a:r>
            <a:r>
              <a:rPr dirty="0" sz="2800" spc="-5">
                <a:latin typeface="微软雅黑"/>
                <a:cs typeface="微软雅黑"/>
              </a:rPr>
              <a:t>加</a:t>
            </a:r>
            <a:endParaRPr sz="2800">
              <a:latin typeface="微软雅黑"/>
              <a:cs typeface="微软雅黑"/>
            </a:endParaRPr>
          </a:p>
          <a:p>
            <a:pPr marL="137795">
              <a:lnSpc>
                <a:spcPct val="100000"/>
              </a:lnSpc>
              <a:spcBef>
                <a:spcPts val="2100"/>
              </a:spcBef>
            </a:pPr>
            <a:r>
              <a:rPr dirty="0" sz="2400">
                <a:latin typeface="微软雅黑"/>
                <a:cs typeface="微软雅黑"/>
              </a:rPr>
              <a:t>实验</a:t>
            </a:r>
            <a:r>
              <a:rPr dirty="0" sz="2400" spc="-5">
                <a:latin typeface="微软雅黑"/>
                <a:cs typeface="微软雅黑"/>
              </a:rPr>
              <a:t>3</a:t>
            </a:r>
            <a:r>
              <a:rPr dirty="0" sz="2400">
                <a:latin typeface="微软雅黑"/>
                <a:cs typeface="微软雅黑"/>
              </a:rPr>
              <a:t>：</a:t>
            </a:r>
            <a:r>
              <a:rPr dirty="0" u="heavy" sz="24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微软雅黑"/>
                <a:cs typeface="微软雅黑"/>
              </a:rPr>
              <a:t>观察两列水波的相遇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53283" y="2357627"/>
            <a:ext cx="4213860" cy="3308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077" y="1091564"/>
            <a:ext cx="4031615" cy="1049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微软雅黑"/>
                <a:cs typeface="微软雅黑"/>
              </a:rPr>
              <a:t>二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波的叠</a:t>
            </a:r>
            <a:r>
              <a:rPr dirty="0" sz="2800" spc="-5">
                <a:latin typeface="微软雅黑"/>
                <a:cs typeface="微软雅黑"/>
              </a:rPr>
              <a:t>加</a:t>
            </a:r>
            <a:endParaRPr sz="2800">
              <a:latin typeface="微软雅黑"/>
              <a:cs typeface="微软雅黑"/>
            </a:endParaRPr>
          </a:p>
          <a:p>
            <a:pPr marL="182245">
              <a:lnSpc>
                <a:spcPct val="100000"/>
              </a:lnSpc>
              <a:spcBef>
                <a:spcPts val="1825"/>
              </a:spcBef>
            </a:pPr>
            <a:r>
              <a:rPr dirty="0" sz="2400">
                <a:latin typeface="微软雅黑"/>
                <a:cs typeface="微软雅黑"/>
              </a:rPr>
              <a:t>实验</a:t>
            </a:r>
            <a:r>
              <a:rPr dirty="0" sz="2400" spc="-5">
                <a:latin typeface="微软雅黑"/>
                <a:cs typeface="微软雅黑"/>
              </a:rPr>
              <a:t>4</a:t>
            </a:r>
            <a:r>
              <a:rPr dirty="0" sz="2400">
                <a:latin typeface="微软雅黑"/>
                <a:cs typeface="微软雅黑"/>
              </a:rPr>
              <a:t>：</a:t>
            </a:r>
            <a:r>
              <a:rPr dirty="0" u="heavy" sz="24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微软雅黑"/>
                <a:cs typeface="微软雅黑"/>
              </a:rPr>
              <a:t>研究绳波的叠加现象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3947" y="679704"/>
            <a:ext cx="3424428" cy="6178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19555" y="2482595"/>
            <a:ext cx="6070092" cy="29474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31146" y="2983306"/>
            <a:ext cx="327025" cy="188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3185" indent="1905">
              <a:lnSpc>
                <a:spcPct val="1223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Times New Roman"/>
                <a:cs typeface="Times New Roman"/>
              </a:rPr>
              <a:t>D </a:t>
            </a:r>
            <a:r>
              <a:rPr dirty="0" sz="2400" i="1">
                <a:solidFill>
                  <a:srgbClr val="FFFFFF"/>
                </a:solidFill>
                <a:latin typeface="Times New Roman"/>
                <a:cs typeface="Times New Roman"/>
              </a:rPr>
              <a:t> C</a:t>
            </a:r>
            <a:endParaRPr sz="24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  <a:spcBef>
                <a:spcPts val="875"/>
              </a:spcBef>
            </a:pPr>
            <a:r>
              <a:rPr dirty="0" sz="240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994"/>
              </a:spcBef>
            </a:pPr>
            <a:r>
              <a:rPr dirty="0" sz="240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0243" y="2894876"/>
            <a:ext cx="102679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00"/>
                </a:solidFill>
                <a:latin typeface="Times New Roman"/>
                <a:cs typeface="Times New Roman"/>
              </a:rPr>
              <a:t>AB</a:t>
            </a:r>
            <a:r>
              <a:rPr dirty="0" sz="2400" i="1">
                <a:solidFill>
                  <a:srgbClr val="FFFF00"/>
                </a:solidFill>
                <a:latin typeface="Times New Roman"/>
                <a:cs typeface="Times New Roman"/>
              </a:rPr>
              <a:t>=</a:t>
            </a:r>
            <a:r>
              <a:rPr dirty="0" sz="2400" spc="-5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dirty="0" sz="2400" i="1">
                <a:solidFill>
                  <a:srgbClr val="FFFF00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278379" y="3793235"/>
            <a:ext cx="5967984" cy="2897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48669" y="4290948"/>
            <a:ext cx="325120" cy="1857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81280" indent="1905">
              <a:lnSpc>
                <a:spcPct val="120200"/>
              </a:lnSpc>
              <a:spcBef>
                <a:spcPts val="95"/>
              </a:spcBef>
            </a:pPr>
            <a:r>
              <a:rPr dirty="0" sz="2400" i="1">
                <a:solidFill>
                  <a:srgbClr val="FFFFFF"/>
                </a:solidFill>
                <a:latin typeface="Times New Roman"/>
                <a:cs typeface="Times New Roman"/>
              </a:rPr>
              <a:t>D </a:t>
            </a:r>
            <a:r>
              <a:rPr dirty="0" sz="2400" i="1">
                <a:solidFill>
                  <a:srgbClr val="FFFFFF"/>
                </a:solidFill>
                <a:latin typeface="Times New Roman"/>
                <a:cs typeface="Times New Roman"/>
              </a:rPr>
              <a:t> C</a:t>
            </a:r>
            <a:endParaRPr sz="240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815"/>
              </a:spcBef>
            </a:pPr>
            <a:r>
              <a:rPr dirty="0" sz="240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  <a:spcBef>
                <a:spcPts val="930"/>
              </a:spcBef>
            </a:pPr>
            <a:r>
              <a:rPr dirty="0" sz="240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5003" y="4197718"/>
            <a:ext cx="102679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00"/>
                </a:solidFill>
                <a:latin typeface="Times New Roman"/>
                <a:cs typeface="Times New Roman"/>
              </a:rPr>
              <a:t>AB</a:t>
            </a:r>
            <a:r>
              <a:rPr dirty="0" sz="2400" i="1">
                <a:solidFill>
                  <a:srgbClr val="FFFF00"/>
                </a:solidFill>
                <a:latin typeface="Times New Roman"/>
                <a:cs typeface="Times New Roman"/>
              </a:rPr>
              <a:t>=</a:t>
            </a:r>
            <a:r>
              <a:rPr dirty="0" sz="2400" spc="-5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dirty="0" sz="2400" i="1">
                <a:solidFill>
                  <a:srgbClr val="FFFF00"/>
                </a:solidFill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052" y="852924"/>
            <a:ext cx="11736070" cy="2785110"/>
          </a:xfrm>
          <a:prstGeom prst="rect">
            <a:avLst/>
          </a:prstGeom>
        </p:spPr>
        <p:txBody>
          <a:bodyPr wrap="square" lIns="0" tIns="250825" rIns="0" bIns="0" rtlCol="0" vert="horz">
            <a:spAutoFit/>
          </a:bodyPr>
          <a:lstStyle/>
          <a:p>
            <a:pPr marL="212725">
              <a:lnSpc>
                <a:spcPct val="100000"/>
              </a:lnSpc>
              <a:spcBef>
                <a:spcPts val="1975"/>
              </a:spcBef>
            </a:pPr>
            <a:r>
              <a:rPr dirty="0" sz="2800">
                <a:latin typeface="微软雅黑"/>
                <a:cs typeface="微软雅黑"/>
              </a:rPr>
              <a:t>二</a:t>
            </a:r>
            <a:r>
              <a:rPr dirty="0" sz="2800" spc="-5">
                <a:latin typeface="微软雅黑"/>
                <a:cs typeface="微软雅黑"/>
              </a:rPr>
              <a:t>.</a:t>
            </a:r>
            <a:r>
              <a:rPr dirty="0" sz="2800">
                <a:latin typeface="微软雅黑"/>
                <a:cs typeface="微软雅黑"/>
              </a:rPr>
              <a:t>波的叠</a:t>
            </a:r>
            <a:r>
              <a:rPr dirty="0" sz="2800" spc="-5">
                <a:latin typeface="微软雅黑"/>
                <a:cs typeface="微软雅黑"/>
              </a:rPr>
              <a:t>加</a:t>
            </a:r>
            <a:endParaRPr sz="2800">
              <a:latin typeface="微软雅黑"/>
              <a:cs typeface="微软雅黑"/>
            </a:endParaRPr>
          </a:p>
          <a:p>
            <a:pPr marL="12700" marR="5080" indent="433070">
              <a:lnSpc>
                <a:spcPct val="125000"/>
              </a:lnSpc>
              <a:spcBef>
                <a:spcPts val="890"/>
              </a:spcBef>
            </a:pPr>
            <a:r>
              <a:rPr dirty="0" sz="2400">
                <a:latin typeface="微软雅黑"/>
                <a:cs typeface="微软雅黑"/>
              </a:rPr>
              <a:t>大量的事实表明，几列波相遇时能够保持各自的运动特征（频率、振幅、振动方向、 传播方向等）继续传播。</a:t>
            </a:r>
            <a:r>
              <a:rPr dirty="0" sz="2400" spc="-5" b="1">
                <a:solidFill>
                  <a:srgbClr val="001F5F"/>
                </a:solidFill>
                <a:latin typeface="微软雅黑"/>
                <a:cs typeface="微软雅黑"/>
              </a:rPr>
              <a:t>——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波的独立传播原理</a:t>
            </a:r>
            <a:endParaRPr sz="2400">
              <a:latin typeface="微软雅黑"/>
              <a:cs typeface="微软雅黑"/>
            </a:endParaRPr>
          </a:p>
          <a:p>
            <a:pPr marL="12700" marR="356235" indent="363220">
              <a:lnSpc>
                <a:spcPct val="125000"/>
              </a:lnSpc>
              <a:spcBef>
                <a:spcPts val="1200"/>
              </a:spcBef>
            </a:pPr>
            <a:r>
              <a:rPr dirty="0" sz="2400" spc="5">
                <a:latin typeface="微软雅黑"/>
                <a:cs typeface="微软雅黑"/>
              </a:rPr>
              <a:t>在它们重叠的区域，介质中的质点同时参与这几列波引起的振动，质点的位</a:t>
            </a:r>
            <a:r>
              <a:rPr dirty="0" sz="2400" spc="10">
                <a:latin typeface="微软雅黑"/>
                <a:cs typeface="微软雅黑"/>
              </a:rPr>
              <a:t>移等</a:t>
            </a:r>
            <a:r>
              <a:rPr dirty="0" sz="2400">
                <a:latin typeface="微软雅黑"/>
                <a:cs typeface="微软雅黑"/>
              </a:rPr>
              <a:t>于 各列波单独传播时在该点引起的位移的矢量和。</a:t>
            </a:r>
            <a:r>
              <a:rPr dirty="0" sz="2400" spc="-5" b="1">
                <a:solidFill>
                  <a:srgbClr val="001F5F"/>
                </a:solidFill>
                <a:latin typeface="微软雅黑"/>
                <a:cs typeface="微软雅黑"/>
              </a:rPr>
              <a:t>——</a:t>
            </a:r>
            <a:r>
              <a:rPr dirty="0" sz="2400" b="1">
                <a:solidFill>
                  <a:srgbClr val="001F5F"/>
                </a:solidFill>
                <a:latin typeface="微软雅黑"/>
                <a:cs typeface="微软雅黑"/>
              </a:rPr>
              <a:t>波的叠加原理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2025-04-19T14:20:58Z</dcterms:created>
  <dcterms:modified xsi:type="dcterms:W3CDTF">2025-04-19T14:20:58Z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