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6426"/>
            <a:ext cx="205867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757" y="1195387"/>
            <a:ext cx="8706485" cy="252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png"/><Relationship Id="rId4" Type="http://schemas.openxmlformats.org/officeDocument/2006/relationships/image" Target="../media/image7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15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4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15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4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50.png"/><Relationship Id="rId4" Type="http://schemas.openxmlformats.org/officeDocument/2006/relationships/image" Target="../media/image15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5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15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pn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Relationship Id="rId26" Type="http://schemas.openxmlformats.org/officeDocument/2006/relationships/image" Target="../media/image31.png"/><Relationship Id="rId27" Type="http://schemas.openxmlformats.org/officeDocument/2006/relationships/image" Target="../media/image32.png"/><Relationship Id="rId28" Type="http://schemas.openxmlformats.org/officeDocument/2006/relationships/image" Target="../media/image33.png"/><Relationship Id="rId29" Type="http://schemas.openxmlformats.org/officeDocument/2006/relationships/image" Target="../media/image6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1050" y="1107312"/>
            <a:ext cx="358076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7525">
              <a:lnSpc>
                <a:spcPct val="150000"/>
              </a:lnSpc>
              <a:spcBef>
                <a:spcPts val="100"/>
              </a:spcBef>
            </a:pPr>
            <a:r>
              <a:rPr dirty="0" spc="-5">
                <a:solidFill>
                  <a:srgbClr val="000000"/>
                </a:solidFill>
                <a:latin typeface="微软雅黑"/>
                <a:cs typeface="微软雅黑"/>
              </a:rPr>
              <a:t>选 修 3 – 4  </a:t>
            </a:r>
            <a:r>
              <a:rPr dirty="0">
                <a:solidFill>
                  <a:srgbClr val="000000"/>
                </a:solidFill>
                <a:latin typeface="微软雅黑"/>
                <a:cs typeface="微软雅黑"/>
              </a:rPr>
              <a:t>波的形成和传</a:t>
            </a:r>
            <a:r>
              <a:rPr dirty="0" spc="-5">
                <a:solidFill>
                  <a:srgbClr val="000000"/>
                </a:solidFill>
                <a:latin typeface="微软雅黑"/>
                <a:cs typeface="微软雅黑"/>
              </a:rPr>
              <a:t>播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61795" y="3689184"/>
          <a:ext cx="732790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8375"/>
                <a:gridCol w="577214"/>
                <a:gridCol w="3242310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主讲人：赵贺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林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676"/>
            <a:ext cx="2058670" cy="68580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995" y="51968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499" y="0"/>
                </a:lnTo>
                <a:lnTo>
                  <a:pt x="190499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995" y="8001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499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79857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8555" y="519683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540" y="519137"/>
            <a:ext cx="0" cy="1226820"/>
          </a:xfrm>
          <a:custGeom>
            <a:avLst/>
            <a:gdLst/>
            <a:ahLst/>
            <a:cxnLst/>
            <a:rect l="l" t="t" r="r" b="b"/>
            <a:pathLst>
              <a:path w="0" h="1226820">
                <a:moveTo>
                  <a:pt x="0" y="0"/>
                </a:moveTo>
                <a:lnTo>
                  <a:pt x="0" y="1226553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8940" y="754875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470293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7013" y="1166063"/>
            <a:ext cx="528320" cy="3683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>
                <a:latin typeface="宋体"/>
                <a:cs typeface="宋体"/>
              </a:rPr>
              <a:t>波向前传播过程中，波的形状在不断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变化，具有周期性。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36064" y="527303"/>
            <a:ext cx="3127248" cy="865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10355" y="2404872"/>
            <a:ext cx="2407920" cy="86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56460" y="2511551"/>
            <a:ext cx="1479803" cy="600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944623" y="2685288"/>
            <a:ext cx="469391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89832" y="3159251"/>
            <a:ext cx="2406395" cy="865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78735" y="3224783"/>
            <a:ext cx="1952244" cy="7147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55292" y="3485388"/>
            <a:ext cx="469391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99788" y="4148327"/>
            <a:ext cx="2404872" cy="8656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85416" y="4230623"/>
            <a:ext cx="2244851" cy="6812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92451" y="4468367"/>
            <a:ext cx="469391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49167" y="1453895"/>
            <a:ext cx="2392679" cy="8656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53767" y="1744979"/>
            <a:ext cx="469391" cy="3291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67127" y="1524000"/>
            <a:ext cx="1078991" cy="716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14237" y="1940204"/>
            <a:ext cx="1549400" cy="1061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645"/>
              </a:lnSpc>
            </a:pPr>
            <a:r>
              <a:rPr dirty="0" sz="2400">
                <a:latin typeface="宋体"/>
                <a:cs typeface="宋体"/>
              </a:rPr>
              <a:t>波的周期与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宋体"/>
                <a:cs typeface="宋体"/>
              </a:rPr>
              <a:t>振源振动周 期相同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02692" y="108508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3108" y="1085088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3108" y="7955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2692" y="79552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2755" y="1037132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 h="0">
                <a:moveTo>
                  <a:pt x="0" y="0"/>
                </a:moveTo>
                <a:lnTo>
                  <a:pt x="1801418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8505" y="795439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4">
                <a:moveTo>
                  <a:pt x="0" y="0"/>
                </a:moveTo>
                <a:lnTo>
                  <a:pt x="0" y="470293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7141" y="625157"/>
            <a:ext cx="7887334" cy="3817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波的形成和传播过程总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结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15240">
              <a:lnSpc>
                <a:spcPct val="124600"/>
              </a:lnSpc>
              <a:spcBef>
                <a:spcPts val="1160"/>
              </a:spcBef>
            </a:pPr>
            <a:r>
              <a:rPr dirty="0" sz="2000" spc="20">
                <a:latin typeface="宋体"/>
                <a:cs typeface="宋体"/>
              </a:rPr>
              <a:t>（</a:t>
            </a:r>
            <a:r>
              <a:rPr dirty="0" sz="2000" spc="10">
                <a:latin typeface="Arial"/>
                <a:cs typeface="Arial"/>
              </a:rPr>
              <a:t>1</a:t>
            </a:r>
            <a:r>
              <a:rPr dirty="0" sz="2000" spc="20">
                <a:latin typeface="宋体"/>
                <a:cs typeface="宋体"/>
              </a:rPr>
              <a:t>）当波在介质</a:t>
            </a:r>
            <a:r>
              <a:rPr dirty="0" sz="2000" spc="25">
                <a:latin typeface="宋体"/>
                <a:cs typeface="宋体"/>
              </a:rPr>
              <a:t>中传播时，各个质点只在自己的平衡位置附近振动</a:t>
            </a:r>
            <a:r>
              <a:rPr dirty="0" sz="2000">
                <a:latin typeface="宋体"/>
                <a:cs typeface="宋体"/>
              </a:rPr>
              <a:t>。 </a:t>
            </a:r>
            <a:r>
              <a:rPr dirty="0" sz="2000">
                <a:latin typeface="宋体"/>
                <a:cs typeface="宋体"/>
              </a:rPr>
              <a:t>介质中各质点不随波发生迁移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2700" marR="34925" indent="70485">
              <a:lnSpc>
                <a:spcPct val="124800"/>
              </a:lnSpc>
              <a:spcBef>
                <a:spcPts val="15"/>
              </a:spcBef>
            </a:pPr>
            <a:r>
              <a:rPr dirty="0" sz="2000">
                <a:latin typeface="宋体"/>
                <a:cs typeface="宋体"/>
              </a:rPr>
              <a:t>（</a:t>
            </a:r>
            <a:r>
              <a:rPr dirty="0" sz="2000" spc="-10">
                <a:latin typeface="Arial"/>
                <a:cs typeface="Arial"/>
              </a:rPr>
              <a:t>2</a:t>
            </a:r>
            <a:r>
              <a:rPr dirty="0" sz="2000">
                <a:latin typeface="宋体"/>
                <a:cs typeface="宋体"/>
              </a:rPr>
              <a:t>）在波的传播方向上各质点依次开始振动。各质点振动不同步，</a:t>
            </a:r>
            <a:r>
              <a:rPr dirty="0" sz="2000">
                <a:latin typeface="宋体"/>
                <a:cs typeface="宋体"/>
              </a:rPr>
              <a:t>前 </a:t>
            </a:r>
            <a:r>
              <a:rPr dirty="0" sz="2000">
                <a:latin typeface="宋体"/>
                <a:cs typeface="宋体"/>
              </a:rPr>
              <a:t>一质点带动附近后一质点，后一质点振动落后于前一质点（即后一</a:t>
            </a:r>
            <a:r>
              <a:rPr dirty="0" sz="2000" spc="5">
                <a:latin typeface="宋体"/>
                <a:cs typeface="宋体"/>
              </a:rPr>
              <a:t>个 </a:t>
            </a:r>
            <a:r>
              <a:rPr dirty="0" sz="2000">
                <a:latin typeface="宋体"/>
                <a:cs typeface="宋体"/>
              </a:rPr>
              <a:t>质点振动的相位总比前一个质点落后一些）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08000">
              <a:lnSpc>
                <a:spcPct val="100000"/>
              </a:lnSpc>
              <a:spcBef>
                <a:spcPts val="610"/>
              </a:spcBef>
            </a:pPr>
            <a:r>
              <a:rPr dirty="0" sz="2000">
                <a:latin typeface="宋体"/>
                <a:cs typeface="宋体"/>
              </a:rPr>
              <a:t>①各质点振动周期相同（由振源决定，即与振源振动周期相同）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05459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宋体"/>
                <a:cs typeface="宋体"/>
              </a:rPr>
              <a:t>②各质点振幅相同（不考虑能量损失时）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05459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宋体"/>
                <a:cs typeface="宋体"/>
              </a:rPr>
              <a:t>③各质点刚开始振动时振动方向相同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8250" y="650405"/>
            <a:ext cx="168148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三、横波</a:t>
            </a:r>
            <a:r>
              <a:rPr dirty="0" sz="2000" spc="43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纵波</a:t>
            </a:r>
            <a:endParaRPr sz="2000"/>
          </a:p>
        </p:txBody>
      </p:sp>
      <p:sp>
        <p:nvSpPr>
          <p:cNvPr id="3" name="object 3"/>
          <p:cNvSpPr/>
          <p:nvPr/>
        </p:nvSpPr>
        <p:spPr>
          <a:xfrm>
            <a:off x="3779520" y="2211323"/>
            <a:ext cx="4608576" cy="975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69995" y="2201798"/>
            <a:ext cx="4627880" cy="994410"/>
          </a:xfrm>
          <a:custGeom>
            <a:avLst/>
            <a:gdLst/>
            <a:ahLst/>
            <a:cxnLst/>
            <a:rect l="l" t="t" r="r" b="b"/>
            <a:pathLst>
              <a:path w="4627880" h="994410">
                <a:moveTo>
                  <a:pt x="4627626" y="994409"/>
                </a:moveTo>
                <a:lnTo>
                  <a:pt x="0" y="994409"/>
                </a:lnTo>
                <a:lnTo>
                  <a:pt x="0" y="0"/>
                </a:lnTo>
                <a:lnTo>
                  <a:pt x="4627626" y="0"/>
                </a:lnTo>
                <a:lnTo>
                  <a:pt x="462762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84884"/>
                </a:lnTo>
                <a:lnTo>
                  <a:pt x="4762" y="984884"/>
                </a:lnTo>
                <a:lnTo>
                  <a:pt x="9525" y="989647"/>
                </a:lnTo>
                <a:lnTo>
                  <a:pt x="4627626" y="989647"/>
                </a:lnTo>
                <a:lnTo>
                  <a:pt x="4627626" y="994409"/>
                </a:lnTo>
                <a:close/>
              </a:path>
              <a:path w="4627880" h="9944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627880" h="994410">
                <a:moveTo>
                  <a:pt x="461810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618101" y="4762"/>
                </a:lnTo>
                <a:lnTo>
                  <a:pt x="4618101" y="9525"/>
                </a:lnTo>
                <a:close/>
              </a:path>
              <a:path w="4627880" h="994410">
                <a:moveTo>
                  <a:pt x="4618101" y="989647"/>
                </a:moveTo>
                <a:lnTo>
                  <a:pt x="4618101" y="4762"/>
                </a:lnTo>
                <a:lnTo>
                  <a:pt x="4622863" y="9525"/>
                </a:lnTo>
                <a:lnTo>
                  <a:pt x="4627626" y="9525"/>
                </a:lnTo>
                <a:lnTo>
                  <a:pt x="4627626" y="984884"/>
                </a:lnTo>
                <a:lnTo>
                  <a:pt x="4622863" y="984884"/>
                </a:lnTo>
                <a:lnTo>
                  <a:pt x="4618101" y="989647"/>
                </a:lnTo>
                <a:close/>
              </a:path>
              <a:path w="4627880" h="994410">
                <a:moveTo>
                  <a:pt x="4627626" y="9525"/>
                </a:moveTo>
                <a:lnTo>
                  <a:pt x="4622863" y="9525"/>
                </a:lnTo>
                <a:lnTo>
                  <a:pt x="4618101" y="4762"/>
                </a:lnTo>
                <a:lnTo>
                  <a:pt x="4627626" y="4762"/>
                </a:lnTo>
                <a:lnTo>
                  <a:pt x="4627626" y="9525"/>
                </a:lnTo>
                <a:close/>
              </a:path>
              <a:path w="4627880" h="994410">
                <a:moveTo>
                  <a:pt x="9525" y="989647"/>
                </a:moveTo>
                <a:lnTo>
                  <a:pt x="4762" y="984884"/>
                </a:lnTo>
                <a:lnTo>
                  <a:pt x="9525" y="984884"/>
                </a:lnTo>
                <a:lnTo>
                  <a:pt x="9525" y="989647"/>
                </a:lnTo>
                <a:close/>
              </a:path>
              <a:path w="4627880" h="994410">
                <a:moveTo>
                  <a:pt x="4618101" y="989647"/>
                </a:moveTo>
                <a:lnTo>
                  <a:pt x="9525" y="989647"/>
                </a:lnTo>
                <a:lnTo>
                  <a:pt x="9525" y="984884"/>
                </a:lnTo>
                <a:lnTo>
                  <a:pt x="4618101" y="984884"/>
                </a:lnTo>
                <a:lnTo>
                  <a:pt x="4618101" y="989647"/>
                </a:lnTo>
                <a:close/>
              </a:path>
              <a:path w="4627880" h="994410">
                <a:moveTo>
                  <a:pt x="4627626" y="989647"/>
                </a:moveTo>
                <a:lnTo>
                  <a:pt x="4618101" y="989647"/>
                </a:lnTo>
                <a:lnTo>
                  <a:pt x="4622863" y="984884"/>
                </a:lnTo>
                <a:lnTo>
                  <a:pt x="4627626" y="984884"/>
                </a:lnTo>
                <a:lnTo>
                  <a:pt x="4627626" y="989647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57733" y="2997974"/>
            <a:ext cx="3836035" cy="1168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 spc="-5">
                <a:latin typeface="宋体"/>
                <a:cs typeface="宋体"/>
              </a:rPr>
              <a:t>（2）</a:t>
            </a:r>
            <a:r>
              <a:rPr dirty="0" sz="2000">
                <a:latin typeface="宋体"/>
                <a:cs typeface="宋体"/>
              </a:rPr>
              <a:t>纵</a:t>
            </a:r>
            <a:r>
              <a:rPr dirty="0" sz="2000" spc="5">
                <a:latin typeface="宋体"/>
                <a:cs typeface="宋体"/>
              </a:rPr>
              <a:t>波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宋体"/>
                <a:cs typeface="宋体"/>
              </a:rPr>
              <a:t>      密部：质点分布最密的位</a:t>
            </a:r>
            <a:r>
              <a:rPr dirty="0" sz="2000" spc="5">
                <a:latin typeface="宋体"/>
                <a:cs typeface="宋体"/>
              </a:rPr>
              <a:t>置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宋体"/>
                <a:cs typeface="宋体"/>
              </a:rPr>
              <a:t>      疏部：质点分布最疏的位</a:t>
            </a:r>
            <a:r>
              <a:rPr dirty="0" sz="2000" spc="5">
                <a:latin typeface="宋体"/>
                <a:cs typeface="宋体"/>
              </a:rPr>
              <a:t>置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8624" y="3876878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楷体"/>
                <a:cs typeface="楷体"/>
              </a:rPr>
              <a:t>声波是纵波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0815" y="533400"/>
            <a:ext cx="4392168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8704" y="108661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9119" y="108661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7595" y="7970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704" y="79705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005" y="1038923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 h="0">
                <a:moveTo>
                  <a:pt x="0" y="0"/>
                </a:moveTo>
                <a:lnTo>
                  <a:pt x="1801418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742" y="797217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4">
                <a:moveTo>
                  <a:pt x="0" y="0"/>
                </a:moveTo>
                <a:lnTo>
                  <a:pt x="0" y="470306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1789" y="1047280"/>
            <a:ext cx="2595880" cy="1403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宋体"/>
                <a:cs typeface="宋体"/>
              </a:rPr>
              <a:t> 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000" spc="-5">
                <a:latin typeface="宋体"/>
                <a:cs typeface="宋体"/>
              </a:rPr>
              <a:t>（1）</a:t>
            </a:r>
            <a:r>
              <a:rPr dirty="0" sz="2000">
                <a:latin typeface="宋体"/>
                <a:cs typeface="宋体"/>
              </a:rPr>
              <a:t>横</a:t>
            </a:r>
            <a:r>
              <a:rPr dirty="0" sz="2000" spc="5">
                <a:latin typeface="宋体"/>
                <a:cs typeface="宋体"/>
              </a:rPr>
              <a:t>波</a:t>
            </a:r>
            <a:endParaRPr sz="20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 spc="-5" b="1">
                <a:latin typeface="宋体"/>
                <a:cs typeface="宋体"/>
              </a:rPr>
              <a:t>    </a:t>
            </a:r>
            <a:r>
              <a:rPr dirty="0" sz="1800">
                <a:latin typeface="宋体"/>
                <a:cs typeface="宋体"/>
              </a:rPr>
              <a:t>波峰：凸起的最高处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 spc="-5">
                <a:latin typeface="宋体"/>
                <a:cs typeface="宋体"/>
              </a:rPr>
              <a:t>    </a:t>
            </a:r>
            <a:r>
              <a:rPr dirty="0" sz="1800">
                <a:latin typeface="宋体"/>
                <a:cs typeface="宋体"/>
              </a:rPr>
              <a:t>波谷：凹下的最低处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795771" y="3261359"/>
            <a:ext cx="1124712" cy="1342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98704" y="123139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9119" y="1231391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7595" y="94183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704" y="941832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005" y="1183576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 h="0">
                <a:moveTo>
                  <a:pt x="0" y="0"/>
                </a:moveTo>
                <a:lnTo>
                  <a:pt x="1801418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742" y="941882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4">
                <a:moveTo>
                  <a:pt x="0" y="0"/>
                </a:moveTo>
                <a:lnTo>
                  <a:pt x="0" y="470293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2853" y="777531"/>
            <a:ext cx="6822440" cy="4120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64070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四、机械</a:t>
            </a:r>
            <a:r>
              <a:rPr dirty="0" sz="1800" spc="-10" b="1">
                <a:latin typeface="宋体"/>
                <a:cs typeface="宋体"/>
              </a:rPr>
              <a:t>波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585470" indent="-228600">
              <a:lnSpc>
                <a:spcPct val="100000"/>
              </a:lnSpc>
              <a:buFont typeface="Wingdings"/>
              <a:buChar char=""/>
              <a:tabLst>
                <a:tab pos="586105" algn="l"/>
              </a:tabLst>
            </a:pPr>
            <a:r>
              <a:rPr dirty="0" sz="2000">
                <a:latin typeface="宋体"/>
                <a:cs typeface="宋体"/>
              </a:rPr>
              <a:t>机械振动在介质中传播，形成</a:t>
            </a:r>
            <a:r>
              <a:rPr dirty="0" sz="2000" b="1">
                <a:latin typeface="宋体"/>
                <a:cs typeface="宋体"/>
              </a:rPr>
              <a:t>机械波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85470" indent="-228600">
              <a:lnSpc>
                <a:spcPct val="100000"/>
              </a:lnSpc>
              <a:spcBef>
                <a:spcPts val="1600"/>
              </a:spcBef>
              <a:buFont typeface="Wingdings"/>
              <a:buChar char=""/>
              <a:tabLst>
                <a:tab pos="586105" algn="l"/>
              </a:tabLst>
            </a:pPr>
            <a:r>
              <a:rPr dirty="0" sz="2000">
                <a:latin typeface="宋体"/>
                <a:cs typeface="宋体"/>
              </a:rPr>
              <a:t>形成机械波的条件：同时存在振源和介质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85470" indent="-228600">
              <a:lnSpc>
                <a:spcPct val="100000"/>
              </a:lnSpc>
              <a:spcBef>
                <a:spcPts val="1600"/>
              </a:spcBef>
              <a:buFont typeface="Wingdings"/>
              <a:buChar char=""/>
              <a:tabLst>
                <a:tab pos="586105" algn="l"/>
              </a:tabLst>
            </a:pPr>
            <a:r>
              <a:rPr dirty="0" sz="2000">
                <a:latin typeface="宋体"/>
                <a:cs typeface="宋体"/>
              </a:rPr>
              <a:t>介质中有机械波传播时，介质本身并不随波一起传播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85470" indent="-228600">
              <a:lnSpc>
                <a:spcPct val="100000"/>
              </a:lnSpc>
              <a:spcBef>
                <a:spcPts val="1600"/>
              </a:spcBef>
              <a:buFont typeface="Wingdings"/>
              <a:buChar char=""/>
              <a:tabLst>
                <a:tab pos="586105" algn="l"/>
              </a:tabLst>
            </a:pPr>
            <a:r>
              <a:rPr dirty="0" sz="2000">
                <a:latin typeface="宋体"/>
                <a:cs typeface="宋体"/>
              </a:rPr>
              <a:t>波向外传播振动形式的同时也向外传递信息和能量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1600"/>
              </a:spcBef>
            </a:pPr>
            <a:r>
              <a:rPr dirty="0" sz="2000">
                <a:latin typeface="宋体"/>
                <a:cs typeface="宋体"/>
              </a:rPr>
              <a:t> 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2000" spc="-5">
                <a:latin typeface="宋体"/>
                <a:cs typeface="宋体"/>
              </a:rPr>
              <a:t>  </a:t>
            </a:r>
            <a:r>
              <a:rPr dirty="0" sz="2000">
                <a:latin typeface="宋体"/>
                <a:cs typeface="宋体"/>
              </a:rPr>
              <a:t> 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771" y="707796"/>
            <a:ext cx="808355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【例】如图是某绳波形成过程的示意图。质点</a:t>
            </a:r>
            <a:r>
              <a:rPr dirty="0" sz="1800" spc="-484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在外力作用下沿竖直方向做简谐 运动，带动</a:t>
            </a:r>
            <a:r>
              <a:rPr dirty="0" sz="1800" spc="-484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 spc="-484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 spc="-480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>
                <a:latin typeface="Times New Roman"/>
                <a:cs typeface="Times New Roman"/>
              </a:rPr>
              <a:t>…</a:t>
            </a:r>
            <a:r>
              <a:rPr dirty="0" sz="1800">
                <a:latin typeface="宋体"/>
                <a:cs typeface="宋体"/>
              </a:rPr>
              <a:t>各个质点依次上下振动，把振动从绳的左端传到右端。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1976" y="1735816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425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82451" y="1739036"/>
            <a:ext cx="116839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771" y="1559966"/>
            <a:ext cx="8126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已知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＝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时，质点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开始向上运动；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t=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baseline="44871" sz="1950">
                <a:latin typeface="Cambria Math"/>
                <a:cs typeface="Cambria Math"/>
              </a:rPr>
              <a:t>T</a:t>
            </a:r>
            <a:r>
              <a:rPr dirty="0" baseline="44871" sz="1950" spc="315">
                <a:latin typeface="Cambria Math"/>
                <a:cs typeface="Cambria Math"/>
              </a:rPr>
              <a:t> </a:t>
            </a:r>
            <a:r>
              <a:rPr dirty="0" sz="1800">
                <a:latin typeface="宋体"/>
                <a:cs typeface="宋体"/>
              </a:rPr>
              <a:t>时，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到达最上方，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>
                <a:latin typeface="宋体"/>
                <a:cs typeface="宋体"/>
              </a:rPr>
              <a:t>开始向上运动。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7196" y="2224176"/>
            <a:ext cx="116839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771" y="2711221"/>
            <a:ext cx="5240655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latin typeface="宋体"/>
                <a:cs typeface="宋体"/>
              </a:rPr>
              <a:t>（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＝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时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质点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的运动状态如何？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420" y="3325367"/>
            <a:ext cx="5990844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1771" y="2045106"/>
            <a:ext cx="8060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问：（</a:t>
            </a:r>
            <a:r>
              <a:rPr dirty="0" sz="1800" spc="-46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＝</a:t>
            </a:r>
            <a:r>
              <a:rPr dirty="0" u="heavy" baseline="44871" sz="19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T</a:t>
            </a:r>
            <a:r>
              <a:rPr dirty="0" sz="1800">
                <a:latin typeface="宋体"/>
                <a:cs typeface="宋体"/>
              </a:rPr>
              <a:t>时，质点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的运动状态如何？</a:t>
            </a:r>
            <a:r>
              <a:rPr dirty="0" sz="1800" spc="-100">
                <a:latin typeface="宋体"/>
                <a:cs typeface="宋体"/>
              </a:rPr>
              <a:t> </a:t>
            </a:r>
            <a:r>
              <a:rPr dirty="0" baseline="34722" sz="2400">
                <a:solidFill>
                  <a:srgbClr val="FF0000"/>
                </a:solidFill>
                <a:latin typeface="宋体"/>
                <a:cs typeface="宋体"/>
              </a:rPr>
              <a:t>质点</a:t>
            </a:r>
            <a:r>
              <a:rPr dirty="0" baseline="34722" sz="2400" spc="-7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baseline="34722" sz="2400">
                <a:solidFill>
                  <a:srgbClr val="FF0000"/>
                </a:solidFill>
                <a:latin typeface="宋体"/>
                <a:cs typeface="宋体"/>
              </a:rPr>
              <a:t>向上运动，质点</a:t>
            </a:r>
            <a:r>
              <a:rPr dirty="0" baseline="34722" sz="2400" spc="-7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r>
              <a:rPr dirty="0" baseline="34722" sz="2400" spc="-7">
                <a:solidFill>
                  <a:srgbClr val="FF0000"/>
                </a:solidFill>
                <a:latin typeface="宋体"/>
                <a:cs typeface="宋体"/>
              </a:rPr>
              <a:t>、</a:t>
            </a:r>
            <a:endParaRPr baseline="34722"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06921" y="2189746"/>
            <a:ext cx="124650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还没有运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771" y="2532151"/>
            <a:ext cx="79038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（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宋体"/>
                <a:cs typeface="宋体"/>
              </a:rPr>
              <a:t>）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宋体"/>
                <a:cs typeface="宋体"/>
              </a:rPr>
              <a:t>＝</a:t>
            </a:r>
            <a:r>
              <a:rPr dirty="0" u="heavy" baseline="44871" sz="1950" spc="-7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3T</a:t>
            </a:r>
            <a:r>
              <a:rPr dirty="0" baseline="44871" sz="1950" spc="240">
                <a:latin typeface="Cambria Math"/>
                <a:cs typeface="Cambria Math"/>
              </a:rPr>
              <a:t> </a:t>
            </a:r>
            <a:r>
              <a:rPr dirty="0" sz="1800">
                <a:latin typeface="宋体"/>
                <a:cs typeface="宋体"/>
              </a:rPr>
              <a:t>时，质点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 spc="-455">
                <a:latin typeface="宋体"/>
                <a:cs typeface="宋体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的运动状态如何？</a:t>
            </a:r>
            <a:r>
              <a:rPr dirty="0" sz="1800" spc="-500">
                <a:latin typeface="宋体"/>
                <a:cs typeface="宋体"/>
              </a:rPr>
              <a:t> </a:t>
            </a:r>
            <a:r>
              <a:rPr dirty="0" baseline="6944" sz="2400">
                <a:solidFill>
                  <a:srgbClr val="FF0000"/>
                </a:solidFill>
                <a:latin typeface="宋体"/>
                <a:cs typeface="宋体"/>
              </a:rPr>
              <a:t>质点</a:t>
            </a:r>
            <a:r>
              <a:rPr dirty="0" baseline="6944" sz="2400" spc="-7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baseline="6944" sz="2400">
                <a:solidFill>
                  <a:srgbClr val="FF0000"/>
                </a:solidFill>
                <a:latin typeface="宋体"/>
                <a:cs typeface="宋体"/>
              </a:rPr>
              <a:t>向下运动，质点</a:t>
            </a:r>
            <a:r>
              <a:rPr dirty="0" baseline="6944" sz="2400" spc="-7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r>
              <a:rPr dirty="0" baseline="6944" sz="2400">
                <a:solidFill>
                  <a:srgbClr val="FF0000"/>
                </a:solidFill>
                <a:latin typeface="宋体"/>
                <a:cs typeface="宋体"/>
              </a:rPr>
              <a:t>向</a:t>
            </a:r>
            <a:r>
              <a:rPr dirty="0" baseline="6944" sz="2400" spc="-7">
                <a:solidFill>
                  <a:srgbClr val="FF0000"/>
                </a:solidFill>
                <a:latin typeface="宋体"/>
                <a:cs typeface="宋体"/>
              </a:rPr>
              <a:t>上</a:t>
            </a:r>
            <a:endParaRPr baseline="6944"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2487" y="2676664"/>
            <a:ext cx="2568575" cy="95123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运动，质点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还没有运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动</a:t>
            </a:r>
            <a:endParaRPr sz="16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765"/>
              </a:spcBef>
            </a:pP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质点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向下运动，质点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向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下 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运动，质点</a:t>
            </a:r>
            <a:r>
              <a:rPr dirty="0" sz="1600" spc="-5">
                <a:solidFill>
                  <a:srgbClr val="FF0000"/>
                </a:solidFill>
                <a:latin typeface="Calibri"/>
                <a:cs typeface="Calibri"/>
              </a:rPr>
              <a:t>16</a:t>
            </a:r>
            <a:r>
              <a:rPr dirty="0" sz="1600">
                <a:solidFill>
                  <a:srgbClr val="FF0000"/>
                </a:solidFill>
                <a:latin typeface="宋体"/>
                <a:cs typeface="宋体"/>
              </a:rPr>
              <a:t>向上运</a:t>
            </a:r>
            <a:r>
              <a:rPr dirty="0" sz="1600" spc="-5">
                <a:solidFill>
                  <a:srgbClr val="FF0000"/>
                </a:solidFill>
                <a:latin typeface="宋体"/>
                <a:cs typeface="宋体"/>
              </a:rPr>
              <a:t>动</a:t>
            </a:r>
            <a:endParaRPr sz="16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86" y="454040"/>
            <a:ext cx="7475855" cy="3919854"/>
          </a:xfrm>
          <a:prstGeom prst="rect">
            <a:avLst/>
          </a:prstGeom>
        </p:spPr>
        <p:txBody>
          <a:bodyPr wrap="square" lIns="0" tIns="233679" rIns="0" bIns="0" rtlCol="0" vert="horz">
            <a:spAutoFit/>
          </a:bodyPr>
          <a:lstStyle/>
          <a:p>
            <a:pPr algn="ctr" marR="45085">
              <a:lnSpc>
                <a:spcPct val="100000"/>
              </a:lnSpc>
              <a:spcBef>
                <a:spcPts val="1839"/>
              </a:spcBef>
            </a:pPr>
            <a:r>
              <a:rPr dirty="0" sz="2800" b="1">
                <a:latin typeface="宋体"/>
                <a:cs typeface="宋体"/>
              </a:rPr>
              <a:t>小</a:t>
            </a:r>
            <a:r>
              <a:rPr dirty="0" sz="2800" spc="-5" b="1">
                <a:latin typeface="宋体"/>
                <a:cs typeface="宋体"/>
              </a:rPr>
              <a:t> </a:t>
            </a:r>
            <a:r>
              <a:rPr dirty="0" sz="2800" spc="-20" b="1">
                <a:latin typeface="宋体"/>
                <a:cs typeface="宋体"/>
              </a:rPr>
              <a:t>结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2000" b="1">
                <a:latin typeface="宋体"/>
                <a:cs typeface="宋体"/>
              </a:rPr>
              <a:t>比较单个质点的振动与波</a:t>
            </a:r>
            <a:r>
              <a:rPr dirty="0" sz="2000" spc="-5" b="1">
                <a:latin typeface="宋体"/>
                <a:cs typeface="宋体"/>
              </a:rPr>
              <a:t>动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algn="just" marL="156210" marR="5080">
              <a:lnSpc>
                <a:spcPct val="135000"/>
              </a:lnSpc>
              <a:buSzPct val="95000"/>
              <a:buAutoNum type="arabicPeriod"/>
              <a:tabLst>
                <a:tab pos="423545" algn="l"/>
              </a:tabLst>
            </a:pPr>
            <a:r>
              <a:rPr dirty="0" sz="2000" spc="50">
                <a:latin typeface="宋体"/>
                <a:cs typeface="宋体"/>
              </a:rPr>
              <a:t>观</a:t>
            </a:r>
            <a:r>
              <a:rPr dirty="0" sz="2000" spc="55">
                <a:latin typeface="宋体"/>
                <a:cs typeface="宋体"/>
              </a:rPr>
              <a:t>察与研究的对象不同：波是介质中许多质点的同时不同步</a:t>
            </a:r>
            <a:r>
              <a:rPr dirty="0" sz="2000">
                <a:latin typeface="宋体"/>
                <a:cs typeface="宋体"/>
              </a:rPr>
              <a:t>的 </a:t>
            </a:r>
            <a:r>
              <a:rPr dirty="0" sz="2000" spc="55">
                <a:latin typeface="宋体"/>
                <a:cs typeface="宋体"/>
              </a:rPr>
              <a:t>集体运动形成的；从构成介质的某一质点来</a:t>
            </a:r>
            <a:r>
              <a:rPr dirty="0" sz="2000" spc="60">
                <a:latin typeface="宋体"/>
                <a:cs typeface="宋体"/>
              </a:rPr>
              <a:t>看，所呈现的现象</a:t>
            </a:r>
            <a:r>
              <a:rPr dirty="0" sz="2000">
                <a:latin typeface="宋体"/>
                <a:cs typeface="宋体"/>
              </a:rPr>
              <a:t>是 </a:t>
            </a:r>
            <a:r>
              <a:rPr dirty="0" sz="2000">
                <a:latin typeface="宋体"/>
                <a:cs typeface="宋体"/>
              </a:rPr>
              <a:t>振动。从构成介质的整体来看，所呈现的现象是波动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411480" indent="-255270">
              <a:lnSpc>
                <a:spcPct val="100000"/>
              </a:lnSpc>
              <a:spcBef>
                <a:spcPts val="840"/>
              </a:spcBef>
              <a:buSzPct val="95000"/>
              <a:buAutoNum type="arabicPeriod"/>
              <a:tabLst>
                <a:tab pos="412115" algn="l"/>
              </a:tabLst>
            </a:pPr>
            <a:r>
              <a:rPr dirty="0" sz="2000">
                <a:latin typeface="宋体"/>
                <a:cs typeface="宋体"/>
              </a:rPr>
              <a:t>振动和波动都具有周期性：波动周期等于质点的振动周期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156210" marR="452755">
              <a:lnSpc>
                <a:spcPct val="135000"/>
              </a:lnSpc>
              <a:buSzPct val="95000"/>
              <a:buAutoNum type="arabicPeriod"/>
              <a:tabLst>
                <a:tab pos="412115" algn="l"/>
              </a:tabLst>
            </a:pPr>
            <a:r>
              <a:rPr dirty="0" sz="2000">
                <a:latin typeface="宋体"/>
                <a:cs typeface="宋体"/>
              </a:rPr>
              <a:t>波动是振动形式的传播过程，振动是形成波动的必要条件</a:t>
            </a:r>
            <a:r>
              <a:rPr dirty="0" sz="2000">
                <a:latin typeface="宋体"/>
                <a:cs typeface="宋体"/>
              </a:rPr>
              <a:t>。 </a:t>
            </a:r>
            <a:r>
              <a:rPr dirty="0" sz="2000">
                <a:latin typeface="宋体"/>
                <a:cs typeface="宋体"/>
              </a:rPr>
              <a:t>波的传递过程也是能量和信息传递的过程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31826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1916" y="131826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51916" y="10287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1500" y="1028700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8751" y="1662899"/>
            <a:ext cx="254000" cy="94361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solidFill>
                  <a:srgbClr val="252525"/>
                </a:solidFill>
                <a:latin typeface="宋体"/>
                <a:cs typeface="宋体"/>
              </a:rPr>
              <a:t>学习目</a:t>
            </a:r>
            <a:r>
              <a:rPr dirty="0" sz="1800" b="1">
                <a:solidFill>
                  <a:srgbClr val="252525"/>
                </a:solidFill>
                <a:latin typeface="宋体"/>
                <a:cs typeface="宋体"/>
              </a:rPr>
              <a:t>标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01293" y="1028700"/>
            <a:ext cx="0" cy="1801495"/>
          </a:xfrm>
          <a:custGeom>
            <a:avLst/>
            <a:gdLst/>
            <a:ahLst/>
            <a:cxnLst/>
            <a:rect l="l" t="t" r="r" b="b"/>
            <a:pathLst>
              <a:path w="0" h="1801495">
                <a:moveTo>
                  <a:pt x="0" y="0"/>
                </a:moveTo>
                <a:lnTo>
                  <a:pt x="0" y="1801418"/>
                </a:lnTo>
              </a:path>
            </a:pathLst>
          </a:custGeom>
          <a:ln w="25399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2693" y="1264450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0" y="0"/>
                </a:moveTo>
                <a:lnTo>
                  <a:pt x="470293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925" y="1426451"/>
            <a:ext cx="6599555" cy="250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015" indent="-17335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AutoNum type="arabicPeriod"/>
              <a:tabLst>
                <a:tab pos="247650" algn="l"/>
              </a:tabLst>
            </a:pPr>
            <a:r>
              <a:rPr dirty="0" sz="1800">
                <a:latin typeface="宋体"/>
                <a:cs typeface="宋体"/>
              </a:rPr>
              <a:t>通过观察与分析，认识波是振动的传播。</a:t>
            </a:r>
            <a:endParaRPr sz="1800">
              <a:latin typeface="宋体"/>
              <a:cs typeface="宋体"/>
            </a:endParaRPr>
          </a:p>
          <a:p>
            <a:pPr marL="186055" indent="-173355">
              <a:lnSpc>
                <a:spcPct val="100000"/>
              </a:lnSpc>
              <a:spcBef>
                <a:spcPts val="1764"/>
              </a:spcBef>
              <a:buSzPct val="94444"/>
              <a:buFont typeface="Calibri"/>
              <a:buAutoNum type="arabicPeriod"/>
              <a:tabLst>
                <a:tab pos="186690" algn="l"/>
              </a:tabLst>
            </a:pPr>
            <a:r>
              <a:rPr dirty="0" sz="1800">
                <a:latin typeface="宋体"/>
                <a:cs typeface="宋体"/>
              </a:rPr>
              <a:t>理解机械波的形成过程，能区分单个质点的振动与波动的关系。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9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spcBef>
                <a:spcPts val="5"/>
              </a:spcBef>
              <a:buSzPct val="94444"/>
              <a:buFont typeface="Calibri"/>
              <a:buAutoNum type="arabicPeriod"/>
              <a:tabLst>
                <a:tab pos="186690" algn="l"/>
              </a:tabLst>
            </a:pPr>
            <a:r>
              <a:rPr dirty="0" sz="1800">
                <a:latin typeface="宋体"/>
                <a:cs typeface="宋体"/>
              </a:rPr>
              <a:t>知道波在传递振动的同时也传递能量和信息。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230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SzPct val="94444"/>
              <a:buFont typeface="Calibri"/>
              <a:buAutoNum type="arabicPeriod"/>
              <a:tabLst>
                <a:tab pos="186690" algn="l"/>
              </a:tabLst>
            </a:pPr>
            <a:r>
              <a:rPr dirty="0" sz="1800">
                <a:latin typeface="宋体"/>
                <a:cs typeface="宋体"/>
              </a:rPr>
              <a:t>能区分横波和纵波，知道波峰、波谷，密部和疏部。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247015" indent="-173355">
              <a:lnSpc>
                <a:spcPct val="100000"/>
              </a:lnSpc>
              <a:buSzPct val="94444"/>
              <a:buFont typeface="Calibri"/>
              <a:buAutoNum type="arabicPeriod"/>
              <a:tabLst>
                <a:tab pos="247650" algn="l"/>
              </a:tabLst>
            </a:pPr>
            <a:r>
              <a:rPr dirty="0" sz="1800">
                <a:latin typeface="宋体"/>
                <a:cs typeface="宋体"/>
              </a:rPr>
              <a:t>理解机械波形成条件。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44424" y="174040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499" y="0"/>
                </a:lnTo>
                <a:lnTo>
                  <a:pt x="190499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6363" y="174040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499" y="0"/>
                </a:lnTo>
                <a:lnTo>
                  <a:pt x="190499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4840" y="145084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424" y="1450847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0" y="0"/>
                </a:lnTo>
                <a:lnTo>
                  <a:pt x="190499" y="0"/>
                </a:lnTo>
                <a:lnTo>
                  <a:pt x="190499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4627" y="1692478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 h="0">
                <a:moveTo>
                  <a:pt x="0" y="0"/>
                </a:moveTo>
                <a:lnTo>
                  <a:pt x="1801418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0377" y="1450784"/>
            <a:ext cx="0" cy="470534"/>
          </a:xfrm>
          <a:custGeom>
            <a:avLst/>
            <a:gdLst/>
            <a:ahLst/>
            <a:cxnLst/>
            <a:rect l="l" t="t" r="r" b="b"/>
            <a:pathLst>
              <a:path w="0" h="470535">
                <a:moveTo>
                  <a:pt x="0" y="0"/>
                </a:moveTo>
                <a:lnTo>
                  <a:pt x="0" y="470293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70394" y="1261490"/>
            <a:ext cx="21424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一、振动的传播</a:t>
            </a:r>
            <a:r>
              <a:rPr dirty="0" sz="1800" spc="-5" b="1">
                <a:latin typeface="Calibri"/>
                <a:cs typeface="Calibri"/>
              </a:rPr>
              <a:t>----</a:t>
            </a:r>
            <a:r>
              <a:rPr dirty="0" sz="1800" spc="-10" b="1">
                <a:latin typeface="宋体"/>
                <a:cs typeface="宋体"/>
              </a:rPr>
              <a:t>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2515" y="1424939"/>
            <a:ext cx="2839212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2124" y="1996439"/>
            <a:ext cx="3525012" cy="1362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29271" y="3600183"/>
            <a:ext cx="43688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仔细观察会发现，绳子上的各点只是在一定 位置振动，并没有向前运动，而振动这种形 式却传播出去了。为什么会这样呢？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548383" y="4224528"/>
            <a:ext cx="3200400" cy="867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7716" y="1685544"/>
            <a:ext cx="3209544" cy="9342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81327" y="2622804"/>
            <a:ext cx="3267455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2475" y="3442715"/>
            <a:ext cx="3147060" cy="752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8827" y="71780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8827" y="998219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6863" y="99669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499"/>
                </a:lnTo>
                <a:lnTo>
                  <a:pt x="0" y="190499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6863" y="717804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0"/>
                </a:moveTo>
                <a:lnTo>
                  <a:pt x="190500" y="0"/>
                </a:lnTo>
                <a:lnTo>
                  <a:pt x="1905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6343" y="717308"/>
            <a:ext cx="0" cy="1226820"/>
          </a:xfrm>
          <a:custGeom>
            <a:avLst/>
            <a:gdLst/>
            <a:ahLst/>
            <a:cxnLst/>
            <a:rect l="l" t="t" r="r" b="b"/>
            <a:pathLst>
              <a:path w="0" h="1226820">
                <a:moveTo>
                  <a:pt x="0" y="0"/>
                </a:moveTo>
                <a:lnTo>
                  <a:pt x="0" y="1226566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7743" y="953058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4" h="0">
                <a:moveTo>
                  <a:pt x="0" y="0"/>
                </a:moveTo>
                <a:lnTo>
                  <a:pt x="470293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8027" y="1263091"/>
            <a:ext cx="254000" cy="209296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5000"/>
              </a:lnSpc>
            </a:pPr>
            <a:r>
              <a:rPr dirty="0" sz="1800" spc="10" b="1">
                <a:latin typeface="宋体"/>
                <a:cs typeface="宋体"/>
              </a:rPr>
              <a:t>二、波的形成和传</a:t>
            </a:r>
            <a:r>
              <a:rPr dirty="0" sz="1800" b="1">
                <a:latin typeface="宋体"/>
                <a:cs typeface="宋体"/>
              </a:rPr>
              <a:t>播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4480" y="483108"/>
            <a:ext cx="3162299" cy="12603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10784" y="644245"/>
            <a:ext cx="3570604" cy="412369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53975" marR="79375">
              <a:lnSpc>
                <a:spcPts val="2160"/>
              </a:lnSpc>
              <a:spcBef>
                <a:spcPts val="170"/>
              </a:spcBef>
            </a:pPr>
            <a:r>
              <a:rPr dirty="0" sz="1800">
                <a:latin typeface="宋体"/>
                <a:cs typeface="宋体"/>
              </a:rPr>
              <a:t>设想把一条绳子分成一个个小段， 这些小段可以看作一个个相连的质 点，这些质点之间存在着弹性力的 作用。质点</a:t>
            </a:r>
            <a:r>
              <a:rPr dirty="0" sz="1800" spc="-114">
                <a:latin typeface="宋体"/>
                <a:cs typeface="宋体"/>
              </a:rPr>
              <a:t> </a:t>
            </a:r>
            <a:r>
              <a:rPr dirty="0" sz="1850" spc="-260" i="1">
                <a:latin typeface="宋体"/>
                <a:cs typeface="宋体"/>
              </a:rPr>
              <a:t>P</a:t>
            </a:r>
            <a:r>
              <a:rPr dirty="0" baseline="-16908" sz="1725" spc="-390">
                <a:latin typeface="宋体"/>
                <a:cs typeface="宋体"/>
              </a:rPr>
              <a:t>0</a:t>
            </a:r>
            <a:r>
              <a:rPr dirty="0" sz="1150" spc="-2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沿上下方向振动，  将依次牵动质点</a:t>
            </a:r>
            <a:r>
              <a:rPr dirty="0" sz="1800" spc="-95">
                <a:latin typeface="宋体"/>
                <a:cs typeface="宋体"/>
              </a:rPr>
              <a:t> </a:t>
            </a:r>
            <a:r>
              <a:rPr dirty="0" sz="1850" spc="-200" i="1">
                <a:latin typeface="宋体"/>
                <a:cs typeface="宋体"/>
              </a:rPr>
              <a:t>P</a:t>
            </a:r>
            <a:r>
              <a:rPr dirty="0" baseline="-16908" sz="1725" spc="-300">
                <a:latin typeface="宋体"/>
                <a:cs typeface="宋体"/>
              </a:rPr>
              <a:t>1</a:t>
            </a:r>
            <a:r>
              <a:rPr dirty="0" sz="1800" spc="-200">
                <a:latin typeface="宋体"/>
                <a:cs typeface="宋体"/>
              </a:rPr>
              <a:t>,</a:t>
            </a:r>
            <a:r>
              <a:rPr dirty="0" sz="1800" spc="-585">
                <a:latin typeface="宋体"/>
                <a:cs typeface="宋体"/>
              </a:rPr>
              <a:t> </a:t>
            </a:r>
            <a:r>
              <a:rPr dirty="0" sz="1850" spc="-130" i="1">
                <a:latin typeface="宋体"/>
                <a:cs typeface="宋体"/>
              </a:rPr>
              <a:t>P</a:t>
            </a:r>
            <a:r>
              <a:rPr dirty="0" baseline="-16908" sz="1725" spc="-195">
                <a:latin typeface="宋体"/>
                <a:cs typeface="宋体"/>
              </a:rPr>
              <a:t>2</a:t>
            </a:r>
            <a:r>
              <a:rPr dirty="0" sz="1800" spc="-130">
                <a:latin typeface="宋体"/>
                <a:cs typeface="宋体"/>
              </a:rPr>
              <a:t>……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1800">
                <a:latin typeface="宋体"/>
                <a:cs typeface="宋体"/>
              </a:rPr>
              <a:t>当质点</a:t>
            </a:r>
            <a:r>
              <a:rPr dirty="0" sz="1800" spc="-545">
                <a:latin typeface="宋体"/>
                <a:cs typeface="宋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16908" sz="1725">
                <a:latin typeface="Times New Roman"/>
                <a:cs typeface="Times New Roman"/>
              </a:rPr>
              <a:t>0</a:t>
            </a:r>
            <a:r>
              <a:rPr dirty="0" baseline="-16908" sz="1725" spc="-37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第一次到达了最高点时，</a:t>
            </a:r>
            <a:endParaRPr sz="1800">
              <a:latin typeface="宋体"/>
              <a:cs typeface="宋体"/>
            </a:endParaRPr>
          </a:p>
          <a:p>
            <a:pPr marL="53975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baseline="-16908" sz="1725">
                <a:latin typeface="Times New Roman"/>
                <a:cs typeface="Times New Roman"/>
              </a:rPr>
              <a:t>2</a:t>
            </a:r>
            <a:r>
              <a:rPr dirty="0" baseline="-16908" sz="1725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宋体"/>
                <a:cs typeface="宋体"/>
              </a:rPr>
              <a:t>将刚要开始运动。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120650">
              <a:lnSpc>
                <a:spcPts val="2160"/>
              </a:lnSpc>
            </a:pPr>
            <a:r>
              <a:rPr dirty="0" sz="1800">
                <a:latin typeface="宋体"/>
                <a:cs typeface="宋体"/>
              </a:rPr>
              <a:t>依次牵动质点</a:t>
            </a:r>
            <a:r>
              <a:rPr dirty="0" sz="1800" spc="-105">
                <a:latin typeface="宋体"/>
                <a:cs typeface="宋体"/>
              </a:rPr>
              <a:t> </a:t>
            </a:r>
            <a:r>
              <a:rPr dirty="0" sz="1850" spc="-300" i="1">
                <a:latin typeface="宋体"/>
                <a:cs typeface="宋体"/>
              </a:rPr>
              <a:t>P</a:t>
            </a:r>
            <a:r>
              <a:rPr dirty="0" baseline="-16908" sz="1725" spc="-450">
                <a:latin typeface="宋体"/>
                <a:cs typeface="宋体"/>
              </a:rPr>
              <a:t>3</a:t>
            </a:r>
            <a:r>
              <a:rPr dirty="0" sz="1150" spc="-260">
                <a:latin typeface="宋体"/>
                <a:cs typeface="宋体"/>
              </a:rPr>
              <a:t> </a:t>
            </a:r>
            <a:r>
              <a:rPr dirty="0" sz="1850" spc="-245" i="1">
                <a:latin typeface="宋体"/>
                <a:cs typeface="宋体"/>
              </a:rPr>
              <a:t>,P</a:t>
            </a:r>
            <a:r>
              <a:rPr dirty="0" baseline="-16908" sz="1725" spc="-367">
                <a:latin typeface="宋体"/>
                <a:cs typeface="宋体"/>
              </a:rPr>
              <a:t>4</a:t>
            </a:r>
            <a:r>
              <a:rPr dirty="0" sz="1800" spc="-245">
                <a:latin typeface="宋体"/>
                <a:cs typeface="宋体"/>
              </a:rPr>
              <a:t>,</a:t>
            </a:r>
            <a:r>
              <a:rPr dirty="0" sz="1850" spc="-245" i="1">
                <a:latin typeface="宋体"/>
                <a:cs typeface="宋体"/>
              </a:rPr>
              <a:t>P</a:t>
            </a:r>
            <a:r>
              <a:rPr dirty="0" baseline="-16908" sz="1725" spc="-367">
                <a:latin typeface="宋体"/>
                <a:cs typeface="宋体"/>
              </a:rPr>
              <a:t>5</a:t>
            </a:r>
            <a:r>
              <a:rPr dirty="0" sz="1800" spc="-245">
                <a:latin typeface="宋体"/>
                <a:cs typeface="宋体"/>
              </a:rPr>
              <a:t>…</a:t>
            </a:r>
            <a:r>
              <a:rPr dirty="0" sz="1800" spc="-1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使它们 也运动起来，只是后面的质点总比 前面的质点迟一些开始振动。</a:t>
            </a:r>
            <a:endParaRPr sz="1800">
              <a:latin typeface="宋体"/>
              <a:cs typeface="宋体"/>
            </a:endParaRPr>
          </a:p>
          <a:p>
            <a:pPr algn="just" marL="12700" marR="120650">
              <a:lnSpc>
                <a:spcPts val="2160"/>
              </a:lnSpc>
            </a:pPr>
            <a:r>
              <a:rPr dirty="0" sz="1800">
                <a:latin typeface="宋体"/>
                <a:cs typeface="宋体"/>
              </a:rPr>
              <a:t>这样依次带动下去，绳端这种上下 振动的状态就沿绳子传出去了，整 体上形成了凹凸相间的波形</a:t>
            </a:r>
            <a:r>
              <a:rPr dirty="0" sz="1800" spc="-25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68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4857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70157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5457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60757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68757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40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720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73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75358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70658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65958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73957" y="2424112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69257" y="2424112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77257" y="2424112"/>
            <a:ext cx="85591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59857" y="2424112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55157" y="2424112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52437" y="1195387"/>
          <a:ext cx="8472805" cy="2524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508000"/>
                <a:gridCol w="495300"/>
                <a:gridCol w="508000"/>
                <a:gridCol w="495300"/>
                <a:gridCol w="508000"/>
                <a:gridCol w="482600"/>
                <a:gridCol w="508000"/>
                <a:gridCol w="495300"/>
                <a:gridCol w="508000"/>
                <a:gridCol w="508000"/>
                <a:gridCol w="495300"/>
                <a:gridCol w="495300"/>
                <a:gridCol w="508000"/>
                <a:gridCol w="495300"/>
                <a:gridCol w="495300"/>
                <a:gridCol w="495300"/>
                <a:gridCol w="3048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63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6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70128" y="2548026"/>
            <a:ext cx="131190" cy="181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21385" y="2546642"/>
            <a:ext cx="138328" cy="1828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54480" y="2546642"/>
            <a:ext cx="138036" cy="1851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83016" y="2548331"/>
            <a:ext cx="147459" cy="1817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46172" y="2548928"/>
            <a:ext cx="136347" cy="182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78378" y="2546743"/>
            <a:ext cx="140716" cy="1850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35286" y="2548928"/>
            <a:ext cx="138925" cy="1811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66705" y="2546642"/>
            <a:ext cx="142989" cy="18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87900" y="2546642"/>
            <a:ext cx="140817" cy="1851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15128" y="2546642"/>
            <a:ext cx="237832" cy="1851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23128" y="2548026"/>
            <a:ext cx="234061" cy="1814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18428" y="2546642"/>
            <a:ext cx="235254" cy="1828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13728" y="2546642"/>
            <a:ext cx="234657" cy="1851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21728" y="2548026"/>
            <a:ext cx="239217" cy="1820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17028" y="2548039"/>
            <a:ext cx="234060" cy="18376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912328" y="2546743"/>
            <a:ext cx="237235" cy="1850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407628" y="2548026"/>
            <a:ext cx="235153" cy="1820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60361" y="545947"/>
            <a:ext cx="361861" cy="21141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196442" y="513803"/>
            <a:ext cx="477456" cy="2636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333740" y="479139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959100" cy="110109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  <a:p>
            <a:pPr marL="660400">
              <a:lnSpc>
                <a:spcPct val="100000"/>
              </a:lnSpc>
              <a:spcBef>
                <a:spcPts val="470"/>
              </a:spcBef>
            </a:pPr>
            <a:r>
              <a:rPr dirty="0" sz="1800" b="0">
                <a:solidFill>
                  <a:srgbClr val="000000"/>
                </a:solidFill>
                <a:latin typeface="宋体"/>
                <a:cs typeface="宋体"/>
              </a:rPr>
              <a:t>波的形成过程动态演示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0200" y="2457450"/>
            <a:ext cx="7010400" cy="0"/>
          </a:xfrm>
          <a:custGeom>
            <a:avLst/>
            <a:gdLst/>
            <a:ahLst/>
            <a:cxnLst/>
            <a:rect l="l" t="t" r="r" b="b"/>
            <a:pathLst>
              <a:path w="7010400" h="0">
                <a:moveTo>
                  <a:pt x="0" y="0"/>
                </a:moveTo>
                <a:lnTo>
                  <a:pt x="70104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195387"/>
            <a:ext cx="1631950" cy="1257300"/>
          </a:xfrm>
          <a:custGeom>
            <a:avLst/>
            <a:gdLst/>
            <a:ahLst/>
            <a:cxnLst/>
            <a:rect l="l" t="t" r="r" b="b"/>
            <a:pathLst>
              <a:path w="1631950" h="1257300">
                <a:moveTo>
                  <a:pt x="0" y="556260"/>
                </a:moveTo>
                <a:lnTo>
                  <a:pt x="0" y="537210"/>
                </a:lnTo>
                <a:lnTo>
                  <a:pt x="1473" y="534669"/>
                </a:lnTo>
                <a:lnTo>
                  <a:pt x="32334" y="486410"/>
                </a:lnTo>
                <a:lnTo>
                  <a:pt x="47764" y="463550"/>
                </a:lnTo>
                <a:lnTo>
                  <a:pt x="63220" y="439419"/>
                </a:lnTo>
                <a:lnTo>
                  <a:pt x="140589" y="330200"/>
                </a:lnTo>
                <a:lnTo>
                  <a:pt x="171602" y="289559"/>
                </a:lnTo>
                <a:lnTo>
                  <a:pt x="202666" y="251459"/>
                </a:lnTo>
                <a:lnTo>
                  <a:pt x="249351" y="198119"/>
                </a:lnTo>
                <a:lnTo>
                  <a:pt x="311810" y="135890"/>
                </a:lnTo>
                <a:lnTo>
                  <a:pt x="374535" y="83819"/>
                </a:lnTo>
                <a:lnTo>
                  <a:pt x="390271" y="73659"/>
                </a:lnTo>
                <a:lnTo>
                  <a:pt x="406031" y="62230"/>
                </a:lnTo>
                <a:lnTo>
                  <a:pt x="421767" y="53340"/>
                </a:lnTo>
                <a:lnTo>
                  <a:pt x="429666" y="48259"/>
                </a:lnTo>
                <a:lnTo>
                  <a:pt x="437565" y="44450"/>
                </a:lnTo>
                <a:lnTo>
                  <a:pt x="445477" y="39369"/>
                </a:lnTo>
                <a:lnTo>
                  <a:pt x="469239" y="27940"/>
                </a:lnTo>
                <a:lnTo>
                  <a:pt x="477177" y="25400"/>
                </a:lnTo>
                <a:lnTo>
                  <a:pt x="485114" y="21590"/>
                </a:lnTo>
                <a:lnTo>
                  <a:pt x="532904" y="6350"/>
                </a:lnTo>
                <a:lnTo>
                  <a:pt x="572897" y="0"/>
                </a:lnTo>
                <a:lnTo>
                  <a:pt x="621042" y="0"/>
                </a:lnTo>
                <a:lnTo>
                  <a:pt x="661200" y="6350"/>
                </a:lnTo>
                <a:lnTo>
                  <a:pt x="669239" y="8890"/>
                </a:lnTo>
                <a:lnTo>
                  <a:pt x="581494" y="8890"/>
                </a:lnTo>
                <a:lnTo>
                  <a:pt x="573608" y="10159"/>
                </a:lnTo>
                <a:lnTo>
                  <a:pt x="566000" y="10159"/>
                </a:lnTo>
                <a:lnTo>
                  <a:pt x="558126" y="11430"/>
                </a:lnTo>
                <a:lnTo>
                  <a:pt x="550392" y="12700"/>
                </a:lnTo>
                <a:lnTo>
                  <a:pt x="542645" y="13969"/>
                </a:lnTo>
                <a:lnTo>
                  <a:pt x="534911" y="16509"/>
                </a:lnTo>
                <a:lnTo>
                  <a:pt x="527177" y="17780"/>
                </a:lnTo>
                <a:lnTo>
                  <a:pt x="519430" y="20319"/>
                </a:lnTo>
                <a:lnTo>
                  <a:pt x="511695" y="22859"/>
                </a:lnTo>
                <a:lnTo>
                  <a:pt x="503961" y="25400"/>
                </a:lnTo>
                <a:lnTo>
                  <a:pt x="496214" y="27940"/>
                </a:lnTo>
                <a:lnTo>
                  <a:pt x="488480" y="30480"/>
                </a:lnTo>
                <a:lnTo>
                  <a:pt x="480745" y="34290"/>
                </a:lnTo>
                <a:lnTo>
                  <a:pt x="472998" y="36830"/>
                </a:lnTo>
                <a:lnTo>
                  <a:pt x="465264" y="40640"/>
                </a:lnTo>
                <a:lnTo>
                  <a:pt x="457517" y="44450"/>
                </a:lnTo>
                <a:lnTo>
                  <a:pt x="449783" y="48259"/>
                </a:lnTo>
                <a:lnTo>
                  <a:pt x="442036" y="52069"/>
                </a:lnTo>
                <a:lnTo>
                  <a:pt x="434301" y="57150"/>
                </a:lnTo>
                <a:lnTo>
                  <a:pt x="426554" y="60959"/>
                </a:lnTo>
                <a:lnTo>
                  <a:pt x="411035" y="71119"/>
                </a:lnTo>
                <a:lnTo>
                  <a:pt x="411175" y="71119"/>
                </a:lnTo>
                <a:lnTo>
                  <a:pt x="395554" y="81280"/>
                </a:lnTo>
                <a:lnTo>
                  <a:pt x="381807" y="91440"/>
                </a:lnTo>
                <a:lnTo>
                  <a:pt x="380187" y="91440"/>
                </a:lnTo>
                <a:lnTo>
                  <a:pt x="364591" y="104140"/>
                </a:lnTo>
                <a:lnTo>
                  <a:pt x="349110" y="116840"/>
                </a:lnTo>
                <a:lnTo>
                  <a:pt x="333629" y="129540"/>
                </a:lnTo>
                <a:lnTo>
                  <a:pt x="318160" y="143509"/>
                </a:lnTo>
                <a:lnTo>
                  <a:pt x="302691" y="157480"/>
                </a:lnTo>
                <a:lnTo>
                  <a:pt x="287210" y="172719"/>
                </a:lnTo>
                <a:lnTo>
                  <a:pt x="271754" y="189230"/>
                </a:lnTo>
                <a:lnTo>
                  <a:pt x="256286" y="205740"/>
                </a:lnTo>
                <a:lnTo>
                  <a:pt x="240830" y="222250"/>
                </a:lnTo>
                <a:lnTo>
                  <a:pt x="225374" y="240030"/>
                </a:lnTo>
                <a:lnTo>
                  <a:pt x="209931" y="257809"/>
                </a:lnTo>
                <a:lnTo>
                  <a:pt x="194487" y="276859"/>
                </a:lnTo>
                <a:lnTo>
                  <a:pt x="179044" y="295909"/>
                </a:lnTo>
                <a:lnTo>
                  <a:pt x="163614" y="316230"/>
                </a:lnTo>
                <a:lnTo>
                  <a:pt x="148183" y="336550"/>
                </a:lnTo>
                <a:lnTo>
                  <a:pt x="132753" y="356869"/>
                </a:lnTo>
                <a:lnTo>
                  <a:pt x="117335" y="378459"/>
                </a:lnTo>
                <a:lnTo>
                  <a:pt x="101917" y="400050"/>
                </a:lnTo>
                <a:lnTo>
                  <a:pt x="86512" y="422909"/>
                </a:lnTo>
                <a:lnTo>
                  <a:pt x="71107" y="445769"/>
                </a:lnTo>
                <a:lnTo>
                  <a:pt x="55702" y="468630"/>
                </a:lnTo>
                <a:lnTo>
                  <a:pt x="40309" y="491489"/>
                </a:lnTo>
                <a:lnTo>
                  <a:pt x="24917" y="515619"/>
                </a:lnTo>
                <a:lnTo>
                  <a:pt x="9525" y="539750"/>
                </a:lnTo>
                <a:lnTo>
                  <a:pt x="0" y="556260"/>
                </a:lnTo>
                <a:close/>
              </a:path>
              <a:path w="1631950" h="1257300">
                <a:moveTo>
                  <a:pt x="879830" y="142240"/>
                </a:moveTo>
                <a:lnTo>
                  <a:pt x="863841" y="128269"/>
                </a:lnTo>
                <a:lnTo>
                  <a:pt x="847953" y="114300"/>
                </a:lnTo>
                <a:lnTo>
                  <a:pt x="832078" y="102869"/>
                </a:lnTo>
                <a:lnTo>
                  <a:pt x="816216" y="90169"/>
                </a:lnTo>
                <a:lnTo>
                  <a:pt x="800392" y="80009"/>
                </a:lnTo>
                <a:lnTo>
                  <a:pt x="784580" y="69850"/>
                </a:lnTo>
                <a:lnTo>
                  <a:pt x="768781" y="59690"/>
                </a:lnTo>
                <a:lnTo>
                  <a:pt x="760933" y="55880"/>
                </a:lnTo>
                <a:lnTo>
                  <a:pt x="753059" y="50800"/>
                </a:lnTo>
                <a:lnTo>
                  <a:pt x="745185" y="46990"/>
                </a:lnTo>
                <a:lnTo>
                  <a:pt x="737323" y="43180"/>
                </a:lnTo>
                <a:lnTo>
                  <a:pt x="729462" y="39369"/>
                </a:lnTo>
                <a:lnTo>
                  <a:pt x="721614" y="36830"/>
                </a:lnTo>
                <a:lnTo>
                  <a:pt x="713765" y="33019"/>
                </a:lnTo>
                <a:lnTo>
                  <a:pt x="705916" y="30480"/>
                </a:lnTo>
                <a:lnTo>
                  <a:pt x="698093" y="26669"/>
                </a:lnTo>
                <a:lnTo>
                  <a:pt x="690257" y="24130"/>
                </a:lnTo>
                <a:lnTo>
                  <a:pt x="682447" y="21590"/>
                </a:lnTo>
                <a:lnTo>
                  <a:pt x="674624" y="19050"/>
                </a:lnTo>
                <a:lnTo>
                  <a:pt x="666826" y="17780"/>
                </a:lnTo>
                <a:lnTo>
                  <a:pt x="659028" y="15240"/>
                </a:lnTo>
                <a:lnTo>
                  <a:pt x="651230" y="13969"/>
                </a:lnTo>
                <a:lnTo>
                  <a:pt x="643445" y="12700"/>
                </a:lnTo>
                <a:lnTo>
                  <a:pt x="635660" y="11430"/>
                </a:lnTo>
                <a:lnTo>
                  <a:pt x="627888" y="10159"/>
                </a:lnTo>
                <a:lnTo>
                  <a:pt x="620255" y="10159"/>
                </a:lnTo>
                <a:lnTo>
                  <a:pt x="612355" y="8890"/>
                </a:lnTo>
                <a:lnTo>
                  <a:pt x="669239" y="8890"/>
                </a:lnTo>
                <a:lnTo>
                  <a:pt x="677265" y="10159"/>
                </a:lnTo>
                <a:lnTo>
                  <a:pt x="701370" y="17780"/>
                </a:lnTo>
                <a:lnTo>
                  <a:pt x="709396" y="21590"/>
                </a:lnTo>
                <a:lnTo>
                  <a:pt x="717435" y="24130"/>
                </a:lnTo>
                <a:lnTo>
                  <a:pt x="725462" y="27940"/>
                </a:lnTo>
                <a:lnTo>
                  <a:pt x="733501" y="30480"/>
                </a:lnTo>
                <a:lnTo>
                  <a:pt x="741527" y="34290"/>
                </a:lnTo>
                <a:lnTo>
                  <a:pt x="749566" y="39369"/>
                </a:lnTo>
                <a:lnTo>
                  <a:pt x="765619" y="46990"/>
                </a:lnTo>
                <a:lnTo>
                  <a:pt x="773684" y="52069"/>
                </a:lnTo>
                <a:lnTo>
                  <a:pt x="789749" y="60959"/>
                </a:lnTo>
                <a:lnTo>
                  <a:pt x="805815" y="72390"/>
                </a:lnTo>
                <a:lnTo>
                  <a:pt x="821867" y="82550"/>
                </a:lnTo>
                <a:lnTo>
                  <a:pt x="870077" y="120650"/>
                </a:lnTo>
                <a:lnTo>
                  <a:pt x="893454" y="140969"/>
                </a:lnTo>
                <a:lnTo>
                  <a:pt x="879754" y="140969"/>
                </a:lnTo>
                <a:lnTo>
                  <a:pt x="879830" y="142240"/>
                </a:lnTo>
                <a:close/>
              </a:path>
              <a:path w="1631950" h="1257300">
                <a:moveTo>
                  <a:pt x="565873" y="11430"/>
                </a:moveTo>
                <a:lnTo>
                  <a:pt x="566000" y="10159"/>
                </a:lnTo>
                <a:lnTo>
                  <a:pt x="573747" y="10159"/>
                </a:lnTo>
                <a:lnTo>
                  <a:pt x="565873" y="11430"/>
                </a:lnTo>
                <a:close/>
              </a:path>
              <a:path w="1631950" h="1257300">
                <a:moveTo>
                  <a:pt x="380072" y="92709"/>
                </a:moveTo>
                <a:lnTo>
                  <a:pt x="380187" y="91440"/>
                </a:lnTo>
                <a:lnTo>
                  <a:pt x="381807" y="91440"/>
                </a:lnTo>
                <a:lnTo>
                  <a:pt x="380072" y="92709"/>
                </a:lnTo>
                <a:close/>
              </a:path>
              <a:path w="1631950" h="1257300">
                <a:moveTo>
                  <a:pt x="1623021" y="1257300"/>
                </a:moveTo>
                <a:lnTo>
                  <a:pt x="1557858" y="1140460"/>
                </a:lnTo>
                <a:lnTo>
                  <a:pt x="1492745" y="1023619"/>
                </a:lnTo>
                <a:lnTo>
                  <a:pt x="1460220" y="966469"/>
                </a:lnTo>
                <a:lnTo>
                  <a:pt x="1427708" y="909319"/>
                </a:lnTo>
                <a:lnTo>
                  <a:pt x="1395222" y="853439"/>
                </a:lnTo>
                <a:lnTo>
                  <a:pt x="1362748" y="797560"/>
                </a:lnTo>
                <a:lnTo>
                  <a:pt x="1330312" y="742950"/>
                </a:lnTo>
                <a:lnTo>
                  <a:pt x="1297889" y="689610"/>
                </a:lnTo>
                <a:lnTo>
                  <a:pt x="1265491" y="637539"/>
                </a:lnTo>
                <a:lnTo>
                  <a:pt x="1249311" y="612139"/>
                </a:lnTo>
                <a:lnTo>
                  <a:pt x="1233144" y="586739"/>
                </a:lnTo>
                <a:lnTo>
                  <a:pt x="1216964" y="561339"/>
                </a:lnTo>
                <a:lnTo>
                  <a:pt x="1200810" y="537210"/>
                </a:lnTo>
                <a:lnTo>
                  <a:pt x="1184656" y="513080"/>
                </a:lnTo>
                <a:lnTo>
                  <a:pt x="1168514" y="488950"/>
                </a:lnTo>
                <a:lnTo>
                  <a:pt x="1152372" y="464819"/>
                </a:lnTo>
                <a:lnTo>
                  <a:pt x="1136243" y="441960"/>
                </a:lnTo>
                <a:lnTo>
                  <a:pt x="1120127" y="419100"/>
                </a:lnTo>
                <a:lnTo>
                  <a:pt x="1104023" y="397509"/>
                </a:lnTo>
                <a:lnTo>
                  <a:pt x="1087920" y="375919"/>
                </a:lnTo>
                <a:lnTo>
                  <a:pt x="1071841" y="354330"/>
                </a:lnTo>
                <a:lnTo>
                  <a:pt x="1055763" y="334009"/>
                </a:lnTo>
                <a:lnTo>
                  <a:pt x="1039698" y="313690"/>
                </a:lnTo>
                <a:lnTo>
                  <a:pt x="1023645" y="293369"/>
                </a:lnTo>
                <a:lnTo>
                  <a:pt x="1007605" y="274319"/>
                </a:lnTo>
                <a:lnTo>
                  <a:pt x="991565" y="255269"/>
                </a:lnTo>
                <a:lnTo>
                  <a:pt x="975550" y="237490"/>
                </a:lnTo>
                <a:lnTo>
                  <a:pt x="959548" y="219709"/>
                </a:lnTo>
                <a:lnTo>
                  <a:pt x="943559" y="203200"/>
                </a:lnTo>
                <a:lnTo>
                  <a:pt x="927582" y="186690"/>
                </a:lnTo>
                <a:lnTo>
                  <a:pt x="911618" y="171450"/>
                </a:lnTo>
                <a:lnTo>
                  <a:pt x="895680" y="156209"/>
                </a:lnTo>
                <a:lnTo>
                  <a:pt x="879754" y="140969"/>
                </a:lnTo>
                <a:lnTo>
                  <a:pt x="893454" y="140969"/>
                </a:lnTo>
                <a:lnTo>
                  <a:pt x="966584" y="213359"/>
                </a:lnTo>
                <a:lnTo>
                  <a:pt x="998791" y="248919"/>
                </a:lnTo>
                <a:lnTo>
                  <a:pt x="1031036" y="287019"/>
                </a:lnTo>
                <a:lnTo>
                  <a:pt x="1079436" y="347980"/>
                </a:lnTo>
                <a:lnTo>
                  <a:pt x="1111732" y="391159"/>
                </a:lnTo>
                <a:lnTo>
                  <a:pt x="1160221" y="459739"/>
                </a:lnTo>
                <a:lnTo>
                  <a:pt x="1176401" y="483869"/>
                </a:lnTo>
                <a:lnTo>
                  <a:pt x="1192580" y="506730"/>
                </a:lnTo>
                <a:lnTo>
                  <a:pt x="1208773" y="532130"/>
                </a:lnTo>
                <a:lnTo>
                  <a:pt x="1224965" y="556260"/>
                </a:lnTo>
                <a:lnTo>
                  <a:pt x="1273594" y="632460"/>
                </a:lnTo>
                <a:lnTo>
                  <a:pt x="1306029" y="684530"/>
                </a:lnTo>
                <a:lnTo>
                  <a:pt x="1403464" y="848360"/>
                </a:lnTo>
                <a:lnTo>
                  <a:pt x="1435989" y="905510"/>
                </a:lnTo>
                <a:lnTo>
                  <a:pt x="1468513" y="961389"/>
                </a:lnTo>
                <a:lnTo>
                  <a:pt x="1501063" y="1019810"/>
                </a:lnTo>
                <a:lnTo>
                  <a:pt x="1566189" y="1135380"/>
                </a:lnTo>
                <a:lnTo>
                  <a:pt x="1631353" y="1253489"/>
                </a:lnTo>
                <a:lnTo>
                  <a:pt x="1623021" y="1257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972311"/>
            <a:ext cx="559435" cy="1485900"/>
          </a:xfrm>
          <a:custGeom>
            <a:avLst/>
            <a:gdLst/>
            <a:ahLst/>
            <a:cxnLst/>
            <a:rect l="l" t="t" r="r" b="b"/>
            <a:pathLst>
              <a:path w="559435" h="1485900">
                <a:moveTo>
                  <a:pt x="0" y="1485900"/>
                </a:moveTo>
                <a:lnTo>
                  <a:pt x="0" y="0"/>
                </a:lnTo>
                <a:lnTo>
                  <a:pt x="559308" y="0"/>
                </a:lnTo>
                <a:lnTo>
                  <a:pt x="559308" y="1485900"/>
                </a:lnTo>
                <a:lnTo>
                  <a:pt x="0" y="1485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966787"/>
            <a:ext cx="563880" cy="1495425"/>
          </a:xfrm>
          <a:custGeom>
            <a:avLst/>
            <a:gdLst/>
            <a:ahLst/>
            <a:cxnLst/>
            <a:rect l="l" t="t" r="r" b="b"/>
            <a:pathLst>
              <a:path w="563880" h="1495425">
                <a:moveTo>
                  <a:pt x="554037" y="9525"/>
                </a:moveTo>
                <a:lnTo>
                  <a:pt x="0" y="9525"/>
                </a:lnTo>
                <a:lnTo>
                  <a:pt x="0" y="0"/>
                </a:lnTo>
                <a:lnTo>
                  <a:pt x="563562" y="0"/>
                </a:lnTo>
                <a:lnTo>
                  <a:pt x="563562" y="4762"/>
                </a:lnTo>
                <a:lnTo>
                  <a:pt x="554037" y="4762"/>
                </a:lnTo>
                <a:lnTo>
                  <a:pt x="554037" y="9525"/>
                </a:lnTo>
                <a:close/>
              </a:path>
              <a:path w="563880" h="1495425">
                <a:moveTo>
                  <a:pt x="554037" y="1490662"/>
                </a:moveTo>
                <a:lnTo>
                  <a:pt x="554037" y="4762"/>
                </a:lnTo>
                <a:lnTo>
                  <a:pt x="558800" y="9525"/>
                </a:lnTo>
                <a:lnTo>
                  <a:pt x="563562" y="9525"/>
                </a:lnTo>
                <a:lnTo>
                  <a:pt x="563562" y="1485900"/>
                </a:lnTo>
                <a:lnTo>
                  <a:pt x="558800" y="1485900"/>
                </a:lnTo>
                <a:lnTo>
                  <a:pt x="554037" y="1490662"/>
                </a:lnTo>
                <a:close/>
              </a:path>
              <a:path w="563880" h="1495425">
                <a:moveTo>
                  <a:pt x="563562" y="9525"/>
                </a:moveTo>
                <a:lnTo>
                  <a:pt x="558800" y="9525"/>
                </a:lnTo>
                <a:lnTo>
                  <a:pt x="554037" y="4762"/>
                </a:lnTo>
                <a:lnTo>
                  <a:pt x="563562" y="4762"/>
                </a:lnTo>
                <a:lnTo>
                  <a:pt x="563562" y="9525"/>
                </a:lnTo>
                <a:close/>
              </a:path>
              <a:path w="563880" h="1495425">
                <a:moveTo>
                  <a:pt x="563562" y="1495425"/>
                </a:moveTo>
                <a:lnTo>
                  <a:pt x="0" y="1495425"/>
                </a:lnTo>
                <a:lnTo>
                  <a:pt x="0" y="1485900"/>
                </a:lnTo>
                <a:lnTo>
                  <a:pt x="554037" y="1485900"/>
                </a:lnTo>
                <a:lnTo>
                  <a:pt x="554037" y="1490662"/>
                </a:lnTo>
                <a:lnTo>
                  <a:pt x="563562" y="1490662"/>
                </a:lnTo>
                <a:lnTo>
                  <a:pt x="563562" y="1495425"/>
                </a:lnTo>
                <a:close/>
              </a:path>
              <a:path w="563880" h="1495425">
                <a:moveTo>
                  <a:pt x="563562" y="1490662"/>
                </a:moveTo>
                <a:lnTo>
                  <a:pt x="554037" y="1490662"/>
                </a:lnTo>
                <a:lnTo>
                  <a:pt x="558800" y="1485900"/>
                </a:lnTo>
                <a:lnTo>
                  <a:pt x="563562" y="1485900"/>
                </a:lnTo>
                <a:lnTo>
                  <a:pt x="563562" y="1490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7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29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09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162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242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068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48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10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18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26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14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167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247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00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153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10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600" y="245745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701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0654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607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68757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640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720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673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753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706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659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5739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692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577257" y="2424112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598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5551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7200" y="12001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7200" y="37147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7200" y="33337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57200" y="15811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74857" y="1547812"/>
            <a:ext cx="85591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66857" y="1157287"/>
            <a:ext cx="85591" cy="66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70128" y="2548026"/>
            <a:ext cx="131190" cy="1814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1385" y="2546642"/>
            <a:ext cx="138328" cy="18288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54480" y="2546642"/>
            <a:ext cx="138036" cy="1851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983016" y="2548331"/>
            <a:ext cx="147459" cy="1817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46172" y="2548928"/>
            <a:ext cx="136347" cy="18288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78378" y="2546743"/>
            <a:ext cx="140716" cy="1850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35286" y="2548928"/>
            <a:ext cx="138925" cy="18119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66705" y="2546642"/>
            <a:ext cx="142989" cy="1851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87900" y="2546642"/>
            <a:ext cx="140817" cy="1851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15128" y="2546642"/>
            <a:ext cx="237832" cy="185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23128" y="2548026"/>
            <a:ext cx="234061" cy="18149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18428" y="2546642"/>
            <a:ext cx="235254" cy="1828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413728" y="2546642"/>
            <a:ext cx="234657" cy="18516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21728" y="2548026"/>
            <a:ext cx="239217" cy="18209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17028" y="2548039"/>
            <a:ext cx="234060" cy="1837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912328" y="2546743"/>
            <a:ext cx="237235" cy="18506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407628" y="2548026"/>
            <a:ext cx="235153" cy="1820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72643" y="535076"/>
            <a:ext cx="530136" cy="25361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333740" y="479139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959100" cy="110109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  <a:p>
            <a:pPr marL="660400">
              <a:lnSpc>
                <a:spcPct val="100000"/>
              </a:lnSpc>
              <a:spcBef>
                <a:spcPts val="470"/>
              </a:spcBef>
            </a:pPr>
            <a:r>
              <a:rPr dirty="0" sz="1800" b="0">
                <a:solidFill>
                  <a:srgbClr val="000000"/>
                </a:solidFill>
                <a:latin typeface="宋体"/>
                <a:cs typeface="宋体"/>
              </a:rPr>
              <a:t>波的形成过程动态演示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734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87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64058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2058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67358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53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706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659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73957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9257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772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59857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55157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52437" y="1195387"/>
          <a:ext cx="8472805" cy="2524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/>
                <a:gridCol w="508000"/>
                <a:gridCol w="495300"/>
                <a:gridCol w="508000"/>
                <a:gridCol w="495300"/>
                <a:gridCol w="508000"/>
                <a:gridCol w="482600"/>
                <a:gridCol w="508000"/>
                <a:gridCol w="495300"/>
                <a:gridCol w="508000"/>
                <a:gridCol w="508000"/>
                <a:gridCol w="495300"/>
                <a:gridCol w="495300"/>
                <a:gridCol w="508000"/>
                <a:gridCol w="495300"/>
                <a:gridCol w="495300"/>
                <a:gridCol w="495300"/>
                <a:gridCol w="3048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63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63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66857" y="1157287"/>
            <a:ext cx="2067795" cy="133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0128" y="2548026"/>
            <a:ext cx="131190" cy="181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1385" y="2546642"/>
            <a:ext cx="138328" cy="1828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454480" y="2546642"/>
            <a:ext cx="138036" cy="1851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83016" y="2548331"/>
            <a:ext cx="147459" cy="1817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46172" y="2548928"/>
            <a:ext cx="136347" cy="18288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8378" y="2546743"/>
            <a:ext cx="140716" cy="1850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35286" y="2548928"/>
            <a:ext cx="138925" cy="18119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66705" y="2546642"/>
            <a:ext cx="142989" cy="185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7900" y="2546642"/>
            <a:ext cx="140817" cy="18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15128" y="2546642"/>
            <a:ext cx="237832" cy="1851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3128" y="2548026"/>
            <a:ext cx="234061" cy="1814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18428" y="2546642"/>
            <a:ext cx="235254" cy="1828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13728" y="2546642"/>
            <a:ext cx="234657" cy="1851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21728" y="2548026"/>
            <a:ext cx="239217" cy="18209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17028" y="2548039"/>
            <a:ext cx="234060" cy="18376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12328" y="2546743"/>
            <a:ext cx="237235" cy="1850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407628" y="2548026"/>
            <a:ext cx="235153" cy="18209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65937" y="535076"/>
            <a:ext cx="536828" cy="25361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333740" y="479139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959100" cy="110109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  <a:p>
            <a:pPr marL="660400">
              <a:lnSpc>
                <a:spcPct val="100000"/>
              </a:lnSpc>
              <a:spcBef>
                <a:spcPts val="470"/>
              </a:spcBef>
            </a:pPr>
            <a:r>
              <a:rPr dirty="0" sz="1800" b="0">
                <a:solidFill>
                  <a:srgbClr val="000000"/>
                </a:solidFill>
                <a:latin typeface="宋体"/>
                <a:cs typeface="宋体"/>
              </a:rPr>
              <a:t>波的形成过程动态演示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0" y="2457450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 h="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461094"/>
            <a:ext cx="1619250" cy="1257300"/>
          </a:xfrm>
          <a:custGeom>
            <a:avLst/>
            <a:gdLst/>
            <a:ahLst/>
            <a:cxnLst/>
            <a:rect l="l" t="t" r="r" b="b"/>
            <a:pathLst>
              <a:path w="1619250" h="1257300">
                <a:moveTo>
                  <a:pt x="849342" y="1143000"/>
                </a:moveTo>
                <a:lnTo>
                  <a:pt x="835253" y="1143000"/>
                </a:lnTo>
                <a:lnTo>
                  <a:pt x="851230" y="1129030"/>
                </a:lnTo>
                <a:lnTo>
                  <a:pt x="867130" y="1115059"/>
                </a:lnTo>
                <a:lnTo>
                  <a:pt x="883056" y="1101090"/>
                </a:lnTo>
                <a:lnTo>
                  <a:pt x="898994" y="1085850"/>
                </a:lnTo>
                <a:lnTo>
                  <a:pt x="914946" y="1070609"/>
                </a:lnTo>
                <a:lnTo>
                  <a:pt x="930922" y="1054100"/>
                </a:lnTo>
                <a:lnTo>
                  <a:pt x="946899" y="1037590"/>
                </a:lnTo>
                <a:lnTo>
                  <a:pt x="962901" y="1019809"/>
                </a:lnTo>
                <a:lnTo>
                  <a:pt x="978916" y="1002030"/>
                </a:lnTo>
                <a:lnTo>
                  <a:pt x="994943" y="982980"/>
                </a:lnTo>
                <a:lnTo>
                  <a:pt x="1010983" y="963930"/>
                </a:lnTo>
                <a:lnTo>
                  <a:pt x="1027036" y="943609"/>
                </a:lnTo>
                <a:lnTo>
                  <a:pt x="1043089" y="923290"/>
                </a:lnTo>
                <a:lnTo>
                  <a:pt x="1059167" y="902969"/>
                </a:lnTo>
                <a:lnTo>
                  <a:pt x="1075258" y="881380"/>
                </a:lnTo>
                <a:lnTo>
                  <a:pt x="1091349" y="859790"/>
                </a:lnTo>
                <a:lnTo>
                  <a:pt x="1107452" y="838200"/>
                </a:lnTo>
                <a:lnTo>
                  <a:pt x="1123569" y="815340"/>
                </a:lnTo>
                <a:lnTo>
                  <a:pt x="1139698" y="792480"/>
                </a:lnTo>
                <a:lnTo>
                  <a:pt x="1155827" y="768350"/>
                </a:lnTo>
                <a:lnTo>
                  <a:pt x="1171968" y="744219"/>
                </a:lnTo>
                <a:lnTo>
                  <a:pt x="1188123" y="720090"/>
                </a:lnTo>
                <a:lnTo>
                  <a:pt x="1204290" y="695959"/>
                </a:lnTo>
                <a:lnTo>
                  <a:pt x="1220457" y="670559"/>
                </a:lnTo>
                <a:lnTo>
                  <a:pt x="1236637" y="645159"/>
                </a:lnTo>
                <a:lnTo>
                  <a:pt x="1252816" y="619759"/>
                </a:lnTo>
                <a:lnTo>
                  <a:pt x="1285214" y="567690"/>
                </a:lnTo>
                <a:lnTo>
                  <a:pt x="1317625" y="513080"/>
                </a:lnTo>
                <a:lnTo>
                  <a:pt x="1350073" y="459740"/>
                </a:lnTo>
                <a:lnTo>
                  <a:pt x="1382534" y="403860"/>
                </a:lnTo>
                <a:lnTo>
                  <a:pt x="1415021" y="347980"/>
                </a:lnTo>
                <a:lnTo>
                  <a:pt x="1447533" y="290830"/>
                </a:lnTo>
                <a:lnTo>
                  <a:pt x="1480058" y="232410"/>
                </a:lnTo>
                <a:lnTo>
                  <a:pt x="1545170" y="116839"/>
                </a:lnTo>
                <a:lnTo>
                  <a:pt x="1610321" y="0"/>
                </a:lnTo>
                <a:lnTo>
                  <a:pt x="1618653" y="3810"/>
                </a:lnTo>
                <a:lnTo>
                  <a:pt x="1488363" y="237489"/>
                </a:lnTo>
                <a:lnTo>
                  <a:pt x="1390764" y="408940"/>
                </a:lnTo>
                <a:lnTo>
                  <a:pt x="1325791" y="518159"/>
                </a:lnTo>
                <a:lnTo>
                  <a:pt x="1260894" y="624840"/>
                </a:lnTo>
                <a:lnTo>
                  <a:pt x="1212265" y="701040"/>
                </a:lnTo>
                <a:lnTo>
                  <a:pt x="1147521" y="797559"/>
                </a:lnTo>
                <a:lnTo>
                  <a:pt x="1115187" y="843280"/>
                </a:lnTo>
                <a:lnTo>
                  <a:pt x="1099032" y="864869"/>
                </a:lnTo>
                <a:lnTo>
                  <a:pt x="1082878" y="887730"/>
                </a:lnTo>
                <a:lnTo>
                  <a:pt x="1066736" y="908050"/>
                </a:lnTo>
                <a:lnTo>
                  <a:pt x="1050594" y="929640"/>
                </a:lnTo>
                <a:lnTo>
                  <a:pt x="1034453" y="949959"/>
                </a:lnTo>
                <a:lnTo>
                  <a:pt x="1018336" y="969009"/>
                </a:lnTo>
                <a:lnTo>
                  <a:pt x="1002207" y="989330"/>
                </a:lnTo>
                <a:lnTo>
                  <a:pt x="986091" y="1007109"/>
                </a:lnTo>
                <a:lnTo>
                  <a:pt x="969987" y="1026159"/>
                </a:lnTo>
                <a:lnTo>
                  <a:pt x="953884" y="1043940"/>
                </a:lnTo>
                <a:lnTo>
                  <a:pt x="905598" y="1093470"/>
                </a:lnTo>
                <a:lnTo>
                  <a:pt x="889520" y="1107440"/>
                </a:lnTo>
                <a:lnTo>
                  <a:pt x="873442" y="1122680"/>
                </a:lnTo>
                <a:lnTo>
                  <a:pt x="857377" y="1136650"/>
                </a:lnTo>
                <a:lnTo>
                  <a:pt x="849342" y="1143000"/>
                </a:lnTo>
                <a:close/>
              </a:path>
              <a:path w="1619250" h="1257300">
                <a:moveTo>
                  <a:pt x="608342" y="1257300"/>
                </a:moveTo>
                <a:lnTo>
                  <a:pt x="568071" y="1257300"/>
                </a:lnTo>
                <a:lnTo>
                  <a:pt x="560197" y="1256030"/>
                </a:lnTo>
                <a:lnTo>
                  <a:pt x="552183" y="1256030"/>
                </a:lnTo>
                <a:lnTo>
                  <a:pt x="528193" y="1252220"/>
                </a:lnTo>
                <a:lnTo>
                  <a:pt x="520204" y="1249680"/>
                </a:lnTo>
                <a:lnTo>
                  <a:pt x="512216" y="1248409"/>
                </a:lnTo>
                <a:lnTo>
                  <a:pt x="472414" y="1235709"/>
                </a:lnTo>
                <a:lnTo>
                  <a:pt x="464477" y="1231900"/>
                </a:lnTo>
                <a:lnTo>
                  <a:pt x="456539" y="1229359"/>
                </a:lnTo>
                <a:lnTo>
                  <a:pt x="432777" y="1217930"/>
                </a:lnTo>
                <a:lnTo>
                  <a:pt x="424865" y="1212850"/>
                </a:lnTo>
                <a:lnTo>
                  <a:pt x="416966" y="1209040"/>
                </a:lnTo>
                <a:lnTo>
                  <a:pt x="409067" y="1203959"/>
                </a:lnTo>
                <a:lnTo>
                  <a:pt x="393331" y="1195070"/>
                </a:lnTo>
                <a:lnTo>
                  <a:pt x="346125" y="1160780"/>
                </a:lnTo>
                <a:lnTo>
                  <a:pt x="314769" y="1135380"/>
                </a:lnTo>
                <a:lnTo>
                  <a:pt x="267855" y="1090930"/>
                </a:lnTo>
                <a:lnTo>
                  <a:pt x="221081" y="1041400"/>
                </a:lnTo>
                <a:lnTo>
                  <a:pt x="189966" y="1005840"/>
                </a:lnTo>
                <a:lnTo>
                  <a:pt x="158902" y="966469"/>
                </a:lnTo>
                <a:lnTo>
                  <a:pt x="143395" y="947419"/>
                </a:lnTo>
                <a:lnTo>
                  <a:pt x="127889" y="927100"/>
                </a:lnTo>
                <a:lnTo>
                  <a:pt x="81445" y="862330"/>
                </a:lnTo>
                <a:lnTo>
                  <a:pt x="65976" y="839469"/>
                </a:lnTo>
                <a:lnTo>
                  <a:pt x="50520" y="817880"/>
                </a:lnTo>
                <a:lnTo>
                  <a:pt x="35064" y="793750"/>
                </a:lnTo>
                <a:lnTo>
                  <a:pt x="19634" y="770890"/>
                </a:lnTo>
                <a:lnTo>
                  <a:pt x="4203" y="746759"/>
                </a:lnTo>
                <a:lnTo>
                  <a:pt x="0" y="739140"/>
                </a:lnTo>
                <a:lnTo>
                  <a:pt x="0" y="721359"/>
                </a:lnTo>
                <a:lnTo>
                  <a:pt x="12230" y="741680"/>
                </a:lnTo>
                <a:lnTo>
                  <a:pt x="27622" y="765809"/>
                </a:lnTo>
                <a:lnTo>
                  <a:pt x="43027" y="788669"/>
                </a:lnTo>
                <a:lnTo>
                  <a:pt x="58419" y="811530"/>
                </a:lnTo>
                <a:lnTo>
                  <a:pt x="73837" y="834390"/>
                </a:lnTo>
                <a:lnTo>
                  <a:pt x="89242" y="857250"/>
                </a:lnTo>
                <a:lnTo>
                  <a:pt x="104660" y="878840"/>
                </a:lnTo>
                <a:lnTo>
                  <a:pt x="120078" y="900430"/>
                </a:lnTo>
                <a:lnTo>
                  <a:pt x="135509" y="920750"/>
                </a:lnTo>
                <a:lnTo>
                  <a:pt x="150939" y="941069"/>
                </a:lnTo>
                <a:lnTo>
                  <a:pt x="166382" y="961390"/>
                </a:lnTo>
                <a:lnTo>
                  <a:pt x="181825" y="980440"/>
                </a:lnTo>
                <a:lnTo>
                  <a:pt x="197269" y="999490"/>
                </a:lnTo>
                <a:lnTo>
                  <a:pt x="212725" y="1017269"/>
                </a:lnTo>
                <a:lnTo>
                  <a:pt x="228180" y="1035050"/>
                </a:lnTo>
                <a:lnTo>
                  <a:pt x="243649" y="1051559"/>
                </a:lnTo>
                <a:lnTo>
                  <a:pt x="259118" y="1068070"/>
                </a:lnTo>
                <a:lnTo>
                  <a:pt x="274586" y="1084580"/>
                </a:lnTo>
                <a:lnTo>
                  <a:pt x="290068" y="1099820"/>
                </a:lnTo>
                <a:lnTo>
                  <a:pt x="305536" y="1113790"/>
                </a:lnTo>
                <a:lnTo>
                  <a:pt x="321017" y="1127759"/>
                </a:lnTo>
                <a:lnTo>
                  <a:pt x="336511" y="1140459"/>
                </a:lnTo>
                <a:lnTo>
                  <a:pt x="351993" y="1153159"/>
                </a:lnTo>
                <a:lnTo>
                  <a:pt x="367487" y="1164590"/>
                </a:lnTo>
                <a:lnTo>
                  <a:pt x="382981" y="1176020"/>
                </a:lnTo>
                <a:lnTo>
                  <a:pt x="398475" y="1186180"/>
                </a:lnTo>
                <a:lnTo>
                  <a:pt x="398335" y="1186180"/>
                </a:lnTo>
                <a:lnTo>
                  <a:pt x="413969" y="1196340"/>
                </a:lnTo>
                <a:lnTo>
                  <a:pt x="421678" y="1200150"/>
                </a:lnTo>
                <a:lnTo>
                  <a:pt x="429425" y="1205230"/>
                </a:lnTo>
                <a:lnTo>
                  <a:pt x="437159" y="1209040"/>
                </a:lnTo>
                <a:lnTo>
                  <a:pt x="444906" y="1212850"/>
                </a:lnTo>
                <a:lnTo>
                  <a:pt x="452653" y="1216659"/>
                </a:lnTo>
                <a:lnTo>
                  <a:pt x="460400" y="1220470"/>
                </a:lnTo>
                <a:lnTo>
                  <a:pt x="468134" y="1223009"/>
                </a:lnTo>
                <a:lnTo>
                  <a:pt x="475881" y="1226820"/>
                </a:lnTo>
                <a:lnTo>
                  <a:pt x="483628" y="1229359"/>
                </a:lnTo>
                <a:lnTo>
                  <a:pt x="491363" y="1231900"/>
                </a:lnTo>
                <a:lnTo>
                  <a:pt x="499109" y="1234440"/>
                </a:lnTo>
                <a:lnTo>
                  <a:pt x="506844" y="1236980"/>
                </a:lnTo>
                <a:lnTo>
                  <a:pt x="514591" y="1239520"/>
                </a:lnTo>
                <a:lnTo>
                  <a:pt x="522338" y="1240790"/>
                </a:lnTo>
                <a:lnTo>
                  <a:pt x="530072" y="1242059"/>
                </a:lnTo>
                <a:lnTo>
                  <a:pt x="537819" y="1244600"/>
                </a:lnTo>
                <a:lnTo>
                  <a:pt x="545553" y="1245870"/>
                </a:lnTo>
                <a:lnTo>
                  <a:pt x="553173" y="1245870"/>
                </a:lnTo>
                <a:lnTo>
                  <a:pt x="561047" y="1247140"/>
                </a:lnTo>
                <a:lnTo>
                  <a:pt x="568655" y="1247140"/>
                </a:lnTo>
                <a:lnTo>
                  <a:pt x="576541" y="1248409"/>
                </a:lnTo>
                <a:lnTo>
                  <a:pt x="656539" y="1248409"/>
                </a:lnTo>
                <a:lnTo>
                  <a:pt x="648500" y="1250950"/>
                </a:lnTo>
                <a:lnTo>
                  <a:pt x="608342" y="1257300"/>
                </a:lnTo>
                <a:close/>
              </a:path>
              <a:path w="1619250" h="1257300">
                <a:moveTo>
                  <a:pt x="656539" y="1248409"/>
                </a:moveTo>
                <a:lnTo>
                  <a:pt x="599655" y="1248409"/>
                </a:lnTo>
                <a:lnTo>
                  <a:pt x="607555" y="1247140"/>
                </a:lnTo>
                <a:lnTo>
                  <a:pt x="615188" y="1247140"/>
                </a:lnTo>
                <a:lnTo>
                  <a:pt x="623087" y="1245870"/>
                </a:lnTo>
                <a:lnTo>
                  <a:pt x="630872" y="1244600"/>
                </a:lnTo>
                <a:lnTo>
                  <a:pt x="638657" y="1243330"/>
                </a:lnTo>
                <a:lnTo>
                  <a:pt x="646442" y="1240790"/>
                </a:lnTo>
                <a:lnTo>
                  <a:pt x="654240" y="1239520"/>
                </a:lnTo>
                <a:lnTo>
                  <a:pt x="662038" y="1236980"/>
                </a:lnTo>
                <a:lnTo>
                  <a:pt x="669848" y="1235709"/>
                </a:lnTo>
                <a:lnTo>
                  <a:pt x="677672" y="1233170"/>
                </a:lnTo>
                <a:lnTo>
                  <a:pt x="685495" y="1230630"/>
                </a:lnTo>
                <a:lnTo>
                  <a:pt x="693318" y="1226820"/>
                </a:lnTo>
                <a:lnTo>
                  <a:pt x="701154" y="1224280"/>
                </a:lnTo>
                <a:lnTo>
                  <a:pt x="709002" y="1220470"/>
                </a:lnTo>
                <a:lnTo>
                  <a:pt x="716851" y="1217930"/>
                </a:lnTo>
                <a:lnTo>
                  <a:pt x="724712" y="1214120"/>
                </a:lnTo>
                <a:lnTo>
                  <a:pt x="732574" y="1210309"/>
                </a:lnTo>
                <a:lnTo>
                  <a:pt x="740435" y="1205230"/>
                </a:lnTo>
                <a:lnTo>
                  <a:pt x="748309" y="1201420"/>
                </a:lnTo>
                <a:lnTo>
                  <a:pt x="756196" y="1197609"/>
                </a:lnTo>
                <a:lnTo>
                  <a:pt x="772007" y="1187450"/>
                </a:lnTo>
                <a:lnTo>
                  <a:pt x="787806" y="1177290"/>
                </a:lnTo>
                <a:lnTo>
                  <a:pt x="803630" y="1165859"/>
                </a:lnTo>
                <a:lnTo>
                  <a:pt x="819480" y="1154430"/>
                </a:lnTo>
                <a:lnTo>
                  <a:pt x="835342" y="1141730"/>
                </a:lnTo>
                <a:lnTo>
                  <a:pt x="835253" y="1143000"/>
                </a:lnTo>
                <a:lnTo>
                  <a:pt x="849342" y="1143000"/>
                </a:lnTo>
                <a:lnTo>
                  <a:pt x="809167" y="1174750"/>
                </a:lnTo>
                <a:lnTo>
                  <a:pt x="752919" y="1210309"/>
                </a:lnTo>
                <a:lnTo>
                  <a:pt x="704735" y="1233170"/>
                </a:lnTo>
                <a:lnTo>
                  <a:pt x="696696" y="1235709"/>
                </a:lnTo>
                <a:lnTo>
                  <a:pt x="688670" y="1239520"/>
                </a:lnTo>
                <a:lnTo>
                  <a:pt x="664565" y="1247140"/>
                </a:lnTo>
                <a:lnTo>
                  <a:pt x="656539" y="124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458211"/>
            <a:ext cx="546100" cy="1485900"/>
          </a:xfrm>
          <a:custGeom>
            <a:avLst/>
            <a:gdLst/>
            <a:ahLst/>
            <a:cxnLst/>
            <a:rect l="l" t="t" r="r" b="b"/>
            <a:pathLst>
              <a:path w="546100" h="1485900">
                <a:moveTo>
                  <a:pt x="0" y="1485900"/>
                </a:moveTo>
                <a:lnTo>
                  <a:pt x="0" y="0"/>
                </a:lnTo>
                <a:lnTo>
                  <a:pt x="545592" y="0"/>
                </a:lnTo>
                <a:lnTo>
                  <a:pt x="545592" y="1485900"/>
                </a:lnTo>
                <a:lnTo>
                  <a:pt x="0" y="1485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2452687"/>
            <a:ext cx="551180" cy="1495425"/>
          </a:xfrm>
          <a:custGeom>
            <a:avLst/>
            <a:gdLst/>
            <a:ahLst/>
            <a:cxnLst/>
            <a:rect l="l" t="t" r="r" b="b"/>
            <a:pathLst>
              <a:path w="551180" h="1495425">
                <a:moveTo>
                  <a:pt x="541337" y="9525"/>
                </a:moveTo>
                <a:lnTo>
                  <a:pt x="0" y="9525"/>
                </a:lnTo>
                <a:lnTo>
                  <a:pt x="0" y="0"/>
                </a:lnTo>
                <a:lnTo>
                  <a:pt x="550862" y="0"/>
                </a:lnTo>
                <a:lnTo>
                  <a:pt x="550862" y="4762"/>
                </a:lnTo>
                <a:lnTo>
                  <a:pt x="541337" y="4762"/>
                </a:lnTo>
                <a:lnTo>
                  <a:pt x="541337" y="9525"/>
                </a:lnTo>
                <a:close/>
              </a:path>
              <a:path w="551180" h="1495425">
                <a:moveTo>
                  <a:pt x="541337" y="1490662"/>
                </a:moveTo>
                <a:lnTo>
                  <a:pt x="541337" y="4762"/>
                </a:lnTo>
                <a:lnTo>
                  <a:pt x="546100" y="9525"/>
                </a:lnTo>
                <a:lnTo>
                  <a:pt x="550862" y="9525"/>
                </a:lnTo>
                <a:lnTo>
                  <a:pt x="550862" y="1485900"/>
                </a:lnTo>
                <a:lnTo>
                  <a:pt x="546100" y="1485900"/>
                </a:lnTo>
                <a:lnTo>
                  <a:pt x="541337" y="1490662"/>
                </a:lnTo>
                <a:close/>
              </a:path>
              <a:path w="551180" h="1495425">
                <a:moveTo>
                  <a:pt x="550862" y="9525"/>
                </a:moveTo>
                <a:lnTo>
                  <a:pt x="546100" y="9525"/>
                </a:lnTo>
                <a:lnTo>
                  <a:pt x="541337" y="4762"/>
                </a:lnTo>
                <a:lnTo>
                  <a:pt x="550862" y="4762"/>
                </a:lnTo>
                <a:lnTo>
                  <a:pt x="550862" y="9525"/>
                </a:lnTo>
                <a:close/>
              </a:path>
              <a:path w="551180" h="1495425">
                <a:moveTo>
                  <a:pt x="550862" y="1495425"/>
                </a:moveTo>
                <a:lnTo>
                  <a:pt x="0" y="1495425"/>
                </a:lnTo>
                <a:lnTo>
                  <a:pt x="0" y="1485900"/>
                </a:lnTo>
                <a:lnTo>
                  <a:pt x="541337" y="1485900"/>
                </a:lnTo>
                <a:lnTo>
                  <a:pt x="541337" y="1490662"/>
                </a:lnTo>
                <a:lnTo>
                  <a:pt x="550862" y="1490662"/>
                </a:lnTo>
                <a:lnTo>
                  <a:pt x="550862" y="1495425"/>
                </a:lnTo>
                <a:close/>
              </a:path>
              <a:path w="551180" h="1495425">
                <a:moveTo>
                  <a:pt x="550862" y="1490662"/>
                </a:moveTo>
                <a:lnTo>
                  <a:pt x="541337" y="1490662"/>
                </a:lnTo>
                <a:lnTo>
                  <a:pt x="546100" y="1485900"/>
                </a:lnTo>
                <a:lnTo>
                  <a:pt x="550862" y="1485900"/>
                </a:lnTo>
                <a:lnTo>
                  <a:pt x="550862" y="1490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9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17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129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209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162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242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068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48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10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18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26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14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6167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247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00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153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10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600" y="245745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64058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72058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67358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75358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70658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65958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73957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69257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577257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59857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55157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200" y="12001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0" y="37147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33337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200" y="15811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70157" y="1157287"/>
            <a:ext cx="2067795" cy="133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6857" y="3671887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74857" y="3290887"/>
            <a:ext cx="85591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0128" y="2548026"/>
            <a:ext cx="131190" cy="18149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21385" y="2546642"/>
            <a:ext cx="138328" cy="1828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54480" y="2546642"/>
            <a:ext cx="138036" cy="18516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983016" y="2548331"/>
            <a:ext cx="147459" cy="1817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46172" y="2548928"/>
            <a:ext cx="136347" cy="182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78378" y="2546743"/>
            <a:ext cx="140716" cy="18506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35286" y="2548928"/>
            <a:ext cx="138925" cy="18119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6705" y="2546642"/>
            <a:ext cx="142989" cy="185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87900" y="2546642"/>
            <a:ext cx="140817" cy="1851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915128" y="2546642"/>
            <a:ext cx="237832" cy="1851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23128" y="2548026"/>
            <a:ext cx="234061" cy="18149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18428" y="2546642"/>
            <a:ext cx="235254" cy="1828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13728" y="2546642"/>
            <a:ext cx="234657" cy="1851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21728" y="2548026"/>
            <a:ext cx="239217" cy="18209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17028" y="2548039"/>
            <a:ext cx="234060" cy="18376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12328" y="2546743"/>
            <a:ext cx="237235" cy="18506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07628" y="2548026"/>
            <a:ext cx="235153" cy="1820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65607" y="535076"/>
            <a:ext cx="537171" cy="2536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8333740" y="479139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959100" cy="110109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  <a:p>
            <a:pPr marL="660400">
              <a:lnSpc>
                <a:spcPct val="100000"/>
              </a:lnSpc>
              <a:spcBef>
                <a:spcPts val="470"/>
              </a:spcBef>
            </a:pPr>
            <a:r>
              <a:rPr dirty="0" sz="1800" b="0">
                <a:solidFill>
                  <a:srgbClr val="000000"/>
                </a:solidFill>
                <a:latin typeface="宋体"/>
                <a:cs typeface="宋体"/>
              </a:rPr>
              <a:t>波的形成过程动态演示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0100" y="2457450"/>
            <a:ext cx="4038600" cy="0"/>
          </a:xfrm>
          <a:custGeom>
            <a:avLst/>
            <a:gdLst/>
            <a:ahLst/>
            <a:cxnLst/>
            <a:rect l="l" t="t" r="r" b="b"/>
            <a:pathLst>
              <a:path w="4038600" h="0">
                <a:moveTo>
                  <a:pt x="0" y="0"/>
                </a:moveTo>
                <a:lnTo>
                  <a:pt x="40386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05370" y="2455265"/>
            <a:ext cx="2016760" cy="1263650"/>
          </a:xfrm>
          <a:custGeom>
            <a:avLst/>
            <a:gdLst/>
            <a:ahLst/>
            <a:cxnLst/>
            <a:rect l="l" t="t" r="r" b="b"/>
            <a:pathLst>
              <a:path w="2016760" h="1263650">
                <a:moveTo>
                  <a:pt x="1004481" y="1263649"/>
                </a:moveTo>
                <a:lnTo>
                  <a:pt x="972578" y="1263649"/>
                </a:lnTo>
                <a:lnTo>
                  <a:pt x="956779" y="1261109"/>
                </a:lnTo>
                <a:lnTo>
                  <a:pt x="948829" y="1261109"/>
                </a:lnTo>
                <a:lnTo>
                  <a:pt x="940879" y="1259840"/>
                </a:lnTo>
                <a:lnTo>
                  <a:pt x="932929" y="1257299"/>
                </a:lnTo>
                <a:lnTo>
                  <a:pt x="917066" y="1254759"/>
                </a:lnTo>
                <a:lnTo>
                  <a:pt x="885405" y="1244599"/>
                </a:lnTo>
                <a:lnTo>
                  <a:pt x="877506" y="1240790"/>
                </a:lnTo>
                <a:lnTo>
                  <a:pt x="869607" y="1238249"/>
                </a:lnTo>
                <a:lnTo>
                  <a:pt x="830249" y="1219199"/>
                </a:lnTo>
                <a:lnTo>
                  <a:pt x="822401" y="1214120"/>
                </a:lnTo>
                <a:lnTo>
                  <a:pt x="814552" y="1210309"/>
                </a:lnTo>
                <a:lnTo>
                  <a:pt x="751890" y="1167130"/>
                </a:lnTo>
                <a:lnTo>
                  <a:pt x="689737" y="1112520"/>
                </a:lnTo>
                <a:lnTo>
                  <a:pt x="627735" y="1047749"/>
                </a:lnTo>
                <a:lnTo>
                  <a:pt x="565950" y="972819"/>
                </a:lnTo>
                <a:lnTo>
                  <a:pt x="519734" y="911859"/>
                </a:lnTo>
                <a:lnTo>
                  <a:pt x="488975" y="868680"/>
                </a:lnTo>
                <a:lnTo>
                  <a:pt x="442887" y="800099"/>
                </a:lnTo>
                <a:lnTo>
                  <a:pt x="381571" y="703580"/>
                </a:lnTo>
                <a:lnTo>
                  <a:pt x="350939" y="652780"/>
                </a:lnTo>
                <a:lnTo>
                  <a:pt x="335648" y="626109"/>
                </a:lnTo>
                <a:lnTo>
                  <a:pt x="305066" y="574040"/>
                </a:lnTo>
                <a:lnTo>
                  <a:pt x="274497" y="520700"/>
                </a:lnTo>
                <a:lnTo>
                  <a:pt x="243941" y="464819"/>
                </a:lnTo>
                <a:lnTo>
                  <a:pt x="213410" y="410209"/>
                </a:lnTo>
                <a:lnTo>
                  <a:pt x="121894" y="238760"/>
                </a:lnTo>
                <a:lnTo>
                  <a:pt x="60934" y="121919"/>
                </a:lnTo>
                <a:lnTo>
                  <a:pt x="0" y="3810"/>
                </a:lnTo>
                <a:lnTo>
                  <a:pt x="8458" y="0"/>
                </a:lnTo>
                <a:lnTo>
                  <a:pt x="160807" y="292100"/>
                </a:lnTo>
                <a:lnTo>
                  <a:pt x="191287" y="349250"/>
                </a:lnTo>
                <a:lnTo>
                  <a:pt x="221780" y="405130"/>
                </a:lnTo>
                <a:lnTo>
                  <a:pt x="252285" y="461009"/>
                </a:lnTo>
                <a:lnTo>
                  <a:pt x="282790" y="515619"/>
                </a:lnTo>
                <a:lnTo>
                  <a:pt x="313321" y="568959"/>
                </a:lnTo>
                <a:lnTo>
                  <a:pt x="343852" y="621030"/>
                </a:lnTo>
                <a:lnTo>
                  <a:pt x="359130" y="647700"/>
                </a:lnTo>
                <a:lnTo>
                  <a:pt x="374408" y="673100"/>
                </a:lnTo>
                <a:lnTo>
                  <a:pt x="389686" y="698500"/>
                </a:lnTo>
                <a:lnTo>
                  <a:pt x="404977" y="722630"/>
                </a:lnTo>
                <a:lnTo>
                  <a:pt x="420268" y="746759"/>
                </a:lnTo>
                <a:lnTo>
                  <a:pt x="435559" y="770890"/>
                </a:lnTo>
                <a:lnTo>
                  <a:pt x="450862" y="795019"/>
                </a:lnTo>
                <a:lnTo>
                  <a:pt x="466166" y="817880"/>
                </a:lnTo>
                <a:lnTo>
                  <a:pt x="481482" y="840740"/>
                </a:lnTo>
                <a:lnTo>
                  <a:pt x="496798" y="862330"/>
                </a:lnTo>
                <a:lnTo>
                  <a:pt x="512114" y="885190"/>
                </a:lnTo>
                <a:lnTo>
                  <a:pt x="527443" y="905509"/>
                </a:lnTo>
                <a:lnTo>
                  <a:pt x="542772" y="927099"/>
                </a:lnTo>
                <a:lnTo>
                  <a:pt x="558101" y="947419"/>
                </a:lnTo>
                <a:lnTo>
                  <a:pt x="573443" y="966469"/>
                </a:lnTo>
                <a:lnTo>
                  <a:pt x="588797" y="986790"/>
                </a:lnTo>
                <a:lnTo>
                  <a:pt x="604138" y="1004569"/>
                </a:lnTo>
                <a:lnTo>
                  <a:pt x="619493" y="1023619"/>
                </a:lnTo>
                <a:lnTo>
                  <a:pt x="634860" y="1041399"/>
                </a:lnTo>
                <a:lnTo>
                  <a:pt x="635910" y="1041399"/>
                </a:lnTo>
                <a:lnTo>
                  <a:pt x="650227" y="1057909"/>
                </a:lnTo>
                <a:lnTo>
                  <a:pt x="665594" y="1074420"/>
                </a:lnTo>
                <a:lnTo>
                  <a:pt x="680974" y="1089659"/>
                </a:lnTo>
                <a:lnTo>
                  <a:pt x="696341" y="1104899"/>
                </a:lnTo>
                <a:lnTo>
                  <a:pt x="711733" y="1120140"/>
                </a:lnTo>
                <a:lnTo>
                  <a:pt x="727113" y="1134109"/>
                </a:lnTo>
                <a:lnTo>
                  <a:pt x="728431" y="1134109"/>
                </a:lnTo>
                <a:lnTo>
                  <a:pt x="742505" y="1146809"/>
                </a:lnTo>
                <a:lnTo>
                  <a:pt x="757897" y="1159509"/>
                </a:lnTo>
                <a:lnTo>
                  <a:pt x="773290" y="1170940"/>
                </a:lnTo>
                <a:lnTo>
                  <a:pt x="788682" y="1182370"/>
                </a:lnTo>
                <a:lnTo>
                  <a:pt x="788555" y="1182370"/>
                </a:lnTo>
                <a:lnTo>
                  <a:pt x="804075" y="1192530"/>
                </a:lnTo>
                <a:lnTo>
                  <a:pt x="803935" y="1192530"/>
                </a:lnTo>
                <a:lnTo>
                  <a:pt x="819467" y="1201420"/>
                </a:lnTo>
                <a:lnTo>
                  <a:pt x="827125" y="1206499"/>
                </a:lnTo>
                <a:lnTo>
                  <a:pt x="834821" y="1210309"/>
                </a:lnTo>
                <a:lnTo>
                  <a:pt x="842518" y="1215390"/>
                </a:lnTo>
                <a:lnTo>
                  <a:pt x="844375" y="1215390"/>
                </a:lnTo>
                <a:lnTo>
                  <a:pt x="850214" y="1219199"/>
                </a:lnTo>
                <a:lnTo>
                  <a:pt x="857910" y="1223009"/>
                </a:lnTo>
                <a:lnTo>
                  <a:pt x="860416" y="1223009"/>
                </a:lnTo>
                <a:lnTo>
                  <a:pt x="865606" y="1225549"/>
                </a:lnTo>
                <a:lnTo>
                  <a:pt x="873290" y="1229359"/>
                </a:lnTo>
                <a:lnTo>
                  <a:pt x="880986" y="1231899"/>
                </a:lnTo>
                <a:lnTo>
                  <a:pt x="888682" y="1235709"/>
                </a:lnTo>
                <a:lnTo>
                  <a:pt x="896378" y="1238249"/>
                </a:lnTo>
                <a:lnTo>
                  <a:pt x="904062" y="1240790"/>
                </a:lnTo>
                <a:lnTo>
                  <a:pt x="911758" y="1243330"/>
                </a:lnTo>
                <a:lnTo>
                  <a:pt x="919454" y="1244599"/>
                </a:lnTo>
                <a:lnTo>
                  <a:pt x="927138" y="1247140"/>
                </a:lnTo>
                <a:lnTo>
                  <a:pt x="934834" y="1248409"/>
                </a:lnTo>
                <a:lnTo>
                  <a:pt x="942517" y="1249680"/>
                </a:lnTo>
                <a:lnTo>
                  <a:pt x="942390" y="1249680"/>
                </a:lnTo>
                <a:lnTo>
                  <a:pt x="950213" y="1250949"/>
                </a:lnTo>
                <a:lnTo>
                  <a:pt x="957910" y="1252220"/>
                </a:lnTo>
                <a:lnTo>
                  <a:pt x="957770" y="1252220"/>
                </a:lnTo>
                <a:lnTo>
                  <a:pt x="965606" y="1253490"/>
                </a:lnTo>
                <a:lnTo>
                  <a:pt x="1064492" y="1253490"/>
                </a:lnTo>
                <a:lnTo>
                  <a:pt x="1060500" y="1254759"/>
                </a:lnTo>
                <a:lnTo>
                  <a:pt x="1052512" y="1256030"/>
                </a:lnTo>
                <a:lnTo>
                  <a:pt x="1044536" y="1258570"/>
                </a:lnTo>
                <a:lnTo>
                  <a:pt x="1020584" y="1262380"/>
                </a:lnTo>
                <a:lnTo>
                  <a:pt x="1012596" y="1262380"/>
                </a:lnTo>
                <a:lnTo>
                  <a:pt x="1004481" y="1263649"/>
                </a:lnTo>
                <a:close/>
              </a:path>
              <a:path w="2016760" h="1263650">
                <a:moveTo>
                  <a:pt x="1471909" y="909319"/>
                </a:moveTo>
                <a:lnTo>
                  <a:pt x="1460525" y="909319"/>
                </a:lnTo>
                <a:lnTo>
                  <a:pt x="1476540" y="887730"/>
                </a:lnTo>
                <a:lnTo>
                  <a:pt x="1492529" y="866140"/>
                </a:lnTo>
                <a:lnTo>
                  <a:pt x="1508544" y="843280"/>
                </a:lnTo>
                <a:lnTo>
                  <a:pt x="1524558" y="820419"/>
                </a:lnTo>
                <a:lnTo>
                  <a:pt x="1540573" y="797559"/>
                </a:lnTo>
                <a:lnTo>
                  <a:pt x="1556613" y="774700"/>
                </a:lnTo>
                <a:lnTo>
                  <a:pt x="1572653" y="750569"/>
                </a:lnTo>
                <a:lnTo>
                  <a:pt x="1588706" y="726440"/>
                </a:lnTo>
                <a:lnTo>
                  <a:pt x="1604759" y="701040"/>
                </a:lnTo>
                <a:lnTo>
                  <a:pt x="1620824" y="676909"/>
                </a:lnTo>
                <a:lnTo>
                  <a:pt x="1636902" y="651509"/>
                </a:lnTo>
                <a:lnTo>
                  <a:pt x="1652981" y="624840"/>
                </a:lnTo>
                <a:lnTo>
                  <a:pt x="1685175" y="572769"/>
                </a:lnTo>
                <a:lnTo>
                  <a:pt x="1717395" y="519430"/>
                </a:lnTo>
                <a:lnTo>
                  <a:pt x="1749628" y="464819"/>
                </a:lnTo>
                <a:lnTo>
                  <a:pt x="1781886" y="408940"/>
                </a:lnTo>
                <a:lnTo>
                  <a:pt x="1814169" y="353060"/>
                </a:lnTo>
                <a:lnTo>
                  <a:pt x="1846478" y="295910"/>
                </a:lnTo>
                <a:lnTo>
                  <a:pt x="1878799" y="238760"/>
                </a:lnTo>
                <a:lnTo>
                  <a:pt x="2008251" y="5080"/>
                </a:lnTo>
                <a:lnTo>
                  <a:pt x="2016582" y="10160"/>
                </a:lnTo>
                <a:lnTo>
                  <a:pt x="1887118" y="243839"/>
                </a:lnTo>
                <a:lnTo>
                  <a:pt x="1822450" y="358139"/>
                </a:lnTo>
                <a:lnTo>
                  <a:pt x="1757845" y="469900"/>
                </a:lnTo>
                <a:lnTo>
                  <a:pt x="1725574" y="524509"/>
                </a:lnTo>
                <a:lnTo>
                  <a:pt x="1693316" y="577850"/>
                </a:lnTo>
                <a:lnTo>
                  <a:pt x="1661083" y="629919"/>
                </a:lnTo>
                <a:lnTo>
                  <a:pt x="1644967" y="656590"/>
                </a:lnTo>
                <a:lnTo>
                  <a:pt x="1628863" y="681990"/>
                </a:lnTo>
                <a:lnTo>
                  <a:pt x="1612760" y="706119"/>
                </a:lnTo>
                <a:lnTo>
                  <a:pt x="1596669" y="731519"/>
                </a:lnTo>
                <a:lnTo>
                  <a:pt x="1564500" y="779780"/>
                </a:lnTo>
                <a:lnTo>
                  <a:pt x="1548422" y="802640"/>
                </a:lnTo>
                <a:lnTo>
                  <a:pt x="1532356" y="826769"/>
                </a:lnTo>
                <a:lnTo>
                  <a:pt x="1516291" y="849630"/>
                </a:lnTo>
                <a:lnTo>
                  <a:pt x="1471909" y="909319"/>
                </a:lnTo>
                <a:close/>
              </a:path>
              <a:path w="2016760" h="1263650">
                <a:moveTo>
                  <a:pt x="1345717" y="1060449"/>
                </a:moveTo>
                <a:lnTo>
                  <a:pt x="1333055" y="1060449"/>
                </a:lnTo>
                <a:lnTo>
                  <a:pt x="1348994" y="1042669"/>
                </a:lnTo>
                <a:lnTo>
                  <a:pt x="1364894" y="1024890"/>
                </a:lnTo>
                <a:lnTo>
                  <a:pt x="1380807" y="1007109"/>
                </a:lnTo>
                <a:lnTo>
                  <a:pt x="1396733" y="988059"/>
                </a:lnTo>
                <a:lnTo>
                  <a:pt x="1412671" y="969009"/>
                </a:lnTo>
                <a:lnTo>
                  <a:pt x="1428623" y="949959"/>
                </a:lnTo>
                <a:lnTo>
                  <a:pt x="1444586" y="929640"/>
                </a:lnTo>
                <a:lnTo>
                  <a:pt x="1460550" y="908049"/>
                </a:lnTo>
                <a:lnTo>
                  <a:pt x="1460525" y="909319"/>
                </a:lnTo>
                <a:lnTo>
                  <a:pt x="1471909" y="909319"/>
                </a:lnTo>
                <a:lnTo>
                  <a:pt x="1468132" y="914399"/>
                </a:lnTo>
                <a:lnTo>
                  <a:pt x="1420037" y="975359"/>
                </a:lnTo>
                <a:lnTo>
                  <a:pt x="1388008" y="1013459"/>
                </a:lnTo>
                <a:lnTo>
                  <a:pt x="1345717" y="1060449"/>
                </a:lnTo>
                <a:close/>
              </a:path>
              <a:path w="2016760" h="1263650">
                <a:moveTo>
                  <a:pt x="635910" y="1041399"/>
                </a:moveTo>
                <a:lnTo>
                  <a:pt x="634860" y="1041399"/>
                </a:lnTo>
                <a:lnTo>
                  <a:pt x="634809" y="1040130"/>
                </a:lnTo>
                <a:lnTo>
                  <a:pt x="635910" y="1041399"/>
                </a:lnTo>
                <a:close/>
              </a:path>
              <a:path w="2016760" h="1263650">
                <a:moveTo>
                  <a:pt x="1064492" y="1253490"/>
                </a:moveTo>
                <a:lnTo>
                  <a:pt x="1011669" y="1253490"/>
                </a:lnTo>
                <a:lnTo>
                  <a:pt x="1019517" y="1252220"/>
                </a:lnTo>
                <a:lnTo>
                  <a:pt x="1019390" y="1252220"/>
                </a:lnTo>
                <a:lnTo>
                  <a:pt x="1027239" y="1250949"/>
                </a:lnTo>
                <a:lnTo>
                  <a:pt x="1034973" y="1249680"/>
                </a:lnTo>
                <a:lnTo>
                  <a:pt x="1042708" y="1248409"/>
                </a:lnTo>
                <a:lnTo>
                  <a:pt x="1042581" y="1248409"/>
                </a:lnTo>
                <a:lnTo>
                  <a:pt x="1050442" y="1247140"/>
                </a:lnTo>
                <a:lnTo>
                  <a:pt x="1058189" y="1245870"/>
                </a:lnTo>
                <a:lnTo>
                  <a:pt x="1065949" y="1243330"/>
                </a:lnTo>
                <a:lnTo>
                  <a:pt x="1073708" y="1240790"/>
                </a:lnTo>
                <a:lnTo>
                  <a:pt x="1081468" y="1238249"/>
                </a:lnTo>
                <a:lnTo>
                  <a:pt x="1089240" y="1235709"/>
                </a:lnTo>
                <a:lnTo>
                  <a:pt x="1097026" y="1233170"/>
                </a:lnTo>
                <a:lnTo>
                  <a:pt x="1104811" y="1230630"/>
                </a:lnTo>
                <a:lnTo>
                  <a:pt x="1112596" y="1226820"/>
                </a:lnTo>
                <a:lnTo>
                  <a:pt x="1120394" y="1223009"/>
                </a:lnTo>
                <a:lnTo>
                  <a:pt x="1128204" y="1219199"/>
                </a:lnTo>
                <a:lnTo>
                  <a:pt x="1136014" y="1215390"/>
                </a:lnTo>
                <a:lnTo>
                  <a:pt x="1143838" y="1211580"/>
                </a:lnTo>
                <a:lnTo>
                  <a:pt x="1151661" y="1207770"/>
                </a:lnTo>
                <a:lnTo>
                  <a:pt x="1159497" y="1202690"/>
                </a:lnTo>
                <a:lnTo>
                  <a:pt x="1175207" y="1193799"/>
                </a:lnTo>
                <a:lnTo>
                  <a:pt x="1175067" y="1193799"/>
                </a:lnTo>
                <a:lnTo>
                  <a:pt x="1190904" y="1183640"/>
                </a:lnTo>
                <a:lnTo>
                  <a:pt x="1206627" y="1172209"/>
                </a:lnTo>
                <a:lnTo>
                  <a:pt x="1222375" y="1160780"/>
                </a:lnTo>
                <a:lnTo>
                  <a:pt x="1238135" y="1148080"/>
                </a:lnTo>
                <a:lnTo>
                  <a:pt x="1253921" y="1135380"/>
                </a:lnTo>
                <a:lnTo>
                  <a:pt x="1269733" y="1121409"/>
                </a:lnTo>
                <a:lnTo>
                  <a:pt x="1285544" y="1107440"/>
                </a:lnTo>
                <a:lnTo>
                  <a:pt x="1301381" y="1092199"/>
                </a:lnTo>
                <a:lnTo>
                  <a:pt x="1317244" y="1075690"/>
                </a:lnTo>
                <a:lnTo>
                  <a:pt x="1333106" y="1059180"/>
                </a:lnTo>
                <a:lnTo>
                  <a:pt x="1333055" y="1060449"/>
                </a:lnTo>
                <a:lnTo>
                  <a:pt x="1345717" y="1060449"/>
                </a:lnTo>
                <a:lnTo>
                  <a:pt x="1340002" y="1066799"/>
                </a:lnTo>
                <a:lnTo>
                  <a:pt x="1324013" y="1083309"/>
                </a:lnTo>
                <a:lnTo>
                  <a:pt x="1276057" y="1129030"/>
                </a:lnTo>
                <a:lnTo>
                  <a:pt x="1260094" y="1141730"/>
                </a:lnTo>
                <a:lnTo>
                  <a:pt x="1244028" y="1155699"/>
                </a:lnTo>
                <a:lnTo>
                  <a:pt x="1228153" y="1168399"/>
                </a:lnTo>
                <a:lnTo>
                  <a:pt x="1196225" y="1191259"/>
                </a:lnTo>
                <a:lnTo>
                  <a:pt x="1164310" y="1211580"/>
                </a:lnTo>
                <a:lnTo>
                  <a:pt x="1156296" y="1215390"/>
                </a:lnTo>
                <a:lnTo>
                  <a:pt x="1148308" y="1220470"/>
                </a:lnTo>
                <a:lnTo>
                  <a:pt x="1116380" y="1235709"/>
                </a:lnTo>
                <a:lnTo>
                  <a:pt x="1108405" y="1238249"/>
                </a:lnTo>
                <a:lnTo>
                  <a:pt x="1100416" y="1242059"/>
                </a:lnTo>
                <a:lnTo>
                  <a:pt x="1064492" y="1253490"/>
                </a:lnTo>
                <a:close/>
              </a:path>
              <a:path w="2016760" h="1263650">
                <a:moveTo>
                  <a:pt x="728431" y="1134109"/>
                </a:moveTo>
                <a:lnTo>
                  <a:pt x="727113" y="1134109"/>
                </a:lnTo>
                <a:lnTo>
                  <a:pt x="727024" y="1132840"/>
                </a:lnTo>
                <a:lnTo>
                  <a:pt x="728431" y="1134109"/>
                </a:lnTo>
                <a:close/>
              </a:path>
              <a:path w="2016760" h="1263650">
                <a:moveTo>
                  <a:pt x="844375" y="1215390"/>
                </a:moveTo>
                <a:lnTo>
                  <a:pt x="842518" y="1215390"/>
                </a:lnTo>
                <a:lnTo>
                  <a:pt x="842429" y="1214120"/>
                </a:lnTo>
                <a:lnTo>
                  <a:pt x="844375" y="1215390"/>
                </a:lnTo>
                <a:close/>
              </a:path>
              <a:path w="2016760" h="1263650">
                <a:moveTo>
                  <a:pt x="860416" y="1223009"/>
                </a:moveTo>
                <a:lnTo>
                  <a:pt x="857910" y="1223009"/>
                </a:lnTo>
                <a:lnTo>
                  <a:pt x="857821" y="1221740"/>
                </a:lnTo>
                <a:lnTo>
                  <a:pt x="860416" y="12230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1970" y="1195387"/>
            <a:ext cx="2018664" cy="1263650"/>
          </a:xfrm>
          <a:custGeom>
            <a:avLst/>
            <a:gdLst/>
            <a:ahLst/>
            <a:cxnLst/>
            <a:rect l="l" t="t" r="r" b="b"/>
            <a:pathLst>
              <a:path w="2018664" h="1263650">
                <a:moveTo>
                  <a:pt x="8458" y="1263650"/>
                </a:moveTo>
                <a:lnTo>
                  <a:pt x="60985" y="1141730"/>
                </a:lnTo>
                <a:lnTo>
                  <a:pt x="152514" y="966469"/>
                </a:lnTo>
                <a:lnTo>
                  <a:pt x="183045" y="909319"/>
                </a:lnTo>
                <a:lnTo>
                  <a:pt x="244144" y="797560"/>
                </a:lnTo>
                <a:lnTo>
                  <a:pt x="274713" y="742950"/>
                </a:lnTo>
                <a:lnTo>
                  <a:pt x="335902" y="636269"/>
                </a:lnTo>
                <a:lnTo>
                  <a:pt x="366521" y="585469"/>
                </a:lnTo>
                <a:lnTo>
                  <a:pt x="397205" y="534669"/>
                </a:lnTo>
                <a:lnTo>
                  <a:pt x="427888" y="486410"/>
                </a:lnTo>
                <a:lnTo>
                  <a:pt x="443242" y="463550"/>
                </a:lnTo>
                <a:lnTo>
                  <a:pt x="458609" y="439419"/>
                </a:lnTo>
                <a:lnTo>
                  <a:pt x="535546" y="330200"/>
                </a:lnTo>
                <a:lnTo>
                  <a:pt x="566394" y="289559"/>
                </a:lnTo>
                <a:lnTo>
                  <a:pt x="597293" y="251459"/>
                </a:lnTo>
                <a:lnTo>
                  <a:pt x="643724" y="198119"/>
                </a:lnTo>
                <a:lnTo>
                  <a:pt x="705827" y="135890"/>
                </a:lnTo>
                <a:lnTo>
                  <a:pt x="768222" y="83819"/>
                </a:lnTo>
                <a:lnTo>
                  <a:pt x="783869" y="73659"/>
                </a:lnTo>
                <a:lnTo>
                  <a:pt x="799541" y="62230"/>
                </a:lnTo>
                <a:lnTo>
                  <a:pt x="815187" y="53340"/>
                </a:lnTo>
                <a:lnTo>
                  <a:pt x="823048" y="48259"/>
                </a:lnTo>
                <a:lnTo>
                  <a:pt x="830910" y="44450"/>
                </a:lnTo>
                <a:lnTo>
                  <a:pt x="838771" y="39369"/>
                </a:lnTo>
                <a:lnTo>
                  <a:pt x="862406" y="27940"/>
                </a:lnTo>
                <a:lnTo>
                  <a:pt x="870292" y="25400"/>
                </a:lnTo>
                <a:lnTo>
                  <a:pt x="878192" y="21590"/>
                </a:lnTo>
                <a:lnTo>
                  <a:pt x="925728" y="6350"/>
                </a:lnTo>
                <a:lnTo>
                  <a:pt x="965504" y="0"/>
                </a:lnTo>
                <a:lnTo>
                  <a:pt x="1013396" y="0"/>
                </a:lnTo>
                <a:lnTo>
                  <a:pt x="1053338" y="6350"/>
                </a:lnTo>
                <a:lnTo>
                  <a:pt x="1061339" y="8890"/>
                </a:lnTo>
                <a:lnTo>
                  <a:pt x="974064" y="8890"/>
                </a:lnTo>
                <a:lnTo>
                  <a:pt x="966228" y="10159"/>
                </a:lnTo>
                <a:lnTo>
                  <a:pt x="958659" y="10159"/>
                </a:lnTo>
                <a:lnTo>
                  <a:pt x="950836" y="11430"/>
                </a:lnTo>
                <a:lnTo>
                  <a:pt x="943140" y="12700"/>
                </a:lnTo>
                <a:lnTo>
                  <a:pt x="935443" y="13969"/>
                </a:lnTo>
                <a:lnTo>
                  <a:pt x="927747" y="16509"/>
                </a:lnTo>
                <a:lnTo>
                  <a:pt x="920051" y="17780"/>
                </a:lnTo>
                <a:lnTo>
                  <a:pt x="912355" y="20319"/>
                </a:lnTo>
                <a:lnTo>
                  <a:pt x="904659" y="22859"/>
                </a:lnTo>
                <a:lnTo>
                  <a:pt x="896962" y="25400"/>
                </a:lnTo>
                <a:lnTo>
                  <a:pt x="889266" y="27940"/>
                </a:lnTo>
                <a:lnTo>
                  <a:pt x="881583" y="30480"/>
                </a:lnTo>
                <a:lnTo>
                  <a:pt x="873886" y="34290"/>
                </a:lnTo>
                <a:lnTo>
                  <a:pt x="866190" y="36830"/>
                </a:lnTo>
                <a:lnTo>
                  <a:pt x="858494" y="40640"/>
                </a:lnTo>
                <a:lnTo>
                  <a:pt x="850785" y="44450"/>
                </a:lnTo>
                <a:lnTo>
                  <a:pt x="843089" y="48259"/>
                </a:lnTo>
                <a:lnTo>
                  <a:pt x="835393" y="52069"/>
                </a:lnTo>
                <a:lnTo>
                  <a:pt x="827697" y="57150"/>
                </a:lnTo>
                <a:lnTo>
                  <a:pt x="820000" y="60959"/>
                </a:lnTo>
                <a:lnTo>
                  <a:pt x="804570" y="71119"/>
                </a:lnTo>
                <a:lnTo>
                  <a:pt x="789165" y="81280"/>
                </a:lnTo>
                <a:lnTo>
                  <a:pt x="775497" y="91440"/>
                </a:lnTo>
                <a:lnTo>
                  <a:pt x="773887" y="91440"/>
                </a:lnTo>
                <a:lnTo>
                  <a:pt x="758380" y="104140"/>
                </a:lnTo>
                <a:lnTo>
                  <a:pt x="742988" y="116840"/>
                </a:lnTo>
                <a:lnTo>
                  <a:pt x="727595" y="129540"/>
                </a:lnTo>
                <a:lnTo>
                  <a:pt x="712203" y="143509"/>
                </a:lnTo>
                <a:lnTo>
                  <a:pt x="696810" y="157480"/>
                </a:lnTo>
                <a:lnTo>
                  <a:pt x="681431" y="172719"/>
                </a:lnTo>
                <a:lnTo>
                  <a:pt x="666051" y="189230"/>
                </a:lnTo>
                <a:lnTo>
                  <a:pt x="650671" y="205740"/>
                </a:lnTo>
                <a:lnTo>
                  <a:pt x="635304" y="222250"/>
                </a:lnTo>
                <a:lnTo>
                  <a:pt x="619925" y="240030"/>
                </a:lnTo>
                <a:lnTo>
                  <a:pt x="604570" y="257809"/>
                </a:lnTo>
                <a:lnTo>
                  <a:pt x="589203" y="276859"/>
                </a:lnTo>
                <a:lnTo>
                  <a:pt x="573849" y="295909"/>
                </a:lnTo>
                <a:lnTo>
                  <a:pt x="558507" y="316230"/>
                </a:lnTo>
                <a:lnTo>
                  <a:pt x="543153" y="336550"/>
                </a:lnTo>
                <a:lnTo>
                  <a:pt x="527812" y="356869"/>
                </a:lnTo>
                <a:lnTo>
                  <a:pt x="512483" y="378459"/>
                </a:lnTo>
                <a:lnTo>
                  <a:pt x="497154" y="400050"/>
                </a:lnTo>
                <a:lnTo>
                  <a:pt x="481825" y="422909"/>
                </a:lnTo>
                <a:lnTo>
                  <a:pt x="466509" y="445769"/>
                </a:lnTo>
                <a:lnTo>
                  <a:pt x="451192" y="468630"/>
                </a:lnTo>
                <a:lnTo>
                  <a:pt x="435876" y="491489"/>
                </a:lnTo>
                <a:lnTo>
                  <a:pt x="420573" y="515619"/>
                </a:lnTo>
                <a:lnTo>
                  <a:pt x="405269" y="539750"/>
                </a:lnTo>
                <a:lnTo>
                  <a:pt x="389966" y="565150"/>
                </a:lnTo>
                <a:lnTo>
                  <a:pt x="374675" y="590550"/>
                </a:lnTo>
                <a:lnTo>
                  <a:pt x="359384" y="615950"/>
                </a:lnTo>
                <a:lnTo>
                  <a:pt x="344106" y="641350"/>
                </a:lnTo>
                <a:lnTo>
                  <a:pt x="313537" y="693419"/>
                </a:lnTo>
                <a:lnTo>
                  <a:pt x="282994" y="748030"/>
                </a:lnTo>
                <a:lnTo>
                  <a:pt x="252450" y="802639"/>
                </a:lnTo>
                <a:lnTo>
                  <a:pt x="222626" y="857250"/>
                </a:lnTo>
                <a:lnTo>
                  <a:pt x="221945" y="857250"/>
                </a:lnTo>
                <a:lnTo>
                  <a:pt x="191427" y="914400"/>
                </a:lnTo>
                <a:lnTo>
                  <a:pt x="130416" y="1028700"/>
                </a:lnTo>
                <a:lnTo>
                  <a:pt x="99923" y="1087120"/>
                </a:lnTo>
                <a:lnTo>
                  <a:pt x="69430" y="1145539"/>
                </a:lnTo>
                <a:lnTo>
                  <a:pt x="8458" y="1263650"/>
                </a:lnTo>
                <a:close/>
              </a:path>
              <a:path w="2018664" h="1263650">
                <a:moveTo>
                  <a:pt x="1270736" y="142240"/>
                </a:moveTo>
                <a:lnTo>
                  <a:pt x="1254823" y="128269"/>
                </a:lnTo>
                <a:lnTo>
                  <a:pt x="1239024" y="114300"/>
                </a:lnTo>
                <a:lnTo>
                  <a:pt x="1223238" y="102869"/>
                </a:lnTo>
                <a:lnTo>
                  <a:pt x="1207465" y="90169"/>
                </a:lnTo>
                <a:lnTo>
                  <a:pt x="1191729" y="80009"/>
                </a:lnTo>
                <a:lnTo>
                  <a:pt x="1176007" y="69850"/>
                </a:lnTo>
                <a:lnTo>
                  <a:pt x="1160297" y="59690"/>
                </a:lnTo>
                <a:lnTo>
                  <a:pt x="1152499" y="55880"/>
                </a:lnTo>
                <a:lnTo>
                  <a:pt x="1144663" y="50800"/>
                </a:lnTo>
                <a:lnTo>
                  <a:pt x="1136827" y="46990"/>
                </a:lnTo>
                <a:lnTo>
                  <a:pt x="1129004" y="43180"/>
                </a:lnTo>
                <a:lnTo>
                  <a:pt x="1121194" y="39369"/>
                </a:lnTo>
                <a:lnTo>
                  <a:pt x="1113383" y="36830"/>
                </a:lnTo>
                <a:lnTo>
                  <a:pt x="1105585" y="33019"/>
                </a:lnTo>
                <a:lnTo>
                  <a:pt x="1097788" y="30480"/>
                </a:lnTo>
                <a:lnTo>
                  <a:pt x="1090002" y="26669"/>
                </a:lnTo>
                <a:lnTo>
                  <a:pt x="1082217" y="24130"/>
                </a:lnTo>
                <a:lnTo>
                  <a:pt x="1074445" y="21590"/>
                </a:lnTo>
                <a:lnTo>
                  <a:pt x="1066672" y="19050"/>
                </a:lnTo>
                <a:lnTo>
                  <a:pt x="1058913" y="17780"/>
                </a:lnTo>
                <a:lnTo>
                  <a:pt x="1051153" y="15240"/>
                </a:lnTo>
                <a:lnTo>
                  <a:pt x="1043406" y="13969"/>
                </a:lnTo>
                <a:lnTo>
                  <a:pt x="1035659" y="12700"/>
                </a:lnTo>
                <a:lnTo>
                  <a:pt x="1035786" y="12700"/>
                </a:lnTo>
                <a:lnTo>
                  <a:pt x="1027925" y="11430"/>
                </a:lnTo>
                <a:lnTo>
                  <a:pt x="1020191" y="10159"/>
                </a:lnTo>
                <a:lnTo>
                  <a:pt x="1012609" y="10159"/>
                </a:lnTo>
                <a:lnTo>
                  <a:pt x="1004747" y="8890"/>
                </a:lnTo>
                <a:lnTo>
                  <a:pt x="1061339" y="8890"/>
                </a:lnTo>
                <a:lnTo>
                  <a:pt x="1069327" y="10159"/>
                </a:lnTo>
                <a:lnTo>
                  <a:pt x="1093292" y="17780"/>
                </a:lnTo>
                <a:lnTo>
                  <a:pt x="1101280" y="21590"/>
                </a:lnTo>
                <a:lnTo>
                  <a:pt x="1109268" y="24130"/>
                </a:lnTo>
                <a:lnTo>
                  <a:pt x="1117257" y="27940"/>
                </a:lnTo>
                <a:lnTo>
                  <a:pt x="1125245" y="30480"/>
                </a:lnTo>
                <a:lnTo>
                  <a:pt x="1133233" y="34290"/>
                </a:lnTo>
                <a:lnTo>
                  <a:pt x="1141221" y="39369"/>
                </a:lnTo>
                <a:lnTo>
                  <a:pt x="1157198" y="46990"/>
                </a:lnTo>
                <a:lnTo>
                  <a:pt x="1165224" y="52069"/>
                </a:lnTo>
                <a:lnTo>
                  <a:pt x="1181188" y="60959"/>
                </a:lnTo>
                <a:lnTo>
                  <a:pt x="1197165" y="72390"/>
                </a:lnTo>
                <a:lnTo>
                  <a:pt x="1213142" y="82550"/>
                </a:lnTo>
                <a:lnTo>
                  <a:pt x="1261084" y="120650"/>
                </a:lnTo>
                <a:lnTo>
                  <a:pt x="1284332" y="140969"/>
                </a:lnTo>
                <a:lnTo>
                  <a:pt x="1270647" y="140969"/>
                </a:lnTo>
                <a:lnTo>
                  <a:pt x="1270736" y="142240"/>
                </a:lnTo>
                <a:close/>
              </a:path>
              <a:path w="2018664" h="1263650">
                <a:moveTo>
                  <a:pt x="958532" y="11430"/>
                </a:moveTo>
                <a:lnTo>
                  <a:pt x="958659" y="10159"/>
                </a:lnTo>
                <a:lnTo>
                  <a:pt x="966355" y="10159"/>
                </a:lnTo>
                <a:lnTo>
                  <a:pt x="958532" y="11430"/>
                </a:lnTo>
                <a:close/>
              </a:path>
              <a:path w="2018664" h="1263650">
                <a:moveTo>
                  <a:pt x="773772" y="92709"/>
                </a:moveTo>
                <a:lnTo>
                  <a:pt x="773887" y="91440"/>
                </a:lnTo>
                <a:lnTo>
                  <a:pt x="775497" y="91440"/>
                </a:lnTo>
                <a:lnTo>
                  <a:pt x="773772" y="92709"/>
                </a:lnTo>
                <a:close/>
              </a:path>
              <a:path w="2018664" h="1263650">
                <a:moveTo>
                  <a:pt x="2009838" y="1257300"/>
                </a:moveTo>
                <a:lnTo>
                  <a:pt x="1880273" y="1023619"/>
                </a:lnTo>
                <a:lnTo>
                  <a:pt x="1847926" y="966469"/>
                </a:lnTo>
                <a:lnTo>
                  <a:pt x="1815592" y="909319"/>
                </a:lnTo>
                <a:lnTo>
                  <a:pt x="1783283" y="853439"/>
                </a:lnTo>
                <a:lnTo>
                  <a:pt x="1750999" y="797560"/>
                </a:lnTo>
                <a:lnTo>
                  <a:pt x="1718729" y="742950"/>
                </a:lnTo>
                <a:lnTo>
                  <a:pt x="1686483" y="689610"/>
                </a:lnTo>
                <a:lnTo>
                  <a:pt x="1654276" y="637539"/>
                </a:lnTo>
                <a:lnTo>
                  <a:pt x="1638185" y="612139"/>
                </a:lnTo>
                <a:lnTo>
                  <a:pt x="1622094" y="586739"/>
                </a:lnTo>
                <a:lnTo>
                  <a:pt x="1606016" y="561339"/>
                </a:lnTo>
                <a:lnTo>
                  <a:pt x="1589938" y="537210"/>
                </a:lnTo>
                <a:lnTo>
                  <a:pt x="1573872" y="513080"/>
                </a:lnTo>
                <a:lnTo>
                  <a:pt x="1557820" y="488950"/>
                </a:lnTo>
                <a:lnTo>
                  <a:pt x="1541780" y="464819"/>
                </a:lnTo>
                <a:lnTo>
                  <a:pt x="1525739" y="441960"/>
                </a:lnTo>
                <a:lnTo>
                  <a:pt x="1509712" y="419100"/>
                </a:lnTo>
                <a:lnTo>
                  <a:pt x="1493685" y="397509"/>
                </a:lnTo>
                <a:lnTo>
                  <a:pt x="1477683" y="375919"/>
                </a:lnTo>
                <a:lnTo>
                  <a:pt x="1461681" y="354330"/>
                </a:lnTo>
                <a:lnTo>
                  <a:pt x="1445691" y="334009"/>
                </a:lnTo>
                <a:lnTo>
                  <a:pt x="1429715" y="313690"/>
                </a:lnTo>
                <a:lnTo>
                  <a:pt x="1413751" y="293369"/>
                </a:lnTo>
                <a:lnTo>
                  <a:pt x="1397800" y="274319"/>
                </a:lnTo>
                <a:lnTo>
                  <a:pt x="1381848" y="255269"/>
                </a:lnTo>
                <a:lnTo>
                  <a:pt x="1365923" y="237490"/>
                </a:lnTo>
                <a:lnTo>
                  <a:pt x="1350009" y="219709"/>
                </a:lnTo>
                <a:lnTo>
                  <a:pt x="1334109" y="203200"/>
                </a:lnTo>
                <a:lnTo>
                  <a:pt x="1318221" y="186690"/>
                </a:lnTo>
                <a:lnTo>
                  <a:pt x="1302346" y="171450"/>
                </a:lnTo>
                <a:lnTo>
                  <a:pt x="1286497" y="156209"/>
                </a:lnTo>
                <a:lnTo>
                  <a:pt x="1270647" y="140969"/>
                </a:lnTo>
                <a:lnTo>
                  <a:pt x="1284332" y="140969"/>
                </a:lnTo>
                <a:lnTo>
                  <a:pt x="1293050" y="148590"/>
                </a:lnTo>
                <a:lnTo>
                  <a:pt x="1357058" y="213359"/>
                </a:lnTo>
                <a:lnTo>
                  <a:pt x="1389100" y="248919"/>
                </a:lnTo>
                <a:lnTo>
                  <a:pt x="1421155" y="287019"/>
                </a:lnTo>
                <a:lnTo>
                  <a:pt x="1469288" y="347980"/>
                </a:lnTo>
                <a:lnTo>
                  <a:pt x="1501406" y="391159"/>
                </a:lnTo>
                <a:lnTo>
                  <a:pt x="1549641" y="459739"/>
                </a:lnTo>
                <a:lnTo>
                  <a:pt x="1565732" y="483869"/>
                </a:lnTo>
                <a:lnTo>
                  <a:pt x="1581823" y="506730"/>
                </a:lnTo>
                <a:lnTo>
                  <a:pt x="1597926" y="532130"/>
                </a:lnTo>
                <a:lnTo>
                  <a:pt x="1614030" y="556260"/>
                </a:lnTo>
                <a:lnTo>
                  <a:pt x="1646237" y="607060"/>
                </a:lnTo>
                <a:lnTo>
                  <a:pt x="1662391" y="632460"/>
                </a:lnTo>
                <a:lnTo>
                  <a:pt x="1694649" y="684530"/>
                </a:lnTo>
                <a:lnTo>
                  <a:pt x="1791550" y="848360"/>
                </a:lnTo>
                <a:lnTo>
                  <a:pt x="1823885" y="905510"/>
                </a:lnTo>
                <a:lnTo>
                  <a:pt x="1856232" y="961389"/>
                </a:lnTo>
                <a:lnTo>
                  <a:pt x="1888604" y="1019810"/>
                </a:lnTo>
                <a:lnTo>
                  <a:pt x="1953361" y="1135380"/>
                </a:lnTo>
                <a:lnTo>
                  <a:pt x="2018169" y="1253489"/>
                </a:lnTo>
                <a:lnTo>
                  <a:pt x="2009838" y="1257300"/>
                </a:lnTo>
                <a:close/>
              </a:path>
              <a:path w="2018664" h="1263650">
                <a:moveTo>
                  <a:pt x="221932" y="858519"/>
                </a:moveTo>
                <a:lnTo>
                  <a:pt x="221945" y="857250"/>
                </a:lnTo>
                <a:lnTo>
                  <a:pt x="222626" y="857250"/>
                </a:lnTo>
                <a:lnTo>
                  <a:pt x="221932" y="858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17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129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209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62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242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68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48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10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18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261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214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167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247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00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153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10600" y="1200150"/>
            <a:ext cx="0" cy="2514600"/>
          </a:xfrm>
          <a:custGeom>
            <a:avLst/>
            <a:gdLst/>
            <a:ahLst/>
            <a:cxnLst/>
            <a:rect l="l" t="t" r="r" b="b"/>
            <a:pathLst>
              <a:path w="0" h="2514600">
                <a:moveTo>
                  <a:pt x="0" y="0"/>
                </a:moveTo>
                <a:lnTo>
                  <a:pt x="0" y="2514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600" y="245745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 h="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6857" y="2424112"/>
            <a:ext cx="85591" cy="66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0757" y="2424112"/>
            <a:ext cx="85591" cy="66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67358" y="2424112"/>
            <a:ext cx="85591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753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706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65958" y="2424112"/>
            <a:ext cx="85591" cy="666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5739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692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77257" y="2424112"/>
            <a:ext cx="85591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598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55157" y="2424112"/>
            <a:ext cx="85591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200" y="12001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200" y="37147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7200" y="33337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" y="158115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 h="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74857" y="3300412"/>
            <a:ext cx="85591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570157" y="3671887"/>
            <a:ext cx="85591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78157" y="3290887"/>
            <a:ext cx="85591" cy="66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81457" y="1547812"/>
            <a:ext cx="85591" cy="66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64058" y="1166812"/>
            <a:ext cx="85591" cy="66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72058" y="1547812"/>
            <a:ext cx="85591" cy="66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70128" y="2548026"/>
            <a:ext cx="131190" cy="18149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1385" y="2546642"/>
            <a:ext cx="138328" cy="18288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54480" y="2546642"/>
            <a:ext cx="138036" cy="185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83016" y="2548331"/>
            <a:ext cx="147459" cy="1817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46172" y="2548928"/>
            <a:ext cx="136347" cy="1828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78378" y="2546743"/>
            <a:ext cx="140716" cy="1850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35286" y="2548928"/>
            <a:ext cx="138925" cy="1811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66705" y="2546642"/>
            <a:ext cx="142989" cy="18516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87900" y="2546642"/>
            <a:ext cx="140817" cy="18516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15128" y="2546642"/>
            <a:ext cx="237832" cy="18516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23128" y="2548026"/>
            <a:ext cx="234061" cy="1814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18428" y="2546642"/>
            <a:ext cx="235254" cy="18288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13728" y="2546642"/>
            <a:ext cx="234657" cy="18516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21728" y="2548026"/>
            <a:ext cx="239217" cy="1820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17028" y="2548039"/>
            <a:ext cx="234060" cy="18376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12328" y="2546743"/>
            <a:ext cx="237235" cy="18506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07628" y="2548026"/>
            <a:ext cx="235153" cy="1820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860133" y="535076"/>
            <a:ext cx="542632" cy="2536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333740" y="4791392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02969" y="4010634"/>
            <a:ext cx="6490970" cy="54483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 marR="5080" indent="64769">
              <a:lnSpc>
                <a:spcPts val="1930"/>
              </a:lnSpc>
              <a:spcBef>
                <a:spcPts val="355"/>
              </a:spcBef>
            </a:pPr>
            <a:r>
              <a:rPr dirty="0" sz="1800">
                <a:latin typeface="宋体"/>
                <a:cs typeface="宋体"/>
              </a:rPr>
              <a:t>当波在介质中传播时，各个质点只在自己的平衡位置附近振动， 介质中各质点不随波发生迁移。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959100" cy="110109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  <a:p>
            <a:pPr marL="660400">
              <a:lnSpc>
                <a:spcPct val="100000"/>
              </a:lnSpc>
              <a:spcBef>
                <a:spcPts val="470"/>
              </a:spcBef>
            </a:pPr>
            <a:r>
              <a:rPr dirty="0" sz="1800" b="0">
                <a:solidFill>
                  <a:srgbClr val="000000"/>
                </a:solidFill>
                <a:latin typeface="宋体"/>
                <a:cs typeface="宋体"/>
              </a:rPr>
              <a:t>波的形成过程动态演示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2025-04-19T14:17:56Z</dcterms:created>
  <dcterms:modified xsi:type="dcterms:W3CDTF">2025-04-19T14:17:56Z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