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019300" y="2641600"/>
            <a:ext cx="5111750" cy="0"/>
          </a:xfrm>
          <a:custGeom>
            <a:avLst/>
            <a:gdLst/>
            <a:ahLst/>
            <a:cxnLst/>
            <a:rect l="l" t="t" r="r" b="b"/>
            <a:pathLst>
              <a:path w="5111750" h="0">
                <a:moveTo>
                  <a:pt x="0" y="0"/>
                </a:moveTo>
                <a:lnTo>
                  <a:pt x="511175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1132" y="1599183"/>
            <a:ext cx="3821734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1">
                <a:solidFill>
                  <a:srgbClr val="001F5F"/>
                </a:solidFill>
                <a:latin typeface="华文隶书"/>
                <a:cs typeface="华文隶书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82103" y="1479774"/>
            <a:ext cx="2511425" cy="2992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0705" y="-27609"/>
            <a:ext cx="802258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368" y="1151229"/>
            <a:ext cx="3989070" cy="231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28961" y="2386431"/>
            <a:ext cx="3442335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450" b="1">
                <a:solidFill>
                  <a:srgbClr val="E1EFD9"/>
                </a:solidFill>
                <a:latin typeface="微软雅黑"/>
                <a:cs typeface="微软雅黑"/>
              </a:rPr>
              <a:t>向心力</a:t>
            </a:r>
            <a:r>
              <a:rPr dirty="0" sz="2400">
                <a:solidFill>
                  <a:srgbClr val="E1EFD9"/>
                </a:solidFill>
                <a:latin typeface="微软雅黑"/>
                <a:cs typeface="微软雅黑"/>
              </a:rPr>
              <a:t>（</a:t>
            </a:r>
            <a:r>
              <a:rPr dirty="0" sz="2400" spc="-300">
                <a:solidFill>
                  <a:srgbClr val="E1EFD9"/>
                </a:solidFill>
                <a:latin typeface="微软雅黑"/>
                <a:cs typeface="微软雅黑"/>
              </a:rPr>
              <a:t> </a:t>
            </a:r>
            <a:r>
              <a:rPr dirty="0" sz="2400">
                <a:solidFill>
                  <a:srgbClr val="E1EFD9"/>
                </a:solidFill>
                <a:latin typeface="微软雅黑"/>
                <a:cs typeface="微软雅黑"/>
              </a:rPr>
              <a:t>第</a:t>
            </a:r>
            <a:r>
              <a:rPr dirty="0" sz="2400" spc="-295">
                <a:solidFill>
                  <a:srgbClr val="E1EFD9"/>
                </a:solidFill>
                <a:latin typeface="微软雅黑"/>
                <a:cs typeface="微软雅黑"/>
              </a:rPr>
              <a:t> </a:t>
            </a:r>
            <a:r>
              <a:rPr dirty="0" sz="2400">
                <a:solidFill>
                  <a:srgbClr val="E1EFD9"/>
                </a:solidFill>
                <a:latin typeface="微软雅黑"/>
                <a:cs typeface="微软雅黑"/>
              </a:rPr>
              <a:t>2</a:t>
            </a:r>
            <a:r>
              <a:rPr dirty="0" sz="2400" spc="-295">
                <a:solidFill>
                  <a:srgbClr val="E1EFD9"/>
                </a:solidFill>
                <a:latin typeface="微软雅黑"/>
                <a:cs typeface="微软雅黑"/>
              </a:rPr>
              <a:t> </a:t>
            </a:r>
            <a:r>
              <a:rPr dirty="0" sz="2400" spc="450">
                <a:solidFill>
                  <a:srgbClr val="E1EFD9"/>
                </a:solidFill>
                <a:latin typeface="微软雅黑"/>
                <a:cs typeface="微软雅黑"/>
              </a:rPr>
              <a:t>课时</a:t>
            </a:r>
            <a:r>
              <a:rPr dirty="0" sz="2400">
                <a:solidFill>
                  <a:srgbClr val="E1EFD9"/>
                </a:solidFill>
                <a:latin typeface="微软雅黑"/>
                <a:cs typeface="微软雅黑"/>
              </a:rPr>
              <a:t>）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67127" y="1753882"/>
            <a:ext cx="4025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1CC"/>
                </a:solidFill>
                <a:latin typeface="黑体"/>
                <a:cs typeface="黑体"/>
              </a:rPr>
              <a:t>人教版高中物理必修2</a:t>
            </a:r>
            <a:r>
              <a:rPr dirty="0" sz="1800" spc="-50">
                <a:solidFill>
                  <a:srgbClr val="FFF1CC"/>
                </a:solidFill>
                <a:latin typeface="黑体"/>
                <a:cs typeface="黑体"/>
              </a:rPr>
              <a:t> </a:t>
            </a:r>
            <a:r>
              <a:rPr dirty="0" sz="1800">
                <a:solidFill>
                  <a:srgbClr val="FFF1CC"/>
                </a:solidFill>
                <a:latin typeface="黑体"/>
                <a:cs typeface="黑体"/>
              </a:rPr>
              <a:t>第六章</a:t>
            </a:r>
            <a:r>
              <a:rPr dirty="0" sz="1800" spc="-45">
                <a:solidFill>
                  <a:srgbClr val="FFF1CC"/>
                </a:solidFill>
                <a:latin typeface="黑体"/>
                <a:cs typeface="黑体"/>
              </a:rPr>
              <a:t> </a:t>
            </a:r>
            <a:r>
              <a:rPr dirty="0" sz="1800">
                <a:solidFill>
                  <a:srgbClr val="FFF1CC"/>
                </a:solidFill>
                <a:latin typeface="黑体"/>
                <a:cs typeface="黑体"/>
              </a:rPr>
              <a:t>圆周运动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95650" y="3602634"/>
            <a:ext cx="2783840" cy="70866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800" b="1">
                <a:solidFill>
                  <a:srgbClr val="001F5F"/>
                </a:solidFill>
                <a:latin typeface="楷体"/>
                <a:cs typeface="楷体"/>
              </a:rPr>
              <a:t>主讲人：赵艳</a:t>
            </a:r>
            <a:r>
              <a:rPr dirty="0" sz="1800" spc="-10" b="1">
                <a:solidFill>
                  <a:srgbClr val="001F5F"/>
                </a:solidFill>
                <a:latin typeface="楷体"/>
                <a:cs typeface="楷体"/>
              </a:rPr>
              <a:t>红</a:t>
            </a:r>
            <a:endParaRPr sz="180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473075" algn="l"/>
              </a:tabLst>
            </a:pPr>
            <a:r>
              <a:rPr dirty="0" sz="1800" spc="-10" b="1">
                <a:solidFill>
                  <a:srgbClr val="001F5F"/>
                </a:solidFill>
                <a:latin typeface="楷体"/>
                <a:cs typeface="楷体"/>
              </a:rPr>
              <a:t>学</a:t>
            </a:r>
            <a:r>
              <a:rPr dirty="0" sz="1800" spc="-10" b="1">
                <a:solidFill>
                  <a:srgbClr val="001F5F"/>
                </a:solidFill>
                <a:latin typeface="楷体"/>
                <a:cs typeface="楷体"/>
              </a:rPr>
              <a:t>	</a:t>
            </a:r>
            <a:r>
              <a:rPr dirty="0" sz="1800" b="1">
                <a:solidFill>
                  <a:srgbClr val="001F5F"/>
                </a:solidFill>
                <a:latin typeface="楷体"/>
                <a:cs typeface="楷体"/>
              </a:rPr>
              <a:t>校：北京市第八十中</a:t>
            </a:r>
            <a:r>
              <a:rPr dirty="0" sz="1800" spc="-10" b="1">
                <a:solidFill>
                  <a:srgbClr val="001F5F"/>
                </a:solidFill>
                <a:latin typeface="楷体"/>
                <a:cs typeface="楷体"/>
              </a:rPr>
              <a:t>学</a:t>
            </a:r>
            <a:endParaRPr sz="1800">
              <a:latin typeface="楷体"/>
              <a:cs typeface="楷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9103" y="1776332"/>
            <a:ext cx="254635" cy="331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75"/>
              </a:lnSpc>
            </a:pPr>
            <a:r>
              <a:rPr dirty="0" sz="2000" spc="5">
                <a:latin typeface="华文楷体"/>
                <a:cs typeface="华文楷体"/>
              </a:rPr>
              <a:t>。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19050">
              <a:lnSpc>
                <a:spcPct val="150000"/>
              </a:lnSpc>
              <a:spcBef>
                <a:spcPts val="100"/>
              </a:spcBef>
            </a:pPr>
            <a:r>
              <a:rPr dirty="0"/>
              <a:t>例.</a:t>
            </a:r>
            <a:r>
              <a:rPr dirty="0" spc="-80"/>
              <a:t> </a:t>
            </a:r>
            <a:r>
              <a:rPr dirty="0"/>
              <a:t>一辆汽车在水平公路上转弯，</a:t>
            </a:r>
            <a:r>
              <a:rPr dirty="0" spc="5"/>
              <a:t>沿 </a:t>
            </a:r>
            <a:r>
              <a:rPr dirty="0"/>
              <a:t>曲线</a:t>
            </a:r>
            <a:r>
              <a:rPr dirty="0" spc="500"/>
              <a:t>由</a:t>
            </a:r>
            <a:r>
              <a:rPr dirty="0"/>
              <a:t>M</a:t>
            </a:r>
            <a:r>
              <a:rPr dirty="0" spc="-60"/>
              <a:t> </a:t>
            </a:r>
            <a:r>
              <a:rPr dirty="0" spc="500"/>
              <a:t>向</a:t>
            </a:r>
            <a:r>
              <a:rPr dirty="0"/>
              <a:t>N</a:t>
            </a:r>
            <a:r>
              <a:rPr dirty="0" spc="-55"/>
              <a:t> </a:t>
            </a:r>
            <a:r>
              <a:rPr dirty="0"/>
              <a:t>行驶，速度逐渐减</a:t>
            </a:r>
            <a:r>
              <a:rPr dirty="0" spc="5"/>
              <a:t>小 </a:t>
            </a:r>
            <a:r>
              <a:rPr dirty="0"/>
              <a:t>图甲、乙</a:t>
            </a:r>
            <a:r>
              <a:rPr dirty="0" spc="5"/>
              <a:t>、</a:t>
            </a:r>
            <a:r>
              <a:rPr dirty="0" spc="-50"/>
              <a:t> </a:t>
            </a:r>
            <a:r>
              <a:rPr dirty="0"/>
              <a:t>丙、丁分别画出了汽</a:t>
            </a:r>
            <a:r>
              <a:rPr dirty="0" spc="5"/>
              <a:t>车 </a:t>
            </a:r>
            <a:r>
              <a:rPr dirty="0"/>
              <a:t>转弯时所受合力F</a:t>
            </a:r>
            <a:r>
              <a:rPr dirty="0" spc="-30"/>
              <a:t> </a:t>
            </a:r>
            <a:r>
              <a:rPr dirty="0"/>
              <a:t>的四种方向，</a:t>
            </a:r>
            <a:r>
              <a:rPr dirty="0" spc="5"/>
              <a:t>你 </a:t>
            </a:r>
            <a:r>
              <a:rPr dirty="0"/>
              <a:t>认为哪种是正确的？为什么</a:t>
            </a:r>
            <a:r>
              <a:rPr dirty="0" spc="5"/>
              <a:t>？</a:t>
            </a:r>
          </a:p>
        </p:txBody>
      </p:sp>
      <p:sp>
        <p:nvSpPr>
          <p:cNvPr id="5" name="object 5"/>
          <p:cNvSpPr/>
          <p:nvPr/>
        </p:nvSpPr>
        <p:spPr>
          <a:xfrm>
            <a:off x="5097779" y="1508760"/>
            <a:ext cx="2651760" cy="262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876645" y="1880044"/>
            <a:ext cx="272415" cy="386715"/>
          </a:xfrm>
          <a:custGeom>
            <a:avLst/>
            <a:gdLst/>
            <a:ahLst/>
            <a:cxnLst/>
            <a:rect l="l" t="t" r="r" b="b"/>
            <a:pathLst>
              <a:path w="272414" h="386714">
                <a:moveTo>
                  <a:pt x="166382" y="79959"/>
                </a:moveTo>
                <a:lnTo>
                  <a:pt x="151828" y="64490"/>
                </a:lnTo>
                <a:lnTo>
                  <a:pt x="152387" y="61556"/>
                </a:lnTo>
                <a:lnTo>
                  <a:pt x="271906" y="0"/>
                </a:lnTo>
                <a:lnTo>
                  <a:pt x="270772" y="15265"/>
                </a:lnTo>
                <a:lnTo>
                  <a:pt x="244068" y="15265"/>
                </a:lnTo>
                <a:lnTo>
                  <a:pt x="214123" y="58821"/>
                </a:lnTo>
                <a:lnTo>
                  <a:pt x="172161" y="78600"/>
                </a:lnTo>
                <a:lnTo>
                  <a:pt x="169341" y="79578"/>
                </a:lnTo>
                <a:lnTo>
                  <a:pt x="166382" y="79959"/>
                </a:lnTo>
                <a:close/>
              </a:path>
              <a:path w="272414" h="386714">
                <a:moveTo>
                  <a:pt x="214123" y="58821"/>
                </a:moveTo>
                <a:lnTo>
                  <a:pt x="244068" y="15265"/>
                </a:lnTo>
                <a:lnTo>
                  <a:pt x="254299" y="22301"/>
                </a:lnTo>
                <a:lnTo>
                  <a:pt x="241592" y="22301"/>
                </a:lnTo>
                <a:lnTo>
                  <a:pt x="239777" y="46729"/>
                </a:lnTo>
                <a:lnTo>
                  <a:pt x="214123" y="58821"/>
                </a:lnTo>
                <a:close/>
              </a:path>
              <a:path w="272414" h="386714">
                <a:moveTo>
                  <a:pt x="248919" y="136613"/>
                </a:moveTo>
                <a:lnTo>
                  <a:pt x="234238" y="121272"/>
                </a:lnTo>
                <a:lnTo>
                  <a:pt x="237676" y="75003"/>
                </a:lnTo>
                <a:lnTo>
                  <a:pt x="267614" y="31457"/>
                </a:lnTo>
                <a:lnTo>
                  <a:pt x="244068" y="15265"/>
                </a:lnTo>
                <a:lnTo>
                  <a:pt x="270772" y="15265"/>
                </a:lnTo>
                <a:lnTo>
                  <a:pt x="262737" y="123393"/>
                </a:lnTo>
                <a:lnTo>
                  <a:pt x="251879" y="136207"/>
                </a:lnTo>
                <a:lnTo>
                  <a:pt x="248919" y="136613"/>
                </a:lnTo>
                <a:close/>
              </a:path>
              <a:path w="272414" h="386714">
                <a:moveTo>
                  <a:pt x="239777" y="46729"/>
                </a:moveTo>
                <a:lnTo>
                  <a:pt x="241592" y="22301"/>
                </a:lnTo>
                <a:lnTo>
                  <a:pt x="261937" y="36283"/>
                </a:lnTo>
                <a:lnTo>
                  <a:pt x="239777" y="46729"/>
                </a:lnTo>
                <a:close/>
              </a:path>
              <a:path w="272414" h="386714">
                <a:moveTo>
                  <a:pt x="237676" y="75003"/>
                </a:moveTo>
                <a:lnTo>
                  <a:pt x="239777" y="46729"/>
                </a:lnTo>
                <a:lnTo>
                  <a:pt x="261937" y="36283"/>
                </a:lnTo>
                <a:lnTo>
                  <a:pt x="241592" y="22301"/>
                </a:lnTo>
                <a:lnTo>
                  <a:pt x="254299" y="22301"/>
                </a:lnTo>
                <a:lnTo>
                  <a:pt x="267614" y="31457"/>
                </a:lnTo>
                <a:lnTo>
                  <a:pt x="237676" y="75003"/>
                </a:lnTo>
                <a:close/>
              </a:path>
              <a:path w="272414" h="386714">
                <a:moveTo>
                  <a:pt x="23545" y="386461"/>
                </a:moveTo>
                <a:lnTo>
                  <a:pt x="0" y="370268"/>
                </a:lnTo>
                <a:lnTo>
                  <a:pt x="214123" y="58821"/>
                </a:lnTo>
                <a:lnTo>
                  <a:pt x="239777" y="46729"/>
                </a:lnTo>
                <a:lnTo>
                  <a:pt x="237676" y="75003"/>
                </a:lnTo>
                <a:lnTo>
                  <a:pt x="23545" y="386461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39116" y="1682445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Book Antiqua"/>
                <a:cs typeface="Book Antiqua"/>
              </a:rPr>
              <a:t>v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98016" y="1923389"/>
            <a:ext cx="272415" cy="386715"/>
          </a:xfrm>
          <a:custGeom>
            <a:avLst/>
            <a:gdLst/>
            <a:ahLst/>
            <a:cxnLst/>
            <a:rect l="l" t="t" r="r" b="b"/>
            <a:pathLst>
              <a:path w="272415" h="386714">
                <a:moveTo>
                  <a:pt x="166382" y="79959"/>
                </a:moveTo>
                <a:lnTo>
                  <a:pt x="151828" y="64490"/>
                </a:lnTo>
                <a:lnTo>
                  <a:pt x="152387" y="61556"/>
                </a:lnTo>
                <a:lnTo>
                  <a:pt x="271907" y="0"/>
                </a:lnTo>
                <a:lnTo>
                  <a:pt x="270771" y="15278"/>
                </a:lnTo>
                <a:lnTo>
                  <a:pt x="244068" y="15278"/>
                </a:lnTo>
                <a:lnTo>
                  <a:pt x="214130" y="58823"/>
                </a:lnTo>
                <a:lnTo>
                  <a:pt x="172161" y="78600"/>
                </a:lnTo>
                <a:lnTo>
                  <a:pt x="169341" y="79590"/>
                </a:lnTo>
                <a:lnTo>
                  <a:pt x="166382" y="79959"/>
                </a:lnTo>
                <a:close/>
              </a:path>
              <a:path w="272415" h="386714">
                <a:moveTo>
                  <a:pt x="214130" y="58823"/>
                </a:moveTo>
                <a:lnTo>
                  <a:pt x="244068" y="15278"/>
                </a:lnTo>
                <a:lnTo>
                  <a:pt x="254299" y="22313"/>
                </a:lnTo>
                <a:lnTo>
                  <a:pt x="241592" y="22313"/>
                </a:lnTo>
                <a:lnTo>
                  <a:pt x="239777" y="46738"/>
                </a:lnTo>
                <a:lnTo>
                  <a:pt x="214130" y="58823"/>
                </a:lnTo>
                <a:close/>
              </a:path>
              <a:path w="272415" h="386714">
                <a:moveTo>
                  <a:pt x="248920" y="136626"/>
                </a:moveTo>
                <a:lnTo>
                  <a:pt x="234238" y="121284"/>
                </a:lnTo>
                <a:lnTo>
                  <a:pt x="237676" y="75015"/>
                </a:lnTo>
                <a:lnTo>
                  <a:pt x="267614" y="31470"/>
                </a:lnTo>
                <a:lnTo>
                  <a:pt x="244068" y="15278"/>
                </a:lnTo>
                <a:lnTo>
                  <a:pt x="270771" y="15278"/>
                </a:lnTo>
                <a:lnTo>
                  <a:pt x="262737" y="123405"/>
                </a:lnTo>
                <a:lnTo>
                  <a:pt x="251879" y="136220"/>
                </a:lnTo>
                <a:lnTo>
                  <a:pt x="248920" y="136626"/>
                </a:lnTo>
                <a:close/>
              </a:path>
              <a:path w="272415" h="386714">
                <a:moveTo>
                  <a:pt x="239777" y="46738"/>
                </a:moveTo>
                <a:lnTo>
                  <a:pt x="241592" y="22313"/>
                </a:lnTo>
                <a:lnTo>
                  <a:pt x="261937" y="36296"/>
                </a:lnTo>
                <a:lnTo>
                  <a:pt x="239777" y="46738"/>
                </a:lnTo>
                <a:close/>
              </a:path>
              <a:path w="272415" h="386714">
                <a:moveTo>
                  <a:pt x="237676" y="75015"/>
                </a:moveTo>
                <a:lnTo>
                  <a:pt x="239777" y="46738"/>
                </a:lnTo>
                <a:lnTo>
                  <a:pt x="261937" y="36296"/>
                </a:lnTo>
                <a:lnTo>
                  <a:pt x="241592" y="22313"/>
                </a:lnTo>
                <a:lnTo>
                  <a:pt x="254299" y="22313"/>
                </a:lnTo>
                <a:lnTo>
                  <a:pt x="267614" y="31470"/>
                </a:lnTo>
                <a:lnTo>
                  <a:pt x="237676" y="75015"/>
                </a:lnTo>
                <a:close/>
              </a:path>
              <a:path w="272415" h="386714">
                <a:moveTo>
                  <a:pt x="23545" y="386473"/>
                </a:moveTo>
                <a:lnTo>
                  <a:pt x="0" y="370281"/>
                </a:lnTo>
                <a:lnTo>
                  <a:pt x="214130" y="58823"/>
                </a:lnTo>
                <a:lnTo>
                  <a:pt x="239777" y="46738"/>
                </a:lnTo>
                <a:lnTo>
                  <a:pt x="237676" y="75015"/>
                </a:lnTo>
                <a:lnTo>
                  <a:pt x="23545" y="38647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772310" y="172580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Book Antiqua"/>
                <a:cs typeface="Book Antiqua"/>
              </a:rPr>
              <a:t>v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93064" y="3113697"/>
            <a:ext cx="272415" cy="386715"/>
          </a:xfrm>
          <a:custGeom>
            <a:avLst/>
            <a:gdLst/>
            <a:ahLst/>
            <a:cxnLst/>
            <a:rect l="l" t="t" r="r" b="b"/>
            <a:pathLst>
              <a:path w="272415" h="386714">
                <a:moveTo>
                  <a:pt x="166382" y="79959"/>
                </a:moveTo>
                <a:lnTo>
                  <a:pt x="151828" y="64477"/>
                </a:lnTo>
                <a:lnTo>
                  <a:pt x="152387" y="61544"/>
                </a:lnTo>
                <a:lnTo>
                  <a:pt x="271906" y="0"/>
                </a:lnTo>
                <a:lnTo>
                  <a:pt x="270772" y="15265"/>
                </a:lnTo>
                <a:lnTo>
                  <a:pt x="244068" y="15265"/>
                </a:lnTo>
                <a:lnTo>
                  <a:pt x="214123" y="58821"/>
                </a:lnTo>
                <a:lnTo>
                  <a:pt x="172161" y="78600"/>
                </a:lnTo>
                <a:lnTo>
                  <a:pt x="169341" y="79578"/>
                </a:lnTo>
                <a:lnTo>
                  <a:pt x="166382" y="79959"/>
                </a:lnTo>
                <a:close/>
              </a:path>
              <a:path w="272415" h="386714">
                <a:moveTo>
                  <a:pt x="214123" y="58821"/>
                </a:moveTo>
                <a:lnTo>
                  <a:pt x="244068" y="15265"/>
                </a:lnTo>
                <a:lnTo>
                  <a:pt x="254299" y="22301"/>
                </a:lnTo>
                <a:lnTo>
                  <a:pt x="241592" y="22301"/>
                </a:lnTo>
                <a:lnTo>
                  <a:pt x="239777" y="46729"/>
                </a:lnTo>
                <a:lnTo>
                  <a:pt x="214123" y="58821"/>
                </a:lnTo>
                <a:close/>
              </a:path>
              <a:path w="272415" h="386714">
                <a:moveTo>
                  <a:pt x="248919" y="136613"/>
                </a:moveTo>
                <a:lnTo>
                  <a:pt x="234238" y="121272"/>
                </a:lnTo>
                <a:lnTo>
                  <a:pt x="237676" y="75003"/>
                </a:lnTo>
                <a:lnTo>
                  <a:pt x="267614" y="31457"/>
                </a:lnTo>
                <a:lnTo>
                  <a:pt x="244068" y="15265"/>
                </a:lnTo>
                <a:lnTo>
                  <a:pt x="270772" y="15265"/>
                </a:lnTo>
                <a:lnTo>
                  <a:pt x="262737" y="123393"/>
                </a:lnTo>
                <a:lnTo>
                  <a:pt x="251879" y="136207"/>
                </a:lnTo>
                <a:lnTo>
                  <a:pt x="248919" y="136613"/>
                </a:lnTo>
                <a:close/>
              </a:path>
              <a:path w="272415" h="386714">
                <a:moveTo>
                  <a:pt x="239777" y="46729"/>
                </a:moveTo>
                <a:lnTo>
                  <a:pt x="241592" y="22301"/>
                </a:lnTo>
                <a:lnTo>
                  <a:pt x="261937" y="36283"/>
                </a:lnTo>
                <a:lnTo>
                  <a:pt x="239777" y="46729"/>
                </a:lnTo>
                <a:close/>
              </a:path>
              <a:path w="272415" h="386714">
                <a:moveTo>
                  <a:pt x="237676" y="75003"/>
                </a:moveTo>
                <a:lnTo>
                  <a:pt x="239777" y="46729"/>
                </a:lnTo>
                <a:lnTo>
                  <a:pt x="261937" y="36283"/>
                </a:lnTo>
                <a:lnTo>
                  <a:pt x="241592" y="22301"/>
                </a:lnTo>
                <a:lnTo>
                  <a:pt x="254299" y="22301"/>
                </a:lnTo>
                <a:lnTo>
                  <a:pt x="267614" y="31457"/>
                </a:lnTo>
                <a:lnTo>
                  <a:pt x="237676" y="75003"/>
                </a:lnTo>
                <a:close/>
              </a:path>
              <a:path w="272415" h="386714">
                <a:moveTo>
                  <a:pt x="23545" y="386461"/>
                </a:moveTo>
                <a:lnTo>
                  <a:pt x="0" y="370268"/>
                </a:lnTo>
                <a:lnTo>
                  <a:pt x="214123" y="58821"/>
                </a:lnTo>
                <a:lnTo>
                  <a:pt x="239777" y="46729"/>
                </a:lnTo>
                <a:lnTo>
                  <a:pt x="237676" y="75003"/>
                </a:lnTo>
                <a:lnTo>
                  <a:pt x="23545" y="386461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579182" y="2927921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Book Antiqua"/>
                <a:cs typeface="Book Antiqua"/>
              </a:rPr>
              <a:t>v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88469" y="3121571"/>
            <a:ext cx="272415" cy="386715"/>
          </a:xfrm>
          <a:custGeom>
            <a:avLst/>
            <a:gdLst/>
            <a:ahLst/>
            <a:cxnLst/>
            <a:rect l="l" t="t" r="r" b="b"/>
            <a:pathLst>
              <a:path w="272414" h="386714">
                <a:moveTo>
                  <a:pt x="166382" y="79959"/>
                </a:moveTo>
                <a:lnTo>
                  <a:pt x="151828" y="64490"/>
                </a:lnTo>
                <a:lnTo>
                  <a:pt x="152387" y="61556"/>
                </a:lnTo>
                <a:lnTo>
                  <a:pt x="271907" y="0"/>
                </a:lnTo>
                <a:lnTo>
                  <a:pt x="270771" y="15278"/>
                </a:lnTo>
                <a:lnTo>
                  <a:pt x="244068" y="15278"/>
                </a:lnTo>
                <a:lnTo>
                  <a:pt x="214130" y="58823"/>
                </a:lnTo>
                <a:lnTo>
                  <a:pt x="172161" y="78600"/>
                </a:lnTo>
                <a:lnTo>
                  <a:pt x="169341" y="79590"/>
                </a:lnTo>
                <a:lnTo>
                  <a:pt x="166382" y="79959"/>
                </a:lnTo>
                <a:close/>
              </a:path>
              <a:path w="272414" h="386714">
                <a:moveTo>
                  <a:pt x="214130" y="58823"/>
                </a:moveTo>
                <a:lnTo>
                  <a:pt x="244068" y="15278"/>
                </a:lnTo>
                <a:lnTo>
                  <a:pt x="254307" y="22313"/>
                </a:lnTo>
                <a:lnTo>
                  <a:pt x="241592" y="22313"/>
                </a:lnTo>
                <a:lnTo>
                  <a:pt x="239777" y="46738"/>
                </a:lnTo>
                <a:lnTo>
                  <a:pt x="214130" y="58823"/>
                </a:lnTo>
                <a:close/>
              </a:path>
              <a:path w="272414" h="386714">
                <a:moveTo>
                  <a:pt x="248920" y="136626"/>
                </a:moveTo>
                <a:lnTo>
                  <a:pt x="234238" y="121284"/>
                </a:lnTo>
                <a:lnTo>
                  <a:pt x="237677" y="75003"/>
                </a:lnTo>
                <a:lnTo>
                  <a:pt x="267614" y="31457"/>
                </a:lnTo>
                <a:lnTo>
                  <a:pt x="244068" y="15278"/>
                </a:lnTo>
                <a:lnTo>
                  <a:pt x="270771" y="15278"/>
                </a:lnTo>
                <a:lnTo>
                  <a:pt x="262737" y="123393"/>
                </a:lnTo>
                <a:lnTo>
                  <a:pt x="251879" y="136220"/>
                </a:lnTo>
                <a:lnTo>
                  <a:pt x="248920" y="136626"/>
                </a:lnTo>
                <a:close/>
              </a:path>
              <a:path w="272414" h="386714">
                <a:moveTo>
                  <a:pt x="239777" y="46738"/>
                </a:moveTo>
                <a:lnTo>
                  <a:pt x="241592" y="22313"/>
                </a:lnTo>
                <a:lnTo>
                  <a:pt x="261937" y="36296"/>
                </a:lnTo>
                <a:lnTo>
                  <a:pt x="239777" y="46738"/>
                </a:lnTo>
                <a:close/>
              </a:path>
              <a:path w="272414" h="386714">
                <a:moveTo>
                  <a:pt x="237677" y="75003"/>
                </a:moveTo>
                <a:lnTo>
                  <a:pt x="239777" y="46738"/>
                </a:lnTo>
                <a:lnTo>
                  <a:pt x="261937" y="36296"/>
                </a:lnTo>
                <a:lnTo>
                  <a:pt x="241592" y="22313"/>
                </a:lnTo>
                <a:lnTo>
                  <a:pt x="254307" y="22313"/>
                </a:lnTo>
                <a:lnTo>
                  <a:pt x="267614" y="31457"/>
                </a:lnTo>
                <a:lnTo>
                  <a:pt x="237677" y="75003"/>
                </a:lnTo>
                <a:close/>
              </a:path>
              <a:path w="272414" h="386714">
                <a:moveTo>
                  <a:pt x="23545" y="386473"/>
                </a:moveTo>
                <a:lnTo>
                  <a:pt x="0" y="370281"/>
                </a:lnTo>
                <a:lnTo>
                  <a:pt x="214130" y="58823"/>
                </a:lnTo>
                <a:lnTo>
                  <a:pt x="239777" y="46738"/>
                </a:lnTo>
                <a:lnTo>
                  <a:pt x="237677" y="75003"/>
                </a:lnTo>
                <a:lnTo>
                  <a:pt x="23545" y="38647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74587" y="2912148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Book Antiqua"/>
                <a:cs typeface="Book Antiqua"/>
              </a:rPr>
              <a:t>v</a:t>
            </a:r>
            <a:endParaRPr sz="18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2549740" y="1433144"/>
            <a:ext cx="4168140" cy="0"/>
          </a:xfrm>
          <a:custGeom>
            <a:avLst/>
            <a:gdLst/>
            <a:ahLst/>
            <a:cxnLst/>
            <a:rect l="l" t="t" r="r" b="b"/>
            <a:pathLst>
              <a:path w="4168140" h="0">
                <a:moveTo>
                  <a:pt x="0" y="0"/>
                </a:moveTo>
                <a:lnTo>
                  <a:pt x="4167606" y="0"/>
                </a:lnTo>
              </a:path>
            </a:pathLst>
          </a:custGeom>
          <a:ln w="3027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79790" y="917981"/>
            <a:ext cx="5714365" cy="2414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1602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BE9000"/>
                </a:solidFill>
                <a:latin typeface="黑体"/>
                <a:cs typeface="黑体"/>
              </a:rPr>
              <a:t>作业及反馈</a:t>
            </a:r>
            <a:endParaRPr sz="24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84150" marR="5080" indent="-171450">
              <a:lnSpc>
                <a:spcPct val="139900"/>
              </a:lnSpc>
              <a:spcBef>
                <a:spcPts val="184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100">
                <a:latin typeface="华文楷体"/>
                <a:cs typeface="华文楷体"/>
              </a:rPr>
              <a:t>1.通过前面的学习大家试着总结一下圆周运动解 题的一般思路和步骤是什么？</a:t>
            </a:r>
            <a:endParaRPr sz="2100">
              <a:latin typeface="华文楷体"/>
              <a:cs typeface="华文楷体"/>
            </a:endParaRPr>
          </a:p>
          <a:p>
            <a:pPr marL="184150" indent="-171450">
              <a:lnSpc>
                <a:spcPct val="100000"/>
              </a:lnSpc>
              <a:spcBef>
                <a:spcPts val="175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100">
                <a:latin typeface="华文楷体"/>
                <a:cs typeface="华文楷体"/>
              </a:rPr>
              <a:t>2.下载并完成课后作业</a:t>
            </a:r>
            <a:endParaRPr sz="21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7655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</a:t>
            </a:r>
            <a:r>
              <a:rPr dirty="0" spc="-75"/>
              <a:t> </a:t>
            </a:r>
            <a:r>
              <a:rPr dirty="0" spc="-5"/>
              <a:t>end</a:t>
            </a:r>
            <a:r>
              <a:rPr dirty="0" spc="-5" i="0">
                <a:latin typeface="Microsoft YaHei UI"/>
                <a:cs typeface="Microsoft YaHei UI"/>
              </a:rPr>
              <a:t>.</a:t>
            </a:r>
            <a:r>
              <a:rPr dirty="0" i="0">
                <a:latin typeface="Microsoft YaHei UI"/>
                <a:cs typeface="Microsoft YaHei UI"/>
              </a:rPr>
              <a:t>谢谢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12997" y="2793606"/>
            <a:ext cx="1482725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1F5F"/>
                </a:solidFill>
                <a:latin typeface="Microsoft YaHei UI"/>
                <a:cs typeface="Microsoft YaHei UI"/>
              </a:rPr>
              <a:t>北京市第</a:t>
            </a:r>
            <a:r>
              <a:rPr dirty="0" sz="1600" spc="-5">
                <a:solidFill>
                  <a:srgbClr val="001F5F"/>
                </a:solidFill>
                <a:latin typeface="Microsoft YaHei UI"/>
                <a:cs typeface="Microsoft YaHei UI"/>
              </a:rPr>
              <a:t>80</a:t>
            </a:r>
            <a:r>
              <a:rPr dirty="0" sz="1600">
                <a:solidFill>
                  <a:srgbClr val="001F5F"/>
                </a:solidFill>
                <a:latin typeface="Microsoft YaHei UI"/>
                <a:cs typeface="Microsoft YaHei UI"/>
              </a:rPr>
              <a:t>中</a:t>
            </a:r>
            <a:r>
              <a:rPr dirty="0" sz="1600" spc="-5">
                <a:solidFill>
                  <a:srgbClr val="001F5F"/>
                </a:solidFill>
                <a:latin typeface="Microsoft YaHei UI"/>
                <a:cs typeface="Microsoft YaHei UI"/>
              </a:rPr>
              <a:t>学</a:t>
            </a:r>
            <a:endParaRPr sz="1600">
              <a:latin typeface="Microsoft YaHei UI"/>
              <a:cs typeface="Microsoft YaHei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02587" y="2695816"/>
            <a:ext cx="6103620" cy="0"/>
          </a:xfrm>
          <a:custGeom>
            <a:avLst/>
            <a:gdLst/>
            <a:ahLst/>
            <a:cxnLst/>
            <a:rect l="l" t="t" r="r" b="b"/>
            <a:pathLst>
              <a:path w="6103620" h="0">
                <a:moveTo>
                  <a:pt x="0" y="0"/>
                </a:moveTo>
                <a:lnTo>
                  <a:pt x="610362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29428" y="2721864"/>
            <a:ext cx="449579" cy="470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2549740" y="1433144"/>
            <a:ext cx="4168140" cy="0"/>
          </a:xfrm>
          <a:custGeom>
            <a:avLst/>
            <a:gdLst/>
            <a:ahLst/>
            <a:cxnLst/>
            <a:rect l="l" t="t" r="r" b="b"/>
            <a:pathLst>
              <a:path w="4168140" h="0">
                <a:moveTo>
                  <a:pt x="0" y="0"/>
                </a:moveTo>
                <a:lnTo>
                  <a:pt x="4167606" y="0"/>
                </a:lnTo>
              </a:path>
            </a:pathLst>
          </a:custGeom>
          <a:ln w="3027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17625" y="917981"/>
            <a:ext cx="7320280" cy="3493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7871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BE9000"/>
                </a:solidFill>
                <a:latin typeface="黑体"/>
                <a:cs typeface="黑体"/>
              </a:rPr>
              <a:t>学习目标和任务</a:t>
            </a:r>
            <a:endParaRPr sz="24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894080" indent="-210820">
              <a:lnSpc>
                <a:spcPct val="100000"/>
              </a:lnSpc>
              <a:spcBef>
                <a:spcPts val="1505"/>
              </a:spcBef>
              <a:buSzPct val="95833"/>
              <a:buAutoNum type="arabicPeriod"/>
              <a:tabLst>
                <a:tab pos="894715" algn="l"/>
              </a:tabLst>
            </a:pPr>
            <a:r>
              <a:rPr dirty="0" sz="2400" b="1">
                <a:latin typeface="华文楷体"/>
                <a:cs typeface="华文楷体"/>
              </a:rPr>
              <a:t>进一步理解如何通过实验得出向心力的表达式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 marL="12700" marR="366395" indent="614680">
              <a:lnSpc>
                <a:spcPct val="150000"/>
              </a:lnSpc>
              <a:buSzPct val="95833"/>
              <a:buAutoNum type="arabicPeriod"/>
              <a:tabLst>
                <a:tab pos="838835" algn="l"/>
              </a:tabLst>
            </a:pPr>
            <a:r>
              <a:rPr dirty="0" sz="2400" b="1">
                <a:latin typeface="华文楷体"/>
                <a:cs typeface="华文楷体"/>
              </a:rPr>
              <a:t>了解变速圆周运动和一般曲线运动的受力特</a:t>
            </a:r>
            <a:r>
              <a:rPr dirty="0" sz="2400" spc="-5" b="1">
                <a:latin typeface="华文楷体"/>
                <a:cs typeface="华文楷体"/>
              </a:rPr>
              <a:t>点 </a:t>
            </a:r>
            <a:r>
              <a:rPr dirty="0" sz="2400" b="1">
                <a:latin typeface="华文楷体"/>
                <a:cs typeface="华文楷体"/>
              </a:rPr>
              <a:t>及一般分析方法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 marL="12700" marR="289560" indent="614680">
              <a:lnSpc>
                <a:spcPct val="150000"/>
              </a:lnSpc>
              <a:buSzPct val="95833"/>
              <a:buAutoNum type="arabicPeriod"/>
              <a:tabLst>
                <a:tab pos="915035" algn="l"/>
              </a:tabLst>
            </a:pPr>
            <a:r>
              <a:rPr dirty="0" sz="2400" b="1">
                <a:latin typeface="华文楷体"/>
                <a:cs typeface="华文楷体"/>
              </a:rPr>
              <a:t>掌握向心力的表达式，并能应用向心力的表</a:t>
            </a:r>
            <a:r>
              <a:rPr dirty="0" sz="2400" spc="-5" b="1">
                <a:latin typeface="华文楷体"/>
                <a:cs typeface="华文楷体"/>
              </a:rPr>
              <a:t>达 </a:t>
            </a:r>
            <a:r>
              <a:rPr dirty="0" sz="2400" b="1">
                <a:latin typeface="华文楷体"/>
                <a:cs typeface="华文楷体"/>
              </a:rPr>
              <a:t>式解决一些具体问题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1080516" y="1955292"/>
            <a:ext cx="2625852" cy="1804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980472" y="1570215"/>
            <a:ext cx="1555750" cy="84836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1800" b="1">
                <a:latin typeface="华文楷体"/>
                <a:cs typeface="华文楷体"/>
              </a:rPr>
              <a:t>A</a:t>
            </a:r>
            <a:r>
              <a:rPr dirty="0" sz="1800" b="1">
                <a:latin typeface="华文楷体"/>
                <a:cs typeface="华文楷体"/>
              </a:rPr>
              <a:t>．控制变量</a:t>
            </a:r>
            <a:r>
              <a:rPr dirty="0" sz="1800" spc="-5" b="1">
                <a:latin typeface="华文楷体"/>
                <a:cs typeface="华文楷体"/>
              </a:rPr>
              <a:t>法</a:t>
            </a:r>
            <a:endParaRPr sz="18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b="1">
                <a:latin typeface="华文楷体"/>
                <a:cs typeface="华文楷体"/>
              </a:rPr>
              <a:t>C．微元</a:t>
            </a:r>
            <a:r>
              <a:rPr dirty="0" sz="1800" spc="-5" b="1">
                <a:latin typeface="华文楷体"/>
                <a:cs typeface="华文楷体"/>
              </a:rPr>
              <a:t>法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8397" y="1570215"/>
            <a:ext cx="1120775" cy="84836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1800" b="1">
                <a:latin typeface="华文楷体"/>
                <a:cs typeface="华文楷体"/>
              </a:rPr>
              <a:t>B．累积</a:t>
            </a:r>
            <a:r>
              <a:rPr dirty="0" sz="1800" spc="-5" b="1">
                <a:latin typeface="华文楷体"/>
                <a:cs typeface="华文楷体"/>
              </a:rPr>
              <a:t>法</a:t>
            </a:r>
            <a:endParaRPr sz="1800">
              <a:latin typeface="华文楷体"/>
              <a:cs typeface="华文楷体"/>
            </a:endParaRPr>
          </a:p>
          <a:p>
            <a:pPr marL="13970">
              <a:lnSpc>
                <a:spcPct val="100000"/>
              </a:lnSpc>
              <a:spcBef>
                <a:spcPts val="1080"/>
              </a:spcBef>
            </a:pPr>
            <a:r>
              <a:rPr dirty="0" sz="1800" b="1">
                <a:latin typeface="华文楷体"/>
                <a:cs typeface="华文楷体"/>
              </a:rPr>
              <a:t>D</a:t>
            </a:r>
            <a:r>
              <a:rPr dirty="0" sz="1800" b="1">
                <a:latin typeface="华文楷体"/>
                <a:cs typeface="华文楷体"/>
              </a:rPr>
              <a:t>．放大</a:t>
            </a:r>
            <a:r>
              <a:rPr dirty="0" sz="1800" spc="-5" b="1">
                <a:latin typeface="华文楷体"/>
                <a:cs typeface="华文楷体"/>
              </a:rPr>
              <a:t>法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0472" y="2530335"/>
            <a:ext cx="4393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华文楷体"/>
                <a:cs typeface="华文楷体"/>
              </a:rPr>
              <a:t>(2)</a:t>
            </a:r>
            <a:r>
              <a:rPr dirty="0" sz="1800" b="1">
                <a:latin typeface="华文楷体"/>
                <a:cs typeface="华文楷体"/>
              </a:rPr>
              <a:t>图示情境中皮带绕在半径相同的塔轮上</a:t>
            </a:r>
            <a:r>
              <a:rPr dirty="0" sz="1800" spc="-5" b="1">
                <a:latin typeface="华文楷体"/>
                <a:cs typeface="华文楷体"/>
              </a:rPr>
              <a:t>，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1611" y="2941815"/>
            <a:ext cx="2781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39365" algn="l"/>
              </a:tabLst>
            </a:pPr>
            <a:r>
              <a:rPr dirty="0" sz="1800" b="1">
                <a:latin typeface="华文楷体"/>
                <a:cs typeface="华文楷体"/>
              </a:rPr>
              <a:t>此时正在探究的</a:t>
            </a:r>
            <a:r>
              <a:rPr dirty="0" sz="1800" spc="-5" b="1">
                <a:latin typeface="华文楷体"/>
                <a:cs typeface="华文楷体"/>
              </a:rPr>
              <a:t>是</a:t>
            </a:r>
            <a:r>
              <a:rPr dirty="0" sz="1800" b="1">
                <a:latin typeface="华文楷体"/>
                <a:cs typeface="华文楷体"/>
              </a:rPr>
              <a:t>	</a:t>
            </a:r>
            <a:r>
              <a:rPr dirty="0" sz="1800" spc="-5" b="1">
                <a:latin typeface="华文楷体"/>
                <a:cs typeface="华文楷体"/>
              </a:rPr>
              <a:t>．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58192" y="3227565"/>
            <a:ext cx="693420" cy="0"/>
          </a:xfrm>
          <a:custGeom>
            <a:avLst/>
            <a:gdLst/>
            <a:ahLst/>
            <a:cxnLst/>
            <a:rect l="l" t="t" r="r" b="b"/>
            <a:pathLst>
              <a:path w="693420" h="0">
                <a:moveTo>
                  <a:pt x="0" y="0"/>
                </a:moveTo>
                <a:lnTo>
                  <a:pt x="69342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980472" y="3216135"/>
            <a:ext cx="3838575" cy="167132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397510" indent="-384810">
              <a:lnSpc>
                <a:spcPct val="100000"/>
              </a:lnSpc>
              <a:spcBef>
                <a:spcPts val="1180"/>
              </a:spcBef>
              <a:buSzPct val="94444"/>
              <a:buAutoNum type="alphaUcPeriod"/>
              <a:tabLst>
                <a:tab pos="397510" algn="l"/>
              </a:tabLst>
            </a:pPr>
            <a:r>
              <a:rPr dirty="0" sz="1800" b="1">
                <a:latin typeface="华文楷体"/>
                <a:cs typeface="华文楷体"/>
              </a:rPr>
              <a:t>向心力的大小与半径的关</a:t>
            </a:r>
            <a:r>
              <a:rPr dirty="0" sz="1800" spc="-5" b="1">
                <a:latin typeface="华文楷体"/>
                <a:cs typeface="华文楷体"/>
              </a:rPr>
              <a:t>系</a:t>
            </a:r>
            <a:endParaRPr sz="1800">
              <a:latin typeface="华文楷体"/>
              <a:cs typeface="华文楷体"/>
            </a:endParaRPr>
          </a:p>
          <a:p>
            <a:pPr marL="382905" indent="-370205">
              <a:lnSpc>
                <a:spcPct val="100000"/>
              </a:lnSpc>
              <a:spcBef>
                <a:spcPts val="1080"/>
              </a:spcBef>
              <a:buSzPct val="94444"/>
              <a:buAutoNum type="alphaUcPeriod"/>
              <a:tabLst>
                <a:tab pos="382905" algn="l"/>
              </a:tabLst>
            </a:pPr>
            <a:r>
              <a:rPr dirty="0" sz="1800" b="1">
                <a:latin typeface="华文楷体"/>
                <a:cs typeface="华文楷体"/>
              </a:rPr>
              <a:t>向心力的大小与线速度大小的关</a:t>
            </a:r>
            <a:r>
              <a:rPr dirty="0" sz="1800" spc="-5" b="1">
                <a:latin typeface="华文楷体"/>
                <a:cs typeface="华文楷体"/>
              </a:rPr>
              <a:t>系</a:t>
            </a:r>
            <a:endParaRPr sz="1800">
              <a:latin typeface="华文楷体"/>
              <a:cs typeface="华文楷体"/>
            </a:endParaRPr>
          </a:p>
          <a:p>
            <a:pPr marL="387985" indent="-375285">
              <a:lnSpc>
                <a:spcPct val="100000"/>
              </a:lnSpc>
              <a:spcBef>
                <a:spcPts val="1080"/>
              </a:spcBef>
              <a:buSzPct val="94444"/>
              <a:buAutoNum type="alphaUcPeriod"/>
              <a:tabLst>
                <a:tab pos="387985" algn="l"/>
              </a:tabLst>
            </a:pPr>
            <a:r>
              <a:rPr dirty="0" sz="1800" b="1">
                <a:latin typeface="华文楷体"/>
                <a:cs typeface="华文楷体"/>
              </a:rPr>
              <a:t>向心力的大小与角速度大小的关</a:t>
            </a:r>
            <a:r>
              <a:rPr dirty="0" sz="1800" spc="-5" b="1">
                <a:latin typeface="华文楷体"/>
                <a:cs typeface="华文楷体"/>
              </a:rPr>
              <a:t>系</a:t>
            </a:r>
            <a:endParaRPr sz="1800">
              <a:latin typeface="华文楷体"/>
              <a:cs typeface="华文楷体"/>
            </a:endParaRPr>
          </a:p>
          <a:p>
            <a:pPr marL="419100" indent="-406400">
              <a:lnSpc>
                <a:spcPct val="100000"/>
              </a:lnSpc>
              <a:spcBef>
                <a:spcPts val="1080"/>
              </a:spcBef>
              <a:buSzPct val="94444"/>
              <a:buAutoNum type="alphaUcPeriod"/>
              <a:tabLst>
                <a:tab pos="419100" algn="l"/>
              </a:tabLst>
            </a:pPr>
            <a:r>
              <a:rPr dirty="0" sz="1800" b="1">
                <a:latin typeface="华文楷体"/>
                <a:cs typeface="华文楷体"/>
              </a:rPr>
              <a:t>向心力的大小与物体质量的关</a:t>
            </a:r>
            <a:r>
              <a:rPr dirty="0" sz="1800" spc="-5" b="1">
                <a:latin typeface="华文楷体"/>
                <a:cs typeface="华文楷体"/>
              </a:rPr>
              <a:t>系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1918" y="723429"/>
            <a:ext cx="7181850" cy="872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marR="5080" indent="-171450">
              <a:lnSpc>
                <a:spcPct val="1543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  <a:tab pos="3270885" algn="l"/>
                <a:tab pos="6219825" algn="l"/>
                <a:tab pos="6728459" algn="l"/>
              </a:tabLst>
            </a:pPr>
            <a:r>
              <a:rPr dirty="0" sz="1800" b="1">
                <a:latin typeface="华文楷体"/>
                <a:cs typeface="华文楷体"/>
              </a:rPr>
              <a:t>例</a:t>
            </a:r>
            <a:r>
              <a:rPr dirty="0" sz="1800" spc="-5" b="1">
                <a:latin typeface="华文楷体"/>
                <a:cs typeface="华文楷体"/>
              </a:rPr>
              <a:t>.</a:t>
            </a:r>
            <a:r>
              <a:rPr dirty="0" sz="1800" b="1">
                <a:latin typeface="华文楷体"/>
                <a:cs typeface="华文楷体"/>
              </a:rPr>
              <a:t> 用如图所示的装置可以探究做匀速圆周运动的物体需要的向心力</a:t>
            </a:r>
            <a:r>
              <a:rPr dirty="0" sz="1800" spc="-5" b="1">
                <a:latin typeface="华文楷体"/>
                <a:cs typeface="华文楷体"/>
              </a:rPr>
              <a:t>的 </a:t>
            </a:r>
            <a:r>
              <a:rPr dirty="0" baseline="3086" sz="2700" b="1">
                <a:latin typeface="华文楷体"/>
                <a:cs typeface="华文楷体"/>
              </a:rPr>
              <a:t>大小与哪些因素有关</a:t>
            </a:r>
            <a:r>
              <a:rPr dirty="0" baseline="3086" sz="2700" spc="-7" b="1">
                <a:latin typeface="华文楷体"/>
                <a:cs typeface="华文楷体"/>
              </a:rPr>
              <a:t>．	</a:t>
            </a:r>
            <a:r>
              <a:rPr dirty="0" sz="1800" spc="-5" b="1">
                <a:latin typeface="华文楷体"/>
                <a:cs typeface="华文楷体"/>
              </a:rPr>
              <a:t>(1)</a:t>
            </a:r>
            <a:r>
              <a:rPr dirty="0" sz="1800" b="1">
                <a:latin typeface="华文楷体"/>
                <a:cs typeface="华文楷体"/>
              </a:rPr>
              <a:t>本实验采用的科学方法是</a:t>
            </a:r>
            <a:r>
              <a:rPr dirty="0" baseline="-30864" sz="2700" b="1" strike="sngStrike">
                <a:solidFill>
                  <a:srgbClr val="FF0000"/>
                </a:solidFill>
                <a:latin typeface="华文楷体"/>
                <a:cs typeface="华文楷体"/>
              </a:rPr>
              <a:t>	</a:t>
            </a:r>
            <a:r>
              <a:rPr dirty="0" baseline="-30864" sz="2700" strike="sngStrike">
                <a:solidFill>
                  <a:srgbClr val="FF0000"/>
                </a:solidFill>
                <a:latin typeface="Times New Roman"/>
                <a:cs typeface="Times New Roman"/>
              </a:rPr>
              <a:t>A	</a:t>
            </a:r>
            <a:r>
              <a:rPr dirty="0" sz="1800" spc="-5" b="1" strike="noStrike">
                <a:latin typeface="华文楷体"/>
                <a:cs typeface="华文楷体"/>
              </a:rPr>
              <a:t>．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31293" y="2850197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11423" y="957097"/>
            <a:ext cx="35712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华文楷体"/>
                <a:cs typeface="华文楷体"/>
              </a:rPr>
              <a:t>（3）通过本实验可以得到的结论</a:t>
            </a:r>
            <a:r>
              <a:rPr dirty="0" sz="1800" spc="-5" b="1">
                <a:latin typeface="华文楷体"/>
                <a:cs typeface="华文楷体"/>
              </a:rPr>
              <a:t>是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70585" y="1242847"/>
            <a:ext cx="462915" cy="0"/>
          </a:xfrm>
          <a:custGeom>
            <a:avLst/>
            <a:gdLst/>
            <a:ahLst/>
            <a:cxnLst/>
            <a:rect l="l" t="t" r="r" b="b"/>
            <a:pathLst>
              <a:path w="462915" h="0">
                <a:moveTo>
                  <a:pt x="0" y="0"/>
                </a:moveTo>
                <a:lnTo>
                  <a:pt x="46229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584778" y="1231417"/>
            <a:ext cx="4328160" cy="3317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8775" marR="255904" indent="-346075">
              <a:lnSpc>
                <a:spcPct val="150000"/>
              </a:lnSpc>
              <a:spcBef>
                <a:spcPts val="100"/>
              </a:spcBef>
              <a:buSzPct val="94444"/>
              <a:buAutoNum type="alphaUcPeriod"/>
              <a:tabLst>
                <a:tab pos="397510" algn="l"/>
              </a:tabLst>
            </a:pPr>
            <a:r>
              <a:rPr dirty="0" sz="1800" b="1">
                <a:latin typeface="华文楷体"/>
                <a:cs typeface="华文楷体"/>
              </a:rPr>
              <a:t>在质量和半径一定的情况下，向心</a:t>
            </a:r>
            <a:r>
              <a:rPr dirty="0" sz="1800" spc="-5" b="1">
                <a:latin typeface="华文楷体"/>
                <a:cs typeface="华文楷体"/>
              </a:rPr>
              <a:t>力 </a:t>
            </a:r>
            <a:r>
              <a:rPr dirty="0" sz="1800" b="1">
                <a:latin typeface="华文楷体"/>
                <a:cs typeface="华文楷体"/>
              </a:rPr>
              <a:t>大小与角速度成正</a:t>
            </a:r>
            <a:r>
              <a:rPr dirty="0" sz="1800" spc="-5" b="1">
                <a:latin typeface="华文楷体"/>
                <a:cs typeface="华文楷体"/>
              </a:rPr>
              <a:t>比</a:t>
            </a:r>
            <a:endParaRPr sz="1800">
              <a:latin typeface="华文楷体"/>
              <a:cs typeface="华文楷体"/>
            </a:endParaRPr>
          </a:p>
          <a:p>
            <a:pPr marL="301625" marR="41275" indent="-288925">
              <a:lnSpc>
                <a:spcPct val="150000"/>
              </a:lnSpc>
              <a:buSzPct val="94444"/>
              <a:buAutoNum type="alphaUcPeriod"/>
              <a:tabLst>
                <a:tab pos="382905" algn="l"/>
              </a:tabLst>
            </a:pPr>
            <a:r>
              <a:rPr dirty="0" sz="1800" b="1">
                <a:latin typeface="华文楷体"/>
                <a:cs typeface="华文楷体"/>
              </a:rPr>
              <a:t>在质量和半径一定的情况下，向心力</a:t>
            </a:r>
            <a:r>
              <a:rPr dirty="0" sz="1800" spc="-5" b="1">
                <a:latin typeface="华文楷体"/>
                <a:cs typeface="华文楷体"/>
              </a:rPr>
              <a:t>的 </a:t>
            </a:r>
            <a:r>
              <a:rPr dirty="0" sz="1800" b="1">
                <a:latin typeface="华文楷体"/>
                <a:cs typeface="华文楷体"/>
              </a:rPr>
              <a:t>大小与线速度的大小成正</a:t>
            </a:r>
            <a:r>
              <a:rPr dirty="0" sz="1800" spc="-5" b="1">
                <a:latin typeface="华文楷体"/>
                <a:cs typeface="华文楷体"/>
              </a:rPr>
              <a:t>比</a:t>
            </a:r>
            <a:endParaRPr sz="1800">
              <a:latin typeface="华文楷体"/>
              <a:cs typeface="华文楷体"/>
            </a:endParaRPr>
          </a:p>
          <a:p>
            <a:pPr marL="358775" marR="266065" indent="-346075">
              <a:lnSpc>
                <a:spcPct val="150000"/>
              </a:lnSpc>
              <a:buSzPct val="94444"/>
              <a:buAutoNum type="alphaUcPeriod"/>
              <a:tabLst>
                <a:tab pos="387985" algn="l"/>
              </a:tabLst>
            </a:pPr>
            <a:r>
              <a:rPr dirty="0" sz="1800" b="1">
                <a:latin typeface="华文楷体"/>
                <a:cs typeface="华文楷体"/>
              </a:rPr>
              <a:t>在半径和角速度一定的情况下，向</a:t>
            </a:r>
            <a:r>
              <a:rPr dirty="0" sz="1800" spc="-5" b="1">
                <a:latin typeface="华文楷体"/>
                <a:cs typeface="华文楷体"/>
              </a:rPr>
              <a:t>心 </a:t>
            </a:r>
            <a:r>
              <a:rPr dirty="0" sz="1800" b="1">
                <a:latin typeface="华文楷体"/>
                <a:cs typeface="华文楷体"/>
              </a:rPr>
              <a:t>的大小与质量成正</a:t>
            </a:r>
            <a:r>
              <a:rPr dirty="0" sz="1800" spc="-5" b="1">
                <a:latin typeface="华文楷体"/>
                <a:cs typeface="华文楷体"/>
              </a:rPr>
              <a:t>比</a:t>
            </a:r>
            <a:endParaRPr sz="1800">
              <a:latin typeface="华文楷体"/>
              <a:cs typeface="华文楷体"/>
            </a:endParaRPr>
          </a:p>
          <a:p>
            <a:pPr marL="358775" marR="5080" indent="-346075">
              <a:lnSpc>
                <a:spcPct val="150000"/>
              </a:lnSpc>
              <a:buSzPct val="94444"/>
              <a:buAutoNum type="alphaUcPeriod"/>
              <a:tabLst>
                <a:tab pos="419100" algn="l"/>
              </a:tabLst>
            </a:pPr>
            <a:r>
              <a:rPr dirty="0" sz="1800" b="1">
                <a:latin typeface="华文楷体"/>
                <a:cs typeface="华文楷体"/>
              </a:rPr>
              <a:t>在质量和角速度一定的情况下，向心</a:t>
            </a:r>
            <a:r>
              <a:rPr dirty="0" sz="1800" spc="-5" b="1">
                <a:latin typeface="华文楷体"/>
                <a:cs typeface="华文楷体"/>
              </a:rPr>
              <a:t>力 </a:t>
            </a:r>
            <a:r>
              <a:rPr dirty="0" sz="1800" b="1">
                <a:latin typeface="华文楷体"/>
                <a:cs typeface="华文楷体"/>
              </a:rPr>
              <a:t>的大小与半径成正</a:t>
            </a:r>
            <a:r>
              <a:rPr dirty="0" sz="1800" spc="-5" b="1">
                <a:latin typeface="华文楷体"/>
                <a:cs typeface="华文楷体"/>
              </a:rPr>
              <a:t>比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45934" y="875601"/>
            <a:ext cx="5283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z="1800" spc="3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-20061" sz="2700" spc="-7" b="1">
                <a:latin typeface="华文楷体"/>
                <a:cs typeface="华文楷体"/>
              </a:rPr>
              <a:t>．</a:t>
            </a:r>
            <a:endParaRPr baseline="-20061" sz="27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34211" y="1856232"/>
            <a:ext cx="2581656" cy="1775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6487" y="913650"/>
            <a:ext cx="206375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100">
                <a:latin typeface="华文楷体"/>
                <a:cs typeface="华文楷体"/>
              </a:rPr>
              <a:t>向心力的大小：</a:t>
            </a:r>
            <a:endParaRPr sz="21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08613" y="1137107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5" h="0">
                <a:moveTo>
                  <a:pt x="0" y="0"/>
                </a:moveTo>
                <a:lnTo>
                  <a:pt x="315353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86107" y="1137107"/>
            <a:ext cx="471170" cy="0"/>
          </a:xfrm>
          <a:custGeom>
            <a:avLst/>
            <a:gdLst/>
            <a:ahLst/>
            <a:cxnLst/>
            <a:rect l="l" t="t" r="r" b="b"/>
            <a:pathLst>
              <a:path w="471170" h="0">
                <a:moveTo>
                  <a:pt x="0" y="0"/>
                </a:moveTo>
                <a:lnTo>
                  <a:pt x="47075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838926" y="1134262"/>
            <a:ext cx="188595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i="1">
                <a:latin typeface="Times New Roman"/>
                <a:cs typeface="Times New Roman"/>
              </a:rPr>
              <a:t>T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91887" y="1134262"/>
            <a:ext cx="139700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i="1">
                <a:latin typeface="Times New Roman"/>
                <a:cs typeface="Times New Roman"/>
              </a:rPr>
              <a:t>r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4224" y="1100759"/>
            <a:ext cx="111125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" i="1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51435" y="1125143"/>
            <a:ext cx="111125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15155" y="896569"/>
            <a:ext cx="111125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93219" y="721321"/>
            <a:ext cx="433070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spc="70">
                <a:latin typeface="Times New Roman"/>
                <a:cs typeface="Times New Roman"/>
              </a:rPr>
              <a:t>4</a:t>
            </a:r>
            <a:r>
              <a:rPr dirty="0" sz="2300" spc="150">
                <a:latin typeface="Times New Roman"/>
                <a:cs typeface="Times New Roman"/>
              </a:rPr>
              <a:t>π</a:t>
            </a:r>
            <a:r>
              <a:rPr dirty="0" baseline="43209" sz="2025" spc="-7">
                <a:latin typeface="Times New Roman"/>
                <a:cs typeface="Times New Roman"/>
              </a:rPr>
              <a:t>2</a:t>
            </a:r>
            <a:endParaRPr baseline="43209" sz="202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11459" y="905700"/>
            <a:ext cx="2022475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89635" algn="l"/>
                <a:tab pos="1895475" algn="l"/>
              </a:tabLst>
            </a:pPr>
            <a:r>
              <a:rPr dirty="0" sz="2300">
                <a:latin typeface="Symbol"/>
                <a:cs typeface="Symbol"/>
              </a:rPr>
              <a:t></a:t>
            </a:r>
            <a:r>
              <a:rPr dirty="0" sz="2300" spc="-45">
                <a:latin typeface="Times New Roman"/>
                <a:cs typeface="Times New Roman"/>
              </a:rPr>
              <a:t> </a:t>
            </a:r>
            <a:r>
              <a:rPr dirty="0" sz="2300" i="1">
                <a:latin typeface="Times New Roman"/>
                <a:cs typeface="Times New Roman"/>
              </a:rPr>
              <a:t>m</a:t>
            </a:r>
            <a:r>
              <a:rPr dirty="0" sz="2300" i="1">
                <a:latin typeface="Times New Roman"/>
                <a:cs typeface="Times New Roman"/>
              </a:rPr>
              <a:t>	</a:t>
            </a:r>
            <a:r>
              <a:rPr dirty="0" sz="2300">
                <a:latin typeface="Symbol"/>
                <a:cs typeface="Symbol"/>
              </a:rPr>
              <a:t></a:t>
            </a:r>
            <a:r>
              <a:rPr dirty="0" sz="2300" spc="-45">
                <a:latin typeface="Times New Roman"/>
                <a:cs typeface="Times New Roman"/>
              </a:rPr>
              <a:t> </a:t>
            </a:r>
            <a:r>
              <a:rPr dirty="0" sz="2300" i="1">
                <a:latin typeface="Times New Roman"/>
                <a:cs typeface="Times New Roman"/>
              </a:rPr>
              <a:t>m</a:t>
            </a:r>
            <a:r>
              <a:rPr dirty="0" sz="2300" i="1">
                <a:latin typeface="Times New Roman"/>
                <a:cs typeface="Times New Roman"/>
              </a:rPr>
              <a:t>	</a:t>
            </a:r>
            <a:r>
              <a:rPr dirty="0" sz="2300" i="1">
                <a:latin typeface="Times New Roman"/>
                <a:cs typeface="Times New Roman"/>
              </a:rPr>
              <a:t>r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14255" y="905700"/>
            <a:ext cx="1240155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7505" algn="l"/>
              </a:tabLst>
            </a:pPr>
            <a:r>
              <a:rPr dirty="0" sz="2300" i="1">
                <a:latin typeface="Times New Roman"/>
                <a:cs typeface="Times New Roman"/>
              </a:rPr>
              <a:t>F	</a:t>
            </a:r>
            <a:r>
              <a:rPr dirty="0" sz="2300">
                <a:latin typeface="Symbol"/>
                <a:cs typeface="Symbol"/>
              </a:rPr>
              <a:t></a:t>
            </a:r>
            <a:r>
              <a:rPr dirty="0" sz="2300">
                <a:latin typeface="Times New Roman"/>
                <a:cs typeface="Times New Roman"/>
              </a:rPr>
              <a:t> </a:t>
            </a:r>
            <a:r>
              <a:rPr dirty="0" sz="2300" spc="-5" i="1">
                <a:latin typeface="Times New Roman"/>
                <a:cs typeface="Times New Roman"/>
              </a:rPr>
              <a:t>mω</a:t>
            </a:r>
            <a:r>
              <a:rPr dirty="0" sz="2300" spc="160" i="1">
                <a:latin typeface="Times New Roman"/>
                <a:cs typeface="Times New Roman"/>
              </a:rPr>
              <a:t> </a:t>
            </a:r>
            <a:r>
              <a:rPr dirty="0" sz="2300" i="1">
                <a:latin typeface="Times New Roman"/>
                <a:cs typeface="Times New Roman"/>
              </a:rPr>
              <a:t>r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20284" y="590283"/>
            <a:ext cx="273050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25362" sz="3450" spc="187" i="1">
                <a:latin typeface="Book Antiqua"/>
                <a:cs typeface="Book Antiqua"/>
              </a:rPr>
              <a:t>v</a:t>
            </a:r>
            <a:r>
              <a:rPr dirty="0" sz="1350" spc="-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ct val="149200"/>
              </a:lnSpc>
              <a:spcBef>
                <a:spcPts val="195"/>
              </a:spcBef>
            </a:pPr>
            <a:r>
              <a:rPr dirty="0" sz="2100" spc="15"/>
              <a:t>例.</a:t>
            </a:r>
            <a:r>
              <a:rPr dirty="0" spc="15"/>
              <a:t>（课后练</a:t>
            </a:r>
            <a:r>
              <a:rPr dirty="0" spc="20"/>
              <a:t>习第1题</a:t>
            </a:r>
            <a:r>
              <a:rPr dirty="0"/>
              <a:t>）  地球质量为6.0×10</a:t>
            </a:r>
            <a:r>
              <a:rPr dirty="0" baseline="21739" sz="1725"/>
              <a:t>24</a:t>
            </a:r>
            <a:r>
              <a:rPr dirty="0" baseline="21739" sz="1725" spc="127"/>
              <a:t> </a:t>
            </a:r>
            <a:r>
              <a:rPr dirty="0" sz="1800" spc="-5"/>
              <a:t>kg，  </a:t>
            </a:r>
            <a:r>
              <a:rPr dirty="0" sz="1800" spc="220"/>
              <a:t>地球与太阳</a:t>
            </a:r>
            <a:r>
              <a:rPr dirty="0" sz="1800" spc="225"/>
              <a:t>的距离</a:t>
            </a:r>
            <a:r>
              <a:rPr dirty="0" sz="1800"/>
              <a:t>为 </a:t>
            </a:r>
            <a:r>
              <a:rPr dirty="0" sz="1800" spc="25"/>
              <a:t>1.5×10</a:t>
            </a:r>
            <a:r>
              <a:rPr dirty="0" baseline="21739" sz="1725" spc="37"/>
              <a:t>11</a:t>
            </a:r>
            <a:r>
              <a:rPr dirty="0" baseline="21739" sz="1725" spc="315"/>
              <a:t> </a:t>
            </a:r>
            <a:r>
              <a:rPr dirty="0" sz="1800" spc="35"/>
              <a:t>m。地球绕</a:t>
            </a:r>
            <a:r>
              <a:rPr dirty="0" sz="1800"/>
              <a:t>太 </a:t>
            </a:r>
            <a:r>
              <a:rPr dirty="0" sz="1800" spc="220"/>
              <a:t>阳的运动可</a:t>
            </a:r>
            <a:r>
              <a:rPr dirty="0" sz="1800" spc="225"/>
              <a:t>以看作</a:t>
            </a:r>
            <a:r>
              <a:rPr dirty="0" sz="1800"/>
              <a:t>匀 </a:t>
            </a:r>
            <a:r>
              <a:rPr dirty="0" sz="1800" spc="220"/>
              <a:t>速圆周运动</a:t>
            </a:r>
            <a:r>
              <a:rPr dirty="0" sz="1800" spc="225"/>
              <a:t>。太阳</a:t>
            </a:r>
            <a:r>
              <a:rPr dirty="0" sz="1800"/>
              <a:t>对 地球的引力是多少？</a:t>
            </a:r>
            <a:endParaRPr sz="1800"/>
          </a:p>
        </p:txBody>
      </p:sp>
      <p:sp>
        <p:nvSpPr>
          <p:cNvPr id="16" name="object 16"/>
          <p:cNvSpPr/>
          <p:nvPr/>
        </p:nvSpPr>
        <p:spPr>
          <a:xfrm>
            <a:off x="3523488" y="2022348"/>
            <a:ext cx="2007108" cy="1243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742495" y="1550873"/>
            <a:ext cx="55880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华文楷体"/>
                <a:cs typeface="华文楷体"/>
              </a:rPr>
              <a:t>解：</a:t>
            </a:r>
            <a:endParaRPr sz="2100">
              <a:latin typeface="华文楷体"/>
              <a:cs typeface="华文楷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236511" y="2337561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 h="0">
                <a:moveTo>
                  <a:pt x="0" y="0"/>
                </a:moveTo>
                <a:lnTo>
                  <a:pt x="389407" y="0"/>
                </a:lnTo>
              </a:path>
            </a:pathLst>
          </a:custGeom>
          <a:ln w="102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240193" y="1981809"/>
            <a:ext cx="364490" cy="324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50" spc="30">
                <a:latin typeface="Times New Roman"/>
                <a:cs typeface="Times New Roman"/>
              </a:rPr>
              <a:t>4</a:t>
            </a:r>
            <a:r>
              <a:rPr dirty="0" sz="1950" spc="95">
                <a:latin typeface="Times New Roman"/>
                <a:cs typeface="Times New Roman"/>
              </a:rPr>
              <a:t>π</a:t>
            </a:r>
            <a:r>
              <a:rPr dirty="0" baseline="43478" sz="1725" spc="-7">
                <a:latin typeface="Times New Roman"/>
                <a:cs typeface="Times New Roman"/>
              </a:rPr>
              <a:t>2</a:t>
            </a:r>
            <a:endParaRPr baseline="43478" sz="172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37617" y="1537436"/>
            <a:ext cx="1239520" cy="925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dirty="0" sz="2100" i="1">
                <a:latin typeface="Times New Roman"/>
                <a:cs typeface="Times New Roman"/>
              </a:rPr>
              <a:t>F</a:t>
            </a:r>
            <a:r>
              <a:rPr dirty="0" baseline="-16460" sz="2025" spc="22">
                <a:latin typeface="华文楷体"/>
                <a:cs typeface="华文楷体"/>
              </a:rPr>
              <a:t>引</a:t>
            </a:r>
            <a:r>
              <a:rPr dirty="0" sz="2100" i="1">
                <a:latin typeface="Times New Roman"/>
                <a:cs typeface="Times New Roman"/>
              </a:rPr>
              <a:t>=</a:t>
            </a:r>
            <a:r>
              <a:rPr dirty="0" sz="2100" spc="-25" i="1">
                <a:latin typeface="Times New Roman"/>
                <a:cs typeface="Times New Roman"/>
              </a:rPr>
              <a:t> </a:t>
            </a:r>
            <a:r>
              <a:rPr dirty="0" sz="2100" spc="5" i="1">
                <a:latin typeface="Times New Roman"/>
                <a:cs typeface="Times New Roman"/>
              </a:rPr>
              <a:t>F</a:t>
            </a:r>
            <a:r>
              <a:rPr dirty="0" baseline="-16460" sz="2025" spc="7">
                <a:latin typeface="Times New Roman"/>
                <a:cs typeface="Times New Roman"/>
              </a:rPr>
              <a:t>n</a:t>
            </a:r>
            <a:endParaRPr baseline="-16460" sz="202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25"/>
              </a:spcBef>
              <a:tabLst>
                <a:tab pos="1129665" algn="l"/>
              </a:tabLst>
            </a:pPr>
            <a:r>
              <a:rPr dirty="0" sz="1950" spc="-150" i="1">
                <a:latin typeface="Times New Roman"/>
                <a:cs typeface="Times New Roman"/>
              </a:rPr>
              <a:t>F</a:t>
            </a:r>
            <a:r>
              <a:rPr dirty="0" baseline="-24154" sz="1725" spc="-7" i="1">
                <a:latin typeface="Times New Roman"/>
                <a:cs typeface="Times New Roman"/>
              </a:rPr>
              <a:t>n</a:t>
            </a:r>
            <a:r>
              <a:rPr dirty="0" baseline="-24154" sz="1725" i="1">
                <a:latin typeface="Times New Roman"/>
                <a:cs typeface="Times New Roman"/>
              </a:rPr>
              <a:t> </a:t>
            </a:r>
            <a:r>
              <a:rPr dirty="0" baseline="-24154" sz="1725" spc="82" i="1">
                <a:latin typeface="Times New Roman"/>
                <a:cs typeface="Times New Roman"/>
              </a:rPr>
              <a:t> </a:t>
            </a:r>
            <a:r>
              <a:rPr dirty="0" sz="1950">
                <a:latin typeface="Symbol"/>
                <a:cs typeface="Symbol"/>
              </a:rPr>
              <a:t></a:t>
            </a:r>
            <a:r>
              <a:rPr dirty="0" sz="1950" spc="-75">
                <a:latin typeface="Times New Roman"/>
                <a:cs typeface="Times New Roman"/>
              </a:rPr>
              <a:t> </a:t>
            </a:r>
            <a:r>
              <a:rPr dirty="0" sz="1950" spc="5" i="1">
                <a:latin typeface="Times New Roman"/>
                <a:cs typeface="Times New Roman"/>
              </a:rPr>
              <a:t>m</a:t>
            </a:r>
            <a:r>
              <a:rPr dirty="0" sz="1950" spc="190" i="1">
                <a:latin typeface="Times New Roman"/>
                <a:cs typeface="Times New Roman"/>
              </a:rPr>
              <a:t> </a:t>
            </a:r>
            <a:r>
              <a:rPr dirty="0" baseline="-44159" sz="2925" i="1">
                <a:latin typeface="Times New Roman"/>
                <a:cs typeface="Times New Roman"/>
              </a:rPr>
              <a:t>T</a:t>
            </a:r>
            <a:r>
              <a:rPr dirty="0" baseline="-44159" sz="2925" spc="-292" i="1">
                <a:latin typeface="Times New Roman"/>
                <a:cs typeface="Times New Roman"/>
              </a:rPr>
              <a:t> </a:t>
            </a:r>
            <a:r>
              <a:rPr dirty="0" baseline="-31400" sz="1725" spc="-7">
                <a:latin typeface="Times New Roman"/>
                <a:cs typeface="Times New Roman"/>
              </a:rPr>
              <a:t>2</a:t>
            </a:r>
            <a:r>
              <a:rPr dirty="0" baseline="-31400" sz="1725">
                <a:latin typeface="Times New Roman"/>
                <a:cs typeface="Times New Roman"/>
              </a:rPr>
              <a:t>	</a:t>
            </a:r>
            <a:r>
              <a:rPr dirty="0" sz="1950" i="1">
                <a:latin typeface="Times New Roman"/>
                <a:cs typeface="Times New Roman"/>
              </a:rPr>
              <a:t>r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54534" y="2582278"/>
            <a:ext cx="2028189" cy="84836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1800" spc="-5" i="1">
                <a:latin typeface="Times New Roman"/>
                <a:cs typeface="Times New Roman"/>
              </a:rPr>
              <a:t>T</a:t>
            </a:r>
            <a:r>
              <a:rPr dirty="0" sz="1800" spc="-5">
                <a:latin typeface="Times New Roman"/>
                <a:cs typeface="Times New Roman"/>
              </a:rPr>
              <a:t>= </a:t>
            </a:r>
            <a:r>
              <a:rPr dirty="0" sz="1800">
                <a:latin typeface="Times New Roman"/>
                <a:cs typeface="Times New Roman"/>
              </a:rPr>
              <a:t>365 </a:t>
            </a:r>
            <a:r>
              <a:rPr dirty="0" sz="1800">
                <a:latin typeface="华文楷体"/>
                <a:cs typeface="华文楷体"/>
              </a:rPr>
              <a:t>×</a:t>
            </a:r>
            <a:r>
              <a:rPr dirty="0" sz="1800">
                <a:latin typeface="Times New Roman"/>
                <a:cs typeface="Times New Roman"/>
              </a:rPr>
              <a:t>24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华文楷体"/>
                <a:cs typeface="华文楷体"/>
              </a:rPr>
              <a:t>×</a:t>
            </a:r>
            <a:r>
              <a:rPr dirty="0" sz="1800">
                <a:latin typeface="Times New Roman"/>
                <a:cs typeface="Times New Roman"/>
              </a:rPr>
              <a:t>3600s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Times New Roman"/>
                <a:cs typeface="Times New Roman"/>
              </a:rPr>
              <a:t>=3.15</a:t>
            </a:r>
            <a:r>
              <a:rPr dirty="0" sz="1800">
                <a:latin typeface="华文楷体"/>
                <a:cs typeface="华文楷体"/>
              </a:rPr>
              <a:t>×</a:t>
            </a:r>
            <a:r>
              <a:rPr dirty="0" sz="1800">
                <a:latin typeface="Times New Roman"/>
                <a:cs typeface="Times New Roman"/>
              </a:rPr>
              <a:t>10</a:t>
            </a:r>
            <a:r>
              <a:rPr dirty="0" baseline="21739" sz="1725">
                <a:latin typeface="Times New Roman"/>
                <a:cs typeface="Times New Roman"/>
              </a:rPr>
              <a:t>7</a:t>
            </a:r>
            <a:r>
              <a:rPr dirty="0" baseline="21739" sz="1725" spc="-7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226240" y="4000614"/>
            <a:ext cx="2460625" cy="0"/>
          </a:xfrm>
          <a:custGeom>
            <a:avLst/>
            <a:gdLst/>
            <a:ahLst/>
            <a:cxnLst/>
            <a:rect l="l" t="t" r="r" b="b"/>
            <a:pathLst>
              <a:path w="2460625" h="0">
                <a:moveTo>
                  <a:pt x="0" y="0"/>
                </a:moveTo>
                <a:lnTo>
                  <a:pt x="2460320" y="0"/>
                </a:lnTo>
              </a:path>
            </a:pathLst>
          </a:custGeom>
          <a:ln w="89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530437" y="3820820"/>
            <a:ext cx="151130" cy="1758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50" spc="15">
                <a:latin typeface="Times New Roman"/>
                <a:cs typeface="Times New Roman"/>
              </a:rPr>
              <a:t>22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31087" y="3827564"/>
            <a:ext cx="1139825" cy="2832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971550" algn="l"/>
              </a:tabLst>
            </a:pPr>
            <a:r>
              <a:rPr dirty="0" sz="1650" spc="20">
                <a:latin typeface="Symbol"/>
                <a:cs typeface="Symbol"/>
              </a:rPr>
              <a:t></a:t>
            </a:r>
            <a:r>
              <a:rPr dirty="0" sz="1650" spc="-70">
                <a:latin typeface="Times New Roman"/>
                <a:cs typeface="Times New Roman"/>
              </a:rPr>
              <a:t> </a:t>
            </a:r>
            <a:r>
              <a:rPr dirty="0" sz="1650" spc="15">
                <a:latin typeface="Times New Roman"/>
                <a:cs typeface="Times New Roman"/>
              </a:rPr>
              <a:t>3.6</a:t>
            </a:r>
            <a:r>
              <a:rPr dirty="0" sz="1650" spc="-254">
                <a:latin typeface="Times New Roman"/>
                <a:cs typeface="Times New Roman"/>
              </a:rPr>
              <a:t> </a:t>
            </a:r>
            <a:r>
              <a:rPr dirty="0" sz="1650" spc="70">
                <a:latin typeface="Symbol"/>
                <a:cs typeface="Symbol"/>
              </a:rPr>
              <a:t></a:t>
            </a:r>
            <a:r>
              <a:rPr dirty="0" sz="1650" spc="15">
                <a:latin typeface="Times New Roman"/>
                <a:cs typeface="Times New Roman"/>
              </a:rPr>
              <a:t>10</a:t>
            </a:r>
            <a:r>
              <a:rPr dirty="0" sz="1650">
                <a:latin typeface="Times New Roman"/>
                <a:cs typeface="Times New Roman"/>
              </a:rPr>
              <a:t>	</a:t>
            </a:r>
            <a:r>
              <a:rPr dirty="0" sz="1650" spc="25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77446" y="3995280"/>
            <a:ext cx="1537335" cy="2832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650" spc="40">
                <a:latin typeface="Times New Roman"/>
                <a:cs typeface="Times New Roman"/>
              </a:rPr>
              <a:t>(365</a:t>
            </a:r>
            <a:r>
              <a:rPr dirty="0" sz="1650" spc="40">
                <a:latin typeface="Symbol"/>
                <a:cs typeface="Symbol"/>
              </a:rPr>
              <a:t></a:t>
            </a:r>
            <a:r>
              <a:rPr dirty="0" sz="1650" spc="-190">
                <a:latin typeface="Times New Roman"/>
                <a:cs typeface="Times New Roman"/>
              </a:rPr>
              <a:t> </a:t>
            </a:r>
            <a:r>
              <a:rPr dirty="0" sz="1650" spc="15">
                <a:latin typeface="Times New Roman"/>
                <a:cs typeface="Times New Roman"/>
              </a:rPr>
              <a:t>24</a:t>
            </a:r>
            <a:r>
              <a:rPr dirty="0" sz="1650" spc="-260">
                <a:latin typeface="Times New Roman"/>
                <a:cs typeface="Times New Roman"/>
              </a:rPr>
              <a:t> </a:t>
            </a:r>
            <a:r>
              <a:rPr dirty="0" sz="1650" spc="20">
                <a:latin typeface="Symbol"/>
                <a:cs typeface="Symbol"/>
              </a:rPr>
              <a:t></a:t>
            </a:r>
            <a:r>
              <a:rPr dirty="0" sz="1650" spc="-240">
                <a:latin typeface="Times New Roman"/>
                <a:cs typeface="Times New Roman"/>
              </a:rPr>
              <a:t> </a:t>
            </a:r>
            <a:r>
              <a:rPr dirty="0" sz="1650" spc="30">
                <a:latin typeface="Times New Roman"/>
                <a:cs typeface="Times New Roman"/>
              </a:rPr>
              <a:t>3600)</a:t>
            </a:r>
            <a:r>
              <a:rPr dirty="0" baseline="43859" sz="1425" spc="44">
                <a:latin typeface="Times New Roman"/>
                <a:cs typeface="Times New Roman"/>
              </a:rPr>
              <a:t>2</a:t>
            </a:r>
            <a:endParaRPr baseline="43859" sz="1425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24754" y="3692283"/>
            <a:ext cx="2451735" cy="2832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650" spc="15">
                <a:latin typeface="Times New Roman"/>
                <a:cs typeface="Times New Roman"/>
              </a:rPr>
              <a:t>6</a:t>
            </a:r>
            <a:r>
              <a:rPr dirty="0" sz="1650" spc="-265">
                <a:latin typeface="Times New Roman"/>
                <a:cs typeface="Times New Roman"/>
              </a:rPr>
              <a:t> </a:t>
            </a:r>
            <a:r>
              <a:rPr dirty="0" sz="1650" spc="40">
                <a:latin typeface="Symbol"/>
                <a:cs typeface="Symbol"/>
              </a:rPr>
              <a:t></a:t>
            </a:r>
            <a:r>
              <a:rPr dirty="0" sz="1650" spc="40">
                <a:latin typeface="Times New Roman"/>
                <a:cs typeface="Times New Roman"/>
              </a:rPr>
              <a:t>10</a:t>
            </a:r>
            <a:r>
              <a:rPr dirty="0" baseline="43859" sz="1425" spc="60">
                <a:latin typeface="Times New Roman"/>
                <a:cs typeface="Times New Roman"/>
              </a:rPr>
              <a:t>24</a:t>
            </a:r>
            <a:r>
              <a:rPr dirty="0" baseline="43859" sz="1425" spc="157">
                <a:latin typeface="Times New Roman"/>
                <a:cs typeface="Times New Roman"/>
              </a:rPr>
              <a:t> </a:t>
            </a:r>
            <a:r>
              <a:rPr dirty="0" sz="1650" spc="20">
                <a:latin typeface="Symbol"/>
                <a:cs typeface="Symbol"/>
              </a:rPr>
              <a:t></a:t>
            </a:r>
            <a:r>
              <a:rPr dirty="0" sz="1650" spc="-185">
                <a:latin typeface="Times New Roman"/>
                <a:cs typeface="Times New Roman"/>
              </a:rPr>
              <a:t> </a:t>
            </a:r>
            <a:r>
              <a:rPr dirty="0" sz="1650" spc="15">
                <a:latin typeface="Times New Roman"/>
                <a:cs typeface="Times New Roman"/>
              </a:rPr>
              <a:t>4</a:t>
            </a:r>
            <a:r>
              <a:rPr dirty="0" sz="1650" spc="-260">
                <a:latin typeface="Times New Roman"/>
                <a:cs typeface="Times New Roman"/>
              </a:rPr>
              <a:t> </a:t>
            </a:r>
            <a:r>
              <a:rPr dirty="0" sz="1650" spc="20">
                <a:latin typeface="Symbol"/>
                <a:cs typeface="Symbol"/>
              </a:rPr>
              <a:t></a:t>
            </a:r>
            <a:r>
              <a:rPr dirty="0" sz="1650" spc="-240">
                <a:latin typeface="Times New Roman"/>
                <a:cs typeface="Times New Roman"/>
              </a:rPr>
              <a:t> </a:t>
            </a:r>
            <a:r>
              <a:rPr dirty="0" sz="1650" spc="30">
                <a:latin typeface="Times New Roman"/>
                <a:cs typeface="Times New Roman"/>
              </a:rPr>
              <a:t>3.14</a:t>
            </a:r>
            <a:r>
              <a:rPr dirty="0" baseline="43859" sz="1425" spc="44">
                <a:latin typeface="Times New Roman"/>
                <a:cs typeface="Times New Roman"/>
              </a:rPr>
              <a:t>2</a:t>
            </a:r>
            <a:r>
              <a:rPr dirty="0" baseline="43859" sz="1425" spc="150">
                <a:latin typeface="Times New Roman"/>
                <a:cs typeface="Times New Roman"/>
              </a:rPr>
              <a:t> </a:t>
            </a:r>
            <a:r>
              <a:rPr dirty="0" sz="1650" spc="40">
                <a:latin typeface="Symbol"/>
                <a:cs typeface="Symbol"/>
              </a:rPr>
              <a:t></a:t>
            </a:r>
            <a:r>
              <a:rPr dirty="0" sz="1650" spc="40">
                <a:latin typeface="Times New Roman"/>
                <a:cs typeface="Times New Roman"/>
              </a:rPr>
              <a:t>1.5</a:t>
            </a:r>
            <a:r>
              <a:rPr dirty="0" sz="1650" spc="40">
                <a:latin typeface="Symbol"/>
                <a:cs typeface="Symbol"/>
              </a:rPr>
              <a:t></a:t>
            </a:r>
            <a:r>
              <a:rPr dirty="0" sz="1650" spc="40">
                <a:latin typeface="Times New Roman"/>
                <a:cs typeface="Times New Roman"/>
              </a:rPr>
              <a:t>10</a:t>
            </a:r>
            <a:r>
              <a:rPr dirty="0" baseline="43859" sz="1425" spc="60">
                <a:latin typeface="Times New Roman"/>
                <a:cs typeface="Times New Roman"/>
              </a:rPr>
              <a:t>11</a:t>
            </a:r>
            <a:endParaRPr baseline="43859" sz="142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87772" y="3827564"/>
            <a:ext cx="397510" cy="2832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650" spc="-35" i="1">
                <a:latin typeface="Times New Roman"/>
                <a:cs typeface="Times New Roman"/>
              </a:rPr>
              <a:t>F</a:t>
            </a:r>
            <a:r>
              <a:rPr dirty="0" baseline="-23391" sz="1425" spc="-52" i="1">
                <a:latin typeface="Times New Roman"/>
                <a:cs typeface="Times New Roman"/>
              </a:rPr>
              <a:t>n</a:t>
            </a:r>
            <a:r>
              <a:rPr dirty="0" baseline="-23391" sz="1425" spc="89" i="1">
                <a:latin typeface="Times New Roman"/>
                <a:cs typeface="Times New Roman"/>
              </a:rPr>
              <a:t> </a:t>
            </a:r>
            <a:r>
              <a:rPr dirty="0" sz="1650" spc="20">
                <a:latin typeface="Symbol"/>
                <a:cs typeface="Symbol"/>
              </a:rPr>
              <a:t>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20091" y="4540351"/>
            <a:ext cx="1613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F</a:t>
            </a:r>
            <a:r>
              <a:rPr dirty="0" baseline="-16908" sz="1725" spc="30">
                <a:latin typeface="华文楷体"/>
                <a:cs typeface="华文楷体"/>
              </a:rPr>
              <a:t>引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3.6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华文楷体"/>
                <a:cs typeface="华文楷体"/>
              </a:rPr>
              <a:t>×</a:t>
            </a:r>
            <a:r>
              <a:rPr dirty="0" sz="1800">
                <a:latin typeface="Times New Roman"/>
                <a:cs typeface="Times New Roman"/>
              </a:rPr>
              <a:t>10</a:t>
            </a:r>
            <a:r>
              <a:rPr dirty="0" baseline="21739" sz="1725">
                <a:latin typeface="Times New Roman"/>
                <a:cs typeface="Times New Roman"/>
              </a:rPr>
              <a:t>22</a:t>
            </a:r>
            <a:r>
              <a:rPr dirty="0" sz="180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76216" y="2766948"/>
            <a:ext cx="25971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 i="1">
                <a:solidFill>
                  <a:srgbClr val="D5DCE4"/>
                </a:solidFill>
                <a:latin typeface="Times New Roman"/>
                <a:cs typeface="Times New Roman"/>
              </a:rPr>
              <a:t>F</a:t>
            </a:r>
            <a:r>
              <a:rPr dirty="0" baseline="-18518" sz="1350" spc="7" b="1">
                <a:solidFill>
                  <a:srgbClr val="D5DCE4"/>
                </a:solidFill>
                <a:latin typeface="楷体"/>
                <a:cs typeface="楷体"/>
              </a:rPr>
              <a:t>引</a:t>
            </a:r>
            <a:endParaRPr baseline="-18518" sz="1350">
              <a:latin typeface="楷体"/>
              <a:cs typeface="楷体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497476" y="2861424"/>
            <a:ext cx="110426" cy="191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2177948" y="2391397"/>
            <a:ext cx="293370" cy="541020"/>
          </a:xfrm>
          <a:custGeom>
            <a:avLst/>
            <a:gdLst/>
            <a:ahLst/>
            <a:cxnLst/>
            <a:rect l="l" t="t" r="r" b="b"/>
            <a:pathLst>
              <a:path w="293369" h="541019">
                <a:moveTo>
                  <a:pt x="188823" y="93027"/>
                </a:moveTo>
                <a:lnTo>
                  <a:pt x="175387" y="79413"/>
                </a:lnTo>
                <a:lnTo>
                  <a:pt x="175564" y="76428"/>
                </a:lnTo>
                <a:lnTo>
                  <a:pt x="286169" y="0"/>
                </a:lnTo>
                <a:lnTo>
                  <a:pt x="287197" y="18732"/>
                </a:lnTo>
                <a:lnTo>
                  <a:pt x="260527" y="18732"/>
                </a:lnTo>
                <a:lnTo>
                  <a:pt x="236443" y="65772"/>
                </a:lnTo>
                <a:lnTo>
                  <a:pt x="197370" y="90792"/>
                </a:lnTo>
                <a:lnTo>
                  <a:pt x="194703" y="92125"/>
                </a:lnTo>
                <a:lnTo>
                  <a:pt x="191808" y="92887"/>
                </a:lnTo>
                <a:lnTo>
                  <a:pt x="188823" y="93027"/>
                </a:lnTo>
                <a:close/>
              </a:path>
              <a:path w="293369" h="541019">
                <a:moveTo>
                  <a:pt x="236443" y="65772"/>
                </a:moveTo>
                <a:lnTo>
                  <a:pt x="260527" y="18732"/>
                </a:lnTo>
                <a:lnTo>
                  <a:pt x="274773" y="26022"/>
                </a:lnTo>
                <a:lnTo>
                  <a:pt x="258978" y="26022"/>
                </a:lnTo>
                <a:lnTo>
                  <a:pt x="260323" y="50482"/>
                </a:lnTo>
                <a:lnTo>
                  <a:pt x="236443" y="65772"/>
                </a:lnTo>
                <a:close/>
              </a:path>
              <a:path w="293369" h="541019">
                <a:moveTo>
                  <a:pt x="277977" y="138607"/>
                </a:moveTo>
                <a:lnTo>
                  <a:pt x="261879" y="78794"/>
                </a:lnTo>
                <a:lnTo>
                  <a:pt x="285965" y="31750"/>
                </a:lnTo>
                <a:lnTo>
                  <a:pt x="260527" y="18732"/>
                </a:lnTo>
                <a:lnTo>
                  <a:pt x="287197" y="18732"/>
                </a:lnTo>
                <a:lnTo>
                  <a:pt x="292950" y="123558"/>
                </a:lnTo>
                <a:lnTo>
                  <a:pt x="280962" y="138442"/>
                </a:lnTo>
                <a:lnTo>
                  <a:pt x="277977" y="138607"/>
                </a:lnTo>
                <a:close/>
              </a:path>
              <a:path w="293369" h="541019">
                <a:moveTo>
                  <a:pt x="260323" y="50482"/>
                </a:moveTo>
                <a:lnTo>
                  <a:pt x="258978" y="26022"/>
                </a:lnTo>
                <a:lnTo>
                  <a:pt x="280949" y="37274"/>
                </a:lnTo>
                <a:lnTo>
                  <a:pt x="260323" y="50482"/>
                </a:lnTo>
                <a:close/>
              </a:path>
              <a:path w="293369" h="541019">
                <a:moveTo>
                  <a:pt x="261879" y="78794"/>
                </a:moveTo>
                <a:lnTo>
                  <a:pt x="260323" y="50482"/>
                </a:lnTo>
                <a:lnTo>
                  <a:pt x="280949" y="37274"/>
                </a:lnTo>
                <a:lnTo>
                  <a:pt x="258978" y="26022"/>
                </a:lnTo>
                <a:lnTo>
                  <a:pt x="274773" y="26022"/>
                </a:lnTo>
                <a:lnTo>
                  <a:pt x="285965" y="31750"/>
                </a:lnTo>
                <a:lnTo>
                  <a:pt x="261879" y="78794"/>
                </a:lnTo>
                <a:close/>
              </a:path>
              <a:path w="293369" h="541019">
                <a:moveTo>
                  <a:pt x="25438" y="540600"/>
                </a:moveTo>
                <a:lnTo>
                  <a:pt x="0" y="527583"/>
                </a:lnTo>
                <a:lnTo>
                  <a:pt x="236443" y="65772"/>
                </a:lnTo>
                <a:lnTo>
                  <a:pt x="260323" y="50482"/>
                </a:lnTo>
                <a:lnTo>
                  <a:pt x="261879" y="78794"/>
                </a:lnTo>
                <a:lnTo>
                  <a:pt x="25438" y="540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 rot="21480000">
            <a:off x="2096432" y="2176043"/>
            <a:ext cx="342486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sz="2400" i="1">
                <a:latin typeface="Book Antiqua"/>
                <a:cs typeface="Book Antiqua"/>
              </a:rPr>
              <a:t>v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5741" y="807402"/>
            <a:ext cx="4597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黑体"/>
                <a:cs typeface="黑体"/>
              </a:rPr>
              <a:t>三、变速圆周运动和一般曲线运动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10952" y="3448849"/>
            <a:ext cx="55880" cy="55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15604" y="2829725"/>
            <a:ext cx="172510" cy="171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67979" y="2310866"/>
            <a:ext cx="2333625" cy="2333625"/>
          </a:xfrm>
          <a:custGeom>
            <a:avLst/>
            <a:gdLst/>
            <a:ahLst/>
            <a:cxnLst/>
            <a:rect l="l" t="t" r="r" b="b"/>
            <a:pathLst>
              <a:path w="2333625" h="2333625">
                <a:moveTo>
                  <a:pt x="0" y="1181569"/>
                </a:moveTo>
                <a:lnTo>
                  <a:pt x="0" y="1151534"/>
                </a:lnTo>
                <a:lnTo>
                  <a:pt x="279" y="1136510"/>
                </a:lnTo>
                <a:lnTo>
                  <a:pt x="762" y="1121397"/>
                </a:lnTo>
                <a:lnTo>
                  <a:pt x="1422" y="1106462"/>
                </a:lnTo>
                <a:lnTo>
                  <a:pt x="1511" y="1104798"/>
                </a:lnTo>
                <a:lnTo>
                  <a:pt x="20535" y="1105877"/>
                </a:lnTo>
                <a:lnTo>
                  <a:pt x="20441" y="1107541"/>
                </a:lnTo>
                <a:lnTo>
                  <a:pt x="19782" y="1122235"/>
                </a:lnTo>
                <a:lnTo>
                  <a:pt x="19326" y="1136992"/>
                </a:lnTo>
                <a:lnTo>
                  <a:pt x="19037" y="1151661"/>
                </a:lnTo>
                <a:lnTo>
                  <a:pt x="18949" y="1166621"/>
                </a:lnTo>
                <a:lnTo>
                  <a:pt x="19036" y="1181328"/>
                </a:lnTo>
                <a:lnTo>
                  <a:pt x="9518" y="1181512"/>
                </a:lnTo>
                <a:lnTo>
                  <a:pt x="0" y="1181569"/>
                </a:lnTo>
                <a:close/>
              </a:path>
              <a:path w="2333625" h="2333625">
                <a:moveTo>
                  <a:pt x="20441" y="1107541"/>
                </a:moveTo>
                <a:close/>
              </a:path>
              <a:path w="2333625" h="2333625">
                <a:moveTo>
                  <a:pt x="19326" y="1136992"/>
                </a:moveTo>
                <a:close/>
              </a:path>
              <a:path w="2333625" h="2333625">
                <a:moveTo>
                  <a:pt x="3111" y="1253604"/>
                </a:moveTo>
                <a:lnTo>
                  <a:pt x="726" y="1210868"/>
                </a:lnTo>
                <a:lnTo>
                  <a:pt x="0" y="1181696"/>
                </a:lnTo>
                <a:lnTo>
                  <a:pt x="9518" y="1181512"/>
                </a:lnTo>
                <a:lnTo>
                  <a:pt x="19037" y="1181455"/>
                </a:lnTo>
                <a:lnTo>
                  <a:pt x="19326" y="1196124"/>
                </a:lnTo>
                <a:lnTo>
                  <a:pt x="19818" y="1211592"/>
                </a:lnTo>
                <a:lnTo>
                  <a:pt x="20441" y="1225562"/>
                </a:lnTo>
                <a:lnTo>
                  <a:pt x="21278" y="1240218"/>
                </a:lnTo>
                <a:lnTo>
                  <a:pt x="22110" y="1252270"/>
                </a:lnTo>
                <a:lnTo>
                  <a:pt x="3111" y="1253604"/>
                </a:lnTo>
                <a:close/>
              </a:path>
              <a:path w="2333625" h="2333625">
                <a:moveTo>
                  <a:pt x="9518" y="1181512"/>
                </a:moveTo>
                <a:lnTo>
                  <a:pt x="19036" y="1181328"/>
                </a:lnTo>
                <a:lnTo>
                  <a:pt x="9518" y="1181512"/>
                </a:lnTo>
                <a:close/>
              </a:path>
              <a:path w="2333625" h="2333625">
                <a:moveTo>
                  <a:pt x="19792" y="1210995"/>
                </a:moveTo>
                <a:close/>
              </a:path>
              <a:path w="2333625" h="2333625">
                <a:moveTo>
                  <a:pt x="24866" y="1049261"/>
                </a:moveTo>
                <a:lnTo>
                  <a:pt x="5905" y="1047457"/>
                </a:lnTo>
                <a:lnTo>
                  <a:pt x="7518" y="1032522"/>
                </a:lnTo>
                <a:lnTo>
                  <a:pt x="9283" y="1017905"/>
                </a:lnTo>
                <a:lnTo>
                  <a:pt x="11226" y="1003325"/>
                </a:lnTo>
                <a:lnTo>
                  <a:pt x="13347" y="988809"/>
                </a:lnTo>
                <a:lnTo>
                  <a:pt x="15659" y="974356"/>
                </a:lnTo>
                <a:lnTo>
                  <a:pt x="16192" y="971245"/>
                </a:lnTo>
                <a:lnTo>
                  <a:pt x="34963" y="974483"/>
                </a:lnTo>
                <a:lnTo>
                  <a:pt x="34422" y="977595"/>
                </a:lnTo>
                <a:lnTo>
                  <a:pt x="32165" y="991806"/>
                </a:lnTo>
                <a:lnTo>
                  <a:pt x="30083" y="1006081"/>
                </a:lnTo>
                <a:lnTo>
                  <a:pt x="28167" y="1020419"/>
                </a:lnTo>
                <a:lnTo>
                  <a:pt x="26429" y="1034808"/>
                </a:lnTo>
                <a:lnTo>
                  <a:pt x="24866" y="1049261"/>
                </a:lnTo>
                <a:close/>
              </a:path>
              <a:path w="2333625" h="2333625">
                <a:moveTo>
                  <a:pt x="34429" y="977595"/>
                </a:moveTo>
                <a:lnTo>
                  <a:pt x="34442" y="977468"/>
                </a:lnTo>
                <a:lnTo>
                  <a:pt x="34429" y="977595"/>
                </a:lnTo>
                <a:close/>
              </a:path>
              <a:path w="2333625" h="2333625">
                <a:moveTo>
                  <a:pt x="32169" y="991806"/>
                </a:moveTo>
                <a:close/>
              </a:path>
              <a:path w="2333625" h="2333625">
                <a:moveTo>
                  <a:pt x="30083" y="1006081"/>
                </a:moveTo>
                <a:close/>
              </a:path>
              <a:path w="2333625" h="2333625">
                <a:moveTo>
                  <a:pt x="28168" y="1020419"/>
                </a:moveTo>
                <a:close/>
              </a:path>
              <a:path w="2333625" h="2333625">
                <a:moveTo>
                  <a:pt x="26431" y="1034782"/>
                </a:moveTo>
                <a:close/>
              </a:path>
              <a:path w="2333625" h="2333625">
                <a:moveTo>
                  <a:pt x="26429" y="1034808"/>
                </a:moveTo>
                <a:close/>
              </a:path>
              <a:path w="2333625" h="2333625">
                <a:moveTo>
                  <a:pt x="24867" y="1049248"/>
                </a:moveTo>
                <a:close/>
              </a:path>
              <a:path w="2333625" h="2333625">
                <a:moveTo>
                  <a:pt x="45758" y="918844"/>
                </a:moveTo>
                <a:lnTo>
                  <a:pt x="27165" y="914679"/>
                </a:lnTo>
                <a:lnTo>
                  <a:pt x="29794" y="902995"/>
                </a:lnTo>
                <a:lnTo>
                  <a:pt x="33134" y="888911"/>
                </a:lnTo>
                <a:lnTo>
                  <a:pt x="36652" y="874903"/>
                </a:lnTo>
                <a:lnTo>
                  <a:pt x="40335" y="860958"/>
                </a:lnTo>
                <a:lnTo>
                  <a:pt x="44183" y="847077"/>
                </a:lnTo>
                <a:lnTo>
                  <a:pt x="46151" y="840282"/>
                </a:lnTo>
                <a:lnTo>
                  <a:pt x="64452" y="845604"/>
                </a:lnTo>
                <a:lnTo>
                  <a:pt x="62477" y="852398"/>
                </a:lnTo>
                <a:lnTo>
                  <a:pt x="58694" y="866038"/>
                </a:lnTo>
                <a:lnTo>
                  <a:pt x="55063" y="879767"/>
                </a:lnTo>
                <a:lnTo>
                  <a:pt x="51611" y="893546"/>
                </a:lnTo>
                <a:lnTo>
                  <a:pt x="48320" y="907402"/>
                </a:lnTo>
                <a:lnTo>
                  <a:pt x="45758" y="918844"/>
                </a:lnTo>
                <a:close/>
              </a:path>
              <a:path w="2333625" h="2333625">
                <a:moveTo>
                  <a:pt x="62477" y="852398"/>
                </a:moveTo>
                <a:close/>
              </a:path>
              <a:path w="2333625" h="2333625">
                <a:moveTo>
                  <a:pt x="58694" y="866038"/>
                </a:moveTo>
                <a:close/>
              </a:path>
              <a:path w="2333625" h="2333625">
                <a:moveTo>
                  <a:pt x="55067" y="879767"/>
                </a:moveTo>
                <a:close/>
              </a:path>
              <a:path w="2333625" h="2333625">
                <a:moveTo>
                  <a:pt x="51612" y="893546"/>
                </a:moveTo>
                <a:close/>
              </a:path>
              <a:path w="2333625" h="2333625">
                <a:moveTo>
                  <a:pt x="48323" y="907402"/>
                </a:moveTo>
                <a:lnTo>
                  <a:pt x="48348" y="907275"/>
                </a:lnTo>
                <a:lnTo>
                  <a:pt x="48323" y="907402"/>
                </a:lnTo>
                <a:close/>
              </a:path>
              <a:path w="2333625" h="2333625">
                <a:moveTo>
                  <a:pt x="81610" y="791591"/>
                </a:moveTo>
                <a:lnTo>
                  <a:pt x="63601" y="785380"/>
                </a:lnTo>
                <a:lnTo>
                  <a:pt x="65900" y="778751"/>
                </a:lnTo>
                <a:lnTo>
                  <a:pt x="70726" y="765314"/>
                </a:lnTo>
                <a:lnTo>
                  <a:pt x="75717" y="751941"/>
                </a:lnTo>
                <a:lnTo>
                  <a:pt x="80860" y="738657"/>
                </a:lnTo>
                <a:lnTo>
                  <a:pt x="86156" y="725449"/>
                </a:lnTo>
                <a:lnTo>
                  <a:pt x="91058" y="713676"/>
                </a:lnTo>
                <a:lnTo>
                  <a:pt x="108648" y="720991"/>
                </a:lnTo>
                <a:lnTo>
                  <a:pt x="103751" y="732764"/>
                </a:lnTo>
                <a:lnTo>
                  <a:pt x="98533" y="745756"/>
                </a:lnTo>
                <a:lnTo>
                  <a:pt x="93480" y="758825"/>
                </a:lnTo>
                <a:lnTo>
                  <a:pt x="88566" y="771969"/>
                </a:lnTo>
                <a:lnTo>
                  <a:pt x="83752" y="785380"/>
                </a:lnTo>
                <a:lnTo>
                  <a:pt x="81610" y="791591"/>
                </a:lnTo>
                <a:close/>
              </a:path>
              <a:path w="2333625" h="2333625">
                <a:moveTo>
                  <a:pt x="103751" y="732764"/>
                </a:moveTo>
                <a:close/>
              </a:path>
              <a:path w="2333625" h="2333625">
                <a:moveTo>
                  <a:pt x="98539" y="745756"/>
                </a:moveTo>
                <a:close/>
              </a:path>
              <a:path w="2333625" h="2333625">
                <a:moveTo>
                  <a:pt x="93480" y="758825"/>
                </a:moveTo>
                <a:close/>
              </a:path>
              <a:path w="2333625" h="2333625">
                <a:moveTo>
                  <a:pt x="88569" y="771969"/>
                </a:moveTo>
                <a:close/>
              </a:path>
              <a:path w="2333625" h="2333625">
                <a:moveTo>
                  <a:pt x="83819" y="785190"/>
                </a:moveTo>
                <a:close/>
              </a:path>
              <a:path w="2333625" h="2333625">
                <a:moveTo>
                  <a:pt x="131953" y="669328"/>
                </a:moveTo>
                <a:lnTo>
                  <a:pt x="114744" y="661162"/>
                </a:lnTo>
                <a:lnTo>
                  <a:pt x="121208" y="647928"/>
                </a:lnTo>
                <a:lnTo>
                  <a:pt x="127584" y="635304"/>
                </a:lnTo>
                <a:lnTo>
                  <a:pt x="134099" y="622769"/>
                </a:lnTo>
                <a:lnTo>
                  <a:pt x="140754" y="610323"/>
                </a:lnTo>
                <a:lnTo>
                  <a:pt x="147574" y="597966"/>
                </a:lnTo>
                <a:lnTo>
                  <a:pt x="150368" y="593039"/>
                </a:lnTo>
                <a:lnTo>
                  <a:pt x="166941" y="602437"/>
                </a:lnTo>
                <a:lnTo>
                  <a:pt x="164142" y="607364"/>
                </a:lnTo>
                <a:lnTo>
                  <a:pt x="157450" y="619518"/>
                </a:lnTo>
                <a:lnTo>
                  <a:pt x="150886" y="631761"/>
                </a:lnTo>
                <a:lnTo>
                  <a:pt x="144487" y="644093"/>
                </a:lnTo>
                <a:lnTo>
                  <a:pt x="138209" y="656513"/>
                </a:lnTo>
                <a:lnTo>
                  <a:pt x="131953" y="669328"/>
                </a:lnTo>
                <a:close/>
              </a:path>
              <a:path w="2333625" h="2333625">
                <a:moveTo>
                  <a:pt x="164142" y="607364"/>
                </a:moveTo>
                <a:close/>
              </a:path>
              <a:path w="2333625" h="2333625">
                <a:moveTo>
                  <a:pt x="157450" y="619518"/>
                </a:moveTo>
                <a:close/>
              </a:path>
              <a:path w="2333625" h="2333625">
                <a:moveTo>
                  <a:pt x="150888" y="631761"/>
                </a:moveTo>
                <a:close/>
              </a:path>
              <a:path w="2333625" h="2333625">
                <a:moveTo>
                  <a:pt x="144487" y="644093"/>
                </a:moveTo>
                <a:close/>
              </a:path>
              <a:path w="2333625" h="2333625">
                <a:moveTo>
                  <a:pt x="138214" y="656513"/>
                </a:moveTo>
                <a:close/>
              </a:path>
              <a:path w="2333625" h="2333625">
                <a:moveTo>
                  <a:pt x="132106" y="669010"/>
                </a:moveTo>
                <a:close/>
              </a:path>
              <a:path w="2333625" h="2333625">
                <a:moveTo>
                  <a:pt x="196049" y="553796"/>
                </a:moveTo>
                <a:lnTo>
                  <a:pt x="179946" y="543610"/>
                </a:lnTo>
                <a:lnTo>
                  <a:pt x="183756" y="537603"/>
                </a:lnTo>
                <a:lnTo>
                  <a:pt x="192100" y="524789"/>
                </a:lnTo>
                <a:lnTo>
                  <a:pt x="199716" y="513384"/>
                </a:lnTo>
                <a:lnTo>
                  <a:pt x="207449" y="502094"/>
                </a:lnTo>
                <a:lnTo>
                  <a:pt x="215214" y="491045"/>
                </a:lnTo>
                <a:lnTo>
                  <a:pt x="223075" y="480123"/>
                </a:lnTo>
                <a:lnTo>
                  <a:pt x="238544" y="491248"/>
                </a:lnTo>
                <a:lnTo>
                  <a:pt x="230671" y="502183"/>
                </a:lnTo>
                <a:lnTo>
                  <a:pt x="222726" y="513486"/>
                </a:lnTo>
                <a:lnTo>
                  <a:pt x="214930" y="524891"/>
                </a:lnTo>
                <a:lnTo>
                  <a:pt x="207261" y="536384"/>
                </a:lnTo>
                <a:lnTo>
                  <a:pt x="199732" y="547979"/>
                </a:lnTo>
                <a:lnTo>
                  <a:pt x="196049" y="553796"/>
                </a:lnTo>
                <a:close/>
              </a:path>
              <a:path w="2333625" h="2333625">
                <a:moveTo>
                  <a:pt x="230713" y="502123"/>
                </a:moveTo>
                <a:close/>
              </a:path>
              <a:path w="2333625" h="2333625">
                <a:moveTo>
                  <a:pt x="230671" y="502183"/>
                </a:moveTo>
                <a:close/>
              </a:path>
              <a:path w="2333625" h="2333625">
                <a:moveTo>
                  <a:pt x="222732" y="513486"/>
                </a:moveTo>
                <a:close/>
              </a:path>
              <a:path w="2333625" h="2333625">
                <a:moveTo>
                  <a:pt x="214934" y="524891"/>
                </a:moveTo>
                <a:close/>
              </a:path>
              <a:path w="2333625" h="2333625">
                <a:moveTo>
                  <a:pt x="207263" y="536384"/>
                </a:moveTo>
                <a:close/>
              </a:path>
              <a:path w="2333625" h="2333625">
                <a:moveTo>
                  <a:pt x="199732" y="547979"/>
                </a:moveTo>
                <a:close/>
              </a:path>
              <a:path w="2333625" h="2333625">
                <a:moveTo>
                  <a:pt x="273075" y="446366"/>
                </a:moveTo>
                <a:lnTo>
                  <a:pt x="258241" y="434416"/>
                </a:lnTo>
                <a:lnTo>
                  <a:pt x="266268" y="424433"/>
                </a:lnTo>
                <a:lnTo>
                  <a:pt x="284505" y="402869"/>
                </a:lnTo>
                <a:lnTo>
                  <a:pt x="303098" y="381927"/>
                </a:lnTo>
                <a:lnTo>
                  <a:pt x="308432" y="376199"/>
                </a:lnTo>
                <a:lnTo>
                  <a:pt x="322376" y="389178"/>
                </a:lnTo>
                <a:lnTo>
                  <a:pt x="317048" y="394906"/>
                </a:lnTo>
                <a:lnTo>
                  <a:pt x="298754" y="415518"/>
                </a:lnTo>
                <a:lnTo>
                  <a:pt x="280962" y="436562"/>
                </a:lnTo>
                <a:lnTo>
                  <a:pt x="273075" y="446366"/>
                </a:lnTo>
                <a:close/>
              </a:path>
              <a:path w="2333625" h="2333625">
                <a:moveTo>
                  <a:pt x="317167" y="394772"/>
                </a:moveTo>
                <a:close/>
              </a:path>
              <a:path w="2333625" h="2333625">
                <a:moveTo>
                  <a:pt x="317048" y="394906"/>
                </a:moveTo>
                <a:lnTo>
                  <a:pt x="317167" y="394772"/>
                </a:lnTo>
                <a:lnTo>
                  <a:pt x="317048" y="394906"/>
                </a:lnTo>
                <a:close/>
              </a:path>
              <a:path w="2333625" h="2333625">
                <a:moveTo>
                  <a:pt x="298767" y="415518"/>
                </a:moveTo>
                <a:lnTo>
                  <a:pt x="298907" y="415353"/>
                </a:lnTo>
                <a:lnTo>
                  <a:pt x="298767" y="415518"/>
                </a:lnTo>
                <a:close/>
              </a:path>
              <a:path w="2333625" h="2333625">
                <a:moveTo>
                  <a:pt x="280971" y="436562"/>
                </a:moveTo>
                <a:lnTo>
                  <a:pt x="281114" y="436384"/>
                </a:lnTo>
                <a:lnTo>
                  <a:pt x="280971" y="436562"/>
                </a:lnTo>
                <a:close/>
              </a:path>
              <a:path w="2333625" h="2333625">
                <a:moveTo>
                  <a:pt x="361797" y="348449"/>
                </a:moveTo>
                <a:lnTo>
                  <a:pt x="348488" y="334822"/>
                </a:lnTo>
                <a:lnTo>
                  <a:pt x="361759" y="321856"/>
                </a:lnTo>
                <a:lnTo>
                  <a:pt x="382257" y="302780"/>
                </a:lnTo>
                <a:lnTo>
                  <a:pt x="403199" y="284200"/>
                </a:lnTo>
                <a:lnTo>
                  <a:pt x="404977" y="282701"/>
                </a:lnTo>
                <a:lnTo>
                  <a:pt x="417283" y="297243"/>
                </a:lnTo>
                <a:lnTo>
                  <a:pt x="415685" y="298602"/>
                </a:lnTo>
                <a:lnTo>
                  <a:pt x="394893" y="317030"/>
                </a:lnTo>
                <a:lnTo>
                  <a:pt x="374738" y="335800"/>
                </a:lnTo>
                <a:lnTo>
                  <a:pt x="361797" y="348449"/>
                </a:lnTo>
                <a:close/>
              </a:path>
              <a:path w="2333625" h="2333625">
                <a:moveTo>
                  <a:pt x="415505" y="298754"/>
                </a:moveTo>
                <a:lnTo>
                  <a:pt x="415670" y="298602"/>
                </a:lnTo>
                <a:lnTo>
                  <a:pt x="415505" y="298754"/>
                </a:lnTo>
                <a:close/>
              </a:path>
              <a:path w="2333625" h="2333625">
                <a:moveTo>
                  <a:pt x="394907" y="317030"/>
                </a:moveTo>
                <a:lnTo>
                  <a:pt x="395071" y="316877"/>
                </a:lnTo>
                <a:lnTo>
                  <a:pt x="394907" y="317030"/>
                </a:lnTo>
                <a:close/>
              </a:path>
              <a:path w="2333625" h="2333625">
                <a:moveTo>
                  <a:pt x="374747" y="335800"/>
                </a:moveTo>
                <a:lnTo>
                  <a:pt x="374904" y="335648"/>
                </a:lnTo>
                <a:lnTo>
                  <a:pt x="374747" y="335800"/>
                </a:lnTo>
                <a:close/>
              </a:path>
              <a:path w="2333625" h="2333625">
                <a:moveTo>
                  <a:pt x="461111" y="261289"/>
                </a:moveTo>
                <a:lnTo>
                  <a:pt x="480754" y="222580"/>
                </a:lnTo>
                <a:lnTo>
                  <a:pt x="511479" y="200964"/>
                </a:lnTo>
                <a:lnTo>
                  <a:pt x="522236" y="216687"/>
                </a:lnTo>
                <a:lnTo>
                  <a:pt x="513548" y="222643"/>
                </a:lnTo>
                <a:lnTo>
                  <a:pt x="502230" y="230581"/>
                </a:lnTo>
                <a:lnTo>
                  <a:pt x="491048" y="238645"/>
                </a:lnTo>
                <a:lnTo>
                  <a:pt x="479945" y="246837"/>
                </a:lnTo>
                <a:lnTo>
                  <a:pt x="461111" y="261289"/>
                </a:lnTo>
                <a:close/>
              </a:path>
              <a:path w="2333625" h="2333625">
                <a:moveTo>
                  <a:pt x="513549" y="222643"/>
                </a:moveTo>
                <a:close/>
              </a:path>
              <a:path w="2333625" h="2333625">
                <a:moveTo>
                  <a:pt x="502246" y="230581"/>
                </a:moveTo>
                <a:close/>
              </a:path>
              <a:path w="2333625" h="2333625">
                <a:moveTo>
                  <a:pt x="491048" y="238645"/>
                </a:moveTo>
                <a:close/>
              </a:path>
              <a:path w="2333625" h="2333625">
                <a:moveTo>
                  <a:pt x="479952" y="246837"/>
                </a:moveTo>
                <a:lnTo>
                  <a:pt x="480085" y="246735"/>
                </a:lnTo>
                <a:lnTo>
                  <a:pt x="479952" y="246837"/>
                </a:lnTo>
                <a:close/>
              </a:path>
              <a:path w="2333625" h="2333625">
                <a:moveTo>
                  <a:pt x="569887" y="185978"/>
                </a:moveTo>
                <a:lnTo>
                  <a:pt x="559904" y="169760"/>
                </a:lnTo>
                <a:lnTo>
                  <a:pt x="561720" y="168643"/>
                </a:lnTo>
                <a:lnTo>
                  <a:pt x="573798" y="161404"/>
                </a:lnTo>
                <a:lnTo>
                  <a:pt x="610577" y="140550"/>
                </a:lnTo>
                <a:lnTo>
                  <a:pt x="626821" y="131914"/>
                </a:lnTo>
                <a:lnTo>
                  <a:pt x="635609" y="148818"/>
                </a:lnTo>
                <a:lnTo>
                  <a:pt x="631818" y="150787"/>
                </a:lnTo>
                <a:lnTo>
                  <a:pt x="619579" y="157340"/>
                </a:lnTo>
                <a:lnTo>
                  <a:pt x="607417" y="164045"/>
                </a:lnTo>
                <a:lnTo>
                  <a:pt x="595377" y="170878"/>
                </a:lnTo>
                <a:lnTo>
                  <a:pt x="583383" y="177863"/>
                </a:lnTo>
                <a:lnTo>
                  <a:pt x="569887" y="185978"/>
                </a:lnTo>
                <a:close/>
              </a:path>
              <a:path w="2333625" h="2333625">
                <a:moveTo>
                  <a:pt x="631818" y="150787"/>
                </a:moveTo>
                <a:close/>
              </a:path>
              <a:path w="2333625" h="2333625">
                <a:moveTo>
                  <a:pt x="619579" y="157340"/>
                </a:moveTo>
                <a:close/>
              </a:path>
              <a:path w="2333625" h="2333625">
                <a:moveTo>
                  <a:pt x="607428" y="164045"/>
                </a:moveTo>
                <a:close/>
              </a:path>
              <a:path w="2333625" h="2333625">
                <a:moveTo>
                  <a:pt x="595377" y="170878"/>
                </a:moveTo>
                <a:close/>
              </a:path>
              <a:path w="2333625" h="2333625">
                <a:moveTo>
                  <a:pt x="583387" y="177863"/>
                </a:moveTo>
                <a:close/>
              </a:path>
              <a:path w="2333625" h="2333625">
                <a:moveTo>
                  <a:pt x="571512" y="184988"/>
                </a:moveTo>
                <a:close/>
              </a:path>
              <a:path w="2333625" h="2333625">
                <a:moveTo>
                  <a:pt x="686473" y="123812"/>
                </a:moveTo>
                <a:lnTo>
                  <a:pt x="712584" y="91414"/>
                </a:lnTo>
                <a:lnTo>
                  <a:pt x="749249" y="76657"/>
                </a:lnTo>
                <a:lnTo>
                  <a:pt x="756119" y="94424"/>
                </a:lnTo>
                <a:lnTo>
                  <a:pt x="745814" y="98425"/>
                </a:lnTo>
                <a:lnTo>
                  <a:pt x="732794" y="103644"/>
                </a:lnTo>
                <a:lnTo>
                  <a:pt x="719912" y="109004"/>
                </a:lnTo>
                <a:lnTo>
                  <a:pt x="707060" y="114528"/>
                </a:lnTo>
                <a:lnTo>
                  <a:pt x="694312" y="120205"/>
                </a:lnTo>
                <a:lnTo>
                  <a:pt x="686473" y="123812"/>
                </a:lnTo>
                <a:close/>
              </a:path>
              <a:path w="2333625" h="2333625">
                <a:moveTo>
                  <a:pt x="745814" y="98425"/>
                </a:moveTo>
                <a:close/>
              </a:path>
              <a:path w="2333625" h="2333625">
                <a:moveTo>
                  <a:pt x="732815" y="103644"/>
                </a:moveTo>
                <a:close/>
              </a:path>
              <a:path w="2333625" h="2333625">
                <a:moveTo>
                  <a:pt x="719912" y="109004"/>
                </a:moveTo>
                <a:close/>
              </a:path>
              <a:path w="2333625" h="2333625">
                <a:moveTo>
                  <a:pt x="707072" y="114528"/>
                </a:moveTo>
                <a:close/>
              </a:path>
              <a:path w="2333625" h="2333625">
                <a:moveTo>
                  <a:pt x="694321" y="120205"/>
                </a:moveTo>
                <a:close/>
              </a:path>
              <a:path w="2333625" h="2333625">
                <a:moveTo>
                  <a:pt x="809536" y="75463"/>
                </a:moveTo>
                <a:lnTo>
                  <a:pt x="803541" y="57391"/>
                </a:lnTo>
                <a:lnTo>
                  <a:pt x="806132" y="56527"/>
                </a:lnTo>
                <a:lnTo>
                  <a:pt x="819797" y="52184"/>
                </a:lnTo>
                <a:lnTo>
                  <a:pt x="861225" y="40144"/>
                </a:lnTo>
                <a:lnTo>
                  <a:pt x="877379" y="35915"/>
                </a:lnTo>
                <a:lnTo>
                  <a:pt x="882002" y="54394"/>
                </a:lnTo>
                <a:lnTo>
                  <a:pt x="879823" y="54940"/>
                </a:lnTo>
                <a:lnTo>
                  <a:pt x="866111" y="58559"/>
                </a:lnTo>
                <a:lnTo>
                  <a:pt x="852463" y="62344"/>
                </a:lnTo>
                <a:lnTo>
                  <a:pt x="838878" y="66293"/>
                </a:lnTo>
                <a:lnTo>
                  <a:pt x="825329" y="70408"/>
                </a:lnTo>
                <a:lnTo>
                  <a:pt x="811896" y="74688"/>
                </a:lnTo>
                <a:lnTo>
                  <a:pt x="809536" y="75463"/>
                </a:lnTo>
                <a:close/>
              </a:path>
              <a:path w="2333625" h="2333625">
                <a:moveTo>
                  <a:pt x="879823" y="54940"/>
                </a:moveTo>
                <a:close/>
              </a:path>
              <a:path w="2333625" h="2333625">
                <a:moveTo>
                  <a:pt x="866111" y="58559"/>
                </a:moveTo>
                <a:close/>
              </a:path>
              <a:path w="2333625" h="2333625">
                <a:moveTo>
                  <a:pt x="852463" y="62344"/>
                </a:moveTo>
                <a:close/>
              </a:path>
              <a:path w="2333625" h="2333625">
                <a:moveTo>
                  <a:pt x="838878" y="66293"/>
                </a:moveTo>
                <a:close/>
              </a:path>
              <a:path w="2333625" h="2333625">
                <a:moveTo>
                  <a:pt x="825347" y="70408"/>
                </a:moveTo>
                <a:close/>
              </a:path>
              <a:path w="2333625" h="2333625">
                <a:moveTo>
                  <a:pt x="811898" y="74688"/>
                </a:moveTo>
                <a:close/>
              </a:path>
              <a:path w="2333625" h="2333625">
                <a:moveTo>
                  <a:pt x="937247" y="41744"/>
                </a:moveTo>
                <a:lnTo>
                  <a:pt x="974636" y="15481"/>
                </a:lnTo>
                <a:lnTo>
                  <a:pt x="1009256" y="10299"/>
                </a:lnTo>
                <a:lnTo>
                  <a:pt x="1011783" y="29184"/>
                </a:lnTo>
                <a:lnTo>
                  <a:pt x="1006159" y="29933"/>
                </a:lnTo>
                <a:lnTo>
                  <a:pt x="992018" y="32004"/>
                </a:lnTo>
                <a:lnTo>
                  <a:pt x="977673" y="34289"/>
                </a:lnTo>
                <a:lnTo>
                  <a:pt x="963518" y="36728"/>
                </a:lnTo>
                <a:lnTo>
                  <a:pt x="949500" y="39319"/>
                </a:lnTo>
                <a:lnTo>
                  <a:pt x="937247" y="41744"/>
                </a:lnTo>
                <a:close/>
              </a:path>
              <a:path w="2333625" h="2333625">
                <a:moveTo>
                  <a:pt x="1006159" y="29933"/>
                </a:moveTo>
                <a:close/>
              </a:path>
              <a:path w="2333625" h="2333625">
                <a:moveTo>
                  <a:pt x="991844" y="32029"/>
                </a:moveTo>
                <a:lnTo>
                  <a:pt x="992018" y="32004"/>
                </a:lnTo>
                <a:lnTo>
                  <a:pt x="991844" y="32029"/>
                </a:lnTo>
                <a:close/>
              </a:path>
              <a:path w="2333625" h="2333625">
                <a:moveTo>
                  <a:pt x="977673" y="34289"/>
                </a:moveTo>
                <a:close/>
              </a:path>
              <a:path w="2333625" h="2333625">
                <a:moveTo>
                  <a:pt x="963518" y="36728"/>
                </a:moveTo>
                <a:close/>
              </a:path>
              <a:path w="2333625" h="2333625">
                <a:moveTo>
                  <a:pt x="949363" y="39344"/>
                </a:moveTo>
                <a:lnTo>
                  <a:pt x="949500" y="39319"/>
                </a:lnTo>
                <a:lnTo>
                  <a:pt x="949363" y="39344"/>
                </a:lnTo>
                <a:close/>
              </a:path>
              <a:path w="2333625" h="2333625">
                <a:moveTo>
                  <a:pt x="1068108" y="22987"/>
                </a:moveTo>
                <a:lnTo>
                  <a:pt x="1106741" y="1257"/>
                </a:lnTo>
                <a:lnTo>
                  <a:pt x="1143228" y="0"/>
                </a:lnTo>
                <a:lnTo>
                  <a:pt x="1143584" y="19050"/>
                </a:lnTo>
                <a:lnTo>
                  <a:pt x="1137018" y="19164"/>
                </a:lnTo>
                <a:lnTo>
                  <a:pt x="1137145" y="19164"/>
                </a:lnTo>
                <a:lnTo>
                  <a:pt x="1122273" y="19634"/>
                </a:lnTo>
                <a:lnTo>
                  <a:pt x="1122400" y="19634"/>
                </a:lnTo>
                <a:lnTo>
                  <a:pt x="1107864" y="20281"/>
                </a:lnTo>
                <a:lnTo>
                  <a:pt x="1092936" y="21120"/>
                </a:lnTo>
                <a:lnTo>
                  <a:pt x="1078513" y="22136"/>
                </a:lnTo>
                <a:lnTo>
                  <a:pt x="1068108" y="22987"/>
                </a:lnTo>
                <a:close/>
              </a:path>
              <a:path w="2333625" h="2333625">
                <a:moveTo>
                  <a:pt x="1107579" y="20294"/>
                </a:moveTo>
                <a:lnTo>
                  <a:pt x="1107864" y="20281"/>
                </a:lnTo>
                <a:lnTo>
                  <a:pt x="1107579" y="20294"/>
                </a:lnTo>
                <a:close/>
              </a:path>
              <a:path w="2333625" h="2333625">
                <a:moveTo>
                  <a:pt x="1078331" y="22148"/>
                </a:moveTo>
                <a:lnTo>
                  <a:pt x="1078513" y="22136"/>
                </a:lnTo>
                <a:lnTo>
                  <a:pt x="1078331" y="22148"/>
                </a:lnTo>
                <a:close/>
              </a:path>
              <a:path w="2333625" h="2333625">
                <a:moveTo>
                  <a:pt x="1225842" y="20294"/>
                </a:moveTo>
                <a:lnTo>
                  <a:pt x="1211021" y="19634"/>
                </a:lnTo>
                <a:lnTo>
                  <a:pt x="1200251" y="19291"/>
                </a:lnTo>
                <a:lnTo>
                  <a:pt x="1200848" y="254"/>
                </a:lnTo>
                <a:lnTo>
                  <a:pt x="1211745" y="596"/>
                </a:lnTo>
                <a:lnTo>
                  <a:pt x="1226807" y="1269"/>
                </a:lnTo>
                <a:lnTo>
                  <a:pt x="1241577" y="2108"/>
                </a:lnTo>
                <a:lnTo>
                  <a:pt x="1256538" y="3149"/>
                </a:lnTo>
                <a:lnTo>
                  <a:pt x="1271320" y="4368"/>
                </a:lnTo>
                <a:lnTo>
                  <a:pt x="1277493" y="4953"/>
                </a:lnTo>
                <a:lnTo>
                  <a:pt x="1276036" y="20281"/>
                </a:lnTo>
                <a:lnTo>
                  <a:pt x="1225727" y="20281"/>
                </a:lnTo>
                <a:close/>
              </a:path>
              <a:path w="2333625" h="2333625">
                <a:moveTo>
                  <a:pt x="1275689" y="23926"/>
                </a:moveTo>
                <a:lnTo>
                  <a:pt x="1269517" y="23329"/>
                </a:lnTo>
                <a:lnTo>
                  <a:pt x="1254975" y="22136"/>
                </a:lnTo>
                <a:lnTo>
                  <a:pt x="1240370" y="21120"/>
                </a:lnTo>
                <a:lnTo>
                  <a:pt x="1225727" y="20281"/>
                </a:lnTo>
                <a:lnTo>
                  <a:pt x="1276036" y="20281"/>
                </a:lnTo>
                <a:lnTo>
                  <a:pt x="1275689" y="23926"/>
                </a:lnTo>
                <a:close/>
              </a:path>
              <a:path w="2333625" h="2333625">
                <a:moveTo>
                  <a:pt x="1408396" y="34289"/>
                </a:moveTo>
                <a:lnTo>
                  <a:pt x="1355708" y="34277"/>
                </a:lnTo>
                <a:lnTo>
                  <a:pt x="1341462" y="32004"/>
                </a:lnTo>
                <a:lnTo>
                  <a:pt x="1331950" y="30619"/>
                </a:lnTo>
                <a:lnTo>
                  <a:pt x="1334706" y="11772"/>
                </a:lnTo>
                <a:lnTo>
                  <a:pt x="1344447" y="13195"/>
                </a:lnTo>
                <a:lnTo>
                  <a:pt x="1358912" y="15493"/>
                </a:lnTo>
                <a:lnTo>
                  <a:pt x="1373301" y="17983"/>
                </a:lnTo>
                <a:lnTo>
                  <a:pt x="1387640" y="20637"/>
                </a:lnTo>
                <a:lnTo>
                  <a:pt x="1401914" y="23456"/>
                </a:lnTo>
                <a:lnTo>
                  <a:pt x="1410309" y="25234"/>
                </a:lnTo>
                <a:lnTo>
                  <a:pt x="1408396" y="34289"/>
                </a:lnTo>
                <a:close/>
              </a:path>
              <a:path w="2333625" h="2333625">
                <a:moveTo>
                  <a:pt x="1407880" y="36728"/>
                </a:moveTo>
                <a:lnTo>
                  <a:pt x="1369875" y="36715"/>
                </a:lnTo>
                <a:lnTo>
                  <a:pt x="1355674" y="34277"/>
                </a:lnTo>
                <a:lnTo>
                  <a:pt x="1408396" y="34289"/>
                </a:lnTo>
                <a:lnTo>
                  <a:pt x="1407880" y="36728"/>
                </a:lnTo>
                <a:close/>
              </a:path>
              <a:path w="2333625" h="2333625">
                <a:moveTo>
                  <a:pt x="1406372" y="43865"/>
                </a:moveTo>
                <a:lnTo>
                  <a:pt x="1397977" y="42100"/>
                </a:lnTo>
                <a:lnTo>
                  <a:pt x="1383931" y="39319"/>
                </a:lnTo>
                <a:lnTo>
                  <a:pt x="1369834" y="36715"/>
                </a:lnTo>
                <a:lnTo>
                  <a:pt x="1407880" y="36728"/>
                </a:lnTo>
                <a:lnTo>
                  <a:pt x="1406372" y="43865"/>
                </a:lnTo>
                <a:close/>
              </a:path>
              <a:path w="2333625" h="2333625">
                <a:moveTo>
                  <a:pt x="1533409" y="58559"/>
                </a:moveTo>
                <a:lnTo>
                  <a:pt x="1467332" y="58559"/>
                </a:lnTo>
                <a:lnTo>
                  <a:pt x="1461490" y="57023"/>
                </a:lnTo>
                <a:lnTo>
                  <a:pt x="1466354" y="38595"/>
                </a:lnTo>
                <a:lnTo>
                  <a:pt x="1472310" y="40170"/>
                </a:lnTo>
                <a:lnTo>
                  <a:pt x="1513738" y="52222"/>
                </a:lnTo>
                <a:lnTo>
                  <a:pt x="1533409" y="58559"/>
                </a:lnTo>
                <a:close/>
              </a:path>
              <a:path w="2333625" h="2333625">
                <a:moveTo>
                  <a:pt x="1539331" y="62344"/>
                </a:moveTo>
                <a:lnTo>
                  <a:pt x="1480985" y="62344"/>
                </a:lnTo>
                <a:lnTo>
                  <a:pt x="1467218" y="58534"/>
                </a:lnTo>
                <a:lnTo>
                  <a:pt x="1533409" y="58559"/>
                </a:lnTo>
                <a:lnTo>
                  <a:pt x="1539875" y="60706"/>
                </a:lnTo>
                <a:lnTo>
                  <a:pt x="1539331" y="62344"/>
                </a:lnTo>
                <a:close/>
              </a:path>
              <a:path w="2333625" h="2333625">
                <a:moveTo>
                  <a:pt x="1538021" y="66293"/>
                </a:moveTo>
                <a:lnTo>
                  <a:pt x="1494574" y="66293"/>
                </a:lnTo>
                <a:lnTo>
                  <a:pt x="1480870" y="62318"/>
                </a:lnTo>
                <a:lnTo>
                  <a:pt x="1539331" y="62344"/>
                </a:lnTo>
                <a:lnTo>
                  <a:pt x="1538021" y="66293"/>
                </a:lnTo>
                <a:close/>
              </a:path>
              <a:path w="2333625" h="2333625">
                <a:moveTo>
                  <a:pt x="1533880" y="78778"/>
                </a:moveTo>
                <a:lnTo>
                  <a:pt x="1521409" y="74650"/>
                </a:lnTo>
                <a:lnTo>
                  <a:pt x="1507972" y="70370"/>
                </a:lnTo>
                <a:lnTo>
                  <a:pt x="1494459" y="66268"/>
                </a:lnTo>
                <a:lnTo>
                  <a:pt x="1538021" y="66293"/>
                </a:lnTo>
                <a:lnTo>
                  <a:pt x="1533880" y="78778"/>
                </a:lnTo>
                <a:close/>
              </a:path>
              <a:path w="2333625" h="2333625">
                <a:moveTo>
                  <a:pt x="1637019" y="98425"/>
                </a:moveTo>
                <a:lnTo>
                  <a:pt x="1587614" y="98425"/>
                </a:lnTo>
                <a:lnTo>
                  <a:pt x="1587119" y="98234"/>
                </a:lnTo>
                <a:lnTo>
                  <a:pt x="1594002" y="80467"/>
                </a:lnTo>
                <a:lnTo>
                  <a:pt x="1607820" y="86004"/>
                </a:lnTo>
                <a:lnTo>
                  <a:pt x="1620939" y="91465"/>
                </a:lnTo>
                <a:lnTo>
                  <a:pt x="1633994" y="97078"/>
                </a:lnTo>
                <a:lnTo>
                  <a:pt x="1637019" y="98425"/>
                </a:lnTo>
                <a:close/>
              </a:path>
              <a:path w="2333625" h="2333625">
                <a:moveTo>
                  <a:pt x="1660349" y="109004"/>
                </a:moveTo>
                <a:lnTo>
                  <a:pt x="1613522" y="109004"/>
                </a:lnTo>
                <a:lnTo>
                  <a:pt x="1600504" y="103593"/>
                </a:lnTo>
                <a:lnTo>
                  <a:pt x="1587512" y="98386"/>
                </a:lnTo>
                <a:lnTo>
                  <a:pt x="1637019" y="98425"/>
                </a:lnTo>
                <a:lnTo>
                  <a:pt x="1646948" y="102844"/>
                </a:lnTo>
                <a:lnTo>
                  <a:pt x="1660349" y="109004"/>
                </a:lnTo>
                <a:close/>
              </a:path>
              <a:path w="2333625" h="2333625">
                <a:moveTo>
                  <a:pt x="1656397" y="128219"/>
                </a:moveTo>
                <a:lnTo>
                  <a:pt x="1651673" y="125971"/>
                </a:lnTo>
                <a:lnTo>
                  <a:pt x="1638998" y="120154"/>
                </a:lnTo>
                <a:lnTo>
                  <a:pt x="1626247" y="114477"/>
                </a:lnTo>
                <a:lnTo>
                  <a:pt x="1613420" y="108966"/>
                </a:lnTo>
                <a:lnTo>
                  <a:pt x="1660349" y="109004"/>
                </a:lnTo>
                <a:lnTo>
                  <a:pt x="1664563" y="110998"/>
                </a:lnTo>
                <a:lnTo>
                  <a:pt x="1656397" y="128219"/>
                </a:lnTo>
                <a:close/>
              </a:path>
              <a:path w="2333625" h="2333625">
                <a:moveTo>
                  <a:pt x="1752651" y="157340"/>
                </a:moveTo>
                <a:lnTo>
                  <a:pt x="1713852" y="157340"/>
                </a:lnTo>
                <a:lnTo>
                  <a:pt x="1707032" y="153695"/>
                </a:lnTo>
                <a:lnTo>
                  <a:pt x="1716023" y="136893"/>
                </a:lnTo>
                <a:lnTo>
                  <a:pt x="1722945" y="140601"/>
                </a:lnTo>
                <a:lnTo>
                  <a:pt x="1735289" y="147408"/>
                </a:lnTo>
                <a:lnTo>
                  <a:pt x="1747558" y="154368"/>
                </a:lnTo>
                <a:lnTo>
                  <a:pt x="1752651" y="157340"/>
                </a:lnTo>
                <a:close/>
              </a:path>
              <a:path w="2333625" h="2333625">
                <a:moveTo>
                  <a:pt x="1775332" y="170878"/>
                </a:moveTo>
                <a:lnTo>
                  <a:pt x="1738058" y="170878"/>
                </a:lnTo>
                <a:lnTo>
                  <a:pt x="1725904" y="163982"/>
                </a:lnTo>
                <a:lnTo>
                  <a:pt x="1713750" y="157289"/>
                </a:lnTo>
                <a:lnTo>
                  <a:pt x="1752651" y="157340"/>
                </a:lnTo>
                <a:lnTo>
                  <a:pt x="1759724" y="161467"/>
                </a:lnTo>
                <a:lnTo>
                  <a:pt x="1771802" y="168706"/>
                </a:lnTo>
                <a:lnTo>
                  <a:pt x="1775332" y="170878"/>
                </a:lnTo>
                <a:close/>
              </a:path>
              <a:path w="2333625" h="2333625">
                <a:moveTo>
                  <a:pt x="1772500" y="191503"/>
                </a:moveTo>
                <a:lnTo>
                  <a:pt x="1761807" y="184924"/>
                </a:lnTo>
                <a:lnTo>
                  <a:pt x="1749933" y="177800"/>
                </a:lnTo>
                <a:lnTo>
                  <a:pt x="1737956" y="170827"/>
                </a:lnTo>
                <a:lnTo>
                  <a:pt x="1775332" y="170878"/>
                </a:lnTo>
                <a:lnTo>
                  <a:pt x="1782495" y="175285"/>
                </a:lnTo>
                <a:lnTo>
                  <a:pt x="1772500" y="191503"/>
                </a:lnTo>
                <a:close/>
              </a:path>
              <a:path w="2333625" h="2333625">
                <a:moveTo>
                  <a:pt x="1874093" y="238645"/>
                </a:moveTo>
                <a:lnTo>
                  <a:pt x="1842376" y="238645"/>
                </a:lnTo>
                <a:lnTo>
                  <a:pt x="1831085" y="230505"/>
                </a:lnTo>
                <a:lnTo>
                  <a:pt x="1819873" y="222643"/>
                </a:lnTo>
                <a:lnTo>
                  <a:pt x="1830628" y="206921"/>
                </a:lnTo>
                <a:lnTo>
                  <a:pt x="1842211" y="215049"/>
                </a:lnTo>
                <a:lnTo>
                  <a:pt x="1853603" y="223253"/>
                </a:lnTo>
                <a:lnTo>
                  <a:pt x="1864931" y="231622"/>
                </a:lnTo>
                <a:lnTo>
                  <a:pt x="1874093" y="238645"/>
                </a:lnTo>
                <a:close/>
              </a:path>
              <a:path w="2333625" h="2333625">
                <a:moveTo>
                  <a:pt x="1884779" y="246837"/>
                </a:moveTo>
                <a:lnTo>
                  <a:pt x="1853476" y="246837"/>
                </a:lnTo>
                <a:lnTo>
                  <a:pt x="1842287" y="238582"/>
                </a:lnTo>
                <a:lnTo>
                  <a:pt x="1874093" y="238645"/>
                </a:lnTo>
                <a:lnTo>
                  <a:pt x="1884779" y="246837"/>
                </a:lnTo>
                <a:close/>
              </a:path>
              <a:path w="2333625" h="2333625">
                <a:moveTo>
                  <a:pt x="1883633" y="263664"/>
                </a:moveTo>
                <a:lnTo>
                  <a:pt x="1875408" y="263664"/>
                </a:lnTo>
                <a:lnTo>
                  <a:pt x="1853336" y="246735"/>
                </a:lnTo>
                <a:lnTo>
                  <a:pt x="1853476" y="246837"/>
                </a:lnTo>
                <a:lnTo>
                  <a:pt x="1884779" y="246837"/>
                </a:lnTo>
                <a:lnTo>
                  <a:pt x="1887181" y="248678"/>
                </a:lnTo>
                <a:lnTo>
                  <a:pt x="1892350" y="252844"/>
                </a:lnTo>
                <a:lnTo>
                  <a:pt x="1883633" y="263664"/>
                </a:lnTo>
                <a:close/>
              </a:path>
              <a:path w="2333625" h="2333625">
                <a:moveTo>
                  <a:pt x="1880400" y="267677"/>
                </a:moveTo>
                <a:lnTo>
                  <a:pt x="1875322" y="263598"/>
                </a:lnTo>
                <a:lnTo>
                  <a:pt x="1883633" y="263664"/>
                </a:lnTo>
                <a:lnTo>
                  <a:pt x="1880400" y="267677"/>
                </a:lnTo>
                <a:close/>
              </a:path>
              <a:path w="2333625" h="2333625">
                <a:moveTo>
                  <a:pt x="1966467" y="317030"/>
                </a:moveTo>
                <a:lnTo>
                  <a:pt x="1938528" y="317030"/>
                </a:lnTo>
                <a:lnTo>
                  <a:pt x="1923884" y="304038"/>
                </a:lnTo>
                <a:lnTo>
                  <a:pt x="1936521" y="289788"/>
                </a:lnTo>
                <a:lnTo>
                  <a:pt x="1951329" y="302933"/>
                </a:lnTo>
                <a:lnTo>
                  <a:pt x="1966467" y="317030"/>
                </a:lnTo>
                <a:close/>
              </a:path>
              <a:path w="2333625" h="2333625">
                <a:moveTo>
                  <a:pt x="1985937" y="335800"/>
                </a:moveTo>
                <a:lnTo>
                  <a:pt x="1958682" y="335800"/>
                </a:lnTo>
                <a:lnTo>
                  <a:pt x="1938350" y="316877"/>
                </a:lnTo>
                <a:lnTo>
                  <a:pt x="1938528" y="317030"/>
                </a:lnTo>
                <a:lnTo>
                  <a:pt x="1966467" y="317030"/>
                </a:lnTo>
                <a:lnTo>
                  <a:pt x="1971827" y="322021"/>
                </a:lnTo>
                <a:lnTo>
                  <a:pt x="1985937" y="335800"/>
                </a:lnTo>
                <a:close/>
              </a:path>
              <a:path w="2333625" h="2333625">
                <a:moveTo>
                  <a:pt x="1979627" y="355041"/>
                </a:moveTo>
                <a:lnTo>
                  <a:pt x="1978380" y="355041"/>
                </a:lnTo>
                <a:lnTo>
                  <a:pt x="1958517" y="335648"/>
                </a:lnTo>
                <a:lnTo>
                  <a:pt x="1958682" y="335800"/>
                </a:lnTo>
                <a:lnTo>
                  <a:pt x="1985937" y="335800"/>
                </a:lnTo>
                <a:lnTo>
                  <a:pt x="1991855" y="341579"/>
                </a:lnTo>
                <a:lnTo>
                  <a:pt x="1992617" y="342353"/>
                </a:lnTo>
                <a:lnTo>
                  <a:pt x="1979627" y="355041"/>
                </a:lnTo>
                <a:close/>
              </a:path>
              <a:path w="2333625" h="2333625">
                <a:moveTo>
                  <a:pt x="1978990" y="355663"/>
                </a:moveTo>
                <a:lnTo>
                  <a:pt x="1978317" y="354979"/>
                </a:lnTo>
                <a:lnTo>
                  <a:pt x="1979627" y="355041"/>
                </a:lnTo>
                <a:lnTo>
                  <a:pt x="1978990" y="355663"/>
                </a:lnTo>
                <a:close/>
              </a:path>
              <a:path w="2333625" h="2333625">
                <a:moveTo>
                  <a:pt x="2059614" y="415518"/>
                </a:moveTo>
                <a:lnTo>
                  <a:pt x="2034667" y="415518"/>
                </a:lnTo>
                <a:lnTo>
                  <a:pt x="2018030" y="396773"/>
                </a:lnTo>
                <a:lnTo>
                  <a:pt x="2032279" y="384124"/>
                </a:lnTo>
                <a:lnTo>
                  <a:pt x="2049068" y="403047"/>
                </a:lnTo>
                <a:lnTo>
                  <a:pt x="2059614" y="415518"/>
                </a:lnTo>
                <a:close/>
              </a:path>
              <a:path w="2333625" h="2333625">
                <a:moveTo>
                  <a:pt x="2076919" y="436562"/>
                </a:moveTo>
                <a:lnTo>
                  <a:pt x="2052459" y="436562"/>
                </a:lnTo>
                <a:lnTo>
                  <a:pt x="2034514" y="415353"/>
                </a:lnTo>
                <a:lnTo>
                  <a:pt x="2034667" y="415518"/>
                </a:lnTo>
                <a:lnTo>
                  <a:pt x="2059614" y="415518"/>
                </a:lnTo>
                <a:lnTo>
                  <a:pt x="2067153" y="424433"/>
                </a:lnTo>
                <a:lnTo>
                  <a:pt x="2076919" y="436562"/>
                </a:lnTo>
                <a:close/>
              </a:path>
              <a:path w="2333625" h="2333625">
                <a:moveTo>
                  <a:pt x="2066950" y="454571"/>
                </a:moveTo>
                <a:lnTo>
                  <a:pt x="2052307" y="436384"/>
                </a:lnTo>
                <a:lnTo>
                  <a:pt x="2052459" y="436562"/>
                </a:lnTo>
                <a:lnTo>
                  <a:pt x="2076919" y="436562"/>
                </a:lnTo>
                <a:lnTo>
                  <a:pt x="2081796" y="442620"/>
                </a:lnTo>
                <a:lnTo>
                  <a:pt x="2066950" y="454571"/>
                </a:lnTo>
                <a:close/>
              </a:path>
              <a:path w="2333625" h="2333625">
                <a:moveTo>
                  <a:pt x="2126036" y="502183"/>
                </a:moveTo>
                <a:lnTo>
                  <a:pt x="2102751" y="502183"/>
                </a:lnTo>
                <a:lnTo>
                  <a:pt x="2101037" y="499795"/>
                </a:lnTo>
                <a:lnTo>
                  <a:pt x="2116493" y="488670"/>
                </a:lnTo>
                <a:lnTo>
                  <a:pt x="2118283" y="491147"/>
                </a:lnTo>
                <a:lnTo>
                  <a:pt x="2126036" y="502183"/>
                </a:lnTo>
                <a:close/>
              </a:path>
              <a:path w="2333625" h="2333625">
                <a:moveTo>
                  <a:pt x="2142909" y="562622"/>
                </a:moveTo>
                <a:lnTo>
                  <a:pt x="2118423" y="524789"/>
                </a:lnTo>
                <a:lnTo>
                  <a:pt x="2102703" y="502115"/>
                </a:lnTo>
                <a:lnTo>
                  <a:pt x="2126036" y="502183"/>
                </a:lnTo>
                <a:lnTo>
                  <a:pt x="2134273" y="514223"/>
                </a:lnTo>
                <a:lnTo>
                  <a:pt x="2142070" y="525907"/>
                </a:lnTo>
                <a:lnTo>
                  <a:pt x="2149729" y="537692"/>
                </a:lnTo>
                <a:lnTo>
                  <a:pt x="2157247" y="549579"/>
                </a:lnTo>
                <a:lnTo>
                  <a:pt x="2159127" y="552627"/>
                </a:lnTo>
                <a:lnTo>
                  <a:pt x="2142909" y="562622"/>
                </a:lnTo>
                <a:close/>
              </a:path>
              <a:path w="2333625" h="2333625">
                <a:moveTo>
                  <a:pt x="2210279" y="644093"/>
                </a:moveTo>
                <a:lnTo>
                  <a:pt x="2188946" y="644093"/>
                </a:lnTo>
                <a:lnTo>
                  <a:pt x="2182482" y="631659"/>
                </a:lnTo>
                <a:lnTo>
                  <a:pt x="2175929" y="619417"/>
                </a:lnTo>
                <a:lnTo>
                  <a:pt x="2171572" y="611530"/>
                </a:lnTo>
                <a:lnTo>
                  <a:pt x="2188260" y="602335"/>
                </a:lnTo>
                <a:lnTo>
                  <a:pt x="2192718" y="610425"/>
                </a:lnTo>
                <a:lnTo>
                  <a:pt x="2199385" y="622871"/>
                </a:lnTo>
                <a:lnTo>
                  <a:pt x="2205901" y="635406"/>
                </a:lnTo>
                <a:lnTo>
                  <a:pt x="2210279" y="644093"/>
                </a:lnTo>
                <a:close/>
              </a:path>
              <a:path w="2333625" h="2333625">
                <a:moveTo>
                  <a:pt x="2222409" y="669010"/>
                </a:moveTo>
                <a:lnTo>
                  <a:pt x="2201316" y="669010"/>
                </a:lnTo>
                <a:lnTo>
                  <a:pt x="2195156" y="656399"/>
                </a:lnTo>
                <a:lnTo>
                  <a:pt x="2188883" y="643991"/>
                </a:lnTo>
                <a:lnTo>
                  <a:pt x="2210279" y="644093"/>
                </a:lnTo>
                <a:lnTo>
                  <a:pt x="2212263" y="648030"/>
                </a:lnTo>
                <a:lnTo>
                  <a:pt x="2218486" y="660742"/>
                </a:lnTo>
                <a:lnTo>
                  <a:pt x="2222409" y="669010"/>
                </a:lnTo>
                <a:close/>
              </a:path>
              <a:path w="2333625" h="2333625">
                <a:moveTo>
                  <a:pt x="2205990" y="678840"/>
                </a:moveTo>
                <a:lnTo>
                  <a:pt x="2201265" y="668908"/>
                </a:lnTo>
                <a:lnTo>
                  <a:pt x="2222409" y="669010"/>
                </a:lnTo>
                <a:lnTo>
                  <a:pt x="2223198" y="670674"/>
                </a:lnTo>
                <a:lnTo>
                  <a:pt x="2205990" y="678840"/>
                </a:lnTo>
                <a:close/>
              </a:path>
              <a:path w="2333625" h="2333625">
                <a:moveTo>
                  <a:pt x="2250197" y="732764"/>
                </a:moveTo>
                <a:lnTo>
                  <a:pt x="2229675" y="732764"/>
                </a:lnTo>
                <a:lnTo>
                  <a:pt x="2228824" y="730719"/>
                </a:lnTo>
                <a:lnTo>
                  <a:pt x="2246414" y="723404"/>
                </a:lnTo>
                <a:lnTo>
                  <a:pt x="2247303" y="725563"/>
                </a:lnTo>
                <a:lnTo>
                  <a:pt x="2250197" y="732764"/>
                </a:lnTo>
                <a:close/>
              </a:path>
              <a:path w="2333625" h="2333625">
                <a:moveTo>
                  <a:pt x="2260277" y="758825"/>
                </a:moveTo>
                <a:lnTo>
                  <a:pt x="2239949" y="758825"/>
                </a:lnTo>
                <a:lnTo>
                  <a:pt x="2234844" y="745642"/>
                </a:lnTo>
                <a:lnTo>
                  <a:pt x="2229624" y="732650"/>
                </a:lnTo>
                <a:lnTo>
                  <a:pt x="2250197" y="732764"/>
                </a:lnTo>
                <a:lnTo>
                  <a:pt x="2252611" y="738771"/>
                </a:lnTo>
                <a:lnTo>
                  <a:pt x="2257755" y="752055"/>
                </a:lnTo>
                <a:lnTo>
                  <a:pt x="2260277" y="758825"/>
                </a:lnTo>
                <a:close/>
              </a:path>
              <a:path w="2333625" h="2333625">
                <a:moveTo>
                  <a:pt x="2255177" y="801446"/>
                </a:moveTo>
                <a:lnTo>
                  <a:pt x="2254148" y="798372"/>
                </a:lnTo>
                <a:lnTo>
                  <a:pt x="2249563" y="785075"/>
                </a:lnTo>
                <a:lnTo>
                  <a:pt x="2244813" y="771855"/>
                </a:lnTo>
                <a:lnTo>
                  <a:pt x="2239898" y="758710"/>
                </a:lnTo>
                <a:lnTo>
                  <a:pt x="2260277" y="758825"/>
                </a:lnTo>
                <a:lnTo>
                  <a:pt x="2262733" y="765416"/>
                </a:lnTo>
                <a:lnTo>
                  <a:pt x="2267572" y="778865"/>
                </a:lnTo>
                <a:lnTo>
                  <a:pt x="2272233" y="792378"/>
                </a:lnTo>
                <a:lnTo>
                  <a:pt x="2273249" y="795451"/>
                </a:lnTo>
                <a:lnTo>
                  <a:pt x="2255177" y="801446"/>
                </a:lnTo>
                <a:close/>
              </a:path>
              <a:path w="2333625" h="2333625">
                <a:moveTo>
                  <a:pt x="2307681" y="921308"/>
                </a:moveTo>
                <a:lnTo>
                  <a:pt x="2288222" y="921308"/>
                </a:lnTo>
                <a:lnTo>
                  <a:pt x="2285072" y="907275"/>
                </a:lnTo>
                <a:lnTo>
                  <a:pt x="2281783" y="893432"/>
                </a:lnTo>
                <a:lnTo>
                  <a:pt x="2278329" y="879652"/>
                </a:lnTo>
                <a:lnTo>
                  <a:pt x="2274709" y="865924"/>
                </a:lnTo>
                <a:lnTo>
                  <a:pt x="2271839" y="855611"/>
                </a:lnTo>
                <a:lnTo>
                  <a:pt x="2290203" y="850519"/>
                </a:lnTo>
                <a:lnTo>
                  <a:pt x="2300312" y="889025"/>
                </a:lnTo>
                <a:lnTo>
                  <a:pt x="2306828" y="917257"/>
                </a:lnTo>
                <a:lnTo>
                  <a:pt x="2307681" y="921308"/>
                </a:lnTo>
                <a:close/>
              </a:path>
              <a:path w="2333625" h="2333625">
                <a:moveTo>
                  <a:pt x="2289848" y="929030"/>
                </a:moveTo>
                <a:lnTo>
                  <a:pt x="2288200" y="921212"/>
                </a:lnTo>
                <a:lnTo>
                  <a:pt x="2307681" y="921308"/>
                </a:lnTo>
                <a:lnTo>
                  <a:pt x="2308479" y="925093"/>
                </a:lnTo>
                <a:lnTo>
                  <a:pt x="2289848" y="929030"/>
                </a:lnTo>
                <a:close/>
              </a:path>
              <a:path w="2333625" h="2333625">
                <a:moveTo>
                  <a:pt x="2326149" y="1034808"/>
                </a:moveTo>
                <a:lnTo>
                  <a:pt x="2306993" y="1034808"/>
                </a:lnTo>
                <a:lnTo>
                  <a:pt x="2305240" y="1020305"/>
                </a:lnTo>
                <a:lnTo>
                  <a:pt x="2303335" y="1005967"/>
                </a:lnTo>
                <a:lnTo>
                  <a:pt x="2301240" y="991692"/>
                </a:lnTo>
                <a:lnTo>
                  <a:pt x="2300135" y="984757"/>
                </a:lnTo>
                <a:lnTo>
                  <a:pt x="2318943" y="981760"/>
                </a:lnTo>
                <a:lnTo>
                  <a:pt x="2320086" y="988936"/>
                </a:lnTo>
                <a:lnTo>
                  <a:pt x="2322207" y="1003452"/>
                </a:lnTo>
                <a:lnTo>
                  <a:pt x="2324163" y="1018019"/>
                </a:lnTo>
                <a:lnTo>
                  <a:pt x="2325916" y="1032649"/>
                </a:lnTo>
                <a:lnTo>
                  <a:pt x="2326149" y="1034808"/>
                </a:lnTo>
                <a:close/>
              </a:path>
              <a:path w="2333625" h="2333625">
                <a:moveTo>
                  <a:pt x="2327687" y="1049248"/>
                </a:moveTo>
                <a:lnTo>
                  <a:pt x="2308555" y="1049248"/>
                </a:lnTo>
                <a:lnTo>
                  <a:pt x="2306989" y="1034782"/>
                </a:lnTo>
                <a:lnTo>
                  <a:pt x="2326149" y="1034808"/>
                </a:lnTo>
                <a:lnTo>
                  <a:pt x="2327503" y="1047330"/>
                </a:lnTo>
                <a:lnTo>
                  <a:pt x="2327687" y="1049248"/>
                </a:lnTo>
                <a:close/>
              </a:path>
              <a:path w="2333625" h="2333625">
                <a:moveTo>
                  <a:pt x="2309558" y="1059751"/>
                </a:moveTo>
                <a:lnTo>
                  <a:pt x="2308542" y="1049134"/>
                </a:lnTo>
                <a:lnTo>
                  <a:pt x="2327687" y="1049248"/>
                </a:lnTo>
                <a:lnTo>
                  <a:pt x="2328519" y="1057948"/>
                </a:lnTo>
                <a:lnTo>
                  <a:pt x="2309558" y="1059751"/>
                </a:lnTo>
                <a:close/>
              </a:path>
              <a:path w="2333625" h="2333625">
                <a:moveTo>
                  <a:pt x="2333154" y="1136992"/>
                </a:moveTo>
                <a:lnTo>
                  <a:pt x="2314105" y="1136992"/>
                </a:lnTo>
                <a:lnTo>
                  <a:pt x="2313603" y="1121524"/>
                </a:lnTo>
                <a:lnTo>
                  <a:pt x="2313368" y="1116279"/>
                </a:lnTo>
                <a:lnTo>
                  <a:pt x="2332405" y="1115441"/>
                </a:lnTo>
                <a:lnTo>
                  <a:pt x="2332694" y="1122235"/>
                </a:lnTo>
                <a:lnTo>
                  <a:pt x="2333154" y="1136992"/>
                </a:lnTo>
                <a:close/>
              </a:path>
              <a:path w="2333625" h="2333625">
                <a:moveTo>
                  <a:pt x="2313635" y="1122235"/>
                </a:moveTo>
                <a:close/>
              </a:path>
              <a:path w="2333625" h="2333625">
                <a:moveTo>
                  <a:pt x="2333522" y="1166621"/>
                </a:moveTo>
                <a:lnTo>
                  <a:pt x="2314473" y="1166621"/>
                </a:lnTo>
                <a:lnTo>
                  <a:pt x="2314379" y="1151534"/>
                </a:lnTo>
                <a:lnTo>
                  <a:pt x="2314092" y="1136865"/>
                </a:lnTo>
                <a:lnTo>
                  <a:pt x="2333154" y="1136992"/>
                </a:lnTo>
                <a:lnTo>
                  <a:pt x="2333434" y="1151534"/>
                </a:lnTo>
                <a:lnTo>
                  <a:pt x="2333522" y="1166621"/>
                </a:lnTo>
                <a:close/>
              </a:path>
              <a:path w="2333625" h="2333625">
                <a:moveTo>
                  <a:pt x="2314384" y="1151775"/>
                </a:moveTo>
                <a:close/>
              </a:path>
              <a:path w="2333625" h="2333625">
                <a:moveTo>
                  <a:pt x="2333423" y="1181455"/>
                </a:moveTo>
                <a:lnTo>
                  <a:pt x="2314384" y="1181455"/>
                </a:lnTo>
                <a:lnTo>
                  <a:pt x="2314473" y="1166558"/>
                </a:lnTo>
                <a:lnTo>
                  <a:pt x="2333522" y="1166621"/>
                </a:lnTo>
                <a:lnTo>
                  <a:pt x="2333423" y="1181455"/>
                </a:lnTo>
                <a:close/>
              </a:path>
              <a:path w="2333625" h="2333625">
                <a:moveTo>
                  <a:pt x="2333231" y="1192225"/>
                </a:moveTo>
                <a:lnTo>
                  <a:pt x="2314181" y="1191869"/>
                </a:lnTo>
                <a:lnTo>
                  <a:pt x="2314384" y="1181328"/>
                </a:lnTo>
                <a:lnTo>
                  <a:pt x="2333423" y="1181455"/>
                </a:lnTo>
                <a:lnTo>
                  <a:pt x="2333231" y="1192225"/>
                </a:lnTo>
                <a:close/>
              </a:path>
              <a:path w="2333625" h="2333625">
                <a:moveTo>
                  <a:pt x="2329038" y="1269479"/>
                </a:moveTo>
                <a:lnTo>
                  <a:pt x="2309926" y="1269479"/>
                </a:lnTo>
                <a:lnTo>
                  <a:pt x="2311133" y="1254810"/>
                </a:lnTo>
                <a:lnTo>
                  <a:pt x="2311577" y="1248460"/>
                </a:lnTo>
                <a:lnTo>
                  <a:pt x="2330577" y="1249794"/>
                </a:lnTo>
                <a:lnTo>
                  <a:pt x="2330119" y="1256258"/>
                </a:lnTo>
                <a:lnTo>
                  <a:pt x="2329038" y="1269479"/>
                </a:lnTo>
                <a:close/>
              </a:path>
              <a:path w="2333625" h="2333625">
                <a:moveTo>
                  <a:pt x="2311120" y="1254937"/>
                </a:moveTo>
                <a:close/>
              </a:path>
              <a:path w="2333625" h="2333625">
                <a:moveTo>
                  <a:pt x="2327674" y="1283982"/>
                </a:moveTo>
                <a:lnTo>
                  <a:pt x="2308542" y="1283982"/>
                </a:lnTo>
                <a:lnTo>
                  <a:pt x="2308555" y="1283855"/>
                </a:lnTo>
                <a:lnTo>
                  <a:pt x="2309926" y="1269365"/>
                </a:lnTo>
                <a:lnTo>
                  <a:pt x="2329038" y="1269479"/>
                </a:lnTo>
                <a:lnTo>
                  <a:pt x="2328900" y="1271168"/>
                </a:lnTo>
                <a:lnTo>
                  <a:pt x="2327674" y="1283982"/>
                </a:lnTo>
                <a:close/>
              </a:path>
              <a:path w="2333625" h="2333625">
                <a:moveTo>
                  <a:pt x="2308549" y="1283905"/>
                </a:moveTo>
                <a:close/>
              </a:path>
              <a:path w="2333625" h="2333625">
                <a:moveTo>
                  <a:pt x="2326136" y="1298422"/>
                </a:moveTo>
                <a:lnTo>
                  <a:pt x="2306980" y="1298422"/>
                </a:lnTo>
                <a:lnTo>
                  <a:pt x="2308549" y="1283905"/>
                </a:lnTo>
                <a:lnTo>
                  <a:pt x="2327674" y="1283982"/>
                </a:lnTo>
                <a:lnTo>
                  <a:pt x="2327490" y="1285900"/>
                </a:lnTo>
                <a:lnTo>
                  <a:pt x="2326136" y="1298422"/>
                </a:lnTo>
                <a:close/>
              </a:path>
              <a:path w="2333625" h="2333625">
                <a:moveTo>
                  <a:pt x="2306989" y="1298335"/>
                </a:moveTo>
                <a:close/>
              </a:path>
              <a:path w="2333625" h="2333625">
                <a:moveTo>
                  <a:pt x="2324427" y="1312811"/>
                </a:moveTo>
                <a:lnTo>
                  <a:pt x="2305240" y="1312811"/>
                </a:lnTo>
                <a:lnTo>
                  <a:pt x="2306989" y="1298335"/>
                </a:lnTo>
                <a:lnTo>
                  <a:pt x="2326136" y="1298422"/>
                </a:lnTo>
                <a:lnTo>
                  <a:pt x="2325903" y="1300581"/>
                </a:lnTo>
                <a:lnTo>
                  <a:pt x="2324427" y="1312811"/>
                </a:lnTo>
                <a:close/>
              </a:path>
              <a:path w="2333625" h="2333625">
                <a:moveTo>
                  <a:pt x="2322677" y="1326172"/>
                </a:moveTo>
                <a:lnTo>
                  <a:pt x="2303792" y="1323644"/>
                </a:lnTo>
                <a:lnTo>
                  <a:pt x="2305253" y="1312697"/>
                </a:lnTo>
                <a:lnTo>
                  <a:pt x="2324427" y="1312811"/>
                </a:lnTo>
                <a:lnTo>
                  <a:pt x="2324138" y="1315211"/>
                </a:lnTo>
                <a:lnTo>
                  <a:pt x="2322677" y="1326172"/>
                </a:lnTo>
                <a:close/>
              </a:path>
              <a:path w="2333625" h="2333625">
                <a:moveTo>
                  <a:pt x="2307663" y="1411909"/>
                </a:moveTo>
                <a:lnTo>
                  <a:pt x="2288197" y="1411909"/>
                </a:lnTo>
                <a:lnTo>
                  <a:pt x="2291168" y="1397825"/>
                </a:lnTo>
                <a:lnTo>
                  <a:pt x="2293950" y="1383779"/>
                </a:lnTo>
                <a:lnTo>
                  <a:pt x="2294724" y="1379575"/>
                </a:lnTo>
                <a:lnTo>
                  <a:pt x="2313457" y="1383042"/>
                </a:lnTo>
                <a:lnTo>
                  <a:pt x="2312631" y="1387487"/>
                </a:lnTo>
                <a:lnTo>
                  <a:pt x="2309812" y="1401762"/>
                </a:lnTo>
                <a:lnTo>
                  <a:pt x="2307663" y="1411909"/>
                </a:lnTo>
                <a:close/>
              </a:path>
              <a:path w="2333625" h="2333625">
                <a:moveTo>
                  <a:pt x="2293924" y="1383893"/>
                </a:moveTo>
                <a:close/>
              </a:path>
              <a:path w="2333625" h="2333625">
                <a:moveTo>
                  <a:pt x="2291143" y="1397939"/>
                </a:moveTo>
                <a:close/>
              </a:path>
              <a:path w="2333625" h="2333625">
                <a:moveTo>
                  <a:pt x="2288201" y="1411890"/>
                </a:moveTo>
                <a:close/>
              </a:path>
              <a:path w="2333625" h="2333625">
                <a:moveTo>
                  <a:pt x="2304588" y="1425829"/>
                </a:moveTo>
                <a:lnTo>
                  <a:pt x="2285072" y="1425829"/>
                </a:lnTo>
                <a:lnTo>
                  <a:pt x="2288201" y="1411890"/>
                </a:lnTo>
                <a:lnTo>
                  <a:pt x="2307663" y="1411909"/>
                </a:lnTo>
                <a:lnTo>
                  <a:pt x="2306802" y="1415973"/>
                </a:lnTo>
                <a:lnTo>
                  <a:pt x="2304588" y="1425829"/>
                </a:lnTo>
                <a:close/>
              </a:path>
              <a:path w="2333625" h="2333625">
                <a:moveTo>
                  <a:pt x="2301356" y="1439684"/>
                </a:moveTo>
                <a:lnTo>
                  <a:pt x="2281783" y="1439684"/>
                </a:lnTo>
                <a:lnTo>
                  <a:pt x="2285098" y="1425714"/>
                </a:lnTo>
                <a:lnTo>
                  <a:pt x="2304588" y="1425829"/>
                </a:lnTo>
                <a:lnTo>
                  <a:pt x="2303627" y="1430108"/>
                </a:lnTo>
                <a:lnTo>
                  <a:pt x="2301356" y="1439684"/>
                </a:lnTo>
                <a:close/>
              </a:path>
              <a:path w="2333625" h="2333625">
                <a:moveTo>
                  <a:pt x="2296820" y="1458010"/>
                </a:moveTo>
                <a:lnTo>
                  <a:pt x="2278341" y="1453375"/>
                </a:lnTo>
                <a:lnTo>
                  <a:pt x="2281809" y="1439570"/>
                </a:lnTo>
                <a:lnTo>
                  <a:pt x="2301356" y="1439684"/>
                </a:lnTo>
                <a:lnTo>
                  <a:pt x="2300287" y="1444193"/>
                </a:lnTo>
                <a:lnTo>
                  <a:pt x="2296820" y="1458010"/>
                </a:lnTo>
                <a:close/>
              </a:path>
              <a:path w="2333625" h="2333625">
                <a:moveTo>
                  <a:pt x="2262860" y="1507921"/>
                </a:moveTo>
                <a:close/>
              </a:path>
              <a:path w="2333625" h="2333625">
                <a:moveTo>
                  <a:pt x="2262956" y="1507921"/>
                </a:moveTo>
                <a:close/>
              </a:path>
              <a:path w="2333625" h="2333625">
                <a:moveTo>
                  <a:pt x="2274221" y="1534731"/>
                </a:moveTo>
                <a:lnTo>
                  <a:pt x="2254148" y="1534731"/>
                </a:lnTo>
                <a:lnTo>
                  <a:pt x="2258618" y="1521256"/>
                </a:lnTo>
                <a:lnTo>
                  <a:pt x="2262849" y="1507921"/>
                </a:lnTo>
                <a:lnTo>
                  <a:pt x="2281097" y="1513433"/>
                </a:lnTo>
                <a:lnTo>
                  <a:pt x="2276703" y="1527251"/>
                </a:lnTo>
                <a:lnTo>
                  <a:pt x="2274221" y="1534731"/>
                </a:lnTo>
                <a:close/>
              </a:path>
              <a:path w="2333625" h="2333625">
                <a:moveTo>
                  <a:pt x="2258580" y="1521371"/>
                </a:moveTo>
                <a:close/>
              </a:path>
              <a:path w="2333625" h="2333625">
                <a:moveTo>
                  <a:pt x="2254181" y="1534631"/>
                </a:moveTo>
                <a:close/>
              </a:path>
              <a:path w="2333625" h="2333625">
                <a:moveTo>
                  <a:pt x="2269717" y="1548028"/>
                </a:moveTo>
                <a:lnTo>
                  <a:pt x="2249563" y="1548028"/>
                </a:lnTo>
                <a:lnTo>
                  <a:pt x="2254181" y="1534631"/>
                </a:lnTo>
                <a:lnTo>
                  <a:pt x="2274221" y="1534731"/>
                </a:lnTo>
                <a:lnTo>
                  <a:pt x="2272195" y="1540840"/>
                </a:lnTo>
                <a:lnTo>
                  <a:pt x="2269717" y="1548028"/>
                </a:lnTo>
                <a:close/>
              </a:path>
              <a:path w="2333625" h="2333625">
                <a:moveTo>
                  <a:pt x="2265046" y="1561249"/>
                </a:moveTo>
                <a:lnTo>
                  <a:pt x="2244813" y="1561249"/>
                </a:lnTo>
                <a:lnTo>
                  <a:pt x="2249601" y="1547914"/>
                </a:lnTo>
                <a:lnTo>
                  <a:pt x="2269717" y="1548028"/>
                </a:lnTo>
                <a:lnTo>
                  <a:pt x="2267572" y="1554251"/>
                </a:lnTo>
                <a:lnTo>
                  <a:pt x="2265046" y="1561249"/>
                </a:lnTo>
                <a:close/>
              </a:path>
              <a:path w="2333625" h="2333625">
                <a:moveTo>
                  <a:pt x="2255812" y="1586052"/>
                </a:moveTo>
                <a:lnTo>
                  <a:pt x="2238057" y="1579181"/>
                </a:lnTo>
                <a:lnTo>
                  <a:pt x="2239949" y="1574292"/>
                </a:lnTo>
                <a:lnTo>
                  <a:pt x="2244852" y="1561134"/>
                </a:lnTo>
                <a:lnTo>
                  <a:pt x="2265046" y="1561249"/>
                </a:lnTo>
                <a:lnTo>
                  <a:pt x="2262695" y="1567802"/>
                </a:lnTo>
                <a:lnTo>
                  <a:pt x="2257717" y="1581162"/>
                </a:lnTo>
                <a:lnTo>
                  <a:pt x="2255812" y="1586052"/>
                </a:lnTo>
                <a:close/>
              </a:path>
              <a:path w="2333625" h="2333625">
                <a:moveTo>
                  <a:pt x="2239898" y="1574393"/>
                </a:moveTo>
                <a:close/>
              </a:path>
              <a:path w="2333625" h="2333625">
                <a:moveTo>
                  <a:pt x="2228206" y="1651622"/>
                </a:moveTo>
                <a:lnTo>
                  <a:pt x="2207247" y="1651622"/>
                </a:lnTo>
                <a:lnTo>
                  <a:pt x="2213114" y="1638846"/>
                </a:lnTo>
                <a:lnTo>
                  <a:pt x="2216365" y="1631543"/>
                </a:lnTo>
                <a:lnTo>
                  <a:pt x="2233764" y="1639277"/>
                </a:lnTo>
                <a:lnTo>
                  <a:pt x="2230424" y="1646796"/>
                </a:lnTo>
                <a:lnTo>
                  <a:pt x="2228206" y="1651622"/>
                </a:lnTo>
                <a:close/>
              </a:path>
              <a:path w="2333625" h="2333625">
                <a:moveTo>
                  <a:pt x="2213063" y="1638947"/>
                </a:moveTo>
                <a:close/>
              </a:path>
              <a:path w="2333625" h="2333625">
                <a:moveTo>
                  <a:pt x="2216365" y="1676704"/>
                </a:moveTo>
                <a:lnTo>
                  <a:pt x="2195156" y="1676704"/>
                </a:lnTo>
                <a:lnTo>
                  <a:pt x="2201316" y="1664106"/>
                </a:lnTo>
                <a:lnTo>
                  <a:pt x="2207285" y="1651520"/>
                </a:lnTo>
                <a:lnTo>
                  <a:pt x="2228206" y="1651622"/>
                </a:lnTo>
                <a:lnTo>
                  <a:pt x="2224506" y="1659674"/>
                </a:lnTo>
                <a:lnTo>
                  <a:pt x="2218435" y="1672475"/>
                </a:lnTo>
                <a:lnTo>
                  <a:pt x="2216365" y="1676704"/>
                </a:lnTo>
                <a:close/>
              </a:path>
              <a:path w="2333625" h="2333625">
                <a:moveTo>
                  <a:pt x="2201265" y="1664208"/>
                </a:moveTo>
                <a:close/>
              </a:path>
              <a:path w="2333625" h="2333625">
                <a:moveTo>
                  <a:pt x="2195172" y="1676672"/>
                </a:moveTo>
                <a:close/>
              </a:path>
              <a:path w="2333625" h="2333625">
                <a:moveTo>
                  <a:pt x="2200338" y="1708391"/>
                </a:moveTo>
                <a:lnTo>
                  <a:pt x="2183434" y="1699602"/>
                </a:lnTo>
                <a:lnTo>
                  <a:pt x="2188946" y="1689023"/>
                </a:lnTo>
                <a:lnTo>
                  <a:pt x="2195172" y="1676672"/>
                </a:lnTo>
                <a:lnTo>
                  <a:pt x="2216365" y="1676704"/>
                </a:lnTo>
                <a:lnTo>
                  <a:pt x="2212213" y="1685188"/>
                </a:lnTo>
                <a:lnTo>
                  <a:pt x="2205837" y="1697812"/>
                </a:lnTo>
                <a:lnTo>
                  <a:pt x="2200338" y="1708391"/>
                </a:lnTo>
                <a:close/>
              </a:path>
              <a:path w="2333625" h="2333625">
                <a:moveTo>
                  <a:pt x="2188883" y="1689125"/>
                </a:moveTo>
                <a:close/>
              </a:path>
              <a:path w="2333625" h="2333625">
                <a:moveTo>
                  <a:pt x="2163396" y="1773542"/>
                </a:moveTo>
                <a:lnTo>
                  <a:pt x="2141029" y="1773542"/>
                </a:lnTo>
                <a:lnTo>
                  <a:pt x="2148344" y="1761655"/>
                </a:lnTo>
                <a:lnTo>
                  <a:pt x="2155469" y="1749780"/>
                </a:lnTo>
                <a:lnTo>
                  <a:pt x="2155850" y="1749107"/>
                </a:lnTo>
                <a:lnTo>
                  <a:pt x="2172309" y="1758708"/>
                </a:lnTo>
                <a:lnTo>
                  <a:pt x="2164562" y="1771650"/>
                </a:lnTo>
                <a:lnTo>
                  <a:pt x="2163396" y="1773542"/>
                </a:lnTo>
                <a:close/>
              </a:path>
              <a:path w="2333625" h="2333625">
                <a:moveTo>
                  <a:pt x="2155405" y="1749882"/>
                </a:moveTo>
                <a:close/>
              </a:path>
              <a:path w="2333625" h="2333625">
                <a:moveTo>
                  <a:pt x="2148281" y="1761756"/>
                </a:moveTo>
                <a:close/>
              </a:path>
              <a:path w="2333625" h="2333625">
                <a:moveTo>
                  <a:pt x="2141320" y="1808327"/>
                </a:moveTo>
                <a:lnTo>
                  <a:pt x="2118423" y="1808327"/>
                </a:lnTo>
                <a:lnTo>
                  <a:pt x="2126157" y="1796732"/>
                </a:lnTo>
                <a:lnTo>
                  <a:pt x="2133688" y="1785137"/>
                </a:lnTo>
                <a:lnTo>
                  <a:pt x="2141080" y="1773440"/>
                </a:lnTo>
                <a:lnTo>
                  <a:pt x="2163396" y="1773542"/>
                </a:lnTo>
                <a:lnTo>
                  <a:pt x="2157183" y="1783626"/>
                </a:lnTo>
                <a:lnTo>
                  <a:pt x="2149665" y="1795513"/>
                </a:lnTo>
                <a:lnTo>
                  <a:pt x="2141320" y="1808327"/>
                </a:lnTo>
                <a:close/>
              </a:path>
              <a:path w="2333625" h="2333625">
                <a:moveTo>
                  <a:pt x="2133625" y="1785226"/>
                </a:moveTo>
                <a:close/>
              </a:path>
              <a:path w="2333625" h="2333625">
                <a:moveTo>
                  <a:pt x="2126094" y="1796821"/>
                </a:moveTo>
                <a:close/>
              </a:path>
              <a:path w="2333625" h="2333625">
                <a:moveTo>
                  <a:pt x="2131060" y="1823580"/>
                </a:moveTo>
                <a:lnTo>
                  <a:pt x="2115350" y="1812823"/>
                </a:lnTo>
                <a:lnTo>
                  <a:pt x="2118486" y="1808226"/>
                </a:lnTo>
                <a:lnTo>
                  <a:pt x="2141320" y="1808327"/>
                </a:lnTo>
                <a:lnTo>
                  <a:pt x="2134209" y="1818982"/>
                </a:lnTo>
                <a:lnTo>
                  <a:pt x="2131060" y="1823580"/>
                </a:lnTo>
                <a:close/>
              </a:path>
              <a:path w="2333625" h="2333625">
                <a:moveTo>
                  <a:pt x="2093614" y="1875256"/>
                </a:moveTo>
                <a:lnTo>
                  <a:pt x="2069604" y="1875256"/>
                </a:lnTo>
                <a:lnTo>
                  <a:pt x="2069744" y="1875078"/>
                </a:lnTo>
                <a:lnTo>
                  <a:pt x="2082241" y="1858771"/>
                </a:lnTo>
                <a:lnTo>
                  <a:pt x="2097366" y="1870367"/>
                </a:lnTo>
                <a:lnTo>
                  <a:pt x="2093614" y="1875256"/>
                </a:lnTo>
                <a:close/>
              </a:path>
              <a:path w="2333625" h="2333625">
                <a:moveTo>
                  <a:pt x="2069674" y="1875165"/>
                </a:moveTo>
                <a:close/>
              </a:path>
              <a:path w="2333625" h="2333625">
                <a:moveTo>
                  <a:pt x="2049157" y="1929955"/>
                </a:moveTo>
                <a:lnTo>
                  <a:pt x="2034616" y="1917649"/>
                </a:lnTo>
                <a:lnTo>
                  <a:pt x="2052459" y="1896541"/>
                </a:lnTo>
                <a:lnTo>
                  <a:pt x="2069674" y="1875165"/>
                </a:lnTo>
                <a:lnTo>
                  <a:pt x="2093614" y="1875256"/>
                </a:lnTo>
                <a:lnTo>
                  <a:pt x="2084578" y="1887029"/>
                </a:lnTo>
                <a:lnTo>
                  <a:pt x="2067001" y="1908848"/>
                </a:lnTo>
                <a:lnTo>
                  <a:pt x="2049157" y="1929955"/>
                </a:lnTo>
                <a:close/>
              </a:path>
              <a:path w="2333625" h="2333625">
                <a:moveTo>
                  <a:pt x="2052307" y="1896719"/>
                </a:moveTo>
                <a:lnTo>
                  <a:pt x="2052450" y="1896541"/>
                </a:lnTo>
                <a:lnTo>
                  <a:pt x="2052307" y="1896719"/>
                </a:lnTo>
                <a:close/>
              </a:path>
              <a:path w="2333625" h="2333625">
                <a:moveTo>
                  <a:pt x="2004845" y="1978228"/>
                </a:moveTo>
                <a:lnTo>
                  <a:pt x="1978228" y="1978228"/>
                </a:lnTo>
                <a:lnTo>
                  <a:pt x="1996605" y="1959406"/>
                </a:lnTo>
                <a:lnTo>
                  <a:pt x="2010232" y="1972716"/>
                </a:lnTo>
                <a:lnTo>
                  <a:pt x="2004845" y="1978228"/>
                </a:lnTo>
                <a:close/>
              </a:path>
              <a:path w="2333625" h="2333625">
                <a:moveTo>
                  <a:pt x="1985772" y="1997468"/>
                </a:moveTo>
                <a:lnTo>
                  <a:pt x="1958517" y="1997468"/>
                </a:lnTo>
                <a:lnTo>
                  <a:pt x="1978380" y="1978063"/>
                </a:lnTo>
                <a:lnTo>
                  <a:pt x="1978228" y="1978228"/>
                </a:lnTo>
                <a:lnTo>
                  <a:pt x="2004845" y="1978228"/>
                </a:lnTo>
                <a:lnTo>
                  <a:pt x="1991690" y="1991690"/>
                </a:lnTo>
                <a:lnTo>
                  <a:pt x="1985772" y="1997468"/>
                </a:lnTo>
                <a:close/>
              </a:path>
              <a:path w="2333625" h="2333625">
                <a:moveTo>
                  <a:pt x="1955469" y="2026323"/>
                </a:moveTo>
                <a:lnTo>
                  <a:pt x="1942490" y="2012378"/>
                </a:lnTo>
                <a:lnTo>
                  <a:pt x="1958682" y="1997303"/>
                </a:lnTo>
                <a:lnTo>
                  <a:pt x="1958517" y="1997468"/>
                </a:lnTo>
                <a:lnTo>
                  <a:pt x="1985772" y="1997468"/>
                </a:lnTo>
                <a:lnTo>
                  <a:pt x="1971662" y="2011248"/>
                </a:lnTo>
                <a:lnTo>
                  <a:pt x="1955469" y="2026323"/>
                </a:lnTo>
                <a:close/>
              </a:path>
              <a:path w="2333625" h="2333625">
                <a:moveTo>
                  <a:pt x="1902026" y="2052307"/>
                </a:moveTo>
                <a:lnTo>
                  <a:pt x="1896706" y="2052307"/>
                </a:lnTo>
                <a:lnTo>
                  <a:pt x="1899805" y="2049678"/>
                </a:lnTo>
                <a:lnTo>
                  <a:pt x="1902026" y="2052307"/>
                </a:lnTo>
                <a:close/>
              </a:path>
              <a:path w="2333625" h="2333625">
                <a:moveTo>
                  <a:pt x="1905590" y="2069592"/>
                </a:moveTo>
                <a:lnTo>
                  <a:pt x="1875231" y="2069592"/>
                </a:lnTo>
                <a:lnTo>
                  <a:pt x="1875408" y="2069452"/>
                </a:lnTo>
                <a:lnTo>
                  <a:pt x="1896884" y="2052154"/>
                </a:lnTo>
                <a:lnTo>
                  <a:pt x="1896706" y="2052307"/>
                </a:lnTo>
                <a:lnTo>
                  <a:pt x="1902026" y="2052307"/>
                </a:lnTo>
                <a:lnTo>
                  <a:pt x="1912099" y="2064232"/>
                </a:lnTo>
                <a:lnTo>
                  <a:pt x="1908822" y="2066988"/>
                </a:lnTo>
                <a:lnTo>
                  <a:pt x="1905590" y="2069592"/>
                </a:lnTo>
                <a:close/>
              </a:path>
              <a:path w="2333625" h="2333625">
                <a:moveTo>
                  <a:pt x="1875319" y="2069520"/>
                </a:moveTo>
                <a:close/>
              </a:path>
              <a:path w="2333625" h="2333625">
                <a:moveTo>
                  <a:pt x="1851380" y="2111463"/>
                </a:moveTo>
                <a:lnTo>
                  <a:pt x="1840242" y="2096008"/>
                </a:lnTo>
                <a:lnTo>
                  <a:pt x="1842376" y="2094471"/>
                </a:lnTo>
                <a:lnTo>
                  <a:pt x="1853476" y="2086267"/>
                </a:lnTo>
                <a:lnTo>
                  <a:pt x="1875319" y="2069520"/>
                </a:lnTo>
                <a:lnTo>
                  <a:pt x="1905590" y="2069592"/>
                </a:lnTo>
                <a:lnTo>
                  <a:pt x="1887004" y="2084565"/>
                </a:lnTo>
                <a:lnTo>
                  <a:pt x="1864791" y="2101596"/>
                </a:lnTo>
                <a:lnTo>
                  <a:pt x="1853514" y="2109927"/>
                </a:lnTo>
                <a:lnTo>
                  <a:pt x="1851380" y="2111463"/>
                </a:lnTo>
                <a:close/>
              </a:path>
              <a:path w="2333625" h="2333625">
                <a:moveTo>
                  <a:pt x="1853336" y="2086368"/>
                </a:moveTo>
                <a:lnTo>
                  <a:pt x="1853468" y="2086267"/>
                </a:lnTo>
                <a:lnTo>
                  <a:pt x="1853336" y="2086368"/>
                </a:lnTo>
                <a:close/>
              </a:path>
              <a:path w="2333625" h="2333625">
                <a:moveTo>
                  <a:pt x="1842287" y="2094534"/>
                </a:moveTo>
                <a:close/>
              </a:path>
              <a:path w="2333625" h="2333625">
                <a:moveTo>
                  <a:pt x="1797053" y="2133536"/>
                </a:moveTo>
                <a:lnTo>
                  <a:pt x="1785289" y="2133536"/>
                </a:lnTo>
                <a:lnTo>
                  <a:pt x="1793557" y="2128164"/>
                </a:lnTo>
                <a:lnTo>
                  <a:pt x="1797053" y="2133536"/>
                </a:lnTo>
                <a:close/>
              </a:path>
              <a:path w="2333625" h="2333625">
                <a:moveTo>
                  <a:pt x="1801863" y="2140927"/>
                </a:moveTo>
                <a:lnTo>
                  <a:pt x="1773593" y="2140927"/>
                </a:lnTo>
                <a:lnTo>
                  <a:pt x="1785378" y="2133472"/>
                </a:lnTo>
                <a:lnTo>
                  <a:pt x="1797053" y="2133536"/>
                </a:lnTo>
                <a:lnTo>
                  <a:pt x="1801863" y="2140927"/>
                </a:lnTo>
                <a:close/>
              </a:path>
              <a:path w="2333625" h="2333625">
                <a:moveTo>
                  <a:pt x="1773647" y="2140893"/>
                </a:moveTo>
                <a:close/>
              </a:path>
              <a:path w="2333625" h="2333625">
                <a:moveTo>
                  <a:pt x="1797693" y="2148192"/>
                </a:moveTo>
                <a:lnTo>
                  <a:pt x="1761807" y="2148192"/>
                </a:lnTo>
                <a:lnTo>
                  <a:pt x="1773647" y="2140893"/>
                </a:lnTo>
                <a:lnTo>
                  <a:pt x="1801863" y="2140927"/>
                </a:lnTo>
                <a:lnTo>
                  <a:pt x="1803946" y="2144128"/>
                </a:lnTo>
                <a:lnTo>
                  <a:pt x="1797693" y="2148192"/>
                </a:lnTo>
                <a:close/>
              </a:path>
              <a:path w="2333625" h="2333625">
                <a:moveTo>
                  <a:pt x="1775249" y="2162289"/>
                </a:moveTo>
                <a:lnTo>
                  <a:pt x="1737956" y="2162289"/>
                </a:lnTo>
                <a:lnTo>
                  <a:pt x="1750034" y="2155253"/>
                </a:lnTo>
                <a:lnTo>
                  <a:pt x="1761909" y="2148128"/>
                </a:lnTo>
                <a:lnTo>
                  <a:pt x="1797693" y="2148192"/>
                </a:lnTo>
                <a:lnTo>
                  <a:pt x="1795564" y="2149576"/>
                </a:lnTo>
                <a:lnTo>
                  <a:pt x="1783689" y="2157095"/>
                </a:lnTo>
                <a:lnTo>
                  <a:pt x="1775249" y="2162289"/>
                </a:lnTo>
                <a:close/>
              </a:path>
              <a:path w="2333625" h="2333625">
                <a:moveTo>
                  <a:pt x="1749933" y="2155304"/>
                </a:moveTo>
                <a:close/>
              </a:path>
              <a:path w="2333625" h="2333625">
                <a:moveTo>
                  <a:pt x="1738325" y="2183980"/>
                </a:moveTo>
                <a:lnTo>
                  <a:pt x="1728939" y="2167407"/>
                </a:lnTo>
                <a:lnTo>
                  <a:pt x="1738058" y="2162225"/>
                </a:lnTo>
                <a:lnTo>
                  <a:pt x="1775249" y="2162289"/>
                </a:lnTo>
                <a:lnTo>
                  <a:pt x="1771700" y="2164473"/>
                </a:lnTo>
                <a:lnTo>
                  <a:pt x="1759623" y="2171700"/>
                </a:lnTo>
                <a:lnTo>
                  <a:pt x="1747456" y="2178799"/>
                </a:lnTo>
                <a:lnTo>
                  <a:pt x="1738325" y="2183980"/>
                </a:lnTo>
                <a:close/>
              </a:path>
              <a:path w="2333625" h="2333625">
                <a:moveTo>
                  <a:pt x="1679414" y="2195055"/>
                </a:moveTo>
                <a:lnTo>
                  <a:pt x="1676755" y="2195055"/>
                </a:lnTo>
                <a:lnTo>
                  <a:pt x="1678876" y="2193988"/>
                </a:lnTo>
                <a:lnTo>
                  <a:pt x="1679414" y="2195055"/>
                </a:lnTo>
                <a:close/>
              </a:path>
              <a:path w="2333625" h="2333625">
                <a:moveTo>
                  <a:pt x="1682493" y="2201164"/>
                </a:moveTo>
                <a:lnTo>
                  <a:pt x="1664258" y="2201164"/>
                </a:lnTo>
                <a:lnTo>
                  <a:pt x="1676857" y="2194991"/>
                </a:lnTo>
                <a:lnTo>
                  <a:pt x="1679414" y="2195055"/>
                </a:lnTo>
                <a:lnTo>
                  <a:pt x="1682493" y="2201164"/>
                </a:lnTo>
                <a:close/>
              </a:path>
              <a:path w="2333625" h="2333625">
                <a:moveTo>
                  <a:pt x="1685502" y="2207133"/>
                </a:moveTo>
                <a:lnTo>
                  <a:pt x="1651673" y="2207133"/>
                </a:lnTo>
                <a:lnTo>
                  <a:pt x="1664360" y="2201113"/>
                </a:lnTo>
                <a:lnTo>
                  <a:pt x="1682493" y="2201164"/>
                </a:lnTo>
                <a:lnTo>
                  <a:pt x="1685502" y="2207133"/>
                </a:lnTo>
                <a:close/>
              </a:path>
              <a:path w="2333625" h="2333625">
                <a:moveTo>
                  <a:pt x="1683497" y="2212962"/>
                </a:moveTo>
                <a:lnTo>
                  <a:pt x="1638998" y="2212962"/>
                </a:lnTo>
                <a:lnTo>
                  <a:pt x="1651774" y="2207082"/>
                </a:lnTo>
                <a:lnTo>
                  <a:pt x="1685502" y="2207133"/>
                </a:lnTo>
                <a:lnTo>
                  <a:pt x="1687448" y="2210993"/>
                </a:lnTo>
                <a:lnTo>
                  <a:pt x="1685239" y="2212111"/>
                </a:lnTo>
                <a:lnTo>
                  <a:pt x="1683497" y="2212962"/>
                </a:lnTo>
                <a:close/>
              </a:path>
              <a:path w="2333625" h="2333625">
                <a:moveTo>
                  <a:pt x="1671885" y="2218626"/>
                </a:moveTo>
                <a:lnTo>
                  <a:pt x="1626247" y="2218626"/>
                </a:lnTo>
                <a:lnTo>
                  <a:pt x="1639100" y="2212911"/>
                </a:lnTo>
                <a:lnTo>
                  <a:pt x="1683497" y="2212962"/>
                </a:lnTo>
                <a:lnTo>
                  <a:pt x="1671885" y="2218626"/>
                </a:lnTo>
                <a:close/>
              </a:path>
              <a:path w="2333625" h="2333625">
                <a:moveTo>
                  <a:pt x="1660266" y="2224151"/>
                </a:moveTo>
                <a:lnTo>
                  <a:pt x="1613420" y="2224151"/>
                </a:lnTo>
                <a:lnTo>
                  <a:pt x="1626349" y="2218575"/>
                </a:lnTo>
                <a:lnTo>
                  <a:pt x="1671885" y="2218626"/>
                </a:lnTo>
                <a:lnTo>
                  <a:pt x="1660266" y="2224151"/>
                </a:lnTo>
                <a:close/>
              </a:path>
              <a:path w="2333625" h="2333625">
                <a:moveTo>
                  <a:pt x="1617573" y="2243048"/>
                </a:moveTo>
                <a:lnTo>
                  <a:pt x="1610258" y="2225459"/>
                </a:lnTo>
                <a:lnTo>
                  <a:pt x="1613522" y="2224100"/>
                </a:lnTo>
                <a:lnTo>
                  <a:pt x="1660266" y="2224151"/>
                </a:lnTo>
                <a:lnTo>
                  <a:pt x="1646847" y="2230310"/>
                </a:lnTo>
                <a:lnTo>
                  <a:pt x="1633880" y="2236076"/>
                </a:lnTo>
                <a:lnTo>
                  <a:pt x="1620837" y="2241689"/>
                </a:lnTo>
                <a:lnTo>
                  <a:pt x="1617573" y="2243048"/>
                </a:lnTo>
                <a:close/>
              </a:path>
              <a:path w="2333625" h="2333625">
                <a:moveTo>
                  <a:pt x="1558677" y="2249449"/>
                </a:moveTo>
                <a:lnTo>
                  <a:pt x="1548079" y="2249449"/>
                </a:lnTo>
                <a:lnTo>
                  <a:pt x="1557464" y="2246071"/>
                </a:lnTo>
                <a:lnTo>
                  <a:pt x="1558677" y="2249449"/>
                </a:lnTo>
                <a:close/>
              </a:path>
              <a:path w="2333625" h="2333625">
                <a:moveTo>
                  <a:pt x="1560323" y="2254034"/>
                </a:moveTo>
                <a:lnTo>
                  <a:pt x="1534782" y="2254034"/>
                </a:lnTo>
                <a:lnTo>
                  <a:pt x="1548180" y="2249398"/>
                </a:lnTo>
                <a:lnTo>
                  <a:pt x="1558677" y="2249449"/>
                </a:lnTo>
                <a:lnTo>
                  <a:pt x="1560323" y="2254034"/>
                </a:lnTo>
                <a:close/>
              </a:path>
              <a:path w="2333625" h="2333625">
                <a:moveTo>
                  <a:pt x="1561915" y="2258466"/>
                </a:moveTo>
                <a:lnTo>
                  <a:pt x="1521409" y="2258466"/>
                </a:lnTo>
                <a:lnTo>
                  <a:pt x="1534883" y="2253996"/>
                </a:lnTo>
                <a:lnTo>
                  <a:pt x="1560323" y="2254034"/>
                </a:lnTo>
                <a:lnTo>
                  <a:pt x="1561915" y="2258466"/>
                </a:lnTo>
                <a:close/>
              </a:path>
              <a:path w="2333625" h="2333625">
                <a:moveTo>
                  <a:pt x="1563447" y="2262733"/>
                </a:moveTo>
                <a:lnTo>
                  <a:pt x="1507972" y="2262733"/>
                </a:lnTo>
                <a:lnTo>
                  <a:pt x="1521523" y="2258428"/>
                </a:lnTo>
                <a:lnTo>
                  <a:pt x="1561915" y="2258466"/>
                </a:lnTo>
                <a:lnTo>
                  <a:pt x="1563447" y="2262733"/>
                </a:lnTo>
                <a:close/>
              </a:path>
              <a:path w="2333625" h="2333625">
                <a:moveTo>
                  <a:pt x="1555963" y="2266848"/>
                </a:moveTo>
                <a:lnTo>
                  <a:pt x="1494459" y="2266848"/>
                </a:lnTo>
                <a:lnTo>
                  <a:pt x="1508086" y="2262695"/>
                </a:lnTo>
                <a:lnTo>
                  <a:pt x="1563447" y="2262733"/>
                </a:lnTo>
                <a:lnTo>
                  <a:pt x="1563903" y="2264003"/>
                </a:lnTo>
                <a:lnTo>
                  <a:pt x="1555963" y="2266848"/>
                </a:lnTo>
                <a:close/>
              </a:path>
              <a:path w="2333625" h="2333625">
                <a:moveTo>
                  <a:pt x="1490891" y="2287727"/>
                </a:moveTo>
                <a:lnTo>
                  <a:pt x="1485569" y="2269426"/>
                </a:lnTo>
                <a:lnTo>
                  <a:pt x="1494574" y="2266810"/>
                </a:lnTo>
                <a:lnTo>
                  <a:pt x="1555963" y="2266848"/>
                </a:lnTo>
                <a:lnTo>
                  <a:pt x="1513624" y="2280932"/>
                </a:lnTo>
                <a:lnTo>
                  <a:pt x="1499882" y="2285110"/>
                </a:lnTo>
                <a:lnTo>
                  <a:pt x="1490891" y="2287727"/>
                </a:lnTo>
                <a:close/>
              </a:path>
              <a:path w="2333625" h="2333625">
                <a:moveTo>
                  <a:pt x="1431761" y="2288057"/>
                </a:moveTo>
                <a:lnTo>
                  <a:pt x="1411960" y="2288057"/>
                </a:lnTo>
                <a:lnTo>
                  <a:pt x="1425981" y="2284920"/>
                </a:lnTo>
                <a:lnTo>
                  <a:pt x="1430743" y="2283777"/>
                </a:lnTo>
                <a:lnTo>
                  <a:pt x="1431761" y="2288057"/>
                </a:lnTo>
                <a:close/>
              </a:path>
              <a:path w="2333625" h="2333625">
                <a:moveTo>
                  <a:pt x="1425867" y="2284945"/>
                </a:moveTo>
                <a:close/>
              </a:path>
              <a:path w="2333625" h="2333625">
                <a:moveTo>
                  <a:pt x="1412060" y="2288035"/>
                </a:moveTo>
                <a:close/>
              </a:path>
              <a:path w="2333625" h="2333625">
                <a:moveTo>
                  <a:pt x="1432464" y="2291016"/>
                </a:moveTo>
                <a:lnTo>
                  <a:pt x="1397977" y="2291016"/>
                </a:lnTo>
                <a:lnTo>
                  <a:pt x="1412060" y="2288035"/>
                </a:lnTo>
                <a:lnTo>
                  <a:pt x="1431761" y="2288057"/>
                </a:lnTo>
                <a:lnTo>
                  <a:pt x="1432464" y="2291016"/>
                </a:lnTo>
                <a:close/>
              </a:path>
              <a:path w="2333625" h="2333625">
                <a:moveTo>
                  <a:pt x="1433125" y="2293797"/>
                </a:moveTo>
                <a:lnTo>
                  <a:pt x="1383931" y="2293797"/>
                </a:lnTo>
                <a:lnTo>
                  <a:pt x="1398092" y="2290991"/>
                </a:lnTo>
                <a:lnTo>
                  <a:pt x="1432464" y="2291016"/>
                </a:lnTo>
                <a:lnTo>
                  <a:pt x="1433125" y="2293797"/>
                </a:lnTo>
                <a:close/>
              </a:path>
              <a:path w="2333625" h="2333625">
                <a:moveTo>
                  <a:pt x="1433744" y="2296401"/>
                </a:moveTo>
                <a:lnTo>
                  <a:pt x="1369834" y="2296401"/>
                </a:lnTo>
                <a:lnTo>
                  <a:pt x="1384058" y="2293772"/>
                </a:lnTo>
                <a:lnTo>
                  <a:pt x="1383931" y="2293797"/>
                </a:lnTo>
                <a:lnTo>
                  <a:pt x="1433125" y="2293797"/>
                </a:lnTo>
                <a:lnTo>
                  <a:pt x="1433744" y="2296401"/>
                </a:lnTo>
                <a:close/>
              </a:path>
              <a:path w="2333625" h="2333625">
                <a:moveTo>
                  <a:pt x="1359865" y="2317445"/>
                </a:moveTo>
                <a:lnTo>
                  <a:pt x="1356639" y="2298674"/>
                </a:lnTo>
                <a:lnTo>
                  <a:pt x="1369948" y="2296375"/>
                </a:lnTo>
                <a:lnTo>
                  <a:pt x="1433744" y="2296401"/>
                </a:lnTo>
                <a:lnTo>
                  <a:pt x="1387525" y="2312504"/>
                </a:lnTo>
                <a:lnTo>
                  <a:pt x="1373187" y="2315159"/>
                </a:lnTo>
                <a:lnTo>
                  <a:pt x="1359865" y="2317445"/>
                </a:lnTo>
                <a:close/>
              </a:path>
              <a:path w="2333625" h="2333625">
                <a:moveTo>
                  <a:pt x="1300561" y="2306840"/>
                </a:moveTo>
                <a:lnTo>
                  <a:pt x="1298460" y="2306840"/>
                </a:lnTo>
                <a:lnTo>
                  <a:pt x="1300530" y="2306586"/>
                </a:lnTo>
                <a:lnTo>
                  <a:pt x="1300561" y="2306840"/>
                </a:lnTo>
                <a:close/>
              </a:path>
              <a:path w="2333625" h="2333625">
                <a:moveTo>
                  <a:pt x="1298483" y="2306837"/>
                </a:moveTo>
                <a:close/>
              </a:path>
              <a:path w="2333625" h="2333625">
                <a:moveTo>
                  <a:pt x="1300750" y="2308402"/>
                </a:moveTo>
                <a:lnTo>
                  <a:pt x="1284020" y="2308402"/>
                </a:lnTo>
                <a:lnTo>
                  <a:pt x="1298483" y="2306837"/>
                </a:lnTo>
                <a:lnTo>
                  <a:pt x="1300561" y="2306840"/>
                </a:lnTo>
                <a:lnTo>
                  <a:pt x="1300750" y="2308402"/>
                </a:lnTo>
                <a:close/>
              </a:path>
              <a:path w="2333625" h="2333625">
                <a:moveTo>
                  <a:pt x="1300916" y="2309774"/>
                </a:moveTo>
                <a:lnTo>
                  <a:pt x="1269517" y="2309774"/>
                </a:lnTo>
                <a:lnTo>
                  <a:pt x="1284135" y="2308390"/>
                </a:lnTo>
                <a:lnTo>
                  <a:pt x="1300750" y="2308402"/>
                </a:lnTo>
                <a:lnTo>
                  <a:pt x="1300916" y="2309774"/>
                </a:lnTo>
                <a:close/>
              </a:path>
              <a:path w="2333625" h="2333625">
                <a:moveTo>
                  <a:pt x="1301061" y="2310980"/>
                </a:moveTo>
                <a:lnTo>
                  <a:pt x="1254975" y="2310980"/>
                </a:lnTo>
                <a:lnTo>
                  <a:pt x="1269644" y="2309761"/>
                </a:lnTo>
                <a:lnTo>
                  <a:pt x="1300916" y="2309774"/>
                </a:lnTo>
                <a:lnTo>
                  <a:pt x="1301061" y="2310980"/>
                </a:lnTo>
                <a:close/>
              </a:path>
              <a:path w="2333625" h="2333625">
                <a:moveTo>
                  <a:pt x="1301184" y="2311996"/>
                </a:moveTo>
                <a:lnTo>
                  <a:pt x="1240370" y="2311996"/>
                </a:lnTo>
                <a:lnTo>
                  <a:pt x="1255090" y="2310968"/>
                </a:lnTo>
                <a:lnTo>
                  <a:pt x="1301061" y="2310980"/>
                </a:lnTo>
                <a:lnTo>
                  <a:pt x="1301184" y="2311996"/>
                </a:lnTo>
                <a:close/>
              </a:path>
              <a:path w="2333625" h="2333625">
                <a:moveTo>
                  <a:pt x="1226172" y="2331872"/>
                </a:moveTo>
                <a:lnTo>
                  <a:pt x="1225321" y="2312847"/>
                </a:lnTo>
                <a:lnTo>
                  <a:pt x="1225842" y="2312822"/>
                </a:lnTo>
                <a:lnTo>
                  <a:pt x="1240497" y="2311984"/>
                </a:lnTo>
                <a:lnTo>
                  <a:pt x="1301184" y="2311996"/>
                </a:lnTo>
                <a:lnTo>
                  <a:pt x="1256538" y="2329967"/>
                </a:lnTo>
                <a:lnTo>
                  <a:pt x="1241577" y="2331008"/>
                </a:lnTo>
                <a:lnTo>
                  <a:pt x="1226172" y="2331872"/>
                </a:lnTo>
                <a:close/>
              </a:path>
              <a:path w="2333625" h="2333625">
                <a:moveTo>
                  <a:pt x="1166774" y="2333371"/>
                </a:moveTo>
                <a:lnTo>
                  <a:pt x="1121549" y="2332507"/>
                </a:lnTo>
                <a:lnTo>
                  <a:pt x="1091933" y="2331008"/>
                </a:lnTo>
                <a:lnTo>
                  <a:pt x="1093012" y="2311984"/>
                </a:lnTo>
                <a:lnTo>
                  <a:pt x="1107694" y="2312822"/>
                </a:lnTo>
                <a:lnTo>
                  <a:pt x="1122400" y="2313482"/>
                </a:lnTo>
                <a:lnTo>
                  <a:pt x="1137145" y="2313940"/>
                </a:lnTo>
                <a:lnTo>
                  <a:pt x="1137018" y="2313940"/>
                </a:lnTo>
                <a:lnTo>
                  <a:pt x="1151928" y="2314219"/>
                </a:lnTo>
                <a:lnTo>
                  <a:pt x="1166711" y="2314320"/>
                </a:lnTo>
                <a:lnTo>
                  <a:pt x="1168565" y="2314321"/>
                </a:lnTo>
                <a:lnTo>
                  <a:pt x="1168679" y="2333358"/>
                </a:lnTo>
                <a:lnTo>
                  <a:pt x="1166774" y="2333371"/>
                </a:lnTo>
                <a:close/>
              </a:path>
              <a:path w="2333625" h="2333625">
                <a:moveTo>
                  <a:pt x="1034529" y="2325954"/>
                </a:moveTo>
                <a:lnTo>
                  <a:pt x="988974" y="2319909"/>
                </a:lnTo>
                <a:lnTo>
                  <a:pt x="958430" y="2314816"/>
                </a:lnTo>
                <a:lnTo>
                  <a:pt x="961898" y="2296083"/>
                </a:lnTo>
                <a:lnTo>
                  <a:pt x="963587" y="2296401"/>
                </a:lnTo>
                <a:lnTo>
                  <a:pt x="977747" y="2298839"/>
                </a:lnTo>
                <a:lnTo>
                  <a:pt x="991891" y="2301087"/>
                </a:lnTo>
                <a:lnTo>
                  <a:pt x="1006246" y="2303195"/>
                </a:lnTo>
                <a:lnTo>
                  <a:pt x="1020476" y="2305088"/>
                </a:lnTo>
                <a:lnTo>
                  <a:pt x="1034856" y="2306828"/>
                </a:lnTo>
                <a:lnTo>
                  <a:pt x="1036574" y="2307018"/>
                </a:lnTo>
                <a:lnTo>
                  <a:pt x="1034529" y="2325954"/>
                </a:lnTo>
                <a:close/>
              </a:path>
              <a:path w="2333625" h="2333625">
                <a:moveTo>
                  <a:pt x="901992" y="2303195"/>
                </a:moveTo>
                <a:lnTo>
                  <a:pt x="861110" y="2292934"/>
                </a:lnTo>
                <a:lnTo>
                  <a:pt x="827824" y="2283371"/>
                </a:lnTo>
                <a:lnTo>
                  <a:pt x="833361" y="2265146"/>
                </a:lnTo>
                <a:lnTo>
                  <a:pt x="838962" y="2266848"/>
                </a:lnTo>
                <a:lnTo>
                  <a:pt x="852551" y="2270798"/>
                </a:lnTo>
                <a:lnTo>
                  <a:pt x="866203" y="2274582"/>
                </a:lnTo>
                <a:lnTo>
                  <a:pt x="879919" y="2278202"/>
                </a:lnTo>
                <a:lnTo>
                  <a:pt x="893597" y="2281631"/>
                </a:lnTo>
                <a:lnTo>
                  <a:pt x="906386" y="2284666"/>
                </a:lnTo>
                <a:lnTo>
                  <a:pt x="901992" y="2303195"/>
                </a:lnTo>
                <a:close/>
              </a:path>
              <a:path w="2333625" h="2333625">
                <a:moveTo>
                  <a:pt x="773112" y="2265286"/>
                </a:moveTo>
                <a:lnTo>
                  <a:pt x="725601" y="2247112"/>
                </a:lnTo>
                <a:lnTo>
                  <a:pt x="701738" y="2237028"/>
                </a:lnTo>
                <a:lnTo>
                  <a:pt x="709269" y="2219528"/>
                </a:lnTo>
                <a:lnTo>
                  <a:pt x="720001" y="2224151"/>
                </a:lnTo>
                <a:lnTo>
                  <a:pt x="732825" y="2229472"/>
                </a:lnTo>
                <a:lnTo>
                  <a:pt x="745814" y="2234692"/>
                </a:lnTo>
                <a:lnTo>
                  <a:pt x="758878" y="2239746"/>
                </a:lnTo>
                <a:lnTo>
                  <a:pt x="772121" y="2244699"/>
                </a:lnTo>
                <a:lnTo>
                  <a:pt x="779551" y="2247366"/>
                </a:lnTo>
                <a:lnTo>
                  <a:pt x="773112" y="2265286"/>
                </a:lnTo>
                <a:close/>
              </a:path>
              <a:path w="2333625" h="2333625">
                <a:moveTo>
                  <a:pt x="772161" y="2244699"/>
                </a:moveTo>
                <a:lnTo>
                  <a:pt x="772020" y="2244648"/>
                </a:lnTo>
                <a:lnTo>
                  <a:pt x="772161" y="2244699"/>
                </a:lnTo>
                <a:close/>
              </a:path>
              <a:path w="2333625" h="2333625">
                <a:moveTo>
                  <a:pt x="649490" y="2212746"/>
                </a:moveTo>
                <a:lnTo>
                  <a:pt x="610476" y="2192502"/>
                </a:lnTo>
                <a:lnTo>
                  <a:pt x="581774" y="2176360"/>
                </a:lnTo>
                <a:lnTo>
                  <a:pt x="591362" y="2159901"/>
                </a:lnTo>
                <a:lnTo>
                  <a:pt x="595475" y="2162289"/>
                </a:lnTo>
                <a:lnTo>
                  <a:pt x="607440" y="2169071"/>
                </a:lnTo>
                <a:lnTo>
                  <a:pt x="619671" y="2175827"/>
                </a:lnTo>
                <a:lnTo>
                  <a:pt x="631913" y="2182380"/>
                </a:lnTo>
                <a:lnTo>
                  <a:pt x="644147" y="2188730"/>
                </a:lnTo>
                <a:lnTo>
                  <a:pt x="656666" y="2195055"/>
                </a:lnTo>
                <a:lnTo>
                  <a:pt x="657860" y="2195639"/>
                </a:lnTo>
                <a:lnTo>
                  <a:pt x="649490" y="2212746"/>
                </a:lnTo>
                <a:close/>
              </a:path>
              <a:path w="2333625" h="2333625">
                <a:moveTo>
                  <a:pt x="532688" y="2146211"/>
                </a:moveTo>
                <a:lnTo>
                  <a:pt x="491210" y="2118055"/>
                </a:lnTo>
                <a:lnTo>
                  <a:pt x="469684" y="2102370"/>
                </a:lnTo>
                <a:lnTo>
                  <a:pt x="480999" y="2087041"/>
                </a:lnTo>
                <a:lnTo>
                  <a:pt x="491048" y="2094471"/>
                </a:lnTo>
                <a:lnTo>
                  <a:pt x="502247" y="2102535"/>
                </a:lnTo>
                <a:lnTo>
                  <a:pt x="513642" y="2110536"/>
                </a:lnTo>
                <a:lnTo>
                  <a:pt x="524950" y="2118271"/>
                </a:lnTo>
                <a:lnTo>
                  <a:pt x="536545" y="2126005"/>
                </a:lnTo>
                <a:lnTo>
                  <a:pt x="543064" y="2130234"/>
                </a:lnTo>
                <a:lnTo>
                  <a:pt x="532688" y="2146211"/>
                </a:lnTo>
                <a:close/>
              </a:path>
              <a:path w="2333625" h="2333625">
                <a:moveTo>
                  <a:pt x="424243" y="2066696"/>
                </a:moveTo>
                <a:lnTo>
                  <a:pt x="403034" y="2048764"/>
                </a:lnTo>
                <a:lnTo>
                  <a:pt x="382092" y="2030171"/>
                </a:lnTo>
                <a:lnTo>
                  <a:pt x="366814" y="2015947"/>
                </a:lnTo>
                <a:lnTo>
                  <a:pt x="379793" y="2002002"/>
                </a:lnTo>
                <a:lnTo>
                  <a:pt x="394907" y="2016074"/>
                </a:lnTo>
                <a:lnTo>
                  <a:pt x="415670" y="2034514"/>
                </a:lnTo>
                <a:lnTo>
                  <a:pt x="436537" y="2052154"/>
                </a:lnTo>
                <a:lnTo>
                  <a:pt x="424243" y="2066696"/>
                </a:lnTo>
                <a:close/>
              </a:path>
              <a:path w="2333625" h="2333625">
                <a:moveTo>
                  <a:pt x="325856" y="1975446"/>
                </a:moveTo>
                <a:lnTo>
                  <a:pt x="322021" y="1971509"/>
                </a:lnTo>
                <a:lnTo>
                  <a:pt x="302945" y="1951012"/>
                </a:lnTo>
                <a:lnTo>
                  <a:pt x="284353" y="1930069"/>
                </a:lnTo>
                <a:lnTo>
                  <a:pt x="274434" y="1918322"/>
                </a:lnTo>
                <a:lnTo>
                  <a:pt x="288975" y="1906016"/>
                </a:lnTo>
                <a:lnTo>
                  <a:pt x="298767" y="1917598"/>
                </a:lnTo>
                <a:lnTo>
                  <a:pt x="317048" y="1938197"/>
                </a:lnTo>
                <a:lnTo>
                  <a:pt x="335953" y="1958530"/>
                </a:lnTo>
                <a:lnTo>
                  <a:pt x="339483" y="1962137"/>
                </a:lnTo>
                <a:lnTo>
                  <a:pt x="325856" y="1975446"/>
                </a:lnTo>
                <a:close/>
              </a:path>
              <a:path w="2333625" h="2333625">
                <a:moveTo>
                  <a:pt x="238391" y="1873389"/>
                </a:moveTo>
                <a:lnTo>
                  <a:pt x="215137" y="1841969"/>
                </a:lnTo>
                <a:lnTo>
                  <a:pt x="193789" y="1810854"/>
                </a:lnTo>
                <a:lnTo>
                  <a:pt x="209638" y="1800288"/>
                </a:lnTo>
                <a:lnTo>
                  <a:pt x="215004" y="1808327"/>
                </a:lnTo>
                <a:lnTo>
                  <a:pt x="222735" y="1819630"/>
                </a:lnTo>
                <a:lnTo>
                  <a:pt x="230671" y="1830933"/>
                </a:lnTo>
                <a:lnTo>
                  <a:pt x="238800" y="1842223"/>
                </a:lnTo>
                <a:lnTo>
                  <a:pt x="247027" y="1853349"/>
                </a:lnTo>
                <a:lnTo>
                  <a:pt x="253504" y="1861807"/>
                </a:lnTo>
                <a:lnTo>
                  <a:pt x="238391" y="1873389"/>
                </a:lnTo>
                <a:close/>
              </a:path>
              <a:path w="2333625" h="2333625">
                <a:moveTo>
                  <a:pt x="163131" y="1762086"/>
                </a:moveTo>
                <a:lnTo>
                  <a:pt x="140703" y="1722678"/>
                </a:lnTo>
                <a:lnTo>
                  <a:pt x="126034" y="1694751"/>
                </a:lnTo>
                <a:lnTo>
                  <a:pt x="143040" y="1686166"/>
                </a:lnTo>
                <a:lnTo>
                  <a:pt x="144540" y="1689125"/>
                </a:lnTo>
                <a:lnTo>
                  <a:pt x="150949" y="1701457"/>
                </a:lnTo>
                <a:lnTo>
                  <a:pt x="157450" y="1713585"/>
                </a:lnTo>
                <a:lnTo>
                  <a:pt x="164142" y="1725739"/>
                </a:lnTo>
                <a:lnTo>
                  <a:pt x="171039" y="1737906"/>
                </a:lnTo>
                <a:lnTo>
                  <a:pt x="178025" y="1749882"/>
                </a:lnTo>
                <a:lnTo>
                  <a:pt x="179463" y="1752295"/>
                </a:lnTo>
                <a:lnTo>
                  <a:pt x="163131" y="1762086"/>
                </a:lnTo>
                <a:close/>
              </a:path>
              <a:path w="2333625" h="2333625">
                <a:moveTo>
                  <a:pt x="101206" y="1642770"/>
                </a:moveTo>
                <a:lnTo>
                  <a:pt x="86118" y="1607553"/>
                </a:lnTo>
                <a:lnTo>
                  <a:pt x="72174" y="1571701"/>
                </a:lnTo>
                <a:lnTo>
                  <a:pt x="90030" y="1565033"/>
                </a:lnTo>
                <a:lnTo>
                  <a:pt x="93484" y="1574292"/>
                </a:lnTo>
                <a:lnTo>
                  <a:pt x="98580" y="1587461"/>
                </a:lnTo>
                <a:lnTo>
                  <a:pt x="103756" y="1600352"/>
                </a:lnTo>
                <a:lnTo>
                  <a:pt x="109121" y="1613255"/>
                </a:lnTo>
                <a:lnTo>
                  <a:pt x="114688" y="1626196"/>
                </a:lnTo>
                <a:lnTo>
                  <a:pt x="118618" y="1635023"/>
                </a:lnTo>
                <a:lnTo>
                  <a:pt x="101206" y="1642770"/>
                </a:lnTo>
                <a:close/>
              </a:path>
              <a:path w="2333625" h="2333625">
                <a:moveTo>
                  <a:pt x="53517" y="1517192"/>
                </a:moveTo>
                <a:lnTo>
                  <a:pt x="40297" y="1472044"/>
                </a:lnTo>
                <a:lnTo>
                  <a:pt x="32880" y="1443113"/>
                </a:lnTo>
                <a:lnTo>
                  <a:pt x="51409" y="1438719"/>
                </a:lnTo>
                <a:lnTo>
                  <a:pt x="55097" y="1453464"/>
                </a:lnTo>
                <a:lnTo>
                  <a:pt x="58694" y="1467065"/>
                </a:lnTo>
                <a:lnTo>
                  <a:pt x="62477" y="1480718"/>
                </a:lnTo>
                <a:lnTo>
                  <a:pt x="66425" y="1494294"/>
                </a:lnTo>
                <a:lnTo>
                  <a:pt x="70572" y="1507921"/>
                </a:lnTo>
                <a:lnTo>
                  <a:pt x="71678" y="1511414"/>
                </a:lnTo>
                <a:lnTo>
                  <a:pt x="53517" y="1517192"/>
                </a:lnTo>
                <a:close/>
              </a:path>
              <a:path w="2333625" h="2333625">
                <a:moveTo>
                  <a:pt x="20662" y="1386801"/>
                </a:moveTo>
                <a:lnTo>
                  <a:pt x="13335" y="1344180"/>
                </a:lnTo>
                <a:lnTo>
                  <a:pt x="8762" y="1310944"/>
                </a:lnTo>
                <a:lnTo>
                  <a:pt x="27673" y="1308658"/>
                </a:lnTo>
                <a:lnTo>
                  <a:pt x="28183" y="1312811"/>
                </a:lnTo>
                <a:lnTo>
                  <a:pt x="30083" y="1327022"/>
                </a:lnTo>
                <a:lnTo>
                  <a:pt x="32189" y="1341424"/>
                </a:lnTo>
                <a:lnTo>
                  <a:pt x="34449" y="1355636"/>
                </a:lnTo>
                <a:lnTo>
                  <a:pt x="36889" y="1369796"/>
                </a:lnTo>
                <a:lnTo>
                  <a:pt x="39395" y="1383334"/>
                </a:lnTo>
                <a:lnTo>
                  <a:pt x="20662" y="13868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299142" y="3381222"/>
            <a:ext cx="14478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 i="1">
                <a:latin typeface="Calibri"/>
                <a:cs typeface="Calibri"/>
              </a:rPr>
              <a:t>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52370" y="2572080"/>
            <a:ext cx="812165" cy="453390"/>
          </a:xfrm>
          <a:custGeom>
            <a:avLst/>
            <a:gdLst/>
            <a:ahLst/>
            <a:cxnLst/>
            <a:rect l="l" t="t" r="r" b="b"/>
            <a:pathLst>
              <a:path w="812164" h="453389">
                <a:moveTo>
                  <a:pt x="89446" y="70548"/>
                </a:moveTo>
                <a:lnTo>
                  <a:pt x="0" y="22364"/>
                </a:lnTo>
                <a:lnTo>
                  <a:pt x="12039" y="0"/>
                </a:lnTo>
                <a:lnTo>
                  <a:pt x="101485" y="48183"/>
                </a:lnTo>
                <a:lnTo>
                  <a:pt x="89446" y="70548"/>
                </a:lnTo>
                <a:close/>
              </a:path>
              <a:path w="812164" h="453389">
                <a:moveTo>
                  <a:pt x="245973" y="154863"/>
                </a:moveTo>
                <a:lnTo>
                  <a:pt x="156527" y="106679"/>
                </a:lnTo>
                <a:lnTo>
                  <a:pt x="168579" y="84327"/>
                </a:lnTo>
                <a:lnTo>
                  <a:pt x="258025" y="132511"/>
                </a:lnTo>
                <a:lnTo>
                  <a:pt x="245973" y="154863"/>
                </a:lnTo>
                <a:close/>
              </a:path>
              <a:path w="812164" h="453389">
                <a:moveTo>
                  <a:pt x="402513" y="239191"/>
                </a:moveTo>
                <a:lnTo>
                  <a:pt x="313067" y="191007"/>
                </a:lnTo>
                <a:lnTo>
                  <a:pt x="325107" y="168643"/>
                </a:lnTo>
                <a:lnTo>
                  <a:pt x="414553" y="216827"/>
                </a:lnTo>
                <a:lnTo>
                  <a:pt x="402513" y="239191"/>
                </a:lnTo>
                <a:close/>
              </a:path>
              <a:path w="812164" h="453389">
                <a:moveTo>
                  <a:pt x="559041" y="323519"/>
                </a:moveTo>
                <a:lnTo>
                  <a:pt x="469595" y="275335"/>
                </a:lnTo>
                <a:lnTo>
                  <a:pt x="481634" y="252971"/>
                </a:lnTo>
                <a:lnTo>
                  <a:pt x="571093" y="301155"/>
                </a:lnTo>
                <a:lnTo>
                  <a:pt x="559041" y="323519"/>
                </a:lnTo>
                <a:close/>
              </a:path>
              <a:path w="812164" h="453389">
                <a:moveTo>
                  <a:pt x="715568" y="407835"/>
                </a:moveTo>
                <a:lnTo>
                  <a:pt x="626122" y="359651"/>
                </a:lnTo>
                <a:lnTo>
                  <a:pt x="638175" y="337286"/>
                </a:lnTo>
                <a:lnTo>
                  <a:pt x="727621" y="385470"/>
                </a:lnTo>
                <a:lnTo>
                  <a:pt x="715568" y="407835"/>
                </a:lnTo>
                <a:close/>
              </a:path>
              <a:path w="812164" h="453389">
                <a:moveTo>
                  <a:pt x="800100" y="453364"/>
                </a:moveTo>
                <a:lnTo>
                  <a:pt x="782662" y="443979"/>
                </a:lnTo>
                <a:lnTo>
                  <a:pt x="794702" y="421614"/>
                </a:lnTo>
                <a:lnTo>
                  <a:pt x="812139" y="431012"/>
                </a:lnTo>
                <a:lnTo>
                  <a:pt x="800100" y="45336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58007" y="3030842"/>
            <a:ext cx="193040" cy="327025"/>
          </a:xfrm>
          <a:custGeom>
            <a:avLst/>
            <a:gdLst/>
            <a:ahLst/>
            <a:cxnLst/>
            <a:rect l="l" t="t" r="r" b="b"/>
            <a:pathLst>
              <a:path w="193039" h="327025">
                <a:moveTo>
                  <a:pt x="22339" y="326428"/>
                </a:moveTo>
                <a:lnTo>
                  <a:pt x="0" y="314325"/>
                </a:lnTo>
                <a:lnTo>
                  <a:pt x="48399" y="224993"/>
                </a:lnTo>
                <a:lnTo>
                  <a:pt x="70726" y="237083"/>
                </a:lnTo>
                <a:lnTo>
                  <a:pt x="22339" y="326428"/>
                </a:lnTo>
                <a:close/>
              </a:path>
              <a:path w="193039" h="327025">
                <a:moveTo>
                  <a:pt x="107022" y="170078"/>
                </a:moveTo>
                <a:lnTo>
                  <a:pt x="84683" y="157987"/>
                </a:lnTo>
                <a:lnTo>
                  <a:pt x="133083" y="68656"/>
                </a:lnTo>
                <a:lnTo>
                  <a:pt x="155409" y="80746"/>
                </a:lnTo>
                <a:lnTo>
                  <a:pt x="107022" y="170078"/>
                </a:lnTo>
                <a:close/>
              </a:path>
              <a:path w="193039" h="327025">
                <a:moveTo>
                  <a:pt x="191706" y="13741"/>
                </a:moveTo>
                <a:lnTo>
                  <a:pt x="169367" y="1650"/>
                </a:lnTo>
                <a:lnTo>
                  <a:pt x="170268" y="0"/>
                </a:lnTo>
                <a:lnTo>
                  <a:pt x="192595" y="12103"/>
                </a:lnTo>
                <a:lnTo>
                  <a:pt x="191706" y="13741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70645" y="2901683"/>
            <a:ext cx="807085" cy="448309"/>
          </a:xfrm>
          <a:custGeom>
            <a:avLst/>
            <a:gdLst/>
            <a:ahLst/>
            <a:cxnLst/>
            <a:rect l="l" t="t" r="r" b="b"/>
            <a:pathLst>
              <a:path w="807085" h="448310">
                <a:moveTo>
                  <a:pt x="728607" y="417647"/>
                </a:moveTo>
                <a:lnTo>
                  <a:pt x="0" y="25158"/>
                </a:lnTo>
                <a:lnTo>
                  <a:pt x="13550" y="0"/>
                </a:lnTo>
                <a:lnTo>
                  <a:pt x="742153" y="392486"/>
                </a:lnTo>
                <a:lnTo>
                  <a:pt x="756946" y="416682"/>
                </a:lnTo>
                <a:lnTo>
                  <a:pt x="728607" y="417647"/>
                </a:lnTo>
                <a:close/>
              </a:path>
              <a:path w="807085" h="448310">
                <a:moveTo>
                  <a:pt x="806333" y="442709"/>
                </a:moveTo>
                <a:lnTo>
                  <a:pt x="775131" y="442709"/>
                </a:lnTo>
                <a:lnTo>
                  <a:pt x="788682" y="417550"/>
                </a:lnTo>
                <a:lnTo>
                  <a:pt x="742153" y="392486"/>
                </a:lnTo>
                <a:lnTo>
                  <a:pt x="717956" y="352907"/>
                </a:lnTo>
                <a:lnTo>
                  <a:pt x="716673" y="350202"/>
                </a:lnTo>
                <a:lnTo>
                  <a:pt x="715987" y="347306"/>
                </a:lnTo>
                <a:lnTo>
                  <a:pt x="715911" y="344309"/>
                </a:lnTo>
                <a:lnTo>
                  <a:pt x="716457" y="341375"/>
                </a:lnTo>
                <a:lnTo>
                  <a:pt x="729792" y="331165"/>
                </a:lnTo>
                <a:lnTo>
                  <a:pt x="732777" y="331406"/>
                </a:lnTo>
                <a:lnTo>
                  <a:pt x="735634" y="332257"/>
                </a:lnTo>
                <a:lnTo>
                  <a:pt x="738263" y="333692"/>
                </a:lnTo>
                <a:lnTo>
                  <a:pt x="740524" y="335635"/>
                </a:lnTo>
                <a:lnTo>
                  <a:pt x="742340" y="337997"/>
                </a:lnTo>
                <a:lnTo>
                  <a:pt x="806333" y="442709"/>
                </a:lnTo>
                <a:close/>
              </a:path>
              <a:path w="807085" h="448310">
                <a:moveTo>
                  <a:pt x="756946" y="416682"/>
                </a:moveTo>
                <a:lnTo>
                  <a:pt x="742153" y="392486"/>
                </a:lnTo>
                <a:lnTo>
                  <a:pt x="785523" y="415848"/>
                </a:lnTo>
                <a:lnTo>
                  <a:pt x="781418" y="415848"/>
                </a:lnTo>
                <a:lnTo>
                  <a:pt x="756946" y="416682"/>
                </a:lnTo>
                <a:close/>
              </a:path>
              <a:path w="807085" h="448310">
                <a:moveTo>
                  <a:pt x="769721" y="437578"/>
                </a:moveTo>
                <a:lnTo>
                  <a:pt x="756946" y="416682"/>
                </a:lnTo>
                <a:lnTo>
                  <a:pt x="781418" y="415848"/>
                </a:lnTo>
                <a:lnTo>
                  <a:pt x="769721" y="437578"/>
                </a:lnTo>
                <a:close/>
              </a:path>
              <a:path w="807085" h="448310">
                <a:moveTo>
                  <a:pt x="777895" y="437578"/>
                </a:moveTo>
                <a:lnTo>
                  <a:pt x="769721" y="437578"/>
                </a:lnTo>
                <a:lnTo>
                  <a:pt x="781418" y="415848"/>
                </a:lnTo>
                <a:lnTo>
                  <a:pt x="785523" y="415848"/>
                </a:lnTo>
                <a:lnTo>
                  <a:pt x="788682" y="417550"/>
                </a:lnTo>
                <a:lnTo>
                  <a:pt x="777895" y="437578"/>
                </a:lnTo>
                <a:close/>
              </a:path>
              <a:path w="807085" h="448310">
                <a:moveTo>
                  <a:pt x="775131" y="442709"/>
                </a:moveTo>
                <a:lnTo>
                  <a:pt x="728607" y="417647"/>
                </a:lnTo>
                <a:lnTo>
                  <a:pt x="756946" y="416682"/>
                </a:lnTo>
                <a:lnTo>
                  <a:pt x="769721" y="437578"/>
                </a:lnTo>
                <a:lnTo>
                  <a:pt x="777895" y="437578"/>
                </a:lnTo>
                <a:lnTo>
                  <a:pt x="775131" y="442709"/>
                </a:lnTo>
                <a:close/>
              </a:path>
              <a:path w="807085" h="448310">
                <a:moveTo>
                  <a:pt x="683209" y="447776"/>
                </a:moveTo>
                <a:lnTo>
                  <a:pt x="668464" y="432498"/>
                </a:lnTo>
                <a:lnTo>
                  <a:pt x="668985" y="429552"/>
                </a:lnTo>
                <a:lnTo>
                  <a:pt x="728607" y="417647"/>
                </a:lnTo>
                <a:lnTo>
                  <a:pt x="775131" y="442709"/>
                </a:lnTo>
                <a:lnTo>
                  <a:pt x="806333" y="442709"/>
                </a:lnTo>
                <a:lnTo>
                  <a:pt x="806869" y="443585"/>
                </a:lnTo>
                <a:lnTo>
                  <a:pt x="683209" y="447776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656204" y="3264776"/>
            <a:ext cx="30035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" b="1" i="1">
                <a:solidFill>
                  <a:srgbClr val="1F3863"/>
                </a:solidFill>
                <a:latin typeface="Times New Roman"/>
                <a:cs typeface="Times New Roman"/>
              </a:rPr>
              <a:t>F</a:t>
            </a:r>
            <a:r>
              <a:rPr dirty="0" baseline="-16460" sz="2025" spc="15" b="1" i="1">
                <a:solidFill>
                  <a:srgbClr val="1F3863"/>
                </a:solidFill>
                <a:latin typeface="Times New Roman"/>
                <a:cs typeface="Times New Roman"/>
              </a:rPr>
              <a:t>n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90038" y="2897682"/>
            <a:ext cx="973455" cy="179705"/>
          </a:xfrm>
          <a:custGeom>
            <a:avLst/>
            <a:gdLst/>
            <a:ahLst/>
            <a:cxnLst/>
            <a:rect l="l" t="t" r="r" b="b"/>
            <a:pathLst>
              <a:path w="973455" h="179705">
                <a:moveTo>
                  <a:pt x="890887" y="133194"/>
                </a:moveTo>
                <a:lnTo>
                  <a:pt x="0" y="28384"/>
                </a:lnTo>
                <a:lnTo>
                  <a:pt x="3327" y="0"/>
                </a:lnTo>
                <a:lnTo>
                  <a:pt x="894223" y="104809"/>
                </a:lnTo>
                <a:lnTo>
                  <a:pt x="916883" y="121865"/>
                </a:lnTo>
                <a:lnTo>
                  <a:pt x="890887" y="133194"/>
                </a:lnTo>
                <a:close/>
              </a:path>
              <a:path w="973455" h="179705">
                <a:moveTo>
                  <a:pt x="948264" y="139369"/>
                </a:moveTo>
                <a:lnTo>
                  <a:pt x="943381" y="139369"/>
                </a:lnTo>
                <a:lnTo>
                  <a:pt x="946721" y="110985"/>
                </a:lnTo>
                <a:lnTo>
                  <a:pt x="894223" y="104809"/>
                </a:lnTo>
                <a:lnTo>
                  <a:pt x="857161" y="76911"/>
                </a:lnTo>
                <a:lnTo>
                  <a:pt x="851522" y="66751"/>
                </a:lnTo>
                <a:lnTo>
                  <a:pt x="851573" y="63766"/>
                </a:lnTo>
                <a:lnTo>
                  <a:pt x="866000" y="51219"/>
                </a:lnTo>
                <a:lnTo>
                  <a:pt x="868959" y="51574"/>
                </a:lnTo>
                <a:lnTo>
                  <a:pt x="871791" y="52552"/>
                </a:lnTo>
                <a:lnTo>
                  <a:pt x="874344" y="54089"/>
                </a:lnTo>
                <a:lnTo>
                  <a:pt x="973213" y="128498"/>
                </a:lnTo>
                <a:lnTo>
                  <a:pt x="948264" y="139369"/>
                </a:lnTo>
                <a:close/>
              </a:path>
              <a:path w="973455" h="179705">
                <a:moveTo>
                  <a:pt x="916883" y="121865"/>
                </a:moveTo>
                <a:lnTo>
                  <a:pt x="894223" y="104809"/>
                </a:lnTo>
                <a:lnTo>
                  <a:pt x="946721" y="110985"/>
                </a:lnTo>
                <a:lnTo>
                  <a:pt x="946592" y="112077"/>
                </a:lnTo>
                <a:lnTo>
                  <a:pt x="939342" y="112077"/>
                </a:lnTo>
                <a:lnTo>
                  <a:pt x="916883" y="121865"/>
                </a:lnTo>
                <a:close/>
              </a:path>
              <a:path w="973455" h="179705">
                <a:moveTo>
                  <a:pt x="936459" y="136601"/>
                </a:moveTo>
                <a:lnTo>
                  <a:pt x="916883" y="121865"/>
                </a:lnTo>
                <a:lnTo>
                  <a:pt x="939342" y="112077"/>
                </a:lnTo>
                <a:lnTo>
                  <a:pt x="936459" y="136601"/>
                </a:lnTo>
                <a:close/>
              </a:path>
              <a:path w="973455" h="179705">
                <a:moveTo>
                  <a:pt x="943707" y="136601"/>
                </a:moveTo>
                <a:lnTo>
                  <a:pt x="936459" y="136601"/>
                </a:lnTo>
                <a:lnTo>
                  <a:pt x="939342" y="112077"/>
                </a:lnTo>
                <a:lnTo>
                  <a:pt x="946592" y="112077"/>
                </a:lnTo>
                <a:lnTo>
                  <a:pt x="943707" y="136601"/>
                </a:lnTo>
                <a:close/>
              </a:path>
              <a:path w="973455" h="179705">
                <a:moveTo>
                  <a:pt x="943381" y="139369"/>
                </a:moveTo>
                <a:lnTo>
                  <a:pt x="890887" y="133194"/>
                </a:lnTo>
                <a:lnTo>
                  <a:pt x="916883" y="121865"/>
                </a:lnTo>
                <a:lnTo>
                  <a:pt x="936459" y="136601"/>
                </a:lnTo>
                <a:lnTo>
                  <a:pt x="943707" y="136601"/>
                </a:lnTo>
                <a:lnTo>
                  <a:pt x="943381" y="139369"/>
                </a:lnTo>
                <a:close/>
              </a:path>
              <a:path w="973455" h="179705">
                <a:moveTo>
                  <a:pt x="853960" y="179120"/>
                </a:moveTo>
                <a:lnTo>
                  <a:pt x="839851" y="166204"/>
                </a:lnTo>
                <a:lnTo>
                  <a:pt x="839876" y="163220"/>
                </a:lnTo>
                <a:lnTo>
                  <a:pt x="890887" y="133194"/>
                </a:lnTo>
                <a:lnTo>
                  <a:pt x="943381" y="139369"/>
                </a:lnTo>
                <a:lnTo>
                  <a:pt x="948264" y="139369"/>
                </a:lnTo>
                <a:lnTo>
                  <a:pt x="859777" y="177927"/>
                </a:lnTo>
                <a:lnTo>
                  <a:pt x="856932" y="178828"/>
                </a:lnTo>
                <a:lnTo>
                  <a:pt x="853960" y="17912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184842" y="2768282"/>
            <a:ext cx="31877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" b="1" i="1">
                <a:solidFill>
                  <a:srgbClr val="C00000"/>
                </a:solidFill>
                <a:latin typeface="Times New Roman"/>
                <a:cs typeface="Times New Roman"/>
              </a:rPr>
              <a:t>F</a:t>
            </a:r>
            <a:r>
              <a:rPr dirty="0" baseline="-18518" sz="1350" spc="15" b="1">
                <a:solidFill>
                  <a:srgbClr val="C00000"/>
                </a:solidFill>
                <a:latin typeface="Yu Gothic UI"/>
                <a:cs typeface="Yu Gothic UI"/>
              </a:rPr>
              <a:t>合</a:t>
            </a:r>
            <a:endParaRPr baseline="-18518" sz="1350">
              <a:latin typeface="Yu Gothic UI"/>
              <a:cs typeface="Yu Gothic U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75573" y="2583840"/>
            <a:ext cx="202565" cy="349885"/>
          </a:xfrm>
          <a:custGeom>
            <a:avLst/>
            <a:gdLst/>
            <a:ahLst/>
            <a:cxnLst/>
            <a:rect l="l" t="t" r="r" b="b"/>
            <a:pathLst>
              <a:path w="202564" h="349885">
                <a:moveTo>
                  <a:pt x="98818" y="90728"/>
                </a:moveTo>
                <a:lnTo>
                  <a:pt x="85712" y="76809"/>
                </a:lnTo>
                <a:lnTo>
                  <a:pt x="85953" y="73837"/>
                </a:lnTo>
                <a:lnTo>
                  <a:pt x="198297" y="0"/>
                </a:lnTo>
                <a:lnTo>
                  <a:pt x="198871" y="18122"/>
                </a:lnTo>
                <a:lnTo>
                  <a:pt x="172224" y="18122"/>
                </a:lnTo>
                <a:lnTo>
                  <a:pt x="147053" y="64595"/>
                </a:lnTo>
                <a:lnTo>
                  <a:pt x="107416" y="88696"/>
                </a:lnTo>
                <a:lnTo>
                  <a:pt x="104711" y="89979"/>
                </a:lnTo>
                <a:lnTo>
                  <a:pt x="101803" y="90665"/>
                </a:lnTo>
                <a:lnTo>
                  <a:pt x="98818" y="90728"/>
                </a:lnTo>
                <a:close/>
              </a:path>
              <a:path w="202564" h="349885">
                <a:moveTo>
                  <a:pt x="147053" y="64595"/>
                </a:moveTo>
                <a:lnTo>
                  <a:pt x="172224" y="18122"/>
                </a:lnTo>
                <a:lnTo>
                  <a:pt x="185635" y="25387"/>
                </a:lnTo>
                <a:lnTo>
                  <a:pt x="170510" y="25387"/>
                </a:lnTo>
                <a:lnTo>
                  <a:pt x="171284" y="49861"/>
                </a:lnTo>
                <a:lnTo>
                  <a:pt x="147053" y="64595"/>
                </a:lnTo>
                <a:close/>
              </a:path>
              <a:path w="202564" h="349885">
                <a:moveTo>
                  <a:pt x="186893" y="138379"/>
                </a:moveTo>
                <a:lnTo>
                  <a:pt x="172180" y="78216"/>
                </a:lnTo>
                <a:lnTo>
                  <a:pt x="197357" y="31737"/>
                </a:lnTo>
                <a:lnTo>
                  <a:pt x="172224" y="18122"/>
                </a:lnTo>
                <a:lnTo>
                  <a:pt x="198871" y="18122"/>
                </a:lnTo>
                <a:lnTo>
                  <a:pt x="202209" y="123672"/>
                </a:lnTo>
                <a:lnTo>
                  <a:pt x="189877" y="138277"/>
                </a:lnTo>
                <a:lnTo>
                  <a:pt x="186893" y="138379"/>
                </a:lnTo>
                <a:close/>
              </a:path>
              <a:path w="202564" h="349885">
                <a:moveTo>
                  <a:pt x="171284" y="49861"/>
                </a:moveTo>
                <a:lnTo>
                  <a:pt x="170510" y="25387"/>
                </a:lnTo>
                <a:lnTo>
                  <a:pt x="192214" y="37134"/>
                </a:lnTo>
                <a:lnTo>
                  <a:pt x="171284" y="49861"/>
                </a:lnTo>
                <a:close/>
              </a:path>
              <a:path w="202564" h="349885">
                <a:moveTo>
                  <a:pt x="172180" y="78216"/>
                </a:moveTo>
                <a:lnTo>
                  <a:pt x="171284" y="49861"/>
                </a:lnTo>
                <a:lnTo>
                  <a:pt x="192214" y="37134"/>
                </a:lnTo>
                <a:lnTo>
                  <a:pt x="170510" y="25387"/>
                </a:lnTo>
                <a:lnTo>
                  <a:pt x="185635" y="25387"/>
                </a:lnTo>
                <a:lnTo>
                  <a:pt x="197357" y="31737"/>
                </a:lnTo>
                <a:lnTo>
                  <a:pt x="172180" y="78216"/>
                </a:lnTo>
                <a:close/>
              </a:path>
              <a:path w="202564" h="349885">
                <a:moveTo>
                  <a:pt x="25120" y="349707"/>
                </a:moveTo>
                <a:lnTo>
                  <a:pt x="0" y="336092"/>
                </a:lnTo>
                <a:lnTo>
                  <a:pt x="147053" y="64595"/>
                </a:lnTo>
                <a:lnTo>
                  <a:pt x="171284" y="49861"/>
                </a:lnTo>
                <a:lnTo>
                  <a:pt x="172180" y="78216"/>
                </a:lnTo>
                <a:lnTo>
                  <a:pt x="25120" y="349707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940636" y="2392629"/>
            <a:ext cx="20383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b="1" i="1">
                <a:solidFill>
                  <a:srgbClr val="1F3863"/>
                </a:solidFill>
                <a:latin typeface="Times New Roman"/>
                <a:cs typeface="Times New Roman"/>
              </a:rPr>
              <a:t>F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18436" y="2538044"/>
            <a:ext cx="102870" cy="2343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5" b="1" i="1">
                <a:solidFill>
                  <a:srgbClr val="1F3863"/>
                </a:solidFill>
                <a:latin typeface="Times New Roman"/>
                <a:cs typeface="Times New Roman"/>
              </a:rPr>
              <a:t>τ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81455" y="1319783"/>
            <a:ext cx="7234555" cy="378460"/>
          </a:xfrm>
          <a:prstGeom prst="rect">
            <a:avLst/>
          </a:prstGeom>
          <a:solidFill>
            <a:srgbClr val="FFFFFF">
              <a:alpha val="79998"/>
            </a:srgbClr>
          </a:solidFill>
        </p:spPr>
        <p:txBody>
          <a:bodyPr wrap="square" lIns="0" tIns="5080" rIns="0" bIns="0" rtlCol="0" vert="horz">
            <a:spAutoFit/>
          </a:bodyPr>
          <a:lstStyle/>
          <a:p>
            <a:pPr marL="512445">
              <a:lnSpc>
                <a:spcPct val="100000"/>
              </a:lnSpc>
              <a:spcBef>
                <a:spcPts val="40"/>
              </a:spcBef>
            </a:pPr>
            <a:r>
              <a:rPr dirty="0" sz="2000" spc="-5">
                <a:latin typeface="华文楷体"/>
                <a:cs typeface="华文楷体"/>
              </a:rPr>
              <a:t>1.</a:t>
            </a:r>
            <a:r>
              <a:rPr dirty="0" sz="2000">
                <a:solidFill>
                  <a:srgbClr val="0D0D0D"/>
                </a:solidFill>
                <a:latin typeface="华文楷体"/>
                <a:cs typeface="华文楷体"/>
              </a:rPr>
              <a:t>变速圆周运动：线速度大小时刻发生变化的圆周运</a:t>
            </a:r>
            <a:r>
              <a:rPr dirty="0" sz="2000" spc="5">
                <a:solidFill>
                  <a:srgbClr val="0D0D0D"/>
                </a:solidFill>
                <a:latin typeface="华文楷体"/>
                <a:cs typeface="华文楷体"/>
              </a:rPr>
              <a:t>动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13210" y="2071334"/>
            <a:ext cx="2818765" cy="2639695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algn="just" marL="12700" marR="5080">
              <a:lnSpc>
                <a:spcPct val="149100"/>
              </a:lnSpc>
              <a:spcBef>
                <a:spcPts val="165"/>
              </a:spcBef>
            </a:pPr>
            <a:r>
              <a:rPr dirty="0" sz="1800" b="1">
                <a:solidFill>
                  <a:srgbClr val="C00000"/>
                </a:solidFill>
                <a:latin typeface="华文楷体"/>
                <a:cs typeface="华文楷体"/>
              </a:rPr>
              <a:t>向心</a:t>
            </a:r>
            <a:r>
              <a:rPr dirty="0" sz="1800" spc="-185" b="1">
                <a:solidFill>
                  <a:srgbClr val="C00000"/>
                </a:solidFill>
                <a:latin typeface="华文楷体"/>
                <a:cs typeface="华文楷体"/>
              </a:rPr>
              <a:t>力</a:t>
            </a:r>
            <a:r>
              <a:rPr dirty="0" sz="1850" spc="-295" b="1" i="1">
                <a:solidFill>
                  <a:srgbClr val="C00000"/>
                </a:solidFill>
                <a:latin typeface="华文楷体"/>
                <a:cs typeface="华文楷体"/>
              </a:rPr>
              <a:t>F</a:t>
            </a:r>
            <a:r>
              <a:rPr dirty="0" baseline="-16908" sz="1725" spc="-442" b="1">
                <a:solidFill>
                  <a:srgbClr val="C00000"/>
                </a:solidFill>
                <a:latin typeface="华文楷体"/>
                <a:cs typeface="华文楷体"/>
              </a:rPr>
              <a:t>n</a:t>
            </a:r>
            <a:r>
              <a:rPr dirty="0" baseline="-16908" sz="1725" spc="-15" b="1">
                <a:solidFill>
                  <a:srgbClr val="C00000"/>
                </a:solidFill>
                <a:latin typeface="华文楷体"/>
                <a:cs typeface="华文楷体"/>
              </a:rPr>
              <a:t> </a:t>
            </a:r>
            <a:r>
              <a:rPr dirty="0" sz="1800">
                <a:latin typeface="华文楷体"/>
                <a:cs typeface="华文楷体"/>
              </a:rPr>
              <a:t>：沿着半径（或指 向圆心）的合力,产生向心加 速度，改变速度的方向</a:t>
            </a:r>
            <a:endParaRPr sz="1800">
              <a:latin typeface="华文楷体"/>
              <a:cs typeface="华文楷体"/>
            </a:endParaRPr>
          </a:p>
          <a:p>
            <a:pPr algn="just" marL="34925" marR="32384">
              <a:lnSpc>
                <a:spcPct val="149100"/>
              </a:lnSpc>
              <a:spcBef>
                <a:spcPts val="955"/>
              </a:spcBef>
            </a:pPr>
            <a:r>
              <a:rPr dirty="0" sz="1800" b="1">
                <a:solidFill>
                  <a:srgbClr val="00AFEF"/>
                </a:solidFill>
                <a:latin typeface="华文楷体"/>
                <a:cs typeface="华文楷体"/>
              </a:rPr>
              <a:t>切向</a:t>
            </a:r>
            <a:r>
              <a:rPr dirty="0" sz="1800" spc="-185" b="1">
                <a:solidFill>
                  <a:srgbClr val="00AFEF"/>
                </a:solidFill>
                <a:latin typeface="华文楷体"/>
                <a:cs typeface="华文楷体"/>
              </a:rPr>
              <a:t>力</a:t>
            </a:r>
            <a:r>
              <a:rPr dirty="0" sz="1850" spc="-365" b="1" i="1">
                <a:solidFill>
                  <a:srgbClr val="00AFEF"/>
                </a:solidFill>
                <a:latin typeface="华文楷体"/>
                <a:cs typeface="华文楷体"/>
              </a:rPr>
              <a:t>F</a:t>
            </a:r>
            <a:r>
              <a:rPr dirty="0" baseline="-16203" sz="1800" spc="-547" b="1" i="1">
                <a:solidFill>
                  <a:srgbClr val="00AFEF"/>
                </a:solidFill>
                <a:latin typeface="华文楷体"/>
                <a:cs typeface="华文楷体"/>
              </a:rPr>
              <a:t>τ</a:t>
            </a:r>
            <a:r>
              <a:rPr dirty="0" sz="1800" spc="-365">
                <a:latin typeface="华文楷体"/>
                <a:cs typeface="华文楷体"/>
              </a:rPr>
              <a:t>：</a:t>
            </a:r>
            <a:r>
              <a:rPr dirty="0" sz="1800">
                <a:latin typeface="华文楷体"/>
                <a:cs typeface="华文楷体"/>
              </a:rPr>
              <a:t>沿切向方向的合 力产生切向加速度，改变速 度的大小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63815" y="1752041"/>
            <a:ext cx="7131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E5496"/>
                </a:solidFill>
                <a:latin typeface="华文楷体"/>
                <a:cs typeface="华文楷体"/>
              </a:rPr>
              <a:t>当沿圆周运动的物体所受的合力不指向圆心时，物体做变速圆周运动</a:t>
            </a:r>
            <a:r>
              <a:rPr dirty="0" sz="1800" spc="-5" b="1">
                <a:solidFill>
                  <a:srgbClr val="2E5496"/>
                </a:solidFill>
                <a:latin typeface="华文楷体"/>
                <a:cs typeface="华文楷体"/>
              </a:rPr>
              <a:t>。</a:t>
            </a:r>
            <a:endParaRPr sz="1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1945551" y="2441638"/>
            <a:ext cx="1812937" cy="2175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438603" y="3594087"/>
            <a:ext cx="245745" cy="341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50" spc="-130" i="1">
                <a:latin typeface="Times New Roman"/>
                <a:cs typeface="Times New Roman"/>
              </a:rPr>
              <a:t>F</a:t>
            </a:r>
            <a:r>
              <a:rPr dirty="0" baseline="-23148" sz="1800" i="1">
                <a:latin typeface="Times New Roman"/>
                <a:cs typeface="Times New Roman"/>
              </a:rPr>
              <a:t>n</a:t>
            </a:r>
            <a:endParaRPr baseline="-23148"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9683" y="2515997"/>
            <a:ext cx="1228725" cy="581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030"/>
              </a:lnSpc>
              <a:spcBef>
                <a:spcPts val="105"/>
              </a:spcBef>
            </a:pPr>
            <a:r>
              <a:rPr dirty="0" sz="1950" spc="-185" i="1">
                <a:latin typeface="Times New Roman"/>
                <a:cs typeface="Times New Roman"/>
              </a:rPr>
              <a:t>F</a:t>
            </a:r>
            <a:r>
              <a:rPr dirty="0" baseline="-23148" sz="1800" spc="-277" i="1">
                <a:latin typeface="Symbol"/>
                <a:cs typeface="Symbol"/>
              </a:rPr>
              <a:t></a:t>
            </a:r>
            <a:endParaRPr baseline="-23148" sz="1800">
              <a:latin typeface="Symbol"/>
              <a:cs typeface="Symbol"/>
            </a:endParaRPr>
          </a:p>
          <a:p>
            <a:pPr algn="r" marR="5080">
              <a:lnSpc>
                <a:spcPts val="2330"/>
              </a:lnSpc>
            </a:pPr>
            <a:r>
              <a:rPr dirty="0" sz="2200" spc="15" i="1">
                <a:latin typeface="Times New Roman"/>
                <a:cs typeface="Times New Roman"/>
              </a:rPr>
              <a:t>F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69231" y="2388742"/>
            <a:ext cx="2081047" cy="2211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246433" y="4201261"/>
            <a:ext cx="189865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5" i="1">
                <a:latin typeface="Times New Roman"/>
                <a:cs typeface="Times New Roman"/>
              </a:rPr>
              <a:t>F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73814" y="3177146"/>
            <a:ext cx="241935" cy="3359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00" spc="-120" i="1">
                <a:latin typeface="Times New Roman"/>
                <a:cs typeface="Times New Roman"/>
              </a:rPr>
              <a:t>F</a:t>
            </a:r>
            <a:r>
              <a:rPr dirty="0" baseline="-24154" sz="1725" spc="22" i="1">
                <a:latin typeface="Times New Roman"/>
                <a:cs typeface="Times New Roman"/>
              </a:rPr>
              <a:t>n</a:t>
            </a:r>
            <a:endParaRPr baseline="-24154" sz="172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18914" y="3596627"/>
            <a:ext cx="275590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-195" i="1">
                <a:latin typeface="Times New Roman"/>
                <a:cs typeface="Times New Roman"/>
              </a:rPr>
              <a:t>F</a:t>
            </a:r>
            <a:r>
              <a:rPr dirty="0" baseline="-23504" sz="1950" spc="-292" i="1">
                <a:latin typeface="Symbol"/>
                <a:cs typeface="Symbol"/>
              </a:rPr>
              <a:t></a:t>
            </a:r>
            <a:endParaRPr baseline="-23504" sz="19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80336" y="1807451"/>
            <a:ext cx="1397000" cy="662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华文楷体"/>
                <a:cs typeface="华文楷体"/>
              </a:rPr>
              <a:t>加速圆周运动</a:t>
            </a:r>
            <a:endParaRPr sz="1800">
              <a:latin typeface="华文楷体"/>
              <a:cs typeface="华文楷体"/>
            </a:endParaRPr>
          </a:p>
          <a:p>
            <a:pPr marL="359410">
              <a:lnSpc>
                <a:spcPct val="100000"/>
              </a:lnSpc>
              <a:spcBef>
                <a:spcPts val="150"/>
              </a:spcBef>
            </a:pPr>
            <a:r>
              <a:rPr dirty="0" sz="2250" spc="5" i="1">
                <a:latin typeface="Book Antiqua"/>
                <a:cs typeface="Book Antiqua"/>
              </a:rPr>
              <a:t>v</a:t>
            </a:r>
            <a:endParaRPr sz="225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06403" y="1773161"/>
            <a:ext cx="139700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00"/>
              </a:lnSpc>
              <a:spcBef>
                <a:spcPts val="100"/>
              </a:spcBef>
            </a:pPr>
            <a:r>
              <a:rPr dirty="0" sz="1800">
                <a:latin typeface="华文楷体"/>
                <a:cs typeface="华文楷体"/>
              </a:rPr>
              <a:t>减速圆周运动</a:t>
            </a:r>
            <a:endParaRPr sz="1800">
              <a:latin typeface="华文楷体"/>
              <a:cs typeface="华文楷体"/>
            </a:endParaRPr>
          </a:p>
          <a:p>
            <a:pPr marL="393700">
              <a:lnSpc>
                <a:spcPts val="2700"/>
              </a:lnSpc>
            </a:pPr>
            <a:r>
              <a:rPr dirty="0" sz="2300" i="1">
                <a:latin typeface="Book Antiqua"/>
                <a:cs typeface="Book Antiqua"/>
              </a:rPr>
              <a:t>v</a:t>
            </a:r>
            <a:endParaRPr sz="23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2212" y="761250"/>
            <a:ext cx="674941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000">
                <a:latin typeface="华文楷体"/>
                <a:cs typeface="华文楷体"/>
              </a:rPr>
              <a:t>加速圆周运动:</a:t>
            </a:r>
            <a:r>
              <a:rPr dirty="0" sz="2000" spc="-100">
                <a:latin typeface="华文楷体"/>
                <a:cs typeface="华文楷体"/>
              </a:rPr>
              <a:t> </a:t>
            </a:r>
            <a:r>
              <a:rPr dirty="0" sz="2000">
                <a:latin typeface="华文楷体"/>
                <a:cs typeface="华文楷体"/>
              </a:rPr>
              <a:t>物体所受合力的方向与速度方向的夹角是锐</a:t>
            </a:r>
            <a:r>
              <a:rPr dirty="0" sz="2000" spc="5">
                <a:latin typeface="华文楷体"/>
                <a:cs typeface="华文楷体"/>
              </a:rPr>
              <a:t>角 </a:t>
            </a:r>
            <a:r>
              <a:rPr dirty="0" sz="2000">
                <a:latin typeface="华文楷体"/>
                <a:cs typeface="华文楷体"/>
              </a:rPr>
              <a:t>减速圆周运动:</a:t>
            </a:r>
            <a:r>
              <a:rPr dirty="0" sz="2000" spc="-100">
                <a:latin typeface="华文楷体"/>
                <a:cs typeface="华文楷体"/>
              </a:rPr>
              <a:t> </a:t>
            </a:r>
            <a:r>
              <a:rPr dirty="0" sz="2000">
                <a:latin typeface="华文楷体"/>
                <a:cs typeface="华文楷体"/>
              </a:rPr>
              <a:t>物体所受合力的方向与速度方向的夹角为钝</a:t>
            </a:r>
            <a:r>
              <a:rPr dirty="0" sz="2000" spc="5">
                <a:latin typeface="华文楷体"/>
                <a:cs typeface="华文楷体"/>
              </a:rPr>
              <a:t>角</a:t>
            </a:r>
            <a:endParaRPr sz="20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841247" y="2346960"/>
            <a:ext cx="3800855" cy="115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50891" y="1799844"/>
            <a:ext cx="3051175" cy="1963420"/>
          </a:xfrm>
          <a:custGeom>
            <a:avLst/>
            <a:gdLst/>
            <a:ahLst/>
            <a:cxnLst/>
            <a:rect l="l" t="t" r="r" b="b"/>
            <a:pathLst>
              <a:path w="3051175" h="1963420">
                <a:moveTo>
                  <a:pt x="0" y="0"/>
                </a:moveTo>
                <a:lnTo>
                  <a:pt x="3051048" y="0"/>
                </a:lnTo>
                <a:lnTo>
                  <a:pt x="3051048" y="1962911"/>
                </a:lnTo>
                <a:lnTo>
                  <a:pt x="0" y="19629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44757" y="1794230"/>
            <a:ext cx="3063875" cy="1974850"/>
          </a:xfrm>
          <a:custGeom>
            <a:avLst/>
            <a:gdLst/>
            <a:ahLst/>
            <a:cxnLst/>
            <a:rect l="l" t="t" r="r" b="b"/>
            <a:pathLst>
              <a:path w="3063875" h="1974850">
                <a:moveTo>
                  <a:pt x="3063328" y="1974773"/>
                </a:moveTo>
                <a:lnTo>
                  <a:pt x="0" y="1974773"/>
                </a:lnTo>
                <a:lnTo>
                  <a:pt x="0" y="0"/>
                </a:lnTo>
                <a:lnTo>
                  <a:pt x="3063328" y="0"/>
                </a:lnTo>
                <a:lnTo>
                  <a:pt x="3063328" y="6349"/>
                </a:lnTo>
                <a:lnTo>
                  <a:pt x="12700" y="6349"/>
                </a:lnTo>
                <a:lnTo>
                  <a:pt x="6350" y="12699"/>
                </a:lnTo>
                <a:lnTo>
                  <a:pt x="12700" y="12699"/>
                </a:lnTo>
                <a:lnTo>
                  <a:pt x="12700" y="1962073"/>
                </a:lnTo>
                <a:lnTo>
                  <a:pt x="6349" y="1962073"/>
                </a:lnTo>
                <a:lnTo>
                  <a:pt x="12700" y="1968423"/>
                </a:lnTo>
                <a:lnTo>
                  <a:pt x="3063328" y="1968423"/>
                </a:lnTo>
                <a:lnTo>
                  <a:pt x="3063328" y="1974773"/>
                </a:lnTo>
                <a:close/>
              </a:path>
              <a:path w="3063875" h="1974850">
                <a:moveTo>
                  <a:pt x="12700" y="12699"/>
                </a:moveTo>
                <a:lnTo>
                  <a:pt x="6350" y="12699"/>
                </a:lnTo>
                <a:lnTo>
                  <a:pt x="12700" y="6349"/>
                </a:lnTo>
                <a:lnTo>
                  <a:pt x="12700" y="12699"/>
                </a:lnTo>
                <a:close/>
              </a:path>
              <a:path w="3063875" h="1974850">
                <a:moveTo>
                  <a:pt x="3050628" y="12699"/>
                </a:moveTo>
                <a:lnTo>
                  <a:pt x="12700" y="12699"/>
                </a:lnTo>
                <a:lnTo>
                  <a:pt x="12700" y="6349"/>
                </a:lnTo>
                <a:lnTo>
                  <a:pt x="3050628" y="6349"/>
                </a:lnTo>
                <a:lnTo>
                  <a:pt x="3050628" y="12699"/>
                </a:lnTo>
                <a:close/>
              </a:path>
              <a:path w="3063875" h="1974850">
                <a:moveTo>
                  <a:pt x="3050628" y="1968423"/>
                </a:moveTo>
                <a:lnTo>
                  <a:pt x="3050628" y="6349"/>
                </a:lnTo>
                <a:lnTo>
                  <a:pt x="3056978" y="12699"/>
                </a:lnTo>
                <a:lnTo>
                  <a:pt x="3063328" y="12699"/>
                </a:lnTo>
                <a:lnTo>
                  <a:pt x="3063328" y="1962073"/>
                </a:lnTo>
                <a:lnTo>
                  <a:pt x="3056978" y="1962073"/>
                </a:lnTo>
                <a:lnTo>
                  <a:pt x="3050628" y="1968423"/>
                </a:lnTo>
                <a:close/>
              </a:path>
              <a:path w="3063875" h="1974850">
                <a:moveTo>
                  <a:pt x="3063328" y="12699"/>
                </a:moveTo>
                <a:lnTo>
                  <a:pt x="3056978" y="12699"/>
                </a:lnTo>
                <a:lnTo>
                  <a:pt x="3050628" y="6349"/>
                </a:lnTo>
                <a:lnTo>
                  <a:pt x="3063328" y="6349"/>
                </a:lnTo>
                <a:lnTo>
                  <a:pt x="3063328" y="12699"/>
                </a:lnTo>
                <a:close/>
              </a:path>
              <a:path w="3063875" h="1974850">
                <a:moveTo>
                  <a:pt x="12700" y="1968423"/>
                </a:moveTo>
                <a:lnTo>
                  <a:pt x="6349" y="1962073"/>
                </a:lnTo>
                <a:lnTo>
                  <a:pt x="12700" y="1962073"/>
                </a:lnTo>
                <a:lnTo>
                  <a:pt x="12700" y="1968423"/>
                </a:lnTo>
                <a:close/>
              </a:path>
              <a:path w="3063875" h="1974850">
                <a:moveTo>
                  <a:pt x="3050628" y="1968423"/>
                </a:moveTo>
                <a:lnTo>
                  <a:pt x="12700" y="1968423"/>
                </a:lnTo>
                <a:lnTo>
                  <a:pt x="12700" y="1962073"/>
                </a:lnTo>
                <a:lnTo>
                  <a:pt x="3050628" y="1962073"/>
                </a:lnTo>
                <a:lnTo>
                  <a:pt x="3050628" y="1968423"/>
                </a:lnTo>
                <a:close/>
              </a:path>
              <a:path w="3063875" h="1974850">
                <a:moveTo>
                  <a:pt x="3063328" y="1968423"/>
                </a:moveTo>
                <a:lnTo>
                  <a:pt x="3050628" y="1968423"/>
                </a:lnTo>
                <a:lnTo>
                  <a:pt x="3056978" y="1962073"/>
                </a:lnTo>
                <a:lnTo>
                  <a:pt x="3063328" y="1962073"/>
                </a:lnTo>
                <a:lnTo>
                  <a:pt x="3063328" y="196842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850891" y="1811248"/>
            <a:ext cx="3051175" cy="1875789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algn="just" marL="68580" marR="79375" indent="457200">
              <a:lnSpc>
                <a:spcPct val="151100"/>
              </a:lnSpc>
              <a:spcBef>
                <a:spcPts val="165"/>
              </a:spcBef>
            </a:pPr>
            <a:r>
              <a:rPr dirty="0" sz="1600">
                <a:latin typeface="华文楷体"/>
                <a:cs typeface="华文楷体"/>
              </a:rPr>
              <a:t>如果把一般曲线分割为许</a:t>
            </a:r>
            <a:r>
              <a:rPr dirty="0" sz="1600" spc="-5">
                <a:latin typeface="华文楷体"/>
                <a:cs typeface="华文楷体"/>
              </a:rPr>
              <a:t>多 </a:t>
            </a:r>
            <a:r>
              <a:rPr dirty="0" sz="1600">
                <a:latin typeface="华文楷体"/>
                <a:cs typeface="华文楷体"/>
              </a:rPr>
              <a:t>极短的小段，每一段都可以看</a:t>
            </a:r>
            <a:r>
              <a:rPr dirty="0" sz="1600" spc="-5">
                <a:latin typeface="华文楷体"/>
                <a:cs typeface="华文楷体"/>
              </a:rPr>
              <a:t>作 </a:t>
            </a:r>
            <a:r>
              <a:rPr dirty="0" sz="1600">
                <a:latin typeface="华文楷体"/>
                <a:cs typeface="华文楷体"/>
              </a:rPr>
              <a:t>一小段圆弧；可以采用圆周运</a:t>
            </a:r>
            <a:r>
              <a:rPr dirty="0" sz="1600" spc="-5">
                <a:latin typeface="华文楷体"/>
                <a:cs typeface="华文楷体"/>
              </a:rPr>
              <a:t>动 </a:t>
            </a:r>
            <a:r>
              <a:rPr dirty="0" sz="1600">
                <a:latin typeface="华文楷体"/>
                <a:cs typeface="华文楷体"/>
              </a:rPr>
              <a:t>的分析方法分析这些具有不同</a:t>
            </a:r>
            <a:r>
              <a:rPr dirty="0" sz="1600" spc="-5">
                <a:latin typeface="华文楷体"/>
                <a:cs typeface="华文楷体"/>
              </a:rPr>
              <a:t>的 </a:t>
            </a:r>
            <a:r>
              <a:rPr dirty="0" sz="1600">
                <a:latin typeface="华文楷体"/>
                <a:cs typeface="华文楷体"/>
              </a:rPr>
              <a:t>曲率半径的圆弧</a:t>
            </a:r>
            <a:r>
              <a:rPr dirty="0" sz="1600" spc="-5">
                <a:latin typeface="华文楷体"/>
                <a:cs typeface="华文楷体"/>
              </a:rPr>
              <a:t>。</a:t>
            </a:r>
            <a:endParaRPr sz="16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736" y="679195"/>
            <a:ext cx="686879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08000">
              <a:lnSpc>
                <a:spcPct val="150000"/>
              </a:lnSpc>
              <a:spcBef>
                <a:spcPts val="100"/>
              </a:spcBef>
            </a:pPr>
            <a:r>
              <a:rPr dirty="0" sz="2000" spc="-5">
                <a:latin typeface="华文楷体"/>
                <a:cs typeface="华文楷体"/>
              </a:rPr>
              <a:t>2.</a:t>
            </a:r>
            <a:r>
              <a:rPr dirty="0" sz="2000" spc="-90">
                <a:latin typeface="华文楷体"/>
                <a:cs typeface="华文楷体"/>
              </a:rPr>
              <a:t> </a:t>
            </a:r>
            <a:r>
              <a:rPr dirty="0" sz="2000">
                <a:latin typeface="华文楷体"/>
                <a:cs typeface="华文楷体"/>
              </a:rPr>
              <a:t>一般曲线运动：运动轨迹既不是直线也不是圆周的曲</a:t>
            </a:r>
            <a:r>
              <a:rPr dirty="0" sz="2000" spc="5">
                <a:latin typeface="华文楷体"/>
                <a:cs typeface="华文楷体"/>
              </a:rPr>
              <a:t>线 </a:t>
            </a:r>
            <a:r>
              <a:rPr dirty="0" sz="2000">
                <a:latin typeface="华文楷体"/>
                <a:cs typeface="华文楷体"/>
              </a:rPr>
              <a:t>运动，可以称为一般的曲线运动</a:t>
            </a:r>
            <a:r>
              <a:rPr dirty="0" sz="2000" spc="5">
                <a:latin typeface="华文楷体"/>
                <a:cs typeface="华文楷体"/>
              </a:rPr>
              <a:t>。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4789" y="4202734"/>
            <a:ext cx="5067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C00000"/>
                </a:solidFill>
                <a:latin typeface="华文楷体"/>
                <a:cs typeface="华文楷体"/>
              </a:rPr>
              <a:t>沿曲率半径方向（法线方向）的合力，提供向心</a:t>
            </a:r>
            <a:r>
              <a:rPr dirty="0" sz="1800" spc="-5" b="1">
                <a:solidFill>
                  <a:srgbClr val="C00000"/>
                </a:solidFill>
                <a:latin typeface="华文楷体"/>
                <a:cs typeface="华文楷体"/>
              </a:rPr>
              <a:t>力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41320" y="2341524"/>
            <a:ext cx="1550009" cy="1550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66126" y="2611069"/>
            <a:ext cx="681837" cy="6827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88845" y="2868612"/>
            <a:ext cx="14033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 i="1">
                <a:latin typeface="Times New Roman"/>
                <a:cs typeface="Times New Roman"/>
              </a:rPr>
              <a:t>r</a:t>
            </a:r>
            <a:r>
              <a:rPr dirty="0" baseline="-15873" sz="1050" spc="15" b="1">
                <a:latin typeface="Times New Roman"/>
                <a:cs typeface="Times New Roman"/>
              </a:rPr>
              <a:t>1</a:t>
            </a:r>
            <a:endParaRPr baseline="-15873" sz="1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 rot="120000">
            <a:off x="3285142" y="2669822"/>
            <a:ext cx="210498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35"/>
              </a:lnSpc>
            </a:pPr>
            <a:r>
              <a:rPr dirty="0" sz="1400" b="1" i="1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 rot="120000">
            <a:off x="3393545" y="2779033"/>
            <a:ext cx="103085" cy="9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20"/>
              </a:lnSpc>
            </a:pPr>
            <a:r>
              <a:rPr dirty="0" sz="700" spc="-30" b="1">
                <a:latin typeface="Yu Gothic UI"/>
                <a:cs typeface="Yu Gothic UI"/>
              </a:rPr>
              <a:t>2</a:t>
            </a:r>
            <a:endParaRPr sz="700">
              <a:latin typeface="Yu Gothic UI"/>
              <a:cs typeface="Yu Gothic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77122" y="2187409"/>
            <a:ext cx="2052955" cy="262255"/>
          </a:xfrm>
          <a:custGeom>
            <a:avLst/>
            <a:gdLst/>
            <a:ahLst/>
            <a:cxnLst/>
            <a:rect l="l" t="t" r="r" b="b"/>
            <a:pathLst>
              <a:path w="2052954" h="262255">
                <a:moveTo>
                  <a:pt x="3238" y="261848"/>
                </a:moveTo>
                <a:lnTo>
                  <a:pt x="0" y="233451"/>
                </a:lnTo>
                <a:lnTo>
                  <a:pt x="113563" y="220510"/>
                </a:lnTo>
                <a:lnTo>
                  <a:pt x="116801" y="248907"/>
                </a:lnTo>
                <a:lnTo>
                  <a:pt x="3238" y="261848"/>
                </a:lnTo>
                <a:close/>
              </a:path>
              <a:path w="2052954" h="262255">
                <a:moveTo>
                  <a:pt x="201968" y="239204"/>
                </a:moveTo>
                <a:lnTo>
                  <a:pt x="198742" y="210807"/>
                </a:lnTo>
                <a:lnTo>
                  <a:pt x="312305" y="197878"/>
                </a:lnTo>
                <a:lnTo>
                  <a:pt x="315544" y="226263"/>
                </a:lnTo>
                <a:lnTo>
                  <a:pt x="201968" y="239204"/>
                </a:lnTo>
                <a:close/>
              </a:path>
              <a:path w="2052954" h="262255">
                <a:moveTo>
                  <a:pt x="400710" y="216560"/>
                </a:moveTo>
                <a:lnTo>
                  <a:pt x="397484" y="188175"/>
                </a:lnTo>
                <a:lnTo>
                  <a:pt x="511047" y="175234"/>
                </a:lnTo>
                <a:lnTo>
                  <a:pt x="514273" y="203619"/>
                </a:lnTo>
                <a:lnTo>
                  <a:pt x="400710" y="216560"/>
                </a:lnTo>
                <a:close/>
              </a:path>
              <a:path w="2052954" h="262255">
                <a:moveTo>
                  <a:pt x="599452" y="193916"/>
                </a:moveTo>
                <a:lnTo>
                  <a:pt x="596214" y="165531"/>
                </a:lnTo>
                <a:lnTo>
                  <a:pt x="709777" y="152590"/>
                </a:lnTo>
                <a:lnTo>
                  <a:pt x="713016" y="180987"/>
                </a:lnTo>
                <a:lnTo>
                  <a:pt x="599452" y="193916"/>
                </a:lnTo>
                <a:close/>
              </a:path>
              <a:path w="2052954" h="262255">
                <a:moveTo>
                  <a:pt x="798194" y="171284"/>
                </a:moveTo>
                <a:lnTo>
                  <a:pt x="794956" y="142887"/>
                </a:lnTo>
                <a:lnTo>
                  <a:pt x="908519" y="129946"/>
                </a:lnTo>
                <a:lnTo>
                  <a:pt x="911758" y="158343"/>
                </a:lnTo>
                <a:lnTo>
                  <a:pt x="798194" y="171284"/>
                </a:lnTo>
                <a:close/>
              </a:path>
              <a:path w="2052954" h="262255">
                <a:moveTo>
                  <a:pt x="996937" y="148640"/>
                </a:moveTo>
                <a:lnTo>
                  <a:pt x="993698" y="120243"/>
                </a:lnTo>
                <a:lnTo>
                  <a:pt x="1107262" y="107315"/>
                </a:lnTo>
                <a:lnTo>
                  <a:pt x="1110500" y="135699"/>
                </a:lnTo>
                <a:lnTo>
                  <a:pt x="996937" y="148640"/>
                </a:lnTo>
                <a:close/>
              </a:path>
              <a:path w="2052954" h="262255">
                <a:moveTo>
                  <a:pt x="1195666" y="125996"/>
                </a:moveTo>
                <a:lnTo>
                  <a:pt x="1192441" y="97599"/>
                </a:lnTo>
                <a:lnTo>
                  <a:pt x="1306004" y="84670"/>
                </a:lnTo>
                <a:lnTo>
                  <a:pt x="1309230" y="113055"/>
                </a:lnTo>
                <a:lnTo>
                  <a:pt x="1195666" y="125996"/>
                </a:lnTo>
                <a:close/>
              </a:path>
              <a:path w="2052954" h="262255">
                <a:moveTo>
                  <a:pt x="1394409" y="103352"/>
                </a:moveTo>
                <a:lnTo>
                  <a:pt x="1391170" y="74968"/>
                </a:lnTo>
                <a:lnTo>
                  <a:pt x="1504746" y="62026"/>
                </a:lnTo>
                <a:lnTo>
                  <a:pt x="1507972" y="90411"/>
                </a:lnTo>
                <a:lnTo>
                  <a:pt x="1394409" y="103352"/>
                </a:lnTo>
                <a:close/>
              </a:path>
              <a:path w="2052954" h="262255">
                <a:moveTo>
                  <a:pt x="1593151" y="80708"/>
                </a:moveTo>
                <a:lnTo>
                  <a:pt x="1589913" y="52324"/>
                </a:lnTo>
                <a:lnTo>
                  <a:pt x="1703476" y="39382"/>
                </a:lnTo>
                <a:lnTo>
                  <a:pt x="1706714" y="67779"/>
                </a:lnTo>
                <a:lnTo>
                  <a:pt x="1593151" y="80708"/>
                </a:lnTo>
                <a:close/>
              </a:path>
              <a:path w="2052954" h="262255">
                <a:moveTo>
                  <a:pt x="1791893" y="58077"/>
                </a:moveTo>
                <a:lnTo>
                  <a:pt x="1788655" y="29679"/>
                </a:lnTo>
                <a:lnTo>
                  <a:pt x="1902218" y="16738"/>
                </a:lnTo>
                <a:lnTo>
                  <a:pt x="1905457" y="45135"/>
                </a:lnTo>
                <a:lnTo>
                  <a:pt x="1791893" y="58077"/>
                </a:lnTo>
                <a:close/>
              </a:path>
              <a:path w="2052954" h="262255">
                <a:moveTo>
                  <a:pt x="1990623" y="35432"/>
                </a:moveTo>
                <a:lnTo>
                  <a:pt x="1987397" y="7035"/>
                </a:lnTo>
                <a:lnTo>
                  <a:pt x="2049195" y="0"/>
                </a:lnTo>
                <a:lnTo>
                  <a:pt x="2052434" y="28384"/>
                </a:lnTo>
                <a:lnTo>
                  <a:pt x="1990623" y="35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131221" y="1938908"/>
            <a:ext cx="38163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C00000"/>
                </a:solidFill>
                <a:latin typeface="华文楷体"/>
                <a:cs typeface="华文楷体"/>
              </a:rPr>
              <a:t>切</a:t>
            </a:r>
            <a:r>
              <a:rPr dirty="0" sz="1400" spc="5">
                <a:solidFill>
                  <a:srgbClr val="C00000"/>
                </a:solidFill>
                <a:latin typeface="华文楷体"/>
                <a:cs typeface="华文楷体"/>
              </a:rPr>
              <a:t>线</a:t>
            </a:r>
            <a:endParaRPr sz="1400">
              <a:latin typeface="华文楷体"/>
              <a:cs typeface="华文楷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73374" y="1999462"/>
            <a:ext cx="188595" cy="1430655"/>
          </a:xfrm>
          <a:custGeom>
            <a:avLst/>
            <a:gdLst/>
            <a:ahLst/>
            <a:cxnLst/>
            <a:rect l="l" t="t" r="r" b="b"/>
            <a:pathLst>
              <a:path w="188595" h="1430654">
                <a:moveTo>
                  <a:pt x="159791" y="1430261"/>
                </a:moveTo>
                <a:lnTo>
                  <a:pt x="147065" y="1316672"/>
                </a:lnTo>
                <a:lnTo>
                  <a:pt x="175463" y="1313484"/>
                </a:lnTo>
                <a:lnTo>
                  <a:pt x="188188" y="1427073"/>
                </a:lnTo>
                <a:lnTo>
                  <a:pt x="159791" y="1430261"/>
                </a:lnTo>
                <a:close/>
              </a:path>
              <a:path w="188595" h="1430654">
                <a:moveTo>
                  <a:pt x="137528" y="1231480"/>
                </a:moveTo>
                <a:lnTo>
                  <a:pt x="124815" y="1117879"/>
                </a:lnTo>
                <a:lnTo>
                  <a:pt x="153212" y="1114704"/>
                </a:lnTo>
                <a:lnTo>
                  <a:pt x="165925" y="1228293"/>
                </a:lnTo>
                <a:lnTo>
                  <a:pt x="137528" y="1231480"/>
                </a:lnTo>
                <a:close/>
              </a:path>
              <a:path w="188595" h="1430654">
                <a:moveTo>
                  <a:pt x="115277" y="1032687"/>
                </a:moveTo>
                <a:lnTo>
                  <a:pt x="102552" y="919099"/>
                </a:lnTo>
                <a:lnTo>
                  <a:pt x="130949" y="915924"/>
                </a:lnTo>
                <a:lnTo>
                  <a:pt x="143675" y="1029512"/>
                </a:lnTo>
                <a:lnTo>
                  <a:pt x="115277" y="1032687"/>
                </a:lnTo>
                <a:close/>
              </a:path>
              <a:path w="188595" h="1430654">
                <a:moveTo>
                  <a:pt x="93014" y="833907"/>
                </a:moveTo>
                <a:lnTo>
                  <a:pt x="80302" y="720318"/>
                </a:lnTo>
                <a:lnTo>
                  <a:pt x="108699" y="717143"/>
                </a:lnTo>
                <a:lnTo>
                  <a:pt x="121412" y="830732"/>
                </a:lnTo>
                <a:lnTo>
                  <a:pt x="93014" y="833907"/>
                </a:lnTo>
                <a:close/>
              </a:path>
              <a:path w="188595" h="1430654">
                <a:moveTo>
                  <a:pt x="70764" y="635127"/>
                </a:moveTo>
                <a:lnTo>
                  <a:pt x="58038" y="521538"/>
                </a:lnTo>
                <a:lnTo>
                  <a:pt x="86436" y="518350"/>
                </a:lnTo>
                <a:lnTo>
                  <a:pt x="99161" y="631952"/>
                </a:lnTo>
                <a:lnTo>
                  <a:pt x="70764" y="635127"/>
                </a:lnTo>
                <a:close/>
              </a:path>
              <a:path w="188595" h="1430654">
                <a:moveTo>
                  <a:pt x="48501" y="436346"/>
                </a:moveTo>
                <a:lnTo>
                  <a:pt x="35788" y="322757"/>
                </a:lnTo>
                <a:lnTo>
                  <a:pt x="64185" y="319570"/>
                </a:lnTo>
                <a:lnTo>
                  <a:pt x="76898" y="433158"/>
                </a:lnTo>
                <a:lnTo>
                  <a:pt x="48501" y="436346"/>
                </a:lnTo>
                <a:close/>
              </a:path>
              <a:path w="188595" h="1430654">
                <a:moveTo>
                  <a:pt x="26250" y="237566"/>
                </a:moveTo>
                <a:lnTo>
                  <a:pt x="13525" y="123964"/>
                </a:lnTo>
                <a:lnTo>
                  <a:pt x="41922" y="120789"/>
                </a:lnTo>
                <a:lnTo>
                  <a:pt x="54648" y="234378"/>
                </a:lnTo>
                <a:lnTo>
                  <a:pt x="26250" y="237566"/>
                </a:lnTo>
                <a:close/>
              </a:path>
              <a:path w="188595" h="1430654">
                <a:moveTo>
                  <a:pt x="3987" y="38773"/>
                </a:moveTo>
                <a:lnTo>
                  <a:pt x="0" y="3175"/>
                </a:lnTo>
                <a:lnTo>
                  <a:pt x="28397" y="0"/>
                </a:lnTo>
                <a:lnTo>
                  <a:pt x="32384" y="35598"/>
                </a:lnTo>
                <a:lnTo>
                  <a:pt x="3987" y="387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823933" y="2643098"/>
            <a:ext cx="38163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C00000"/>
                </a:solidFill>
                <a:latin typeface="华文楷体"/>
                <a:cs typeface="华文楷体"/>
              </a:rPr>
              <a:t>法</a:t>
            </a:r>
            <a:r>
              <a:rPr dirty="0" sz="1400" spc="5">
                <a:solidFill>
                  <a:srgbClr val="C00000"/>
                </a:solidFill>
                <a:latin typeface="华文楷体"/>
                <a:cs typeface="华文楷体"/>
              </a:rPr>
              <a:t>线</a:t>
            </a:r>
            <a:endParaRPr sz="1400">
              <a:latin typeface="华文楷体"/>
              <a:cs typeface="华文楷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36256" y="4388294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4" h="0">
                <a:moveTo>
                  <a:pt x="0" y="0"/>
                </a:moveTo>
                <a:lnTo>
                  <a:pt x="280898" y="0"/>
                </a:lnTo>
              </a:path>
            </a:pathLst>
          </a:custGeom>
          <a:ln w="108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545273" y="3896271"/>
            <a:ext cx="245745" cy="341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-24390" sz="3075" spc="165" i="1">
                <a:latin typeface="Book Antiqua"/>
                <a:cs typeface="Book Antiqua"/>
              </a:rPr>
              <a:t>v</a:t>
            </a:r>
            <a:r>
              <a:rPr dirty="0" sz="1200" spc="-1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84670" y="4178325"/>
            <a:ext cx="950594" cy="341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50" spc="-75" i="1">
                <a:latin typeface="Times New Roman"/>
                <a:cs typeface="Times New Roman"/>
              </a:rPr>
              <a:t>F</a:t>
            </a:r>
            <a:r>
              <a:rPr dirty="0" baseline="-23148" sz="1800" spc="-112" i="1">
                <a:latin typeface="Times New Roman"/>
                <a:cs typeface="Times New Roman"/>
              </a:rPr>
              <a:t>n </a:t>
            </a:r>
            <a:r>
              <a:rPr dirty="0" sz="2050" spc="-10">
                <a:latin typeface="Symbol"/>
                <a:cs typeface="Symbol"/>
              </a:rPr>
              <a:t></a:t>
            </a:r>
            <a:r>
              <a:rPr dirty="0" sz="2050" spc="-10">
                <a:latin typeface="Times New Roman"/>
                <a:cs typeface="Times New Roman"/>
              </a:rPr>
              <a:t> </a:t>
            </a:r>
            <a:r>
              <a:rPr dirty="0" sz="2050" spc="-15" i="1">
                <a:latin typeface="Times New Roman"/>
                <a:cs typeface="Times New Roman"/>
              </a:rPr>
              <a:t>m</a:t>
            </a:r>
            <a:r>
              <a:rPr dirty="0" sz="2050" spc="409" i="1">
                <a:latin typeface="Times New Roman"/>
                <a:cs typeface="Times New Roman"/>
              </a:rPr>
              <a:t> </a:t>
            </a:r>
            <a:r>
              <a:rPr dirty="0" baseline="-43360" sz="3075" spc="-15" i="1">
                <a:latin typeface="Times New Roman"/>
                <a:cs typeface="Times New Roman"/>
              </a:rPr>
              <a:t>r</a:t>
            </a:r>
            <a:endParaRPr baseline="-43360" sz="307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6959" y="1116876"/>
            <a:ext cx="4419600" cy="2764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19050">
              <a:lnSpc>
                <a:spcPct val="149700"/>
              </a:lnSpc>
              <a:spcBef>
                <a:spcPts val="105"/>
              </a:spcBef>
            </a:pPr>
            <a:r>
              <a:rPr dirty="0" sz="2000">
                <a:latin typeface="华文楷体"/>
                <a:cs typeface="华文楷体"/>
              </a:rPr>
              <a:t>例</a:t>
            </a:r>
            <a:r>
              <a:rPr dirty="0" sz="2000">
                <a:latin typeface="Times New Roman"/>
                <a:cs typeface="Times New Roman"/>
              </a:rPr>
              <a:t>.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华文楷体"/>
                <a:cs typeface="华文楷体"/>
              </a:rPr>
              <a:t>如图所示，细绳的一端固定于</a:t>
            </a:r>
            <a:r>
              <a:rPr dirty="0" sz="2000" spc="-5" i="1">
                <a:latin typeface="Times New Roman"/>
                <a:cs typeface="Times New Roman"/>
              </a:rPr>
              <a:t>O</a:t>
            </a:r>
            <a:r>
              <a:rPr dirty="0" sz="2000">
                <a:latin typeface="华文楷体"/>
                <a:cs typeface="华文楷体"/>
              </a:rPr>
              <a:t>点</a:t>
            </a:r>
            <a:r>
              <a:rPr dirty="0" sz="2000" spc="5">
                <a:latin typeface="华文楷体"/>
                <a:cs typeface="华文楷体"/>
              </a:rPr>
              <a:t>，  </a:t>
            </a:r>
            <a:r>
              <a:rPr dirty="0" sz="2000">
                <a:latin typeface="华文楷体"/>
                <a:cs typeface="华文楷体"/>
              </a:rPr>
              <a:t>另一端系一个小球，在</a:t>
            </a:r>
            <a:r>
              <a:rPr dirty="0" sz="2000" i="1">
                <a:latin typeface="Times New Roman"/>
                <a:cs typeface="Times New Roman"/>
              </a:rPr>
              <a:t>O</a:t>
            </a:r>
            <a:r>
              <a:rPr dirty="0" sz="2000" spc="-50" i="1">
                <a:latin typeface="Times New Roman"/>
                <a:cs typeface="Times New Roman"/>
              </a:rPr>
              <a:t> </a:t>
            </a:r>
            <a:r>
              <a:rPr dirty="0" sz="2000">
                <a:latin typeface="华文楷体"/>
                <a:cs typeface="华文楷体"/>
              </a:rPr>
              <a:t>点的正下方</a:t>
            </a:r>
            <a:r>
              <a:rPr dirty="0" sz="2000" spc="5">
                <a:latin typeface="华文楷体"/>
                <a:cs typeface="华文楷体"/>
              </a:rPr>
              <a:t>钉 </a:t>
            </a:r>
            <a:r>
              <a:rPr dirty="0" sz="2000">
                <a:latin typeface="华文楷体"/>
                <a:cs typeface="华文楷体"/>
              </a:rPr>
              <a:t>一个钉子</a:t>
            </a:r>
            <a:r>
              <a:rPr dirty="0" sz="2000" spc="-5" i="1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华文楷体"/>
                <a:cs typeface="华文楷体"/>
              </a:rPr>
              <a:t>，</a:t>
            </a:r>
            <a:r>
              <a:rPr dirty="0" sz="2000">
                <a:latin typeface="华文楷体"/>
                <a:cs typeface="华文楷体"/>
              </a:rPr>
              <a:t>小球从一定高度摆下。</a:t>
            </a:r>
            <a:r>
              <a:rPr dirty="0" sz="2000" spc="5">
                <a:latin typeface="华文楷体"/>
                <a:cs typeface="华文楷体"/>
              </a:rPr>
              <a:t>经 </a:t>
            </a:r>
            <a:r>
              <a:rPr dirty="0" sz="2000">
                <a:latin typeface="华文楷体"/>
                <a:cs typeface="华文楷体"/>
              </a:rPr>
              <a:t>验告诉我们，当细绳与钉子相碰时，</a:t>
            </a:r>
            <a:r>
              <a:rPr dirty="0" sz="2000" spc="5">
                <a:latin typeface="华文楷体"/>
                <a:cs typeface="华文楷体"/>
              </a:rPr>
              <a:t>钉 </a:t>
            </a:r>
            <a:r>
              <a:rPr dirty="0" sz="2000">
                <a:latin typeface="华文楷体"/>
                <a:cs typeface="华文楷体"/>
              </a:rPr>
              <a:t>子的位置越靠近小球，绳就越容易断</a:t>
            </a:r>
            <a:r>
              <a:rPr dirty="0" sz="2000" spc="5">
                <a:latin typeface="华文楷体"/>
                <a:cs typeface="华文楷体"/>
              </a:rPr>
              <a:t>。 </a:t>
            </a:r>
            <a:r>
              <a:rPr dirty="0" sz="2000">
                <a:latin typeface="华文楷体"/>
                <a:cs typeface="华文楷体"/>
              </a:rPr>
              <a:t>请解释这一现象</a:t>
            </a:r>
            <a:r>
              <a:rPr dirty="0" sz="2000" spc="5">
                <a:latin typeface="华文楷体"/>
                <a:cs typeface="华文楷体"/>
              </a:rPr>
              <a:t>。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19215" y="1050036"/>
            <a:ext cx="1935480" cy="1703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17753" y="4299038"/>
            <a:ext cx="309245" cy="0"/>
          </a:xfrm>
          <a:custGeom>
            <a:avLst/>
            <a:gdLst/>
            <a:ahLst/>
            <a:cxnLst/>
            <a:rect l="l" t="t" r="r" b="b"/>
            <a:pathLst>
              <a:path w="309245" h="0">
                <a:moveTo>
                  <a:pt x="0" y="0"/>
                </a:moveTo>
                <a:lnTo>
                  <a:pt x="308711" y="0"/>
                </a:lnTo>
              </a:path>
            </a:pathLst>
          </a:custGeom>
          <a:ln w="119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393027" y="3762044"/>
            <a:ext cx="1104265" cy="68008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r" marR="5080">
              <a:lnSpc>
                <a:spcPts val="2565"/>
              </a:lnSpc>
              <a:spcBef>
                <a:spcPts val="114"/>
              </a:spcBef>
            </a:pPr>
            <a:r>
              <a:rPr dirty="0" baseline="-24691" sz="3375" spc="179" i="1">
                <a:latin typeface="Book Antiqua"/>
                <a:cs typeface="Book Antiqua"/>
              </a:rPr>
              <a:t>v</a:t>
            </a:r>
            <a:r>
              <a:rPr dirty="0" sz="1300" spc="1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  <a:p>
            <a:pPr algn="r" marR="65405">
              <a:lnSpc>
                <a:spcPts val="2565"/>
              </a:lnSpc>
              <a:tabLst>
                <a:tab pos="905510" algn="l"/>
              </a:tabLst>
            </a:pPr>
            <a:r>
              <a:rPr dirty="0" sz="2250" spc="-150" i="1">
                <a:latin typeface="Times New Roman"/>
                <a:cs typeface="Times New Roman"/>
              </a:rPr>
              <a:t>F</a:t>
            </a:r>
            <a:r>
              <a:rPr dirty="0" baseline="-23504" sz="1950" spc="15" i="1">
                <a:latin typeface="Times New Roman"/>
                <a:cs typeface="Times New Roman"/>
              </a:rPr>
              <a:t>n</a:t>
            </a:r>
            <a:r>
              <a:rPr dirty="0" baseline="-23504" sz="1950" i="1">
                <a:latin typeface="Times New Roman"/>
                <a:cs typeface="Times New Roman"/>
              </a:rPr>
              <a:t> </a:t>
            </a:r>
            <a:r>
              <a:rPr dirty="0" baseline="-23504" sz="1950" spc="172" i="1">
                <a:latin typeface="Times New Roman"/>
                <a:cs typeface="Times New Roman"/>
              </a:rPr>
              <a:t> </a:t>
            </a:r>
            <a:r>
              <a:rPr dirty="0" sz="2250" spc="5">
                <a:latin typeface="Symbol"/>
                <a:cs typeface="Symbol"/>
              </a:rPr>
              <a:t></a:t>
            </a:r>
            <a:r>
              <a:rPr dirty="0" sz="2250" spc="-45">
                <a:latin typeface="Times New Roman"/>
                <a:cs typeface="Times New Roman"/>
              </a:rPr>
              <a:t> </a:t>
            </a:r>
            <a:r>
              <a:rPr dirty="0" sz="2250" spc="10" i="1">
                <a:latin typeface="Times New Roman"/>
                <a:cs typeface="Times New Roman"/>
              </a:rPr>
              <a:t>m</a:t>
            </a:r>
            <a:r>
              <a:rPr dirty="0" sz="2250" i="1">
                <a:latin typeface="Times New Roman"/>
                <a:cs typeface="Times New Roman"/>
              </a:rPr>
              <a:t>	</a:t>
            </a:r>
            <a:r>
              <a:rPr dirty="0" baseline="-43209" sz="3375" spc="7" i="1">
                <a:latin typeface="Times New Roman"/>
                <a:cs typeface="Times New Roman"/>
              </a:rPr>
              <a:t>r</a:t>
            </a:r>
            <a:endParaRPr baseline="-43209" sz="337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72618" y="3394671"/>
            <a:ext cx="1295400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00" i="1">
                <a:latin typeface="Times New Roman"/>
                <a:cs typeface="Times New Roman"/>
              </a:rPr>
              <a:t>T </a:t>
            </a:r>
            <a:r>
              <a:rPr dirty="0" sz="2200" spc="-80" i="1">
                <a:latin typeface="宋体"/>
                <a:cs typeface="宋体"/>
              </a:rPr>
              <a:t>－</a:t>
            </a:r>
            <a:r>
              <a:rPr dirty="0" sz="2100" spc="-80" i="1">
                <a:latin typeface="Times New Roman"/>
                <a:cs typeface="Times New Roman"/>
              </a:rPr>
              <a:t>G </a:t>
            </a:r>
            <a:r>
              <a:rPr dirty="0" sz="2100">
                <a:latin typeface="Times New Roman"/>
                <a:cs typeface="Times New Roman"/>
              </a:rPr>
              <a:t>=</a:t>
            </a:r>
            <a:r>
              <a:rPr dirty="0" sz="2100" spc="-125">
                <a:latin typeface="Times New Roman"/>
                <a:cs typeface="Times New Roman"/>
              </a:rPr>
              <a:t> </a:t>
            </a:r>
            <a:r>
              <a:rPr dirty="0" sz="2100" spc="5" i="1">
                <a:latin typeface="Times New Roman"/>
                <a:cs typeface="Times New Roman"/>
              </a:rPr>
              <a:t>F</a:t>
            </a:r>
            <a:r>
              <a:rPr dirty="0" baseline="-16460" sz="2025" spc="7">
                <a:latin typeface="Times New Roman"/>
                <a:cs typeface="Times New Roman"/>
              </a:rPr>
              <a:t>n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89063" y="1929129"/>
            <a:ext cx="111125" cy="686435"/>
          </a:xfrm>
          <a:custGeom>
            <a:avLst/>
            <a:gdLst/>
            <a:ahLst/>
            <a:cxnLst/>
            <a:rect l="l" t="t" r="r" b="b"/>
            <a:pathLst>
              <a:path w="111125" h="686435">
                <a:moveTo>
                  <a:pt x="10172" y="109258"/>
                </a:moveTo>
                <a:lnTo>
                  <a:pt x="0" y="97281"/>
                </a:lnTo>
                <a:lnTo>
                  <a:pt x="482" y="94843"/>
                </a:lnTo>
                <a:lnTo>
                  <a:pt x="1485" y="92570"/>
                </a:lnTo>
                <a:lnTo>
                  <a:pt x="55702" y="0"/>
                </a:lnTo>
                <a:lnTo>
                  <a:pt x="68504" y="22034"/>
                </a:lnTo>
                <a:lnTo>
                  <a:pt x="44551" y="22034"/>
                </a:lnTo>
                <a:lnTo>
                  <a:pt x="44454" y="63180"/>
                </a:lnTo>
                <a:lnTo>
                  <a:pt x="20662" y="103797"/>
                </a:lnTo>
                <a:lnTo>
                  <a:pt x="12661" y="109181"/>
                </a:lnTo>
                <a:lnTo>
                  <a:pt x="10172" y="109258"/>
                </a:lnTo>
                <a:close/>
              </a:path>
              <a:path w="111125" h="686435">
                <a:moveTo>
                  <a:pt x="44480" y="63136"/>
                </a:moveTo>
                <a:lnTo>
                  <a:pt x="44551" y="22034"/>
                </a:lnTo>
                <a:lnTo>
                  <a:pt x="66776" y="22072"/>
                </a:lnTo>
                <a:lnTo>
                  <a:pt x="66766" y="27635"/>
                </a:lnTo>
                <a:lnTo>
                  <a:pt x="46050" y="27635"/>
                </a:lnTo>
                <a:lnTo>
                  <a:pt x="55624" y="44111"/>
                </a:lnTo>
                <a:lnTo>
                  <a:pt x="44480" y="63136"/>
                </a:lnTo>
                <a:close/>
              </a:path>
              <a:path w="111125" h="686435">
                <a:moveTo>
                  <a:pt x="100837" y="109410"/>
                </a:moveTo>
                <a:lnTo>
                  <a:pt x="66705" y="63180"/>
                </a:lnTo>
                <a:lnTo>
                  <a:pt x="66776" y="22072"/>
                </a:lnTo>
                <a:lnTo>
                  <a:pt x="44551" y="22034"/>
                </a:lnTo>
                <a:lnTo>
                  <a:pt x="68504" y="22034"/>
                </a:lnTo>
                <a:lnTo>
                  <a:pt x="109588" y="92748"/>
                </a:lnTo>
                <a:lnTo>
                  <a:pt x="110591" y="95034"/>
                </a:lnTo>
                <a:lnTo>
                  <a:pt x="111024" y="97281"/>
                </a:lnTo>
                <a:lnTo>
                  <a:pt x="110972" y="99961"/>
                </a:lnTo>
                <a:lnTo>
                  <a:pt x="103276" y="108940"/>
                </a:lnTo>
                <a:lnTo>
                  <a:pt x="100837" y="109410"/>
                </a:lnTo>
                <a:close/>
              </a:path>
              <a:path w="111125" h="686435">
                <a:moveTo>
                  <a:pt x="55624" y="44111"/>
                </a:moveTo>
                <a:lnTo>
                  <a:pt x="46050" y="27635"/>
                </a:lnTo>
                <a:lnTo>
                  <a:pt x="65252" y="27673"/>
                </a:lnTo>
                <a:lnTo>
                  <a:pt x="55624" y="44111"/>
                </a:lnTo>
                <a:close/>
              </a:path>
              <a:path w="111125" h="686435">
                <a:moveTo>
                  <a:pt x="66705" y="63180"/>
                </a:moveTo>
                <a:lnTo>
                  <a:pt x="55624" y="44111"/>
                </a:lnTo>
                <a:lnTo>
                  <a:pt x="65252" y="27673"/>
                </a:lnTo>
                <a:lnTo>
                  <a:pt x="46050" y="27635"/>
                </a:lnTo>
                <a:lnTo>
                  <a:pt x="66766" y="27635"/>
                </a:lnTo>
                <a:lnTo>
                  <a:pt x="66705" y="63180"/>
                </a:lnTo>
                <a:close/>
              </a:path>
              <a:path w="111125" h="686435">
                <a:moveTo>
                  <a:pt x="65620" y="685825"/>
                </a:moveTo>
                <a:lnTo>
                  <a:pt x="43395" y="685787"/>
                </a:lnTo>
                <a:lnTo>
                  <a:pt x="44480" y="63136"/>
                </a:lnTo>
                <a:lnTo>
                  <a:pt x="55624" y="44111"/>
                </a:lnTo>
                <a:lnTo>
                  <a:pt x="66679" y="63136"/>
                </a:lnTo>
                <a:lnTo>
                  <a:pt x="66624" y="109410"/>
                </a:lnTo>
                <a:lnTo>
                  <a:pt x="65620" y="68582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066686" y="2094141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86702" y="2614904"/>
            <a:ext cx="114300" cy="554990"/>
          </a:xfrm>
          <a:custGeom>
            <a:avLst/>
            <a:gdLst/>
            <a:ahLst/>
            <a:cxnLst/>
            <a:rect l="l" t="t" r="r" b="b"/>
            <a:pathLst>
              <a:path w="114300" h="554989">
                <a:moveTo>
                  <a:pt x="56976" y="504092"/>
                </a:moveTo>
                <a:lnTo>
                  <a:pt x="44354" y="482348"/>
                </a:lnTo>
                <a:lnTo>
                  <a:pt x="44413" y="440309"/>
                </a:lnTo>
                <a:lnTo>
                  <a:pt x="45364" y="0"/>
                </a:lnTo>
                <a:lnTo>
                  <a:pt x="70764" y="50"/>
                </a:lnTo>
                <a:lnTo>
                  <a:pt x="69722" y="482348"/>
                </a:lnTo>
                <a:lnTo>
                  <a:pt x="56976" y="504092"/>
                </a:lnTo>
                <a:close/>
              </a:path>
              <a:path w="114300" h="554989">
                <a:moveTo>
                  <a:pt x="56870" y="554507"/>
                </a:moveTo>
                <a:lnTo>
                  <a:pt x="1650" y="459384"/>
                </a:lnTo>
                <a:lnTo>
                  <a:pt x="571" y="456958"/>
                </a:lnTo>
                <a:lnTo>
                  <a:pt x="64" y="454609"/>
                </a:lnTo>
                <a:lnTo>
                  <a:pt x="0" y="451713"/>
                </a:lnTo>
                <a:lnTo>
                  <a:pt x="546" y="449110"/>
                </a:lnTo>
                <a:lnTo>
                  <a:pt x="12611" y="440309"/>
                </a:lnTo>
                <a:lnTo>
                  <a:pt x="15292" y="440588"/>
                </a:lnTo>
                <a:lnTo>
                  <a:pt x="44322" y="482294"/>
                </a:lnTo>
                <a:lnTo>
                  <a:pt x="44221" y="529272"/>
                </a:lnTo>
                <a:lnTo>
                  <a:pt x="71635" y="529323"/>
                </a:lnTo>
                <a:lnTo>
                  <a:pt x="56870" y="554507"/>
                </a:lnTo>
                <a:close/>
              </a:path>
              <a:path w="114300" h="554989">
                <a:moveTo>
                  <a:pt x="71635" y="529323"/>
                </a:moveTo>
                <a:lnTo>
                  <a:pt x="69621" y="529323"/>
                </a:lnTo>
                <a:lnTo>
                  <a:pt x="69754" y="482294"/>
                </a:lnTo>
                <a:lnTo>
                  <a:pt x="90576" y="446773"/>
                </a:lnTo>
                <a:lnTo>
                  <a:pt x="101625" y="440499"/>
                </a:lnTo>
                <a:lnTo>
                  <a:pt x="104254" y="440791"/>
                </a:lnTo>
                <a:lnTo>
                  <a:pt x="114160" y="454609"/>
                </a:lnTo>
                <a:lnTo>
                  <a:pt x="113588" y="457200"/>
                </a:lnTo>
                <a:lnTo>
                  <a:pt x="112496" y="459625"/>
                </a:lnTo>
                <a:lnTo>
                  <a:pt x="71635" y="529323"/>
                </a:lnTo>
                <a:close/>
              </a:path>
              <a:path w="114300" h="554989">
                <a:moveTo>
                  <a:pt x="69621" y="529323"/>
                </a:moveTo>
                <a:lnTo>
                  <a:pt x="44221" y="529272"/>
                </a:lnTo>
                <a:lnTo>
                  <a:pt x="44322" y="482294"/>
                </a:lnTo>
                <a:lnTo>
                  <a:pt x="56976" y="504092"/>
                </a:lnTo>
                <a:lnTo>
                  <a:pt x="45961" y="522884"/>
                </a:lnTo>
                <a:lnTo>
                  <a:pt x="69635" y="522922"/>
                </a:lnTo>
                <a:lnTo>
                  <a:pt x="69621" y="529323"/>
                </a:lnTo>
                <a:close/>
              </a:path>
              <a:path w="114300" h="554989">
                <a:moveTo>
                  <a:pt x="69635" y="522922"/>
                </a:moveTo>
                <a:lnTo>
                  <a:pt x="67906" y="522922"/>
                </a:lnTo>
                <a:lnTo>
                  <a:pt x="56976" y="504092"/>
                </a:lnTo>
                <a:lnTo>
                  <a:pt x="69722" y="482348"/>
                </a:lnTo>
                <a:lnTo>
                  <a:pt x="69635" y="522922"/>
                </a:lnTo>
                <a:close/>
              </a:path>
              <a:path w="114300" h="554989">
                <a:moveTo>
                  <a:pt x="67906" y="522922"/>
                </a:moveTo>
                <a:lnTo>
                  <a:pt x="45961" y="522884"/>
                </a:lnTo>
                <a:lnTo>
                  <a:pt x="56976" y="504092"/>
                </a:lnTo>
                <a:lnTo>
                  <a:pt x="67906" y="522922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078840" y="2865056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001F5F"/>
                </a:solidFill>
                <a:latin typeface="Times New Roman"/>
                <a:cs typeface="Times New Roman"/>
              </a:rPr>
              <a:t>G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2025-04-17T10:27:35Z</dcterms:created>
  <dcterms:modified xsi:type="dcterms:W3CDTF">2025-04-17T10:27:35Z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2025-04-17T00:00:00Z</vt:filetime>
  </property>
</Properties>
</file>