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0081" y="1827695"/>
            <a:ext cx="7531836" cy="1983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37497" y="3782580"/>
            <a:ext cx="6917004" cy="8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6508" y="1727314"/>
            <a:ext cx="567898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7810" y="2818473"/>
            <a:ext cx="7148830" cy="258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27154" y="5630714"/>
            <a:ext cx="1861184" cy="46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fld id="{81D60167-4931-47E6-BA6A-407CBD079E47}" type="slidenum">
              <a:rPr dirty="0" baseline="-16975" sz="2700" spc="-7"/>
              <a:t>#</a:t>
            </a:fld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1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1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6.jp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4982" y="2073452"/>
            <a:ext cx="612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自由落体运动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主讲人：李宇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炜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42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做一做：观察金属片和纸片同时下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55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做一做：观察金属片和纸片同时下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87711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041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42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做一做：观察金属片和纸片同时下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041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0059" y="1763267"/>
            <a:ext cx="2901695" cy="3383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60654" y="1392453"/>
            <a:ext cx="2864700" cy="2002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88682" y="1772437"/>
            <a:ext cx="21628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55A11"/>
                </a:solidFill>
                <a:latin typeface="华文楷体"/>
                <a:cs typeface="华文楷体"/>
              </a:rPr>
              <a:t>重的物体比轻</a:t>
            </a:r>
            <a:r>
              <a:rPr dirty="0" sz="2400" spc="-5" b="1">
                <a:solidFill>
                  <a:srgbClr val="C55A11"/>
                </a:solidFill>
                <a:latin typeface="华文楷体"/>
                <a:cs typeface="华文楷体"/>
              </a:rPr>
              <a:t>的 </a:t>
            </a:r>
            <a:r>
              <a:rPr dirty="0" sz="2400" b="1">
                <a:solidFill>
                  <a:srgbClr val="C55A11"/>
                </a:solidFill>
                <a:latin typeface="华文楷体"/>
                <a:cs typeface="华文楷体"/>
              </a:rPr>
              <a:t>物体下落得快</a:t>
            </a:r>
            <a:r>
              <a:rPr dirty="0" sz="2400" spc="-5" b="1">
                <a:solidFill>
                  <a:srgbClr val="C55A11"/>
                </a:solidFill>
                <a:latin typeface="华文楷体"/>
                <a:cs typeface="华文楷体"/>
              </a:rPr>
              <a:t>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88804" y="5283250"/>
            <a:ext cx="470408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亚里士多</a:t>
            </a:r>
            <a:r>
              <a:rPr dirty="0" sz="2800" spc="-10" b="1">
                <a:latin typeface="华文楷体"/>
                <a:cs typeface="华文楷体"/>
              </a:rPr>
              <a:t>德</a:t>
            </a:r>
            <a:endParaRPr sz="2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2800" b="1">
                <a:latin typeface="华文楷体"/>
                <a:cs typeface="华文楷体"/>
              </a:rPr>
              <a:t>（公元前</a:t>
            </a:r>
            <a:r>
              <a:rPr dirty="0" sz="2800" spc="-5" b="1">
                <a:latin typeface="华文楷体"/>
                <a:cs typeface="华文楷体"/>
              </a:rPr>
              <a:t>384</a:t>
            </a:r>
            <a:r>
              <a:rPr dirty="0" sz="2800" b="1">
                <a:latin typeface="华文楷体"/>
                <a:cs typeface="华文楷体"/>
              </a:rPr>
              <a:t>年-公元前</a:t>
            </a:r>
            <a:r>
              <a:rPr dirty="0" sz="2800" spc="-5" b="1">
                <a:latin typeface="华文楷体"/>
                <a:cs typeface="华文楷体"/>
              </a:rPr>
              <a:t>322</a:t>
            </a:r>
            <a:r>
              <a:rPr dirty="0" sz="2800" b="1">
                <a:latin typeface="华文楷体"/>
                <a:cs typeface="华文楷体"/>
              </a:rPr>
              <a:t>年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2041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6155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做一做：观察金属片和纸团同时下</a:t>
            </a:r>
            <a:r>
              <a:rPr dirty="0"/>
              <a:t>落</a:t>
            </a:r>
          </a:p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769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做一做：观察金属片和纸团同时下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119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55" y="1739430"/>
            <a:ext cx="5930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做一做：观察金属片和纸团同时下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041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808" y="3704399"/>
            <a:ext cx="50114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——重的物体不一定下落得快</a:t>
            </a:r>
            <a:r>
              <a:rPr dirty="0" sz="2800" spc="-10" b="1">
                <a:solidFill>
                  <a:srgbClr val="C55A11"/>
                </a:solidFill>
                <a:latin typeface="华文楷体"/>
                <a:cs typeface="华文楷体"/>
              </a:rPr>
              <a:t>！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4362" y="1720659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83191" y="2706611"/>
            <a:ext cx="60801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通过上面的实验，你能得出什么结论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8499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9287" y="2420035"/>
            <a:ext cx="756208" cy="1190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72688" y="2955518"/>
            <a:ext cx="756208" cy="654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2888" y="3340150"/>
            <a:ext cx="302475" cy="261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6488" y="3608641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63188" y="3608641"/>
            <a:ext cx="228600" cy="1800225"/>
          </a:xfrm>
          <a:custGeom>
            <a:avLst/>
            <a:gdLst/>
            <a:ahLst/>
            <a:cxnLst/>
            <a:rect l="l" t="t" r="r" b="b"/>
            <a:pathLst>
              <a:path w="228600" h="1800225">
                <a:moveTo>
                  <a:pt x="114300" y="1685709"/>
                </a:moveTo>
                <a:lnTo>
                  <a:pt x="76200" y="1647604"/>
                </a:lnTo>
                <a:lnTo>
                  <a:pt x="76200" y="0"/>
                </a:lnTo>
                <a:lnTo>
                  <a:pt x="152400" y="0"/>
                </a:lnTo>
                <a:lnTo>
                  <a:pt x="152400" y="1647604"/>
                </a:lnTo>
                <a:lnTo>
                  <a:pt x="114300" y="1685709"/>
                </a:lnTo>
                <a:close/>
              </a:path>
              <a:path w="228600" h="1800225">
                <a:moveTo>
                  <a:pt x="114300" y="1800009"/>
                </a:moveTo>
                <a:lnTo>
                  <a:pt x="0" y="1571396"/>
                </a:lnTo>
                <a:lnTo>
                  <a:pt x="76200" y="1647604"/>
                </a:lnTo>
                <a:lnTo>
                  <a:pt x="76200" y="1714284"/>
                </a:lnTo>
                <a:lnTo>
                  <a:pt x="157160" y="1714284"/>
                </a:lnTo>
                <a:lnTo>
                  <a:pt x="114300" y="1800009"/>
                </a:lnTo>
                <a:close/>
              </a:path>
              <a:path w="228600" h="1800225">
                <a:moveTo>
                  <a:pt x="157160" y="1714284"/>
                </a:moveTo>
                <a:lnTo>
                  <a:pt x="152400" y="1714284"/>
                </a:lnTo>
                <a:lnTo>
                  <a:pt x="152400" y="1647604"/>
                </a:lnTo>
                <a:lnTo>
                  <a:pt x="228600" y="1571396"/>
                </a:lnTo>
                <a:lnTo>
                  <a:pt x="157160" y="1714284"/>
                </a:lnTo>
                <a:close/>
              </a:path>
              <a:path w="228600" h="1800225">
                <a:moveTo>
                  <a:pt x="152400" y="1714284"/>
                </a:moveTo>
                <a:lnTo>
                  <a:pt x="76200" y="1714284"/>
                </a:lnTo>
                <a:lnTo>
                  <a:pt x="76200" y="1647604"/>
                </a:lnTo>
                <a:lnTo>
                  <a:pt x="114300" y="1685709"/>
                </a:lnTo>
                <a:lnTo>
                  <a:pt x="152400" y="1685709"/>
                </a:lnTo>
                <a:lnTo>
                  <a:pt x="152400" y="1714284"/>
                </a:lnTo>
                <a:close/>
              </a:path>
              <a:path w="228600" h="1800225">
                <a:moveTo>
                  <a:pt x="152400" y="1685709"/>
                </a:moveTo>
                <a:lnTo>
                  <a:pt x="114300" y="1685709"/>
                </a:lnTo>
                <a:lnTo>
                  <a:pt x="152400" y="1647604"/>
                </a:lnTo>
                <a:lnTo>
                  <a:pt x="152400" y="1685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10988" y="3608641"/>
            <a:ext cx="228600" cy="828040"/>
          </a:xfrm>
          <a:custGeom>
            <a:avLst/>
            <a:gdLst/>
            <a:ahLst/>
            <a:cxnLst/>
            <a:rect l="l" t="t" r="r" b="b"/>
            <a:pathLst>
              <a:path w="228600" h="828039">
                <a:moveTo>
                  <a:pt x="114300" y="713701"/>
                </a:moveTo>
                <a:lnTo>
                  <a:pt x="76200" y="675601"/>
                </a:lnTo>
                <a:lnTo>
                  <a:pt x="76200" y="0"/>
                </a:lnTo>
                <a:lnTo>
                  <a:pt x="152400" y="0"/>
                </a:lnTo>
                <a:lnTo>
                  <a:pt x="152400" y="675601"/>
                </a:lnTo>
                <a:lnTo>
                  <a:pt x="114300" y="713701"/>
                </a:lnTo>
                <a:close/>
              </a:path>
              <a:path w="228600" h="828039">
                <a:moveTo>
                  <a:pt x="114300" y="828001"/>
                </a:moveTo>
                <a:lnTo>
                  <a:pt x="0" y="599401"/>
                </a:lnTo>
                <a:lnTo>
                  <a:pt x="76200" y="675601"/>
                </a:lnTo>
                <a:lnTo>
                  <a:pt x="76200" y="742276"/>
                </a:lnTo>
                <a:lnTo>
                  <a:pt x="157162" y="742276"/>
                </a:lnTo>
                <a:lnTo>
                  <a:pt x="114300" y="828001"/>
                </a:lnTo>
                <a:close/>
              </a:path>
              <a:path w="228600" h="828039">
                <a:moveTo>
                  <a:pt x="157162" y="742276"/>
                </a:moveTo>
                <a:lnTo>
                  <a:pt x="152400" y="742276"/>
                </a:lnTo>
                <a:lnTo>
                  <a:pt x="152400" y="675601"/>
                </a:lnTo>
                <a:lnTo>
                  <a:pt x="228600" y="599401"/>
                </a:lnTo>
                <a:lnTo>
                  <a:pt x="157162" y="742276"/>
                </a:lnTo>
                <a:close/>
              </a:path>
              <a:path w="228600" h="828039">
                <a:moveTo>
                  <a:pt x="152400" y="742276"/>
                </a:moveTo>
                <a:lnTo>
                  <a:pt x="76200" y="742276"/>
                </a:lnTo>
                <a:lnTo>
                  <a:pt x="76200" y="675601"/>
                </a:lnTo>
                <a:lnTo>
                  <a:pt x="114300" y="713701"/>
                </a:lnTo>
                <a:lnTo>
                  <a:pt x="152400" y="713701"/>
                </a:lnTo>
                <a:lnTo>
                  <a:pt x="152400" y="742276"/>
                </a:lnTo>
                <a:close/>
              </a:path>
              <a:path w="228600" h="828039">
                <a:moveTo>
                  <a:pt x="152400" y="713701"/>
                </a:moveTo>
                <a:lnTo>
                  <a:pt x="114300" y="713701"/>
                </a:lnTo>
                <a:lnTo>
                  <a:pt x="152400" y="675601"/>
                </a:lnTo>
                <a:lnTo>
                  <a:pt x="152400" y="713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20762" y="3608641"/>
            <a:ext cx="171450" cy="1332230"/>
          </a:xfrm>
          <a:custGeom>
            <a:avLst/>
            <a:gdLst/>
            <a:ahLst/>
            <a:cxnLst/>
            <a:rect l="l" t="t" r="r" b="b"/>
            <a:pathLst>
              <a:path w="171450" h="1332229">
                <a:moveTo>
                  <a:pt x="85725" y="1246276"/>
                </a:moveTo>
                <a:lnTo>
                  <a:pt x="57150" y="1217701"/>
                </a:lnTo>
                <a:lnTo>
                  <a:pt x="57150" y="0"/>
                </a:lnTo>
                <a:lnTo>
                  <a:pt x="114300" y="0"/>
                </a:lnTo>
                <a:lnTo>
                  <a:pt x="114300" y="1217701"/>
                </a:lnTo>
                <a:lnTo>
                  <a:pt x="85725" y="1246276"/>
                </a:lnTo>
                <a:close/>
              </a:path>
              <a:path w="171450" h="1332229">
                <a:moveTo>
                  <a:pt x="85725" y="1332001"/>
                </a:moveTo>
                <a:lnTo>
                  <a:pt x="0" y="1160551"/>
                </a:lnTo>
                <a:lnTo>
                  <a:pt x="57150" y="1217701"/>
                </a:lnTo>
                <a:lnTo>
                  <a:pt x="57150" y="1267714"/>
                </a:lnTo>
                <a:lnTo>
                  <a:pt x="117868" y="1267714"/>
                </a:lnTo>
                <a:lnTo>
                  <a:pt x="85725" y="1332001"/>
                </a:lnTo>
                <a:close/>
              </a:path>
              <a:path w="171450" h="1332229">
                <a:moveTo>
                  <a:pt x="117868" y="1267714"/>
                </a:moveTo>
                <a:lnTo>
                  <a:pt x="114300" y="1267714"/>
                </a:lnTo>
                <a:lnTo>
                  <a:pt x="114300" y="1217701"/>
                </a:lnTo>
                <a:lnTo>
                  <a:pt x="171450" y="1160551"/>
                </a:lnTo>
                <a:lnTo>
                  <a:pt x="117868" y="1267714"/>
                </a:lnTo>
                <a:close/>
              </a:path>
              <a:path w="171450" h="1332229">
                <a:moveTo>
                  <a:pt x="114300" y="1267714"/>
                </a:moveTo>
                <a:lnTo>
                  <a:pt x="57150" y="1267714"/>
                </a:lnTo>
                <a:lnTo>
                  <a:pt x="57150" y="1217701"/>
                </a:lnTo>
                <a:lnTo>
                  <a:pt x="85725" y="1246276"/>
                </a:lnTo>
                <a:lnTo>
                  <a:pt x="114300" y="1246276"/>
                </a:lnTo>
                <a:lnTo>
                  <a:pt x="114300" y="1267714"/>
                </a:lnTo>
                <a:close/>
              </a:path>
              <a:path w="171450" h="1332229">
                <a:moveTo>
                  <a:pt x="114300" y="1246276"/>
                </a:moveTo>
                <a:lnTo>
                  <a:pt x="85725" y="1246276"/>
                </a:lnTo>
                <a:lnTo>
                  <a:pt x="114300" y="1217701"/>
                </a:lnTo>
                <a:lnTo>
                  <a:pt x="114300" y="12462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87387" y="3608641"/>
            <a:ext cx="228600" cy="2592070"/>
          </a:xfrm>
          <a:custGeom>
            <a:avLst/>
            <a:gdLst/>
            <a:ahLst/>
            <a:cxnLst/>
            <a:rect l="l" t="t" r="r" b="b"/>
            <a:pathLst>
              <a:path w="228600" h="2592070">
                <a:moveTo>
                  <a:pt x="114300" y="2477706"/>
                </a:moveTo>
                <a:lnTo>
                  <a:pt x="76200" y="2439606"/>
                </a:lnTo>
                <a:lnTo>
                  <a:pt x="76200" y="0"/>
                </a:lnTo>
                <a:lnTo>
                  <a:pt x="152400" y="0"/>
                </a:lnTo>
                <a:lnTo>
                  <a:pt x="152400" y="2439606"/>
                </a:lnTo>
                <a:lnTo>
                  <a:pt x="114300" y="2477706"/>
                </a:lnTo>
                <a:close/>
              </a:path>
              <a:path w="228600" h="2592070">
                <a:moveTo>
                  <a:pt x="114300" y="2592006"/>
                </a:moveTo>
                <a:lnTo>
                  <a:pt x="0" y="2363406"/>
                </a:lnTo>
                <a:lnTo>
                  <a:pt x="76200" y="2439606"/>
                </a:lnTo>
                <a:lnTo>
                  <a:pt x="76200" y="2506281"/>
                </a:lnTo>
                <a:lnTo>
                  <a:pt x="157162" y="2506281"/>
                </a:lnTo>
                <a:lnTo>
                  <a:pt x="114300" y="2592006"/>
                </a:lnTo>
                <a:close/>
              </a:path>
              <a:path w="228600" h="2592070">
                <a:moveTo>
                  <a:pt x="157162" y="2506281"/>
                </a:moveTo>
                <a:lnTo>
                  <a:pt x="152400" y="2506281"/>
                </a:lnTo>
                <a:lnTo>
                  <a:pt x="152400" y="2439606"/>
                </a:lnTo>
                <a:lnTo>
                  <a:pt x="228600" y="2363406"/>
                </a:lnTo>
                <a:lnTo>
                  <a:pt x="157162" y="2506281"/>
                </a:lnTo>
                <a:close/>
              </a:path>
              <a:path w="228600" h="2592070">
                <a:moveTo>
                  <a:pt x="152400" y="2506281"/>
                </a:moveTo>
                <a:lnTo>
                  <a:pt x="76200" y="2506281"/>
                </a:lnTo>
                <a:lnTo>
                  <a:pt x="76200" y="2439606"/>
                </a:lnTo>
                <a:lnTo>
                  <a:pt x="114300" y="2477706"/>
                </a:lnTo>
                <a:lnTo>
                  <a:pt x="152400" y="2477706"/>
                </a:lnTo>
                <a:lnTo>
                  <a:pt x="152400" y="2506281"/>
                </a:lnTo>
                <a:close/>
              </a:path>
              <a:path w="228600" h="2592070">
                <a:moveTo>
                  <a:pt x="152400" y="2477706"/>
                </a:moveTo>
                <a:lnTo>
                  <a:pt x="114300" y="2477706"/>
                </a:lnTo>
                <a:lnTo>
                  <a:pt x="152400" y="2439606"/>
                </a:lnTo>
                <a:lnTo>
                  <a:pt x="152400" y="24777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77213" y="3758704"/>
            <a:ext cx="1877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伽利</a:t>
            </a:r>
            <a:r>
              <a:rPr dirty="0" sz="1800" spc="-5" b="1">
                <a:latin typeface="华文楷体"/>
                <a:cs typeface="华文楷体"/>
              </a:rPr>
              <a:t>略</a:t>
            </a:r>
            <a:endParaRPr sz="1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latin typeface="华文楷体"/>
                <a:cs typeface="华文楷体"/>
              </a:rPr>
              <a:t>（1564年-1642年</a:t>
            </a:r>
            <a:r>
              <a:rPr dirty="0" sz="1800" spc="-5" b="1">
                <a:latin typeface="华文楷体"/>
                <a:cs typeface="华文楷体"/>
              </a:rPr>
              <a:t>）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2461" y="1688210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逻辑推理</a:t>
            </a:r>
          </a:p>
        </p:txBody>
      </p:sp>
      <p:sp>
        <p:nvSpPr>
          <p:cNvPr id="12" name="object 12"/>
          <p:cNvSpPr/>
          <p:nvPr/>
        </p:nvSpPr>
        <p:spPr>
          <a:xfrm>
            <a:off x="349733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44028" y="1682495"/>
            <a:ext cx="1723644" cy="2069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5091" y="4575746"/>
            <a:ext cx="501142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87120" marR="5080" indent="-107442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结论：重的物体与轻的物体应</a:t>
            </a:r>
            <a:r>
              <a:rPr dirty="0" sz="2800" spc="-5" b="1">
                <a:latin typeface="华文楷体"/>
                <a:cs typeface="华文楷体"/>
              </a:rPr>
              <a:t>该 </a:t>
            </a:r>
            <a:r>
              <a:rPr dirty="0" sz="2800" b="1">
                <a:latin typeface="华文楷体"/>
                <a:cs typeface="华文楷体"/>
              </a:rPr>
              <a:t>下落得同样</a:t>
            </a:r>
            <a:r>
              <a:rPr dirty="0" sz="2800" spc="-10" b="1">
                <a:latin typeface="华文楷体"/>
                <a:cs typeface="华文楷体"/>
              </a:rPr>
              <a:t>快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72688" y="2955518"/>
            <a:ext cx="756196" cy="654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72888" y="3340150"/>
            <a:ext cx="302475" cy="261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6488" y="3608641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12461" y="1688210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逻辑推理</a:t>
            </a:r>
          </a:p>
        </p:txBody>
      </p:sp>
      <p:sp>
        <p:nvSpPr>
          <p:cNvPr id="7" name="object 7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77213" y="3758704"/>
            <a:ext cx="1877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伽利</a:t>
            </a:r>
            <a:r>
              <a:rPr dirty="0" sz="1800" spc="-5" b="1">
                <a:latin typeface="华文楷体"/>
                <a:cs typeface="华文楷体"/>
              </a:rPr>
              <a:t>略</a:t>
            </a:r>
            <a:endParaRPr sz="1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1800" b="1">
                <a:latin typeface="华文楷体"/>
                <a:cs typeface="华文楷体"/>
              </a:rPr>
              <a:t>（1564年-1642年</a:t>
            </a:r>
            <a:r>
              <a:rPr dirty="0" sz="1800" spc="-5" b="1">
                <a:latin typeface="华文楷体"/>
                <a:cs typeface="华文楷体"/>
              </a:rPr>
              <a:t>）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4028" y="1682495"/>
            <a:ext cx="1723644" cy="2069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7828" y="2520695"/>
            <a:ext cx="4320539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6615" y="1722437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生活中的物体下落现象</a:t>
            </a:r>
          </a:p>
        </p:txBody>
      </p:sp>
      <p:sp>
        <p:nvSpPr>
          <p:cNvPr id="4" name="object 4"/>
          <p:cNvSpPr/>
          <p:nvPr/>
        </p:nvSpPr>
        <p:spPr>
          <a:xfrm>
            <a:off x="3502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97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79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50" y="172256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4553" y="2781490"/>
            <a:ext cx="643636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是什么因素对物体下落的快慢产生影响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8499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119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5769" y="1739430"/>
            <a:ext cx="574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做一做：观察纸团和纸片同时下落</a:t>
            </a:r>
          </a:p>
        </p:txBody>
      </p:sp>
      <p:sp>
        <p:nvSpPr>
          <p:cNvPr id="4" name="object 4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9765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82462" y="172256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8499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76" y="2558071"/>
            <a:ext cx="6083935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如果没有空气阻力的影响，轻重</a:t>
            </a:r>
            <a:r>
              <a:rPr dirty="0" sz="2800" spc="-5" b="1">
                <a:latin typeface="华文楷体"/>
                <a:cs typeface="华文楷体"/>
              </a:rPr>
              <a:t>不 </a:t>
            </a:r>
            <a:r>
              <a:rPr dirty="0" sz="2800" b="1">
                <a:latin typeface="华文楷体"/>
                <a:cs typeface="华文楷体"/>
              </a:rPr>
              <a:t>同的物体下落的快慢会是什么情况呢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2450" y="172256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8499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780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3" name="object 3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1732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8435" y="2654807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8128" y="2385060"/>
            <a:ext cx="3136392" cy="270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3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0900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66916" y="2420111"/>
            <a:ext cx="3012948" cy="2154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3780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2415" y="2520695"/>
            <a:ext cx="270052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6260" y="3038106"/>
            <a:ext cx="482600" cy="13982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600" spc="5" b="1">
                <a:solidFill>
                  <a:srgbClr val="C55A11"/>
                </a:solidFill>
                <a:latin typeface="华文楷体"/>
                <a:cs typeface="华文楷体"/>
              </a:rPr>
              <a:t>抽气</a:t>
            </a:r>
            <a:r>
              <a:rPr dirty="0" sz="3600" b="1">
                <a:solidFill>
                  <a:srgbClr val="C55A11"/>
                </a:solidFill>
                <a:latin typeface="华文楷体"/>
                <a:cs typeface="华文楷体"/>
              </a:rPr>
              <a:t>前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3780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6634" y="3038106"/>
            <a:ext cx="482600" cy="13982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600" spc="5" b="1">
                <a:solidFill>
                  <a:srgbClr val="C55A11"/>
                </a:solidFill>
                <a:latin typeface="华文楷体"/>
                <a:cs typeface="华文楷体"/>
              </a:rPr>
              <a:t>抽气</a:t>
            </a:r>
            <a:r>
              <a:rPr dirty="0" sz="3600" b="1">
                <a:solidFill>
                  <a:srgbClr val="C55A11"/>
                </a:solidFill>
                <a:latin typeface="华文楷体"/>
                <a:cs typeface="华文楷体"/>
              </a:rPr>
              <a:t>前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43271" y="2520695"/>
            <a:ext cx="270052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9334" y="3050806"/>
            <a:ext cx="457200" cy="137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5"/>
              </a:lnSpc>
            </a:pPr>
            <a:r>
              <a:rPr dirty="0" sz="3600" b="1">
                <a:latin typeface="华文楷体"/>
                <a:cs typeface="华文楷体"/>
              </a:rPr>
              <a:t>抽</a:t>
            </a:r>
            <a:endParaRPr sz="3600">
              <a:latin typeface="华文楷体"/>
              <a:cs typeface="华文楷体"/>
            </a:endParaRPr>
          </a:p>
          <a:p>
            <a:pPr>
              <a:lnSpc>
                <a:spcPts val="3610"/>
              </a:lnSpc>
              <a:spcBef>
                <a:spcPts val="355"/>
              </a:spcBef>
            </a:pPr>
            <a:r>
              <a:rPr dirty="0" sz="3600" b="1">
                <a:latin typeface="华文楷体"/>
                <a:cs typeface="华文楷体"/>
              </a:rPr>
              <a:t>气前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6615" y="1722437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生活中的物体下落现象</a:t>
            </a:r>
          </a:p>
        </p:txBody>
      </p:sp>
      <p:sp>
        <p:nvSpPr>
          <p:cNvPr id="3" name="object 3"/>
          <p:cNvSpPr/>
          <p:nvPr/>
        </p:nvSpPr>
        <p:spPr>
          <a:xfrm>
            <a:off x="3502012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9795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7916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7828" y="2520695"/>
            <a:ext cx="4320539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9334" y="3050806"/>
            <a:ext cx="457200" cy="137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5"/>
              </a:lnSpc>
            </a:pPr>
            <a:r>
              <a:rPr dirty="0" sz="3600" b="1">
                <a:latin typeface="华文楷体"/>
                <a:cs typeface="华文楷体"/>
              </a:rPr>
              <a:t>抽</a:t>
            </a:r>
            <a:endParaRPr sz="3600">
              <a:latin typeface="华文楷体"/>
              <a:cs typeface="华文楷体"/>
            </a:endParaRPr>
          </a:p>
          <a:p>
            <a:pPr>
              <a:lnSpc>
                <a:spcPts val="3610"/>
              </a:lnSpc>
              <a:spcBef>
                <a:spcPts val="355"/>
              </a:spcBef>
            </a:pPr>
            <a:r>
              <a:rPr dirty="0" sz="3600" b="1">
                <a:latin typeface="华文楷体"/>
                <a:cs typeface="华文楷体"/>
              </a:rPr>
              <a:t>气前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3271" y="2520695"/>
            <a:ext cx="270052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6634" y="3038106"/>
            <a:ext cx="482600" cy="13982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600" spc="5" b="1">
                <a:solidFill>
                  <a:srgbClr val="C55A11"/>
                </a:solidFill>
                <a:latin typeface="华文楷体"/>
                <a:cs typeface="华文楷体"/>
              </a:rPr>
              <a:t>抽气</a:t>
            </a:r>
            <a:r>
              <a:rPr dirty="0" sz="3600" b="1">
                <a:solidFill>
                  <a:srgbClr val="C55A11"/>
                </a:solidFill>
                <a:latin typeface="华文楷体"/>
                <a:cs typeface="华文楷体"/>
              </a:rPr>
              <a:t>中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3271" y="2520695"/>
            <a:ext cx="270052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6634" y="3038106"/>
            <a:ext cx="482600" cy="13982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600" spc="5" b="1">
                <a:solidFill>
                  <a:srgbClr val="C55A11"/>
                </a:solidFill>
                <a:latin typeface="华文楷体"/>
                <a:cs typeface="华文楷体"/>
              </a:rPr>
              <a:t>抽气</a:t>
            </a:r>
            <a:r>
              <a:rPr dirty="0" sz="3600" b="1">
                <a:solidFill>
                  <a:srgbClr val="C55A11"/>
                </a:solidFill>
                <a:latin typeface="华文楷体"/>
                <a:cs typeface="华文楷体"/>
              </a:rPr>
              <a:t>后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3271" y="2520695"/>
            <a:ext cx="2700528" cy="359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06634" y="3038106"/>
            <a:ext cx="482600" cy="139827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600" spc="5" b="1">
                <a:solidFill>
                  <a:srgbClr val="C55A11"/>
                </a:solidFill>
                <a:latin typeface="华文楷体"/>
                <a:cs typeface="华文楷体"/>
              </a:rPr>
              <a:t>抽气</a:t>
            </a:r>
            <a:r>
              <a:rPr dirty="0" sz="3600" b="1">
                <a:solidFill>
                  <a:srgbClr val="C55A11"/>
                </a:solidFill>
                <a:latin typeface="华文楷体"/>
                <a:cs typeface="华文楷体"/>
              </a:rPr>
              <a:t>后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4153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8960" y="3050806"/>
            <a:ext cx="457200" cy="137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5"/>
              </a:lnSpc>
            </a:pPr>
            <a:r>
              <a:rPr dirty="0" sz="3600" b="1">
                <a:latin typeface="华文楷体"/>
                <a:cs typeface="华文楷体"/>
              </a:rPr>
              <a:t>抽</a:t>
            </a:r>
            <a:endParaRPr sz="3600">
              <a:latin typeface="华文楷体"/>
              <a:cs typeface="华文楷体"/>
            </a:endParaRPr>
          </a:p>
          <a:p>
            <a:pPr>
              <a:lnSpc>
                <a:spcPts val="3610"/>
              </a:lnSpc>
              <a:spcBef>
                <a:spcPts val="355"/>
              </a:spcBef>
            </a:pPr>
            <a:r>
              <a:rPr dirty="0" sz="3600" b="1">
                <a:latin typeface="华文楷体"/>
                <a:cs typeface="华文楷体"/>
              </a:rPr>
              <a:t>气后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1732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9733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3780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8947" y="3050806"/>
            <a:ext cx="457200" cy="1372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5"/>
              </a:lnSpc>
            </a:pPr>
            <a:r>
              <a:rPr dirty="0" sz="3600" b="1">
                <a:latin typeface="华文楷体"/>
                <a:cs typeface="华文楷体"/>
              </a:rPr>
              <a:t>抽</a:t>
            </a:r>
            <a:endParaRPr sz="3600">
              <a:latin typeface="华文楷体"/>
              <a:cs typeface="华文楷体"/>
            </a:endParaRPr>
          </a:p>
          <a:p>
            <a:pPr>
              <a:lnSpc>
                <a:spcPts val="3610"/>
              </a:lnSpc>
              <a:spcBef>
                <a:spcPts val="355"/>
              </a:spcBef>
            </a:pPr>
            <a:r>
              <a:rPr dirty="0" sz="3600" b="1">
                <a:latin typeface="华文楷体"/>
                <a:cs typeface="华文楷体"/>
              </a:rPr>
              <a:t>气后</a:t>
            </a:r>
            <a:endParaRPr sz="36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1732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3780" y="1739430"/>
            <a:ext cx="62992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做一做：观察轻重不同物体的下落快</a:t>
            </a:r>
            <a:r>
              <a:rPr dirty="0"/>
              <a:t>慢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264" y="2558071"/>
            <a:ext cx="608393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如果没有空气阻力的影响，轻重</a:t>
            </a:r>
            <a:r>
              <a:rPr dirty="0" sz="2800" spc="-5" b="1">
                <a:latin typeface="华文楷体"/>
                <a:cs typeface="华文楷体"/>
              </a:rPr>
              <a:t>不 </a:t>
            </a:r>
            <a:r>
              <a:rPr dirty="0" sz="2800" b="1">
                <a:latin typeface="华文楷体"/>
                <a:cs typeface="华文楷体"/>
              </a:rPr>
              <a:t>同的物体下落的快慢会是什么情况呢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2462" y="172256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8512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8485" marR="5080" indent="626745">
              <a:lnSpc>
                <a:spcPct val="100000"/>
              </a:lnSpc>
              <a:spcBef>
                <a:spcPts val="95"/>
              </a:spcBef>
            </a:pPr>
            <a:r>
              <a:rPr dirty="0"/>
              <a:t>——如果没有空气阻力的影响，所</a:t>
            </a:r>
            <a:r>
              <a:rPr dirty="0" spc="-5"/>
              <a:t>有 </a:t>
            </a:r>
            <a:r>
              <a:rPr dirty="0"/>
              <a:t>物体下落的快慢是相同的</a:t>
            </a:r>
            <a:r>
              <a:rPr dirty="0" spc="-10"/>
              <a:t>。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1429" y="1722437"/>
            <a:ext cx="4216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巨大真空室中的落体实验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64408" y="2619755"/>
            <a:ext cx="5923788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56788" y="2587751"/>
            <a:ext cx="931544" cy="4622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5"/>
              </a:spcBef>
            </a:pPr>
            <a:r>
              <a:rPr dirty="0" sz="2400" b="1">
                <a:latin typeface="华文楷体"/>
                <a:cs typeface="华文楷体"/>
              </a:rPr>
              <a:t>资</a:t>
            </a:r>
            <a:r>
              <a:rPr dirty="0" sz="2400" spc="-5" b="1">
                <a:latin typeface="华文楷体"/>
                <a:cs typeface="华文楷体"/>
              </a:rPr>
              <a:t>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1732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42929" y="1722437"/>
            <a:ext cx="3073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月球上的落体实验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42588" y="5308091"/>
            <a:ext cx="931544" cy="4622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dirty="0" sz="2400" b="1">
                <a:latin typeface="华文楷体"/>
                <a:cs typeface="华文楷体"/>
              </a:rPr>
              <a:t>资</a:t>
            </a:r>
            <a:r>
              <a:rPr dirty="0" sz="2400" spc="-5" b="1">
                <a:latin typeface="华文楷体"/>
                <a:cs typeface="华文楷体"/>
              </a:rPr>
              <a:t>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5780" y="2009686"/>
            <a:ext cx="7282180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自由落体运动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556260">
              <a:lnSpc>
                <a:spcPct val="100000"/>
              </a:lnSpc>
            </a:pPr>
            <a:r>
              <a:rPr dirty="0" sz="2800" spc="-170" b="1">
                <a:latin typeface="华文楷体"/>
                <a:cs typeface="华文楷体"/>
              </a:rPr>
              <a:t>物体只在</a:t>
            </a:r>
            <a:r>
              <a:rPr dirty="0" sz="2800" spc="-170" b="1">
                <a:solidFill>
                  <a:srgbClr val="6F2F9F"/>
                </a:solidFill>
                <a:latin typeface="华文楷体"/>
                <a:cs typeface="华文楷体"/>
              </a:rPr>
              <a:t>重力</a:t>
            </a:r>
            <a:r>
              <a:rPr dirty="0" sz="2800" spc="-170" b="1">
                <a:latin typeface="华文楷体"/>
                <a:cs typeface="华文楷体"/>
              </a:rPr>
              <a:t>作用下从</a:t>
            </a:r>
            <a:r>
              <a:rPr dirty="0" sz="2800" spc="-170" b="1">
                <a:solidFill>
                  <a:srgbClr val="6F2F9F"/>
                </a:solidFill>
                <a:latin typeface="华文楷体"/>
                <a:cs typeface="华文楷体"/>
              </a:rPr>
              <a:t>静止</a:t>
            </a:r>
            <a:r>
              <a:rPr dirty="0" sz="2800" spc="-170" b="1">
                <a:latin typeface="华文楷体"/>
                <a:cs typeface="华文楷体"/>
              </a:rPr>
              <a:t>开始下落的运动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82748" y="3514902"/>
            <a:ext cx="6969125" cy="2503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0" b="1">
                <a:latin typeface="华文楷体"/>
                <a:cs typeface="华文楷体"/>
              </a:rPr>
              <a:t>自由落体运动的条件：</a:t>
            </a:r>
            <a:r>
              <a:rPr dirty="0" sz="2800" spc="-100" b="1">
                <a:solidFill>
                  <a:srgbClr val="FF0000"/>
                </a:solidFill>
                <a:latin typeface="华文楷体"/>
                <a:cs typeface="华文楷体"/>
              </a:rPr>
              <a:t>只受重力、初速度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为</a:t>
            </a:r>
            <a:r>
              <a:rPr dirty="0" sz="2800" spc="-204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0</a:t>
            </a:r>
            <a:endParaRPr sz="2800">
              <a:latin typeface="华文楷体"/>
              <a:cs typeface="华文楷体"/>
            </a:endParaRPr>
          </a:p>
          <a:p>
            <a:pPr marL="2154555">
              <a:lnSpc>
                <a:spcPct val="100000"/>
              </a:lnSpc>
              <a:spcBef>
                <a:spcPts val="3005"/>
              </a:spcBef>
            </a:pPr>
            <a:r>
              <a:rPr dirty="0" sz="3200" b="1">
                <a:solidFill>
                  <a:srgbClr val="C55A11"/>
                </a:solidFill>
                <a:latin typeface="华文楷体"/>
                <a:cs typeface="华文楷体"/>
              </a:rPr>
              <a:t>理想化物理模型</a:t>
            </a:r>
            <a:endParaRPr sz="3200">
              <a:latin typeface="华文楷体"/>
              <a:cs typeface="华文楷体"/>
            </a:endParaRPr>
          </a:p>
          <a:p>
            <a:pPr marL="1840864" marR="5080" indent="-1767205">
              <a:lnSpc>
                <a:spcPct val="100000"/>
              </a:lnSpc>
              <a:spcBef>
                <a:spcPts val="2590"/>
              </a:spcBef>
            </a:pPr>
            <a:r>
              <a:rPr dirty="0" sz="2800" spc="-100" b="1">
                <a:latin typeface="华文楷体"/>
                <a:cs typeface="华文楷体"/>
              </a:rPr>
              <a:t>近似条件：</a:t>
            </a:r>
            <a:r>
              <a:rPr dirty="0" sz="2800" spc="-100" b="1">
                <a:solidFill>
                  <a:srgbClr val="6F2F9F"/>
                </a:solidFill>
                <a:latin typeface="华文楷体"/>
                <a:cs typeface="华文楷体"/>
              </a:rPr>
              <a:t>空气阻力影响很小时，物体的下</a:t>
            </a:r>
            <a:r>
              <a:rPr dirty="0" sz="2800" spc="-5" b="1">
                <a:solidFill>
                  <a:srgbClr val="6F2F9F"/>
                </a:solidFill>
                <a:latin typeface="华文楷体"/>
                <a:cs typeface="华文楷体"/>
              </a:rPr>
              <a:t>落 </a:t>
            </a:r>
            <a:r>
              <a:rPr dirty="0" sz="2800" spc="-100" b="1">
                <a:solidFill>
                  <a:srgbClr val="6F2F9F"/>
                </a:solidFill>
                <a:latin typeface="华文楷体"/>
                <a:cs typeface="华文楷体"/>
              </a:rPr>
              <a:t>也可近似看作自由落体运动</a:t>
            </a:r>
            <a:r>
              <a:rPr dirty="0" sz="2800" spc="-10" b="1">
                <a:solidFill>
                  <a:srgbClr val="6F2F9F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15" y="1722437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生活中的物体下落现象</a:t>
            </a: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588" y="2520695"/>
            <a:ext cx="4320540" cy="3311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8435" y="5765291"/>
            <a:ext cx="5285740" cy="140335"/>
          </a:xfrm>
          <a:custGeom>
            <a:avLst/>
            <a:gdLst/>
            <a:ahLst/>
            <a:cxnLst/>
            <a:rect l="l" t="t" r="r" b="b"/>
            <a:pathLst>
              <a:path w="5285740" h="140335">
                <a:moveTo>
                  <a:pt x="0" y="0"/>
                </a:moveTo>
                <a:lnTo>
                  <a:pt x="5285232" y="0"/>
                </a:lnTo>
                <a:lnTo>
                  <a:pt x="5285232" y="140208"/>
                </a:lnTo>
                <a:lnTo>
                  <a:pt x="0" y="14020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0171" y="2241804"/>
            <a:ext cx="2023872" cy="2520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70047" y="4815078"/>
            <a:ext cx="3411854" cy="690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2375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亚里士多</a:t>
            </a:r>
            <a:r>
              <a:rPr dirty="0" sz="2000" spc="5">
                <a:latin typeface="华文楷体"/>
                <a:cs typeface="华文楷体"/>
              </a:rPr>
              <a:t>德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ts val="2855"/>
              </a:lnSpc>
            </a:pPr>
            <a:r>
              <a:rPr dirty="0" sz="2000" spc="-5">
                <a:latin typeface="华文楷体"/>
                <a:cs typeface="华文楷体"/>
              </a:rPr>
              <a:t>（公元前384年-公元前322年</a:t>
            </a:r>
            <a:r>
              <a:rPr dirty="0" sz="2400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9229" y="4815078"/>
            <a:ext cx="207645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伽利</a:t>
            </a:r>
            <a:r>
              <a:rPr dirty="0" sz="2000" spc="5">
                <a:latin typeface="华文楷体"/>
                <a:cs typeface="华文楷体"/>
              </a:rPr>
              <a:t>略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</a:pPr>
            <a:r>
              <a:rPr dirty="0" sz="2000" spc="-5">
                <a:latin typeface="华文楷体"/>
                <a:cs typeface="华文楷体"/>
              </a:rPr>
              <a:t>（1564</a:t>
            </a:r>
            <a:r>
              <a:rPr dirty="0" sz="2000">
                <a:latin typeface="华文楷体"/>
                <a:cs typeface="华文楷体"/>
              </a:rPr>
              <a:t>年</a:t>
            </a:r>
            <a:r>
              <a:rPr dirty="0" sz="2000" spc="-5">
                <a:latin typeface="华文楷体"/>
                <a:cs typeface="华文楷体"/>
              </a:rPr>
              <a:t>-1642</a:t>
            </a:r>
            <a:r>
              <a:rPr dirty="0" sz="2000">
                <a:latin typeface="华文楷体"/>
                <a:cs typeface="华文楷体"/>
              </a:rPr>
              <a:t>年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4803" y="2241804"/>
            <a:ext cx="2023872" cy="252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873" y="1754009"/>
            <a:ext cx="46101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他是历史上最多才、最渊博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科学天才之一，他是一个在历史</a:t>
            </a:r>
            <a:r>
              <a:rPr dirty="0" sz="2400" spc="-5" b="1">
                <a:latin typeface="华文楷体"/>
                <a:cs typeface="华文楷体"/>
              </a:rPr>
              <a:t>上 </a:t>
            </a:r>
            <a:r>
              <a:rPr dirty="0" sz="2400" b="1">
                <a:latin typeface="华文楷体"/>
                <a:cs typeface="华文楷体"/>
              </a:rPr>
              <a:t>无与伦比的人……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8587" y="2808795"/>
            <a:ext cx="7148830" cy="2651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28345" marR="2269490" indent="2617470">
              <a:lnSpc>
                <a:spcPct val="1194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——</a:t>
            </a:r>
            <a:r>
              <a:rPr dirty="0" sz="2400" b="1">
                <a:latin typeface="微软雅黑"/>
                <a:cs typeface="微软雅黑"/>
              </a:rPr>
              <a:t>黑格尔 </a:t>
            </a:r>
            <a:r>
              <a:rPr dirty="0" sz="2400" b="1">
                <a:latin typeface="华文楷体"/>
                <a:cs typeface="华文楷体"/>
              </a:rPr>
              <a:t>亚里士多德是古希腊著名的</a:t>
            </a:r>
            <a:r>
              <a:rPr dirty="0" sz="2400" spc="-5" b="1">
                <a:latin typeface="华文楷体"/>
                <a:cs typeface="华文楷体"/>
              </a:rPr>
              <a:t>思</a:t>
            </a:r>
            <a:endParaRPr sz="2400">
              <a:latin typeface="华文楷体"/>
              <a:cs typeface="华文楷体"/>
            </a:endParaRPr>
          </a:p>
          <a:p>
            <a:pPr marL="113664" marR="214058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想家和哲学家，在西方被称为“</a:t>
            </a:r>
            <a:r>
              <a:rPr dirty="0" sz="2400" spc="-5" b="1">
                <a:latin typeface="华文楷体"/>
                <a:cs typeface="华文楷体"/>
              </a:rPr>
              <a:t>最 </a:t>
            </a:r>
            <a:r>
              <a:rPr dirty="0" sz="2400" b="1">
                <a:latin typeface="华文楷体"/>
                <a:cs typeface="华文楷体"/>
              </a:rPr>
              <a:t>博学的人”，古代最伟大的思想家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2188210">
              <a:lnSpc>
                <a:spcPct val="10000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——</a:t>
            </a:r>
            <a:r>
              <a:rPr dirty="0" sz="2400" b="1">
                <a:latin typeface="微软雅黑"/>
                <a:cs typeface="微软雅黑"/>
              </a:rPr>
              <a:t>马克思、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亚里士多德名言：“吾爱吾师，吾更爱真理</a:t>
            </a:r>
            <a:r>
              <a:rPr dirty="0" sz="2800" spc="-10" b="1">
                <a:solidFill>
                  <a:srgbClr val="C55A11"/>
                </a:solidFill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1881" y="4486655"/>
            <a:ext cx="965847" cy="354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12023" y="1767839"/>
            <a:ext cx="1767839" cy="2129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464" y="1727314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3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8928" y="2526792"/>
            <a:ext cx="1994916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38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3367" y="3570732"/>
            <a:ext cx="7013448" cy="923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6" name="object 6"/>
          <p:cNvSpPr/>
          <p:nvPr/>
        </p:nvSpPr>
        <p:spPr>
          <a:xfrm>
            <a:off x="3916679" y="2740151"/>
            <a:ext cx="4386072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16629" y="4395215"/>
            <a:ext cx="4386071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42841" y="5701639"/>
            <a:ext cx="42989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物体下落做匀加速直线运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6477" y="1727314"/>
            <a:ext cx="535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实验：研究自由落体运动的规律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5447" y="2520695"/>
            <a:ext cx="4198620" cy="322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1844" y="2717292"/>
            <a:ext cx="6957059" cy="271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49581" y="2604535"/>
          <a:ext cx="6064885" cy="317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/>
                <a:gridCol w="593090"/>
                <a:gridCol w="593090"/>
                <a:gridCol w="593090"/>
                <a:gridCol w="593089"/>
                <a:gridCol w="593089"/>
                <a:gridCol w="593089"/>
                <a:gridCol w="593089"/>
                <a:gridCol w="593089"/>
                <a:gridCol w="590550"/>
              </a:tblGrid>
              <a:tr h="155371"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5">
                          <a:latin typeface="微软雅黑"/>
                          <a:cs typeface="微软雅黑"/>
                        </a:rPr>
                        <a:t>纸</a:t>
                      </a:r>
                      <a:r>
                        <a:rPr dirty="0" sz="950" spc="-5">
                          <a:latin typeface="微软雅黑"/>
                          <a:cs typeface="微软雅黑"/>
                        </a:rPr>
                        <a:t>带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0.16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2.78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7.08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91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20.30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29.58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51.98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65.67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2.78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4.30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5.83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39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9.28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10.48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92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13.69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584">
                <a:tc>
                  <a:txBody>
                    <a:bodyPr/>
                    <a:lstStyle/>
                    <a:p>
                      <a:pPr algn="ctr" marL="7620">
                        <a:lnSpc>
                          <a:spcPts val="1130"/>
                        </a:lnSpc>
                        <a:spcBef>
                          <a:spcPts val="165"/>
                        </a:spcBef>
                      </a:pPr>
                      <a:r>
                        <a:rPr dirty="0" sz="950" spc="5" i="1">
                          <a:latin typeface="Book Antiqua"/>
                          <a:cs typeface="Book Antiqua"/>
                        </a:rPr>
                        <a:t>v </a:t>
                      </a:r>
                      <a:r>
                        <a:rPr dirty="0" sz="950" spc="-10">
                          <a:latin typeface="Book Antiqua"/>
                          <a:cs typeface="Book Antiqua"/>
                        </a:rPr>
                        <a:t>/(m·</a:t>
                      </a:r>
                      <a:r>
                        <a:rPr dirty="0" sz="950" spc="-55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s</a:t>
                      </a:r>
                      <a:r>
                        <a:rPr dirty="0" baseline="46296" sz="900">
                          <a:latin typeface="Book Antiqua"/>
                          <a:cs typeface="Book Antiqua"/>
                        </a:rPr>
                        <a:t>-1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)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0.70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1.08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1.46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85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2.62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98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3.42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5">
                          <a:latin typeface="微软雅黑"/>
                          <a:cs typeface="微软雅黑"/>
                        </a:rPr>
                        <a:t>纸</a:t>
                      </a:r>
                      <a:r>
                        <a:rPr dirty="0" sz="950" spc="-5">
                          <a:latin typeface="微软雅黑"/>
                          <a:cs typeface="微软雅黑"/>
                        </a:rPr>
                        <a:t>带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0.16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2.17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5.82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17.80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26.15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18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47.66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60.52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2.17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3.65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5.22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76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8.35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10.03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48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12.86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571">
                <a:tc>
                  <a:txBody>
                    <a:bodyPr/>
                    <a:lstStyle/>
                    <a:p>
                      <a:pPr algn="ctr" marL="7620">
                        <a:lnSpc>
                          <a:spcPts val="1130"/>
                        </a:lnSpc>
                        <a:spcBef>
                          <a:spcPts val="165"/>
                        </a:spcBef>
                      </a:pPr>
                      <a:r>
                        <a:rPr dirty="0" sz="950" spc="5" i="1">
                          <a:latin typeface="Book Antiqua"/>
                          <a:cs typeface="Book Antiqua"/>
                        </a:rPr>
                        <a:t>v </a:t>
                      </a:r>
                      <a:r>
                        <a:rPr dirty="0" sz="950" spc="-10">
                          <a:latin typeface="Book Antiqua"/>
                          <a:cs typeface="Book Antiqua"/>
                        </a:rPr>
                        <a:t>/(m·</a:t>
                      </a:r>
                      <a:r>
                        <a:rPr dirty="0" sz="950" spc="-55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s</a:t>
                      </a:r>
                      <a:r>
                        <a:rPr dirty="0" baseline="46296" sz="900">
                          <a:latin typeface="Book Antiqua"/>
                          <a:cs typeface="Book Antiqua"/>
                        </a:rPr>
                        <a:t>-1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)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0.54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0.91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1.31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69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2.09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2.51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87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3.22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5">
                          <a:latin typeface="微软雅黑"/>
                          <a:cs typeface="微软雅黑"/>
                        </a:rPr>
                        <a:t>纸</a:t>
                      </a:r>
                      <a:r>
                        <a:rPr dirty="0" sz="950" spc="-5">
                          <a:latin typeface="微软雅黑"/>
                          <a:cs typeface="微软雅黑"/>
                        </a:rPr>
                        <a:t>带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0.16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24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2.49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6.50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19.15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27.82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31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50.11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63.25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84">
                <a:tc>
                  <a:txBody>
                    <a:bodyPr/>
                    <a:lstStyle/>
                    <a:p>
                      <a:pPr algn="ctr" marL="1270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950" spc="-7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 spc="5">
                          <a:latin typeface="Times New Roman"/>
                          <a:cs typeface="Times New Roman"/>
                        </a:rPr>
                        <a:t>/cm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2.49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4.01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5.55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8.67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10.49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-1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80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5">
                          <a:latin typeface="Times New Roman"/>
                          <a:cs typeface="Times New Roman"/>
                        </a:rPr>
                        <a:t>13.14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371">
                <a:tc>
                  <a:txBody>
                    <a:bodyPr/>
                    <a:lstStyle/>
                    <a:p>
                      <a:pPr algn="ctr" marL="889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Δ</a:t>
                      </a:r>
                      <a:r>
                        <a:rPr dirty="0" sz="950" i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950" spc="-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/s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653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0.04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085"/>
                        </a:lnSpc>
                        <a:spcBef>
                          <a:spcPts val="3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9252">
                <a:tc>
                  <a:txBody>
                    <a:bodyPr/>
                    <a:lstStyle/>
                    <a:p>
                      <a:pPr algn="ctr" marL="7620">
                        <a:lnSpc>
                          <a:spcPts val="1065"/>
                        </a:lnSpc>
                        <a:spcBef>
                          <a:spcPts val="165"/>
                        </a:spcBef>
                      </a:pPr>
                      <a:r>
                        <a:rPr dirty="0" sz="950" spc="5" i="1">
                          <a:latin typeface="Book Antiqua"/>
                          <a:cs typeface="Book Antiqua"/>
                        </a:rPr>
                        <a:t>v </a:t>
                      </a:r>
                      <a:r>
                        <a:rPr dirty="0" sz="950" spc="-10">
                          <a:latin typeface="Book Antiqua"/>
                          <a:cs typeface="Book Antiqua"/>
                        </a:rPr>
                        <a:t>/(m·</a:t>
                      </a:r>
                      <a:r>
                        <a:rPr dirty="0" sz="950" spc="-55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s</a:t>
                      </a:r>
                      <a:r>
                        <a:rPr dirty="0" baseline="46296" sz="900">
                          <a:latin typeface="Book Antiqua"/>
                          <a:cs typeface="Book Antiqua"/>
                        </a:rPr>
                        <a:t>-1</a:t>
                      </a:r>
                      <a:r>
                        <a:rPr dirty="0" sz="950">
                          <a:latin typeface="Book Antiqua"/>
                          <a:cs typeface="Book Antiqua"/>
                        </a:rPr>
                        <a:t>)</a:t>
                      </a:r>
                      <a:endParaRPr sz="950">
                        <a:latin typeface="Book Antiqua"/>
                        <a:cs typeface="Book Antiqua"/>
                      </a:endParaRPr>
                    </a:p>
                  </a:txBody>
                  <a:tcPr marL="0" marR="0" marB="0" marT="2095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0.62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1.00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1.39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78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2.17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2.62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-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950" spc="15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950">
                          <a:latin typeface="Times New Roman"/>
                          <a:cs typeface="Times New Roman"/>
                        </a:rPr>
                        <a:t>95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 spc="10">
                          <a:latin typeface="Times New Roman"/>
                          <a:cs typeface="Times New Roman"/>
                        </a:rPr>
                        <a:t>3.29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110"/>
                        </a:lnSpc>
                        <a:spcBef>
                          <a:spcPts val="1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/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6" name="object 6"/>
          <p:cNvSpPr/>
          <p:nvPr/>
        </p:nvSpPr>
        <p:spPr>
          <a:xfrm>
            <a:off x="3592067" y="2520695"/>
            <a:ext cx="5099303" cy="2845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baseline="-16975" sz="2700" spc="-7"/>
              <a:t>1</a:t>
            </a:r>
            <a:r>
              <a:rPr dirty="0" sz="2800" spc="-5"/>
              <a:t>=9.70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15" y="1722437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生活中的物体下落现象</a:t>
            </a:r>
          </a:p>
        </p:txBody>
      </p:sp>
      <p:sp>
        <p:nvSpPr>
          <p:cNvPr id="3" name="object 3"/>
          <p:cNvSpPr/>
          <p:nvPr/>
        </p:nvSpPr>
        <p:spPr>
          <a:xfrm>
            <a:off x="3487711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6" name="object 6"/>
          <p:cNvSpPr/>
          <p:nvPr/>
        </p:nvSpPr>
        <p:spPr>
          <a:xfrm>
            <a:off x="3592067" y="2520695"/>
            <a:ext cx="5143499" cy="284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50"/>
              </a:lnSpc>
            </a:pP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 baseline="-16975" sz="2700" spc="-7"/>
              <a:t>2</a:t>
            </a:r>
            <a:r>
              <a:rPr dirty="0" sz="2800" spc="-5"/>
              <a:t>=9.67</a:t>
            </a:r>
            <a:r>
              <a:rPr dirty="0" sz="2800" spc="-50"/>
              <a:t> </a:t>
            </a:r>
            <a:r>
              <a:rPr dirty="0" sz="2800"/>
              <a:t>m/s</a:t>
            </a:r>
            <a:r>
              <a:rPr dirty="0" baseline="21604" sz="2700"/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6464" y="1727314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6" name="object 6"/>
          <p:cNvSpPr/>
          <p:nvPr/>
        </p:nvSpPr>
        <p:spPr>
          <a:xfrm>
            <a:off x="3582923" y="2520695"/>
            <a:ext cx="5169408" cy="2845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17540" y="5630714"/>
            <a:ext cx="200787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50"/>
              </a:lnSpc>
            </a:pPr>
            <a:r>
              <a:rPr dirty="0" sz="2800" spc="5" i="1">
                <a:latin typeface="Times New Roman"/>
                <a:cs typeface="Times New Roman"/>
              </a:rPr>
              <a:t>a</a:t>
            </a:r>
            <a:r>
              <a:rPr dirty="0" baseline="-16975" sz="2700" spc="7" i="1">
                <a:latin typeface="Times New Roman"/>
                <a:cs typeface="Times New Roman"/>
              </a:rPr>
              <a:t>3</a:t>
            </a:r>
            <a:r>
              <a:rPr dirty="0" baseline="-16975" sz="2700" spc="7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= 9.66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37934" y="2717812"/>
            <a:ext cx="1861185" cy="3070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baseline="-16975" sz="2700" spc="-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=9.70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40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baseline="-16975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=9.67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baseline="-16975" sz="2700" spc="-7" i="1">
                <a:latin typeface="Times New Roman"/>
                <a:cs typeface="Times New Roman"/>
              </a:rPr>
              <a:t>3</a:t>
            </a:r>
            <a:r>
              <a:rPr dirty="0" sz="2800" spc="-5">
                <a:latin typeface="Times New Roman"/>
                <a:cs typeface="Times New Roman"/>
              </a:rPr>
              <a:t>=9.66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7" name="object 7"/>
          <p:cNvSpPr/>
          <p:nvPr/>
        </p:nvSpPr>
        <p:spPr>
          <a:xfrm>
            <a:off x="3592067" y="2382011"/>
            <a:ext cx="2267712" cy="126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2067" y="3681984"/>
            <a:ext cx="2267712" cy="1260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92067" y="4980432"/>
            <a:ext cx="2267712" cy="1260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6579" y="3639311"/>
            <a:ext cx="4430268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86116" y="3610355"/>
            <a:ext cx="1074420" cy="1325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dirty="0"/>
              <a:t>实验：研究自由落体运动的规律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26079" y="2661160"/>
            <a:ext cx="6264275" cy="1935480"/>
          </a:xfrm>
          <a:prstGeom prst="rect">
            <a:avLst/>
          </a:prstGeom>
        </p:spPr>
        <p:txBody>
          <a:bodyPr wrap="square" lIns="0" tIns="248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2800" b="1">
                <a:latin typeface="华文楷体"/>
                <a:cs typeface="华文楷体"/>
              </a:rPr>
              <a:t>实验测得物体下落的加速</a:t>
            </a:r>
            <a:r>
              <a:rPr dirty="0" sz="2800" spc="-10" b="1">
                <a:latin typeface="华文楷体"/>
                <a:cs typeface="华文楷体"/>
              </a:rPr>
              <a:t>度</a:t>
            </a:r>
            <a:endParaRPr sz="2800">
              <a:latin typeface="华文楷体"/>
              <a:cs typeface="华文楷体"/>
            </a:endParaRPr>
          </a:p>
          <a:p>
            <a:pPr algn="r" marL="5843905" marR="5080">
              <a:lnSpc>
                <a:spcPct val="100000"/>
              </a:lnSpc>
              <a:spcBef>
                <a:spcPts val="2140"/>
              </a:spcBef>
            </a:pPr>
            <a:r>
              <a:rPr dirty="0" sz="3200" b="1">
                <a:solidFill>
                  <a:srgbClr val="6F2F9F"/>
                </a:solidFill>
                <a:latin typeface="华文楷体"/>
                <a:cs typeface="华文楷体"/>
              </a:rPr>
              <a:t>北 京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9770" y="2558071"/>
            <a:ext cx="6083935" cy="8782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不同物体做自由落体运动，它们</a:t>
            </a:r>
            <a:r>
              <a:rPr dirty="0" sz="2800" spc="-5" b="1">
                <a:latin typeface="华文楷体"/>
                <a:cs typeface="华文楷体"/>
              </a:rPr>
              <a:t>的 </a:t>
            </a:r>
            <a:r>
              <a:rPr dirty="0" sz="2800" b="1">
                <a:latin typeface="华文楷体"/>
                <a:cs typeface="华文楷体"/>
              </a:rPr>
              <a:t>加速度大小具有怎样的关系呢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2462" y="1722564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79" y="209702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5723" y="23195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8512" y="23670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77246" y="3912819"/>
            <a:ext cx="5367655" cy="1359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——它们的加速度值应当是相同</a:t>
            </a:r>
            <a:r>
              <a:rPr dirty="0" sz="2800" spc="-10" b="1">
                <a:solidFill>
                  <a:srgbClr val="C00000"/>
                </a:solidFill>
                <a:latin typeface="华文楷体"/>
                <a:cs typeface="华文楷体"/>
              </a:rPr>
              <a:t>的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05865">
              <a:lnSpc>
                <a:spcPct val="100000"/>
              </a:lnSpc>
            </a:pPr>
            <a:r>
              <a:rPr dirty="0" sz="2800" b="1">
                <a:latin typeface="华文楷体"/>
                <a:cs typeface="华文楷体"/>
              </a:rPr>
              <a:t>推理、实</a:t>
            </a:r>
            <a:r>
              <a:rPr dirty="0" sz="2800" spc="-10" b="1">
                <a:latin typeface="华文楷体"/>
                <a:cs typeface="华文楷体"/>
              </a:rPr>
              <a:t>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99440" marR="5080" indent="817880">
              <a:lnSpc>
                <a:spcPct val="100400"/>
              </a:lnSpc>
              <a:spcBef>
                <a:spcPts val="90"/>
              </a:spcBef>
            </a:pPr>
            <a:r>
              <a:rPr dirty="0"/>
              <a:t>大量的实验结果表明，在同一地 点，一切物体自由下落的加速度都相 </a:t>
            </a:r>
            <a:r>
              <a:rPr dirty="0"/>
              <a:t>同，这个加速度叫作</a:t>
            </a:r>
            <a:r>
              <a:rPr dirty="0">
                <a:solidFill>
                  <a:srgbClr val="FF0000"/>
                </a:solidFill>
              </a:rPr>
              <a:t>自由落体加速度</a:t>
            </a:r>
            <a:r>
              <a:rPr dirty="0"/>
              <a:t>， </a:t>
            </a:r>
            <a:r>
              <a:rPr dirty="0"/>
              <a:t>也叫</a:t>
            </a:r>
            <a:r>
              <a:rPr dirty="0">
                <a:solidFill>
                  <a:srgbClr val="FF0000"/>
                </a:solidFill>
              </a:rPr>
              <a:t>重力加速度</a:t>
            </a:r>
            <a:r>
              <a:rPr dirty="0"/>
              <a:t>，通常用</a:t>
            </a:r>
            <a:r>
              <a:rPr dirty="0" spc="-5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/>
              <a:t>表示。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430" y="4352925"/>
            <a:ext cx="42989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55A11"/>
                </a:solidFill>
                <a:latin typeface="华文楷体"/>
                <a:cs typeface="华文楷体"/>
              </a:rPr>
              <a:t>重力加速度的方向竖直向</a:t>
            </a:r>
            <a:r>
              <a:rPr dirty="0" sz="2800" spc="-10" b="1">
                <a:solidFill>
                  <a:srgbClr val="C55A11"/>
                </a:solidFill>
                <a:latin typeface="华文楷体"/>
                <a:cs typeface="华文楷体"/>
              </a:rPr>
              <a:t>下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5942" y="1722437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4090" y="2396832"/>
            <a:ext cx="6069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华文楷体"/>
                <a:cs typeface="华文楷体"/>
              </a:rPr>
              <a:t>.</a:t>
            </a:r>
            <a:r>
              <a:rPr dirty="0" sz="2800" spc="-4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在同一地点，一切物体自由下落的</a:t>
            </a:r>
            <a:r>
              <a:rPr dirty="0" sz="2800" spc="-10" b="1">
                <a:latin typeface="华文楷体"/>
                <a:cs typeface="华文楷体"/>
              </a:rPr>
              <a:t>加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速度都相同</a:t>
            </a:r>
            <a:r>
              <a:rPr dirty="0" spc="-10"/>
              <a:t>。</a:t>
            </a:r>
          </a:p>
          <a:p>
            <a:pPr algn="just" marL="12700" marR="361950" indent="716280">
              <a:lnSpc>
                <a:spcPct val="99400"/>
              </a:lnSpc>
              <a:spcBef>
                <a:spcPts val="60"/>
              </a:spcBef>
              <a:buFont typeface="Times New Roman"/>
              <a:buAutoNum type="arabicPeriod" startAt="2"/>
              <a:tabLst>
                <a:tab pos="1075055" algn="l"/>
              </a:tabLst>
            </a:pPr>
            <a:r>
              <a:rPr dirty="0"/>
              <a:t>实际问题中，同一地点不同物体下</a:t>
            </a:r>
            <a:r>
              <a:rPr dirty="0" spc="-5"/>
              <a:t>落 </a:t>
            </a:r>
            <a:r>
              <a:rPr dirty="0"/>
              <a:t>的加速度不同往往是因为它们各自受到了</a:t>
            </a:r>
            <a:r>
              <a:rPr dirty="0" spc="-5"/>
              <a:t>阻 </a:t>
            </a:r>
            <a:r>
              <a:rPr dirty="0"/>
              <a:t>力的影响</a:t>
            </a:r>
            <a:r>
              <a:rPr dirty="0" spc="-10"/>
              <a:t>。</a:t>
            </a:r>
          </a:p>
          <a:p>
            <a:pPr marL="12700" marR="5080" indent="716280">
              <a:lnSpc>
                <a:spcPts val="3320"/>
              </a:lnSpc>
              <a:spcBef>
                <a:spcPts val="185"/>
              </a:spcBef>
              <a:buFont typeface="Times New Roman"/>
              <a:buAutoNum type="arabicPeriod" startAt="2"/>
              <a:tabLst>
                <a:tab pos="1075055" algn="l"/>
              </a:tabLst>
            </a:pPr>
            <a:r>
              <a:rPr dirty="0"/>
              <a:t>当阻力的影响可以忽略时，实际的</a:t>
            </a:r>
            <a:r>
              <a:rPr dirty="0" spc="-10"/>
              <a:t>物 </a:t>
            </a:r>
            <a:r>
              <a:rPr dirty="0"/>
              <a:t>体下落也可以近似当成自由落体运动来处理</a:t>
            </a:r>
            <a:r>
              <a:rPr dirty="0" spc="-10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8772" y="1735835"/>
            <a:ext cx="2633472" cy="1915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8772" y="4087367"/>
            <a:ext cx="2633472" cy="1915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73367" y="1735835"/>
            <a:ext cx="2633472" cy="1915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73367" y="4087367"/>
            <a:ext cx="2627376" cy="1908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49" y="2331897"/>
            <a:ext cx="4902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自由落体运动（第一课时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76563" y="3579126"/>
          <a:ext cx="762762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445897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主讲人：李宇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炜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校：北京师范大学附属实验中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4997" y="1739430"/>
            <a:ext cx="5562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做一做：观察树叶和石头同时下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87699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555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2588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623" y="1739430"/>
            <a:ext cx="5562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做一做：观察树叶和石头同时下</a:t>
            </a:r>
            <a:r>
              <a:rPr dirty="0"/>
              <a:t>落</a:t>
            </a:r>
          </a:p>
        </p:txBody>
      </p:sp>
      <p:sp>
        <p:nvSpPr>
          <p:cNvPr id="3" name="object 3"/>
          <p:cNvSpPr/>
          <p:nvPr/>
        </p:nvSpPr>
        <p:spPr>
          <a:xfrm>
            <a:off x="349732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3344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51732" y="2520695"/>
            <a:ext cx="4320540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2025-04-17T09:11:51Z</dcterms:created>
  <dcterms:modified xsi:type="dcterms:W3CDTF">2025-04-17T09:11:51Z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