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1584" y="1479600"/>
            <a:ext cx="6429375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71584" y="1479600"/>
            <a:ext cx="6429375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4.png"/><Relationship Id="rId4" Type="http://schemas.openxmlformats.org/officeDocument/2006/relationships/image" Target="../media/image2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 i="0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254182" y="2073452"/>
            <a:ext cx="3683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牛顿第二定律</a:t>
            </a:r>
            <a:endParaRPr sz="48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933386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9890"/>
                <a:gridCol w="1207769"/>
                <a:gridCol w="519684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3315"/>
                        </a:lnSpc>
                      </a:pPr>
                      <a:r>
                        <a:rPr dirty="0" sz="280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</a:t>
                      </a:r>
                      <a:r>
                        <a:rPr dirty="0" sz="2800" spc="705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张</a:t>
                      </a:r>
                      <a:r>
                        <a:rPr dirty="0" sz="2800" spc="-1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健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800" spc="-1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616" y="1475625"/>
            <a:ext cx="21583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0">
                <a:latin typeface="黑体"/>
                <a:cs typeface="黑体"/>
              </a:rPr>
              <a:t>二、力的单</a:t>
            </a:r>
            <a:r>
              <a:rPr dirty="0" sz="2800" spc="-5" i="0">
                <a:latin typeface="黑体"/>
                <a:cs typeface="黑体"/>
              </a:rPr>
              <a:t>位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1212" y="1919833"/>
            <a:ext cx="6779895" cy="365442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algn="ctr" marL="104775">
              <a:lnSpc>
                <a:spcPct val="100000"/>
              </a:lnSpc>
              <a:spcBef>
                <a:spcPts val="1005"/>
              </a:spcBef>
            </a:pPr>
            <a:r>
              <a:rPr dirty="0" sz="2800" spc="-5">
                <a:latin typeface="宋体"/>
                <a:cs typeface="宋体"/>
              </a:rPr>
              <a:t>“</a:t>
            </a: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sz="2800" spc="-5" i="1">
                <a:latin typeface="华文楷体"/>
                <a:cs typeface="华文楷体"/>
              </a:rPr>
              <a:t>＝</a:t>
            </a:r>
            <a:r>
              <a:rPr dirty="0" sz="2800" spc="-5" i="1">
                <a:latin typeface="Times New Roman"/>
                <a:cs typeface="Times New Roman"/>
              </a:rPr>
              <a:t>kma</a:t>
            </a:r>
            <a:r>
              <a:rPr dirty="0" sz="2800" spc="-5">
                <a:latin typeface="宋体"/>
                <a:cs typeface="宋体"/>
              </a:rPr>
              <a:t>”</a:t>
            </a:r>
            <a:endParaRPr sz="2800">
              <a:latin typeface="宋体"/>
              <a:cs typeface="宋体"/>
            </a:endParaRPr>
          </a:p>
          <a:p>
            <a:pPr marL="469900" indent="-45720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>
                <a:latin typeface="楷体"/>
                <a:cs typeface="楷体"/>
              </a:rPr>
              <a:t>当</a:t>
            </a:r>
            <a:r>
              <a:rPr dirty="0" sz="2800" spc="-5" i="1">
                <a:latin typeface="Times New Roman"/>
                <a:cs typeface="Times New Roman"/>
              </a:rPr>
              <a:t>k</a:t>
            </a:r>
            <a:r>
              <a:rPr dirty="0" sz="2800" spc="-5">
                <a:latin typeface="楷体"/>
                <a:cs typeface="楷体"/>
              </a:rPr>
              <a:t>＝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楷体"/>
                <a:cs typeface="楷体"/>
              </a:rPr>
              <a:t>时</a:t>
            </a:r>
            <a:endParaRPr sz="2800">
              <a:latin typeface="楷体"/>
              <a:cs typeface="楷体"/>
            </a:endParaRPr>
          </a:p>
          <a:p>
            <a:pPr marL="723900">
              <a:lnSpc>
                <a:spcPct val="100000"/>
              </a:lnSpc>
            </a:pPr>
            <a:r>
              <a:rPr dirty="0" sz="2800" spc="-5" i="1">
                <a:latin typeface="Times New Roman"/>
                <a:cs typeface="Times New Roman"/>
              </a:rPr>
              <a:t>m</a:t>
            </a:r>
            <a:r>
              <a:rPr dirty="0" sz="2800" spc="-5">
                <a:latin typeface="楷体"/>
                <a:cs typeface="楷体"/>
              </a:rPr>
              <a:t>＝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kg</a:t>
            </a:r>
            <a:r>
              <a:rPr dirty="0" sz="2800">
                <a:latin typeface="楷体"/>
                <a:cs typeface="楷体"/>
              </a:rPr>
              <a:t>的物体在某力作用下获得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m/s</a:t>
            </a:r>
            <a:r>
              <a:rPr dirty="0" baseline="21604" sz="2700">
                <a:latin typeface="Times New Roman"/>
                <a:cs typeface="Times New Roman"/>
              </a:rPr>
              <a:t>2</a:t>
            </a:r>
            <a:endParaRPr baseline="21604"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楷体"/>
                <a:cs typeface="楷体"/>
              </a:rPr>
              <a:t>的加速度时，这个</a:t>
            </a:r>
            <a:r>
              <a:rPr dirty="0" sz="2800" spc="-5">
                <a:latin typeface="楷体"/>
                <a:cs typeface="楷体"/>
              </a:rPr>
              <a:t>力</a:t>
            </a:r>
            <a:r>
              <a:rPr dirty="0" sz="2800" spc="-705">
                <a:latin typeface="楷体"/>
                <a:cs typeface="楷体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楷体"/>
                <a:cs typeface="楷体"/>
              </a:rPr>
              <a:t>＝</a:t>
            </a:r>
            <a:r>
              <a:rPr dirty="0" sz="2800" spc="-5" i="1">
                <a:latin typeface="Times New Roman"/>
                <a:cs typeface="Times New Roman"/>
              </a:rPr>
              <a:t>ma</a:t>
            </a:r>
            <a:r>
              <a:rPr dirty="0" sz="2800" spc="-5">
                <a:latin typeface="楷体"/>
                <a:cs typeface="楷体"/>
              </a:rPr>
              <a:t>＝</a:t>
            </a:r>
            <a:r>
              <a:rPr dirty="0" sz="2800" spc="-5">
                <a:latin typeface="Times New Roman"/>
                <a:cs typeface="Times New Roman"/>
              </a:rPr>
              <a:t>1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kg·m/s</a:t>
            </a:r>
            <a:r>
              <a:rPr dirty="0" baseline="21604" sz="2700" spc="-7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楷体"/>
                <a:cs typeface="楷体"/>
              </a:rPr>
              <a:t>。</a:t>
            </a:r>
            <a:endParaRPr sz="2800">
              <a:latin typeface="楷体"/>
              <a:cs typeface="楷体"/>
            </a:endParaRPr>
          </a:p>
          <a:p>
            <a:pPr marL="469900" marR="296545" indent="-457200">
              <a:lnSpc>
                <a:spcPct val="100000"/>
              </a:lnSpc>
              <a:spcBef>
                <a:spcPts val="177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i="1">
                <a:solidFill>
                  <a:srgbClr val="FF0000"/>
                </a:solidFill>
                <a:latin typeface="华文楷体"/>
                <a:cs typeface="华文楷体"/>
              </a:rPr>
              <a:t>力的单位</a:t>
            </a:r>
            <a:r>
              <a:rPr dirty="0" sz="2800">
                <a:latin typeface="Times New Roman"/>
                <a:cs typeface="Times New Roman"/>
              </a:rPr>
              <a:t>——</a:t>
            </a:r>
            <a:r>
              <a:rPr dirty="0" sz="2800" spc="-5">
                <a:latin typeface="Times New Roman"/>
                <a:cs typeface="Times New Roman"/>
              </a:rPr>
              <a:t>“</a:t>
            </a:r>
            <a:r>
              <a:rPr dirty="0" sz="2800" i="1">
                <a:latin typeface="华文楷体"/>
                <a:cs typeface="华文楷体"/>
              </a:rPr>
              <a:t>千克米每二次方秒</a:t>
            </a:r>
            <a:r>
              <a:rPr dirty="0" sz="2800" spc="-5">
                <a:latin typeface="Times New Roman"/>
                <a:cs typeface="Times New Roman"/>
              </a:rPr>
              <a:t>”</a:t>
            </a:r>
            <a:r>
              <a:rPr dirty="0" sz="2800" i="1">
                <a:latin typeface="华文楷体"/>
                <a:cs typeface="华文楷体"/>
              </a:rPr>
              <a:t>，</a:t>
            </a:r>
            <a:r>
              <a:rPr dirty="0" sz="2800" spc="-5" i="1">
                <a:latin typeface="华文楷体"/>
                <a:cs typeface="华文楷体"/>
              </a:rPr>
              <a:t>称 </a:t>
            </a:r>
            <a:r>
              <a:rPr dirty="0" sz="2800" i="1">
                <a:latin typeface="华文楷体"/>
                <a:cs typeface="华文楷体"/>
              </a:rPr>
              <a:t>作</a:t>
            </a:r>
            <a:r>
              <a:rPr dirty="0" sz="2800" spc="-5">
                <a:latin typeface="Times New Roman"/>
                <a:cs typeface="Times New Roman"/>
              </a:rPr>
              <a:t>“</a:t>
            </a:r>
            <a:r>
              <a:rPr dirty="0" sz="2800" i="1">
                <a:latin typeface="华文楷体"/>
                <a:cs typeface="华文楷体"/>
              </a:rPr>
              <a:t>牛顿</a:t>
            </a:r>
            <a:r>
              <a:rPr dirty="0" sz="2800" spc="-5">
                <a:latin typeface="Times New Roman"/>
                <a:cs typeface="Times New Roman"/>
              </a:rPr>
              <a:t>”</a:t>
            </a:r>
            <a:r>
              <a:rPr dirty="0" sz="2800" spc="-5" i="1">
                <a:latin typeface="华文楷体"/>
                <a:cs typeface="华文楷体"/>
              </a:rPr>
              <a:t>，</a:t>
            </a:r>
            <a:r>
              <a:rPr dirty="0" sz="2800" i="1">
                <a:latin typeface="华文楷体"/>
                <a:cs typeface="华文楷体"/>
              </a:rPr>
              <a:t>用符号</a:t>
            </a:r>
            <a:r>
              <a:rPr dirty="0" sz="2800" spc="-5">
                <a:latin typeface="Times New Roman"/>
                <a:cs typeface="Times New Roman"/>
              </a:rPr>
              <a:t>N</a:t>
            </a:r>
            <a:r>
              <a:rPr dirty="0" sz="2800" i="1">
                <a:latin typeface="华文楷体"/>
                <a:cs typeface="华文楷体"/>
              </a:rPr>
              <a:t>表示</a:t>
            </a:r>
            <a:r>
              <a:rPr dirty="0" sz="2800" spc="-5" i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483870" indent="-457200">
              <a:lnSpc>
                <a:spcPct val="100000"/>
              </a:lnSpc>
              <a:spcBef>
                <a:spcPts val="1465"/>
              </a:spcBef>
              <a:buClr>
                <a:srgbClr val="FF0000"/>
              </a:buClr>
              <a:buFont typeface="Wingdings"/>
              <a:buChar char=""/>
              <a:tabLst>
                <a:tab pos="483870" algn="l"/>
                <a:tab pos="484505" algn="l"/>
              </a:tabLst>
            </a:pPr>
            <a:r>
              <a:rPr dirty="0" sz="2800" b="1" i="1">
                <a:solidFill>
                  <a:srgbClr val="001F5F"/>
                </a:solidFill>
                <a:latin typeface="Times New Roman"/>
                <a:cs typeface="Times New Roman"/>
              </a:rPr>
              <a:t>F</a:t>
            </a:r>
            <a:r>
              <a:rPr dirty="0" sz="2800" b="1" i="1">
                <a:solidFill>
                  <a:srgbClr val="001F5F"/>
                </a:solidFill>
                <a:latin typeface="华文楷体"/>
                <a:cs typeface="华文楷体"/>
              </a:rPr>
              <a:t>＝</a:t>
            </a:r>
            <a:r>
              <a:rPr dirty="0" sz="2800" b="1" i="1">
                <a:solidFill>
                  <a:srgbClr val="001F5F"/>
                </a:solidFill>
                <a:latin typeface="Times New Roman"/>
                <a:cs typeface="Times New Roman"/>
              </a:rPr>
              <a:t>ma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8697" y="2388540"/>
            <a:ext cx="6527800" cy="303911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470534" indent="-457834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 i="1">
                <a:latin typeface="华文楷体"/>
                <a:cs typeface="华文楷体"/>
              </a:rPr>
              <a:t>在同样的力的作用下</a:t>
            </a:r>
            <a:r>
              <a:rPr dirty="0" sz="2800" spc="-5" i="1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marL="457200">
              <a:lnSpc>
                <a:spcPct val="100000"/>
              </a:lnSpc>
              <a:spcBef>
                <a:spcPts val="600"/>
              </a:spcBef>
            </a:pPr>
            <a:r>
              <a:rPr dirty="0" sz="2800" spc="-5" i="1">
                <a:latin typeface="Times New Roman"/>
                <a:cs typeface="Times New Roman"/>
              </a:rPr>
              <a:t>m</a:t>
            </a:r>
            <a:r>
              <a:rPr dirty="0" sz="2800" i="1">
                <a:latin typeface="华文楷体"/>
                <a:cs typeface="华文楷体"/>
              </a:rPr>
              <a:t>越大</a:t>
            </a:r>
            <a:r>
              <a:rPr dirty="0" sz="2800" spc="-5" i="1">
                <a:latin typeface="华文楷体"/>
                <a:cs typeface="华文楷体"/>
              </a:rPr>
              <a:t>，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 i="1">
                <a:latin typeface="华文楷体"/>
                <a:cs typeface="华文楷体"/>
              </a:rPr>
              <a:t>越小，运动状态越难改变</a:t>
            </a:r>
            <a:r>
              <a:rPr dirty="0" sz="2800" spc="-5" i="1">
                <a:latin typeface="华文楷体"/>
                <a:cs typeface="华文楷体"/>
              </a:rPr>
              <a:t>；</a:t>
            </a:r>
            <a:endParaRPr sz="2800">
              <a:latin typeface="华文楷体"/>
              <a:cs typeface="华文楷体"/>
            </a:endParaRPr>
          </a:p>
          <a:p>
            <a:pPr marL="457200">
              <a:lnSpc>
                <a:spcPct val="100000"/>
              </a:lnSpc>
              <a:spcBef>
                <a:spcPts val="110"/>
              </a:spcBef>
            </a:pPr>
            <a:r>
              <a:rPr dirty="0" sz="2800" spc="-5" i="1">
                <a:latin typeface="Times New Roman"/>
                <a:cs typeface="Times New Roman"/>
              </a:rPr>
              <a:t>m</a:t>
            </a:r>
            <a:r>
              <a:rPr dirty="0" sz="2800" i="1">
                <a:latin typeface="华文楷体"/>
                <a:cs typeface="华文楷体"/>
              </a:rPr>
              <a:t>越小</a:t>
            </a:r>
            <a:r>
              <a:rPr dirty="0" sz="2800" spc="-5" i="1">
                <a:latin typeface="华文楷体"/>
                <a:cs typeface="华文楷体"/>
              </a:rPr>
              <a:t>，</a:t>
            </a: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 i="1">
                <a:latin typeface="华文楷体"/>
                <a:cs typeface="华文楷体"/>
              </a:rPr>
              <a:t>越大，运动状态越易改变</a:t>
            </a:r>
            <a:r>
              <a:rPr dirty="0" sz="2800" spc="-5" i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algn="just" marL="470534" marR="5080" indent="-457200">
              <a:lnSpc>
                <a:spcPct val="100000"/>
              </a:lnSpc>
              <a:spcBef>
                <a:spcPts val="2255"/>
              </a:spcBef>
              <a:buClr>
                <a:srgbClr val="FF0000"/>
              </a:buClr>
              <a:buFont typeface="Wingdings"/>
              <a:buChar char=""/>
              <a:tabLst>
                <a:tab pos="470534" algn="l"/>
              </a:tabLst>
            </a:pPr>
            <a:r>
              <a:rPr dirty="0" sz="2800" i="1">
                <a:latin typeface="华文楷体"/>
                <a:cs typeface="华文楷体"/>
              </a:rPr>
              <a:t>在确定的作用力下，决定物体运动状</a:t>
            </a:r>
            <a:r>
              <a:rPr dirty="0" sz="2800" spc="-5" i="1">
                <a:latin typeface="华文楷体"/>
                <a:cs typeface="华文楷体"/>
              </a:rPr>
              <a:t>态 </a:t>
            </a:r>
            <a:r>
              <a:rPr dirty="0" sz="2800" i="1">
                <a:latin typeface="华文楷体"/>
                <a:cs typeface="华文楷体"/>
              </a:rPr>
              <a:t>变化难易程度的因素是物体</a:t>
            </a:r>
            <a:r>
              <a:rPr dirty="0" sz="2800" spc="-5" i="1">
                <a:latin typeface="华文楷体"/>
                <a:cs typeface="华文楷体"/>
              </a:rPr>
              <a:t>的</a:t>
            </a:r>
            <a:r>
              <a:rPr dirty="0" sz="2800" i="1">
                <a:solidFill>
                  <a:srgbClr val="FF0000"/>
                </a:solidFill>
                <a:latin typeface="华文楷体"/>
                <a:cs typeface="华文楷体"/>
              </a:rPr>
              <a:t>质量</a:t>
            </a:r>
            <a:r>
              <a:rPr dirty="0" sz="2800" i="1">
                <a:latin typeface="华文楷体"/>
                <a:cs typeface="华文楷体"/>
              </a:rPr>
              <a:t>，</a:t>
            </a:r>
            <a:r>
              <a:rPr dirty="0" sz="2800" spc="-5" i="1">
                <a:latin typeface="华文楷体"/>
                <a:cs typeface="华文楷体"/>
              </a:rPr>
              <a:t>因 </a:t>
            </a:r>
            <a:r>
              <a:rPr dirty="0" sz="2800" i="1">
                <a:latin typeface="华文楷体"/>
                <a:cs typeface="华文楷体"/>
              </a:rPr>
              <a:t>此</a:t>
            </a:r>
            <a:r>
              <a:rPr dirty="0" sz="2800" i="1">
                <a:solidFill>
                  <a:srgbClr val="FF0000"/>
                </a:solidFill>
                <a:latin typeface="华文楷体"/>
                <a:cs typeface="华文楷体"/>
              </a:rPr>
              <a:t>描述物体惯性的物理量是质</a:t>
            </a:r>
            <a:r>
              <a:rPr dirty="0" sz="2800" spc="-5" i="1">
                <a:solidFill>
                  <a:srgbClr val="FF0000"/>
                </a:solidFill>
                <a:latin typeface="华文楷体"/>
                <a:cs typeface="华文楷体"/>
              </a:rPr>
              <a:t>量</a:t>
            </a:r>
            <a:r>
              <a:rPr dirty="0" sz="2800" spc="-5" i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1355" y="1720608"/>
            <a:ext cx="10325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sz="2800" i="1">
                <a:latin typeface="华文楷体"/>
                <a:cs typeface="华文楷体"/>
              </a:rPr>
              <a:t>＝</a:t>
            </a:r>
            <a:r>
              <a:rPr dirty="0" sz="2800" spc="-5" i="1">
                <a:latin typeface="Times New Roman"/>
                <a:cs typeface="Times New Roman"/>
              </a:rPr>
              <a:t>ma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7581" y="1993773"/>
            <a:ext cx="332105" cy="0"/>
          </a:xfrm>
          <a:custGeom>
            <a:avLst/>
            <a:gdLst/>
            <a:ahLst/>
            <a:cxnLst/>
            <a:rect l="l" t="t" r="r" b="b"/>
            <a:pathLst>
              <a:path w="332104" h="0">
                <a:moveTo>
                  <a:pt x="0" y="0"/>
                </a:moveTo>
                <a:lnTo>
                  <a:pt x="331673" y="0"/>
                </a:lnTo>
              </a:path>
            </a:pathLst>
          </a:custGeom>
          <a:ln w="1943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772516" y="1996516"/>
            <a:ext cx="31115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40" i="1">
                <a:latin typeface="Times New Roman"/>
                <a:cs typeface="Times New Roman"/>
              </a:rPr>
              <a:t>m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39460" y="1690027"/>
            <a:ext cx="1509395" cy="4940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84835" algn="l"/>
                <a:tab pos="1254760" algn="l"/>
              </a:tabLst>
            </a:pPr>
            <a:r>
              <a:rPr dirty="0" baseline="-2976" sz="4200" spc="-7" i="1">
                <a:latin typeface="Times New Roman"/>
                <a:cs typeface="Times New Roman"/>
              </a:rPr>
              <a:t>→</a:t>
            </a:r>
            <a:r>
              <a:rPr dirty="0" baseline="-2976" sz="4200" spc="-7" i="1">
                <a:latin typeface="Times New Roman"/>
                <a:cs typeface="Times New Roman"/>
              </a:rPr>
              <a:t>	</a:t>
            </a:r>
            <a:r>
              <a:rPr dirty="0" sz="3050" spc="30" i="1">
                <a:latin typeface="Times New Roman"/>
                <a:cs typeface="Times New Roman"/>
              </a:rPr>
              <a:t>a</a:t>
            </a:r>
            <a:r>
              <a:rPr dirty="0" sz="3050" spc="100" i="1">
                <a:latin typeface="Times New Roman"/>
                <a:cs typeface="Times New Roman"/>
              </a:rPr>
              <a:t> </a:t>
            </a:r>
            <a:r>
              <a:rPr dirty="0" sz="3050" spc="30" i="0">
                <a:latin typeface="Symbol"/>
                <a:cs typeface="Symbol"/>
              </a:rPr>
              <a:t></a:t>
            </a:r>
            <a:r>
              <a:rPr dirty="0" sz="3050" i="0">
                <a:latin typeface="Times New Roman"/>
                <a:cs typeface="Times New Roman"/>
              </a:rPr>
              <a:t>	</a:t>
            </a:r>
            <a:r>
              <a:rPr dirty="0" baseline="35519" sz="4575" spc="52" i="1">
                <a:latin typeface="Times New Roman"/>
                <a:cs typeface="Times New Roman"/>
              </a:rPr>
              <a:t>F</a:t>
            </a:r>
            <a:endParaRPr baseline="35519" sz="45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0081" y="2147646"/>
            <a:ext cx="6801484" cy="30067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711200">
              <a:lnSpc>
                <a:spcPct val="99600"/>
              </a:lnSpc>
              <a:spcBef>
                <a:spcPts val="105"/>
              </a:spcBef>
            </a:pP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在平直路面上，质量为</a:t>
            </a:r>
            <a:r>
              <a:rPr dirty="0" sz="2800" spc="-30">
                <a:solidFill>
                  <a:srgbClr val="221F1F"/>
                </a:solidFill>
                <a:latin typeface="Times New Roman"/>
                <a:cs typeface="Times New Roman"/>
              </a:rPr>
              <a:t>1100</a:t>
            </a:r>
            <a:r>
              <a:rPr dirty="0" sz="2800" spc="-25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21F1F"/>
                </a:solidFill>
                <a:latin typeface="Times New Roman"/>
                <a:cs typeface="Times New Roman"/>
              </a:rPr>
              <a:t>kg</a:t>
            </a: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的汽</a:t>
            </a:r>
            <a:r>
              <a:rPr dirty="0" sz="2800" spc="-5" i="1">
                <a:solidFill>
                  <a:srgbClr val="221F1F"/>
                </a:solidFill>
                <a:latin typeface="华文楷体"/>
                <a:cs typeface="华文楷体"/>
              </a:rPr>
              <a:t>车 </a:t>
            </a: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在进行研发测试，当速度达到</a:t>
            </a:r>
            <a:r>
              <a:rPr dirty="0" sz="2800" spc="-5">
                <a:solidFill>
                  <a:srgbClr val="221F1F"/>
                </a:solidFill>
                <a:latin typeface="Times New Roman"/>
                <a:cs typeface="Times New Roman"/>
              </a:rPr>
              <a:t>100</a:t>
            </a:r>
            <a:r>
              <a:rPr dirty="0" sz="2800" spc="-4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21F1F"/>
                </a:solidFill>
                <a:latin typeface="Times New Roman"/>
                <a:cs typeface="Times New Roman"/>
              </a:rPr>
              <a:t>km/h</a:t>
            </a:r>
            <a:r>
              <a:rPr dirty="0" sz="2800" spc="-4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时</a:t>
            </a:r>
            <a:r>
              <a:rPr dirty="0" sz="2800" spc="-5" i="1">
                <a:solidFill>
                  <a:srgbClr val="221F1F"/>
                </a:solidFill>
                <a:latin typeface="华文楷体"/>
                <a:cs typeface="华文楷体"/>
              </a:rPr>
              <a:t>取 </a:t>
            </a: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消动力，经过</a:t>
            </a:r>
            <a:r>
              <a:rPr dirty="0" sz="2800" spc="-5">
                <a:solidFill>
                  <a:srgbClr val="221F1F"/>
                </a:solidFill>
                <a:latin typeface="Times New Roman"/>
                <a:cs typeface="Times New Roman"/>
              </a:rPr>
              <a:t>70</a:t>
            </a:r>
            <a:r>
              <a:rPr dirty="0" sz="2800" spc="-35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21F1F"/>
                </a:solidFill>
                <a:latin typeface="Times New Roman"/>
                <a:cs typeface="Times New Roman"/>
              </a:rPr>
              <a:t>s</a:t>
            </a: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停了下来。汽车受到的</a:t>
            </a:r>
            <a:r>
              <a:rPr dirty="0" sz="2800" spc="-5" i="1">
                <a:solidFill>
                  <a:srgbClr val="221F1F"/>
                </a:solidFill>
                <a:latin typeface="华文楷体"/>
                <a:cs typeface="华文楷体"/>
              </a:rPr>
              <a:t>阻 </a:t>
            </a: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力是多少</a:t>
            </a:r>
            <a:r>
              <a:rPr dirty="0" sz="2800" spc="-5" i="1">
                <a:solidFill>
                  <a:srgbClr val="221F1F"/>
                </a:solidFill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algn="just" marL="12700" marR="25400" indent="711200">
              <a:lnSpc>
                <a:spcPct val="99400"/>
              </a:lnSpc>
              <a:spcBef>
                <a:spcPts val="60"/>
              </a:spcBef>
            </a:pP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重新起步加速时牵引力为</a:t>
            </a:r>
            <a:r>
              <a:rPr dirty="0" sz="2800" spc="-5">
                <a:solidFill>
                  <a:srgbClr val="221F1F"/>
                </a:solidFill>
                <a:latin typeface="Times New Roman"/>
                <a:cs typeface="Times New Roman"/>
              </a:rPr>
              <a:t>2000</a:t>
            </a:r>
            <a:r>
              <a:rPr dirty="0" sz="2800" spc="-75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221F1F"/>
                </a:solidFill>
                <a:latin typeface="Times New Roman"/>
                <a:cs typeface="Times New Roman"/>
              </a:rPr>
              <a:t>N</a:t>
            </a:r>
            <a:r>
              <a:rPr dirty="0" sz="2800" spc="-5" i="1">
                <a:solidFill>
                  <a:srgbClr val="221F1F"/>
                </a:solidFill>
                <a:latin typeface="华文楷体"/>
                <a:cs typeface="华文楷体"/>
              </a:rPr>
              <a:t>，</a:t>
            </a: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产</a:t>
            </a:r>
            <a:r>
              <a:rPr dirty="0" sz="2800" spc="-5" i="1">
                <a:solidFill>
                  <a:srgbClr val="221F1F"/>
                </a:solidFill>
                <a:latin typeface="华文楷体"/>
                <a:cs typeface="华文楷体"/>
              </a:rPr>
              <a:t>生 </a:t>
            </a: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的加速度是多少？（假定试车过程中汽车</a:t>
            </a:r>
            <a:r>
              <a:rPr dirty="0" sz="2800" spc="-5" i="1">
                <a:solidFill>
                  <a:srgbClr val="221F1F"/>
                </a:solidFill>
                <a:latin typeface="华文楷体"/>
                <a:cs typeface="华文楷体"/>
              </a:rPr>
              <a:t>受 </a:t>
            </a: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到的阻力不变</a:t>
            </a:r>
            <a:r>
              <a:rPr dirty="0" sz="2800" spc="-5" i="1">
                <a:solidFill>
                  <a:srgbClr val="221F1F"/>
                </a:solidFill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92413" y="1648853"/>
            <a:ext cx="719785" cy="328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99041" y="1664144"/>
            <a:ext cx="133845" cy="2611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2550" y="1628647"/>
            <a:ext cx="680847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09600">
              <a:lnSpc>
                <a:spcPct val="100000"/>
              </a:lnSpc>
              <a:spcBef>
                <a:spcPts val="100"/>
              </a:spcBef>
            </a:pPr>
            <a:r>
              <a:rPr dirty="0" spc="-10" b="1" i="0">
                <a:solidFill>
                  <a:srgbClr val="221F1F"/>
                </a:solidFill>
                <a:latin typeface="黑体"/>
                <a:cs typeface="黑体"/>
              </a:rPr>
              <a:t>解</a:t>
            </a:r>
            <a:r>
              <a:rPr dirty="0" spc="-700" b="1" i="0">
                <a:solidFill>
                  <a:srgbClr val="221F1F"/>
                </a:solidFill>
                <a:latin typeface="黑体"/>
                <a:cs typeface="黑体"/>
              </a:rPr>
              <a:t> </a:t>
            </a:r>
            <a:r>
              <a:rPr dirty="0"/>
              <a:t>以汽车为研究对象。取消动力后，汽车做匀 减速直线运动。初速度</a:t>
            </a:r>
            <a:r>
              <a:rPr dirty="0" i="1">
                <a:latin typeface="Book Antiqua"/>
                <a:cs typeface="Book Antiqua"/>
              </a:rPr>
              <a:t>v</a:t>
            </a:r>
            <a:r>
              <a:rPr dirty="0" baseline="-17921" sz="2325" i="0">
                <a:latin typeface="Times New Roman"/>
                <a:cs typeface="Times New Roman"/>
              </a:rPr>
              <a:t>0</a:t>
            </a:r>
            <a:r>
              <a:rPr dirty="0" sz="2400"/>
              <a:t>＝</a:t>
            </a:r>
            <a:r>
              <a:rPr dirty="0" sz="2400" i="0">
                <a:latin typeface="Times New Roman"/>
                <a:cs typeface="Times New Roman"/>
              </a:rPr>
              <a:t>100</a:t>
            </a:r>
            <a:r>
              <a:rPr dirty="0" sz="2400" spc="-20" i="0">
                <a:latin typeface="Times New Roman"/>
                <a:cs typeface="Times New Roman"/>
              </a:rPr>
              <a:t> </a:t>
            </a:r>
            <a:r>
              <a:rPr dirty="0" sz="2400" spc="-5" i="0">
                <a:latin typeface="Times New Roman"/>
                <a:cs typeface="Times New Roman"/>
              </a:rPr>
              <a:t>km/h</a:t>
            </a:r>
            <a:r>
              <a:rPr dirty="0" sz="2400" spc="-5"/>
              <a:t>＝</a:t>
            </a:r>
            <a:r>
              <a:rPr dirty="0" sz="2400" spc="-5" i="0">
                <a:latin typeface="Times New Roman"/>
                <a:cs typeface="Times New Roman"/>
              </a:rPr>
              <a:t>27.8</a:t>
            </a:r>
            <a:r>
              <a:rPr dirty="0" sz="2400" spc="-20" i="0">
                <a:latin typeface="Times New Roman"/>
                <a:cs typeface="Times New Roman"/>
              </a:rPr>
              <a:t> </a:t>
            </a:r>
            <a:r>
              <a:rPr dirty="0" sz="2400" spc="-5" i="0">
                <a:latin typeface="Times New Roman"/>
                <a:cs typeface="Times New Roman"/>
              </a:rPr>
              <a:t>m/s</a:t>
            </a:r>
            <a:r>
              <a:rPr dirty="0" sz="2400" spc="-5"/>
              <a:t>，</a:t>
            </a:r>
            <a:r>
              <a:rPr dirty="0" sz="2400"/>
              <a:t>末 速度为</a:t>
            </a:r>
            <a:r>
              <a:rPr dirty="0" sz="2400" i="0">
                <a:latin typeface="Times New Roman"/>
                <a:cs typeface="Times New Roman"/>
              </a:rPr>
              <a:t>0</a:t>
            </a:r>
            <a:r>
              <a:rPr dirty="0" sz="2400"/>
              <a:t>，滑行时间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/>
              <a:t>＝</a:t>
            </a:r>
            <a:r>
              <a:rPr dirty="0" sz="2400" spc="-5" i="0">
                <a:latin typeface="Times New Roman"/>
                <a:cs typeface="Times New Roman"/>
              </a:rPr>
              <a:t>70 </a:t>
            </a:r>
            <a:r>
              <a:rPr dirty="0" sz="2400" i="0">
                <a:latin typeface="Times New Roman"/>
                <a:cs typeface="Times New Roman"/>
              </a:rPr>
              <a:t>s</a:t>
            </a:r>
            <a:r>
              <a:rPr dirty="0" sz="2400"/>
              <a:t>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45935" y="2613660"/>
            <a:ext cx="2651760" cy="1545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2685" y="3693350"/>
            <a:ext cx="698500" cy="0"/>
          </a:xfrm>
          <a:custGeom>
            <a:avLst/>
            <a:gdLst/>
            <a:ahLst/>
            <a:cxnLst/>
            <a:rect l="l" t="t" r="r" b="b"/>
            <a:pathLst>
              <a:path w="698500" h="0">
                <a:moveTo>
                  <a:pt x="0" y="0"/>
                </a:moveTo>
                <a:lnTo>
                  <a:pt x="698157" y="0"/>
                </a:lnTo>
              </a:path>
            </a:pathLst>
          </a:custGeom>
          <a:ln w="13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841075" y="3693350"/>
            <a:ext cx="295275" cy="0"/>
          </a:xfrm>
          <a:custGeom>
            <a:avLst/>
            <a:gdLst/>
            <a:ahLst/>
            <a:cxnLst/>
            <a:rect l="l" t="t" r="r" b="b"/>
            <a:pathLst>
              <a:path w="295275" h="0">
                <a:moveTo>
                  <a:pt x="0" y="0"/>
                </a:moveTo>
                <a:lnTo>
                  <a:pt x="295198" y="0"/>
                </a:lnTo>
              </a:path>
            </a:pathLst>
          </a:custGeom>
          <a:ln w="139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236480" y="3661270"/>
            <a:ext cx="107314" cy="2222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 spc="1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0365" y="3689768"/>
            <a:ext cx="1139190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47115" algn="l"/>
              </a:tabLst>
            </a:pPr>
            <a:r>
              <a:rPr dirty="0" sz="2200" spc="5" i="1">
                <a:latin typeface="Times New Roman"/>
                <a:cs typeface="Times New Roman"/>
              </a:rPr>
              <a:t>t</a:t>
            </a:r>
            <a:r>
              <a:rPr dirty="0" sz="2200" spc="5" i="1">
                <a:latin typeface="Times New Roman"/>
                <a:cs typeface="Times New Roman"/>
              </a:rPr>
              <a:t>	</a:t>
            </a:r>
            <a:r>
              <a:rPr dirty="0" sz="2200" spc="5" i="1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4519" y="2727221"/>
            <a:ext cx="3073400" cy="91757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2400" i="1">
                <a:latin typeface="华文楷体"/>
                <a:cs typeface="华文楷体"/>
              </a:rPr>
              <a:t>根据速度与时间关系式</a:t>
            </a:r>
            <a:endParaRPr sz="2400">
              <a:latin typeface="华文楷体"/>
              <a:cs typeface="华文楷体"/>
            </a:endParaRPr>
          </a:p>
          <a:p>
            <a:pPr marL="751205">
              <a:lnSpc>
                <a:spcPct val="100000"/>
              </a:lnSpc>
              <a:spcBef>
                <a:spcPts val="735"/>
              </a:spcBef>
            </a:pPr>
            <a:r>
              <a:rPr dirty="0" baseline="-37878" sz="3300" spc="15" i="1">
                <a:latin typeface="Times New Roman"/>
                <a:cs typeface="Times New Roman"/>
              </a:rPr>
              <a:t>a</a:t>
            </a:r>
            <a:r>
              <a:rPr dirty="0" baseline="-37878" sz="3300" spc="-382" i="1">
                <a:latin typeface="Times New Roman"/>
                <a:cs typeface="Times New Roman"/>
              </a:rPr>
              <a:t> </a:t>
            </a:r>
            <a:r>
              <a:rPr dirty="0" baseline="-37878" sz="3300" spc="37">
                <a:latin typeface="宋体"/>
                <a:cs typeface="宋体"/>
              </a:rPr>
              <a:t>＝</a:t>
            </a:r>
            <a:r>
              <a:rPr dirty="0" baseline="-37878" sz="3300" spc="-1342">
                <a:latin typeface="宋体"/>
                <a:cs typeface="宋体"/>
              </a:rPr>
              <a:t> </a:t>
            </a:r>
            <a:r>
              <a:rPr dirty="0" sz="2200" spc="10">
                <a:latin typeface="Times New Roman"/>
                <a:cs typeface="Times New Roman"/>
              </a:rPr>
              <a:t>0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10">
                <a:latin typeface="Symbol"/>
                <a:cs typeface="Symbol"/>
              </a:rPr>
              <a:t>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15" i="1">
                <a:latin typeface="Book Antiqua"/>
                <a:cs typeface="Book Antiqua"/>
              </a:rPr>
              <a:t>v</a:t>
            </a:r>
            <a:r>
              <a:rPr dirty="0" baseline="-24444" sz="1875" spc="22">
                <a:latin typeface="Times New Roman"/>
                <a:cs typeface="Times New Roman"/>
              </a:rPr>
              <a:t>0</a:t>
            </a:r>
            <a:r>
              <a:rPr dirty="0" baseline="-24444" sz="1875" spc="262">
                <a:latin typeface="Times New Roman"/>
                <a:cs typeface="Times New Roman"/>
              </a:rPr>
              <a:t> </a:t>
            </a:r>
            <a:r>
              <a:rPr dirty="0" baseline="-37878" sz="3300" spc="187">
                <a:latin typeface="宋体"/>
                <a:cs typeface="宋体"/>
              </a:rPr>
              <a:t>＝</a:t>
            </a:r>
            <a:r>
              <a:rPr dirty="0" baseline="-37878" sz="3300" spc="187">
                <a:latin typeface="Symbol"/>
                <a:cs typeface="Symbol"/>
              </a:rPr>
              <a:t></a:t>
            </a:r>
            <a:r>
              <a:rPr dirty="0" baseline="-37878" sz="3300" spc="135">
                <a:latin typeface="Times New Roman"/>
                <a:cs typeface="Times New Roman"/>
              </a:rPr>
              <a:t> </a:t>
            </a:r>
            <a:r>
              <a:rPr dirty="0" sz="2200" spc="15" i="1">
                <a:latin typeface="Book Antiqua"/>
                <a:cs typeface="Book Antiqua"/>
              </a:rPr>
              <a:t>v</a:t>
            </a:r>
            <a:r>
              <a:rPr dirty="0" baseline="-24444" sz="1875" spc="22">
                <a:latin typeface="Times New Roman"/>
                <a:cs typeface="Times New Roman"/>
              </a:rPr>
              <a:t>0</a:t>
            </a:r>
            <a:endParaRPr baseline="-24444" sz="18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2550" y="3953712"/>
            <a:ext cx="2463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根据牛顿第二定律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60341" y="4746015"/>
            <a:ext cx="514984" cy="0"/>
          </a:xfrm>
          <a:custGeom>
            <a:avLst/>
            <a:gdLst/>
            <a:ahLst/>
            <a:cxnLst/>
            <a:rect l="l" t="t" r="r" b="b"/>
            <a:pathLst>
              <a:path w="514985" h="0">
                <a:moveTo>
                  <a:pt x="0" y="0"/>
                </a:moveTo>
                <a:lnTo>
                  <a:pt x="514908" y="0"/>
                </a:lnTo>
              </a:path>
            </a:pathLst>
          </a:custGeom>
          <a:ln w="141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23090" y="4746015"/>
            <a:ext cx="2160270" cy="0"/>
          </a:xfrm>
          <a:custGeom>
            <a:avLst/>
            <a:gdLst/>
            <a:ahLst/>
            <a:cxnLst/>
            <a:rect l="l" t="t" r="r" b="b"/>
            <a:pathLst>
              <a:path w="2160270" h="0">
                <a:moveTo>
                  <a:pt x="0" y="0"/>
                </a:moveTo>
                <a:lnTo>
                  <a:pt x="2159927" y="0"/>
                </a:lnTo>
              </a:path>
            </a:pathLst>
          </a:custGeom>
          <a:ln w="141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29327" y="4520755"/>
            <a:ext cx="108585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61103" y="4325582"/>
            <a:ext cx="39433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15" i="1">
                <a:latin typeface="Book Antiqua"/>
                <a:cs typeface="Book Antiqua"/>
              </a:rPr>
              <a:t>m</a:t>
            </a:r>
            <a:r>
              <a:rPr dirty="0" sz="2250" spc="5" i="1">
                <a:latin typeface="Book Antiqua"/>
                <a:cs typeface="Book Antiqua"/>
              </a:rPr>
              <a:t>v</a:t>
            </a:r>
            <a:endParaRPr sz="225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5693" y="4741507"/>
            <a:ext cx="216471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40535" algn="l"/>
              </a:tabLst>
            </a:pPr>
            <a:r>
              <a:rPr dirty="0" sz="2250" i="1">
                <a:latin typeface="Times New Roman"/>
                <a:cs typeface="Times New Roman"/>
              </a:rPr>
              <a:t>t</a:t>
            </a:r>
            <a:r>
              <a:rPr dirty="0" sz="2250" i="1">
                <a:latin typeface="Times New Roman"/>
                <a:cs typeface="Times New Roman"/>
              </a:rPr>
              <a:t>	</a:t>
            </a:r>
            <a:r>
              <a:rPr dirty="0" sz="2250" spc="5">
                <a:latin typeface="Times New Roman"/>
                <a:cs typeface="Times New Roman"/>
              </a:rPr>
              <a:t>7</a:t>
            </a:r>
            <a:r>
              <a:rPr dirty="0" sz="2250" spc="90">
                <a:latin typeface="Times New Roman"/>
                <a:cs typeface="Times New Roman"/>
              </a:rPr>
              <a:t>0</a:t>
            </a:r>
            <a:r>
              <a:rPr dirty="0" sz="2250" spc="5" i="1"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96915" y="4337507"/>
            <a:ext cx="218757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10">
                <a:latin typeface="Times New Roman"/>
                <a:cs typeface="Times New Roman"/>
              </a:rPr>
              <a:t>1100kg</a:t>
            </a:r>
            <a:r>
              <a:rPr dirty="0" sz="2250" spc="-235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Symbol"/>
                <a:cs typeface="Symbol"/>
              </a:rPr>
              <a:t></a:t>
            </a:r>
            <a:r>
              <a:rPr dirty="0" sz="2250" spc="-180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27.8m</a:t>
            </a:r>
            <a:r>
              <a:rPr dirty="0" sz="2250" spc="-7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/</a:t>
            </a:r>
            <a:r>
              <a:rPr dirty="0" sz="2250" spc="-110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s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8353" y="4517885"/>
            <a:ext cx="148272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-305" i="1">
                <a:latin typeface="Times New Roman"/>
                <a:cs typeface="Times New Roman"/>
              </a:rPr>
              <a:t>F</a:t>
            </a:r>
            <a:r>
              <a:rPr dirty="0" baseline="-25641" sz="1950" spc="-150">
                <a:latin typeface="宋体"/>
                <a:cs typeface="宋体"/>
              </a:rPr>
              <a:t>阻</a:t>
            </a:r>
            <a:r>
              <a:rPr dirty="0" sz="2250" spc="-20">
                <a:latin typeface="宋体"/>
                <a:cs typeface="宋体"/>
              </a:rPr>
              <a:t>＝</a:t>
            </a:r>
            <a:r>
              <a:rPr dirty="0" sz="2250" spc="-20" i="1">
                <a:latin typeface="Book Antiqua"/>
                <a:cs typeface="Book Antiqua"/>
              </a:rPr>
              <a:t>m</a:t>
            </a:r>
            <a:r>
              <a:rPr dirty="0" sz="2250" spc="-20" i="1">
                <a:latin typeface="Times New Roman"/>
                <a:cs typeface="Times New Roman"/>
              </a:rPr>
              <a:t>a</a:t>
            </a:r>
            <a:r>
              <a:rPr dirty="0" baseline="-25641" sz="1950" spc="-30">
                <a:latin typeface="Times New Roman"/>
                <a:cs typeface="Times New Roman"/>
              </a:rPr>
              <a:t>1</a:t>
            </a:r>
            <a:r>
              <a:rPr dirty="0" sz="2250" spc="-20">
                <a:latin typeface="宋体"/>
                <a:cs typeface="宋体"/>
              </a:rPr>
              <a:t>＝</a:t>
            </a:r>
            <a:r>
              <a:rPr dirty="0" sz="2250" spc="-20">
                <a:latin typeface="Symbol"/>
                <a:cs typeface="Symbol"/>
              </a:rPr>
              <a:t>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76012" y="4517885"/>
            <a:ext cx="392049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20340" algn="l"/>
              </a:tabLst>
            </a:pPr>
            <a:r>
              <a:rPr dirty="0" sz="2250" spc="114">
                <a:latin typeface="宋体"/>
                <a:cs typeface="宋体"/>
              </a:rPr>
              <a:t>＝</a:t>
            </a:r>
            <a:r>
              <a:rPr dirty="0" sz="2250" spc="114">
                <a:latin typeface="Symbol"/>
                <a:cs typeface="Symbol"/>
              </a:rPr>
              <a:t></a:t>
            </a:r>
            <a:r>
              <a:rPr dirty="0" sz="2250" spc="114">
                <a:latin typeface="Times New Roman"/>
                <a:cs typeface="Times New Roman"/>
              </a:rPr>
              <a:t>	</a:t>
            </a:r>
            <a:r>
              <a:rPr dirty="0" sz="2250" spc="130">
                <a:latin typeface="宋体"/>
                <a:cs typeface="宋体"/>
              </a:rPr>
              <a:t>＝</a:t>
            </a:r>
            <a:r>
              <a:rPr dirty="0" sz="2250" spc="130">
                <a:latin typeface="Symbol"/>
                <a:cs typeface="Symbol"/>
              </a:rPr>
              <a:t></a:t>
            </a:r>
            <a:r>
              <a:rPr dirty="0" sz="2250" spc="-210">
                <a:latin typeface="Times New Roman"/>
                <a:cs typeface="Times New Roman"/>
              </a:rPr>
              <a:t> </a:t>
            </a:r>
            <a:r>
              <a:rPr dirty="0" sz="2250" spc="40">
                <a:latin typeface="Times New Roman"/>
                <a:cs typeface="Times New Roman"/>
              </a:rPr>
              <a:t>437N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72550" y="5105831"/>
            <a:ext cx="6570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汽车受到的阻力是</a:t>
            </a:r>
            <a:r>
              <a:rPr dirty="0" sz="2400">
                <a:latin typeface="Times New Roman"/>
                <a:cs typeface="Times New Roman"/>
              </a:rPr>
              <a:t>437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i="1">
                <a:latin typeface="华文楷体"/>
                <a:cs typeface="华文楷体"/>
              </a:rPr>
              <a:t>，方向与运动方向相反。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43762" y="2695320"/>
            <a:ext cx="25654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Times New Roman"/>
                <a:cs typeface="Times New Roman"/>
              </a:rPr>
              <a:t>F</a:t>
            </a:r>
            <a:r>
              <a:rPr dirty="0" baseline="-15873" sz="1575" spc="-7">
                <a:latin typeface="Times New Roman"/>
                <a:cs typeface="Times New Roman"/>
              </a:rPr>
              <a:t>N</a:t>
            </a:r>
            <a:endParaRPr baseline="-15873" sz="15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95629" y="4336072"/>
            <a:ext cx="17208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1155" y="3048000"/>
            <a:ext cx="3197352" cy="125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24444" y="2836011"/>
            <a:ext cx="127000" cy="900430"/>
          </a:xfrm>
          <a:custGeom>
            <a:avLst/>
            <a:gdLst/>
            <a:ahLst/>
            <a:cxnLst/>
            <a:rect l="l" t="t" r="r" b="b"/>
            <a:pathLst>
              <a:path w="127000" h="900429">
                <a:moveTo>
                  <a:pt x="0" y="127000"/>
                </a:moveTo>
                <a:lnTo>
                  <a:pt x="63500" y="0"/>
                </a:lnTo>
                <a:lnTo>
                  <a:pt x="87312" y="47625"/>
                </a:lnTo>
                <a:lnTo>
                  <a:pt x="50800" y="47625"/>
                </a:lnTo>
                <a:lnTo>
                  <a:pt x="50800" y="76200"/>
                </a:lnTo>
                <a:lnTo>
                  <a:pt x="0" y="127000"/>
                </a:lnTo>
                <a:close/>
              </a:path>
              <a:path w="127000" h="900429">
                <a:moveTo>
                  <a:pt x="50800" y="76200"/>
                </a:moveTo>
                <a:lnTo>
                  <a:pt x="50800" y="47625"/>
                </a:lnTo>
                <a:lnTo>
                  <a:pt x="76200" y="47625"/>
                </a:lnTo>
                <a:lnTo>
                  <a:pt x="76200" y="63500"/>
                </a:lnTo>
                <a:lnTo>
                  <a:pt x="63500" y="63500"/>
                </a:lnTo>
                <a:lnTo>
                  <a:pt x="50800" y="76200"/>
                </a:lnTo>
                <a:close/>
              </a:path>
              <a:path w="127000" h="900429">
                <a:moveTo>
                  <a:pt x="127000" y="127000"/>
                </a:moveTo>
                <a:lnTo>
                  <a:pt x="76200" y="76200"/>
                </a:lnTo>
                <a:lnTo>
                  <a:pt x="76200" y="47625"/>
                </a:lnTo>
                <a:lnTo>
                  <a:pt x="87312" y="47625"/>
                </a:lnTo>
                <a:lnTo>
                  <a:pt x="127000" y="127000"/>
                </a:lnTo>
                <a:close/>
              </a:path>
              <a:path w="127000" h="900429">
                <a:moveTo>
                  <a:pt x="76200" y="900353"/>
                </a:moveTo>
                <a:lnTo>
                  <a:pt x="50800" y="900353"/>
                </a:lnTo>
                <a:lnTo>
                  <a:pt x="50800" y="76200"/>
                </a:lnTo>
                <a:lnTo>
                  <a:pt x="63500" y="63500"/>
                </a:lnTo>
                <a:lnTo>
                  <a:pt x="76200" y="76200"/>
                </a:lnTo>
                <a:lnTo>
                  <a:pt x="76200" y="900353"/>
                </a:lnTo>
                <a:close/>
              </a:path>
              <a:path w="127000" h="900429">
                <a:moveTo>
                  <a:pt x="76200" y="76200"/>
                </a:moveTo>
                <a:lnTo>
                  <a:pt x="63500" y="63500"/>
                </a:lnTo>
                <a:lnTo>
                  <a:pt x="76200" y="635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4444" y="3704082"/>
            <a:ext cx="127000" cy="900430"/>
          </a:xfrm>
          <a:custGeom>
            <a:avLst/>
            <a:gdLst/>
            <a:ahLst/>
            <a:cxnLst/>
            <a:rect l="l" t="t" r="r" b="b"/>
            <a:pathLst>
              <a:path w="127000" h="900429">
                <a:moveTo>
                  <a:pt x="63500" y="836853"/>
                </a:moveTo>
                <a:lnTo>
                  <a:pt x="50800" y="824153"/>
                </a:lnTo>
                <a:lnTo>
                  <a:pt x="50800" y="0"/>
                </a:lnTo>
                <a:lnTo>
                  <a:pt x="76200" y="0"/>
                </a:lnTo>
                <a:lnTo>
                  <a:pt x="76200" y="824153"/>
                </a:lnTo>
                <a:lnTo>
                  <a:pt x="63500" y="836853"/>
                </a:lnTo>
                <a:close/>
              </a:path>
              <a:path w="127000" h="900429">
                <a:moveTo>
                  <a:pt x="63500" y="900353"/>
                </a:moveTo>
                <a:lnTo>
                  <a:pt x="0" y="773353"/>
                </a:lnTo>
                <a:lnTo>
                  <a:pt x="50800" y="824153"/>
                </a:lnTo>
                <a:lnTo>
                  <a:pt x="50800" y="852728"/>
                </a:lnTo>
                <a:lnTo>
                  <a:pt x="87312" y="852728"/>
                </a:lnTo>
                <a:lnTo>
                  <a:pt x="63500" y="900353"/>
                </a:lnTo>
                <a:close/>
              </a:path>
              <a:path w="127000" h="900429">
                <a:moveTo>
                  <a:pt x="87312" y="852728"/>
                </a:moveTo>
                <a:lnTo>
                  <a:pt x="76200" y="852728"/>
                </a:lnTo>
                <a:lnTo>
                  <a:pt x="76200" y="824153"/>
                </a:lnTo>
                <a:lnTo>
                  <a:pt x="127000" y="773353"/>
                </a:lnTo>
                <a:lnTo>
                  <a:pt x="87312" y="852728"/>
                </a:lnTo>
                <a:close/>
              </a:path>
              <a:path w="127000" h="900429">
                <a:moveTo>
                  <a:pt x="76200" y="852728"/>
                </a:moveTo>
                <a:lnTo>
                  <a:pt x="50800" y="852728"/>
                </a:lnTo>
                <a:lnTo>
                  <a:pt x="50800" y="824153"/>
                </a:lnTo>
                <a:lnTo>
                  <a:pt x="63500" y="836853"/>
                </a:lnTo>
                <a:lnTo>
                  <a:pt x="76200" y="836853"/>
                </a:lnTo>
                <a:lnTo>
                  <a:pt x="76200" y="852728"/>
                </a:lnTo>
                <a:close/>
              </a:path>
              <a:path w="127000" h="900429">
                <a:moveTo>
                  <a:pt x="76200" y="836853"/>
                </a:moveTo>
                <a:lnTo>
                  <a:pt x="63500" y="836853"/>
                </a:lnTo>
                <a:lnTo>
                  <a:pt x="76200" y="824153"/>
                </a:lnTo>
                <a:lnTo>
                  <a:pt x="76200" y="8368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04570" y="3649281"/>
            <a:ext cx="789305" cy="127000"/>
          </a:xfrm>
          <a:custGeom>
            <a:avLst/>
            <a:gdLst/>
            <a:ahLst/>
            <a:cxnLst/>
            <a:rect l="l" t="t" r="r" b="b"/>
            <a:pathLst>
              <a:path w="789304" h="127000">
                <a:moveTo>
                  <a:pt x="127673" y="126987"/>
                </a:moveTo>
                <a:lnTo>
                  <a:pt x="0" y="64858"/>
                </a:lnTo>
                <a:lnTo>
                  <a:pt x="126301" y="0"/>
                </a:lnTo>
                <a:lnTo>
                  <a:pt x="76044" y="51344"/>
                </a:lnTo>
                <a:lnTo>
                  <a:pt x="47485" y="51650"/>
                </a:lnTo>
                <a:lnTo>
                  <a:pt x="47751" y="77050"/>
                </a:lnTo>
                <a:lnTo>
                  <a:pt x="76646" y="77050"/>
                </a:lnTo>
                <a:lnTo>
                  <a:pt x="127673" y="126987"/>
                </a:lnTo>
                <a:close/>
              </a:path>
              <a:path w="789304" h="127000">
                <a:moveTo>
                  <a:pt x="76332" y="76743"/>
                </a:moveTo>
                <a:lnTo>
                  <a:pt x="63487" y="64173"/>
                </a:lnTo>
                <a:lnTo>
                  <a:pt x="76044" y="51344"/>
                </a:lnTo>
                <a:lnTo>
                  <a:pt x="788530" y="43687"/>
                </a:lnTo>
                <a:lnTo>
                  <a:pt x="788797" y="69087"/>
                </a:lnTo>
                <a:lnTo>
                  <a:pt x="76332" y="76743"/>
                </a:lnTo>
                <a:close/>
              </a:path>
              <a:path w="789304" h="127000">
                <a:moveTo>
                  <a:pt x="47751" y="77050"/>
                </a:moveTo>
                <a:lnTo>
                  <a:pt x="47485" y="51650"/>
                </a:lnTo>
                <a:lnTo>
                  <a:pt x="76044" y="51344"/>
                </a:lnTo>
                <a:lnTo>
                  <a:pt x="63487" y="64173"/>
                </a:lnTo>
                <a:lnTo>
                  <a:pt x="76332" y="76743"/>
                </a:lnTo>
                <a:lnTo>
                  <a:pt x="47751" y="77050"/>
                </a:lnTo>
                <a:close/>
              </a:path>
              <a:path w="789304" h="127000">
                <a:moveTo>
                  <a:pt x="76646" y="77050"/>
                </a:moveTo>
                <a:lnTo>
                  <a:pt x="47751" y="77050"/>
                </a:lnTo>
                <a:lnTo>
                  <a:pt x="76332" y="76743"/>
                </a:lnTo>
                <a:lnTo>
                  <a:pt x="76646" y="77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52943" y="3653675"/>
            <a:ext cx="1304290" cy="127000"/>
          </a:xfrm>
          <a:custGeom>
            <a:avLst/>
            <a:gdLst/>
            <a:ahLst/>
            <a:cxnLst/>
            <a:rect l="l" t="t" r="r" b="b"/>
            <a:pathLst>
              <a:path w="1304290" h="127000">
                <a:moveTo>
                  <a:pt x="1279053" y="76619"/>
                </a:moveTo>
                <a:lnTo>
                  <a:pt x="1256588" y="76619"/>
                </a:lnTo>
                <a:lnTo>
                  <a:pt x="1256715" y="51219"/>
                </a:lnTo>
                <a:lnTo>
                  <a:pt x="1228150" y="51068"/>
                </a:lnTo>
                <a:lnTo>
                  <a:pt x="1177620" y="0"/>
                </a:lnTo>
                <a:lnTo>
                  <a:pt x="1304277" y="64173"/>
                </a:lnTo>
                <a:lnTo>
                  <a:pt x="1279053" y="76619"/>
                </a:lnTo>
                <a:close/>
              </a:path>
              <a:path w="1304290" h="127000">
                <a:moveTo>
                  <a:pt x="1228007" y="76468"/>
                </a:moveTo>
                <a:lnTo>
                  <a:pt x="0" y="69989"/>
                </a:lnTo>
                <a:lnTo>
                  <a:pt x="126" y="44589"/>
                </a:lnTo>
                <a:lnTo>
                  <a:pt x="1228150" y="51068"/>
                </a:lnTo>
                <a:lnTo>
                  <a:pt x="1240777" y="63830"/>
                </a:lnTo>
                <a:lnTo>
                  <a:pt x="1228007" y="76468"/>
                </a:lnTo>
                <a:close/>
              </a:path>
              <a:path w="1304290" h="127000">
                <a:moveTo>
                  <a:pt x="1256588" y="76619"/>
                </a:moveTo>
                <a:lnTo>
                  <a:pt x="1228007" y="76468"/>
                </a:lnTo>
                <a:lnTo>
                  <a:pt x="1240777" y="63830"/>
                </a:lnTo>
                <a:lnTo>
                  <a:pt x="1228150" y="51068"/>
                </a:lnTo>
                <a:lnTo>
                  <a:pt x="1256715" y="51219"/>
                </a:lnTo>
                <a:lnTo>
                  <a:pt x="1256588" y="76619"/>
                </a:lnTo>
                <a:close/>
              </a:path>
              <a:path w="1304290" h="127000">
                <a:moveTo>
                  <a:pt x="1176947" y="127000"/>
                </a:moveTo>
                <a:lnTo>
                  <a:pt x="1228007" y="76468"/>
                </a:lnTo>
                <a:lnTo>
                  <a:pt x="1279053" y="76619"/>
                </a:lnTo>
                <a:lnTo>
                  <a:pt x="1176947" y="127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26881" y="3334943"/>
            <a:ext cx="29337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Times New Roman"/>
                <a:cs typeface="Times New Roman"/>
              </a:rPr>
              <a:t>F</a:t>
            </a:r>
            <a:r>
              <a:rPr dirty="0" baseline="-15873" sz="1575" spc="-7">
                <a:latin typeface="宋体"/>
                <a:cs typeface="宋体"/>
              </a:rPr>
              <a:t>牵</a:t>
            </a:r>
            <a:endParaRPr baseline="-15873" sz="1575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32220" y="3387852"/>
            <a:ext cx="576580" cy="39179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41275" rIns="0" bIns="0" rtlCol="0" vert="horz">
            <a:spAutoFit/>
          </a:bodyPr>
          <a:lstStyle/>
          <a:p>
            <a:pPr marL="253365">
              <a:lnSpc>
                <a:spcPct val="100000"/>
              </a:lnSpc>
              <a:spcBef>
                <a:spcPts val="325"/>
              </a:spcBef>
            </a:pPr>
            <a:r>
              <a:rPr dirty="0" sz="1600" spc="-5" b="1" i="1">
                <a:latin typeface="Times New Roman"/>
                <a:cs typeface="Times New Roman"/>
              </a:rPr>
              <a:t>F</a:t>
            </a:r>
            <a:r>
              <a:rPr dirty="0" baseline="-15873" sz="1575" spc="-15" b="1">
                <a:latin typeface="宋体"/>
                <a:cs typeface="宋体"/>
              </a:rPr>
              <a:t>阻</a:t>
            </a:r>
            <a:endParaRPr baseline="-15873" sz="1575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1803" y="1971294"/>
            <a:ext cx="535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（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i="1">
                <a:latin typeface="华文楷体"/>
                <a:cs typeface="华文楷体"/>
              </a:rPr>
              <a:t>）重新起步后，汽车所受的合力为：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76906" y="4198239"/>
            <a:ext cx="3683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221F1F"/>
                </a:solidFill>
                <a:latin typeface="华文楷体"/>
                <a:cs typeface="华文楷体"/>
              </a:rPr>
              <a:t>方向与车的运动方向相同。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684792" y="2541892"/>
            <a:ext cx="3724275" cy="4121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40" i="1">
                <a:latin typeface="Times New Roman"/>
                <a:cs typeface="Times New Roman"/>
              </a:rPr>
              <a:t>F</a:t>
            </a:r>
            <a:r>
              <a:rPr dirty="0" sz="2500" spc="175" i="1">
                <a:latin typeface="Times New Roman"/>
                <a:cs typeface="Times New Roman"/>
              </a:rPr>
              <a:t> </a:t>
            </a:r>
            <a:r>
              <a:rPr dirty="0" sz="2500" spc="40" i="0">
                <a:latin typeface="Symbol"/>
                <a:cs typeface="Symbol"/>
              </a:rPr>
              <a:t></a:t>
            </a:r>
            <a:r>
              <a:rPr dirty="0" sz="2500" spc="-55" i="0">
                <a:latin typeface="Times New Roman"/>
                <a:cs typeface="Times New Roman"/>
              </a:rPr>
              <a:t> </a:t>
            </a:r>
            <a:r>
              <a:rPr dirty="0" sz="2500" spc="60" i="0">
                <a:latin typeface="Times New Roman"/>
                <a:cs typeface="Times New Roman"/>
              </a:rPr>
              <a:t>2000N</a:t>
            </a:r>
            <a:r>
              <a:rPr dirty="0" sz="2500" spc="-145" i="0">
                <a:latin typeface="Times New Roman"/>
                <a:cs typeface="Times New Roman"/>
              </a:rPr>
              <a:t> </a:t>
            </a:r>
            <a:r>
              <a:rPr dirty="0" sz="2500" spc="40" i="0">
                <a:latin typeface="Symbol"/>
                <a:cs typeface="Symbol"/>
              </a:rPr>
              <a:t></a:t>
            </a:r>
            <a:r>
              <a:rPr dirty="0" sz="2500" spc="-215" i="0">
                <a:latin typeface="Times New Roman"/>
                <a:cs typeface="Times New Roman"/>
              </a:rPr>
              <a:t> </a:t>
            </a:r>
            <a:r>
              <a:rPr dirty="0" sz="2500" spc="80" i="0">
                <a:latin typeface="Times New Roman"/>
                <a:cs typeface="Times New Roman"/>
              </a:rPr>
              <a:t>437N</a:t>
            </a:r>
            <a:r>
              <a:rPr dirty="0" sz="2500" spc="10" i="0">
                <a:latin typeface="Times New Roman"/>
                <a:cs typeface="Times New Roman"/>
              </a:rPr>
              <a:t> </a:t>
            </a:r>
            <a:r>
              <a:rPr dirty="0" sz="2500" spc="40" i="0">
                <a:latin typeface="Symbol"/>
                <a:cs typeface="Symbol"/>
              </a:rPr>
              <a:t></a:t>
            </a:r>
            <a:r>
              <a:rPr dirty="0" sz="2500" spc="-335" i="0">
                <a:latin typeface="Times New Roman"/>
                <a:cs typeface="Times New Roman"/>
              </a:rPr>
              <a:t> </a:t>
            </a:r>
            <a:r>
              <a:rPr dirty="0" sz="2500" spc="45" i="0">
                <a:latin typeface="Times New Roman"/>
                <a:cs typeface="Times New Roman"/>
              </a:rPr>
              <a:t>1563N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90442" y="3728872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5226" y="0"/>
                </a:lnTo>
              </a:path>
            </a:pathLst>
          </a:custGeom>
          <a:ln w="155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832417" y="3695953"/>
            <a:ext cx="116205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1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299840" y="3728580"/>
            <a:ext cx="25082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5" i="1">
                <a:latin typeface="Times New Roman"/>
                <a:cs typeface="Times New Roman"/>
              </a:rPr>
              <a:t>m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76067" y="3483355"/>
            <a:ext cx="229679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63220" algn="l"/>
              </a:tabLst>
            </a:pPr>
            <a:r>
              <a:rPr dirty="0" sz="2450" i="1">
                <a:latin typeface="Times New Roman"/>
                <a:cs typeface="Times New Roman"/>
              </a:rPr>
              <a:t>a	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>
                <a:latin typeface="Times New Roman"/>
                <a:cs typeface="Times New Roman"/>
              </a:rPr>
              <a:t> </a:t>
            </a:r>
            <a:r>
              <a:rPr dirty="0" baseline="35147" sz="3675" i="1">
                <a:latin typeface="Times New Roman"/>
                <a:cs typeface="Times New Roman"/>
              </a:rPr>
              <a:t>F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 spc="-360">
                <a:latin typeface="Times New Roman"/>
                <a:cs typeface="Times New Roman"/>
              </a:rPr>
              <a:t> </a:t>
            </a:r>
            <a:r>
              <a:rPr dirty="0" sz="2450" spc="25">
                <a:latin typeface="Times New Roman"/>
                <a:cs typeface="Times New Roman"/>
              </a:rPr>
              <a:t>1.42m/s</a:t>
            </a:r>
            <a:r>
              <a:rPr dirty="0" baseline="43650" sz="2100" spc="37">
                <a:latin typeface="Times New Roman"/>
                <a:cs typeface="Times New Roman"/>
              </a:rPr>
              <a:t>2</a:t>
            </a:r>
            <a:endParaRPr baseline="43650"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2926" y="1600873"/>
            <a:ext cx="719785" cy="328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20694" y="1616189"/>
            <a:ext cx="183273" cy="261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29171" y="3662171"/>
            <a:ext cx="2621279" cy="1655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6907" y="2052815"/>
            <a:ext cx="6781165" cy="347472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algn="just" marL="12700" marR="5080">
              <a:lnSpc>
                <a:spcPct val="102400"/>
              </a:lnSpc>
              <a:spcBef>
                <a:spcPts val="15"/>
              </a:spcBef>
            </a:pPr>
            <a:r>
              <a:rPr dirty="0" sz="2800" spc="-5">
                <a:solidFill>
                  <a:srgbClr val="221F1F"/>
                </a:solidFill>
                <a:latin typeface="宋体"/>
                <a:cs typeface="宋体"/>
              </a:rPr>
              <a:t>    </a:t>
            </a: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某同学在列车车厢的顶部用细线悬挂</a:t>
            </a:r>
            <a:r>
              <a:rPr dirty="0" sz="2800" spc="-5" i="1">
                <a:solidFill>
                  <a:srgbClr val="221F1F"/>
                </a:solidFill>
                <a:latin typeface="华文楷体"/>
                <a:cs typeface="华文楷体"/>
              </a:rPr>
              <a:t>一 </a:t>
            </a: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个小球，在列车以某一加速度渐渐启动的</a:t>
            </a:r>
            <a:r>
              <a:rPr dirty="0" sz="2800" spc="-5" i="1">
                <a:solidFill>
                  <a:srgbClr val="221F1F"/>
                </a:solidFill>
                <a:latin typeface="华文楷体"/>
                <a:cs typeface="华文楷体"/>
              </a:rPr>
              <a:t>过 </a:t>
            </a: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程中，细线就会偏过一定角度并相对车厢</a:t>
            </a:r>
            <a:r>
              <a:rPr dirty="0" sz="2800" spc="-5" i="1">
                <a:solidFill>
                  <a:srgbClr val="221F1F"/>
                </a:solidFill>
                <a:latin typeface="华文楷体"/>
                <a:cs typeface="华文楷体"/>
              </a:rPr>
              <a:t>保 </a:t>
            </a: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持静止，通过测定偏角</a:t>
            </a:r>
            <a:r>
              <a:rPr dirty="0" sz="2800" spc="-5" i="1">
                <a:solidFill>
                  <a:srgbClr val="221F1F"/>
                </a:solidFill>
                <a:latin typeface="华文楷体"/>
                <a:cs typeface="华文楷体"/>
              </a:rPr>
              <a:t>的</a:t>
            </a:r>
            <a:endParaRPr sz="2800">
              <a:latin typeface="华文楷体"/>
              <a:cs typeface="华文楷体"/>
            </a:endParaRPr>
          </a:p>
          <a:p>
            <a:pPr marL="39370" marR="2822575">
              <a:lnSpc>
                <a:spcPct val="100000"/>
              </a:lnSpc>
            </a:pP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大小就能确定列车的加</a:t>
            </a:r>
            <a:r>
              <a:rPr dirty="0" sz="2800" spc="-5" i="1">
                <a:solidFill>
                  <a:srgbClr val="221F1F"/>
                </a:solidFill>
                <a:latin typeface="华文楷体"/>
                <a:cs typeface="华文楷体"/>
              </a:rPr>
              <a:t>速 </a:t>
            </a: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度。在某次测定中，悬</a:t>
            </a:r>
            <a:r>
              <a:rPr dirty="0" sz="2800" spc="-5" i="1">
                <a:solidFill>
                  <a:srgbClr val="221F1F"/>
                </a:solidFill>
                <a:latin typeface="华文楷体"/>
                <a:cs typeface="华文楷体"/>
              </a:rPr>
              <a:t>线</a:t>
            </a:r>
            <a:endParaRPr sz="2800">
              <a:latin typeface="华文楷体"/>
              <a:cs typeface="华文楷体"/>
            </a:endParaRPr>
          </a:p>
          <a:p>
            <a:pPr marL="39370" marR="2647950">
              <a:lnSpc>
                <a:spcPct val="100000"/>
              </a:lnSpc>
              <a:spcBef>
                <a:spcPts val="40"/>
              </a:spcBef>
            </a:pP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与竖直方向的夹角为</a:t>
            </a:r>
            <a:r>
              <a:rPr dirty="0" sz="2800" spc="-5" i="1">
                <a:solidFill>
                  <a:srgbClr val="221F1F"/>
                </a:solidFill>
                <a:latin typeface="Times New Roman"/>
                <a:cs typeface="Times New Roman"/>
              </a:rPr>
              <a:t>θ</a:t>
            </a: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，</a:t>
            </a:r>
            <a:r>
              <a:rPr dirty="0" sz="2800" spc="-5" i="1">
                <a:solidFill>
                  <a:srgbClr val="221F1F"/>
                </a:solidFill>
                <a:latin typeface="华文楷体"/>
                <a:cs typeface="华文楷体"/>
              </a:rPr>
              <a:t>求 </a:t>
            </a:r>
            <a:r>
              <a:rPr dirty="0" sz="2800" i="1">
                <a:solidFill>
                  <a:srgbClr val="221F1F"/>
                </a:solidFill>
                <a:latin typeface="华文楷体"/>
                <a:cs typeface="华文楷体"/>
              </a:rPr>
              <a:t>列车的加速度</a:t>
            </a:r>
            <a:r>
              <a:rPr dirty="0" sz="2800" spc="-5" i="1">
                <a:solidFill>
                  <a:srgbClr val="221F1F"/>
                </a:solidFill>
                <a:latin typeface="Times New Roman"/>
                <a:cs typeface="Times New Roman"/>
              </a:rPr>
              <a:t>a</a:t>
            </a:r>
            <a:r>
              <a:rPr dirty="0" sz="2800" spc="-5" i="1">
                <a:solidFill>
                  <a:srgbClr val="221F1F"/>
                </a:solidFill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 indent="609600">
              <a:lnSpc>
                <a:spcPct val="100499"/>
              </a:lnSpc>
              <a:spcBef>
                <a:spcPts val="85"/>
              </a:spcBef>
            </a:pPr>
            <a:r>
              <a:rPr dirty="0" spc="-10" b="1" i="0">
                <a:solidFill>
                  <a:srgbClr val="221F1F"/>
                </a:solidFill>
                <a:latin typeface="黑体"/>
                <a:cs typeface="黑体"/>
              </a:rPr>
              <a:t>解</a:t>
            </a:r>
            <a:r>
              <a:rPr dirty="0" spc="1150" b="1" i="0">
                <a:solidFill>
                  <a:srgbClr val="221F1F"/>
                </a:solidFill>
                <a:latin typeface="黑体"/>
                <a:cs typeface="黑体"/>
              </a:rPr>
              <a:t> </a:t>
            </a:r>
            <a:r>
              <a:rPr dirty="0">
                <a:solidFill>
                  <a:srgbClr val="FF0000"/>
                </a:solidFill>
              </a:rPr>
              <a:t>方法1</a:t>
            </a:r>
            <a:r>
              <a:rPr dirty="0" spc="565">
                <a:solidFill>
                  <a:srgbClr val="FF0000"/>
                </a:solidFill>
              </a:rPr>
              <a:t> </a:t>
            </a:r>
            <a:r>
              <a:rPr dirty="0"/>
              <a:t>选择小球为研究对象。设小球的 质量为</a:t>
            </a:r>
            <a:r>
              <a:rPr dirty="0" i="1">
                <a:latin typeface="Times New Roman"/>
                <a:cs typeface="Times New Roman"/>
              </a:rPr>
              <a:t>m</a:t>
            </a:r>
            <a:r>
              <a:rPr dirty="0"/>
              <a:t>，小球在竖直面内受到重力</a:t>
            </a:r>
            <a:r>
              <a:rPr dirty="0" i="1">
                <a:latin typeface="Times New Roman"/>
                <a:cs typeface="Times New Roman"/>
              </a:rPr>
              <a:t>mg</a:t>
            </a:r>
            <a:r>
              <a:rPr dirty="0"/>
              <a:t>、绳的拉 力</a:t>
            </a:r>
            <a:r>
              <a:rPr dirty="0" spc="-5" i="1">
                <a:latin typeface="Times New Roman"/>
                <a:cs typeface="Times New Roman"/>
              </a:rPr>
              <a:t>F</a:t>
            </a:r>
            <a:r>
              <a:rPr dirty="0" baseline="-17921" sz="2325" spc="7"/>
              <a:t>T</a:t>
            </a:r>
            <a:r>
              <a:rPr dirty="0" sz="2400"/>
              <a:t>。在这两个力的作用下，小球产生水平方向 的加速度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/>
              <a:t>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53274" y="4019867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91856" y="4173346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27152" y="53517"/>
                </a:moveTo>
                <a:lnTo>
                  <a:pt x="16726" y="51415"/>
                </a:lnTo>
                <a:lnTo>
                  <a:pt x="8172" y="45681"/>
                </a:lnTo>
                <a:lnTo>
                  <a:pt x="2320" y="37176"/>
                </a:lnTo>
                <a:lnTo>
                  <a:pt x="0" y="26797"/>
                </a:lnTo>
                <a:lnTo>
                  <a:pt x="2335" y="16341"/>
                </a:lnTo>
                <a:lnTo>
                  <a:pt x="8182" y="7835"/>
                </a:lnTo>
                <a:lnTo>
                  <a:pt x="16730" y="2102"/>
                </a:lnTo>
                <a:lnTo>
                  <a:pt x="27152" y="0"/>
                </a:lnTo>
                <a:lnTo>
                  <a:pt x="37571" y="2102"/>
                </a:lnTo>
                <a:lnTo>
                  <a:pt x="46078" y="7840"/>
                </a:lnTo>
                <a:lnTo>
                  <a:pt x="51812" y="16357"/>
                </a:lnTo>
                <a:lnTo>
                  <a:pt x="53911" y="26758"/>
                </a:lnTo>
                <a:lnTo>
                  <a:pt x="51798" y="37192"/>
                </a:lnTo>
                <a:lnTo>
                  <a:pt x="46068" y="45686"/>
                </a:lnTo>
                <a:lnTo>
                  <a:pt x="37567" y="51416"/>
                </a:lnTo>
                <a:lnTo>
                  <a:pt x="27152" y="53517"/>
                </a:lnTo>
                <a:close/>
              </a:path>
            </a:pathLst>
          </a:custGeom>
          <a:solidFill>
            <a:srgbClr val="F33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80908" y="4226864"/>
            <a:ext cx="76200" cy="1106170"/>
          </a:xfrm>
          <a:custGeom>
            <a:avLst/>
            <a:gdLst/>
            <a:ahLst/>
            <a:cxnLst/>
            <a:rect l="l" t="t" r="r" b="b"/>
            <a:pathLst>
              <a:path w="76200" h="1106170">
                <a:moveTo>
                  <a:pt x="38100" y="1067892"/>
                </a:moveTo>
                <a:lnTo>
                  <a:pt x="28575" y="1058367"/>
                </a:lnTo>
                <a:lnTo>
                  <a:pt x="28575" y="0"/>
                </a:lnTo>
                <a:lnTo>
                  <a:pt x="47625" y="0"/>
                </a:lnTo>
                <a:lnTo>
                  <a:pt x="47625" y="1058367"/>
                </a:lnTo>
                <a:lnTo>
                  <a:pt x="38100" y="1067892"/>
                </a:lnTo>
                <a:close/>
              </a:path>
              <a:path w="76200" h="1106170">
                <a:moveTo>
                  <a:pt x="38100" y="1105992"/>
                </a:moveTo>
                <a:lnTo>
                  <a:pt x="0" y="1029792"/>
                </a:lnTo>
                <a:lnTo>
                  <a:pt x="28575" y="1058367"/>
                </a:lnTo>
                <a:lnTo>
                  <a:pt x="28575" y="1077417"/>
                </a:lnTo>
                <a:lnTo>
                  <a:pt x="52387" y="1077417"/>
                </a:lnTo>
                <a:lnTo>
                  <a:pt x="38100" y="1105992"/>
                </a:lnTo>
                <a:close/>
              </a:path>
              <a:path w="76200" h="1106170">
                <a:moveTo>
                  <a:pt x="52387" y="1077417"/>
                </a:moveTo>
                <a:lnTo>
                  <a:pt x="47625" y="1077417"/>
                </a:lnTo>
                <a:lnTo>
                  <a:pt x="47625" y="1058367"/>
                </a:lnTo>
                <a:lnTo>
                  <a:pt x="76200" y="1029792"/>
                </a:lnTo>
                <a:lnTo>
                  <a:pt x="52387" y="1077417"/>
                </a:lnTo>
                <a:close/>
              </a:path>
              <a:path w="76200" h="1106170">
                <a:moveTo>
                  <a:pt x="47625" y="1077417"/>
                </a:moveTo>
                <a:lnTo>
                  <a:pt x="28575" y="1077417"/>
                </a:lnTo>
                <a:lnTo>
                  <a:pt x="28575" y="1058367"/>
                </a:lnTo>
                <a:lnTo>
                  <a:pt x="38100" y="1067892"/>
                </a:lnTo>
                <a:lnTo>
                  <a:pt x="47625" y="1067892"/>
                </a:lnTo>
                <a:lnTo>
                  <a:pt x="47625" y="1077417"/>
                </a:lnTo>
                <a:close/>
              </a:path>
              <a:path w="76200" h="1106170">
                <a:moveTo>
                  <a:pt x="47625" y="1067892"/>
                </a:moveTo>
                <a:lnTo>
                  <a:pt x="38100" y="1067892"/>
                </a:lnTo>
                <a:lnTo>
                  <a:pt x="47625" y="1058367"/>
                </a:lnTo>
                <a:lnTo>
                  <a:pt x="47625" y="1067892"/>
                </a:lnTo>
                <a:close/>
              </a:path>
            </a:pathLst>
          </a:custGeom>
          <a:solidFill>
            <a:srgbClr val="F33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11579" y="3133839"/>
            <a:ext cx="873125" cy="1082040"/>
          </a:xfrm>
          <a:custGeom>
            <a:avLst/>
            <a:gdLst/>
            <a:ahLst/>
            <a:cxnLst/>
            <a:rect l="l" t="t" r="r" b="b"/>
            <a:pathLst>
              <a:path w="873125" h="1082039">
                <a:moveTo>
                  <a:pt x="795312" y="35483"/>
                </a:moveTo>
                <a:lnTo>
                  <a:pt x="872756" y="0"/>
                </a:lnTo>
                <a:lnTo>
                  <a:pt x="869219" y="16294"/>
                </a:lnTo>
                <a:lnTo>
                  <a:pt x="847432" y="16294"/>
                </a:lnTo>
                <a:lnTo>
                  <a:pt x="835497" y="31129"/>
                </a:lnTo>
                <a:lnTo>
                  <a:pt x="795312" y="35483"/>
                </a:lnTo>
                <a:close/>
              </a:path>
              <a:path w="873125" h="1082039">
                <a:moveTo>
                  <a:pt x="835497" y="31129"/>
                </a:moveTo>
                <a:lnTo>
                  <a:pt x="847432" y="16294"/>
                </a:lnTo>
                <a:lnTo>
                  <a:pt x="862279" y="28232"/>
                </a:lnTo>
                <a:lnTo>
                  <a:pt x="861114" y="29679"/>
                </a:lnTo>
                <a:lnTo>
                  <a:pt x="848880" y="29679"/>
                </a:lnTo>
                <a:lnTo>
                  <a:pt x="835497" y="31129"/>
                </a:lnTo>
                <a:close/>
              </a:path>
              <a:path w="873125" h="1082039">
                <a:moveTo>
                  <a:pt x="854684" y="83248"/>
                </a:moveTo>
                <a:lnTo>
                  <a:pt x="850332" y="43082"/>
                </a:lnTo>
                <a:lnTo>
                  <a:pt x="862279" y="28232"/>
                </a:lnTo>
                <a:lnTo>
                  <a:pt x="847432" y="16294"/>
                </a:lnTo>
                <a:lnTo>
                  <a:pt x="869219" y="16294"/>
                </a:lnTo>
                <a:lnTo>
                  <a:pt x="854684" y="83248"/>
                </a:lnTo>
                <a:close/>
              </a:path>
              <a:path w="873125" h="1082039">
                <a:moveTo>
                  <a:pt x="14846" y="1081633"/>
                </a:moveTo>
                <a:lnTo>
                  <a:pt x="0" y="1069695"/>
                </a:lnTo>
                <a:lnTo>
                  <a:pt x="835497" y="31129"/>
                </a:lnTo>
                <a:lnTo>
                  <a:pt x="848880" y="29679"/>
                </a:lnTo>
                <a:lnTo>
                  <a:pt x="850332" y="43082"/>
                </a:lnTo>
                <a:lnTo>
                  <a:pt x="14846" y="1081633"/>
                </a:lnTo>
                <a:close/>
              </a:path>
              <a:path w="873125" h="1082039">
                <a:moveTo>
                  <a:pt x="850332" y="43082"/>
                </a:moveTo>
                <a:lnTo>
                  <a:pt x="848880" y="29679"/>
                </a:lnTo>
                <a:lnTo>
                  <a:pt x="861114" y="29679"/>
                </a:lnTo>
                <a:lnTo>
                  <a:pt x="850332" y="43082"/>
                </a:lnTo>
                <a:close/>
              </a:path>
            </a:pathLst>
          </a:custGeom>
          <a:solidFill>
            <a:srgbClr val="F33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88196" y="31338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88196" y="32671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888196" y="34005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88196" y="35338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88196" y="36672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888196" y="38005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888196" y="393393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888196" y="4067289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038248" y="4189806"/>
            <a:ext cx="867410" cy="1109980"/>
          </a:xfrm>
          <a:custGeom>
            <a:avLst/>
            <a:gdLst/>
            <a:ahLst/>
            <a:cxnLst/>
            <a:rect l="l" t="t" r="r" b="b"/>
            <a:pathLst>
              <a:path w="867409" h="1109979">
                <a:moveTo>
                  <a:pt x="820293" y="71881"/>
                </a:moveTo>
                <a:lnTo>
                  <a:pt x="805243" y="60210"/>
                </a:lnTo>
                <a:lnTo>
                  <a:pt x="851941" y="0"/>
                </a:lnTo>
                <a:lnTo>
                  <a:pt x="867003" y="11684"/>
                </a:lnTo>
                <a:lnTo>
                  <a:pt x="820293" y="71881"/>
                </a:lnTo>
                <a:close/>
              </a:path>
              <a:path w="867409" h="1109979">
                <a:moveTo>
                  <a:pt x="738555" y="177253"/>
                </a:moveTo>
                <a:lnTo>
                  <a:pt x="723506" y="165569"/>
                </a:lnTo>
                <a:lnTo>
                  <a:pt x="770216" y="105371"/>
                </a:lnTo>
                <a:lnTo>
                  <a:pt x="785266" y="117043"/>
                </a:lnTo>
                <a:lnTo>
                  <a:pt x="738555" y="177253"/>
                </a:lnTo>
                <a:close/>
              </a:path>
              <a:path w="867409" h="1109979">
                <a:moveTo>
                  <a:pt x="656818" y="282613"/>
                </a:moveTo>
                <a:lnTo>
                  <a:pt x="641769" y="270941"/>
                </a:lnTo>
                <a:lnTo>
                  <a:pt x="688479" y="210731"/>
                </a:lnTo>
                <a:lnTo>
                  <a:pt x="703529" y="222402"/>
                </a:lnTo>
                <a:lnTo>
                  <a:pt x="656818" y="282613"/>
                </a:lnTo>
                <a:close/>
              </a:path>
              <a:path w="867409" h="1109979">
                <a:moveTo>
                  <a:pt x="575081" y="387972"/>
                </a:moveTo>
                <a:lnTo>
                  <a:pt x="560031" y="376300"/>
                </a:lnTo>
                <a:lnTo>
                  <a:pt x="606742" y="316090"/>
                </a:lnTo>
                <a:lnTo>
                  <a:pt x="621792" y="327774"/>
                </a:lnTo>
                <a:lnTo>
                  <a:pt x="575081" y="387972"/>
                </a:lnTo>
                <a:close/>
              </a:path>
              <a:path w="867409" h="1109979">
                <a:moveTo>
                  <a:pt x="493356" y="493344"/>
                </a:moveTo>
                <a:lnTo>
                  <a:pt x="478294" y="481660"/>
                </a:lnTo>
                <a:lnTo>
                  <a:pt x="525005" y="421462"/>
                </a:lnTo>
                <a:lnTo>
                  <a:pt x="540054" y="433133"/>
                </a:lnTo>
                <a:lnTo>
                  <a:pt x="493356" y="493344"/>
                </a:lnTo>
                <a:close/>
              </a:path>
              <a:path w="867409" h="1109979">
                <a:moveTo>
                  <a:pt x="411619" y="598703"/>
                </a:moveTo>
                <a:lnTo>
                  <a:pt x="396570" y="587032"/>
                </a:lnTo>
                <a:lnTo>
                  <a:pt x="443268" y="526821"/>
                </a:lnTo>
                <a:lnTo>
                  <a:pt x="458317" y="538492"/>
                </a:lnTo>
                <a:lnTo>
                  <a:pt x="411619" y="598703"/>
                </a:lnTo>
                <a:close/>
              </a:path>
              <a:path w="867409" h="1109979">
                <a:moveTo>
                  <a:pt x="329882" y="704075"/>
                </a:moveTo>
                <a:lnTo>
                  <a:pt x="314832" y="692391"/>
                </a:lnTo>
                <a:lnTo>
                  <a:pt x="361530" y="632180"/>
                </a:lnTo>
                <a:lnTo>
                  <a:pt x="376580" y="643864"/>
                </a:lnTo>
                <a:lnTo>
                  <a:pt x="329882" y="704075"/>
                </a:lnTo>
                <a:close/>
              </a:path>
              <a:path w="867409" h="1109979">
                <a:moveTo>
                  <a:pt x="248145" y="809434"/>
                </a:moveTo>
                <a:lnTo>
                  <a:pt x="233095" y="797763"/>
                </a:lnTo>
                <a:lnTo>
                  <a:pt x="279793" y="737552"/>
                </a:lnTo>
                <a:lnTo>
                  <a:pt x="294855" y="749223"/>
                </a:lnTo>
                <a:lnTo>
                  <a:pt x="248145" y="809434"/>
                </a:lnTo>
                <a:close/>
              </a:path>
              <a:path w="867409" h="1109979">
                <a:moveTo>
                  <a:pt x="166408" y="914793"/>
                </a:moveTo>
                <a:lnTo>
                  <a:pt x="151358" y="903122"/>
                </a:lnTo>
                <a:lnTo>
                  <a:pt x="198069" y="842911"/>
                </a:lnTo>
                <a:lnTo>
                  <a:pt x="213118" y="854595"/>
                </a:lnTo>
                <a:lnTo>
                  <a:pt x="166408" y="914793"/>
                </a:lnTo>
                <a:close/>
              </a:path>
              <a:path w="867409" h="1109979">
                <a:moveTo>
                  <a:pt x="84670" y="1020165"/>
                </a:moveTo>
                <a:lnTo>
                  <a:pt x="69621" y="1008481"/>
                </a:lnTo>
                <a:lnTo>
                  <a:pt x="116331" y="948270"/>
                </a:lnTo>
                <a:lnTo>
                  <a:pt x="131381" y="959954"/>
                </a:lnTo>
                <a:lnTo>
                  <a:pt x="84670" y="1020165"/>
                </a:lnTo>
                <a:close/>
              </a:path>
              <a:path w="867409" h="1109979">
                <a:moveTo>
                  <a:pt x="15049" y="1109916"/>
                </a:moveTo>
                <a:lnTo>
                  <a:pt x="0" y="1098232"/>
                </a:lnTo>
                <a:lnTo>
                  <a:pt x="34594" y="1053642"/>
                </a:lnTo>
                <a:lnTo>
                  <a:pt x="49644" y="1065314"/>
                </a:lnTo>
                <a:lnTo>
                  <a:pt x="15049" y="1109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17078" y="4158069"/>
            <a:ext cx="867410" cy="76200"/>
          </a:xfrm>
          <a:custGeom>
            <a:avLst/>
            <a:gdLst/>
            <a:ahLst/>
            <a:cxnLst/>
            <a:rect l="l" t="t" r="r" b="b"/>
            <a:pathLst>
              <a:path w="867409" h="76200">
                <a:moveTo>
                  <a:pt x="819577" y="28374"/>
                </a:moveTo>
                <a:lnTo>
                  <a:pt x="790803" y="0"/>
                </a:lnTo>
                <a:lnTo>
                  <a:pt x="848266" y="28244"/>
                </a:lnTo>
                <a:lnTo>
                  <a:pt x="838619" y="28244"/>
                </a:lnTo>
                <a:lnTo>
                  <a:pt x="819577" y="28374"/>
                </a:lnTo>
                <a:close/>
              </a:path>
              <a:path w="867409" h="76200">
                <a:moveTo>
                  <a:pt x="819709" y="47424"/>
                </a:moveTo>
                <a:lnTo>
                  <a:pt x="829170" y="37833"/>
                </a:lnTo>
                <a:lnTo>
                  <a:pt x="819577" y="28374"/>
                </a:lnTo>
                <a:lnTo>
                  <a:pt x="838619" y="28244"/>
                </a:lnTo>
                <a:lnTo>
                  <a:pt x="838758" y="47294"/>
                </a:lnTo>
                <a:lnTo>
                  <a:pt x="819709" y="47424"/>
                </a:lnTo>
                <a:close/>
              </a:path>
              <a:path w="867409" h="76200">
                <a:moveTo>
                  <a:pt x="791324" y="76200"/>
                </a:moveTo>
                <a:lnTo>
                  <a:pt x="819709" y="47424"/>
                </a:lnTo>
                <a:lnTo>
                  <a:pt x="838758" y="47294"/>
                </a:lnTo>
                <a:lnTo>
                  <a:pt x="838619" y="28244"/>
                </a:lnTo>
                <a:lnTo>
                  <a:pt x="848266" y="28244"/>
                </a:lnTo>
                <a:lnTo>
                  <a:pt x="867257" y="37579"/>
                </a:lnTo>
                <a:lnTo>
                  <a:pt x="791324" y="76200"/>
                </a:lnTo>
                <a:close/>
              </a:path>
              <a:path w="867409" h="76200">
                <a:moveTo>
                  <a:pt x="139" y="52997"/>
                </a:moveTo>
                <a:lnTo>
                  <a:pt x="0" y="33947"/>
                </a:lnTo>
                <a:lnTo>
                  <a:pt x="819577" y="28374"/>
                </a:lnTo>
                <a:lnTo>
                  <a:pt x="829170" y="37833"/>
                </a:lnTo>
                <a:lnTo>
                  <a:pt x="819709" y="47424"/>
                </a:lnTo>
                <a:lnTo>
                  <a:pt x="139" y="52997"/>
                </a:lnTo>
                <a:close/>
              </a:path>
            </a:pathLst>
          </a:custGeom>
          <a:solidFill>
            <a:srgbClr val="F33C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81033" y="3260178"/>
            <a:ext cx="118745" cy="57150"/>
          </a:xfrm>
          <a:custGeom>
            <a:avLst/>
            <a:gdLst/>
            <a:ahLst/>
            <a:cxnLst/>
            <a:rect l="l" t="t" r="r" b="b"/>
            <a:pathLst>
              <a:path w="118745" h="57150">
                <a:moveTo>
                  <a:pt x="81559" y="56857"/>
                </a:moveTo>
                <a:lnTo>
                  <a:pt x="39662" y="47447"/>
                </a:lnTo>
                <a:lnTo>
                  <a:pt x="7884" y="21868"/>
                </a:lnTo>
                <a:lnTo>
                  <a:pt x="0" y="7861"/>
                </a:lnTo>
                <a:lnTo>
                  <a:pt x="17360" y="0"/>
                </a:lnTo>
                <a:lnTo>
                  <a:pt x="18623" y="2794"/>
                </a:lnTo>
                <a:lnTo>
                  <a:pt x="18846" y="3289"/>
                </a:lnTo>
                <a:lnTo>
                  <a:pt x="20016" y="5486"/>
                </a:lnTo>
                <a:lnTo>
                  <a:pt x="20269" y="5969"/>
                </a:lnTo>
                <a:lnTo>
                  <a:pt x="21568" y="8089"/>
                </a:lnTo>
                <a:lnTo>
                  <a:pt x="21844" y="8547"/>
                </a:lnTo>
                <a:lnTo>
                  <a:pt x="23263" y="10591"/>
                </a:lnTo>
                <a:lnTo>
                  <a:pt x="25079" y="12992"/>
                </a:lnTo>
                <a:lnTo>
                  <a:pt x="25400" y="13411"/>
                </a:lnTo>
                <a:lnTo>
                  <a:pt x="27054" y="15303"/>
                </a:lnTo>
                <a:lnTo>
                  <a:pt x="29146" y="17500"/>
                </a:lnTo>
                <a:lnTo>
                  <a:pt x="29489" y="17856"/>
                </a:lnTo>
                <a:lnTo>
                  <a:pt x="31384" y="19608"/>
                </a:lnTo>
                <a:lnTo>
                  <a:pt x="31737" y="19938"/>
                </a:lnTo>
                <a:lnTo>
                  <a:pt x="33763" y="21615"/>
                </a:lnTo>
                <a:lnTo>
                  <a:pt x="36232" y="23507"/>
                </a:lnTo>
                <a:lnTo>
                  <a:pt x="36601" y="23787"/>
                </a:lnTo>
                <a:lnTo>
                  <a:pt x="39217" y="25552"/>
                </a:lnTo>
                <a:lnTo>
                  <a:pt x="41575" y="26987"/>
                </a:lnTo>
                <a:lnTo>
                  <a:pt x="44422" y="28562"/>
                </a:lnTo>
                <a:lnTo>
                  <a:pt x="44792" y="28765"/>
                </a:lnTo>
                <a:lnTo>
                  <a:pt x="47208" y="29933"/>
                </a:lnTo>
                <a:lnTo>
                  <a:pt x="47751" y="30200"/>
                </a:lnTo>
                <a:lnTo>
                  <a:pt x="53484" y="32524"/>
                </a:lnTo>
                <a:lnTo>
                  <a:pt x="54165" y="32804"/>
                </a:lnTo>
                <a:lnTo>
                  <a:pt x="54298" y="32804"/>
                </a:lnTo>
                <a:lnTo>
                  <a:pt x="60118" y="34620"/>
                </a:lnTo>
                <a:lnTo>
                  <a:pt x="60769" y="34823"/>
                </a:lnTo>
                <a:lnTo>
                  <a:pt x="60925" y="34823"/>
                </a:lnTo>
                <a:lnTo>
                  <a:pt x="67150" y="36220"/>
                </a:lnTo>
                <a:lnTo>
                  <a:pt x="66979" y="36220"/>
                </a:lnTo>
                <a:lnTo>
                  <a:pt x="67716" y="36347"/>
                </a:lnTo>
                <a:lnTo>
                  <a:pt x="67865" y="36347"/>
                </a:lnTo>
                <a:lnTo>
                  <a:pt x="74423" y="37287"/>
                </a:lnTo>
                <a:lnTo>
                  <a:pt x="74244" y="37287"/>
                </a:lnTo>
                <a:lnTo>
                  <a:pt x="74955" y="37363"/>
                </a:lnTo>
                <a:lnTo>
                  <a:pt x="75390" y="37363"/>
                </a:lnTo>
                <a:lnTo>
                  <a:pt x="82046" y="37805"/>
                </a:lnTo>
                <a:lnTo>
                  <a:pt x="81762" y="37807"/>
                </a:lnTo>
                <a:lnTo>
                  <a:pt x="82461" y="37833"/>
                </a:lnTo>
                <a:lnTo>
                  <a:pt x="114920" y="37833"/>
                </a:lnTo>
                <a:lnTo>
                  <a:pt x="118503" y="52539"/>
                </a:lnTo>
                <a:lnTo>
                  <a:pt x="90589" y="56781"/>
                </a:lnTo>
                <a:lnTo>
                  <a:pt x="81559" y="56857"/>
                </a:lnTo>
                <a:close/>
              </a:path>
              <a:path w="118745" h="57150">
                <a:moveTo>
                  <a:pt x="18732" y="3036"/>
                </a:moveTo>
                <a:lnTo>
                  <a:pt x="18605" y="2794"/>
                </a:lnTo>
                <a:lnTo>
                  <a:pt x="18732" y="3036"/>
                </a:lnTo>
                <a:close/>
              </a:path>
              <a:path w="118745" h="57150">
                <a:moveTo>
                  <a:pt x="18865" y="3289"/>
                </a:moveTo>
                <a:lnTo>
                  <a:pt x="18732" y="3036"/>
                </a:lnTo>
                <a:lnTo>
                  <a:pt x="18865" y="3289"/>
                </a:lnTo>
                <a:close/>
              </a:path>
              <a:path w="118745" h="57150">
                <a:moveTo>
                  <a:pt x="20292" y="5969"/>
                </a:moveTo>
                <a:lnTo>
                  <a:pt x="20109" y="5664"/>
                </a:lnTo>
                <a:lnTo>
                  <a:pt x="20292" y="5969"/>
                </a:lnTo>
                <a:close/>
              </a:path>
              <a:path w="118745" h="57150">
                <a:moveTo>
                  <a:pt x="21693" y="8296"/>
                </a:moveTo>
                <a:lnTo>
                  <a:pt x="21551" y="8089"/>
                </a:lnTo>
                <a:lnTo>
                  <a:pt x="21693" y="8296"/>
                </a:lnTo>
                <a:close/>
              </a:path>
              <a:path w="118745" h="57150">
                <a:moveTo>
                  <a:pt x="21864" y="8547"/>
                </a:moveTo>
                <a:lnTo>
                  <a:pt x="21693" y="8296"/>
                </a:lnTo>
                <a:lnTo>
                  <a:pt x="21864" y="8547"/>
                </a:lnTo>
                <a:close/>
              </a:path>
              <a:path w="118745" h="57150">
                <a:moveTo>
                  <a:pt x="23448" y="10862"/>
                </a:moveTo>
                <a:lnTo>
                  <a:pt x="23241" y="10591"/>
                </a:lnTo>
                <a:lnTo>
                  <a:pt x="23448" y="10862"/>
                </a:lnTo>
                <a:close/>
              </a:path>
              <a:path w="118745" h="57150">
                <a:moveTo>
                  <a:pt x="25429" y="13411"/>
                </a:moveTo>
                <a:lnTo>
                  <a:pt x="25155" y="13092"/>
                </a:lnTo>
                <a:lnTo>
                  <a:pt x="25429" y="13411"/>
                </a:lnTo>
                <a:close/>
              </a:path>
              <a:path w="118745" h="57150">
                <a:moveTo>
                  <a:pt x="27283" y="15570"/>
                </a:moveTo>
                <a:lnTo>
                  <a:pt x="27025" y="15303"/>
                </a:lnTo>
                <a:lnTo>
                  <a:pt x="27283" y="15570"/>
                </a:lnTo>
                <a:close/>
              </a:path>
              <a:path w="118745" h="57150">
                <a:moveTo>
                  <a:pt x="29513" y="17856"/>
                </a:moveTo>
                <a:lnTo>
                  <a:pt x="29262" y="17621"/>
                </a:lnTo>
                <a:lnTo>
                  <a:pt x="29513" y="17856"/>
                </a:lnTo>
                <a:close/>
              </a:path>
              <a:path w="118745" h="57150">
                <a:moveTo>
                  <a:pt x="31763" y="19938"/>
                </a:moveTo>
                <a:lnTo>
                  <a:pt x="31518" y="19734"/>
                </a:lnTo>
                <a:lnTo>
                  <a:pt x="31763" y="19938"/>
                </a:lnTo>
                <a:close/>
              </a:path>
              <a:path w="118745" h="57150">
                <a:moveTo>
                  <a:pt x="34065" y="21868"/>
                </a:moveTo>
                <a:lnTo>
                  <a:pt x="33731" y="21615"/>
                </a:lnTo>
                <a:lnTo>
                  <a:pt x="34065" y="21868"/>
                </a:lnTo>
                <a:close/>
              </a:path>
              <a:path w="118745" h="57150">
                <a:moveTo>
                  <a:pt x="36629" y="23787"/>
                </a:moveTo>
                <a:lnTo>
                  <a:pt x="36339" y="23589"/>
                </a:lnTo>
                <a:lnTo>
                  <a:pt x="36629" y="23787"/>
                </a:lnTo>
                <a:close/>
              </a:path>
              <a:path w="118745" h="57150">
                <a:moveTo>
                  <a:pt x="44826" y="28765"/>
                </a:moveTo>
                <a:lnTo>
                  <a:pt x="44514" y="28612"/>
                </a:lnTo>
                <a:lnTo>
                  <a:pt x="44826" y="28765"/>
                </a:lnTo>
                <a:close/>
              </a:path>
              <a:path w="118745" h="57150">
                <a:moveTo>
                  <a:pt x="47414" y="30035"/>
                </a:moveTo>
                <a:lnTo>
                  <a:pt x="47167" y="29933"/>
                </a:lnTo>
                <a:lnTo>
                  <a:pt x="47414" y="30035"/>
                </a:lnTo>
                <a:close/>
              </a:path>
              <a:path w="118745" h="57150">
                <a:moveTo>
                  <a:pt x="47818" y="30200"/>
                </a:moveTo>
                <a:lnTo>
                  <a:pt x="47414" y="30035"/>
                </a:lnTo>
                <a:lnTo>
                  <a:pt x="47818" y="30200"/>
                </a:lnTo>
                <a:close/>
              </a:path>
              <a:path w="118745" h="57150">
                <a:moveTo>
                  <a:pt x="54165" y="32804"/>
                </a:moveTo>
                <a:lnTo>
                  <a:pt x="53403" y="32524"/>
                </a:lnTo>
                <a:lnTo>
                  <a:pt x="53741" y="32630"/>
                </a:lnTo>
                <a:lnTo>
                  <a:pt x="54165" y="32804"/>
                </a:lnTo>
                <a:close/>
              </a:path>
              <a:path w="118745" h="57150">
                <a:moveTo>
                  <a:pt x="53741" y="32630"/>
                </a:moveTo>
                <a:lnTo>
                  <a:pt x="53403" y="32524"/>
                </a:lnTo>
                <a:lnTo>
                  <a:pt x="53741" y="32630"/>
                </a:lnTo>
                <a:close/>
              </a:path>
              <a:path w="118745" h="57150">
                <a:moveTo>
                  <a:pt x="54298" y="32804"/>
                </a:moveTo>
                <a:lnTo>
                  <a:pt x="54165" y="32804"/>
                </a:lnTo>
                <a:lnTo>
                  <a:pt x="53741" y="32630"/>
                </a:lnTo>
                <a:lnTo>
                  <a:pt x="54298" y="32804"/>
                </a:lnTo>
                <a:close/>
              </a:path>
              <a:path w="118745" h="57150">
                <a:moveTo>
                  <a:pt x="114255" y="35102"/>
                </a:moveTo>
                <a:lnTo>
                  <a:pt x="109613" y="35102"/>
                </a:lnTo>
                <a:lnTo>
                  <a:pt x="109943" y="35026"/>
                </a:lnTo>
                <a:lnTo>
                  <a:pt x="113995" y="34036"/>
                </a:lnTo>
                <a:lnTo>
                  <a:pt x="114255" y="35102"/>
                </a:lnTo>
                <a:close/>
              </a:path>
              <a:path w="118745" h="57150">
                <a:moveTo>
                  <a:pt x="60769" y="34823"/>
                </a:moveTo>
                <a:lnTo>
                  <a:pt x="60020" y="34620"/>
                </a:lnTo>
                <a:lnTo>
                  <a:pt x="60369" y="34698"/>
                </a:lnTo>
                <a:lnTo>
                  <a:pt x="60769" y="34823"/>
                </a:lnTo>
                <a:close/>
              </a:path>
              <a:path w="118745" h="57150">
                <a:moveTo>
                  <a:pt x="60369" y="34698"/>
                </a:moveTo>
                <a:lnTo>
                  <a:pt x="60020" y="34620"/>
                </a:lnTo>
                <a:lnTo>
                  <a:pt x="60369" y="34698"/>
                </a:lnTo>
                <a:close/>
              </a:path>
              <a:path w="118745" h="57150">
                <a:moveTo>
                  <a:pt x="60925" y="34823"/>
                </a:moveTo>
                <a:lnTo>
                  <a:pt x="60769" y="34823"/>
                </a:lnTo>
                <a:lnTo>
                  <a:pt x="60369" y="34698"/>
                </a:lnTo>
                <a:lnTo>
                  <a:pt x="60925" y="34823"/>
                </a:lnTo>
                <a:close/>
              </a:path>
              <a:path w="118745" h="57150">
                <a:moveTo>
                  <a:pt x="109830" y="35049"/>
                </a:moveTo>
                <a:close/>
              </a:path>
              <a:path w="118745" h="57150">
                <a:moveTo>
                  <a:pt x="114456" y="35928"/>
                </a:moveTo>
                <a:lnTo>
                  <a:pt x="105575" y="35928"/>
                </a:lnTo>
                <a:lnTo>
                  <a:pt x="105905" y="35864"/>
                </a:lnTo>
                <a:lnTo>
                  <a:pt x="109830" y="35049"/>
                </a:lnTo>
                <a:lnTo>
                  <a:pt x="109613" y="35102"/>
                </a:lnTo>
                <a:lnTo>
                  <a:pt x="114255" y="35102"/>
                </a:lnTo>
                <a:lnTo>
                  <a:pt x="114456" y="35928"/>
                </a:lnTo>
                <a:close/>
              </a:path>
              <a:path w="118745" h="57150">
                <a:moveTo>
                  <a:pt x="105778" y="35886"/>
                </a:moveTo>
                <a:close/>
              </a:path>
              <a:path w="118745" h="57150">
                <a:moveTo>
                  <a:pt x="114620" y="36601"/>
                </a:moveTo>
                <a:lnTo>
                  <a:pt x="101561" y="36601"/>
                </a:lnTo>
                <a:lnTo>
                  <a:pt x="101892" y="36550"/>
                </a:lnTo>
                <a:lnTo>
                  <a:pt x="105778" y="35886"/>
                </a:lnTo>
                <a:lnTo>
                  <a:pt x="105575" y="35928"/>
                </a:lnTo>
                <a:lnTo>
                  <a:pt x="114456" y="35928"/>
                </a:lnTo>
                <a:lnTo>
                  <a:pt x="114620" y="36601"/>
                </a:lnTo>
                <a:close/>
              </a:path>
              <a:path w="118745" h="57150">
                <a:moveTo>
                  <a:pt x="67716" y="36347"/>
                </a:moveTo>
                <a:lnTo>
                  <a:pt x="66979" y="36220"/>
                </a:lnTo>
                <a:lnTo>
                  <a:pt x="67452" y="36288"/>
                </a:lnTo>
                <a:lnTo>
                  <a:pt x="67716" y="36347"/>
                </a:lnTo>
                <a:close/>
              </a:path>
              <a:path w="118745" h="57150">
                <a:moveTo>
                  <a:pt x="67452" y="36288"/>
                </a:moveTo>
                <a:lnTo>
                  <a:pt x="66979" y="36220"/>
                </a:lnTo>
                <a:lnTo>
                  <a:pt x="67150" y="36220"/>
                </a:lnTo>
                <a:lnTo>
                  <a:pt x="67452" y="36288"/>
                </a:lnTo>
                <a:close/>
              </a:path>
              <a:path w="118745" h="57150">
                <a:moveTo>
                  <a:pt x="67865" y="36347"/>
                </a:moveTo>
                <a:lnTo>
                  <a:pt x="67716" y="36347"/>
                </a:lnTo>
                <a:lnTo>
                  <a:pt x="67452" y="36288"/>
                </a:lnTo>
                <a:lnTo>
                  <a:pt x="67865" y="36347"/>
                </a:lnTo>
                <a:close/>
              </a:path>
              <a:path w="118745" h="57150">
                <a:moveTo>
                  <a:pt x="101742" y="36570"/>
                </a:moveTo>
                <a:lnTo>
                  <a:pt x="101892" y="36550"/>
                </a:lnTo>
                <a:lnTo>
                  <a:pt x="101742" y="36570"/>
                </a:lnTo>
                <a:close/>
              </a:path>
              <a:path w="118745" h="57150">
                <a:moveTo>
                  <a:pt x="114750" y="37134"/>
                </a:moveTo>
                <a:lnTo>
                  <a:pt x="97561" y="37134"/>
                </a:lnTo>
                <a:lnTo>
                  <a:pt x="97891" y="37096"/>
                </a:lnTo>
                <a:lnTo>
                  <a:pt x="101742" y="36570"/>
                </a:lnTo>
                <a:lnTo>
                  <a:pt x="101561" y="36601"/>
                </a:lnTo>
                <a:lnTo>
                  <a:pt x="114620" y="36601"/>
                </a:lnTo>
                <a:lnTo>
                  <a:pt x="114750" y="37134"/>
                </a:lnTo>
                <a:close/>
              </a:path>
              <a:path w="118745" h="57150">
                <a:moveTo>
                  <a:pt x="97718" y="37113"/>
                </a:moveTo>
                <a:lnTo>
                  <a:pt x="97891" y="37096"/>
                </a:lnTo>
                <a:lnTo>
                  <a:pt x="97718" y="37113"/>
                </a:lnTo>
                <a:close/>
              </a:path>
              <a:path w="118745" h="57150">
                <a:moveTo>
                  <a:pt x="114843" y="37515"/>
                </a:moveTo>
                <a:lnTo>
                  <a:pt x="93599" y="37515"/>
                </a:lnTo>
                <a:lnTo>
                  <a:pt x="93929" y="37490"/>
                </a:lnTo>
                <a:lnTo>
                  <a:pt x="97718" y="37113"/>
                </a:lnTo>
                <a:lnTo>
                  <a:pt x="97561" y="37134"/>
                </a:lnTo>
                <a:lnTo>
                  <a:pt x="114750" y="37134"/>
                </a:lnTo>
                <a:lnTo>
                  <a:pt x="114843" y="37515"/>
                </a:lnTo>
                <a:close/>
              </a:path>
              <a:path w="118745" h="57150">
                <a:moveTo>
                  <a:pt x="74955" y="37363"/>
                </a:moveTo>
                <a:lnTo>
                  <a:pt x="74244" y="37287"/>
                </a:lnTo>
                <a:lnTo>
                  <a:pt x="74578" y="37309"/>
                </a:lnTo>
                <a:lnTo>
                  <a:pt x="74955" y="37363"/>
                </a:lnTo>
                <a:close/>
              </a:path>
              <a:path w="118745" h="57150">
                <a:moveTo>
                  <a:pt x="75390" y="37363"/>
                </a:moveTo>
                <a:lnTo>
                  <a:pt x="74955" y="37363"/>
                </a:lnTo>
                <a:lnTo>
                  <a:pt x="74578" y="37309"/>
                </a:lnTo>
                <a:lnTo>
                  <a:pt x="75390" y="37363"/>
                </a:lnTo>
                <a:close/>
              </a:path>
              <a:path w="118745" h="57150">
                <a:moveTo>
                  <a:pt x="93734" y="37502"/>
                </a:moveTo>
                <a:lnTo>
                  <a:pt x="93929" y="37490"/>
                </a:lnTo>
                <a:lnTo>
                  <a:pt x="93734" y="37502"/>
                </a:lnTo>
                <a:close/>
              </a:path>
              <a:path w="118745" h="57150">
                <a:moveTo>
                  <a:pt x="114901" y="37757"/>
                </a:moveTo>
                <a:lnTo>
                  <a:pt x="89662" y="37757"/>
                </a:lnTo>
                <a:lnTo>
                  <a:pt x="90182" y="37744"/>
                </a:lnTo>
                <a:lnTo>
                  <a:pt x="89865" y="37744"/>
                </a:lnTo>
                <a:lnTo>
                  <a:pt x="93734" y="37502"/>
                </a:lnTo>
                <a:lnTo>
                  <a:pt x="93599" y="37515"/>
                </a:lnTo>
                <a:lnTo>
                  <a:pt x="114843" y="37515"/>
                </a:lnTo>
                <a:lnTo>
                  <a:pt x="114898" y="37744"/>
                </a:lnTo>
                <a:lnTo>
                  <a:pt x="90182" y="37744"/>
                </a:lnTo>
                <a:lnTo>
                  <a:pt x="114901" y="37757"/>
                </a:lnTo>
                <a:close/>
              </a:path>
              <a:path w="118745" h="57150">
                <a:moveTo>
                  <a:pt x="114920" y="37833"/>
                </a:moveTo>
                <a:lnTo>
                  <a:pt x="82461" y="37833"/>
                </a:lnTo>
                <a:lnTo>
                  <a:pt x="82046" y="37805"/>
                </a:lnTo>
                <a:lnTo>
                  <a:pt x="89821" y="37747"/>
                </a:lnTo>
                <a:lnTo>
                  <a:pt x="89662" y="37757"/>
                </a:lnTo>
                <a:lnTo>
                  <a:pt x="114901" y="377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966936" y="3998544"/>
            <a:ext cx="1809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72285" y="5280799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91650" y="2772791"/>
            <a:ext cx="1809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46591" y="2913125"/>
            <a:ext cx="126364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75484" y="3298406"/>
            <a:ext cx="137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θ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85651" y="4732083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31041" y="5192458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 h="0">
                <a:moveTo>
                  <a:pt x="0" y="0"/>
                </a:moveTo>
                <a:lnTo>
                  <a:pt x="253365" y="0"/>
                </a:lnTo>
              </a:path>
            </a:pathLst>
          </a:custGeom>
          <a:ln w="19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837573" y="2818701"/>
            <a:ext cx="4672965" cy="2534920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baseline="-17921" sz="2325" i="1">
                <a:latin typeface="华文楷体"/>
                <a:cs typeface="华文楷体"/>
              </a:rPr>
              <a:t>T</a:t>
            </a:r>
            <a:r>
              <a:rPr dirty="0" sz="2400" i="1">
                <a:latin typeface="华文楷体"/>
                <a:cs typeface="华文楷体"/>
              </a:rPr>
              <a:t>与</a:t>
            </a:r>
            <a:r>
              <a:rPr dirty="0" sz="2400" i="1">
                <a:latin typeface="Times New Roman"/>
                <a:cs typeface="Times New Roman"/>
              </a:rPr>
              <a:t>mg</a:t>
            </a:r>
            <a:r>
              <a:rPr dirty="0" sz="2400" i="1">
                <a:latin typeface="华文楷体"/>
                <a:cs typeface="华文楷体"/>
              </a:rPr>
              <a:t>的合力方向水平向右，</a:t>
            </a:r>
            <a:endParaRPr sz="2400">
              <a:latin typeface="华文楷体"/>
              <a:cs typeface="华文楷体"/>
            </a:endParaRPr>
          </a:p>
          <a:p>
            <a:pPr marL="1495425">
              <a:lnSpc>
                <a:spcPct val="100000"/>
              </a:lnSpc>
              <a:spcBef>
                <a:spcPts val="1355"/>
              </a:spcBef>
            </a:pP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sz="2400" spc="-5" i="1">
                <a:latin typeface="华文楷体"/>
                <a:cs typeface="华文楷体"/>
              </a:rPr>
              <a:t>＝</a:t>
            </a:r>
            <a:r>
              <a:rPr dirty="0" sz="2400" spc="-5" i="1">
                <a:latin typeface="Times New Roman"/>
                <a:cs typeface="Times New Roman"/>
              </a:rPr>
              <a:t>mg </a:t>
            </a:r>
            <a:r>
              <a:rPr dirty="0" sz="2400" spc="-5">
                <a:latin typeface="Times New Roman"/>
                <a:cs typeface="Times New Roman"/>
              </a:rPr>
              <a:t>tan</a:t>
            </a:r>
            <a:r>
              <a:rPr dirty="0" sz="2400" spc="-5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  <a:p>
            <a:pPr marL="87630" marR="5080">
              <a:lnSpc>
                <a:spcPct val="100000"/>
              </a:lnSpc>
              <a:spcBef>
                <a:spcPts val="1010"/>
              </a:spcBef>
            </a:pPr>
            <a:r>
              <a:rPr dirty="0" sz="2400" i="1">
                <a:latin typeface="华文楷体"/>
                <a:cs typeface="华文楷体"/>
              </a:rPr>
              <a:t>根据牛顿第二定律，小球具有的加 速度为</a:t>
            </a:r>
            <a:endParaRPr sz="2400">
              <a:latin typeface="华文楷体"/>
              <a:cs typeface="华文楷体"/>
            </a:endParaRPr>
          </a:p>
          <a:p>
            <a:pPr marL="1557655">
              <a:lnSpc>
                <a:spcPct val="100000"/>
              </a:lnSpc>
              <a:spcBef>
                <a:spcPts val="1635"/>
              </a:spcBef>
            </a:pPr>
            <a:r>
              <a:rPr dirty="0" sz="2400" spc="-5" i="1">
                <a:latin typeface="Times New Roman"/>
                <a:cs typeface="Times New Roman"/>
              </a:rPr>
              <a:t>a   </a:t>
            </a:r>
            <a:r>
              <a:rPr dirty="0" sz="2400" spc="-5">
                <a:latin typeface="宋体"/>
                <a:cs typeface="宋体"/>
              </a:rPr>
              <a:t>＝</a:t>
            </a:r>
            <a:r>
              <a:rPr dirty="0" sz="2400" spc="-5" i="1">
                <a:latin typeface="Times New Roman"/>
                <a:cs typeface="Times New Roman"/>
              </a:rPr>
              <a:t>   </a:t>
            </a:r>
            <a:r>
              <a:rPr dirty="0" baseline="-37037" sz="3600" i="1">
                <a:latin typeface="Times New Roman"/>
                <a:cs typeface="Times New Roman"/>
              </a:rPr>
              <a:t>m 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i="1">
                <a:latin typeface="Times New Roman"/>
                <a:cs typeface="Times New Roman"/>
              </a:rPr>
              <a:t>g</a:t>
            </a:r>
            <a:r>
              <a:rPr dirty="0" sz="2400" spc="-145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tan</a:t>
            </a:r>
            <a:r>
              <a:rPr dirty="0" sz="2400" spc="-5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2178" y="4640986"/>
            <a:ext cx="4292600" cy="76200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dirty="0" sz="2400" i="1">
                <a:solidFill>
                  <a:srgbClr val="221F1F"/>
                </a:solidFill>
                <a:latin typeface="华文楷体"/>
                <a:cs typeface="华文楷体"/>
              </a:rPr>
              <a:t>列车的加速度与小球相同，大小 为</a:t>
            </a:r>
            <a:r>
              <a:rPr dirty="0" sz="2400" i="1">
                <a:solidFill>
                  <a:srgbClr val="221F1F"/>
                </a:solidFill>
                <a:latin typeface="Times New Roman"/>
                <a:cs typeface="Times New Roman"/>
              </a:rPr>
              <a:t>g</a:t>
            </a:r>
            <a:r>
              <a:rPr dirty="0" sz="2400" spc="-10" i="1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221F1F"/>
                </a:solidFill>
                <a:latin typeface="Times New Roman"/>
                <a:cs typeface="Times New Roman"/>
              </a:rPr>
              <a:t>tan</a:t>
            </a:r>
            <a:r>
              <a:rPr dirty="0" sz="2400" spc="-1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221F1F"/>
                </a:solidFill>
                <a:latin typeface="Times New Roman"/>
                <a:cs typeface="Times New Roman"/>
              </a:rPr>
              <a:t>θ</a:t>
            </a:r>
            <a:r>
              <a:rPr dirty="0" sz="2400" spc="-10" i="1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221F1F"/>
                </a:solidFill>
                <a:latin typeface="华文楷体"/>
                <a:cs typeface="华文楷体"/>
              </a:rPr>
              <a:t>，方向水平向右。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6229" y="1755406"/>
            <a:ext cx="15494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华文楷体"/>
                <a:cs typeface="华文楷体"/>
              </a:rPr>
              <a:t>方法2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400" i="1">
                <a:solidFill>
                  <a:srgbClr val="221F1F"/>
                </a:solidFill>
                <a:latin typeface="华文楷体"/>
                <a:cs typeface="华文楷体"/>
              </a:rPr>
              <a:t>竖直方向：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2284" y="2762516"/>
            <a:ext cx="14668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solidFill>
                  <a:srgbClr val="221F1F"/>
                </a:solidFill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6229" y="2580286"/>
            <a:ext cx="3014345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5605" algn="l"/>
              </a:tabLst>
            </a:pPr>
            <a:r>
              <a:rPr dirty="0" sz="2400" i="1">
                <a:solidFill>
                  <a:srgbClr val="221F1F"/>
                </a:solidFill>
                <a:latin typeface="Times New Roman"/>
                <a:cs typeface="Times New Roman"/>
              </a:rPr>
              <a:t>F	</a:t>
            </a:r>
            <a:r>
              <a:rPr dirty="0" sz="2400" spc="-5">
                <a:solidFill>
                  <a:srgbClr val="221F1F"/>
                </a:solidFill>
                <a:latin typeface="Times New Roman"/>
                <a:cs typeface="Times New Roman"/>
              </a:rPr>
              <a:t>cos </a:t>
            </a:r>
            <a:r>
              <a:rPr dirty="0" sz="2400" spc="-145" i="1">
                <a:solidFill>
                  <a:srgbClr val="221F1F"/>
                </a:solidFill>
                <a:latin typeface="Times New Roman"/>
                <a:cs typeface="Times New Roman"/>
              </a:rPr>
              <a:t>θ</a:t>
            </a:r>
            <a:r>
              <a:rPr dirty="0" sz="2500" spc="-145" i="1">
                <a:solidFill>
                  <a:srgbClr val="221F1F"/>
                </a:solidFill>
                <a:latin typeface="宋体"/>
                <a:cs typeface="宋体"/>
              </a:rPr>
              <a:t>－</a:t>
            </a:r>
            <a:r>
              <a:rPr dirty="0" sz="2400" spc="-145" i="1">
                <a:solidFill>
                  <a:srgbClr val="221F1F"/>
                </a:solidFill>
                <a:latin typeface="Times New Roman"/>
                <a:cs typeface="Times New Roman"/>
              </a:rPr>
              <a:t>mg</a:t>
            </a:r>
            <a:r>
              <a:rPr dirty="0" sz="2400" spc="-145">
                <a:solidFill>
                  <a:srgbClr val="221F1F"/>
                </a:solidFill>
                <a:latin typeface="宋体"/>
                <a:cs typeface="宋体"/>
              </a:rPr>
              <a:t>＝</a:t>
            </a:r>
            <a:r>
              <a:rPr dirty="0" sz="2400" spc="-145">
                <a:solidFill>
                  <a:srgbClr val="221F1F"/>
                </a:solidFill>
                <a:latin typeface="Times New Roman"/>
                <a:cs typeface="Times New Roman"/>
              </a:rPr>
              <a:t>0</a:t>
            </a:r>
            <a:r>
              <a:rPr dirty="0" sz="2400" spc="-50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1F1F"/>
                </a:solidFill>
                <a:latin typeface="宋体"/>
                <a:cs typeface="宋体"/>
              </a:rPr>
              <a:t>（</a:t>
            </a:r>
            <a:r>
              <a:rPr dirty="0" sz="2400">
                <a:solidFill>
                  <a:srgbClr val="221F1F"/>
                </a:solidFill>
                <a:latin typeface="Times New Roman"/>
                <a:cs typeface="Times New Roman"/>
              </a:rPr>
              <a:t>1</a:t>
            </a:r>
            <a:r>
              <a:rPr dirty="0" sz="2400">
                <a:solidFill>
                  <a:srgbClr val="221F1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2178" y="3093186"/>
            <a:ext cx="3206750" cy="150241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179070">
              <a:lnSpc>
                <a:spcPct val="100000"/>
              </a:lnSpc>
              <a:spcBef>
                <a:spcPts val="955"/>
              </a:spcBef>
            </a:pPr>
            <a:r>
              <a:rPr dirty="0" sz="2400" i="1">
                <a:solidFill>
                  <a:srgbClr val="221F1F"/>
                </a:solidFill>
                <a:latin typeface="华文楷体"/>
                <a:cs typeface="华文楷体"/>
              </a:rPr>
              <a:t>水平方向：</a:t>
            </a:r>
            <a:endParaRPr sz="2400">
              <a:latin typeface="华文楷体"/>
              <a:cs typeface="华文楷体"/>
            </a:endParaRPr>
          </a:p>
          <a:p>
            <a:pPr marL="179070">
              <a:lnSpc>
                <a:spcPct val="100000"/>
              </a:lnSpc>
              <a:spcBef>
                <a:spcPts val="855"/>
              </a:spcBef>
              <a:tabLst>
                <a:tab pos="2431415" algn="l"/>
              </a:tabLst>
            </a:pPr>
            <a:r>
              <a:rPr dirty="0" sz="2400" spc="-5" i="1">
                <a:solidFill>
                  <a:srgbClr val="221F1F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>
                <a:solidFill>
                  <a:srgbClr val="221F1F"/>
                </a:solidFill>
                <a:latin typeface="Times New Roman"/>
                <a:cs typeface="Times New Roman"/>
              </a:rPr>
              <a:t>T</a:t>
            </a:r>
            <a:r>
              <a:rPr dirty="0" baseline="-17921" sz="2325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dirty="0" baseline="-17921" sz="2325" spc="-262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21F1F"/>
                </a:solidFill>
                <a:latin typeface="Times New Roman"/>
                <a:cs typeface="Times New Roman"/>
              </a:rPr>
              <a:t>s</a:t>
            </a:r>
            <a:r>
              <a:rPr dirty="0" sz="2400" spc="-5">
                <a:solidFill>
                  <a:srgbClr val="221F1F"/>
                </a:solidFill>
                <a:latin typeface="Times New Roman"/>
                <a:cs typeface="Times New Roman"/>
              </a:rPr>
              <a:t>i</a:t>
            </a:r>
            <a:r>
              <a:rPr dirty="0" sz="2400">
                <a:solidFill>
                  <a:srgbClr val="221F1F"/>
                </a:solidFill>
                <a:latin typeface="Times New Roman"/>
                <a:cs typeface="Times New Roman"/>
              </a:rPr>
              <a:t>n </a:t>
            </a:r>
            <a:r>
              <a:rPr dirty="0" sz="2400" i="1">
                <a:solidFill>
                  <a:srgbClr val="221F1F"/>
                </a:solidFill>
                <a:latin typeface="Times New Roman"/>
                <a:cs typeface="Times New Roman"/>
              </a:rPr>
              <a:t>θ</a:t>
            </a:r>
            <a:r>
              <a:rPr dirty="0" sz="2400">
                <a:solidFill>
                  <a:srgbClr val="221F1F"/>
                </a:solidFill>
                <a:latin typeface="宋体"/>
                <a:cs typeface="宋体"/>
              </a:rPr>
              <a:t>＝</a:t>
            </a:r>
            <a:r>
              <a:rPr dirty="0" sz="2400" i="1">
                <a:solidFill>
                  <a:srgbClr val="221F1F"/>
                </a:solidFill>
                <a:latin typeface="Times New Roman"/>
                <a:cs typeface="Times New Roman"/>
              </a:rPr>
              <a:t>ma	</a:t>
            </a:r>
            <a:r>
              <a:rPr dirty="0" sz="2400">
                <a:solidFill>
                  <a:srgbClr val="221F1F"/>
                </a:solidFill>
                <a:latin typeface="宋体"/>
                <a:cs typeface="宋体"/>
              </a:rPr>
              <a:t>（</a:t>
            </a:r>
            <a:r>
              <a:rPr dirty="0" sz="2400">
                <a:solidFill>
                  <a:srgbClr val="221F1F"/>
                </a:solidFill>
                <a:latin typeface="Times New Roman"/>
                <a:cs typeface="Times New Roman"/>
              </a:rPr>
              <a:t>2</a:t>
            </a:r>
            <a:r>
              <a:rPr dirty="0" sz="2400">
                <a:solidFill>
                  <a:srgbClr val="221F1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  <a:tabLst>
                <a:tab pos="858519" algn="l"/>
              </a:tabLst>
            </a:pPr>
            <a:r>
              <a:rPr dirty="0" sz="2400" i="1">
                <a:latin typeface="华文楷体"/>
                <a:cs typeface="华文楷体"/>
              </a:rPr>
              <a:t>解得</a:t>
            </a:r>
            <a:r>
              <a:rPr dirty="0" sz="2400">
                <a:latin typeface="Times New Roman"/>
                <a:cs typeface="Times New Roman"/>
              </a:rPr>
              <a:t>:	</a:t>
            </a:r>
            <a:r>
              <a:rPr dirty="0" sz="2400" i="1">
                <a:latin typeface="Times New Roman"/>
                <a:cs typeface="Times New Roman"/>
              </a:rPr>
              <a:t>a= </a:t>
            </a:r>
            <a:r>
              <a:rPr dirty="0" sz="2400" i="1">
                <a:solidFill>
                  <a:srgbClr val="221F1F"/>
                </a:solidFill>
                <a:latin typeface="Times New Roman"/>
                <a:cs typeface="Times New Roman"/>
              </a:rPr>
              <a:t>g </a:t>
            </a:r>
            <a:r>
              <a:rPr dirty="0" sz="2400" spc="-5">
                <a:solidFill>
                  <a:srgbClr val="221F1F"/>
                </a:solidFill>
                <a:latin typeface="Times New Roman"/>
                <a:cs typeface="Times New Roman"/>
              </a:rPr>
              <a:t>tan</a:t>
            </a:r>
            <a:r>
              <a:rPr dirty="0" sz="2400" spc="-25">
                <a:solidFill>
                  <a:srgbClr val="221F1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221F1F"/>
                </a:solidFill>
                <a:latin typeface="Times New Roman"/>
                <a:cs typeface="Times New Roman"/>
              </a:rPr>
              <a:t>θ</a:t>
            </a:r>
            <a:r>
              <a:rPr dirty="0" sz="2400">
                <a:solidFill>
                  <a:srgbClr val="221F1F"/>
                </a:solidFill>
                <a:latin typeface="宋体"/>
                <a:cs typeface="宋体"/>
              </a:rPr>
              <a:t>，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8076" y="3809098"/>
            <a:ext cx="1384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3188" y="1799856"/>
            <a:ext cx="1384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7614" y="3835133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85288" y="2339377"/>
            <a:ext cx="1809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40228" y="2479713"/>
            <a:ext cx="126364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97952" y="2557386"/>
            <a:ext cx="2933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 i="1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65730" y="3828656"/>
            <a:ext cx="2533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baseline="-17094" sz="1950" spc="-7" i="1">
                <a:latin typeface="Times New Roman"/>
                <a:cs typeface="Times New Roman"/>
              </a:rPr>
              <a:t>x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97952" y="4714531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48042" y="3807548"/>
            <a:ext cx="1873885" cy="127000"/>
          </a:xfrm>
          <a:custGeom>
            <a:avLst/>
            <a:gdLst/>
            <a:ahLst/>
            <a:cxnLst/>
            <a:rect l="l" t="t" r="r" b="b"/>
            <a:pathLst>
              <a:path w="1873884" h="127000">
                <a:moveTo>
                  <a:pt x="1848117" y="76746"/>
                </a:moveTo>
                <a:lnTo>
                  <a:pt x="1825574" y="76746"/>
                </a:lnTo>
                <a:lnTo>
                  <a:pt x="1825752" y="51346"/>
                </a:lnTo>
                <a:lnTo>
                  <a:pt x="1797168" y="51149"/>
                </a:lnTo>
                <a:lnTo>
                  <a:pt x="1746719" y="0"/>
                </a:lnTo>
                <a:lnTo>
                  <a:pt x="1873288" y="64376"/>
                </a:lnTo>
                <a:lnTo>
                  <a:pt x="1848117" y="76746"/>
                </a:lnTo>
                <a:close/>
              </a:path>
              <a:path w="1873884" h="127000">
                <a:moveTo>
                  <a:pt x="1797007" y="76549"/>
                </a:moveTo>
                <a:lnTo>
                  <a:pt x="0" y="64185"/>
                </a:lnTo>
                <a:lnTo>
                  <a:pt x="177" y="38798"/>
                </a:lnTo>
                <a:lnTo>
                  <a:pt x="1797168" y="51149"/>
                </a:lnTo>
                <a:lnTo>
                  <a:pt x="1809788" y="63944"/>
                </a:lnTo>
                <a:lnTo>
                  <a:pt x="1797007" y="76549"/>
                </a:lnTo>
                <a:close/>
              </a:path>
              <a:path w="1873884" h="127000">
                <a:moveTo>
                  <a:pt x="1825574" y="76746"/>
                </a:moveTo>
                <a:lnTo>
                  <a:pt x="1797007" y="76549"/>
                </a:lnTo>
                <a:lnTo>
                  <a:pt x="1809788" y="63944"/>
                </a:lnTo>
                <a:lnTo>
                  <a:pt x="1797168" y="51149"/>
                </a:lnTo>
                <a:lnTo>
                  <a:pt x="1825752" y="51346"/>
                </a:lnTo>
                <a:lnTo>
                  <a:pt x="1825574" y="76746"/>
                </a:lnTo>
                <a:close/>
              </a:path>
              <a:path w="1873884" h="127000">
                <a:moveTo>
                  <a:pt x="1745856" y="127000"/>
                </a:moveTo>
                <a:lnTo>
                  <a:pt x="1797007" y="76549"/>
                </a:lnTo>
                <a:lnTo>
                  <a:pt x="1848117" y="76746"/>
                </a:lnTo>
                <a:lnTo>
                  <a:pt x="1745856" y="127000"/>
                </a:lnTo>
                <a:close/>
              </a:path>
            </a:pathLst>
          </a:custGeom>
          <a:solidFill>
            <a:srgbClr val="5B9BD4">
              <a:alpha val="9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980184" y="2001812"/>
            <a:ext cx="127000" cy="3234690"/>
          </a:xfrm>
          <a:custGeom>
            <a:avLst/>
            <a:gdLst/>
            <a:ahLst/>
            <a:cxnLst/>
            <a:rect l="l" t="t" r="r" b="b"/>
            <a:pathLst>
              <a:path w="127000" h="3234690">
                <a:moveTo>
                  <a:pt x="0" y="126669"/>
                </a:moveTo>
                <a:lnTo>
                  <a:pt x="64173" y="0"/>
                </a:lnTo>
                <a:lnTo>
                  <a:pt x="87638" y="47561"/>
                </a:lnTo>
                <a:lnTo>
                  <a:pt x="51219" y="47561"/>
                </a:lnTo>
                <a:lnTo>
                  <a:pt x="51068" y="76139"/>
                </a:lnTo>
                <a:lnTo>
                  <a:pt x="0" y="126669"/>
                </a:lnTo>
                <a:close/>
              </a:path>
              <a:path w="127000" h="3234690">
                <a:moveTo>
                  <a:pt x="76468" y="76263"/>
                </a:moveTo>
                <a:lnTo>
                  <a:pt x="63842" y="63500"/>
                </a:lnTo>
                <a:lnTo>
                  <a:pt x="51135" y="63500"/>
                </a:lnTo>
                <a:lnTo>
                  <a:pt x="51219" y="47561"/>
                </a:lnTo>
                <a:lnTo>
                  <a:pt x="76619" y="47701"/>
                </a:lnTo>
                <a:lnTo>
                  <a:pt x="76536" y="63500"/>
                </a:lnTo>
                <a:lnTo>
                  <a:pt x="63842" y="63500"/>
                </a:lnTo>
                <a:lnTo>
                  <a:pt x="51068" y="76139"/>
                </a:lnTo>
                <a:lnTo>
                  <a:pt x="76469" y="76139"/>
                </a:lnTo>
                <a:close/>
              </a:path>
              <a:path w="127000" h="3234690">
                <a:moveTo>
                  <a:pt x="127000" y="127342"/>
                </a:moveTo>
                <a:lnTo>
                  <a:pt x="76468" y="76263"/>
                </a:lnTo>
                <a:lnTo>
                  <a:pt x="76619" y="47701"/>
                </a:lnTo>
                <a:lnTo>
                  <a:pt x="51219" y="47561"/>
                </a:lnTo>
                <a:lnTo>
                  <a:pt x="87638" y="47561"/>
                </a:lnTo>
                <a:lnTo>
                  <a:pt x="127000" y="127342"/>
                </a:lnTo>
                <a:close/>
              </a:path>
              <a:path w="127000" h="3234690">
                <a:moveTo>
                  <a:pt x="59867" y="3234245"/>
                </a:moveTo>
                <a:lnTo>
                  <a:pt x="34467" y="3234105"/>
                </a:lnTo>
                <a:lnTo>
                  <a:pt x="51068" y="76139"/>
                </a:lnTo>
                <a:lnTo>
                  <a:pt x="63842" y="63500"/>
                </a:lnTo>
                <a:lnTo>
                  <a:pt x="76468" y="76263"/>
                </a:lnTo>
                <a:lnTo>
                  <a:pt x="59867" y="3234245"/>
                </a:lnTo>
                <a:close/>
              </a:path>
            </a:pathLst>
          </a:custGeom>
          <a:solidFill>
            <a:srgbClr val="5B9BD4">
              <a:alpha val="9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021281" y="2725331"/>
            <a:ext cx="806450" cy="1144270"/>
          </a:xfrm>
          <a:custGeom>
            <a:avLst/>
            <a:gdLst/>
            <a:ahLst/>
            <a:cxnLst/>
            <a:rect l="l" t="t" r="r" b="b"/>
            <a:pathLst>
              <a:path w="806450" h="1144270">
                <a:moveTo>
                  <a:pt x="634784" y="93141"/>
                </a:moveTo>
                <a:lnTo>
                  <a:pt x="806361" y="0"/>
                </a:lnTo>
                <a:lnTo>
                  <a:pt x="799931" y="43675"/>
                </a:lnTo>
                <a:lnTo>
                  <a:pt x="754545" y="43675"/>
                </a:lnTo>
                <a:lnTo>
                  <a:pt x="732037" y="75891"/>
                </a:lnTo>
                <a:lnTo>
                  <a:pt x="634784" y="93141"/>
                </a:lnTo>
                <a:close/>
              </a:path>
              <a:path w="806450" h="1144270">
                <a:moveTo>
                  <a:pt x="732037" y="75891"/>
                </a:moveTo>
                <a:lnTo>
                  <a:pt x="754545" y="43675"/>
                </a:lnTo>
                <a:lnTo>
                  <a:pt x="783170" y="63677"/>
                </a:lnTo>
                <a:lnTo>
                  <a:pt x="777652" y="71577"/>
                </a:lnTo>
                <a:lnTo>
                  <a:pt x="756361" y="71577"/>
                </a:lnTo>
                <a:lnTo>
                  <a:pt x="732037" y="75891"/>
                </a:lnTo>
                <a:close/>
              </a:path>
              <a:path w="806450" h="1144270">
                <a:moveTo>
                  <a:pt x="777925" y="193154"/>
                </a:moveTo>
                <a:lnTo>
                  <a:pt x="760672" y="95881"/>
                </a:lnTo>
                <a:lnTo>
                  <a:pt x="783170" y="63677"/>
                </a:lnTo>
                <a:lnTo>
                  <a:pt x="754545" y="43675"/>
                </a:lnTo>
                <a:lnTo>
                  <a:pt x="799931" y="43675"/>
                </a:lnTo>
                <a:lnTo>
                  <a:pt x="777925" y="193154"/>
                </a:lnTo>
                <a:close/>
              </a:path>
              <a:path w="806450" h="1144270">
                <a:moveTo>
                  <a:pt x="28625" y="1143711"/>
                </a:moveTo>
                <a:lnTo>
                  <a:pt x="0" y="1123708"/>
                </a:lnTo>
                <a:lnTo>
                  <a:pt x="732037" y="75891"/>
                </a:lnTo>
                <a:lnTo>
                  <a:pt x="756361" y="71577"/>
                </a:lnTo>
                <a:lnTo>
                  <a:pt x="760672" y="95881"/>
                </a:lnTo>
                <a:lnTo>
                  <a:pt x="28625" y="1143711"/>
                </a:lnTo>
                <a:close/>
              </a:path>
              <a:path w="806450" h="1144270">
                <a:moveTo>
                  <a:pt x="760672" y="95881"/>
                </a:moveTo>
                <a:lnTo>
                  <a:pt x="756361" y="71577"/>
                </a:lnTo>
                <a:lnTo>
                  <a:pt x="777652" y="71577"/>
                </a:lnTo>
                <a:lnTo>
                  <a:pt x="760672" y="95881"/>
                </a:lnTo>
                <a:close/>
              </a:path>
            </a:pathLst>
          </a:custGeom>
          <a:solidFill>
            <a:srgbClr val="FF0000">
              <a:alpha val="9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946783" y="2721203"/>
            <a:ext cx="174625" cy="1138555"/>
          </a:xfrm>
          <a:custGeom>
            <a:avLst/>
            <a:gdLst/>
            <a:ahLst/>
            <a:cxnLst/>
            <a:rect l="l" t="t" r="r" b="b"/>
            <a:pathLst>
              <a:path w="174625" h="1138554">
                <a:moveTo>
                  <a:pt x="0" y="173875"/>
                </a:moveTo>
                <a:lnTo>
                  <a:pt x="88811" y="0"/>
                </a:lnTo>
                <a:lnTo>
                  <a:pt x="120779" y="65341"/>
                </a:lnTo>
                <a:lnTo>
                  <a:pt x="70789" y="65341"/>
                </a:lnTo>
                <a:lnTo>
                  <a:pt x="70451" y="104623"/>
                </a:lnTo>
                <a:lnTo>
                  <a:pt x="0" y="173875"/>
                </a:lnTo>
                <a:close/>
              </a:path>
              <a:path w="174625" h="1138554">
                <a:moveTo>
                  <a:pt x="70451" y="104623"/>
                </a:moveTo>
                <a:lnTo>
                  <a:pt x="70789" y="65341"/>
                </a:lnTo>
                <a:lnTo>
                  <a:pt x="105714" y="65633"/>
                </a:lnTo>
                <a:lnTo>
                  <a:pt x="105528" y="87312"/>
                </a:lnTo>
                <a:lnTo>
                  <a:pt x="88061" y="87312"/>
                </a:lnTo>
                <a:lnTo>
                  <a:pt x="70451" y="104623"/>
                </a:lnTo>
                <a:close/>
              </a:path>
              <a:path w="174625" h="1138554">
                <a:moveTo>
                  <a:pt x="174612" y="175374"/>
                </a:moveTo>
                <a:lnTo>
                  <a:pt x="105376" y="104929"/>
                </a:lnTo>
                <a:lnTo>
                  <a:pt x="105714" y="65633"/>
                </a:lnTo>
                <a:lnTo>
                  <a:pt x="70789" y="65341"/>
                </a:lnTo>
                <a:lnTo>
                  <a:pt x="120779" y="65341"/>
                </a:lnTo>
                <a:lnTo>
                  <a:pt x="174612" y="175374"/>
                </a:lnTo>
                <a:close/>
              </a:path>
              <a:path w="174625" h="1138554">
                <a:moveTo>
                  <a:pt x="96481" y="1137983"/>
                </a:moveTo>
                <a:lnTo>
                  <a:pt x="61556" y="1137691"/>
                </a:lnTo>
                <a:lnTo>
                  <a:pt x="70451" y="104623"/>
                </a:lnTo>
                <a:lnTo>
                  <a:pt x="88061" y="87312"/>
                </a:lnTo>
                <a:lnTo>
                  <a:pt x="105376" y="104929"/>
                </a:lnTo>
                <a:lnTo>
                  <a:pt x="96481" y="1137983"/>
                </a:lnTo>
                <a:close/>
              </a:path>
              <a:path w="174625" h="1138554">
                <a:moveTo>
                  <a:pt x="105376" y="104929"/>
                </a:moveTo>
                <a:lnTo>
                  <a:pt x="88061" y="87312"/>
                </a:lnTo>
                <a:lnTo>
                  <a:pt x="105528" y="87312"/>
                </a:lnTo>
                <a:lnTo>
                  <a:pt x="105376" y="104929"/>
                </a:lnTo>
                <a:close/>
              </a:path>
            </a:pathLst>
          </a:custGeom>
          <a:solidFill>
            <a:srgbClr val="FF0000">
              <a:alpha val="9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025282" y="3773906"/>
            <a:ext cx="817880" cy="174625"/>
          </a:xfrm>
          <a:custGeom>
            <a:avLst/>
            <a:gdLst/>
            <a:ahLst/>
            <a:cxnLst/>
            <a:rect l="l" t="t" r="r" b="b"/>
            <a:pathLst>
              <a:path w="817879" h="174625">
                <a:moveTo>
                  <a:pt x="642734" y="174612"/>
                </a:moveTo>
                <a:lnTo>
                  <a:pt x="712541" y="104723"/>
                </a:lnTo>
                <a:lnTo>
                  <a:pt x="751839" y="104698"/>
                </a:lnTo>
                <a:lnTo>
                  <a:pt x="751814" y="69773"/>
                </a:lnTo>
                <a:lnTo>
                  <a:pt x="712497" y="69773"/>
                </a:lnTo>
                <a:lnTo>
                  <a:pt x="642632" y="0"/>
                </a:lnTo>
                <a:lnTo>
                  <a:pt x="782403" y="69773"/>
                </a:lnTo>
                <a:lnTo>
                  <a:pt x="751814" y="69773"/>
                </a:lnTo>
                <a:lnTo>
                  <a:pt x="782453" y="69798"/>
                </a:lnTo>
                <a:lnTo>
                  <a:pt x="817308" y="87198"/>
                </a:lnTo>
                <a:lnTo>
                  <a:pt x="642734" y="174612"/>
                </a:lnTo>
                <a:close/>
              </a:path>
              <a:path w="817879" h="174625">
                <a:moveTo>
                  <a:pt x="712541" y="104723"/>
                </a:moveTo>
                <a:lnTo>
                  <a:pt x="729996" y="87249"/>
                </a:lnTo>
                <a:lnTo>
                  <a:pt x="712522" y="69798"/>
                </a:lnTo>
                <a:lnTo>
                  <a:pt x="751814" y="69773"/>
                </a:lnTo>
                <a:lnTo>
                  <a:pt x="751839" y="104698"/>
                </a:lnTo>
                <a:lnTo>
                  <a:pt x="712541" y="104723"/>
                </a:lnTo>
                <a:close/>
              </a:path>
              <a:path w="817879" h="174625">
                <a:moveTo>
                  <a:pt x="12" y="105168"/>
                </a:moveTo>
                <a:lnTo>
                  <a:pt x="0" y="70243"/>
                </a:lnTo>
                <a:lnTo>
                  <a:pt x="712522" y="69798"/>
                </a:lnTo>
                <a:lnTo>
                  <a:pt x="729996" y="87249"/>
                </a:lnTo>
                <a:lnTo>
                  <a:pt x="712541" y="104723"/>
                </a:lnTo>
                <a:lnTo>
                  <a:pt x="12" y="105168"/>
                </a:lnTo>
                <a:close/>
              </a:path>
            </a:pathLst>
          </a:custGeom>
          <a:solidFill>
            <a:srgbClr val="FF0000">
              <a:alpha val="9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57171" y="2711678"/>
            <a:ext cx="76835" cy="19685"/>
          </a:xfrm>
          <a:custGeom>
            <a:avLst/>
            <a:gdLst/>
            <a:ahLst/>
            <a:cxnLst/>
            <a:rect l="l" t="t" r="r" b="b"/>
            <a:pathLst>
              <a:path w="76834" h="19685">
                <a:moveTo>
                  <a:pt x="76200" y="19608"/>
                </a:moveTo>
                <a:lnTo>
                  <a:pt x="0" y="19049"/>
                </a:lnTo>
                <a:lnTo>
                  <a:pt x="139" y="0"/>
                </a:lnTo>
                <a:lnTo>
                  <a:pt x="76339" y="558"/>
                </a:lnTo>
                <a:lnTo>
                  <a:pt x="76200" y="19608"/>
                </a:lnTo>
                <a:close/>
              </a:path>
            </a:pathLst>
          </a:custGeom>
          <a:solidFill>
            <a:srgbClr val="000000">
              <a:alpha val="94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90509" y="2712656"/>
            <a:ext cx="76835" cy="19685"/>
          </a:xfrm>
          <a:custGeom>
            <a:avLst/>
            <a:gdLst/>
            <a:ahLst/>
            <a:cxnLst/>
            <a:rect l="l" t="t" r="r" b="b"/>
            <a:pathLst>
              <a:path w="76834" h="19685">
                <a:moveTo>
                  <a:pt x="76200" y="19596"/>
                </a:moveTo>
                <a:lnTo>
                  <a:pt x="0" y="19049"/>
                </a:lnTo>
                <a:lnTo>
                  <a:pt x="139" y="0"/>
                </a:lnTo>
                <a:lnTo>
                  <a:pt x="76339" y="546"/>
                </a:lnTo>
                <a:lnTo>
                  <a:pt x="76200" y="19596"/>
                </a:lnTo>
                <a:close/>
              </a:path>
            </a:pathLst>
          </a:custGeom>
          <a:solidFill>
            <a:srgbClr val="000000">
              <a:alpha val="94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23859" y="2713621"/>
            <a:ext cx="76835" cy="19685"/>
          </a:xfrm>
          <a:custGeom>
            <a:avLst/>
            <a:gdLst/>
            <a:ahLst/>
            <a:cxnLst/>
            <a:rect l="l" t="t" r="r" b="b"/>
            <a:pathLst>
              <a:path w="76834" h="19685">
                <a:moveTo>
                  <a:pt x="76200" y="19608"/>
                </a:moveTo>
                <a:lnTo>
                  <a:pt x="0" y="19050"/>
                </a:lnTo>
                <a:lnTo>
                  <a:pt x="139" y="0"/>
                </a:lnTo>
                <a:lnTo>
                  <a:pt x="76339" y="558"/>
                </a:lnTo>
                <a:lnTo>
                  <a:pt x="76200" y="19608"/>
                </a:lnTo>
                <a:close/>
              </a:path>
            </a:pathLst>
          </a:custGeom>
          <a:solidFill>
            <a:srgbClr val="000000">
              <a:alpha val="94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457209" y="2714586"/>
            <a:ext cx="76835" cy="19685"/>
          </a:xfrm>
          <a:custGeom>
            <a:avLst/>
            <a:gdLst/>
            <a:ahLst/>
            <a:cxnLst/>
            <a:rect l="l" t="t" r="r" b="b"/>
            <a:pathLst>
              <a:path w="76834" h="19685">
                <a:moveTo>
                  <a:pt x="76200" y="19608"/>
                </a:moveTo>
                <a:lnTo>
                  <a:pt x="0" y="19050"/>
                </a:lnTo>
                <a:lnTo>
                  <a:pt x="139" y="0"/>
                </a:lnTo>
                <a:lnTo>
                  <a:pt x="76339" y="558"/>
                </a:lnTo>
                <a:lnTo>
                  <a:pt x="76200" y="19608"/>
                </a:lnTo>
                <a:close/>
              </a:path>
            </a:pathLst>
          </a:custGeom>
          <a:solidFill>
            <a:srgbClr val="000000">
              <a:alpha val="94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590559" y="2715564"/>
            <a:ext cx="76835" cy="19685"/>
          </a:xfrm>
          <a:custGeom>
            <a:avLst/>
            <a:gdLst/>
            <a:ahLst/>
            <a:cxnLst/>
            <a:rect l="l" t="t" r="r" b="b"/>
            <a:pathLst>
              <a:path w="76834" h="19685">
                <a:moveTo>
                  <a:pt x="76200" y="19596"/>
                </a:moveTo>
                <a:lnTo>
                  <a:pt x="0" y="19050"/>
                </a:lnTo>
                <a:lnTo>
                  <a:pt x="139" y="0"/>
                </a:lnTo>
                <a:lnTo>
                  <a:pt x="76326" y="546"/>
                </a:lnTo>
                <a:lnTo>
                  <a:pt x="76200" y="19596"/>
                </a:lnTo>
                <a:close/>
              </a:path>
            </a:pathLst>
          </a:custGeom>
          <a:solidFill>
            <a:srgbClr val="000000">
              <a:alpha val="94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723896" y="2716529"/>
            <a:ext cx="76835" cy="19685"/>
          </a:xfrm>
          <a:custGeom>
            <a:avLst/>
            <a:gdLst/>
            <a:ahLst/>
            <a:cxnLst/>
            <a:rect l="l" t="t" r="r" b="b"/>
            <a:pathLst>
              <a:path w="76834" h="19685">
                <a:moveTo>
                  <a:pt x="76200" y="19608"/>
                </a:moveTo>
                <a:lnTo>
                  <a:pt x="0" y="19050"/>
                </a:lnTo>
                <a:lnTo>
                  <a:pt x="139" y="0"/>
                </a:lnTo>
                <a:lnTo>
                  <a:pt x="76339" y="558"/>
                </a:lnTo>
                <a:lnTo>
                  <a:pt x="76200" y="19608"/>
                </a:lnTo>
                <a:close/>
              </a:path>
            </a:pathLst>
          </a:custGeom>
          <a:solidFill>
            <a:srgbClr val="000000">
              <a:alpha val="94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838692" y="2820149"/>
            <a:ext cx="19685" cy="76200"/>
          </a:xfrm>
          <a:custGeom>
            <a:avLst/>
            <a:gdLst/>
            <a:ahLst/>
            <a:cxnLst/>
            <a:rect l="l" t="t" r="r" b="b"/>
            <a:pathLst>
              <a:path w="19684" h="76200">
                <a:moveTo>
                  <a:pt x="19050" y="76200"/>
                </a:moveTo>
                <a:lnTo>
                  <a:pt x="0" y="76200"/>
                </a:lnTo>
                <a:lnTo>
                  <a:pt x="38" y="0"/>
                </a:lnTo>
                <a:lnTo>
                  <a:pt x="19088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>
              <a:alpha val="94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838628" y="2953499"/>
            <a:ext cx="19685" cy="76200"/>
          </a:xfrm>
          <a:custGeom>
            <a:avLst/>
            <a:gdLst/>
            <a:ahLst/>
            <a:cxnLst/>
            <a:rect l="l" t="t" r="r" b="b"/>
            <a:pathLst>
              <a:path w="19684" h="76200">
                <a:moveTo>
                  <a:pt x="19050" y="76200"/>
                </a:moveTo>
                <a:lnTo>
                  <a:pt x="0" y="76200"/>
                </a:lnTo>
                <a:lnTo>
                  <a:pt x="38" y="0"/>
                </a:lnTo>
                <a:lnTo>
                  <a:pt x="19088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>
              <a:alpha val="94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838565" y="3086849"/>
            <a:ext cx="19685" cy="76200"/>
          </a:xfrm>
          <a:custGeom>
            <a:avLst/>
            <a:gdLst/>
            <a:ahLst/>
            <a:cxnLst/>
            <a:rect l="l" t="t" r="r" b="b"/>
            <a:pathLst>
              <a:path w="19684" h="76200">
                <a:moveTo>
                  <a:pt x="19050" y="76200"/>
                </a:moveTo>
                <a:lnTo>
                  <a:pt x="0" y="76200"/>
                </a:lnTo>
                <a:lnTo>
                  <a:pt x="38" y="0"/>
                </a:lnTo>
                <a:lnTo>
                  <a:pt x="19088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>
              <a:alpha val="94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838501" y="3220199"/>
            <a:ext cx="19685" cy="76200"/>
          </a:xfrm>
          <a:custGeom>
            <a:avLst/>
            <a:gdLst/>
            <a:ahLst/>
            <a:cxnLst/>
            <a:rect l="l" t="t" r="r" b="b"/>
            <a:pathLst>
              <a:path w="19684" h="76200">
                <a:moveTo>
                  <a:pt x="19050" y="76200"/>
                </a:moveTo>
                <a:lnTo>
                  <a:pt x="0" y="76200"/>
                </a:lnTo>
                <a:lnTo>
                  <a:pt x="38" y="0"/>
                </a:lnTo>
                <a:lnTo>
                  <a:pt x="19088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>
              <a:alpha val="94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838438" y="3353549"/>
            <a:ext cx="19685" cy="76200"/>
          </a:xfrm>
          <a:custGeom>
            <a:avLst/>
            <a:gdLst/>
            <a:ahLst/>
            <a:cxnLst/>
            <a:rect l="l" t="t" r="r" b="b"/>
            <a:pathLst>
              <a:path w="19684" h="76200">
                <a:moveTo>
                  <a:pt x="19050" y="76200"/>
                </a:moveTo>
                <a:lnTo>
                  <a:pt x="0" y="76200"/>
                </a:lnTo>
                <a:lnTo>
                  <a:pt x="38" y="0"/>
                </a:lnTo>
                <a:lnTo>
                  <a:pt x="19088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>
              <a:alpha val="94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838374" y="3486899"/>
            <a:ext cx="19685" cy="76200"/>
          </a:xfrm>
          <a:custGeom>
            <a:avLst/>
            <a:gdLst/>
            <a:ahLst/>
            <a:cxnLst/>
            <a:rect l="l" t="t" r="r" b="b"/>
            <a:pathLst>
              <a:path w="19684" h="76200">
                <a:moveTo>
                  <a:pt x="19050" y="76200"/>
                </a:moveTo>
                <a:lnTo>
                  <a:pt x="0" y="76200"/>
                </a:lnTo>
                <a:lnTo>
                  <a:pt x="38" y="0"/>
                </a:lnTo>
                <a:lnTo>
                  <a:pt x="19088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>
              <a:alpha val="94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838310" y="3620249"/>
            <a:ext cx="19685" cy="76200"/>
          </a:xfrm>
          <a:custGeom>
            <a:avLst/>
            <a:gdLst/>
            <a:ahLst/>
            <a:cxnLst/>
            <a:rect l="l" t="t" r="r" b="b"/>
            <a:pathLst>
              <a:path w="19684" h="76200">
                <a:moveTo>
                  <a:pt x="19050" y="76200"/>
                </a:moveTo>
                <a:lnTo>
                  <a:pt x="0" y="76200"/>
                </a:lnTo>
                <a:lnTo>
                  <a:pt x="25" y="0"/>
                </a:lnTo>
                <a:lnTo>
                  <a:pt x="19075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>
              <a:alpha val="94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838234" y="3753599"/>
            <a:ext cx="19685" cy="76200"/>
          </a:xfrm>
          <a:custGeom>
            <a:avLst/>
            <a:gdLst/>
            <a:ahLst/>
            <a:cxnLst/>
            <a:rect l="l" t="t" r="r" b="b"/>
            <a:pathLst>
              <a:path w="19684" h="76200">
                <a:moveTo>
                  <a:pt x="19050" y="76200"/>
                </a:moveTo>
                <a:lnTo>
                  <a:pt x="0" y="76200"/>
                </a:lnTo>
                <a:lnTo>
                  <a:pt x="38" y="0"/>
                </a:lnTo>
                <a:lnTo>
                  <a:pt x="19088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>
              <a:alpha val="94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937106" y="3859021"/>
            <a:ext cx="174625" cy="1083310"/>
          </a:xfrm>
          <a:custGeom>
            <a:avLst/>
            <a:gdLst/>
            <a:ahLst/>
            <a:cxnLst/>
            <a:rect l="l" t="t" r="r" b="b"/>
            <a:pathLst>
              <a:path w="174625" h="1083310">
                <a:moveTo>
                  <a:pt x="87236" y="995400"/>
                </a:moveTo>
                <a:lnTo>
                  <a:pt x="69827" y="977959"/>
                </a:lnTo>
                <a:lnTo>
                  <a:pt x="69852" y="907999"/>
                </a:lnTo>
                <a:lnTo>
                  <a:pt x="70713" y="0"/>
                </a:lnTo>
                <a:lnTo>
                  <a:pt x="105638" y="38"/>
                </a:lnTo>
                <a:lnTo>
                  <a:pt x="104710" y="977959"/>
                </a:lnTo>
                <a:lnTo>
                  <a:pt x="87236" y="995400"/>
                </a:lnTo>
                <a:close/>
              </a:path>
              <a:path w="174625" h="1083310">
                <a:moveTo>
                  <a:pt x="87147" y="1082713"/>
                </a:moveTo>
                <a:lnTo>
                  <a:pt x="0" y="907999"/>
                </a:lnTo>
                <a:lnTo>
                  <a:pt x="69785" y="977916"/>
                </a:lnTo>
                <a:lnTo>
                  <a:pt x="69748" y="1017206"/>
                </a:lnTo>
                <a:lnTo>
                  <a:pt x="119960" y="1017244"/>
                </a:lnTo>
                <a:lnTo>
                  <a:pt x="87147" y="1082713"/>
                </a:lnTo>
                <a:close/>
              </a:path>
              <a:path w="174625" h="1083310">
                <a:moveTo>
                  <a:pt x="119960" y="1017244"/>
                </a:moveTo>
                <a:lnTo>
                  <a:pt x="104673" y="1017244"/>
                </a:lnTo>
                <a:lnTo>
                  <a:pt x="104753" y="977916"/>
                </a:lnTo>
                <a:lnTo>
                  <a:pt x="174625" y="908176"/>
                </a:lnTo>
                <a:lnTo>
                  <a:pt x="119960" y="1017244"/>
                </a:lnTo>
                <a:close/>
              </a:path>
              <a:path w="174625" h="1083310">
                <a:moveTo>
                  <a:pt x="104673" y="1017244"/>
                </a:moveTo>
                <a:lnTo>
                  <a:pt x="69748" y="1017206"/>
                </a:lnTo>
                <a:lnTo>
                  <a:pt x="69785" y="977916"/>
                </a:lnTo>
                <a:lnTo>
                  <a:pt x="87236" y="995400"/>
                </a:lnTo>
                <a:lnTo>
                  <a:pt x="104694" y="995400"/>
                </a:lnTo>
                <a:lnTo>
                  <a:pt x="104673" y="1017244"/>
                </a:lnTo>
                <a:close/>
              </a:path>
              <a:path w="174625" h="1083310">
                <a:moveTo>
                  <a:pt x="104694" y="995400"/>
                </a:moveTo>
                <a:lnTo>
                  <a:pt x="87236" y="995400"/>
                </a:lnTo>
                <a:lnTo>
                  <a:pt x="104710" y="977959"/>
                </a:lnTo>
                <a:lnTo>
                  <a:pt x="104694" y="995400"/>
                </a:lnTo>
                <a:close/>
              </a:path>
            </a:pathLst>
          </a:custGeom>
          <a:solidFill>
            <a:srgbClr val="FF0000">
              <a:alpha val="90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693353" y="2942475"/>
            <a:ext cx="137706" cy="77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619604" y="3006775"/>
            <a:ext cx="137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221F1F"/>
                </a:solidFill>
                <a:latin typeface="Times New Roman"/>
                <a:cs typeface="Times New Roman"/>
              </a:rPr>
              <a:t>θ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7619" y="1582369"/>
            <a:ext cx="39363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0">
                <a:latin typeface="黑体"/>
                <a:cs typeface="黑体"/>
              </a:rPr>
              <a:t>三、用动力学方法测质</a:t>
            </a:r>
            <a:r>
              <a:rPr dirty="0" sz="2800" spc="-5" i="0">
                <a:latin typeface="黑体"/>
                <a:cs typeface="黑体"/>
              </a:rPr>
              <a:t>量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75119" y="3508247"/>
            <a:ext cx="3000755" cy="1956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40520" y="2275408"/>
            <a:ext cx="6781165" cy="2964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7112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华文楷体"/>
                <a:cs typeface="华文楷体"/>
              </a:rPr>
              <a:t>假设你现在身处太空之中，如何测量</a:t>
            </a:r>
            <a:r>
              <a:rPr dirty="0" sz="2800" spc="-5" i="1">
                <a:latin typeface="华文楷体"/>
                <a:cs typeface="华文楷体"/>
              </a:rPr>
              <a:t>一 </a:t>
            </a:r>
            <a:r>
              <a:rPr dirty="0" sz="2800" i="1">
                <a:latin typeface="华文楷体"/>
                <a:cs typeface="华文楷体"/>
              </a:rPr>
              <a:t>个物体的质量呢</a:t>
            </a:r>
            <a:r>
              <a:rPr dirty="0" sz="2800" spc="-5" i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22225" marR="2823210" indent="814069">
              <a:lnSpc>
                <a:spcPts val="3360"/>
              </a:lnSpc>
              <a:spcBef>
                <a:spcPts val="3100"/>
              </a:spcBef>
            </a:pPr>
            <a:r>
              <a:rPr dirty="0" sz="2800" spc="-254" i="1">
                <a:latin typeface="Times New Roman"/>
                <a:cs typeface="Times New Roman"/>
              </a:rPr>
              <a:t>F</a:t>
            </a:r>
            <a:r>
              <a:rPr dirty="0" sz="2800" spc="-254" i="1">
                <a:latin typeface="华文楷体"/>
                <a:cs typeface="华文楷体"/>
              </a:rPr>
              <a:t>＝</a:t>
            </a:r>
            <a:r>
              <a:rPr dirty="0" sz="2800" spc="-254" i="1">
                <a:latin typeface="Times New Roman"/>
                <a:cs typeface="Times New Roman"/>
              </a:rPr>
              <a:t>ma</a:t>
            </a:r>
            <a:r>
              <a:rPr dirty="0" sz="2900" spc="-254" i="1">
                <a:latin typeface="华文楷体"/>
                <a:cs typeface="华文楷体"/>
              </a:rPr>
              <a:t>，</a:t>
            </a:r>
            <a:r>
              <a:rPr dirty="0" sz="2800" i="1">
                <a:latin typeface="华文楷体"/>
                <a:cs typeface="华文楷体"/>
              </a:rPr>
              <a:t>已知力</a:t>
            </a:r>
            <a:r>
              <a:rPr dirty="0" sz="2800" spc="-195" i="1">
                <a:latin typeface="Times New Roman"/>
                <a:cs typeface="Times New Roman"/>
              </a:rPr>
              <a:t>F</a:t>
            </a:r>
            <a:r>
              <a:rPr dirty="0" sz="2900" spc="-195" i="1">
                <a:latin typeface="华文楷体"/>
                <a:cs typeface="华文楷体"/>
              </a:rPr>
              <a:t>，  </a:t>
            </a:r>
            <a:r>
              <a:rPr dirty="0" sz="2800" i="1">
                <a:latin typeface="华文楷体"/>
                <a:cs typeface="华文楷体"/>
              </a:rPr>
              <a:t>并测出加速度</a:t>
            </a:r>
            <a:r>
              <a:rPr dirty="0" sz="2800" spc="-635" i="1">
                <a:latin typeface="Times New Roman"/>
                <a:cs typeface="Times New Roman"/>
              </a:rPr>
              <a:t>a</a:t>
            </a:r>
            <a:r>
              <a:rPr dirty="0" sz="2900" spc="-635" i="1">
                <a:latin typeface="华文楷体"/>
                <a:cs typeface="华文楷体"/>
              </a:rPr>
              <a:t>，</a:t>
            </a:r>
            <a:r>
              <a:rPr dirty="0" sz="2800" i="1">
                <a:latin typeface="华文楷体"/>
                <a:cs typeface="华文楷体"/>
              </a:rPr>
              <a:t>就可</a:t>
            </a:r>
            <a:r>
              <a:rPr dirty="0" sz="2800" spc="-5" i="1">
                <a:latin typeface="华文楷体"/>
                <a:cs typeface="华文楷体"/>
              </a:rPr>
              <a:t>以 </a:t>
            </a:r>
            <a:r>
              <a:rPr dirty="0" sz="2800" i="1">
                <a:latin typeface="华文楷体"/>
                <a:cs typeface="华文楷体"/>
              </a:rPr>
              <a:t>算出物体的质量</a:t>
            </a:r>
            <a:r>
              <a:rPr dirty="0" sz="2800" spc="-5" i="1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  <a:p>
            <a:pPr marL="200025">
              <a:lnSpc>
                <a:spcPts val="3250"/>
              </a:lnSpc>
            </a:pP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——</a:t>
            </a:r>
            <a:r>
              <a:rPr dirty="0" sz="2800" i="1">
                <a:solidFill>
                  <a:srgbClr val="FF0000"/>
                </a:solidFill>
                <a:latin typeface="华文楷体"/>
                <a:cs typeface="华文楷体"/>
              </a:rPr>
              <a:t>动力学方法测质</a:t>
            </a:r>
            <a:r>
              <a:rPr dirty="0" sz="2800" spc="-5" i="1">
                <a:solidFill>
                  <a:srgbClr val="FF0000"/>
                </a:solidFill>
                <a:latin typeface="华文楷体"/>
                <a:cs typeface="华文楷体"/>
              </a:rPr>
              <a:t>量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1176" y="1909572"/>
            <a:ext cx="6412991" cy="3607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742" y="2073452"/>
            <a:ext cx="36830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 i="0">
                <a:latin typeface="微软雅黑"/>
                <a:cs typeface="微软雅黑"/>
              </a:rPr>
              <a:t>牛顿第二定律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85265" y="3569668"/>
          <a:ext cx="933386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9890"/>
                <a:gridCol w="1207769"/>
                <a:gridCol w="519684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 i="1"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 i="1"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 i="1"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 i="1"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3315"/>
                        </a:lnSpc>
                      </a:pPr>
                      <a:r>
                        <a:rPr dirty="0" sz="2800" b="1" i="1"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 i="1"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 i="1">
                          <a:latin typeface="华文楷体"/>
                          <a:cs typeface="华文楷体"/>
                        </a:rPr>
                        <a:t>主讲人：</a:t>
                      </a:r>
                      <a:r>
                        <a:rPr dirty="0" sz="2800" spc="705" b="1" i="1">
                          <a:latin typeface="华文楷体"/>
                          <a:cs typeface="华文楷体"/>
                        </a:rPr>
                        <a:t>张</a:t>
                      </a:r>
                      <a:r>
                        <a:rPr dirty="0" sz="2800" spc="-10" b="1" i="1">
                          <a:latin typeface="华文楷体"/>
                          <a:cs typeface="华文楷体"/>
                        </a:rPr>
                        <a:t>健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 i="1"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 i="1"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800" spc="-10" b="1" i="1"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558" y="1547888"/>
            <a:ext cx="1802764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0">
                <a:latin typeface="黑体"/>
                <a:cs typeface="黑体"/>
              </a:rPr>
              <a:t>思考与讨</a:t>
            </a:r>
            <a:r>
              <a:rPr dirty="0" sz="2800" spc="-5" i="0">
                <a:latin typeface="黑体"/>
                <a:cs typeface="黑体"/>
              </a:rPr>
              <a:t>论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1551" y="2918460"/>
            <a:ext cx="1761744" cy="1999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69835" y="3174847"/>
            <a:ext cx="383540" cy="0"/>
          </a:xfrm>
          <a:custGeom>
            <a:avLst/>
            <a:gdLst/>
            <a:ahLst/>
            <a:cxnLst/>
            <a:rect l="l" t="t" r="r" b="b"/>
            <a:pathLst>
              <a:path w="383540" h="0">
                <a:moveTo>
                  <a:pt x="0" y="0"/>
                </a:moveTo>
                <a:lnTo>
                  <a:pt x="382955" y="0"/>
                </a:lnTo>
              </a:path>
            </a:pathLst>
          </a:custGeom>
          <a:ln w="155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403769" y="3175063"/>
            <a:ext cx="304165" cy="400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>
                <a:latin typeface="Symbol"/>
                <a:cs typeface="Symbol"/>
              </a:rPr>
              <a:t></a:t>
            </a:r>
            <a:r>
              <a:rPr dirty="0" sz="2450" i="1">
                <a:latin typeface="Times New Roman"/>
                <a:cs typeface="Times New Roman"/>
              </a:rPr>
              <a:t>t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1121" y="2888830"/>
            <a:ext cx="48583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华文楷体"/>
                <a:cs typeface="华文楷体"/>
              </a:rPr>
              <a:t>我们可以通</a:t>
            </a:r>
            <a:r>
              <a:rPr dirty="0" sz="2800" spc="-5" i="1">
                <a:latin typeface="华文楷体"/>
                <a:cs typeface="华文楷体"/>
              </a:rPr>
              <a:t>过</a:t>
            </a:r>
            <a:r>
              <a:rPr dirty="0" sz="2800" spc="-195" i="1">
                <a:latin typeface="华文楷体"/>
                <a:cs typeface="华文楷体"/>
              </a:rPr>
              <a:t> </a:t>
            </a:r>
            <a:r>
              <a:rPr dirty="0" sz="2450" i="1">
                <a:latin typeface="Times New Roman"/>
                <a:cs typeface="Times New Roman"/>
              </a:rPr>
              <a:t>a</a:t>
            </a:r>
            <a:r>
              <a:rPr dirty="0" sz="2450" spc="65" i="1">
                <a:latin typeface="Times New Roman"/>
                <a:cs typeface="Times New Roman"/>
              </a:rPr>
              <a:t> </a:t>
            </a:r>
            <a:r>
              <a:rPr dirty="0" sz="2450">
                <a:latin typeface="Symbol"/>
                <a:cs typeface="Symbol"/>
              </a:rPr>
              <a:t></a:t>
            </a:r>
            <a:r>
              <a:rPr dirty="0" sz="2450" spc="204">
                <a:latin typeface="Times New Roman"/>
                <a:cs typeface="Times New Roman"/>
              </a:rPr>
              <a:t> </a:t>
            </a:r>
            <a:r>
              <a:rPr dirty="0" baseline="36281" sz="3675" spc="-104">
                <a:latin typeface="Symbol"/>
                <a:cs typeface="Symbol"/>
              </a:rPr>
              <a:t></a:t>
            </a:r>
            <a:r>
              <a:rPr dirty="0" baseline="36281" sz="3675" spc="-104" i="1">
                <a:latin typeface="Book Antiqua"/>
                <a:cs typeface="Book Antiqua"/>
              </a:rPr>
              <a:t>v</a:t>
            </a:r>
            <a:r>
              <a:rPr dirty="0" baseline="1984" sz="4200" i="1">
                <a:latin typeface="华文楷体"/>
                <a:cs typeface="华文楷体"/>
              </a:rPr>
              <a:t>求加速度</a:t>
            </a:r>
            <a:r>
              <a:rPr dirty="0" baseline="1984" sz="4200" spc="-7" i="1">
                <a:latin typeface="华文楷体"/>
                <a:cs typeface="华文楷体"/>
              </a:rPr>
              <a:t>，</a:t>
            </a:r>
            <a:endParaRPr baseline="1984" sz="42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54847" y="3946296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4" h="0">
                <a:moveTo>
                  <a:pt x="0" y="0"/>
                </a:moveTo>
                <a:lnTo>
                  <a:pt x="254152" y="0"/>
                </a:lnTo>
              </a:path>
            </a:pathLst>
          </a:custGeom>
          <a:ln w="148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351870" y="3942283"/>
            <a:ext cx="5003165" cy="7994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r" marR="952500">
              <a:lnSpc>
                <a:spcPts val="2760"/>
              </a:lnSpc>
              <a:spcBef>
                <a:spcPts val="130"/>
              </a:spcBef>
            </a:pPr>
            <a:r>
              <a:rPr dirty="0" sz="2350" spc="20" i="1">
                <a:latin typeface="Times New Roman"/>
                <a:cs typeface="Times New Roman"/>
              </a:rPr>
              <a:t>m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3300"/>
              </a:lnSpc>
            </a:pPr>
            <a:r>
              <a:rPr dirty="0" sz="2800" i="1">
                <a:latin typeface="华文楷体"/>
                <a:cs typeface="华文楷体"/>
              </a:rPr>
              <a:t>速度，这两个表达式有何不同</a:t>
            </a:r>
            <a:r>
              <a:rPr dirty="0" sz="2800" spc="-5" i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51870" y="3682225"/>
            <a:ext cx="492252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98620" algn="l"/>
              </a:tabLst>
            </a:pPr>
            <a:r>
              <a:rPr dirty="0" sz="2800" i="1">
                <a:latin typeface="华文楷体"/>
                <a:cs typeface="华文楷体"/>
              </a:rPr>
              <a:t>也可用牛顿第二定</a:t>
            </a:r>
            <a:r>
              <a:rPr dirty="0" sz="2800" spc="-5" i="1">
                <a:latin typeface="华文楷体"/>
                <a:cs typeface="华文楷体"/>
              </a:rPr>
              <a:t>律</a:t>
            </a:r>
            <a:r>
              <a:rPr dirty="0" sz="2800" spc="130" i="1">
                <a:latin typeface="华文楷体"/>
                <a:cs typeface="华文楷体"/>
              </a:rPr>
              <a:t> </a:t>
            </a:r>
            <a:r>
              <a:rPr dirty="0" baseline="4728" sz="3525" spc="22" i="1">
                <a:latin typeface="Times New Roman"/>
                <a:cs typeface="Times New Roman"/>
              </a:rPr>
              <a:t>a</a:t>
            </a:r>
            <a:r>
              <a:rPr dirty="0" baseline="4728" sz="3525" spc="112" i="1">
                <a:latin typeface="Times New Roman"/>
                <a:cs typeface="Times New Roman"/>
              </a:rPr>
              <a:t> </a:t>
            </a:r>
            <a:r>
              <a:rPr dirty="0" baseline="4728" sz="3525" spc="22">
                <a:latin typeface="Symbol"/>
                <a:cs typeface="Symbol"/>
              </a:rPr>
              <a:t></a:t>
            </a:r>
            <a:r>
              <a:rPr dirty="0" baseline="4728" sz="3525" spc="434">
                <a:latin typeface="Times New Roman"/>
                <a:cs typeface="Times New Roman"/>
              </a:rPr>
              <a:t> </a:t>
            </a:r>
            <a:r>
              <a:rPr dirty="0" baseline="40189" sz="3525" spc="22" i="1">
                <a:latin typeface="Times New Roman"/>
                <a:cs typeface="Times New Roman"/>
              </a:rPr>
              <a:t>F</a:t>
            </a:r>
            <a:r>
              <a:rPr dirty="0" baseline="40189" sz="3525" i="1">
                <a:latin typeface="Times New Roman"/>
                <a:cs typeface="Times New Roman"/>
              </a:rPr>
              <a:t>	</a:t>
            </a:r>
            <a:r>
              <a:rPr dirty="0" baseline="3968" sz="4200" i="1">
                <a:latin typeface="华文楷体"/>
                <a:cs typeface="华文楷体"/>
              </a:rPr>
              <a:t>求</a:t>
            </a:r>
            <a:r>
              <a:rPr dirty="0" baseline="3968" sz="4200" spc="-7" i="1">
                <a:latin typeface="华文楷体"/>
                <a:cs typeface="华文楷体"/>
              </a:rPr>
              <a:t>加</a:t>
            </a:r>
            <a:endParaRPr baseline="3968" sz="42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0188" y="1465758"/>
            <a:ext cx="14471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0">
                <a:latin typeface="黑体"/>
                <a:cs typeface="黑体"/>
              </a:rPr>
              <a:t>课堂小</a:t>
            </a:r>
            <a:r>
              <a:rPr dirty="0" sz="2800" spc="-5" i="0">
                <a:latin typeface="黑体"/>
                <a:cs typeface="黑体"/>
              </a:rPr>
              <a:t>结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0912" y="2398864"/>
            <a:ext cx="625475" cy="2898140"/>
          </a:xfrm>
          <a:custGeom>
            <a:avLst/>
            <a:gdLst/>
            <a:ahLst/>
            <a:cxnLst/>
            <a:rect l="l" t="t" r="r" b="b"/>
            <a:pathLst>
              <a:path w="625475" h="2898140">
                <a:moveTo>
                  <a:pt x="620306" y="2897873"/>
                </a:moveTo>
                <a:lnTo>
                  <a:pt x="4762" y="2897873"/>
                </a:lnTo>
                <a:lnTo>
                  <a:pt x="3289" y="2897632"/>
                </a:lnTo>
                <a:lnTo>
                  <a:pt x="1955" y="2896958"/>
                </a:lnTo>
                <a:lnTo>
                  <a:pt x="901" y="2895904"/>
                </a:lnTo>
                <a:lnTo>
                  <a:pt x="228" y="2894584"/>
                </a:lnTo>
                <a:lnTo>
                  <a:pt x="0" y="2893110"/>
                </a:lnTo>
                <a:lnTo>
                  <a:pt x="0" y="4762"/>
                </a:lnTo>
                <a:lnTo>
                  <a:pt x="4762" y="0"/>
                </a:lnTo>
                <a:lnTo>
                  <a:pt x="620306" y="0"/>
                </a:lnTo>
                <a:lnTo>
                  <a:pt x="62506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2888348"/>
                </a:lnTo>
                <a:lnTo>
                  <a:pt x="4762" y="2888348"/>
                </a:lnTo>
                <a:lnTo>
                  <a:pt x="9525" y="2893110"/>
                </a:lnTo>
                <a:lnTo>
                  <a:pt x="625068" y="2893110"/>
                </a:lnTo>
                <a:lnTo>
                  <a:pt x="624840" y="2894584"/>
                </a:lnTo>
                <a:lnTo>
                  <a:pt x="624166" y="2895904"/>
                </a:lnTo>
                <a:lnTo>
                  <a:pt x="623112" y="2896958"/>
                </a:lnTo>
                <a:lnTo>
                  <a:pt x="621779" y="2897632"/>
                </a:lnTo>
                <a:lnTo>
                  <a:pt x="620306" y="2897873"/>
                </a:lnTo>
                <a:close/>
              </a:path>
              <a:path w="625475" h="289814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625475" h="2898140">
                <a:moveTo>
                  <a:pt x="61554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615543" y="4762"/>
                </a:lnTo>
                <a:lnTo>
                  <a:pt x="615543" y="9525"/>
                </a:lnTo>
                <a:close/>
              </a:path>
              <a:path w="625475" h="2898140">
                <a:moveTo>
                  <a:pt x="615543" y="2893110"/>
                </a:moveTo>
                <a:lnTo>
                  <a:pt x="615543" y="4762"/>
                </a:lnTo>
                <a:lnTo>
                  <a:pt x="620306" y="9525"/>
                </a:lnTo>
                <a:lnTo>
                  <a:pt x="625068" y="9525"/>
                </a:lnTo>
                <a:lnTo>
                  <a:pt x="625068" y="2888348"/>
                </a:lnTo>
                <a:lnTo>
                  <a:pt x="620306" y="2888348"/>
                </a:lnTo>
                <a:lnTo>
                  <a:pt x="615543" y="2893110"/>
                </a:lnTo>
                <a:close/>
              </a:path>
              <a:path w="625475" h="2898140">
                <a:moveTo>
                  <a:pt x="625068" y="9525"/>
                </a:moveTo>
                <a:lnTo>
                  <a:pt x="620306" y="9525"/>
                </a:lnTo>
                <a:lnTo>
                  <a:pt x="615543" y="4762"/>
                </a:lnTo>
                <a:lnTo>
                  <a:pt x="625068" y="4762"/>
                </a:lnTo>
                <a:lnTo>
                  <a:pt x="625068" y="9525"/>
                </a:lnTo>
                <a:close/>
              </a:path>
              <a:path w="625475" h="2898140">
                <a:moveTo>
                  <a:pt x="9525" y="2893110"/>
                </a:moveTo>
                <a:lnTo>
                  <a:pt x="4762" y="2888348"/>
                </a:lnTo>
                <a:lnTo>
                  <a:pt x="9525" y="2888348"/>
                </a:lnTo>
                <a:lnTo>
                  <a:pt x="9525" y="2893110"/>
                </a:lnTo>
                <a:close/>
              </a:path>
              <a:path w="625475" h="2898140">
                <a:moveTo>
                  <a:pt x="615543" y="2893110"/>
                </a:moveTo>
                <a:lnTo>
                  <a:pt x="9525" y="2893110"/>
                </a:lnTo>
                <a:lnTo>
                  <a:pt x="9525" y="2888348"/>
                </a:lnTo>
                <a:lnTo>
                  <a:pt x="615543" y="2888348"/>
                </a:lnTo>
                <a:lnTo>
                  <a:pt x="615543" y="2893110"/>
                </a:lnTo>
                <a:close/>
              </a:path>
              <a:path w="625475" h="2898140">
                <a:moveTo>
                  <a:pt x="625068" y="2893110"/>
                </a:moveTo>
                <a:lnTo>
                  <a:pt x="615543" y="2893110"/>
                </a:lnTo>
                <a:lnTo>
                  <a:pt x="620306" y="2888348"/>
                </a:lnTo>
                <a:lnTo>
                  <a:pt x="625068" y="2888348"/>
                </a:lnTo>
                <a:lnTo>
                  <a:pt x="625068" y="289311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465692" y="2437282"/>
            <a:ext cx="380365" cy="216154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 spc="10" b="1">
                <a:latin typeface="华文楷体"/>
                <a:cs typeface="华文楷体"/>
              </a:rPr>
              <a:t>牛顿第二定</a:t>
            </a:r>
            <a:r>
              <a:rPr dirty="0" sz="2800" b="1">
                <a:latin typeface="华文楷体"/>
                <a:cs typeface="华文楷体"/>
              </a:rPr>
              <a:t>律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3643" y="2501417"/>
            <a:ext cx="260985" cy="2705100"/>
          </a:xfrm>
          <a:custGeom>
            <a:avLst/>
            <a:gdLst/>
            <a:ahLst/>
            <a:cxnLst/>
            <a:rect l="l" t="t" r="r" b="b"/>
            <a:pathLst>
              <a:path w="260985" h="2705100">
                <a:moveTo>
                  <a:pt x="213042" y="12700"/>
                </a:moveTo>
                <a:lnTo>
                  <a:pt x="191909" y="12700"/>
                </a:lnTo>
                <a:lnTo>
                  <a:pt x="198119" y="0"/>
                </a:lnTo>
                <a:lnTo>
                  <a:pt x="219570" y="0"/>
                </a:lnTo>
                <a:lnTo>
                  <a:pt x="213042" y="12700"/>
                </a:lnTo>
                <a:close/>
              </a:path>
              <a:path w="260985" h="2705100">
                <a:moveTo>
                  <a:pt x="183476" y="25400"/>
                </a:moveTo>
                <a:lnTo>
                  <a:pt x="168909" y="25400"/>
                </a:lnTo>
                <a:lnTo>
                  <a:pt x="174370" y="12700"/>
                </a:lnTo>
                <a:lnTo>
                  <a:pt x="189191" y="12700"/>
                </a:lnTo>
                <a:lnTo>
                  <a:pt x="183476" y="25400"/>
                </a:lnTo>
                <a:close/>
              </a:path>
              <a:path w="260985" h="2705100">
                <a:moveTo>
                  <a:pt x="163233" y="38100"/>
                </a:moveTo>
                <a:lnTo>
                  <a:pt x="149288" y="38100"/>
                </a:lnTo>
                <a:lnTo>
                  <a:pt x="153847" y="25400"/>
                </a:lnTo>
                <a:lnTo>
                  <a:pt x="168122" y="25400"/>
                </a:lnTo>
                <a:lnTo>
                  <a:pt x="163233" y="38100"/>
                </a:lnTo>
                <a:close/>
              </a:path>
              <a:path w="260985" h="2705100">
                <a:moveTo>
                  <a:pt x="146596" y="50800"/>
                </a:moveTo>
                <a:lnTo>
                  <a:pt x="137134" y="50800"/>
                </a:lnTo>
                <a:lnTo>
                  <a:pt x="140919" y="38100"/>
                </a:lnTo>
                <a:lnTo>
                  <a:pt x="150520" y="38100"/>
                </a:lnTo>
                <a:lnTo>
                  <a:pt x="146596" y="50800"/>
                </a:lnTo>
                <a:close/>
              </a:path>
              <a:path w="260985" h="2705100">
                <a:moveTo>
                  <a:pt x="136817" y="63500"/>
                </a:moveTo>
                <a:lnTo>
                  <a:pt x="127482" y="63500"/>
                </a:lnTo>
                <a:lnTo>
                  <a:pt x="130403" y="50800"/>
                </a:lnTo>
                <a:lnTo>
                  <a:pt x="139928" y="50800"/>
                </a:lnTo>
                <a:lnTo>
                  <a:pt x="136817" y="63500"/>
                </a:lnTo>
                <a:close/>
              </a:path>
              <a:path w="260985" h="2705100">
                <a:moveTo>
                  <a:pt x="131698" y="76200"/>
                </a:moveTo>
                <a:lnTo>
                  <a:pt x="122554" y="76200"/>
                </a:lnTo>
                <a:lnTo>
                  <a:pt x="124853" y="63500"/>
                </a:lnTo>
                <a:lnTo>
                  <a:pt x="134213" y="63500"/>
                </a:lnTo>
                <a:lnTo>
                  <a:pt x="131698" y="76200"/>
                </a:lnTo>
                <a:close/>
              </a:path>
              <a:path w="260985" h="2705100">
                <a:moveTo>
                  <a:pt x="126276" y="88900"/>
                </a:moveTo>
                <a:lnTo>
                  <a:pt x="118948" y="88900"/>
                </a:lnTo>
                <a:lnTo>
                  <a:pt x="120586" y="76200"/>
                </a:lnTo>
                <a:lnTo>
                  <a:pt x="127850" y="76200"/>
                </a:lnTo>
                <a:lnTo>
                  <a:pt x="126276" y="88900"/>
                </a:lnTo>
                <a:close/>
              </a:path>
              <a:path w="260985" h="2705100">
                <a:moveTo>
                  <a:pt x="124256" y="101600"/>
                </a:moveTo>
                <a:lnTo>
                  <a:pt x="116154" y="101600"/>
                </a:lnTo>
                <a:lnTo>
                  <a:pt x="116712" y="88900"/>
                </a:lnTo>
                <a:lnTo>
                  <a:pt x="125145" y="88900"/>
                </a:lnTo>
                <a:lnTo>
                  <a:pt x="124256" y="101600"/>
                </a:lnTo>
                <a:close/>
              </a:path>
              <a:path w="260985" h="2705100">
                <a:moveTo>
                  <a:pt x="123393" y="1219200"/>
                </a:moveTo>
                <a:lnTo>
                  <a:pt x="115773" y="1219200"/>
                </a:lnTo>
                <a:lnTo>
                  <a:pt x="115963" y="1206500"/>
                </a:lnTo>
                <a:lnTo>
                  <a:pt x="115963" y="101600"/>
                </a:lnTo>
                <a:lnTo>
                  <a:pt x="123583" y="101600"/>
                </a:lnTo>
                <a:lnTo>
                  <a:pt x="123583" y="1206500"/>
                </a:lnTo>
                <a:lnTo>
                  <a:pt x="123393" y="1219200"/>
                </a:lnTo>
                <a:close/>
              </a:path>
              <a:path w="260985" h="2705100">
                <a:moveTo>
                  <a:pt x="121894" y="1231900"/>
                </a:moveTo>
                <a:lnTo>
                  <a:pt x="114388" y="1231900"/>
                </a:lnTo>
                <a:lnTo>
                  <a:pt x="115277" y="1219200"/>
                </a:lnTo>
                <a:lnTo>
                  <a:pt x="122821" y="1219200"/>
                </a:lnTo>
                <a:lnTo>
                  <a:pt x="121894" y="1231900"/>
                </a:lnTo>
                <a:close/>
              </a:path>
              <a:path w="260985" h="2705100">
                <a:moveTo>
                  <a:pt x="118960" y="1244600"/>
                </a:moveTo>
                <a:lnTo>
                  <a:pt x="109867" y="1244600"/>
                </a:lnTo>
                <a:lnTo>
                  <a:pt x="111759" y="1231900"/>
                </a:lnTo>
                <a:lnTo>
                  <a:pt x="120599" y="1231900"/>
                </a:lnTo>
                <a:lnTo>
                  <a:pt x="118960" y="1244600"/>
                </a:lnTo>
                <a:close/>
              </a:path>
              <a:path w="260985" h="2705100">
                <a:moveTo>
                  <a:pt x="112064" y="1257300"/>
                </a:moveTo>
                <a:lnTo>
                  <a:pt x="105321" y="1257300"/>
                </a:lnTo>
                <a:lnTo>
                  <a:pt x="107835" y="1244600"/>
                </a:lnTo>
                <a:lnTo>
                  <a:pt x="114681" y="1244600"/>
                </a:lnTo>
                <a:lnTo>
                  <a:pt x="112064" y="1257300"/>
                </a:lnTo>
                <a:close/>
              </a:path>
              <a:path w="260985" h="2705100">
                <a:moveTo>
                  <a:pt x="105905" y="1270000"/>
                </a:moveTo>
                <a:lnTo>
                  <a:pt x="96342" y="1270000"/>
                </a:lnTo>
                <a:lnTo>
                  <a:pt x="99733" y="1257300"/>
                </a:lnTo>
                <a:lnTo>
                  <a:pt x="109131" y="1257300"/>
                </a:lnTo>
                <a:lnTo>
                  <a:pt x="105905" y="1270000"/>
                </a:lnTo>
                <a:close/>
              </a:path>
              <a:path w="260985" h="2705100">
                <a:moveTo>
                  <a:pt x="94564" y="1282700"/>
                </a:moveTo>
                <a:lnTo>
                  <a:pt x="84975" y="1282700"/>
                </a:lnTo>
                <a:lnTo>
                  <a:pt x="89153" y="1270000"/>
                </a:lnTo>
                <a:lnTo>
                  <a:pt x="98615" y="1270000"/>
                </a:lnTo>
                <a:lnTo>
                  <a:pt x="94564" y="1282700"/>
                </a:lnTo>
                <a:close/>
              </a:path>
              <a:path w="260985" h="2705100">
                <a:moveTo>
                  <a:pt x="80898" y="1295400"/>
                </a:moveTo>
                <a:lnTo>
                  <a:pt x="66459" y="1295400"/>
                </a:lnTo>
                <a:lnTo>
                  <a:pt x="71564" y="1282700"/>
                </a:lnTo>
                <a:lnTo>
                  <a:pt x="85699" y="1282700"/>
                </a:lnTo>
                <a:lnTo>
                  <a:pt x="80898" y="1295400"/>
                </a:lnTo>
                <a:close/>
              </a:path>
              <a:path w="260985" h="2705100">
                <a:moveTo>
                  <a:pt x="65176" y="1308100"/>
                </a:moveTo>
                <a:lnTo>
                  <a:pt x="44602" y="1308100"/>
                </a:lnTo>
                <a:lnTo>
                  <a:pt x="50495" y="1295400"/>
                </a:lnTo>
                <a:lnTo>
                  <a:pt x="70624" y="1295400"/>
                </a:lnTo>
                <a:lnTo>
                  <a:pt x="65176" y="1308100"/>
                </a:lnTo>
                <a:close/>
              </a:path>
              <a:path w="260985" h="2705100">
                <a:moveTo>
                  <a:pt x="41414" y="1333500"/>
                </a:moveTo>
                <a:lnTo>
                  <a:pt x="13588" y="1333500"/>
                </a:lnTo>
                <a:lnTo>
                  <a:pt x="6781" y="1320800"/>
                </a:lnTo>
                <a:lnTo>
                  <a:pt x="0" y="1320800"/>
                </a:lnTo>
                <a:lnTo>
                  <a:pt x="6921" y="1308100"/>
                </a:lnTo>
                <a:lnTo>
                  <a:pt x="41414" y="1308100"/>
                </a:lnTo>
                <a:lnTo>
                  <a:pt x="35039" y="1320800"/>
                </a:lnTo>
                <a:lnTo>
                  <a:pt x="41414" y="1333500"/>
                </a:lnTo>
                <a:close/>
              </a:path>
              <a:path w="260985" h="2705100">
                <a:moveTo>
                  <a:pt x="70624" y="1346200"/>
                </a:moveTo>
                <a:lnTo>
                  <a:pt x="56057" y="1346200"/>
                </a:lnTo>
                <a:lnTo>
                  <a:pt x="50355" y="1333500"/>
                </a:lnTo>
                <a:lnTo>
                  <a:pt x="65176" y="1333500"/>
                </a:lnTo>
                <a:lnTo>
                  <a:pt x="70624" y="1346200"/>
                </a:lnTo>
                <a:close/>
              </a:path>
              <a:path w="260985" h="2705100">
                <a:moveTo>
                  <a:pt x="85699" y="1358900"/>
                </a:moveTo>
                <a:lnTo>
                  <a:pt x="76301" y="1358900"/>
                </a:lnTo>
                <a:lnTo>
                  <a:pt x="71424" y="1346200"/>
                </a:lnTo>
                <a:lnTo>
                  <a:pt x="80898" y="1346200"/>
                </a:lnTo>
                <a:lnTo>
                  <a:pt x="85699" y="1358900"/>
                </a:lnTo>
                <a:close/>
              </a:path>
              <a:path w="260985" h="2705100">
                <a:moveTo>
                  <a:pt x="98615" y="1371600"/>
                </a:moveTo>
                <a:lnTo>
                  <a:pt x="89153" y="1371600"/>
                </a:lnTo>
                <a:lnTo>
                  <a:pt x="84975" y="1358900"/>
                </a:lnTo>
                <a:lnTo>
                  <a:pt x="94564" y="1358900"/>
                </a:lnTo>
                <a:lnTo>
                  <a:pt x="98615" y="1371600"/>
                </a:lnTo>
                <a:close/>
              </a:path>
              <a:path w="260985" h="2705100">
                <a:moveTo>
                  <a:pt x="109131" y="1384300"/>
                </a:moveTo>
                <a:lnTo>
                  <a:pt x="99733" y="1384300"/>
                </a:lnTo>
                <a:lnTo>
                  <a:pt x="96342" y="1371600"/>
                </a:lnTo>
                <a:lnTo>
                  <a:pt x="105905" y="1371600"/>
                </a:lnTo>
                <a:lnTo>
                  <a:pt x="109131" y="1384300"/>
                </a:lnTo>
                <a:close/>
              </a:path>
              <a:path w="260985" h="2705100">
                <a:moveTo>
                  <a:pt x="116979" y="1397000"/>
                </a:moveTo>
                <a:lnTo>
                  <a:pt x="107835" y="1397000"/>
                </a:lnTo>
                <a:lnTo>
                  <a:pt x="105321" y="1384300"/>
                </a:lnTo>
                <a:lnTo>
                  <a:pt x="114681" y="1384300"/>
                </a:lnTo>
                <a:lnTo>
                  <a:pt x="116979" y="1397000"/>
                </a:lnTo>
                <a:close/>
              </a:path>
              <a:path w="260985" h="2705100">
                <a:moveTo>
                  <a:pt x="120599" y="1409700"/>
                </a:moveTo>
                <a:lnTo>
                  <a:pt x="113258" y="1409700"/>
                </a:lnTo>
                <a:lnTo>
                  <a:pt x="111683" y="1397000"/>
                </a:lnTo>
                <a:lnTo>
                  <a:pt x="118960" y="1397000"/>
                </a:lnTo>
                <a:lnTo>
                  <a:pt x="120599" y="1409700"/>
                </a:lnTo>
                <a:close/>
              </a:path>
              <a:path w="260985" h="2705100">
                <a:moveTo>
                  <a:pt x="122821" y="1422400"/>
                </a:moveTo>
                <a:lnTo>
                  <a:pt x="115277" y="1422400"/>
                </a:lnTo>
                <a:lnTo>
                  <a:pt x="114388" y="1409700"/>
                </a:lnTo>
                <a:lnTo>
                  <a:pt x="121894" y="1409700"/>
                </a:lnTo>
                <a:lnTo>
                  <a:pt x="122821" y="1422400"/>
                </a:lnTo>
                <a:close/>
              </a:path>
              <a:path w="260985" h="2705100">
                <a:moveTo>
                  <a:pt x="123583" y="2590800"/>
                </a:moveTo>
                <a:lnTo>
                  <a:pt x="115963" y="2590800"/>
                </a:lnTo>
                <a:lnTo>
                  <a:pt x="115963" y="1435100"/>
                </a:lnTo>
                <a:lnTo>
                  <a:pt x="115773" y="1422400"/>
                </a:lnTo>
                <a:lnTo>
                  <a:pt x="123393" y="1422400"/>
                </a:lnTo>
                <a:lnTo>
                  <a:pt x="123583" y="1435100"/>
                </a:lnTo>
                <a:lnTo>
                  <a:pt x="123583" y="2590800"/>
                </a:lnTo>
                <a:close/>
              </a:path>
              <a:path w="260985" h="2705100">
                <a:moveTo>
                  <a:pt x="124282" y="2603500"/>
                </a:moveTo>
                <a:lnTo>
                  <a:pt x="116712" y="2603500"/>
                </a:lnTo>
                <a:lnTo>
                  <a:pt x="116154" y="2590800"/>
                </a:lnTo>
                <a:lnTo>
                  <a:pt x="123748" y="2590800"/>
                </a:lnTo>
                <a:lnTo>
                  <a:pt x="124282" y="2603500"/>
                </a:lnTo>
                <a:close/>
              </a:path>
              <a:path w="260985" h="2705100">
                <a:moveTo>
                  <a:pt x="127850" y="2616200"/>
                </a:moveTo>
                <a:lnTo>
                  <a:pt x="118948" y="2616200"/>
                </a:lnTo>
                <a:lnTo>
                  <a:pt x="117652" y="2603500"/>
                </a:lnTo>
                <a:lnTo>
                  <a:pt x="126276" y="2603500"/>
                </a:lnTo>
                <a:lnTo>
                  <a:pt x="127850" y="2616200"/>
                </a:lnTo>
                <a:close/>
              </a:path>
              <a:path w="260985" h="2705100">
                <a:moveTo>
                  <a:pt x="131800" y="2628900"/>
                </a:moveTo>
                <a:lnTo>
                  <a:pt x="124853" y="2628900"/>
                </a:lnTo>
                <a:lnTo>
                  <a:pt x="122554" y="2616200"/>
                </a:lnTo>
                <a:lnTo>
                  <a:pt x="129578" y="2616200"/>
                </a:lnTo>
                <a:lnTo>
                  <a:pt x="131800" y="2628900"/>
                </a:lnTo>
                <a:close/>
              </a:path>
              <a:path w="260985" h="2705100">
                <a:moveTo>
                  <a:pt x="139928" y="2641600"/>
                </a:moveTo>
                <a:lnTo>
                  <a:pt x="130403" y="2641600"/>
                </a:lnTo>
                <a:lnTo>
                  <a:pt x="127482" y="2628900"/>
                </a:lnTo>
                <a:lnTo>
                  <a:pt x="136817" y="2628900"/>
                </a:lnTo>
                <a:lnTo>
                  <a:pt x="139928" y="2641600"/>
                </a:lnTo>
                <a:close/>
              </a:path>
              <a:path w="260985" h="2705100">
                <a:moveTo>
                  <a:pt x="150520" y="2654300"/>
                </a:moveTo>
                <a:lnTo>
                  <a:pt x="140919" y="2654300"/>
                </a:lnTo>
                <a:lnTo>
                  <a:pt x="137134" y="2641600"/>
                </a:lnTo>
                <a:lnTo>
                  <a:pt x="146596" y="2641600"/>
                </a:lnTo>
                <a:lnTo>
                  <a:pt x="150520" y="2654300"/>
                </a:lnTo>
                <a:close/>
              </a:path>
              <a:path w="260985" h="2705100">
                <a:moveTo>
                  <a:pt x="163372" y="2667000"/>
                </a:moveTo>
                <a:lnTo>
                  <a:pt x="153847" y="2667000"/>
                </a:lnTo>
                <a:lnTo>
                  <a:pt x="149288" y="2654300"/>
                </a:lnTo>
                <a:lnTo>
                  <a:pt x="158711" y="2654300"/>
                </a:lnTo>
                <a:lnTo>
                  <a:pt x="163372" y="2667000"/>
                </a:lnTo>
                <a:close/>
              </a:path>
              <a:path w="260985" h="2705100">
                <a:moveTo>
                  <a:pt x="183629" y="2679700"/>
                </a:moveTo>
                <a:lnTo>
                  <a:pt x="168909" y="2679700"/>
                </a:lnTo>
                <a:lnTo>
                  <a:pt x="163664" y="2667000"/>
                </a:lnTo>
                <a:lnTo>
                  <a:pt x="178104" y="2667000"/>
                </a:lnTo>
                <a:lnTo>
                  <a:pt x="183629" y="2679700"/>
                </a:lnTo>
                <a:close/>
              </a:path>
              <a:path w="260985" h="2705100">
                <a:moveTo>
                  <a:pt x="213182" y="2692400"/>
                </a:moveTo>
                <a:lnTo>
                  <a:pt x="191909" y="2692400"/>
                </a:lnTo>
                <a:lnTo>
                  <a:pt x="185877" y="2679700"/>
                </a:lnTo>
                <a:lnTo>
                  <a:pt x="206794" y="2679700"/>
                </a:lnTo>
                <a:lnTo>
                  <a:pt x="213182" y="2692400"/>
                </a:lnTo>
                <a:close/>
              </a:path>
              <a:path w="260985" h="2705100">
                <a:moveTo>
                  <a:pt x="260362" y="2705100"/>
                </a:moveTo>
                <a:lnTo>
                  <a:pt x="238569" y="2705100"/>
                </a:lnTo>
                <a:lnTo>
                  <a:pt x="231495" y="2692400"/>
                </a:lnTo>
                <a:lnTo>
                  <a:pt x="260515" y="2692400"/>
                </a:lnTo>
                <a:lnTo>
                  <a:pt x="260362" y="2705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42880" y="2077973"/>
            <a:ext cx="1290320" cy="608330"/>
          </a:xfrm>
          <a:custGeom>
            <a:avLst/>
            <a:gdLst/>
            <a:ahLst/>
            <a:cxnLst/>
            <a:rect l="l" t="t" r="r" b="b"/>
            <a:pathLst>
              <a:path w="1290320" h="608330">
                <a:moveTo>
                  <a:pt x="1289951" y="607783"/>
                </a:moveTo>
                <a:lnTo>
                  <a:pt x="0" y="607783"/>
                </a:lnTo>
                <a:lnTo>
                  <a:pt x="0" y="0"/>
                </a:lnTo>
                <a:lnTo>
                  <a:pt x="1289951" y="0"/>
                </a:lnTo>
                <a:lnTo>
                  <a:pt x="128995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95083"/>
                </a:lnTo>
                <a:lnTo>
                  <a:pt x="6350" y="595083"/>
                </a:lnTo>
                <a:lnTo>
                  <a:pt x="12700" y="601433"/>
                </a:lnTo>
                <a:lnTo>
                  <a:pt x="1289951" y="601433"/>
                </a:lnTo>
                <a:lnTo>
                  <a:pt x="1289951" y="607783"/>
                </a:lnTo>
                <a:close/>
              </a:path>
              <a:path w="1290320" h="60833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290320" h="608330">
                <a:moveTo>
                  <a:pt x="127725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77251" y="6350"/>
                </a:lnTo>
                <a:lnTo>
                  <a:pt x="1277251" y="12700"/>
                </a:lnTo>
                <a:close/>
              </a:path>
              <a:path w="1290320" h="608330">
                <a:moveTo>
                  <a:pt x="1277251" y="601433"/>
                </a:moveTo>
                <a:lnTo>
                  <a:pt x="1277251" y="6350"/>
                </a:lnTo>
                <a:lnTo>
                  <a:pt x="1283601" y="12700"/>
                </a:lnTo>
                <a:lnTo>
                  <a:pt x="1289951" y="12700"/>
                </a:lnTo>
                <a:lnTo>
                  <a:pt x="1289951" y="595083"/>
                </a:lnTo>
                <a:lnTo>
                  <a:pt x="1283601" y="595083"/>
                </a:lnTo>
                <a:lnTo>
                  <a:pt x="1277251" y="601433"/>
                </a:lnTo>
                <a:close/>
              </a:path>
              <a:path w="1290320" h="608330">
                <a:moveTo>
                  <a:pt x="1289951" y="12700"/>
                </a:moveTo>
                <a:lnTo>
                  <a:pt x="1283601" y="12700"/>
                </a:lnTo>
                <a:lnTo>
                  <a:pt x="1277251" y="6350"/>
                </a:lnTo>
                <a:lnTo>
                  <a:pt x="1289951" y="6350"/>
                </a:lnTo>
                <a:lnTo>
                  <a:pt x="1289951" y="12700"/>
                </a:lnTo>
                <a:close/>
              </a:path>
              <a:path w="1290320" h="608330">
                <a:moveTo>
                  <a:pt x="12700" y="601433"/>
                </a:moveTo>
                <a:lnTo>
                  <a:pt x="6350" y="595083"/>
                </a:lnTo>
                <a:lnTo>
                  <a:pt x="12700" y="595083"/>
                </a:lnTo>
                <a:lnTo>
                  <a:pt x="12700" y="601433"/>
                </a:lnTo>
                <a:close/>
              </a:path>
              <a:path w="1290320" h="608330">
                <a:moveTo>
                  <a:pt x="1277251" y="601433"/>
                </a:moveTo>
                <a:lnTo>
                  <a:pt x="12700" y="601433"/>
                </a:lnTo>
                <a:lnTo>
                  <a:pt x="12700" y="595083"/>
                </a:lnTo>
                <a:lnTo>
                  <a:pt x="1277251" y="595083"/>
                </a:lnTo>
                <a:lnTo>
                  <a:pt x="1277251" y="601433"/>
                </a:lnTo>
                <a:close/>
              </a:path>
              <a:path w="1290320" h="608330">
                <a:moveTo>
                  <a:pt x="1289951" y="601433"/>
                </a:moveTo>
                <a:lnTo>
                  <a:pt x="1277251" y="601433"/>
                </a:lnTo>
                <a:lnTo>
                  <a:pt x="1283601" y="595083"/>
                </a:lnTo>
                <a:lnTo>
                  <a:pt x="1289951" y="595083"/>
                </a:lnTo>
                <a:lnTo>
                  <a:pt x="1289951" y="601433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28936" y="2114169"/>
            <a:ext cx="91566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7370" algn="l"/>
              </a:tabLst>
            </a:pPr>
            <a:r>
              <a:rPr dirty="0" sz="2800" spc="-10" b="1" i="1">
                <a:latin typeface="华文楷体"/>
                <a:cs typeface="华文楷体"/>
              </a:rPr>
              <a:t>内</a:t>
            </a:r>
            <a:r>
              <a:rPr dirty="0" sz="2800" spc="-10" b="1" i="1">
                <a:latin typeface="华文楷体"/>
                <a:cs typeface="华文楷体"/>
              </a:rPr>
              <a:t>	</a:t>
            </a:r>
            <a:r>
              <a:rPr dirty="0" sz="2800" spc="-10" b="1" i="1">
                <a:latin typeface="华文楷体"/>
                <a:cs typeface="华文楷体"/>
              </a:rPr>
              <a:t>容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64648" y="3964813"/>
            <a:ext cx="1290320" cy="608330"/>
          </a:xfrm>
          <a:custGeom>
            <a:avLst/>
            <a:gdLst/>
            <a:ahLst/>
            <a:cxnLst/>
            <a:rect l="l" t="t" r="r" b="b"/>
            <a:pathLst>
              <a:path w="1290320" h="608329">
                <a:moveTo>
                  <a:pt x="1289951" y="607783"/>
                </a:moveTo>
                <a:lnTo>
                  <a:pt x="0" y="607783"/>
                </a:lnTo>
                <a:lnTo>
                  <a:pt x="0" y="0"/>
                </a:lnTo>
                <a:lnTo>
                  <a:pt x="1289951" y="0"/>
                </a:lnTo>
                <a:lnTo>
                  <a:pt x="128995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95083"/>
                </a:lnTo>
                <a:lnTo>
                  <a:pt x="6350" y="595083"/>
                </a:lnTo>
                <a:lnTo>
                  <a:pt x="12700" y="601433"/>
                </a:lnTo>
                <a:lnTo>
                  <a:pt x="1289951" y="601433"/>
                </a:lnTo>
                <a:lnTo>
                  <a:pt x="1289951" y="607783"/>
                </a:lnTo>
                <a:close/>
              </a:path>
              <a:path w="1290320" h="60832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290320" h="608329">
                <a:moveTo>
                  <a:pt x="127725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77251" y="6350"/>
                </a:lnTo>
                <a:lnTo>
                  <a:pt x="1277251" y="12700"/>
                </a:lnTo>
                <a:close/>
              </a:path>
              <a:path w="1290320" h="608329">
                <a:moveTo>
                  <a:pt x="1277251" y="601433"/>
                </a:moveTo>
                <a:lnTo>
                  <a:pt x="1277251" y="6350"/>
                </a:lnTo>
                <a:lnTo>
                  <a:pt x="1283601" y="12700"/>
                </a:lnTo>
                <a:lnTo>
                  <a:pt x="1289951" y="12700"/>
                </a:lnTo>
                <a:lnTo>
                  <a:pt x="1289951" y="595083"/>
                </a:lnTo>
                <a:lnTo>
                  <a:pt x="1283601" y="595083"/>
                </a:lnTo>
                <a:lnTo>
                  <a:pt x="1277251" y="601433"/>
                </a:lnTo>
                <a:close/>
              </a:path>
              <a:path w="1290320" h="608329">
                <a:moveTo>
                  <a:pt x="1289951" y="12700"/>
                </a:moveTo>
                <a:lnTo>
                  <a:pt x="1283601" y="12700"/>
                </a:lnTo>
                <a:lnTo>
                  <a:pt x="1277251" y="6350"/>
                </a:lnTo>
                <a:lnTo>
                  <a:pt x="1289951" y="6350"/>
                </a:lnTo>
                <a:lnTo>
                  <a:pt x="1289951" y="12700"/>
                </a:lnTo>
                <a:close/>
              </a:path>
              <a:path w="1290320" h="608329">
                <a:moveTo>
                  <a:pt x="12700" y="601433"/>
                </a:moveTo>
                <a:lnTo>
                  <a:pt x="6350" y="595083"/>
                </a:lnTo>
                <a:lnTo>
                  <a:pt x="12700" y="595083"/>
                </a:lnTo>
                <a:lnTo>
                  <a:pt x="12700" y="601433"/>
                </a:lnTo>
                <a:close/>
              </a:path>
              <a:path w="1290320" h="608329">
                <a:moveTo>
                  <a:pt x="1277251" y="601433"/>
                </a:moveTo>
                <a:lnTo>
                  <a:pt x="12700" y="601433"/>
                </a:lnTo>
                <a:lnTo>
                  <a:pt x="12700" y="595083"/>
                </a:lnTo>
                <a:lnTo>
                  <a:pt x="1277251" y="595083"/>
                </a:lnTo>
                <a:lnTo>
                  <a:pt x="1277251" y="601433"/>
                </a:lnTo>
                <a:close/>
              </a:path>
              <a:path w="1290320" h="608329">
                <a:moveTo>
                  <a:pt x="1289951" y="601433"/>
                </a:moveTo>
                <a:lnTo>
                  <a:pt x="1277251" y="601433"/>
                </a:lnTo>
                <a:lnTo>
                  <a:pt x="1283601" y="595083"/>
                </a:lnTo>
                <a:lnTo>
                  <a:pt x="1289951" y="595083"/>
                </a:lnTo>
                <a:lnTo>
                  <a:pt x="1289951" y="601433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650703" y="4001008"/>
            <a:ext cx="91566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7370" algn="l"/>
              </a:tabLst>
            </a:pPr>
            <a:r>
              <a:rPr dirty="0" sz="2800" spc="-10" b="1" i="1">
                <a:latin typeface="华文楷体"/>
                <a:cs typeface="华文楷体"/>
              </a:rPr>
              <a:t>理</a:t>
            </a:r>
            <a:r>
              <a:rPr dirty="0" sz="2800" spc="-10" b="1" i="1">
                <a:latin typeface="华文楷体"/>
                <a:cs typeface="华文楷体"/>
              </a:rPr>
              <a:t>	</a:t>
            </a:r>
            <a:r>
              <a:rPr dirty="0" sz="2800" spc="-10" b="1" i="1">
                <a:latin typeface="华文楷体"/>
                <a:cs typeface="华文楷体"/>
              </a:rPr>
              <a:t>解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71913" y="5046103"/>
            <a:ext cx="1290320" cy="608330"/>
          </a:xfrm>
          <a:custGeom>
            <a:avLst/>
            <a:gdLst/>
            <a:ahLst/>
            <a:cxnLst/>
            <a:rect l="l" t="t" r="r" b="b"/>
            <a:pathLst>
              <a:path w="1290320" h="608329">
                <a:moveTo>
                  <a:pt x="1289951" y="607783"/>
                </a:moveTo>
                <a:lnTo>
                  <a:pt x="0" y="607783"/>
                </a:lnTo>
                <a:lnTo>
                  <a:pt x="0" y="0"/>
                </a:lnTo>
                <a:lnTo>
                  <a:pt x="1289951" y="0"/>
                </a:lnTo>
                <a:lnTo>
                  <a:pt x="128995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95083"/>
                </a:lnTo>
                <a:lnTo>
                  <a:pt x="6350" y="595083"/>
                </a:lnTo>
                <a:lnTo>
                  <a:pt x="12700" y="601433"/>
                </a:lnTo>
                <a:lnTo>
                  <a:pt x="1289951" y="601433"/>
                </a:lnTo>
                <a:lnTo>
                  <a:pt x="1289951" y="607783"/>
                </a:lnTo>
                <a:close/>
              </a:path>
              <a:path w="1290320" h="60832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290320" h="608329">
                <a:moveTo>
                  <a:pt x="127725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77251" y="6350"/>
                </a:lnTo>
                <a:lnTo>
                  <a:pt x="1277251" y="12700"/>
                </a:lnTo>
                <a:close/>
              </a:path>
              <a:path w="1290320" h="608329">
                <a:moveTo>
                  <a:pt x="1277251" y="601433"/>
                </a:moveTo>
                <a:lnTo>
                  <a:pt x="1277251" y="6350"/>
                </a:lnTo>
                <a:lnTo>
                  <a:pt x="1283601" y="12700"/>
                </a:lnTo>
                <a:lnTo>
                  <a:pt x="1289951" y="12700"/>
                </a:lnTo>
                <a:lnTo>
                  <a:pt x="1289951" y="595083"/>
                </a:lnTo>
                <a:lnTo>
                  <a:pt x="1283601" y="595083"/>
                </a:lnTo>
                <a:lnTo>
                  <a:pt x="1277251" y="601433"/>
                </a:lnTo>
                <a:close/>
              </a:path>
              <a:path w="1290320" h="608329">
                <a:moveTo>
                  <a:pt x="1289951" y="12700"/>
                </a:moveTo>
                <a:lnTo>
                  <a:pt x="1283601" y="12700"/>
                </a:lnTo>
                <a:lnTo>
                  <a:pt x="1277251" y="6350"/>
                </a:lnTo>
                <a:lnTo>
                  <a:pt x="1289951" y="6350"/>
                </a:lnTo>
                <a:lnTo>
                  <a:pt x="1289951" y="12700"/>
                </a:lnTo>
                <a:close/>
              </a:path>
              <a:path w="1290320" h="608329">
                <a:moveTo>
                  <a:pt x="12700" y="601433"/>
                </a:moveTo>
                <a:lnTo>
                  <a:pt x="6350" y="595083"/>
                </a:lnTo>
                <a:lnTo>
                  <a:pt x="12700" y="595083"/>
                </a:lnTo>
                <a:lnTo>
                  <a:pt x="12700" y="601433"/>
                </a:lnTo>
                <a:close/>
              </a:path>
              <a:path w="1290320" h="608329">
                <a:moveTo>
                  <a:pt x="1277251" y="601433"/>
                </a:moveTo>
                <a:lnTo>
                  <a:pt x="12700" y="601433"/>
                </a:lnTo>
                <a:lnTo>
                  <a:pt x="12700" y="595083"/>
                </a:lnTo>
                <a:lnTo>
                  <a:pt x="1277251" y="595083"/>
                </a:lnTo>
                <a:lnTo>
                  <a:pt x="1277251" y="601433"/>
                </a:lnTo>
                <a:close/>
              </a:path>
              <a:path w="1290320" h="608329">
                <a:moveTo>
                  <a:pt x="1289951" y="601433"/>
                </a:moveTo>
                <a:lnTo>
                  <a:pt x="1277251" y="601433"/>
                </a:lnTo>
                <a:lnTo>
                  <a:pt x="1283601" y="595083"/>
                </a:lnTo>
                <a:lnTo>
                  <a:pt x="1289951" y="595083"/>
                </a:lnTo>
                <a:lnTo>
                  <a:pt x="1289951" y="601433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57968" y="5082298"/>
            <a:ext cx="91566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7370" algn="l"/>
              </a:tabLst>
            </a:pPr>
            <a:r>
              <a:rPr dirty="0" sz="2800" spc="-10" b="1" i="1">
                <a:latin typeface="华文楷体"/>
                <a:cs typeface="华文楷体"/>
              </a:rPr>
              <a:t>应</a:t>
            </a:r>
            <a:r>
              <a:rPr dirty="0" sz="2800" spc="-10" b="1" i="1">
                <a:latin typeface="华文楷体"/>
                <a:cs typeface="华文楷体"/>
              </a:rPr>
              <a:t>	</a:t>
            </a:r>
            <a:r>
              <a:rPr dirty="0" sz="2800" spc="-10" b="1" i="1">
                <a:latin typeface="华文楷体"/>
                <a:cs typeface="华文楷体"/>
              </a:rPr>
              <a:t>用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7397" y="2927057"/>
            <a:ext cx="1290320" cy="608330"/>
          </a:xfrm>
          <a:custGeom>
            <a:avLst/>
            <a:gdLst/>
            <a:ahLst/>
            <a:cxnLst/>
            <a:rect l="l" t="t" r="r" b="b"/>
            <a:pathLst>
              <a:path w="1290320" h="608329">
                <a:moveTo>
                  <a:pt x="1289951" y="607783"/>
                </a:moveTo>
                <a:lnTo>
                  <a:pt x="0" y="607783"/>
                </a:lnTo>
                <a:lnTo>
                  <a:pt x="0" y="0"/>
                </a:lnTo>
                <a:lnTo>
                  <a:pt x="1289951" y="0"/>
                </a:lnTo>
                <a:lnTo>
                  <a:pt x="128995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95083"/>
                </a:lnTo>
                <a:lnTo>
                  <a:pt x="6350" y="595083"/>
                </a:lnTo>
                <a:lnTo>
                  <a:pt x="12700" y="601433"/>
                </a:lnTo>
                <a:lnTo>
                  <a:pt x="1289951" y="601433"/>
                </a:lnTo>
                <a:lnTo>
                  <a:pt x="1289951" y="607783"/>
                </a:lnTo>
                <a:close/>
              </a:path>
              <a:path w="1290320" h="60832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290320" h="608329">
                <a:moveTo>
                  <a:pt x="127725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77251" y="6350"/>
                </a:lnTo>
                <a:lnTo>
                  <a:pt x="1277251" y="12700"/>
                </a:lnTo>
                <a:close/>
              </a:path>
              <a:path w="1290320" h="608329">
                <a:moveTo>
                  <a:pt x="1277251" y="601433"/>
                </a:moveTo>
                <a:lnTo>
                  <a:pt x="1277251" y="6350"/>
                </a:lnTo>
                <a:lnTo>
                  <a:pt x="1283601" y="12700"/>
                </a:lnTo>
                <a:lnTo>
                  <a:pt x="1289951" y="12700"/>
                </a:lnTo>
                <a:lnTo>
                  <a:pt x="1289951" y="595083"/>
                </a:lnTo>
                <a:lnTo>
                  <a:pt x="1283601" y="595083"/>
                </a:lnTo>
                <a:lnTo>
                  <a:pt x="1277251" y="601433"/>
                </a:lnTo>
                <a:close/>
              </a:path>
              <a:path w="1290320" h="608329">
                <a:moveTo>
                  <a:pt x="1289951" y="12700"/>
                </a:moveTo>
                <a:lnTo>
                  <a:pt x="1283601" y="12700"/>
                </a:lnTo>
                <a:lnTo>
                  <a:pt x="1277251" y="6350"/>
                </a:lnTo>
                <a:lnTo>
                  <a:pt x="1289951" y="6350"/>
                </a:lnTo>
                <a:lnTo>
                  <a:pt x="1289951" y="12700"/>
                </a:lnTo>
                <a:close/>
              </a:path>
              <a:path w="1290320" h="608329">
                <a:moveTo>
                  <a:pt x="12700" y="601433"/>
                </a:moveTo>
                <a:lnTo>
                  <a:pt x="6350" y="595083"/>
                </a:lnTo>
                <a:lnTo>
                  <a:pt x="12700" y="595083"/>
                </a:lnTo>
                <a:lnTo>
                  <a:pt x="12700" y="601433"/>
                </a:lnTo>
                <a:close/>
              </a:path>
              <a:path w="1290320" h="608329">
                <a:moveTo>
                  <a:pt x="1277251" y="601433"/>
                </a:moveTo>
                <a:lnTo>
                  <a:pt x="12700" y="601433"/>
                </a:lnTo>
                <a:lnTo>
                  <a:pt x="12700" y="595083"/>
                </a:lnTo>
                <a:lnTo>
                  <a:pt x="1277251" y="595083"/>
                </a:lnTo>
                <a:lnTo>
                  <a:pt x="1277251" y="601433"/>
                </a:lnTo>
                <a:close/>
              </a:path>
              <a:path w="1290320" h="608329">
                <a:moveTo>
                  <a:pt x="1289951" y="601433"/>
                </a:moveTo>
                <a:lnTo>
                  <a:pt x="1277251" y="601433"/>
                </a:lnTo>
                <a:lnTo>
                  <a:pt x="1283601" y="595083"/>
                </a:lnTo>
                <a:lnTo>
                  <a:pt x="1289951" y="595083"/>
                </a:lnTo>
                <a:lnTo>
                  <a:pt x="1289951" y="601433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55187" y="2963253"/>
            <a:ext cx="109283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华文楷体"/>
                <a:cs typeface="华文楷体"/>
              </a:rPr>
              <a:t>表达</a:t>
            </a:r>
            <a:r>
              <a:rPr dirty="0" sz="2800" spc="-10" b="1" i="1">
                <a:latin typeface="华文楷体"/>
                <a:cs typeface="华文楷体"/>
              </a:rPr>
              <a:t>式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97676" y="3192919"/>
            <a:ext cx="1548130" cy="76200"/>
          </a:xfrm>
          <a:custGeom>
            <a:avLst/>
            <a:gdLst/>
            <a:ahLst/>
            <a:cxnLst/>
            <a:rect l="l" t="t" r="r" b="b"/>
            <a:pathLst>
              <a:path w="1548129" h="76200">
                <a:moveTo>
                  <a:pt x="1471798" y="25405"/>
                </a:moveTo>
                <a:lnTo>
                  <a:pt x="1471777" y="0"/>
                </a:lnTo>
                <a:lnTo>
                  <a:pt x="1522679" y="25387"/>
                </a:lnTo>
                <a:lnTo>
                  <a:pt x="1471798" y="25405"/>
                </a:lnTo>
                <a:close/>
              </a:path>
              <a:path w="1548129" h="76200">
                <a:moveTo>
                  <a:pt x="1471819" y="50805"/>
                </a:moveTo>
                <a:lnTo>
                  <a:pt x="1471798" y="25405"/>
                </a:lnTo>
                <a:lnTo>
                  <a:pt x="1490852" y="25387"/>
                </a:lnTo>
                <a:lnTo>
                  <a:pt x="1490878" y="50787"/>
                </a:lnTo>
                <a:lnTo>
                  <a:pt x="1471819" y="50805"/>
                </a:lnTo>
                <a:close/>
              </a:path>
              <a:path w="1548129" h="76200">
                <a:moveTo>
                  <a:pt x="1471841" y="76200"/>
                </a:moveTo>
                <a:lnTo>
                  <a:pt x="1471819" y="50805"/>
                </a:lnTo>
                <a:lnTo>
                  <a:pt x="1490878" y="50787"/>
                </a:lnTo>
                <a:lnTo>
                  <a:pt x="1490852" y="25387"/>
                </a:lnTo>
                <a:lnTo>
                  <a:pt x="1522679" y="25387"/>
                </a:lnTo>
                <a:lnTo>
                  <a:pt x="1548015" y="38023"/>
                </a:lnTo>
                <a:lnTo>
                  <a:pt x="1471841" y="76200"/>
                </a:lnTo>
                <a:close/>
              </a:path>
              <a:path w="1548129" h="76200">
                <a:moveTo>
                  <a:pt x="25" y="52184"/>
                </a:moveTo>
                <a:lnTo>
                  <a:pt x="0" y="26784"/>
                </a:lnTo>
                <a:lnTo>
                  <a:pt x="1471798" y="25405"/>
                </a:lnTo>
                <a:lnTo>
                  <a:pt x="1471819" y="50805"/>
                </a:lnTo>
                <a:lnTo>
                  <a:pt x="25" y="52184"/>
                </a:lnTo>
                <a:close/>
              </a:path>
            </a:pathLst>
          </a:custGeom>
          <a:solidFill>
            <a:srgbClr val="2D75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853222" y="2945473"/>
            <a:ext cx="10325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sz="2800">
                <a:latin typeface="宋体"/>
                <a:cs typeface="宋体"/>
              </a:rPr>
              <a:t>＝</a:t>
            </a:r>
            <a:r>
              <a:rPr dirty="0" sz="2800" spc="-5" i="1">
                <a:latin typeface="Times New Roman"/>
                <a:cs typeface="Times New Roman"/>
              </a:rPr>
              <a:t>ma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9670" y="2716415"/>
            <a:ext cx="267398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73505" algn="l"/>
              </a:tabLst>
            </a:pPr>
            <a:r>
              <a:rPr dirty="0" baseline="-36706" sz="4200" spc="-7" i="1">
                <a:latin typeface="Times New Roman"/>
                <a:cs typeface="Times New Roman"/>
              </a:rPr>
              <a:t>F</a:t>
            </a:r>
            <a:r>
              <a:rPr dirty="0" baseline="-36706" sz="4200">
                <a:latin typeface="宋体"/>
                <a:cs typeface="宋体"/>
              </a:rPr>
              <a:t>＝</a:t>
            </a:r>
            <a:r>
              <a:rPr dirty="0" baseline="-36706" sz="4200" spc="-7" i="1">
                <a:latin typeface="Times New Roman"/>
                <a:cs typeface="Times New Roman"/>
              </a:rPr>
              <a:t>kma</a:t>
            </a:r>
            <a:r>
              <a:rPr dirty="0" baseline="-36706" sz="4200" i="1"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1N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的定义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31498" y="3529621"/>
            <a:ext cx="3995420" cy="138303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6670">
              <a:lnSpc>
                <a:spcPct val="100000"/>
              </a:lnSpc>
              <a:spcBef>
                <a:spcPts val="820"/>
              </a:spcBef>
            </a:pPr>
            <a:r>
              <a:rPr dirty="0" sz="2400" i="1">
                <a:latin typeface="华文楷体"/>
                <a:cs typeface="华文楷体"/>
              </a:rPr>
              <a:t>力是产生加速度的原因</a:t>
            </a:r>
            <a:endParaRPr sz="2400">
              <a:latin typeface="华文楷体"/>
              <a:cs typeface="华文楷体"/>
            </a:endParaRPr>
          </a:p>
          <a:p>
            <a:pPr marL="12700" marR="5080" indent="6985">
              <a:lnSpc>
                <a:spcPct val="121000"/>
              </a:lnSpc>
              <a:spcBef>
                <a:spcPts val="114"/>
              </a:spcBef>
            </a:pPr>
            <a:r>
              <a:rPr dirty="0" sz="2400" i="1">
                <a:latin typeface="华文楷体"/>
                <a:cs typeface="华文楷体"/>
              </a:rPr>
              <a:t>加速度方向与合力的方向相同 力和加速度瞬时对应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68583" y="3732199"/>
            <a:ext cx="199390" cy="1127760"/>
          </a:xfrm>
          <a:custGeom>
            <a:avLst/>
            <a:gdLst/>
            <a:ahLst/>
            <a:cxnLst/>
            <a:rect l="l" t="t" r="r" b="b"/>
            <a:pathLst>
              <a:path w="199389" h="1127760">
                <a:moveTo>
                  <a:pt x="118389" y="487679"/>
                </a:moveTo>
                <a:lnTo>
                  <a:pt x="110769" y="487679"/>
                </a:lnTo>
                <a:lnTo>
                  <a:pt x="110883" y="64770"/>
                </a:lnTo>
                <a:lnTo>
                  <a:pt x="111239" y="60960"/>
                </a:lnTo>
                <a:lnTo>
                  <a:pt x="111810" y="57150"/>
                </a:lnTo>
                <a:lnTo>
                  <a:pt x="112610" y="54610"/>
                </a:lnTo>
                <a:lnTo>
                  <a:pt x="113614" y="50800"/>
                </a:lnTo>
                <a:lnTo>
                  <a:pt x="114820" y="46989"/>
                </a:lnTo>
                <a:lnTo>
                  <a:pt x="116243" y="44450"/>
                </a:lnTo>
                <a:lnTo>
                  <a:pt x="117843" y="40639"/>
                </a:lnTo>
                <a:lnTo>
                  <a:pt x="119646" y="38100"/>
                </a:lnTo>
                <a:lnTo>
                  <a:pt x="121615" y="35560"/>
                </a:lnTo>
                <a:lnTo>
                  <a:pt x="123761" y="31750"/>
                </a:lnTo>
                <a:lnTo>
                  <a:pt x="149860" y="11429"/>
                </a:lnTo>
                <a:lnTo>
                  <a:pt x="153454" y="8889"/>
                </a:lnTo>
                <a:lnTo>
                  <a:pt x="160896" y="6350"/>
                </a:lnTo>
                <a:lnTo>
                  <a:pt x="168732" y="3810"/>
                </a:lnTo>
                <a:lnTo>
                  <a:pt x="176923" y="1270"/>
                </a:lnTo>
                <a:lnTo>
                  <a:pt x="181140" y="1270"/>
                </a:lnTo>
                <a:lnTo>
                  <a:pt x="185432" y="0"/>
                </a:lnTo>
                <a:lnTo>
                  <a:pt x="198615" y="0"/>
                </a:lnTo>
                <a:lnTo>
                  <a:pt x="198767" y="6350"/>
                </a:lnTo>
                <a:lnTo>
                  <a:pt x="194437" y="7620"/>
                </a:lnTo>
                <a:lnTo>
                  <a:pt x="182410" y="7620"/>
                </a:lnTo>
                <a:lnTo>
                  <a:pt x="178333" y="8889"/>
                </a:lnTo>
                <a:lnTo>
                  <a:pt x="178485" y="8889"/>
                </a:lnTo>
                <a:lnTo>
                  <a:pt x="174498" y="10160"/>
                </a:lnTo>
                <a:lnTo>
                  <a:pt x="170878" y="10160"/>
                </a:lnTo>
                <a:lnTo>
                  <a:pt x="167068" y="11429"/>
                </a:lnTo>
                <a:lnTo>
                  <a:pt x="167208" y="11429"/>
                </a:lnTo>
                <a:lnTo>
                  <a:pt x="163487" y="12700"/>
                </a:lnTo>
                <a:lnTo>
                  <a:pt x="163626" y="12700"/>
                </a:lnTo>
                <a:lnTo>
                  <a:pt x="160007" y="13970"/>
                </a:lnTo>
                <a:lnTo>
                  <a:pt x="160147" y="13970"/>
                </a:lnTo>
                <a:lnTo>
                  <a:pt x="156629" y="16510"/>
                </a:lnTo>
                <a:lnTo>
                  <a:pt x="156768" y="16510"/>
                </a:lnTo>
                <a:lnTo>
                  <a:pt x="153352" y="17779"/>
                </a:lnTo>
                <a:lnTo>
                  <a:pt x="153568" y="17779"/>
                </a:lnTo>
                <a:lnTo>
                  <a:pt x="147091" y="21589"/>
                </a:lnTo>
                <a:lnTo>
                  <a:pt x="147383" y="21589"/>
                </a:lnTo>
                <a:lnTo>
                  <a:pt x="141401" y="25400"/>
                </a:lnTo>
                <a:lnTo>
                  <a:pt x="141617" y="25400"/>
                </a:lnTo>
                <a:lnTo>
                  <a:pt x="138836" y="27939"/>
                </a:lnTo>
                <a:lnTo>
                  <a:pt x="136321" y="29210"/>
                </a:lnTo>
                <a:lnTo>
                  <a:pt x="136461" y="29210"/>
                </a:lnTo>
                <a:lnTo>
                  <a:pt x="133959" y="31750"/>
                </a:lnTo>
                <a:lnTo>
                  <a:pt x="134099" y="31750"/>
                </a:lnTo>
                <a:lnTo>
                  <a:pt x="131749" y="34289"/>
                </a:lnTo>
                <a:lnTo>
                  <a:pt x="129692" y="36829"/>
                </a:lnTo>
                <a:lnTo>
                  <a:pt x="129819" y="36829"/>
                </a:lnTo>
                <a:lnTo>
                  <a:pt x="127787" y="39370"/>
                </a:lnTo>
                <a:lnTo>
                  <a:pt x="126047" y="41910"/>
                </a:lnTo>
                <a:lnTo>
                  <a:pt x="124485" y="44450"/>
                </a:lnTo>
                <a:lnTo>
                  <a:pt x="123075" y="46989"/>
                </a:lnTo>
                <a:lnTo>
                  <a:pt x="121856" y="50800"/>
                </a:lnTo>
                <a:lnTo>
                  <a:pt x="120802" y="53339"/>
                </a:lnTo>
                <a:lnTo>
                  <a:pt x="119938" y="55879"/>
                </a:lnTo>
                <a:lnTo>
                  <a:pt x="119511" y="58420"/>
                </a:lnTo>
                <a:lnTo>
                  <a:pt x="119316" y="58420"/>
                </a:lnTo>
                <a:lnTo>
                  <a:pt x="118770" y="62229"/>
                </a:lnTo>
                <a:lnTo>
                  <a:pt x="118478" y="64770"/>
                </a:lnTo>
                <a:lnTo>
                  <a:pt x="118389" y="487679"/>
                </a:lnTo>
                <a:close/>
              </a:path>
              <a:path w="199389" h="1127760">
                <a:moveTo>
                  <a:pt x="182257" y="8889"/>
                </a:moveTo>
                <a:lnTo>
                  <a:pt x="182410" y="7620"/>
                </a:lnTo>
                <a:lnTo>
                  <a:pt x="186397" y="7620"/>
                </a:lnTo>
                <a:lnTo>
                  <a:pt x="182257" y="8889"/>
                </a:lnTo>
                <a:close/>
              </a:path>
              <a:path w="199389" h="1127760">
                <a:moveTo>
                  <a:pt x="170738" y="11429"/>
                </a:moveTo>
                <a:lnTo>
                  <a:pt x="170878" y="10160"/>
                </a:lnTo>
                <a:lnTo>
                  <a:pt x="174637" y="10160"/>
                </a:lnTo>
                <a:lnTo>
                  <a:pt x="170738" y="11429"/>
                </a:lnTo>
                <a:close/>
              </a:path>
              <a:path w="199389" h="1127760">
                <a:moveTo>
                  <a:pt x="119265" y="59689"/>
                </a:moveTo>
                <a:lnTo>
                  <a:pt x="119316" y="58420"/>
                </a:lnTo>
                <a:lnTo>
                  <a:pt x="119511" y="58420"/>
                </a:lnTo>
                <a:lnTo>
                  <a:pt x="119265" y="59689"/>
                </a:lnTo>
                <a:close/>
              </a:path>
              <a:path w="199389" h="1127760">
                <a:moveTo>
                  <a:pt x="93719" y="534670"/>
                </a:moveTo>
                <a:lnTo>
                  <a:pt x="81787" y="534670"/>
                </a:lnTo>
                <a:lnTo>
                  <a:pt x="87757" y="529589"/>
                </a:lnTo>
                <a:lnTo>
                  <a:pt x="87541" y="529589"/>
                </a:lnTo>
                <a:lnTo>
                  <a:pt x="90335" y="528320"/>
                </a:lnTo>
                <a:lnTo>
                  <a:pt x="90195" y="528320"/>
                </a:lnTo>
                <a:lnTo>
                  <a:pt x="92837" y="525779"/>
                </a:lnTo>
                <a:lnTo>
                  <a:pt x="92697" y="525779"/>
                </a:lnTo>
                <a:lnTo>
                  <a:pt x="95199" y="523239"/>
                </a:lnTo>
                <a:lnTo>
                  <a:pt x="95072" y="523239"/>
                </a:lnTo>
                <a:lnTo>
                  <a:pt x="97409" y="520700"/>
                </a:lnTo>
                <a:lnTo>
                  <a:pt x="99466" y="518160"/>
                </a:lnTo>
                <a:lnTo>
                  <a:pt x="101371" y="515620"/>
                </a:lnTo>
                <a:lnTo>
                  <a:pt x="103111" y="513079"/>
                </a:lnTo>
                <a:lnTo>
                  <a:pt x="104686" y="510539"/>
                </a:lnTo>
                <a:lnTo>
                  <a:pt x="106083" y="508000"/>
                </a:lnTo>
                <a:lnTo>
                  <a:pt x="107314" y="505460"/>
                </a:lnTo>
                <a:lnTo>
                  <a:pt x="108356" y="501650"/>
                </a:lnTo>
                <a:lnTo>
                  <a:pt x="109220" y="499110"/>
                </a:lnTo>
                <a:lnTo>
                  <a:pt x="109905" y="496570"/>
                </a:lnTo>
                <a:lnTo>
                  <a:pt x="110388" y="492760"/>
                </a:lnTo>
                <a:lnTo>
                  <a:pt x="110680" y="490220"/>
                </a:lnTo>
                <a:lnTo>
                  <a:pt x="110769" y="486410"/>
                </a:lnTo>
                <a:lnTo>
                  <a:pt x="110769" y="487679"/>
                </a:lnTo>
                <a:lnTo>
                  <a:pt x="118389" y="487679"/>
                </a:lnTo>
                <a:lnTo>
                  <a:pt x="118275" y="490220"/>
                </a:lnTo>
                <a:lnTo>
                  <a:pt x="117932" y="494029"/>
                </a:lnTo>
                <a:lnTo>
                  <a:pt x="117348" y="497839"/>
                </a:lnTo>
                <a:lnTo>
                  <a:pt x="116560" y="501650"/>
                </a:lnTo>
                <a:lnTo>
                  <a:pt x="115557" y="504189"/>
                </a:lnTo>
                <a:lnTo>
                  <a:pt x="114338" y="508000"/>
                </a:lnTo>
                <a:lnTo>
                  <a:pt x="112928" y="510539"/>
                </a:lnTo>
                <a:lnTo>
                  <a:pt x="111315" y="514350"/>
                </a:lnTo>
                <a:lnTo>
                  <a:pt x="109524" y="516889"/>
                </a:lnTo>
                <a:lnTo>
                  <a:pt x="95199" y="533400"/>
                </a:lnTo>
                <a:lnTo>
                  <a:pt x="93719" y="534670"/>
                </a:lnTo>
                <a:close/>
              </a:path>
              <a:path w="199389" h="1127760">
                <a:moveTo>
                  <a:pt x="60426" y="552450"/>
                </a:moveTo>
                <a:lnTo>
                  <a:pt x="52235" y="549910"/>
                </a:lnTo>
                <a:lnTo>
                  <a:pt x="48018" y="549910"/>
                </a:lnTo>
                <a:lnTo>
                  <a:pt x="43726" y="548639"/>
                </a:lnTo>
                <a:lnTo>
                  <a:pt x="38696" y="548639"/>
                </a:lnTo>
                <a:lnTo>
                  <a:pt x="42913" y="547370"/>
                </a:lnTo>
                <a:lnTo>
                  <a:pt x="46761" y="547370"/>
                </a:lnTo>
                <a:lnTo>
                  <a:pt x="50825" y="546100"/>
                </a:lnTo>
                <a:lnTo>
                  <a:pt x="54521" y="546100"/>
                </a:lnTo>
                <a:lnTo>
                  <a:pt x="58432" y="544829"/>
                </a:lnTo>
                <a:lnTo>
                  <a:pt x="58280" y="544829"/>
                </a:lnTo>
                <a:lnTo>
                  <a:pt x="62103" y="543560"/>
                </a:lnTo>
                <a:lnTo>
                  <a:pt x="61950" y="543560"/>
                </a:lnTo>
                <a:lnTo>
                  <a:pt x="65684" y="542289"/>
                </a:lnTo>
                <a:lnTo>
                  <a:pt x="65532" y="542289"/>
                </a:lnTo>
                <a:lnTo>
                  <a:pt x="69164" y="541020"/>
                </a:lnTo>
                <a:lnTo>
                  <a:pt x="69011" y="541020"/>
                </a:lnTo>
                <a:lnTo>
                  <a:pt x="72542" y="539750"/>
                </a:lnTo>
                <a:lnTo>
                  <a:pt x="72389" y="539750"/>
                </a:lnTo>
                <a:lnTo>
                  <a:pt x="75806" y="537210"/>
                </a:lnTo>
                <a:lnTo>
                  <a:pt x="75590" y="537210"/>
                </a:lnTo>
                <a:lnTo>
                  <a:pt x="82067" y="533400"/>
                </a:lnTo>
                <a:lnTo>
                  <a:pt x="81787" y="534670"/>
                </a:lnTo>
                <a:lnTo>
                  <a:pt x="93719" y="534670"/>
                </a:lnTo>
                <a:lnTo>
                  <a:pt x="92240" y="535939"/>
                </a:lnTo>
                <a:lnTo>
                  <a:pt x="86029" y="541020"/>
                </a:lnTo>
                <a:lnTo>
                  <a:pt x="79298" y="544829"/>
                </a:lnTo>
                <a:lnTo>
                  <a:pt x="72047" y="547370"/>
                </a:lnTo>
                <a:lnTo>
                  <a:pt x="68275" y="549910"/>
                </a:lnTo>
                <a:lnTo>
                  <a:pt x="60426" y="552450"/>
                </a:lnTo>
                <a:close/>
              </a:path>
              <a:path w="199389" h="1127760">
                <a:moveTo>
                  <a:pt x="30543" y="556106"/>
                </a:moveTo>
                <a:lnTo>
                  <a:pt x="0" y="554989"/>
                </a:lnTo>
                <a:lnTo>
                  <a:pt x="0" y="548639"/>
                </a:lnTo>
                <a:lnTo>
                  <a:pt x="30543" y="548639"/>
                </a:lnTo>
                <a:lnTo>
                  <a:pt x="30543" y="556106"/>
                </a:lnTo>
                <a:close/>
              </a:path>
              <a:path w="199389" h="1127760">
                <a:moveTo>
                  <a:pt x="39370" y="556260"/>
                </a:moveTo>
                <a:lnTo>
                  <a:pt x="34734" y="556260"/>
                </a:lnTo>
                <a:lnTo>
                  <a:pt x="30543" y="556106"/>
                </a:lnTo>
                <a:lnTo>
                  <a:pt x="30543" y="548639"/>
                </a:lnTo>
                <a:lnTo>
                  <a:pt x="43726" y="548639"/>
                </a:lnTo>
                <a:lnTo>
                  <a:pt x="48018" y="549910"/>
                </a:lnTo>
                <a:lnTo>
                  <a:pt x="52235" y="549910"/>
                </a:lnTo>
                <a:lnTo>
                  <a:pt x="60388" y="552450"/>
                </a:lnTo>
                <a:lnTo>
                  <a:pt x="56375" y="552450"/>
                </a:lnTo>
                <a:lnTo>
                  <a:pt x="48018" y="554989"/>
                </a:lnTo>
                <a:lnTo>
                  <a:pt x="43726" y="554989"/>
                </a:lnTo>
                <a:lnTo>
                  <a:pt x="39370" y="556260"/>
                </a:lnTo>
                <a:close/>
              </a:path>
              <a:path w="199389" h="1127760">
                <a:moveTo>
                  <a:pt x="104686" y="594360"/>
                </a:moveTo>
                <a:lnTo>
                  <a:pt x="102997" y="590550"/>
                </a:lnTo>
                <a:lnTo>
                  <a:pt x="101257" y="588010"/>
                </a:lnTo>
                <a:lnTo>
                  <a:pt x="99352" y="585470"/>
                </a:lnTo>
                <a:lnTo>
                  <a:pt x="97282" y="582929"/>
                </a:lnTo>
                <a:lnTo>
                  <a:pt x="95072" y="580389"/>
                </a:lnTo>
                <a:lnTo>
                  <a:pt x="95199" y="580389"/>
                </a:lnTo>
                <a:lnTo>
                  <a:pt x="92697" y="579120"/>
                </a:lnTo>
                <a:lnTo>
                  <a:pt x="92837" y="579120"/>
                </a:lnTo>
                <a:lnTo>
                  <a:pt x="90195" y="576579"/>
                </a:lnTo>
                <a:lnTo>
                  <a:pt x="90335" y="576579"/>
                </a:lnTo>
                <a:lnTo>
                  <a:pt x="87541" y="574039"/>
                </a:lnTo>
                <a:lnTo>
                  <a:pt x="87757" y="574039"/>
                </a:lnTo>
                <a:lnTo>
                  <a:pt x="81787" y="570229"/>
                </a:lnTo>
                <a:lnTo>
                  <a:pt x="82067" y="570229"/>
                </a:lnTo>
                <a:lnTo>
                  <a:pt x="75590" y="566420"/>
                </a:lnTo>
                <a:lnTo>
                  <a:pt x="75806" y="566420"/>
                </a:lnTo>
                <a:lnTo>
                  <a:pt x="72389" y="565150"/>
                </a:lnTo>
                <a:lnTo>
                  <a:pt x="72542" y="565150"/>
                </a:lnTo>
                <a:lnTo>
                  <a:pt x="69011" y="563879"/>
                </a:lnTo>
                <a:lnTo>
                  <a:pt x="69164" y="563879"/>
                </a:lnTo>
                <a:lnTo>
                  <a:pt x="65532" y="562610"/>
                </a:lnTo>
                <a:lnTo>
                  <a:pt x="65684" y="562610"/>
                </a:lnTo>
                <a:lnTo>
                  <a:pt x="61950" y="561339"/>
                </a:lnTo>
                <a:lnTo>
                  <a:pt x="62103" y="561339"/>
                </a:lnTo>
                <a:lnTo>
                  <a:pt x="58280" y="560070"/>
                </a:lnTo>
                <a:lnTo>
                  <a:pt x="58432" y="560070"/>
                </a:lnTo>
                <a:lnTo>
                  <a:pt x="54521" y="558800"/>
                </a:lnTo>
                <a:lnTo>
                  <a:pt x="54673" y="558800"/>
                </a:lnTo>
                <a:lnTo>
                  <a:pt x="50673" y="557529"/>
                </a:lnTo>
                <a:lnTo>
                  <a:pt x="46901" y="557529"/>
                </a:lnTo>
                <a:lnTo>
                  <a:pt x="42760" y="556260"/>
                </a:lnTo>
                <a:lnTo>
                  <a:pt x="39370" y="556260"/>
                </a:lnTo>
                <a:lnTo>
                  <a:pt x="43726" y="554989"/>
                </a:lnTo>
                <a:lnTo>
                  <a:pt x="48018" y="554989"/>
                </a:lnTo>
                <a:lnTo>
                  <a:pt x="56375" y="552450"/>
                </a:lnTo>
                <a:lnTo>
                  <a:pt x="60388" y="552450"/>
                </a:lnTo>
                <a:lnTo>
                  <a:pt x="64401" y="553720"/>
                </a:lnTo>
                <a:lnTo>
                  <a:pt x="72047" y="556260"/>
                </a:lnTo>
                <a:lnTo>
                  <a:pt x="75704" y="557529"/>
                </a:lnTo>
                <a:lnTo>
                  <a:pt x="79298" y="560070"/>
                </a:lnTo>
                <a:lnTo>
                  <a:pt x="86029" y="563879"/>
                </a:lnTo>
                <a:lnTo>
                  <a:pt x="105397" y="581660"/>
                </a:lnTo>
                <a:lnTo>
                  <a:pt x="107556" y="584200"/>
                </a:lnTo>
                <a:lnTo>
                  <a:pt x="109524" y="586739"/>
                </a:lnTo>
                <a:lnTo>
                  <a:pt x="111315" y="590550"/>
                </a:lnTo>
                <a:lnTo>
                  <a:pt x="112928" y="593089"/>
                </a:lnTo>
                <a:lnTo>
                  <a:pt x="104584" y="593089"/>
                </a:lnTo>
                <a:lnTo>
                  <a:pt x="104686" y="594360"/>
                </a:lnTo>
                <a:close/>
              </a:path>
              <a:path w="199389" h="1127760">
                <a:moveTo>
                  <a:pt x="34734" y="556260"/>
                </a:moveTo>
                <a:lnTo>
                  <a:pt x="30543" y="556260"/>
                </a:lnTo>
                <a:lnTo>
                  <a:pt x="30543" y="556106"/>
                </a:lnTo>
                <a:lnTo>
                  <a:pt x="34734" y="556260"/>
                </a:lnTo>
                <a:close/>
              </a:path>
              <a:path w="199389" h="1127760">
                <a:moveTo>
                  <a:pt x="109220" y="605789"/>
                </a:moveTo>
                <a:lnTo>
                  <a:pt x="108280" y="601979"/>
                </a:lnTo>
                <a:lnTo>
                  <a:pt x="107226" y="599439"/>
                </a:lnTo>
                <a:lnTo>
                  <a:pt x="105981" y="596900"/>
                </a:lnTo>
                <a:lnTo>
                  <a:pt x="104584" y="593089"/>
                </a:lnTo>
                <a:lnTo>
                  <a:pt x="112928" y="593089"/>
                </a:lnTo>
                <a:lnTo>
                  <a:pt x="114338" y="596900"/>
                </a:lnTo>
                <a:lnTo>
                  <a:pt x="115557" y="599439"/>
                </a:lnTo>
                <a:lnTo>
                  <a:pt x="116560" y="603250"/>
                </a:lnTo>
                <a:lnTo>
                  <a:pt x="116823" y="604520"/>
                </a:lnTo>
                <a:lnTo>
                  <a:pt x="109156" y="604520"/>
                </a:lnTo>
                <a:lnTo>
                  <a:pt x="109220" y="605789"/>
                </a:lnTo>
                <a:close/>
              </a:path>
              <a:path w="199389" h="1127760">
                <a:moveTo>
                  <a:pt x="198615" y="1127760"/>
                </a:moveTo>
                <a:lnTo>
                  <a:pt x="189788" y="1127760"/>
                </a:lnTo>
                <a:lnTo>
                  <a:pt x="185432" y="1126489"/>
                </a:lnTo>
                <a:lnTo>
                  <a:pt x="181140" y="1126489"/>
                </a:lnTo>
                <a:lnTo>
                  <a:pt x="172783" y="1123950"/>
                </a:lnTo>
                <a:lnTo>
                  <a:pt x="168732" y="1123950"/>
                </a:lnTo>
                <a:lnTo>
                  <a:pt x="160896" y="1121410"/>
                </a:lnTo>
                <a:lnTo>
                  <a:pt x="157124" y="1118870"/>
                </a:lnTo>
                <a:lnTo>
                  <a:pt x="149860" y="1116329"/>
                </a:lnTo>
                <a:lnTo>
                  <a:pt x="143141" y="1112520"/>
                </a:lnTo>
                <a:lnTo>
                  <a:pt x="119646" y="1088389"/>
                </a:lnTo>
                <a:lnTo>
                  <a:pt x="117843" y="1085850"/>
                </a:lnTo>
                <a:lnTo>
                  <a:pt x="116243" y="1082039"/>
                </a:lnTo>
                <a:lnTo>
                  <a:pt x="114820" y="1079500"/>
                </a:lnTo>
                <a:lnTo>
                  <a:pt x="113614" y="1075689"/>
                </a:lnTo>
                <a:lnTo>
                  <a:pt x="110667" y="613410"/>
                </a:lnTo>
                <a:lnTo>
                  <a:pt x="110350" y="610870"/>
                </a:lnTo>
                <a:lnTo>
                  <a:pt x="109855" y="608329"/>
                </a:lnTo>
                <a:lnTo>
                  <a:pt x="109156" y="604520"/>
                </a:lnTo>
                <a:lnTo>
                  <a:pt x="116823" y="604520"/>
                </a:lnTo>
                <a:lnTo>
                  <a:pt x="117348" y="607060"/>
                </a:lnTo>
                <a:lnTo>
                  <a:pt x="117932" y="609600"/>
                </a:lnTo>
                <a:lnTo>
                  <a:pt x="118275" y="613410"/>
                </a:lnTo>
                <a:lnTo>
                  <a:pt x="118389" y="1059179"/>
                </a:lnTo>
                <a:lnTo>
                  <a:pt x="118478" y="1061720"/>
                </a:lnTo>
                <a:lnTo>
                  <a:pt x="118808" y="1065529"/>
                </a:lnTo>
                <a:lnTo>
                  <a:pt x="118952" y="1065529"/>
                </a:lnTo>
                <a:lnTo>
                  <a:pt x="119316" y="1068070"/>
                </a:lnTo>
                <a:lnTo>
                  <a:pt x="120002" y="1070610"/>
                </a:lnTo>
                <a:lnTo>
                  <a:pt x="120878" y="1074420"/>
                </a:lnTo>
                <a:lnTo>
                  <a:pt x="121183" y="1074420"/>
                </a:lnTo>
                <a:lnTo>
                  <a:pt x="121945" y="1076960"/>
                </a:lnTo>
                <a:lnTo>
                  <a:pt x="123177" y="1079500"/>
                </a:lnTo>
                <a:lnTo>
                  <a:pt x="124587" y="1082039"/>
                </a:lnTo>
                <a:lnTo>
                  <a:pt x="126161" y="1084579"/>
                </a:lnTo>
                <a:lnTo>
                  <a:pt x="127914" y="1087120"/>
                </a:lnTo>
                <a:lnTo>
                  <a:pt x="129819" y="1089660"/>
                </a:lnTo>
                <a:lnTo>
                  <a:pt x="129692" y="1089660"/>
                </a:lnTo>
                <a:lnTo>
                  <a:pt x="131876" y="1092200"/>
                </a:lnTo>
                <a:lnTo>
                  <a:pt x="134099" y="1094739"/>
                </a:lnTo>
                <a:lnTo>
                  <a:pt x="133959" y="1094739"/>
                </a:lnTo>
                <a:lnTo>
                  <a:pt x="136461" y="1097279"/>
                </a:lnTo>
                <a:lnTo>
                  <a:pt x="136321" y="1097279"/>
                </a:lnTo>
                <a:lnTo>
                  <a:pt x="138963" y="1099820"/>
                </a:lnTo>
                <a:lnTo>
                  <a:pt x="141617" y="1101089"/>
                </a:lnTo>
                <a:lnTo>
                  <a:pt x="141401" y="1101089"/>
                </a:lnTo>
                <a:lnTo>
                  <a:pt x="147383" y="1106170"/>
                </a:lnTo>
                <a:lnTo>
                  <a:pt x="147091" y="1106170"/>
                </a:lnTo>
                <a:lnTo>
                  <a:pt x="153568" y="1108710"/>
                </a:lnTo>
                <a:lnTo>
                  <a:pt x="153352" y="1108710"/>
                </a:lnTo>
                <a:lnTo>
                  <a:pt x="156768" y="1111250"/>
                </a:lnTo>
                <a:lnTo>
                  <a:pt x="156629" y="1111250"/>
                </a:lnTo>
                <a:lnTo>
                  <a:pt x="160147" y="1112520"/>
                </a:lnTo>
                <a:lnTo>
                  <a:pt x="160007" y="1112520"/>
                </a:lnTo>
                <a:lnTo>
                  <a:pt x="163626" y="1113789"/>
                </a:lnTo>
                <a:lnTo>
                  <a:pt x="163487" y="1113789"/>
                </a:lnTo>
                <a:lnTo>
                  <a:pt x="167208" y="1115060"/>
                </a:lnTo>
                <a:lnTo>
                  <a:pt x="167068" y="1115060"/>
                </a:lnTo>
                <a:lnTo>
                  <a:pt x="170878" y="1116329"/>
                </a:lnTo>
                <a:lnTo>
                  <a:pt x="170738" y="1116329"/>
                </a:lnTo>
                <a:lnTo>
                  <a:pt x="174637" y="1117600"/>
                </a:lnTo>
                <a:lnTo>
                  <a:pt x="178333" y="1117600"/>
                </a:lnTo>
                <a:lnTo>
                  <a:pt x="182410" y="1118870"/>
                </a:lnTo>
                <a:lnTo>
                  <a:pt x="186258" y="1118870"/>
                </a:lnTo>
                <a:lnTo>
                  <a:pt x="190461" y="1120139"/>
                </a:lnTo>
                <a:lnTo>
                  <a:pt x="198767" y="1120139"/>
                </a:lnTo>
                <a:lnTo>
                  <a:pt x="198615" y="1127760"/>
                </a:lnTo>
                <a:close/>
              </a:path>
              <a:path w="199389" h="1127760">
                <a:moveTo>
                  <a:pt x="110680" y="614679"/>
                </a:moveTo>
                <a:lnTo>
                  <a:pt x="110570" y="613410"/>
                </a:lnTo>
                <a:lnTo>
                  <a:pt x="110680" y="614679"/>
                </a:lnTo>
                <a:close/>
              </a:path>
              <a:path w="199389" h="1127760">
                <a:moveTo>
                  <a:pt x="118427" y="1059179"/>
                </a:moveTo>
                <a:lnTo>
                  <a:pt x="118389" y="1057910"/>
                </a:lnTo>
                <a:lnTo>
                  <a:pt x="118427" y="1059179"/>
                </a:lnTo>
                <a:close/>
              </a:path>
              <a:path w="199389" h="1127760">
                <a:moveTo>
                  <a:pt x="118952" y="1065529"/>
                </a:moveTo>
                <a:lnTo>
                  <a:pt x="118808" y="1065529"/>
                </a:lnTo>
                <a:lnTo>
                  <a:pt x="118770" y="1064260"/>
                </a:lnTo>
                <a:lnTo>
                  <a:pt x="118952" y="1065529"/>
                </a:lnTo>
                <a:close/>
              </a:path>
              <a:path w="199389" h="1127760">
                <a:moveTo>
                  <a:pt x="121183" y="1074420"/>
                </a:moveTo>
                <a:lnTo>
                  <a:pt x="120878" y="1074420"/>
                </a:lnTo>
                <a:lnTo>
                  <a:pt x="120802" y="1073150"/>
                </a:lnTo>
                <a:lnTo>
                  <a:pt x="121183" y="1074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7094" y="3633444"/>
            <a:ext cx="6440170" cy="14484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 indent="716280">
              <a:lnSpc>
                <a:spcPct val="101200"/>
              </a:lnSpc>
              <a:spcBef>
                <a:spcPts val="55"/>
              </a:spcBef>
            </a:pPr>
            <a:r>
              <a:rPr dirty="0" sz="2800" b="1" i="1">
                <a:latin typeface="华文楷体"/>
                <a:cs typeface="华文楷体"/>
              </a:rPr>
              <a:t>在质量一定时，物体加速度的大小</a:t>
            </a:r>
            <a:r>
              <a:rPr dirty="0" sz="2800" spc="-5" b="1" i="1">
                <a:latin typeface="华文楷体"/>
                <a:cs typeface="华文楷体"/>
              </a:rPr>
              <a:t>与 </a:t>
            </a:r>
            <a:r>
              <a:rPr dirty="0" sz="2800" b="1" i="1">
                <a:latin typeface="华文楷体"/>
                <a:cs typeface="华文楷体"/>
              </a:rPr>
              <a:t>它受到的作用力成正比，</a:t>
            </a:r>
            <a:r>
              <a:rPr dirty="0" sz="2800" spc="-10" b="1" i="1">
                <a:latin typeface="华文楷体"/>
                <a:cs typeface="华文楷体"/>
              </a:rPr>
              <a:t>即</a:t>
            </a:r>
            <a:r>
              <a:rPr dirty="0" sz="2800" b="1" i="1">
                <a:latin typeface="华文楷体"/>
                <a:cs typeface="华文楷体"/>
              </a:rPr>
              <a:t> </a:t>
            </a:r>
            <a:r>
              <a:rPr dirty="0" sz="2800" spc="-5" b="1" i="1">
                <a:latin typeface="Times New Roman"/>
                <a:cs typeface="Times New Roman"/>
              </a:rPr>
              <a:t>a</a:t>
            </a:r>
            <a:r>
              <a:rPr dirty="0" sz="2800" spc="-5" b="1">
                <a:latin typeface="宋体"/>
                <a:cs typeface="宋体"/>
              </a:rPr>
              <a:t>∝</a:t>
            </a:r>
            <a:r>
              <a:rPr dirty="0" sz="2800" spc="-5" b="1" i="1">
                <a:latin typeface="Times New Roman"/>
                <a:cs typeface="Times New Roman"/>
              </a:rPr>
              <a:t>F</a:t>
            </a:r>
            <a:r>
              <a:rPr dirty="0" sz="2800" spc="-5" i="1">
                <a:latin typeface="华文楷体"/>
                <a:cs typeface="华文楷体"/>
              </a:rPr>
              <a:t>；</a:t>
            </a:r>
            <a:endParaRPr sz="2800">
              <a:latin typeface="华文楷体"/>
              <a:cs typeface="华文楷体"/>
            </a:endParaRPr>
          </a:p>
          <a:p>
            <a:pPr marL="714375">
              <a:lnSpc>
                <a:spcPct val="100000"/>
              </a:lnSpc>
              <a:spcBef>
                <a:spcPts val="1090"/>
              </a:spcBef>
            </a:pPr>
            <a:r>
              <a:rPr dirty="0" sz="2800" b="1" i="1">
                <a:latin typeface="华文楷体"/>
                <a:cs typeface="华文楷体"/>
              </a:rPr>
              <a:t>在作用力一定时，物体加速度的大</a:t>
            </a:r>
            <a:r>
              <a:rPr dirty="0" sz="2800" spc="-10" b="1" i="1">
                <a:latin typeface="华文楷体"/>
                <a:cs typeface="华文楷体"/>
              </a:rPr>
              <a:t>小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70891" y="5416575"/>
            <a:ext cx="3016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2591" y="5237505"/>
            <a:ext cx="48355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华文楷体"/>
                <a:cs typeface="华文楷体"/>
              </a:rPr>
              <a:t>与它的质量成反比，即</a:t>
            </a:r>
            <a:r>
              <a:rPr dirty="0" sz="2800" spc="-10" b="1" i="1">
                <a:latin typeface="Times New Roman"/>
                <a:cs typeface="Times New Roman"/>
              </a:rPr>
              <a:t>a</a:t>
            </a:r>
            <a:r>
              <a:rPr dirty="0" sz="2800" spc="-10" b="1">
                <a:latin typeface="宋体"/>
                <a:cs typeface="宋体"/>
              </a:rPr>
              <a:t>∝</a:t>
            </a:r>
            <a:r>
              <a:rPr dirty="0" sz="2800" spc="-420" b="1">
                <a:latin typeface="宋体"/>
                <a:cs typeface="宋体"/>
              </a:rPr>
              <a:t> </a:t>
            </a:r>
            <a:r>
              <a:rPr dirty="0" u="heavy" baseline="32738" sz="4200" spc="-7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2738" sz="4200" spc="-494" b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7194" y="1359065"/>
            <a:ext cx="681545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0">
                <a:solidFill>
                  <a:srgbClr val="1F4E79"/>
                </a:solidFill>
                <a:latin typeface="楷体"/>
                <a:cs typeface="楷体"/>
              </a:rPr>
              <a:t>“探究加速度与力、质量关系”实验结论</a:t>
            </a:r>
            <a:r>
              <a:rPr dirty="0" sz="2800" spc="-20" b="1" i="0">
                <a:solidFill>
                  <a:srgbClr val="1F4E79"/>
                </a:solidFill>
                <a:latin typeface="楷体"/>
                <a:cs typeface="楷体"/>
              </a:rPr>
              <a:t>：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58083" y="1933955"/>
            <a:ext cx="5442204" cy="1635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5965" y="1908009"/>
            <a:ext cx="2070785" cy="1480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0983" y="2004529"/>
            <a:ext cx="1173480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 i="0">
                <a:solidFill>
                  <a:srgbClr val="FFFF00"/>
                </a:solidFill>
                <a:latin typeface="楷体"/>
                <a:cs typeface="楷体"/>
              </a:rPr>
              <a:t>对于任何</a:t>
            </a:r>
            <a:r>
              <a:rPr dirty="0" sz="1800" spc="-10" b="1" i="0">
                <a:solidFill>
                  <a:srgbClr val="FFFF00"/>
                </a:solidFill>
                <a:latin typeface="楷体"/>
                <a:cs typeface="楷体"/>
              </a:rPr>
              <a:t>物 </a:t>
            </a:r>
            <a:r>
              <a:rPr dirty="0" sz="1800" b="1" i="0">
                <a:solidFill>
                  <a:srgbClr val="FFFF00"/>
                </a:solidFill>
                <a:latin typeface="楷体"/>
                <a:cs typeface="楷体"/>
              </a:rPr>
              <a:t>体都是这</a:t>
            </a:r>
            <a:r>
              <a:rPr dirty="0" sz="1800" spc="-10" b="1" i="0">
                <a:solidFill>
                  <a:srgbClr val="FFFF00"/>
                </a:solidFill>
                <a:latin typeface="楷体"/>
                <a:cs typeface="楷体"/>
              </a:rPr>
              <a:t>样 </a:t>
            </a:r>
            <a:r>
              <a:rPr dirty="0" sz="1800" b="1" i="0">
                <a:solidFill>
                  <a:srgbClr val="FFFF00"/>
                </a:solidFill>
                <a:latin typeface="楷体"/>
                <a:cs typeface="楷体"/>
              </a:rPr>
              <a:t>的吗</a:t>
            </a:r>
            <a:r>
              <a:rPr dirty="0" sz="1800" spc="-10" b="1" i="0">
                <a:solidFill>
                  <a:srgbClr val="FFFF00"/>
                </a:solidFill>
                <a:latin typeface="楷体"/>
                <a:cs typeface="楷体"/>
              </a:rPr>
              <a:t>？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0376" y="2609088"/>
            <a:ext cx="5183124" cy="2642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13560" y="3406140"/>
            <a:ext cx="1466088" cy="1748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6608" y="1534160"/>
            <a:ext cx="6115050" cy="2767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一、牛顿第二定</a:t>
            </a:r>
            <a:r>
              <a:rPr dirty="0" sz="2800" spc="-5">
                <a:latin typeface="黑体"/>
                <a:cs typeface="黑体"/>
              </a:rPr>
              <a:t>律</a:t>
            </a:r>
            <a:endParaRPr sz="2800">
              <a:latin typeface="黑体"/>
              <a:cs typeface="黑体"/>
            </a:endParaRPr>
          </a:p>
          <a:p>
            <a:pPr marL="125730">
              <a:lnSpc>
                <a:spcPct val="100000"/>
              </a:lnSpc>
              <a:spcBef>
                <a:spcPts val="2495"/>
              </a:spcBef>
            </a:pPr>
            <a:r>
              <a:rPr dirty="0" sz="2800" b="1" i="1">
                <a:solidFill>
                  <a:srgbClr val="FF0000"/>
                </a:solidFill>
                <a:latin typeface="华文楷体"/>
                <a:cs typeface="华文楷体"/>
              </a:rPr>
              <a:t>1.内</a:t>
            </a:r>
            <a:r>
              <a:rPr dirty="0" sz="2800" spc="-10" b="1" i="1">
                <a:solidFill>
                  <a:srgbClr val="FF0000"/>
                </a:solidFill>
                <a:latin typeface="华文楷体"/>
                <a:cs typeface="华文楷体"/>
              </a:rPr>
              <a:t>容</a:t>
            </a:r>
            <a:endParaRPr sz="2800">
              <a:latin typeface="华文楷体"/>
              <a:cs typeface="华文楷体"/>
            </a:endParaRPr>
          </a:p>
          <a:p>
            <a:pPr algn="just" marL="57150" marR="5080" indent="711200">
              <a:lnSpc>
                <a:spcPct val="101899"/>
              </a:lnSpc>
              <a:spcBef>
                <a:spcPts val="2110"/>
              </a:spcBef>
            </a:pPr>
            <a:r>
              <a:rPr dirty="0" sz="2800" i="1">
                <a:latin typeface="华文楷体"/>
                <a:cs typeface="华文楷体"/>
              </a:rPr>
              <a:t>物体加速度的大小跟它受到的作</a:t>
            </a:r>
            <a:r>
              <a:rPr dirty="0" sz="2800" spc="-5" i="1">
                <a:latin typeface="华文楷体"/>
                <a:cs typeface="华文楷体"/>
              </a:rPr>
              <a:t>用 </a:t>
            </a:r>
            <a:r>
              <a:rPr dirty="0" sz="2800" i="1">
                <a:latin typeface="华文楷体"/>
                <a:cs typeface="华文楷体"/>
              </a:rPr>
              <a:t>力成正比，跟它的质量成反比；加速</a:t>
            </a:r>
            <a:r>
              <a:rPr dirty="0" sz="2800" spc="-5" i="1">
                <a:latin typeface="华文楷体"/>
                <a:cs typeface="华文楷体"/>
              </a:rPr>
              <a:t>度 </a:t>
            </a:r>
            <a:r>
              <a:rPr dirty="0" sz="2800" i="1">
                <a:latin typeface="华文楷体"/>
                <a:cs typeface="华文楷体"/>
              </a:rPr>
              <a:t>的方向和作用力的方向相同</a:t>
            </a:r>
            <a:r>
              <a:rPr dirty="0" sz="2800" spc="-5" i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7742" y="1534160"/>
            <a:ext cx="2869565" cy="1190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黑体"/>
                <a:cs typeface="黑体"/>
              </a:rPr>
              <a:t>一、牛顿第二定</a:t>
            </a:r>
            <a:r>
              <a:rPr dirty="0" sz="2800" spc="-5">
                <a:latin typeface="黑体"/>
                <a:cs typeface="黑体"/>
              </a:rPr>
              <a:t>律</a:t>
            </a:r>
            <a:endParaRPr sz="2800">
              <a:latin typeface="黑体"/>
              <a:cs typeface="黑体"/>
            </a:endParaRPr>
          </a:p>
          <a:p>
            <a:pPr marL="36195">
              <a:lnSpc>
                <a:spcPct val="100000"/>
              </a:lnSpc>
              <a:spcBef>
                <a:spcPts val="2455"/>
              </a:spcBef>
            </a:pPr>
            <a:r>
              <a:rPr dirty="0" sz="2800" b="1" i="1">
                <a:solidFill>
                  <a:srgbClr val="FF0000"/>
                </a:solidFill>
                <a:latin typeface="华文楷体"/>
                <a:cs typeface="华文楷体"/>
              </a:rPr>
              <a:t>2.表达</a:t>
            </a:r>
            <a:r>
              <a:rPr dirty="0" sz="2800" spc="-10" b="1" i="1">
                <a:solidFill>
                  <a:srgbClr val="FF0000"/>
                </a:solidFill>
                <a:latin typeface="华文楷体"/>
                <a:cs typeface="华文楷体"/>
              </a:rPr>
              <a:t>式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6213" y="3821239"/>
            <a:ext cx="4035425" cy="1310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latin typeface="华文楷体"/>
                <a:cs typeface="华文楷体"/>
              </a:rPr>
              <a:t>也可以写成等</a:t>
            </a:r>
            <a:r>
              <a:rPr dirty="0" sz="2800" spc="-5" i="1">
                <a:latin typeface="华文楷体"/>
                <a:cs typeface="华文楷体"/>
              </a:rPr>
              <a:t>式</a:t>
            </a:r>
            <a:endParaRPr sz="2800">
              <a:latin typeface="华文楷体"/>
              <a:cs typeface="华文楷体"/>
            </a:endParaRPr>
          </a:p>
          <a:p>
            <a:pPr algn="r" marR="5080">
              <a:lnSpc>
                <a:spcPts val="3300"/>
              </a:lnSpc>
              <a:spcBef>
                <a:spcPts val="160"/>
              </a:spcBef>
            </a:pP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sz="2800">
                <a:latin typeface="宋体"/>
                <a:cs typeface="宋体"/>
              </a:rPr>
              <a:t>＝</a:t>
            </a:r>
            <a:r>
              <a:rPr dirty="0" sz="2800" spc="-5" i="1">
                <a:latin typeface="Times New Roman"/>
                <a:cs typeface="Times New Roman"/>
              </a:rPr>
              <a:t>kma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300"/>
              </a:lnSpc>
            </a:pPr>
            <a:r>
              <a:rPr dirty="0" sz="2800" i="1">
                <a:latin typeface="华文楷体"/>
                <a:cs typeface="华文楷体"/>
              </a:rPr>
              <a:t>其中</a:t>
            </a:r>
            <a:r>
              <a:rPr dirty="0" sz="2800" spc="-5" i="1">
                <a:latin typeface="Times New Roman"/>
                <a:cs typeface="Times New Roman"/>
              </a:rPr>
              <a:t>k</a:t>
            </a:r>
            <a:r>
              <a:rPr dirty="0" sz="2800" i="1">
                <a:latin typeface="华文楷体"/>
                <a:cs typeface="华文楷体"/>
              </a:rPr>
              <a:t>是比例系数</a:t>
            </a:r>
            <a:r>
              <a:rPr dirty="0" sz="2800" spc="-5" i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3031" y="2719133"/>
            <a:ext cx="2425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76046" y="3253581"/>
            <a:ext cx="256540" cy="0"/>
          </a:xfrm>
          <a:custGeom>
            <a:avLst/>
            <a:gdLst/>
            <a:ahLst/>
            <a:cxnLst/>
            <a:rect l="l" t="t" r="r" b="b"/>
            <a:pathLst>
              <a:path w="256540" h="0">
                <a:moveTo>
                  <a:pt x="0" y="0"/>
                </a:moveTo>
                <a:lnTo>
                  <a:pt x="256539" y="0"/>
                </a:lnTo>
              </a:path>
            </a:pathLst>
          </a:custGeom>
          <a:ln w="2332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275666" y="2987738"/>
            <a:ext cx="25641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a</a:t>
            </a:r>
            <a:r>
              <a:rPr dirty="0" sz="2800" spc="-5">
                <a:latin typeface="Cambria Math"/>
                <a:cs typeface="Cambria Math"/>
              </a:rPr>
              <a:t>∝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baseline="-36706" sz="4200" spc="-7" i="1">
                <a:latin typeface="Times New Roman"/>
                <a:cs typeface="Times New Roman"/>
              </a:rPr>
              <a:t>m</a:t>
            </a:r>
            <a:r>
              <a:rPr dirty="0" baseline="-36706" sz="4200" spc="-345" i="1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        </a:t>
            </a:r>
            <a:r>
              <a:rPr dirty="0" sz="2800">
                <a:latin typeface="宋体"/>
                <a:cs typeface="宋体"/>
              </a:rPr>
              <a:t>或</a:t>
            </a:r>
            <a:r>
              <a:rPr dirty="0" sz="2800" spc="-5">
                <a:latin typeface="Times New Roman"/>
                <a:cs typeface="Times New Roman"/>
              </a:rPr>
              <a:t>   </a:t>
            </a:r>
            <a:r>
              <a:rPr dirty="0" sz="2800" spc="-5" i="1">
                <a:latin typeface="Times New Roman"/>
                <a:cs typeface="Times New Roman"/>
              </a:rPr>
              <a:t>     F</a:t>
            </a:r>
            <a:r>
              <a:rPr dirty="0" sz="2800" spc="-5">
                <a:latin typeface="Cambria Math"/>
                <a:cs typeface="Cambria Math"/>
              </a:rPr>
              <a:t>∝</a:t>
            </a:r>
            <a:r>
              <a:rPr dirty="0" sz="2800" spc="-5" i="1">
                <a:latin typeface="Times New Roman"/>
                <a:cs typeface="Times New Roman"/>
              </a:rPr>
              <a:t>ma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8566" y="1769948"/>
            <a:ext cx="2070833" cy="8892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23515" y="1927847"/>
            <a:ext cx="713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想一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想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85717" y="2154999"/>
            <a:ext cx="5003165" cy="260159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 indent="711200">
              <a:lnSpc>
                <a:spcPct val="100800"/>
              </a:lnSpc>
              <a:spcBef>
                <a:spcPts val="65"/>
              </a:spcBef>
            </a:pPr>
            <a:r>
              <a:rPr dirty="0" sz="2800" i="1">
                <a:latin typeface="华文楷体"/>
                <a:cs typeface="华文楷体"/>
              </a:rPr>
              <a:t>从牛顿第二定律知道，无</a:t>
            </a:r>
            <a:r>
              <a:rPr dirty="0" sz="2800" spc="-5" i="1">
                <a:latin typeface="华文楷体"/>
                <a:cs typeface="华文楷体"/>
              </a:rPr>
              <a:t>论 </a:t>
            </a:r>
            <a:r>
              <a:rPr dirty="0" sz="2800" i="1">
                <a:latin typeface="华文楷体"/>
                <a:cs typeface="华文楷体"/>
              </a:rPr>
              <a:t>怎样小的力都可以使物体产生</a:t>
            </a:r>
            <a:r>
              <a:rPr dirty="0" sz="2800" spc="-5" i="1">
                <a:latin typeface="华文楷体"/>
                <a:cs typeface="华文楷体"/>
              </a:rPr>
              <a:t>加 </a:t>
            </a:r>
            <a:r>
              <a:rPr dirty="0" sz="2800" i="1">
                <a:latin typeface="华文楷体"/>
                <a:cs typeface="华文楷体"/>
              </a:rPr>
              <a:t>速度。可是，我们用力提一个</a:t>
            </a:r>
            <a:r>
              <a:rPr dirty="0" sz="2800" spc="-5" i="1">
                <a:latin typeface="华文楷体"/>
                <a:cs typeface="华文楷体"/>
              </a:rPr>
              <a:t>很 </a:t>
            </a:r>
            <a:r>
              <a:rPr dirty="0" sz="2800" i="1">
                <a:latin typeface="华文楷体"/>
                <a:cs typeface="华文楷体"/>
              </a:rPr>
              <a:t>重的箱子，却提不动。这跟牛</a:t>
            </a:r>
            <a:r>
              <a:rPr dirty="0" sz="2800" spc="-5" i="1">
                <a:latin typeface="华文楷体"/>
                <a:cs typeface="华文楷体"/>
              </a:rPr>
              <a:t>顿 </a:t>
            </a:r>
            <a:r>
              <a:rPr dirty="0" sz="2800" i="1">
                <a:latin typeface="华文楷体"/>
                <a:cs typeface="华文楷体"/>
              </a:rPr>
              <a:t>第二定律有没有矛盾？应该怎</a:t>
            </a:r>
            <a:r>
              <a:rPr dirty="0" sz="2800" spc="-5" i="1">
                <a:latin typeface="华文楷体"/>
                <a:cs typeface="华文楷体"/>
              </a:rPr>
              <a:t>样 </a:t>
            </a:r>
            <a:r>
              <a:rPr dirty="0" sz="2800" i="1">
                <a:latin typeface="华文楷体"/>
                <a:cs typeface="华文楷体"/>
              </a:rPr>
              <a:t>解释这个现象</a:t>
            </a:r>
            <a:r>
              <a:rPr dirty="0" sz="2800" spc="-5" i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26920" y="2820923"/>
            <a:ext cx="1466087" cy="1748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90231" y="3567684"/>
            <a:ext cx="1761744" cy="1999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001846" y="1486598"/>
            <a:ext cx="3748404" cy="1734820"/>
          </a:xfrm>
          <a:custGeom>
            <a:avLst/>
            <a:gdLst/>
            <a:ahLst/>
            <a:cxnLst/>
            <a:rect l="l" t="t" r="r" b="b"/>
            <a:pathLst>
              <a:path w="3748404" h="1734820">
                <a:moveTo>
                  <a:pt x="3272026" y="132054"/>
                </a:moveTo>
                <a:lnTo>
                  <a:pt x="1948941" y="132054"/>
                </a:lnTo>
                <a:lnTo>
                  <a:pt x="1975229" y="103901"/>
                </a:lnTo>
                <a:lnTo>
                  <a:pt x="2007180" y="78390"/>
                </a:lnTo>
                <a:lnTo>
                  <a:pt x="2044252" y="55864"/>
                </a:lnTo>
                <a:lnTo>
                  <a:pt x="2085903" y="36666"/>
                </a:lnTo>
                <a:lnTo>
                  <a:pt x="2131589" y="21138"/>
                </a:lnTo>
                <a:lnTo>
                  <a:pt x="2180769" y="9623"/>
                </a:lnTo>
                <a:lnTo>
                  <a:pt x="2232898" y="2462"/>
                </a:lnTo>
                <a:lnTo>
                  <a:pt x="2287435" y="0"/>
                </a:lnTo>
                <a:lnTo>
                  <a:pt x="2347499" y="2992"/>
                </a:lnTo>
                <a:lnTo>
                  <a:pt x="2404562" y="11662"/>
                </a:lnTo>
                <a:lnTo>
                  <a:pt x="2457894" y="25549"/>
                </a:lnTo>
                <a:lnTo>
                  <a:pt x="2506764" y="44192"/>
                </a:lnTo>
                <a:lnTo>
                  <a:pt x="2550441" y="67130"/>
                </a:lnTo>
                <a:lnTo>
                  <a:pt x="2588196" y="93903"/>
                </a:lnTo>
                <a:lnTo>
                  <a:pt x="3229430" y="93903"/>
                </a:lnTo>
                <a:lnTo>
                  <a:pt x="3257547" y="116447"/>
                </a:lnTo>
                <a:lnTo>
                  <a:pt x="3272026" y="132054"/>
                </a:lnTo>
                <a:close/>
              </a:path>
              <a:path w="3748404" h="1734820">
                <a:moveTo>
                  <a:pt x="3229430" y="93903"/>
                </a:moveTo>
                <a:lnTo>
                  <a:pt x="2588196" y="93903"/>
                </a:lnTo>
                <a:lnTo>
                  <a:pt x="2623532" y="70703"/>
                </a:lnTo>
                <a:lnTo>
                  <a:pt x="2663091" y="50334"/>
                </a:lnTo>
                <a:lnTo>
                  <a:pt x="2706444" y="33064"/>
                </a:lnTo>
                <a:lnTo>
                  <a:pt x="2753162" y="19163"/>
                </a:lnTo>
                <a:lnTo>
                  <a:pt x="2802818" y="8901"/>
                </a:lnTo>
                <a:lnTo>
                  <a:pt x="2854982" y="2546"/>
                </a:lnTo>
                <a:lnTo>
                  <a:pt x="2909227" y="368"/>
                </a:lnTo>
                <a:lnTo>
                  <a:pt x="2970159" y="3122"/>
                </a:lnTo>
                <a:lnTo>
                  <a:pt x="3028386" y="11127"/>
                </a:lnTo>
                <a:lnTo>
                  <a:pt x="3083298" y="23999"/>
                </a:lnTo>
                <a:lnTo>
                  <a:pt x="3134282" y="41352"/>
                </a:lnTo>
                <a:lnTo>
                  <a:pt x="3180726" y="62801"/>
                </a:lnTo>
                <a:lnTo>
                  <a:pt x="3222018" y="87961"/>
                </a:lnTo>
                <a:lnTo>
                  <a:pt x="3229430" y="93903"/>
                </a:lnTo>
                <a:close/>
              </a:path>
              <a:path w="3748404" h="1734820">
                <a:moveTo>
                  <a:pt x="3317408" y="203047"/>
                </a:moveTo>
                <a:lnTo>
                  <a:pt x="1216647" y="203047"/>
                </a:lnTo>
                <a:lnTo>
                  <a:pt x="1245286" y="173482"/>
                </a:lnTo>
                <a:lnTo>
                  <a:pt x="1279116" y="146368"/>
                </a:lnTo>
                <a:lnTo>
                  <a:pt x="1317703" y="121980"/>
                </a:lnTo>
                <a:lnTo>
                  <a:pt x="1360612" y="100592"/>
                </a:lnTo>
                <a:lnTo>
                  <a:pt x="1407409" y="82479"/>
                </a:lnTo>
                <a:lnTo>
                  <a:pt x="1457661" y="67913"/>
                </a:lnTo>
                <a:lnTo>
                  <a:pt x="1510932" y="57170"/>
                </a:lnTo>
                <a:lnTo>
                  <a:pt x="1566790" y="50523"/>
                </a:lnTo>
                <a:lnTo>
                  <a:pt x="1624799" y="48247"/>
                </a:lnTo>
                <a:lnTo>
                  <a:pt x="1678142" y="50169"/>
                </a:lnTo>
                <a:lnTo>
                  <a:pt x="1729700" y="55795"/>
                </a:lnTo>
                <a:lnTo>
                  <a:pt x="1779136" y="64913"/>
                </a:lnTo>
                <a:lnTo>
                  <a:pt x="1826114" y="77310"/>
                </a:lnTo>
                <a:lnTo>
                  <a:pt x="1870299" y="92774"/>
                </a:lnTo>
                <a:lnTo>
                  <a:pt x="1911353" y="111092"/>
                </a:lnTo>
                <a:lnTo>
                  <a:pt x="1948941" y="132054"/>
                </a:lnTo>
                <a:lnTo>
                  <a:pt x="3272026" y="132054"/>
                </a:lnTo>
                <a:lnTo>
                  <a:pt x="3286701" y="147873"/>
                </a:lnTo>
                <a:lnTo>
                  <a:pt x="3308869" y="181855"/>
                </a:lnTo>
                <a:lnTo>
                  <a:pt x="3317408" y="203047"/>
                </a:lnTo>
                <a:close/>
              </a:path>
              <a:path w="3748404" h="1734820">
                <a:moveTo>
                  <a:pt x="461987" y="1419618"/>
                </a:moveTo>
                <a:lnTo>
                  <a:pt x="406163" y="1417043"/>
                </a:lnTo>
                <a:lnTo>
                  <a:pt x="352882" y="1409561"/>
                </a:lnTo>
                <a:lnTo>
                  <a:pt x="302729" y="1397541"/>
                </a:lnTo>
                <a:lnTo>
                  <a:pt x="256287" y="1381350"/>
                </a:lnTo>
                <a:lnTo>
                  <a:pt x="214141" y="1361355"/>
                </a:lnTo>
                <a:lnTo>
                  <a:pt x="176876" y="1337924"/>
                </a:lnTo>
                <a:lnTo>
                  <a:pt x="145076" y="1311424"/>
                </a:lnTo>
                <a:lnTo>
                  <a:pt x="119325" y="1282224"/>
                </a:lnTo>
                <a:lnTo>
                  <a:pt x="88309" y="1217189"/>
                </a:lnTo>
                <a:lnTo>
                  <a:pt x="84213" y="1182090"/>
                </a:lnTo>
                <a:lnTo>
                  <a:pt x="91252" y="1136222"/>
                </a:lnTo>
                <a:lnTo>
                  <a:pt x="111480" y="1093320"/>
                </a:lnTo>
                <a:lnTo>
                  <a:pt x="143567" y="1054224"/>
                </a:lnTo>
                <a:lnTo>
                  <a:pt x="186182" y="1019771"/>
                </a:lnTo>
                <a:lnTo>
                  <a:pt x="133708" y="996224"/>
                </a:lnTo>
                <a:lnTo>
                  <a:pt x="88399" y="967472"/>
                </a:lnTo>
                <a:lnTo>
                  <a:pt x="51314" y="934186"/>
                </a:lnTo>
                <a:lnTo>
                  <a:pt x="23512" y="897040"/>
                </a:lnTo>
                <a:lnTo>
                  <a:pt x="6054" y="856705"/>
                </a:lnTo>
                <a:lnTo>
                  <a:pt x="0" y="813854"/>
                </a:lnTo>
                <a:lnTo>
                  <a:pt x="4334" y="777523"/>
                </a:lnTo>
                <a:lnTo>
                  <a:pt x="37083" y="710438"/>
                </a:lnTo>
                <a:lnTo>
                  <a:pt x="64210" y="680497"/>
                </a:lnTo>
                <a:lnTo>
                  <a:pt x="97648" y="653499"/>
                </a:lnTo>
                <a:lnTo>
                  <a:pt x="136754" y="629851"/>
                </a:lnTo>
                <a:lnTo>
                  <a:pt x="180883" y="609960"/>
                </a:lnTo>
                <a:lnTo>
                  <a:pt x="229393" y="594233"/>
                </a:lnTo>
                <a:lnTo>
                  <a:pt x="281640" y="583076"/>
                </a:lnTo>
                <a:lnTo>
                  <a:pt x="336981" y="576897"/>
                </a:lnTo>
                <a:lnTo>
                  <a:pt x="341553" y="570801"/>
                </a:lnTo>
                <a:lnTo>
                  <a:pt x="338915" y="558705"/>
                </a:lnTo>
                <a:lnTo>
                  <a:pt x="337084" y="546407"/>
                </a:lnTo>
                <a:lnTo>
                  <a:pt x="336019" y="533943"/>
                </a:lnTo>
                <a:lnTo>
                  <a:pt x="335673" y="521347"/>
                </a:lnTo>
                <a:lnTo>
                  <a:pt x="338694" y="483635"/>
                </a:lnTo>
                <a:lnTo>
                  <a:pt x="361979" y="411664"/>
                </a:lnTo>
                <a:lnTo>
                  <a:pt x="381654" y="377776"/>
                </a:lnTo>
                <a:lnTo>
                  <a:pt x="406293" y="345533"/>
                </a:lnTo>
                <a:lnTo>
                  <a:pt x="435601" y="315122"/>
                </a:lnTo>
                <a:lnTo>
                  <a:pt x="469284" y="286727"/>
                </a:lnTo>
                <a:lnTo>
                  <a:pt x="507049" y="260534"/>
                </a:lnTo>
                <a:lnTo>
                  <a:pt x="548600" y="236728"/>
                </a:lnTo>
                <a:lnTo>
                  <a:pt x="593644" y="215494"/>
                </a:lnTo>
                <a:lnTo>
                  <a:pt x="641887" y="197019"/>
                </a:lnTo>
                <a:lnTo>
                  <a:pt x="693034" y="181487"/>
                </a:lnTo>
                <a:lnTo>
                  <a:pt x="746792" y="169084"/>
                </a:lnTo>
                <a:lnTo>
                  <a:pt x="802866" y="159995"/>
                </a:lnTo>
                <a:lnTo>
                  <a:pt x="860963" y="154405"/>
                </a:lnTo>
                <a:lnTo>
                  <a:pt x="920788" y="152501"/>
                </a:lnTo>
                <a:lnTo>
                  <a:pt x="974159" y="154015"/>
                </a:lnTo>
                <a:lnTo>
                  <a:pt x="1026185" y="158468"/>
                </a:lnTo>
                <a:lnTo>
                  <a:pt x="1076656" y="165730"/>
                </a:lnTo>
                <a:lnTo>
                  <a:pt x="1125363" y="175668"/>
                </a:lnTo>
                <a:lnTo>
                  <a:pt x="1172096" y="188151"/>
                </a:lnTo>
                <a:lnTo>
                  <a:pt x="1216647" y="203047"/>
                </a:lnTo>
                <a:lnTo>
                  <a:pt x="3317408" y="203047"/>
                </a:lnTo>
                <a:lnTo>
                  <a:pt x="3323437" y="218008"/>
                </a:lnTo>
                <a:lnTo>
                  <a:pt x="3380675" y="230460"/>
                </a:lnTo>
                <a:lnTo>
                  <a:pt x="3434238" y="247339"/>
                </a:lnTo>
                <a:lnTo>
                  <a:pt x="3483572" y="268293"/>
                </a:lnTo>
                <a:lnTo>
                  <a:pt x="3528123" y="292973"/>
                </a:lnTo>
                <a:lnTo>
                  <a:pt x="3567339" y="321030"/>
                </a:lnTo>
                <a:lnTo>
                  <a:pt x="3600666" y="352114"/>
                </a:lnTo>
                <a:lnTo>
                  <a:pt x="3627550" y="385874"/>
                </a:lnTo>
                <a:lnTo>
                  <a:pt x="3647438" y="421962"/>
                </a:lnTo>
                <a:lnTo>
                  <a:pt x="3659777" y="460027"/>
                </a:lnTo>
                <a:lnTo>
                  <a:pt x="3664013" y="499719"/>
                </a:lnTo>
                <a:lnTo>
                  <a:pt x="3661558" y="529987"/>
                </a:lnTo>
                <a:lnTo>
                  <a:pt x="3654358" y="559365"/>
                </a:lnTo>
                <a:lnTo>
                  <a:pt x="3642657" y="587694"/>
                </a:lnTo>
                <a:lnTo>
                  <a:pt x="3626700" y="614819"/>
                </a:lnTo>
                <a:lnTo>
                  <a:pt x="3668582" y="654089"/>
                </a:lnTo>
                <a:lnTo>
                  <a:pt x="3702358" y="696702"/>
                </a:lnTo>
                <a:lnTo>
                  <a:pt x="3727338" y="742223"/>
                </a:lnTo>
                <a:lnTo>
                  <a:pt x="3742832" y="790215"/>
                </a:lnTo>
                <a:lnTo>
                  <a:pt x="3748151" y="840244"/>
                </a:lnTo>
                <a:lnTo>
                  <a:pt x="3745276" y="877101"/>
                </a:lnTo>
                <a:lnTo>
                  <a:pt x="3723095" y="947546"/>
                </a:lnTo>
                <a:lnTo>
                  <a:pt x="3704335" y="980791"/>
                </a:lnTo>
                <a:lnTo>
                  <a:pt x="3680825" y="1012489"/>
                </a:lnTo>
                <a:lnTo>
                  <a:pt x="3652838" y="1042468"/>
                </a:lnTo>
                <a:lnTo>
                  <a:pt x="3620646" y="1070557"/>
                </a:lnTo>
                <a:lnTo>
                  <a:pt x="3584524" y="1096583"/>
                </a:lnTo>
                <a:lnTo>
                  <a:pt x="3544742" y="1120374"/>
                </a:lnTo>
                <a:lnTo>
                  <a:pt x="3501575" y="1141760"/>
                </a:lnTo>
                <a:lnTo>
                  <a:pt x="3455294" y="1160568"/>
                </a:lnTo>
                <a:lnTo>
                  <a:pt x="3406173" y="1176627"/>
                </a:lnTo>
                <a:lnTo>
                  <a:pt x="3354484" y="1189764"/>
                </a:lnTo>
                <a:lnTo>
                  <a:pt x="3300500" y="1199809"/>
                </a:lnTo>
                <a:lnTo>
                  <a:pt x="3244494" y="1206588"/>
                </a:lnTo>
                <a:lnTo>
                  <a:pt x="3240701" y="1243161"/>
                </a:lnTo>
                <a:lnTo>
                  <a:pt x="3214265" y="1312320"/>
                </a:lnTo>
                <a:lnTo>
                  <a:pt x="3192363" y="1344440"/>
                </a:lnTo>
                <a:lnTo>
                  <a:pt x="3165165" y="1374609"/>
                </a:lnTo>
                <a:lnTo>
                  <a:pt x="3133043" y="1402593"/>
                </a:lnTo>
                <a:lnTo>
                  <a:pt x="3110933" y="1418005"/>
                </a:lnTo>
                <a:lnTo>
                  <a:pt x="506183" y="1418005"/>
                </a:lnTo>
                <a:lnTo>
                  <a:pt x="495224" y="1418707"/>
                </a:lnTo>
                <a:lnTo>
                  <a:pt x="484209" y="1419212"/>
                </a:lnTo>
                <a:lnTo>
                  <a:pt x="473133" y="1419516"/>
                </a:lnTo>
                <a:lnTo>
                  <a:pt x="461987" y="1419618"/>
                </a:lnTo>
                <a:close/>
              </a:path>
              <a:path w="3748404" h="1734820">
                <a:moveTo>
                  <a:pt x="1086612" y="1630692"/>
                </a:moveTo>
                <a:lnTo>
                  <a:pt x="1029899" y="1629193"/>
                </a:lnTo>
                <a:lnTo>
                  <a:pt x="974498" y="1624774"/>
                </a:lnTo>
                <a:lnTo>
                  <a:pt x="920601" y="1617557"/>
                </a:lnTo>
                <a:lnTo>
                  <a:pt x="868396" y="1607663"/>
                </a:lnTo>
                <a:lnTo>
                  <a:pt x="818076" y="1595211"/>
                </a:lnTo>
                <a:lnTo>
                  <a:pt x="769829" y="1580323"/>
                </a:lnTo>
                <a:lnTo>
                  <a:pt x="723848" y="1563118"/>
                </a:lnTo>
                <a:lnTo>
                  <a:pt x="680321" y="1543718"/>
                </a:lnTo>
                <a:lnTo>
                  <a:pt x="639440" y="1522243"/>
                </a:lnTo>
                <a:lnTo>
                  <a:pt x="601396" y="1498814"/>
                </a:lnTo>
                <a:lnTo>
                  <a:pt x="566378" y="1473551"/>
                </a:lnTo>
                <a:lnTo>
                  <a:pt x="534577" y="1446574"/>
                </a:lnTo>
                <a:lnTo>
                  <a:pt x="506183" y="1418005"/>
                </a:lnTo>
                <a:lnTo>
                  <a:pt x="3110933" y="1418005"/>
                </a:lnTo>
                <a:lnTo>
                  <a:pt x="3055508" y="1451074"/>
                </a:lnTo>
                <a:lnTo>
                  <a:pt x="3010837" y="1471103"/>
                </a:lnTo>
                <a:lnTo>
                  <a:pt x="2477782" y="1471930"/>
                </a:lnTo>
                <a:lnTo>
                  <a:pt x="2458360" y="1506239"/>
                </a:lnTo>
                <a:lnTo>
                  <a:pt x="2433899" y="1538889"/>
                </a:lnTo>
                <a:lnTo>
                  <a:pt x="2404696" y="1569691"/>
                </a:lnTo>
                <a:lnTo>
                  <a:pt x="2404054" y="1570240"/>
                </a:lnTo>
                <a:lnTo>
                  <a:pt x="1431340" y="1570240"/>
                </a:lnTo>
                <a:lnTo>
                  <a:pt x="1387155" y="1585673"/>
                </a:lnTo>
                <a:lnTo>
                  <a:pt x="1341016" y="1599009"/>
                </a:lnTo>
                <a:lnTo>
                  <a:pt x="1293085" y="1610146"/>
                </a:lnTo>
                <a:lnTo>
                  <a:pt x="1243519" y="1618984"/>
                </a:lnTo>
                <a:lnTo>
                  <a:pt x="1192479" y="1625421"/>
                </a:lnTo>
                <a:lnTo>
                  <a:pt x="1140123" y="1629358"/>
                </a:lnTo>
                <a:lnTo>
                  <a:pt x="1086612" y="1630692"/>
                </a:lnTo>
                <a:close/>
              </a:path>
              <a:path w="3748404" h="1734820">
                <a:moveTo>
                  <a:pt x="2743263" y="1519808"/>
                </a:moveTo>
                <a:lnTo>
                  <a:pt x="2685597" y="1517741"/>
                </a:lnTo>
                <a:lnTo>
                  <a:pt x="2629854" y="1511689"/>
                </a:lnTo>
                <a:lnTo>
                  <a:pt x="2576396" y="1501884"/>
                </a:lnTo>
                <a:lnTo>
                  <a:pt x="2525585" y="1488555"/>
                </a:lnTo>
                <a:lnTo>
                  <a:pt x="2477782" y="1471930"/>
                </a:lnTo>
                <a:lnTo>
                  <a:pt x="3008486" y="1471930"/>
                </a:lnTo>
                <a:lnTo>
                  <a:pt x="2962723" y="1488015"/>
                </a:lnTo>
                <a:lnTo>
                  <a:pt x="2911538" y="1501574"/>
                </a:lnTo>
                <a:lnTo>
                  <a:pt x="2857653" y="1511549"/>
                </a:lnTo>
                <a:lnTo>
                  <a:pt x="2801437" y="1517705"/>
                </a:lnTo>
                <a:lnTo>
                  <a:pt x="2743263" y="1519808"/>
                </a:lnTo>
                <a:close/>
              </a:path>
              <a:path w="3748404" h="1734820">
                <a:moveTo>
                  <a:pt x="1917725" y="1734515"/>
                </a:moveTo>
                <a:lnTo>
                  <a:pt x="1863059" y="1732921"/>
                </a:lnTo>
                <a:lnTo>
                  <a:pt x="1809812" y="1728236"/>
                </a:lnTo>
                <a:lnTo>
                  <a:pt x="1758207" y="1720599"/>
                </a:lnTo>
                <a:lnTo>
                  <a:pt x="1708467" y="1710153"/>
                </a:lnTo>
                <a:lnTo>
                  <a:pt x="1660818" y="1697038"/>
                </a:lnTo>
                <a:lnTo>
                  <a:pt x="1615482" y="1681397"/>
                </a:lnTo>
                <a:lnTo>
                  <a:pt x="1572684" y="1663371"/>
                </a:lnTo>
                <a:lnTo>
                  <a:pt x="1532647" y="1643101"/>
                </a:lnTo>
                <a:lnTo>
                  <a:pt x="1495595" y="1620728"/>
                </a:lnTo>
                <a:lnTo>
                  <a:pt x="1461751" y="1596394"/>
                </a:lnTo>
                <a:lnTo>
                  <a:pt x="1431340" y="1570240"/>
                </a:lnTo>
                <a:lnTo>
                  <a:pt x="2404054" y="1570240"/>
                </a:lnTo>
                <a:lnTo>
                  <a:pt x="2371052" y="1598457"/>
                </a:lnTo>
                <a:lnTo>
                  <a:pt x="2333265" y="1624996"/>
                </a:lnTo>
                <a:lnTo>
                  <a:pt x="2291635" y="1649122"/>
                </a:lnTo>
                <a:lnTo>
                  <a:pt x="2246460" y="1670643"/>
                </a:lnTo>
                <a:lnTo>
                  <a:pt x="2198040" y="1689372"/>
                </a:lnTo>
                <a:lnTo>
                  <a:pt x="2146673" y="1705120"/>
                </a:lnTo>
                <a:lnTo>
                  <a:pt x="2092659" y="1717697"/>
                </a:lnTo>
                <a:lnTo>
                  <a:pt x="2036297" y="1726914"/>
                </a:lnTo>
                <a:lnTo>
                  <a:pt x="1977886" y="1732583"/>
                </a:lnTo>
                <a:lnTo>
                  <a:pt x="1917725" y="173451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12570" y="3302939"/>
            <a:ext cx="193357" cy="1926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94270" y="3042437"/>
            <a:ext cx="288925" cy="289560"/>
          </a:xfrm>
          <a:custGeom>
            <a:avLst/>
            <a:gdLst/>
            <a:ahLst/>
            <a:cxnLst/>
            <a:rect l="l" t="t" r="r" b="b"/>
            <a:pathLst>
              <a:path w="288925" h="289560">
                <a:moveTo>
                  <a:pt x="144487" y="288975"/>
                </a:moveTo>
                <a:lnTo>
                  <a:pt x="98816" y="281607"/>
                </a:lnTo>
                <a:lnTo>
                  <a:pt x="59141" y="261081"/>
                </a:lnTo>
                <a:lnTo>
                  <a:pt x="27879" y="229818"/>
                </a:lnTo>
                <a:lnTo>
                  <a:pt x="7366" y="190155"/>
                </a:lnTo>
                <a:lnTo>
                  <a:pt x="0" y="144487"/>
                </a:lnTo>
                <a:lnTo>
                  <a:pt x="7366" y="98815"/>
                </a:lnTo>
                <a:lnTo>
                  <a:pt x="27879" y="59151"/>
                </a:lnTo>
                <a:lnTo>
                  <a:pt x="59186" y="27859"/>
                </a:lnTo>
                <a:lnTo>
                  <a:pt x="98832" y="7363"/>
                </a:lnTo>
                <a:lnTo>
                  <a:pt x="144487" y="0"/>
                </a:lnTo>
                <a:lnTo>
                  <a:pt x="190160" y="7365"/>
                </a:lnTo>
                <a:lnTo>
                  <a:pt x="229813" y="27875"/>
                </a:lnTo>
                <a:lnTo>
                  <a:pt x="261012" y="59099"/>
                </a:lnTo>
                <a:lnTo>
                  <a:pt x="281402" y="98691"/>
                </a:lnTo>
                <a:lnTo>
                  <a:pt x="288569" y="144246"/>
                </a:lnTo>
                <a:lnTo>
                  <a:pt x="281402" y="190032"/>
                </a:lnTo>
                <a:lnTo>
                  <a:pt x="261012" y="229766"/>
                </a:lnTo>
                <a:lnTo>
                  <a:pt x="229768" y="261096"/>
                </a:lnTo>
                <a:lnTo>
                  <a:pt x="190145" y="281609"/>
                </a:lnTo>
                <a:lnTo>
                  <a:pt x="144487" y="2889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95496" y="1480248"/>
            <a:ext cx="3761104" cy="1739900"/>
          </a:xfrm>
          <a:custGeom>
            <a:avLst/>
            <a:gdLst/>
            <a:ahLst/>
            <a:cxnLst/>
            <a:rect l="l" t="t" r="r" b="b"/>
            <a:pathLst>
              <a:path w="3761104" h="1739900">
                <a:moveTo>
                  <a:pt x="2426068" y="12700"/>
                </a:moveTo>
                <a:lnTo>
                  <a:pt x="2160676" y="12700"/>
                </a:lnTo>
                <a:lnTo>
                  <a:pt x="2173224" y="0"/>
                </a:lnTo>
                <a:lnTo>
                  <a:pt x="2415679" y="0"/>
                </a:lnTo>
                <a:lnTo>
                  <a:pt x="2426068" y="12700"/>
                </a:lnTo>
                <a:close/>
              </a:path>
              <a:path w="3761104" h="1739900">
                <a:moveTo>
                  <a:pt x="3046577" y="12700"/>
                </a:moveTo>
                <a:lnTo>
                  <a:pt x="2787434" y="12700"/>
                </a:lnTo>
                <a:lnTo>
                  <a:pt x="2798533" y="0"/>
                </a:lnTo>
                <a:lnTo>
                  <a:pt x="3028708" y="0"/>
                </a:lnTo>
                <a:lnTo>
                  <a:pt x="3046577" y="12700"/>
                </a:lnTo>
                <a:close/>
              </a:path>
              <a:path w="3761104" h="1739900">
                <a:moveTo>
                  <a:pt x="2163508" y="25400"/>
                </a:moveTo>
                <a:lnTo>
                  <a:pt x="2112581" y="25400"/>
                </a:lnTo>
                <a:lnTo>
                  <a:pt x="2124278" y="12700"/>
                </a:lnTo>
                <a:lnTo>
                  <a:pt x="2175903" y="12700"/>
                </a:lnTo>
                <a:lnTo>
                  <a:pt x="2163508" y="25400"/>
                </a:lnTo>
                <a:close/>
              </a:path>
              <a:path w="3761104" h="1739900">
                <a:moveTo>
                  <a:pt x="2466174" y="25400"/>
                </a:moveTo>
                <a:lnTo>
                  <a:pt x="2423248" y="25400"/>
                </a:lnTo>
                <a:lnTo>
                  <a:pt x="2412987" y="12700"/>
                </a:lnTo>
                <a:lnTo>
                  <a:pt x="2456370" y="12700"/>
                </a:lnTo>
                <a:lnTo>
                  <a:pt x="2466174" y="25400"/>
                </a:lnTo>
                <a:close/>
              </a:path>
              <a:path w="3761104" h="1739900">
                <a:moveTo>
                  <a:pt x="2779102" y="25400"/>
                </a:moveTo>
                <a:lnTo>
                  <a:pt x="2733954" y="25400"/>
                </a:lnTo>
                <a:lnTo>
                  <a:pt x="2744368" y="12700"/>
                </a:lnTo>
                <a:lnTo>
                  <a:pt x="2789961" y="12700"/>
                </a:lnTo>
                <a:lnTo>
                  <a:pt x="2779102" y="25400"/>
                </a:lnTo>
                <a:close/>
              </a:path>
              <a:path w="3761104" h="1739900">
                <a:moveTo>
                  <a:pt x="3098076" y="25400"/>
                </a:moveTo>
                <a:lnTo>
                  <a:pt x="3044126" y="25400"/>
                </a:lnTo>
                <a:lnTo>
                  <a:pt x="3026448" y="12700"/>
                </a:lnTo>
                <a:lnTo>
                  <a:pt x="3081274" y="12700"/>
                </a:lnTo>
                <a:lnTo>
                  <a:pt x="3098076" y="25400"/>
                </a:lnTo>
                <a:close/>
              </a:path>
              <a:path w="3761104" h="1739900">
                <a:moveTo>
                  <a:pt x="2116594" y="38100"/>
                </a:moveTo>
                <a:lnTo>
                  <a:pt x="2078939" y="38100"/>
                </a:lnTo>
                <a:lnTo>
                  <a:pt x="2089899" y="25400"/>
                </a:lnTo>
                <a:lnTo>
                  <a:pt x="2128139" y="25400"/>
                </a:lnTo>
                <a:lnTo>
                  <a:pt x="2116594" y="38100"/>
                </a:lnTo>
                <a:close/>
              </a:path>
              <a:path w="3761104" h="1739900">
                <a:moveTo>
                  <a:pt x="2503792" y="38100"/>
                </a:moveTo>
                <a:lnTo>
                  <a:pt x="2471775" y="38100"/>
                </a:lnTo>
                <a:lnTo>
                  <a:pt x="2462250" y="25400"/>
                </a:lnTo>
                <a:lnTo>
                  <a:pt x="2494635" y="25400"/>
                </a:lnTo>
                <a:lnTo>
                  <a:pt x="2503792" y="38100"/>
                </a:lnTo>
                <a:close/>
              </a:path>
              <a:path w="3761104" h="1739900">
                <a:moveTo>
                  <a:pt x="2737510" y="38100"/>
                </a:moveTo>
                <a:lnTo>
                  <a:pt x="2693835" y="38100"/>
                </a:lnTo>
                <a:lnTo>
                  <a:pt x="2703626" y="25400"/>
                </a:lnTo>
                <a:lnTo>
                  <a:pt x="2747810" y="25400"/>
                </a:lnTo>
                <a:lnTo>
                  <a:pt x="2737510" y="38100"/>
                </a:lnTo>
                <a:close/>
              </a:path>
              <a:path w="3761104" h="1739900">
                <a:moveTo>
                  <a:pt x="3146069" y="38100"/>
                </a:moveTo>
                <a:lnTo>
                  <a:pt x="3094520" y="38100"/>
                </a:lnTo>
                <a:lnTo>
                  <a:pt x="3077908" y="25400"/>
                </a:lnTo>
                <a:lnTo>
                  <a:pt x="3130486" y="25400"/>
                </a:lnTo>
                <a:lnTo>
                  <a:pt x="3146069" y="38100"/>
                </a:lnTo>
                <a:close/>
              </a:path>
              <a:path w="3761104" h="1739900">
                <a:moveTo>
                  <a:pt x="1701406" y="50800"/>
                </a:moveTo>
                <a:lnTo>
                  <a:pt x="1565465" y="50800"/>
                </a:lnTo>
                <a:lnTo>
                  <a:pt x="1581645" y="38100"/>
                </a:lnTo>
                <a:lnTo>
                  <a:pt x="1689900" y="38100"/>
                </a:lnTo>
                <a:lnTo>
                  <a:pt x="1701406" y="50800"/>
                </a:lnTo>
                <a:close/>
              </a:path>
              <a:path w="3761104" h="1739900">
                <a:moveTo>
                  <a:pt x="2083866" y="50800"/>
                </a:moveTo>
                <a:lnTo>
                  <a:pt x="2057793" y="50800"/>
                </a:lnTo>
                <a:lnTo>
                  <a:pt x="2068233" y="38100"/>
                </a:lnTo>
                <a:lnTo>
                  <a:pt x="2094674" y="38100"/>
                </a:lnTo>
                <a:lnTo>
                  <a:pt x="2083866" y="50800"/>
                </a:lnTo>
                <a:close/>
              </a:path>
              <a:path w="3761104" h="1739900">
                <a:moveTo>
                  <a:pt x="2530170" y="50800"/>
                </a:moveTo>
                <a:lnTo>
                  <a:pt x="2498979" y="50800"/>
                </a:lnTo>
                <a:lnTo>
                  <a:pt x="2489962" y="38100"/>
                </a:lnTo>
                <a:lnTo>
                  <a:pt x="2521559" y="38100"/>
                </a:lnTo>
                <a:lnTo>
                  <a:pt x="2530170" y="50800"/>
                </a:lnTo>
                <a:close/>
              </a:path>
              <a:path w="3761104" h="1739900">
                <a:moveTo>
                  <a:pt x="2698343" y="50800"/>
                </a:moveTo>
                <a:lnTo>
                  <a:pt x="2665501" y="50800"/>
                </a:lnTo>
                <a:lnTo>
                  <a:pt x="2674772" y="38100"/>
                </a:lnTo>
                <a:lnTo>
                  <a:pt x="2708008" y="38100"/>
                </a:lnTo>
                <a:lnTo>
                  <a:pt x="2698343" y="50800"/>
                </a:lnTo>
                <a:close/>
              </a:path>
              <a:path w="3761104" h="1739900">
                <a:moveTo>
                  <a:pt x="3190062" y="63500"/>
                </a:moveTo>
                <a:lnTo>
                  <a:pt x="3170402" y="63500"/>
                </a:lnTo>
                <a:lnTo>
                  <a:pt x="3155924" y="50800"/>
                </a:lnTo>
                <a:lnTo>
                  <a:pt x="3141383" y="50800"/>
                </a:lnTo>
                <a:lnTo>
                  <a:pt x="3125990" y="38100"/>
                </a:lnTo>
                <a:lnTo>
                  <a:pt x="3161195" y="38100"/>
                </a:lnTo>
                <a:lnTo>
                  <a:pt x="3175863" y="50800"/>
                </a:lnTo>
                <a:lnTo>
                  <a:pt x="3190062" y="63500"/>
                </a:lnTo>
                <a:close/>
              </a:path>
              <a:path w="3761104" h="1739900">
                <a:moveTo>
                  <a:pt x="1566519" y="63500"/>
                </a:moveTo>
                <a:lnTo>
                  <a:pt x="1472361" y="63500"/>
                </a:lnTo>
                <a:lnTo>
                  <a:pt x="1487360" y="50800"/>
                </a:lnTo>
                <a:lnTo>
                  <a:pt x="1582559" y="50800"/>
                </a:lnTo>
                <a:lnTo>
                  <a:pt x="1566519" y="63500"/>
                </a:lnTo>
                <a:close/>
              </a:path>
              <a:path w="3761104" h="1739900">
                <a:moveTo>
                  <a:pt x="1789912" y="63500"/>
                </a:moveTo>
                <a:lnTo>
                  <a:pt x="1700250" y="63500"/>
                </a:lnTo>
                <a:lnTo>
                  <a:pt x="1688846" y="50800"/>
                </a:lnTo>
                <a:lnTo>
                  <a:pt x="1779219" y="50800"/>
                </a:lnTo>
                <a:lnTo>
                  <a:pt x="1789912" y="63500"/>
                </a:lnTo>
                <a:close/>
              </a:path>
              <a:path w="3761104" h="1739900">
                <a:moveTo>
                  <a:pt x="2053501" y="63500"/>
                </a:moveTo>
                <a:lnTo>
                  <a:pt x="2028164" y="63500"/>
                </a:lnTo>
                <a:lnTo>
                  <a:pt x="2037753" y="50800"/>
                </a:lnTo>
                <a:lnTo>
                  <a:pt x="2063496" y="50800"/>
                </a:lnTo>
                <a:lnTo>
                  <a:pt x="2053501" y="63500"/>
                </a:lnTo>
                <a:close/>
              </a:path>
              <a:path w="3761104" h="1739900">
                <a:moveTo>
                  <a:pt x="2554858" y="63500"/>
                </a:moveTo>
                <a:lnTo>
                  <a:pt x="2532760" y="63500"/>
                </a:lnTo>
                <a:lnTo>
                  <a:pt x="2524467" y="50800"/>
                </a:lnTo>
                <a:lnTo>
                  <a:pt x="2546832" y="50800"/>
                </a:lnTo>
                <a:lnTo>
                  <a:pt x="2554858" y="63500"/>
                </a:lnTo>
                <a:close/>
              </a:path>
              <a:path w="3761104" h="1739900">
                <a:moveTo>
                  <a:pt x="2661881" y="63500"/>
                </a:moveTo>
                <a:lnTo>
                  <a:pt x="2638793" y="63500"/>
                </a:lnTo>
                <a:lnTo>
                  <a:pt x="2647505" y="50800"/>
                </a:lnTo>
                <a:lnTo>
                  <a:pt x="2670848" y="50800"/>
                </a:lnTo>
                <a:lnTo>
                  <a:pt x="2661881" y="63500"/>
                </a:lnTo>
                <a:close/>
              </a:path>
              <a:path w="3761104" h="1739900">
                <a:moveTo>
                  <a:pt x="1475130" y="76200"/>
                </a:moveTo>
                <a:lnTo>
                  <a:pt x="1428813" y="76200"/>
                </a:lnTo>
                <a:lnTo>
                  <a:pt x="1443088" y="63500"/>
                </a:lnTo>
                <a:lnTo>
                  <a:pt x="1489976" y="63500"/>
                </a:lnTo>
                <a:lnTo>
                  <a:pt x="1475130" y="76200"/>
                </a:lnTo>
                <a:close/>
              </a:path>
              <a:path w="3761104" h="1739900">
                <a:moveTo>
                  <a:pt x="1831428" y="76200"/>
                </a:moveTo>
                <a:lnTo>
                  <a:pt x="1787131" y="76200"/>
                </a:lnTo>
                <a:lnTo>
                  <a:pt x="1776552" y="63500"/>
                </a:lnTo>
                <a:lnTo>
                  <a:pt x="1821243" y="63500"/>
                </a:lnTo>
                <a:lnTo>
                  <a:pt x="1831428" y="76200"/>
                </a:lnTo>
                <a:close/>
              </a:path>
              <a:path w="3761104" h="1739900">
                <a:moveTo>
                  <a:pt x="2034679" y="76200"/>
                </a:moveTo>
                <a:lnTo>
                  <a:pt x="2009902" y="76200"/>
                </a:lnTo>
                <a:lnTo>
                  <a:pt x="2018880" y="63500"/>
                </a:lnTo>
                <a:lnTo>
                  <a:pt x="2044103" y="63500"/>
                </a:lnTo>
                <a:lnTo>
                  <a:pt x="2034679" y="76200"/>
                </a:lnTo>
                <a:close/>
              </a:path>
              <a:path w="3761104" h="1739900">
                <a:moveTo>
                  <a:pt x="2577706" y="76200"/>
                </a:moveTo>
                <a:lnTo>
                  <a:pt x="2556040" y="76200"/>
                </a:lnTo>
                <a:lnTo>
                  <a:pt x="2548356" y="63500"/>
                </a:lnTo>
                <a:lnTo>
                  <a:pt x="2570302" y="63500"/>
                </a:lnTo>
                <a:lnTo>
                  <a:pt x="2577706" y="76200"/>
                </a:lnTo>
                <a:close/>
              </a:path>
              <a:path w="3761104" h="1739900">
                <a:moveTo>
                  <a:pt x="2636494" y="76200"/>
                </a:moveTo>
                <a:lnTo>
                  <a:pt x="2613837" y="76200"/>
                </a:lnTo>
                <a:lnTo>
                  <a:pt x="2621953" y="63500"/>
                </a:lnTo>
                <a:lnTo>
                  <a:pt x="2644889" y="63500"/>
                </a:lnTo>
                <a:lnTo>
                  <a:pt x="2636494" y="76200"/>
                </a:lnTo>
                <a:close/>
              </a:path>
              <a:path w="3761104" h="1739900">
                <a:moveTo>
                  <a:pt x="3216909" y="76200"/>
                </a:moveTo>
                <a:lnTo>
                  <a:pt x="3197479" y="76200"/>
                </a:lnTo>
                <a:lnTo>
                  <a:pt x="3183991" y="63500"/>
                </a:lnTo>
                <a:lnTo>
                  <a:pt x="3203740" y="63500"/>
                </a:lnTo>
                <a:lnTo>
                  <a:pt x="3216909" y="76200"/>
                </a:lnTo>
                <a:close/>
              </a:path>
              <a:path w="3761104" h="1739900">
                <a:moveTo>
                  <a:pt x="1432445" y="88900"/>
                </a:moveTo>
                <a:lnTo>
                  <a:pt x="1387614" y="88900"/>
                </a:lnTo>
                <a:lnTo>
                  <a:pt x="1401064" y="76200"/>
                </a:lnTo>
                <a:lnTo>
                  <a:pt x="1446568" y="76200"/>
                </a:lnTo>
                <a:lnTo>
                  <a:pt x="1432445" y="88900"/>
                </a:lnTo>
                <a:close/>
              </a:path>
              <a:path w="3761104" h="1739900">
                <a:moveTo>
                  <a:pt x="1827822" y="88900"/>
                </a:moveTo>
                <a:lnTo>
                  <a:pt x="1817738" y="76200"/>
                </a:lnTo>
                <a:lnTo>
                  <a:pt x="1827720" y="76200"/>
                </a:lnTo>
                <a:lnTo>
                  <a:pt x="1827822" y="88900"/>
                </a:lnTo>
                <a:close/>
              </a:path>
              <a:path w="3761104" h="1739900">
                <a:moveTo>
                  <a:pt x="1870837" y="88900"/>
                </a:moveTo>
                <a:lnTo>
                  <a:pt x="1837677" y="88900"/>
                </a:lnTo>
                <a:lnTo>
                  <a:pt x="1827720" y="76200"/>
                </a:lnTo>
                <a:lnTo>
                  <a:pt x="1861197" y="76200"/>
                </a:lnTo>
                <a:lnTo>
                  <a:pt x="1870837" y="88900"/>
                </a:lnTo>
                <a:close/>
              </a:path>
              <a:path w="3761104" h="1739900">
                <a:moveTo>
                  <a:pt x="2017077" y="88900"/>
                </a:moveTo>
                <a:lnTo>
                  <a:pt x="1992922" y="88900"/>
                </a:lnTo>
                <a:lnTo>
                  <a:pt x="2001240" y="76200"/>
                </a:lnTo>
                <a:lnTo>
                  <a:pt x="2025878" y="76200"/>
                </a:lnTo>
                <a:lnTo>
                  <a:pt x="2017077" y="88900"/>
                </a:lnTo>
                <a:close/>
              </a:path>
              <a:path w="3761104" h="1739900">
                <a:moveTo>
                  <a:pt x="2591854" y="88900"/>
                </a:moveTo>
                <a:lnTo>
                  <a:pt x="2570518" y="88900"/>
                </a:lnTo>
                <a:lnTo>
                  <a:pt x="2563253" y="76200"/>
                </a:lnTo>
                <a:lnTo>
                  <a:pt x="2584894" y="76200"/>
                </a:lnTo>
                <a:lnTo>
                  <a:pt x="2591854" y="88900"/>
                </a:lnTo>
                <a:close/>
              </a:path>
              <a:path w="3761104" h="1739900">
                <a:moveTo>
                  <a:pt x="2620568" y="88900"/>
                </a:moveTo>
                <a:lnTo>
                  <a:pt x="2598242" y="88900"/>
                </a:lnTo>
                <a:lnTo>
                  <a:pt x="2605938" y="76200"/>
                </a:lnTo>
                <a:lnTo>
                  <a:pt x="2628557" y="76200"/>
                </a:lnTo>
                <a:lnTo>
                  <a:pt x="2620568" y="88900"/>
                </a:lnTo>
                <a:close/>
              </a:path>
              <a:path w="3761104" h="1739900">
                <a:moveTo>
                  <a:pt x="3264014" y="114300"/>
                </a:moveTo>
                <a:lnTo>
                  <a:pt x="3245192" y="114300"/>
                </a:lnTo>
                <a:lnTo>
                  <a:pt x="3233902" y="101600"/>
                </a:lnTo>
                <a:lnTo>
                  <a:pt x="3234118" y="101600"/>
                </a:lnTo>
                <a:lnTo>
                  <a:pt x="3222244" y="88900"/>
                </a:lnTo>
                <a:lnTo>
                  <a:pt x="3210242" y="88900"/>
                </a:lnTo>
                <a:lnTo>
                  <a:pt x="3197275" y="76200"/>
                </a:lnTo>
                <a:lnTo>
                  <a:pt x="3229546" y="76200"/>
                </a:lnTo>
                <a:lnTo>
                  <a:pt x="3241611" y="88900"/>
                </a:lnTo>
                <a:lnTo>
                  <a:pt x="3253117" y="101600"/>
                </a:lnTo>
                <a:lnTo>
                  <a:pt x="3264014" y="114300"/>
                </a:lnTo>
                <a:close/>
              </a:path>
              <a:path w="3761104" h="1739900">
                <a:moveTo>
                  <a:pt x="1392123" y="101600"/>
                </a:moveTo>
                <a:lnTo>
                  <a:pt x="1361566" y="101600"/>
                </a:lnTo>
                <a:lnTo>
                  <a:pt x="1374444" y="88900"/>
                </a:lnTo>
                <a:lnTo>
                  <a:pt x="1405432" y="88900"/>
                </a:lnTo>
                <a:lnTo>
                  <a:pt x="1392123" y="101600"/>
                </a:lnTo>
                <a:close/>
              </a:path>
              <a:path w="3761104" h="1739900">
                <a:moveTo>
                  <a:pt x="1907908" y="101600"/>
                </a:moveTo>
                <a:lnTo>
                  <a:pt x="1866391" y="101600"/>
                </a:lnTo>
                <a:lnTo>
                  <a:pt x="1856854" y="88900"/>
                </a:lnTo>
                <a:lnTo>
                  <a:pt x="1898878" y="88900"/>
                </a:lnTo>
                <a:lnTo>
                  <a:pt x="1907908" y="101600"/>
                </a:lnTo>
                <a:close/>
              </a:path>
              <a:path w="3761104" h="1739900">
                <a:moveTo>
                  <a:pt x="2000758" y="101600"/>
                </a:moveTo>
                <a:lnTo>
                  <a:pt x="1977275" y="101600"/>
                </a:lnTo>
                <a:lnTo>
                  <a:pt x="1984921" y="88900"/>
                </a:lnTo>
                <a:lnTo>
                  <a:pt x="2008924" y="88900"/>
                </a:lnTo>
                <a:lnTo>
                  <a:pt x="2000758" y="101600"/>
                </a:lnTo>
                <a:close/>
              </a:path>
              <a:path w="3761104" h="1739900">
                <a:moveTo>
                  <a:pt x="2594343" y="101600"/>
                </a:moveTo>
                <a:lnTo>
                  <a:pt x="2583980" y="88900"/>
                </a:lnTo>
                <a:lnTo>
                  <a:pt x="2605608" y="88900"/>
                </a:lnTo>
                <a:lnTo>
                  <a:pt x="2594343" y="101600"/>
                </a:lnTo>
                <a:close/>
              </a:path>
              <a:path w="3761104" h="1739900">
                <a:moveTo>
                  <a:pt x="1354429" y="114300"/>
                </a:moveTo>
                <a:lnTo>
                  <a:pt x="1336763" y="114300"/>
                </a:lnTo>
                <a:lnTo>
                  <a:pt x="1349006" y="101600"/>
                </a:lnTo>
                <a:lnTo>
                  <a:pt x="1366837" y="101600"/>
                </a:lnTo>
                <a:lnTo>
                  <a:pt x="1354429" y="114300"/>
                </a:lnTo>
                <a:close/>
              </a:path>
              <a:path w="3761104" h="1739900">
                <a:moveTo>
                  <a:pt x="1934044" y="114300"/>
                </a:moveTo>
                <a:lnTo>
                  <a:pt x="1902599" y="114300"/>
                </a:lnTo>
                <a:lnTo>
                  <a:pt x="1893671" y="101600"/>
                </a:lnTo>
                <a:lnTo>
                  <a:pt x="1925497" y="101600"/>
                </a:lnTo>
                <a:lnTo>
                  <a:pt x="1934044" y="114300"/>
                </a:lnTo>
                <a:close/>
              </a:path>
              <a:path w="3761104" h="1739900">
                <a:moveTo>
                  <a:pt x="1985797" y="114300"/>
                </a:moveTo>
                <a:lnTo>
                  <a:pt x="1963051" y="114300"/>
                </a:lnTo>
                <a:lnTo>
                  <a:pt x="1969985" y="101600"/>
                </a:lnTo>
                <a:lnTo>
                  <a:pt x="1993277" y="101600"/>
                </a:lnTo>
                <a:lnTo>
                  <a:pt x="1985797" y="114300"/>
                </a:lnTo>
                <a:close/>
              </a:path>
              <a:path w="3761104" h="1739900">
                <a:moveTo>
                  <a:pt x="1330883" y="127000"/>
                </a:moveTo>
                <a:lnTo>
                  <a:pt x="1313256" y="127000"/>
                </a:lnTo>
                <a:lnTo>
                  <a:pt x="1324838" y="114300"/>
                </a:lnTo>
                <a:lnTo>
                  <a:pt x="1342644" y="114300"/>
                </a:lnTo>
                <a:lnTo>
                  <a:pt x="1330883" y="127000"/>
                </a:lnTo>
                <a:close/>
              </a:path>
              <a:path w="3761104" h="1739900">
                <a:moveTo>
                  <a:pt x="1950402" y="127000"/>
                </a:moveTo>
                <a:lnTo>
                  <a:pt x="1928075" y="127000"/>
                </a:lnTo>
                <a:lnTo>
                  <a:pt x="1919643" y="114300"/>
                </a:lnTo>
                <a:lnTo>
                  <a:pt x="1942426" y="114300"/>
                </a:lnTo>
                <a:lnTo>
                  <a:pt x="1950494" y="126808"/>
                </a:lnTo>
                <a:lnTo>
                  <a:pt x="1950402" y="127000"/>
                </a:lnTo>
                <a:close/>
              </a:path>
              <a:path w="3761104" h="1739900">
                <a:moveTo>
                  <a:pt x="1972246" y="127000"/>
                </a:moveTo>
                <a:lnTo>
                  <a:pt x="1950618" y="127000"/>
                </a:lnTo>
                <a:lnTo>
                  <a:pt x="1950494" y="126808"/>
                </a:lnTo>
                <a:lnTo>
                  <a:pt x="1956498" y="114300"/>
                </a:lnTo>
                <a:lnTo>
                  <a:pt x="1979015" y="114300"/>
                </a:lnTo>
                <a:lnTo>
                  <a:pt x="1972246" y="127000"/>
                </a:lnTo>
                <a:close/>
              </a:path>
              <a:path w="3761104" h="1739900">
                <a:moveTo>
                  <a:pt x="3292932" y="139700"/>
                </a:moveTo>
                <a:lnTo>
                  <a:pt x="3274758" y="139700"/>
                </a:lnTo>
                <a:lnTo>
                  <a:pt x="3265322" y="127000"/>
                </a:lnTo>
                <a:lnTo>
                  <a:pt x="3265525" y="127000"/>
                </a:lnTo>
                <a:lnTo>
                  <a:pt x="3255454" y="114300"/>
                </a:lnTo>
                <a:lnTo>
                  <a:pt x="3274314" y="114300"/>
                </a:lnTo>
                <a:lnTo>
                  <a:pt x="3283966" y="127000"/>
                </a:lnTo>
                <a:lnTo>
                  <a:pt x="3292932" y="139700"/>
                </a:lnTo>
                <a:close/>
              </a:path>
              <a:path w="3761104" h="1739900">
                <a:moveTo>
                  <a:pt x="1950618" y="127000"/>
                </a:moveTo>
                <a:lnTo>
                  <a:pt x="1950402" y="127000"/>
                </a:lnTo>
                <a:lnTo>
                  <a:pt x="1950494" y="126808"/>
                </a:lnTo>
                <a:lnTo>
                  <a:pt x="1950618" y="127000"/>
                </a:lnTo>
                <a:close/>
              </a:path>
              <a:path w="3761104" h="1739900">
                <a:moveTo>
                  <a:pt x="1308696" y="139700"/>
                </a:moveTo>
                <a:lnTo>
                  <a:pt x="1291145" y="139700"/>
                </a:lnTo>
                <a:lnTo>
                  <a:pt x="1302029" y="127000"/>
                </a:lnTo>
                <a:lnTo>
                  <a:pt x="1319771" y="127000"/>
                </a:lnTo>
                <a:lnTo>
                  <a:pt x="1308696" y="139700"/>
                </a:lnTo>
                <a:close/>
              </a:path>
              <a:path w="3761104" h="1739900">
                <a:moveTo>
                  <a:pt x="1956689" y="139700"/>
                </a:moveTo>
                <a:lnTo>
                  <a:pt x="1944090" y="127000"/>
                </a:lnTo>
                <a:lnTo>
                  <a:pt x="1966201" y="127000"/>
                </a:lnTo>
                <a:lnTo>
                  <a:pt x="1956689" y="139700"/>
                </a:lnTo>
                <a:close/>
              </a:path>
              <a:path w="3761104" h="1739900">
                <a:moveTo>
                  <a:pt x="1287957" y="152400"/>
                </a:moveTo>
                <a:lnTo>
                  <a:pt x="1270508" y="152400"/>
                </a:lnTo>
                <a:lnTo>
                  <a:pt x="1280642" y="139700"/>
                </a:lnTo>
                <a:lnTo>
                  <a:pt x="1298308" y="139700"/>
                </a:lnTo>
                <a:lnTo>
                  <a:pt x="1287957" y="152400"/>
                </a:lnTo>
                <a:close/>
              </a:path>
              <a:path w="3761104" h="1739900">
                <a:moveTo>
                  <a:pt x="3301288" y="152400"/>
                </a:moveTo>
                <a:lnTo>
                  <a:pt x="3287318" y="152400"/>
                </a:lnTo>
                <a:lnTo>
                  <a:pt x="3283178" y="139700"/>
                </a:lnTo>
                <a:lnTo>
                  <a:pt x="3297212" y="139700"/>
                </a:lnTo>
                <a:lnTo>
                  <a:pt x="3301288" y="152400"/>
                </a:lnTo>
                <a:close/>
              </a:path>
              <a:path w="3761104" h="1739900">
                <a:moveTo>
                  <a:pt x="1084097" y="165100"/>
                </a:moveTo>
                <a:lnTo>
                  <a:pt x="765848" y="165100"/>
                </a:lnTo>
                <a:lnTo>
                  <a:pt x="779894" y="152400"/>
                </a:lnTo>
                <a:lnTo>
                  <a:pt x="1065225" y="152400"/>
                </a:lnTo>
                <a:lnTo>
                  <a:pt x="1084097" y="165100"/>
                </a:lnTo>
                <a:close/>
              </a:path>
              <a:path w="3761104" h="1739900">
                <a:moveTo>
                  <a:pt x="1259700" y="177800"/>
                </a:moveTo>
                <a:lnTo>
                  <a:pt x="1242453" y="177800"/>
                </a:lnTo>
                <a:lnTo>
                  <a:pt x="1251394" y="165100"/>
                </a:lnTo>
                <a:lnTo>
                  <a:pt x="1260754" y="152400"/>
                </a:lnTo>
                <a:lnTo>
                  <a:pt x="1288110" y="152400"/>
                </a:lnTo>
                <a:lnTo>
                  <a:pt x="1278140" y="165100"/>
                </a:lnTo>
                <a:lnTo>
                  <a:pt x="1268882" y="165100"/>
                </a:lnTo>
                <a:lnTo>
                  <a:pt x="1259700" y="177800"/>
                </a:lnTo>
                <a:close/>
              </a:path>
              <a:path w="3761104" h="1739900">
                <a:moveTo>
                  <a:pt x="3308921" y="165100"/>
                </a:moveTo>
                <a:lnTo>
                  <a:pt x="3294888" y="165100"/>
                </a:lnTo>
                <a:lnTo>
                  <a:pt x="3291090" y="152400"/>
                </a:lnTo>
                <a:lnTo>
                  <a:pt x="3305187" y="152400"/>
                </a:lnTo>
                <a:lnTo>
                  <a:pt x="3308921" y="165100"/>
                </a:lnTo>
                <a:close/>
              </a:path>
              <a:path w="3761104" h="1739900">
                <a:moveTo>
                  <a:pt x="768032" y="177800"/>
                </a:moveTo>
                <a:lnTo>
                  <a:pt x="711060" y="177800"/>
                </a:lnTo>
                <a:lnTo>
                  <a:pt x="724535" y="165100"/>
                </a:lnTo>
                <a:lnTo>
                  <a:pt x="781977" y="165100"/>
                </a:lnTo>
                <a:lnTo>
                  <a:pt x="768032" y="177800"/>
                </a:lnTo>
                <a:close/>
              </a:path>
              <a:path w="3761104" h="1739900">
                <a:moveTo>
                  <a:pt x="1156982" y="177800"/>
                </a:moveTo>
                <a:lnTo>
                  <a:pt x="1081989" y="177800"/>
                </a:lnTo>
                <a:lnTo>
                  <a:pt x="1063256" y="165100"/>
                </a:lnTo>
                <a:lnTo>
                  <a:pt x="1139164" y="165100"/>
                </a:lnTo>
                <a:lnTo>
                  <a:pt x="1156982" y="177800"/>
                </a:lnTo>
                <a:close/>
              </a:path>
              <a:path w="3761104" h="1739900">
                <a:moveTo>
                  <a:pt x="3319018" y="177800"/>
                </a:moveTo>
                <a:lnTo>
                  <a:pt x="3304933" y="177800"/>
                </a:lnTo>
                <a:lnTo>
                  <a:pt x="3301669" y="165100"/>
                </a:lnTo>
                <a:lnTo>
                  <a:pt x="3315830" y="165100"/>
                </a:lnTo>
                <a:lnTo>
                  <a:pt x="3319018" y="177800"/>
                </a:lnTo>
                <a:close/>
              </a:path>
              <a:path w="3761104" h="1739900">
                <a:moveTo>
                  <a:pt x="714070" y="190500"/>
                </a:moveTo>
                <a:lnTo>
                  <a:pt x="658812" y="190500"/>
                </a:lnTo>
                <a:lnTo>
                  <a:pt x="671626" y="177800"/>
                </a:lnTo>
                <a:lnTo>
                  <a:pt x="727443" y="177800"/>
                </a:lnTo>
                <a:lnTo>
                  <a:pt x="714070" y="190500"/>
                </a:lnTo>
                <a:close/>
              </a:path>
              <a:path w="3761104" h="1739900">
                <a:moveTo>
                  <a:pt x="1191717" y="190500"/>
                </a:moveTo>
                <a:lnTo>
                  <a:pt x="1153769" y="190500"/>
                </a:lnTo>
                <a:lnTo>
                  <a:pt x="1136103" y="177800"/>
                </a:lnTo>
                <a:lnTo>
                  <a:pt x="1174496" y="177800"/>
                </a:lnTo>
                <a:lnTo>
                  <a:pt x="1191717" y="190500"/>
                </a:lnTo>
                <a:close/>
              </a:path>
              <a:path w="3761104" h="1739900">
                <a:moveTo>
                  <a:pt x="1235113" y="203200"/>
                </a:moveTo>
                <a:lnTo>
                  <a:pt x="1225130" y="203200"/>
                </a:lnTo>
                <a:lnTo>
                  <a:pt x="1220398" y="199559"/>
                </a:lnTo>
                <a:lnTo>
                  <a:pt x="1225816" y="190500"/>
                </a:lnTo>
                <a:lnTo>
                  <a:pt x="1233919" y="177800"/>
                </a:lnTo>
                <a:lnTo>
                  <a:pt x="1251254" y="177800"/>
                </a:lnTo>
                <a:lnTo>
                  <a:pt x="1242885" y="190500"/>
                </a:lnTo>
                <a:lnTo>
                  <a:pt x="1243050" y="190500"/>
                </a:lnTo>
                <a:lnTo>
                  <a:pt x="1235113" y="203200"/>
                </a:lnTo>
                <a:close/>
              </a:path>
              <a:path w="3761104" h="1739900">
                <a:moveTo>
                  <a:pt x="3324821" y="190500"/>
                </a:moveTo>
                <a:lnTo>
                  <a:pt x="3310737" y="190500"/>
                </a:lnTo>
                <a:lnTo>
                  <a:pt x="3307842" y="177800"/>
                </a:lnTo>
                <a:lnTo>
                  <a:pt x="3322015" y="177800"/>
                </a:lnTo>
                <a:lnTo>
                  <a:pt x="3324821" y="190500"/>
                </a:lnTo>
                <a:close/>
              </a:path>
              <a:path w="3761104" h="1739900">
                <a:moveTo>
                  <a:pt x="662660" y="203200"/>
                </a:moveTo>
                <a:lnTo>
                  <a:pt x="621461" y="203200"/>
                </a:lnTo>
                <a:lnTo>
                  <a:pt x="633729" y="190500"/>
                </a:lnTo>
                <a:lnTo>
                  <a:pt x="675373" y="190500"/>
                </a:lnTo>
                <a:lnTo>
                  <a:pt x="662660" y="203200"/>
                </a:lnTo>
                <a:close/>
              </a:path>
              <a:path w="3761104" h="1739900">
                <a:moveTo>
                  <a:pt x="1218222" y="203200"/>
                </a:moveTo>
                <a:lnTo>
                  <a:pt x="1187945" y="203200"/>
                </a:lnTo>
                <a:lnTo>
                  <a:pt x="1170876" y="190500"/>
                </a:lnTo>
                <a:lnTo>
                  <a:pt x="1208620" y="190500"/>
                </a:lnTo>
                <a:lnTo>
                  <a:pt x="1220398" y="199559"/>
                </a:lnTo>
                <a:lnTo>
                  <a:pt x="1218222" y="203200"/>
                </a:lnTo>
                <a:close/>
              </a:path>
              <a:path w="3761104" h="1739900">
                <a:moveTo>
                  <a:pt x="3329851" y="203200"/>
                </a:moveTo>
                <a:lnTo>
                  <a:pt x="3315817" y="203200"/>
                </a:lnTo>
                <a:lnTo>
                  <a:pt x="3313290" y="190500"/>
                </a:lnTo>
                <a:lnTo>
                  <a:pt x="3327425" y="190500"/>
                </a:lnTo>
                <a:lnTo>
                  <a:pt x="3329851" y="203200"/>
                </a:lnTo>
                <a:close/>
              </a:path>
              <a:path w="3761104" h="1739900">
                <a:moveTo>
                  <a:pt x="1225130" y="203200"/>
                </a:moveTo>
                <a:lnTo>
                  <a:pt x="1218222" y="203200"/>
                </a:lnTo>
                <a:lnTo>
                  <a:pt x="1220398" y="199559"/>
                </a:lnTo>
                <a:lnTo>
                  <a:pt x="1225130" y="203200"/>
                </a:lnTo>
                <a:close/>
              </a:path>
              <a:path w="3761104" h="1739900">
                <a:moveTo>
                  <a:pt x="625957" y="215900"/>
                </a:moveTo>
                <a:lnTo>
                  <a:pt x="597509" y="215900"/>
                </a:lnTo>
                <a:lnTo>
                  <a:pt x="609396" y="203200"/>
                </a:lnTo>
                <a:lnTo>
                  <a:pt x="638111" y="203200"/>
                </a:lnTo>
                <a:lnTo>
                  <a:pt x="625957" y="215900"/>
                </a:lnTo>
                <a:close/>
              </a:path>
              <a:path w="3761104" h="1739900">
                <a:moveTo>
                  <a:pt x="1224927" y="215900"/>
                </a:moveTo>
                <a:lnTo>
                  <a:pt x="1204429" y="203200"/>
                </a:lnTo>
                <a:lnTo>
                  <a:pt x="1235278" y="203200"/>
                </a:lnTo>
                <a:lnTo>
                  <a:pt x="1224927" y="215900"/>
                </a:lnTo>
                <a:close/>
              </a:path>
              <a:path w="3761104" h="1739900">
                <a:moveTo>
                  <a:pt x="3334080" y="215900"/>
                </a:moveTo>
                <a:lnTo>
                  <a:pt x="3322015" y="215900"/>
                </a:lnTo>
                <a:lnTo>
                  <a:pt x="3320072" y="203200"/>
                </a:lnTo>
                <a:lnTo>
                  <a:pt x="3332060" y="203200"/>
                </a:lnTo>
                <a:lnTo>
                  <a:pt x="3334080" y="215900"/>
                </a:lnTo>
                <a:close/>
              </a:path>
              <a:path w="3761104" h="1739900">
                <a:moveTo>
                  <a:pt x="590969" y="228600"/>
                </a:moveTo>
                <a:lnTo>
                  <a:pt x="563079" y="228600"/>
                </a:lnTo>
                <a:lnTo>
                  <a:pt x="574357" y="215900"/>
                </a:lnTo>
                <a:lnTo>
                  <a:pt x="602538" y="215900"/>
                </a:lnTo>
                <a:lnTo>
                  <a:pt x="590969" y="228600"/>
                </a:lnTo>
                <a:close/>
              </a:path>
              <a:path w="3761104" h="1739900">
                <a:moveTo>
                  <a:pt x="3385146" y="228600"/>
                </a:moveTo>
                <a:lnTo>
                  <a:pt x="3324821" y="228600"/>
                </a:lnTo>
                <a:lnTo>
                  <a:pt x="3321951" y="215900"/>
                </a:lnTo>
                <a:lnTo>
                  <a:pt x="3367379" y="215900"/>
                </a:lnTo>
                <a:lnTo>
                  <a:pt x="3385146" y="228600"/>
                </a:lnTo>
                <a:close/>
              </a:path>
              <a:path w="3761104" h="1739900">
                <a:moveTo>
                  <a:pt x="568667" y="241300"/>
                </a:moveTo>
                <a:lnTo>
                  <a:pt x="541185" y="241300"/>
                </a:lnTo>
                <a:lnTo>
                  <a:pt x="552018" y="228600"/>
                </a:lnTo>
                <a:lnTo>
                  <a:pt x="579818" y="228600"/>
                </a:lnTo>
                <a:lnTo>
                  <a:pt x="568667" y="241300"/>
                </a:lnTo>
                <a:close/>
              </a:path>
              <a:path w="3761104" h="1739900">
                <a:moveTo>
                  <a:pt x="3436239" y="241300"/>
                </a:moveTo>
                <a:lnTo>
                  <a:pt x="3382048" y="241300"/>
                </a:lnTo>
                <a:lnTo>
                  <a:pt x="3364458" y="228600"/>
                </a:lnTo>
                <a:lnTo>
                  <a:pt x="3419589" y="228600"/>
                </a:lnTo>
                <a:lnTo>
                  <a:pt x="3436239" y="241300"/>
                </a:lnTo>
                <a:close/>
              </a:path>
              <a:path w="3761104" h="1739900">
                <a:moveTo>
                  <a:pt x="547217" y="254000"/>
                </a:moveTo>
                <a:lnTo>
                  <a:pt x="520179" y="254000"/>
                </a:lnTo>
                <a:lnTo>
                  <a:pt x="530567" y="241300"/>
                </a:lnTo>
                <a:lnTo>
                  <a:pt x="557936" y="241300"/>
                </a:lnTo>
                <a:lnTo>
                  <a:pt x="547217" y="254000"/>
                </a:lnTo>
                <a:close/>
              </a:path>
              <a:path w="3761104" h="1739900">
                <a:moveTo>
                  <a:pt x="3468306" y="254000"/>
                </a:moveTo>
                <a:lnTo>
                  <a:pt x="3432073" y="254000"/>
                </a:lnTo>
                <a:lnTo>
                  <a:pt x="3415614" y="241300"/>
                </a:lnTo>
                <a:lnTo>
                  <a:pt x="3452482" y="241300"/>
                </a:lnTo>
                <a:lnTo>
                  <a:pt x="3468306" y="254000"/>
                </a:lnTo>
                <a:close/>
              </a:path>
              <a:path w="3761104" h="1739900">
                <a:moveTo>
                  <a:pt x="516737" y="266700"/>
                </a:moveTo>
                <a:lnTo>
                  <a:pt x="500087" y="266700"/>
                </a:lnTo>
                <a:lnTo>
                  <a:pt x="510019" y="254000"/>
                </a:lnTo>
                <a:lnTo>
                  <a:pt x="526770" y="254000"/>
                </a:lnTo>
                <a:lnTo>
                  <a:pt x="516737" y="266700"/>
                </a:lnTo>
                <a:close/>
              </a:path>
              <a:path w="3761104" h="1739900">
                <a:moveTo>
                  <a:pt x="3513074" y="279400"/>
                </a:moveTo>
                <a:lnTo>
                  <a:pt x="3493007" y="279400"/>
                </a:lnTo>
                <a:lnTo>
                  <a:pt x="3478263" y="266700"/>
                </a:lnTo>
                <a:lnTo>
                  <a:pt x="3463429" y="266700"/>
                </a:lnTo>
                <a:lnTo>
                  <a:pt x="3447783" y="254000"/>
                </a:lnTo>
                <a:lnTo>
                  <a:pt x="3483686" y="254000"/>
                </a:lnTo>
                <a:lnTo>
                  <a:pt x="3498621" y="266700"/>
                </a:lnTo>
                <a:lnTo>
                  <a:pt x="3513074" y="279400"/>
                </a:lnTo>
                <a:close/>
              </a:path>
              <a:path w="3761104" h="1739900">
                <a:moveTo>
                  <a:pt x="497586" y="279400"/>
                </a:moveTo>
                <a:lnTo>
                  <a:pt x="480974" y="279400"/>
                </a:lnTo>
                <a:lnTo>
                  <a:pt x="490410" y="266700"/>
                </a:lnTo>
                <a:lnTo>
                  <a:pt x="507161" y="266700"/>
                </a:lnTo>
                <a:lnTo>
                  <a:pt x="497586" y="279400"/>
                </a:lnTo>
                <a:close/>
              </a:path>
              <a:path w="3761104" h="1739900">
                <a:moveTo>
                  <a:pt x="479437" y="292100"/>
                </a:moveTo>
                <a:lnTo>
                  <a:pt x="462851" y="292100"/>
                </a:lnTo>
                <a:lnTo>
                  <a:pt x="471779" y="279400"/>
                </a:lnTo>
                <a:lnTo>
                  <a:pt x="488505" y="279400"/>
                </a:lnTo>
                <a:lnTo>
                  <a:pt x="479437" y="292100"/>
                </a:lnTo>
                <a:close/>
              </a:path>
              <a:path w="3761104" h="1739900">
                <a:moveTo>
                  <a:pt x="3540505" y="292100"/>
                </a:moveTo>
                <a:lnTo>
                  <a:pt x="3520681" y="292100"/>
                </a:lnTo>
                <a:lnTo>
                  <a:pt x="3506901" y="279400"/>
                </a:lnTo>
                <a:lnTo>
                  <a:pt x="3527044" y="279400"/>
                </a:lnTo>
                <a:lnTo>
                  <a:pt x="3540505" y="292100"/>
                </a:lnTo>
                <a:close/>
              </a:path>
              <a:path w="3761104" h="1739900">
                <a:moveTo>
                  <a:pt x="470738" y="304800"/>
                </a:moveTo>
                <a:lnTo>
                  <a:pt x="445770" y="304800"/>
                </a:lnTo>
                <a:lnTo>
                  <a:pt x="454177" y="292100"/>
                </a:lnTo>
                <a:lnTo>
                  <a:pt x="479551" y="292100"/>
                </a:lnTo>
                <a:lnTo>
                  <a:pt x="470738" y="304800"/>
                </a:lnTo>
                <a:close/>
              </a:path>
              <a:path w="3761104" h="1739900">
                <a:moveTo>
                  <a:pt x="3588969" y="330200"/>
                </a:moveTo>
                <a:lnTo>
                  <a:pt x="3569779" y="330200"/>
                </a:lnTo>
                <a:lnTo>
                  <a:pt x="3558133" y="317500"/>
                </a:lnTo>
                <a:lnTo>
                  <a:pt x="3558324" y="317500"/>
                </a:lnTo>
                <a:lnTo>
                  <a:pt x="3546119" y="304800"/>
                </a:lnTo>
                <a:lnTo>
                  <a:pt x="3533762" y="304800"/>
                </a:lnTo>
                <a:lnTo>
                  <a:pt x="3520490" y="292100"/>
                </a:lnTo>
                <a:lnTo>
                  <a:pt x="3553447" y="292100"/>
                </a:lnTo>
                <a:lnTo>
                  <a:pt x="3565855" y="304800"/>
                </a:lnTo>
                <a:lnTo>
                  <a:pt x="3577704" y="317500"/>
                </a:lnTo>
                <a:lnTo>
                  <a:pt x="3588969" y="330200"/>
                </a:lnTo>
                <a:close/>
              </a:path>
              <a:path w="3761104" h="1739900">
                <a:moveTo>
                  <a:pt x="438594" y="330200"/>
                </a:moveTo>
                <a:lnTo>
                  <a:pt x="422160" y="330200"/>
                </a:lnTo>
                <a:lnTo>
                  <a:pt x="429755" y="317500"/>
                </a:lnTo>
                <a:lnTo>
                  <a:pt x="437629" y="304800"/>
                </a:lnTo>
                <a:lnTo>
                  <a:pt x="462419" y="304800"/>
                </a:lnTo>
                <a:lnTo>
                  <a:pt x="454126" y="317500"/>
                </a:lnTo>
                <a:lnTo>
                  <a:pt x="446354" y="317500"/>
                </a:lnTo>
                <a:lnTo>
                  <a:pt x="438594" y="330200"/>
                </a:lnTo>
                <a:close/>
              </a:path>
              <a:path w="3761104" h="1739900">
                <a:moveTo>
                  <a:pt x="417398" y="355600"/>
                </a:moveTo>
                <a:lnTo>
                  <a:pt x="401104" y="355600"/>
                </a:lnTo>
                <a:lnTo>
                  <a:pt x="407835" y="342900"/>
                </a:lnTo>
                <a:lnTo>
                  <a:pt x="414858" y="330200"/>
                </a:lnTo>
                <a:lnTo>
                  <a:pt x="431368" y="330200"/>
                </a:lnTo>
                <a:lnTo>
                  <a:pt x="424179" y="342900"/>
                </a:lnTo>
                <a:lnTo>
                  <a:pt x="417398" y="355600"/>
                </a:lnTo>
                <a:close/>
              </a:path>
              <a:path w="3761104" h="1739900">
                <a:moveTo>
                  <a:pt x="3627945" y="368300"/>
                </a:moveTo>
                <a:lnTo>
                  <a:pt x="3609644" y="368300"/>
                </a:lnTo>
                <a:lnTo>
                  <a:pt x="3600399" y="355600"/>
                </a:lnTo>
                <a:lnTo>
                  <a:pt x="3600602" y="355600"/>
                </a:lnTo>
                <a:lnTo>
                  <a:pt x="3590734" y="342900"/>
                </a:lnTo>
                <a:lnTo>
                  <a:pt x="3590925" y="342900"/>
                </a:lnTo>
                <a:lnTo>
                  <a:pt x="3580447" y="330200"/>
                </a:lnTo>
                <a:lnTo>
                  <a:pt x="3599649" y="330200"/>
                </a:lnTo>
                <a:lnTo>
                  <a:pt x="3609721" y="342900"/>
                </a:lnTo>
                <a:lnTo>
                  <a:pt x="3619169" y="355600"/>
                </a:lnTo>
                <a:lnTo>
                  <a:pt x="3627945" y="368300"/>
                </a:lnTo>
                <a:close/>
              </a:path>
              <a:path w="3761104" h="1739900">
                <a:moveTo>
                  <a:pt x="404710" y="368300"/>
                </a:moveTo>
                <a:lnTo>
                  <a:pt x="388556" y="368300"/>
                </a:lnTo>
                <a:lnTo>
                  <a:pt x="394677" y="355600"/>
                </a:lnTo>
                <a:lnTo>
                  <a:pt x="411022" y="355600"/>
                </a:lnTo>
                <a:lnTo>
                  <a:pt x="404710" y="368300"/>
                </a:lnTo>
                <a:close/>
              </a:path>
              <a:path w="3761104" h="1739900">
                <a:moveTo>
                  <a:pt x="387946" y="393700"/>
                </a:moveTo>
                <a:lnTo>
                  <a:pt x="372033" y="393700"/>
                </a:lnTo>
                <a:lnTo>
                  <a:pt x="377228" y="381000"/>
                </a:lnTo>
                <a:lnTo>
                  <a:pt x="382739" y="368300"/>
                </a:lnTo>
                <a:lnTo>
                  <a:pt x="398932" y="368300"/>
                </a:lnTo>
                <a:lnTo>
                  <a:pt x="393230" y="381000"/>
                </a:lnTo>
                <a:lnTo>
                  <a:pt x="387946" y="393700"/>
                </a:lnTo>
                <a:close/>
              </a:path>
              <a:path w="3761104" h="1739900">
                <a:moveTo>
                  <a:pt x="3636111" y="381000"/>
                </a:moveTo>
                <a:lnTo>
                  <a:pt x="3618052" y="381000"/>
                </a:lnTo>
                <a:lnTo>
                  <a:pt x="3609454" y="368300"/>
                </a:lnTo>
                <a:lnTo>
                  <a:pt x="3632123" y="368300"/>
                </a:lnTo>
                <a:lnTo>
                  <a:pt x="3636111" y="381000"/>
                </a:lnTo>
                <a:close/>
              </a:path>
              <a:path w="3761104" h="1739900">
                <a:moveTo>
                  <a:pt x="3643553" y="393700"/>
                </a:moveTo>
                <a:lnTo>
                  <a:pt x="3629380" y="393700"/>
                </a:lnTo>
                <a:lnTo>
                  <a:pt x="3625659" y="381000"/>
                </a:lnTo>
                <a:lnTo>
                  <a:pt x="3639921" y="381000"/>
                </a:lnTo>
                <a:lnTo>
                  <a:pt x="3643553" y="393700"/>
                </a:lnTo>
                <a:close/>
              </a:path>
              <a:path w="3761104" h="1739900">
                <a:moveTo>
                  <a:pt x="366280" y="431800"/>
                </a:moveTo>
                <a:lnTo>
                  <a:pt x="354571" y="431800"/>
                </a:lnTo>
                <a:lnTo>
                  <a:pt x="358432" y="419100"/>
                </a:lnTo>
                <a:lnTo>
                  <a:pt x="362635" y="406400"/>
                </a:lnTo>
                <a:lnTo>
                  <a:pt x="367169" y="393700"/>
                </a:lnTo>
                <a:lnTo>
                  <a:pt x="383070" y="393700"/>
                </a:lnTo>
                <a:lnTo>
                  <a:pt x="378320" y="406400"/>
                </a:lnTo>
                <a:lnTo>
                  <a:pt x="373976" y="419100"/>
                </a:lnTo>
                <a:lnTo>
                  <a:pt x="370065" y="419100"/>
                </a:lnTo>
                <a:lnTo>
                  <a:pt x="366280" y="431800"/>
                </a:lnTo>
                <a:close/>
              </a:path>
              <a:path w="3761104" h="1739900">
                <a:moveTo>
                  <a:pt x="3650310" y="406400"/>
                </a:moveTo>
                <a:lnTo>
                  <a:pt x="3636124" y="406400"/>
                </a:lnTo>
                <a:lnTo>
                  <a:pt x="3632746" y="393700"/>
                </a:lnTo>
                <a:lnTo>
                  <a:pt x="3647020" y="393700"/>
                </a:lnTo>
                <a:lnTo>
                  <a:pt x="3650310" y="406400"/>
                </a:lnTo>
                <a:close/>
              </a:path>
              <a:path w="3761104" h="1739900">
                <a:moveTo>
                  <a:pt x="3659085" y="419100"/>
                </a:moveTo>
                <a:lnTo>
                  <a:pt x="3644925" y="419100"/>
                </a:lnTo>
                <a:lnTo>
                  <a:pt x="3642080" y="406400"/>
                </a:lnTo>
                <a:lnTo>
                  <a:pt x="3656342" y="406400"/>
                </a:lnTo>
                <a:lnTo>
                  <a:pt x="3659085" y="419100"/>
                </a:lnTo>
                <a:close/>
              </a:path>
              <a:path w="3761104" h="1739900">
                <a:moveTo>
                  <a:pt x="3663988" y="431800"/>
                </a:moveTo>
                <a:lnTo>
                  <a:pt x="3649903" y="431800"/>
                </a:lnTo>
                <a:lnTo>
                  <a:pt x="3647427" y="419100"/>
                </a:lnTo>
                <a:lnTo>
                  <a:pt x="3661625" y="419100"/>
                </a:lnTo>
                <a:lnTo>
                  <a:pt x="3663988" y="431800"/>
                </a:lnTo>
                <a:close/>
              </a:path>
              <a:path w="3761104" h="1739900">
                <a:moveTo>
                  <a:pt x="354914" y="469900"/>
                </a:moveTo>
                <a:lnTo>
                  <a:pt x="342595" y="469900"/>
                </a:lnTo>
                <a:lnTo>
                  <a:pt x="345059" y="457200"/>
                </a:lnTo>
                <a:lnTo>
                  <a:pt x="347878" y="444500"/>
                </a:lnTo>
                <a:lnTo>
                  <a:pt x="351040" y="431800"/>
                </a:lnTo>
                <a:lnTo>
                  <a:pt x="366369" y="431800"/>
                </a:lnTo>
                <a:lnTo>
                  <a:pt x="362927" y="444500"/>
                </a:lnTo>
                <a:lnTo>
                  <a:pt x="359994" y="444500"/>
                </a:lnTo>
                <a:lnTo>
                  <a:pt x="357238" y="457200"/>
                </a:lnTo>
                <a:lnTo>
                  <a:pt x="354914" y="469900"/>
                </a:lnTo>
                <a:close/>
              </a:path>
              <a:path w="3761104" h="1739900">
                <a:moveTo>
                  <a:pt x="3668128" y="444500"/>
                </a:moveTo>
                <a:lnTo>
                  <a:pt x="3654158" y="444500"/>
                </a:lnTo>
                <a:lnTo>
                  <a:pt x="3652062" y="431800"/>
                </a:lnTo>
                <a:lnTo>
                  <a:pt x="3666159" y="431800"/>
                </a:lnTo>
                <a:lnTo>
                  <a:pt x="3668128" y="444500"/>
                </a:lnTo>
                <a:close/>
              </a:path>
              <a:path w="3761104" h="1739900">
                <a:moveTo>
                  <a:pt x="3671481" y="457200"/>
                </a:moveTo>
                <a:lnTo>
                  <a:pt x="3657676" y="457200"/>
                </a:lnTo>
                <a:lnTo>
                  <a:pt x="3655949" y="444500"/>
                </a:lnTo>
                <a:lnTo>
                  <a:pt x="3669906" y="444500"/>
                </a:lnTo>
                <a:lnTo>
                  <a:pt x="3671481" y="457200"/>
                </a:lnTo>
                <a:close/>
              </a:path>
              <a:path w="3761104" h="1739900">
                <a:moveTo>
                  <a:pt x="3674021" y="469900"/>
                </a:moveTo>
                <a:lnTo>
                  <a:pt x="3660432" y="469900"/>
                </a:lnTo>
                <a:lnTo>
                  <a:pt x="3659098" y="457200"/>
                </a:lnTo>
                <a:lnTo>
                  <a:pt x="3672852" y="457200"/>
                </a:lnTo>
                <a:lnTo>
                  <a:pt x="3674021" y="469900"/>
                </a:lnTo>
                <a:close/>
              </a:path>
              <a:path w="3761104" h="1739900">
                <a:moveTo>
                  <a:pt x="349110" y="508000"/>
                </a:moveTo>
                <a:lnTo>
                  <a:pt x="336461" y="508000"/>
                </a:lnTo>
                <a:lnTo>
                  <a:pt x="337426" y="495300"/>
                </a:lnTo>
                <a:lnTo>
                  <a:pt x="338772" y="482600"/>
                </a:lnTo>
                <a:lnTo>
                  <a:pt x="340499" y="469900"/>
                </a:lnTo>
                <a:lnTo>
                  <a:pt x="352971" y="469900"/>
                </a:lnTo>
                <a:lnTo>
                  <a:pt x="351294" y="482600"/>
                </a:lnTo>
                <a:lnTo>
                  <a:pt x="350024" y="495300"/>
                </a:lnTo>
                <a:lnTo>
                  <a:pt x="349110" y="508000"/>
                </a:lnTo>
                <a:close/>
              </a:path>
              <a:path w="3761104" h="1739900">
                <a:moveTo>
                  <a:pt x="3675735" y="482600"/>
                </a:moveTo>
                <a:lnTo>
                  <a:pt x="3663111" y="482600"/>
                </a:lnTo>
                <a:lnTo>
                  <a:pt x="3662387" y="469900"/>
                </a:lnTo>
                <a:lnTo>
                  <a:pt x="3674986" y="469900"/>
                </a:lnTo>
                <a:lnTo>
                  <a:pt x="3675735" y="482600"/>
                </a:lnTo>
                <a:close/>
              </a:path>
              <a:path w="3761104" h="1739900">
                <a:moveTo>
                  <a:pt x="3676599" y="495300"/>
                </a:moveTo>
                <a:lnTo>
                  <a:pt x="3663911" y="495300"/>
                </a:lnTo>
                <a:lnTo>
                  <a:pt x="3663594" y="482600"/>
                </a:lnTo>
                <a:lnTo>
                  <a:pt x="3676269" y="482600"/>
                </a:lnTo>
                <a:lnTo>
                  <a:pt x="3676599" y="495300"/>
                </a:lnTo>
                <a:close/>
              </a:path>
              <a:path w="3761104" h="1739900">
                <a:moveTo>
                  <a:pt x="3676065" y="520700"/>
                </a:moveTo>
                <a:lnTo>
                  <a:pt x="3663403" y="520700"/>
                </a:lnTo>
                <a:lnTo>
                  <a:pt x="3663861" y="508000"/>
                </a:lnTo>
                <a:lnTo>
                  <a:pt x="3664013" y="495300"/>
                </a:lnTo>
                <a:lnTo>
                  <a:pt x="3676713" y="495300"/>
                </a:lnTo>
                <a:lnTo>
                  <a:pt x="3676548" y="508000"/>
                </a:lnTo>
                <a:lnTo>
                  <a:pt x="3676065" y="520700"/>
                </a:lnTo>
                <a:close/>
              </a:path>
              <a:path w="3761104" h="1739900">
                <a:moveTo>
                  <a:pt x="348462" y="533400"/>
                </a:moveTo>
                <a:lnTo>
                  <a:pt x="335762" y="533400"/>
                </a:lnTo>
                <a:lnTo>
                  <a:pt x="335673" y="520700"/>
                </a:lnTo>
                <a:lnTo>
                  <a:pt x="335876" y="508000"/>
                </a:lnTo>
                <a:lnTo>
                  <a:pt x="348564" y="508000"/>
                </a:lnTo>
                <a:lnTo>
                  <a:pt x="348462" y="533400"/>
                </a:lnTo>
                <a:close/>
              </a:path>
              <a:path w="3761104" h="1739900">
                <a:moveTo>
                  <a:pt x="3663403" y="520700"/>
                </a:moveTo>
                <a:lnTo>
                  <a:pt x="3662654" y="520700"/>
                </a:lnTo>
                <a:lnTo>
                  <a:pt x="3663416" y="508000"/>
                </a:lnTo>
                <a:lnTo>
                  <a:pt x="3663403" y="520700"/>
                </a:lnTo>
                <a:close/>
              </a:path>
              <a:path w="3761104" h="1739900">
                <a:moveTo>
                  <a:pt x="3674173" y="533400"/>
                </a:moveTo>
                <a:lnTo>
                  <a:pt x="3661613" y="533400"/>
                </a:lnTo>
                <a:lnTo>
                  <a:pt x="3662679" y="520700"/>
                </a:lnTo>
                <a:lnTo>
                  <a:pt x="3675278" y="520700"/>
                </a:lnTo>
                <a:lnTo>
                  <a:pt x="3674173" y="533400"/>
                </a:lnTo>
                <a:close/>
              </a:path>
              <a:path w="3761104" h="1739900">
                <a:moveTo>
                  <a:pt x="349123" y="546100"/>
                </a:moveTo>
                <a:lnTo>
                  <a:pt x="336448" y="546100"/>
                </a:lnTo>
                <a:lnTo>
                  <a:pt x="336016" y="533400"/>
                </a:lnTo>
                <a:lnTo>
                  <a:pt x="348703" y="533400"/>
                </a:lnTo>
                <a:lnTo>
                  <a:pt x="349123" y="546100"/>
                </a:lnTo>
                <a:close/>
              </a:path>
              <a:path w="3761104" h="1739900">
                <a:moveTo>
                  <a:pt x="349681" y="546100"/>
                </a:moveTo>
                <a:lnTo>
                  <a:pt x="349123" y="546100"/>
                </a:lnTo>
                <a:lnTo>
                  <a:pt x="349097" y="533400"/>
                </a:lnTo>
                <a:lnTo>
                  <a:pt x="349681" y="546100"/>
                </a:lnTo>
                <a:close/>
              </a:path>
              <a:path w="3761104" h="1739900">
                <a:moveTo>
                  <a:pt x="3669042" y="558800"/>
                </a:moveTo>
                <a:lnTo>
                  <a:pt x="3654640" y="558800"/>
                </a:lnTo>
                <a:lnTo>
                  <a:pt x="3656863" y="546100"/>
                </a:lnTo>
                <a:lnTo>
                  <a:pt x="3658692" y="546100"/>
                </a:lnTo>
                <a:lnTo>
                  <a:pt x="3660343" y="533400"/>
                </a:lnTo>
                <a:lnTo>
                  <a:pt x="3672763" y="533400"/>
                </a:lnTo>
                <a:lnTo>
                  <a:pt x="3671049" y="546100"/>
                </a:lnTo>
                <a:lnTo>
                  <a:pt x="3669042" y="558800"/>
                </a:lnTo>
                <a:close/>
              </a:path>
              <a:path w="3761104" h="1739900">
                <a:moveTo>
                  <a:pt x="351307" y="558800"/>
                </a:moveTo>
                <a:lnTo>
                  <a:pt x="337820" y="558800"/>
                </a:lnTo>
                <a:lnTo>
                  <a:pt x="337045" y="546100"/>
                </a:lnTo>
                <a:lnTo>
                  <a:pt x="350393" y="546100"/>
                </a:lnTo>
                <a:lnTo>
                  <a:pt x="351307" y="558800"/>
                </a:lnTo>
                <a:close/>
              </a:path>
              <a:path w="3761104" h="1739900">
                <a:moveTo>
                  <a:pt x="347764" y="584200"/>
                </a:moveTo>
                <a:lnTo>
                  <a:pt x="273926" y="584200"/>
                </a:lnTo>
                <a:lnTo>
                  <a:pt x="290931" y="571500"/>
                </a:lnTo>
                <a:lnTo>
                  <a:pt x="339851" y="571500"/>
                </a:lnTo>
                <a:lnTo>
                  <a:pt x="338747" y="558800"/>
                </a:lnTo>
                <a:lnTo>
                  <a:pt x="352323" y="558800"/>
                </a:lnTo>
                <a:lnTo>
                  <a:pt x="354050" y="571500"/>
                </a:lnTo>
                <a:lnTo>
                  <a:pt x="347764" y="584200"/>
                </a:lnTo>
                <a:close/>
              </a:path>
              <a:path w="3761104" h="1739900">
                <a:moveTo>
                  <a:pt x="3664153" y="571500"/>
                </a:moveTo>
                <a:lnTo>
                  <a:pt x="3649484" y="571500"/>
                </a:lnTo>
                <a:lnTo>
                  <a:pt x="3652278" y="558800"/>
                </a:lnTo>
                <a:lnTo>
                  <a:pt x="3666744" y="558800"/>
                </a:lnTo>
                <a:lnTo>
                  <a:pt x="3664153" y="571500"/>
                </a:lnTo>
                <a:close/>
              </a:path>
              <a:path w="3761104" h="1739900">
                <a:moveTo>
                  <a:pt x="3658120" y="584200"/>
                </a:moveTo>
                <a:lnTo>
                  <a:pt x="3646512" y="584200"/>
                </a:lnTo>
                <a:lnTo>
                  <a:pt x="3649573" y="571500"/>
                </a:lnTo>
                <a:lnTo>
                  <a:pt x="3661270" y="571500"/>
                </a:lnTo>
                <a:lnTo>
                  <a:pt x="3658120" y="584200"/>
                </a:lnTo>
                <a:close/>
              </a:path>
              <a:path w="3761104" h="1739900">
                <a:moveTo>
                  <a:pt x="276186" y="596900"/>
                </a:moveTo>
                <a:lnTo>
                  <a:pt x="224929" y="596900"/>
                </a:lnTo>
                <a:lnTo>
                  <a:pt x="240906" y="584200"/>
                </a:lnTo>
                <a:lnTo>
                  <a:pt x="293001" y="584200"/>
                </a:lnTo>
                <a:lnTo>
                  <a:pt x="276186" y="596900"/>
                </a:lnTo>
                <a:close/>
              </a:path>
              <a:path w="3761104" h="1739900">
                <a:moveTo>
                  <a:pt x="3647020" y="609600"/>
                </a:moveTo>
                <a:lnTo>
                  <a:pt x="3632009" y="609600"/>
                </a:lnTo>
                <a:lnTo>
                  <a:pt x="3636124" y="596900"/>
                </a:lnTo>
                <a:lnTo>
                  <a:pt x="3639781" y="596900"/>
                </a:lnTo>
                <a:lnTo>
                  <a:pt x="3643376" y="584200"/>
                </a:lnTo>
                <a:lnTo>
                  <a:pt x="3654691" y="584200"/>
                </a:lnTo>
                <a:lnTo>
                  <a:pt x="3650983" y="596900"/>
                </a:lnTo>
                <a:lnTo>
                  <a:pt x="3647020" y="609600"/>
                </a:lnTo>
                <a:close/>
              </a:path>
              <a:path w="3761104" h="1739900">
                <a:moveTo>
                  <a:pt x="213156" y="609600"/>
                </a:moveTo>
                <a:lnTo>
                  <a:pt x="179336" y="609600"/>
                </a:lnTo>
                <a:lnTo>
                  <a:pt x="194119" y="596900"/>
                </a:lnTo>
                <a:lnTo>
                  <a:pt x="228561" y="596900"/>
                </a:lnTo>
                <a:lnTo>
                  <a:pt x="213156" y="609600"/>
                </a:lnTo>
                <a:close/>
              </a:path>
              <a:path w="3761104" h="1739900">
                <a:moveTo>
                  <a:pt x="183972" y="622300"/>
                </a:moveTo>
                <a:lnTo>
                  <a:pt x="151091" y="622300"/>
                </a:lnTo>
                <a:lnTo>
                  <a:pt x="164985" y="609600"/>
                </a:lnTo>
                <a:lnTo>
                  <a:pt x="198551" y="609600"/>
                </a:lnTo>
                <a:lnTo>
                  <a:pt x="183972" y="622300"/>
                </a:lnTo>
                <a:close/>
              </a:path>
              <a:path w="3761104" h="1739900">
                <a:moveTo>
                  <a:pt x="3638359" y="622300"/>
                </a:moveTo>
                <a:lnTo>
                  <a:pt x="3624630" y="622300"/>
                </a:lnTo>
                <a:lnTo>
                  <a:pt x="3632111" y="609600"/>
                </a:lnTo>
                <a:lnTo>
                  <a:pt x="3637127" y="609600"/>
                </a:lnTo>
                <a:lnTo>
                  <a:pt x="3638359" y="622300"/>
                </a:lnTo>
                <a:close/>
              </a:path>
              <a:path w="3761104" h="1739900">
                <a:moveTo>
                  <a:pt x="3638359" y="622300"/>
                </a:moveTo>
                <a:lnTo>
                  <a:pt x="3637127" y="609600"/>
                </a:lnTo>
                <a:lnTo>
                  <a:pt x="3642791" y="609600"/>
                </a:lnTo>
                <a:lnTo>
                  <a:pt x="3638359" y="622300"/>
                </a:lnTo>
                <a:close/>
              </a:path>
              <a:path w="3761104" h="1739900">
                <a:moveTo>
                  <a:pt x="3651186" y="622300"/>
                </a:moveTo>
                <a:lnTo>
                  <a:pt x="3638359" y="622300"/>
                </a:lnTo>
                <a:lnTo>
                  <a:pt x="3642791" y="609600"/>
                </a:lnTo>
                <a:lnTo>
                  <a:pt x="3644226" y="609600"/>
                </a:lnTo>
                <a:lnTo>
                  <a:pt x="3651186" y="622300"/>
                </a:lnTo>
                <a:close/>
              </a:path>
              <a:path w="3761104" h="1739900">
                <a:moveTo>
                  <a:pt x="156540" y="635000"/>
                </a:moveTo>
                <a:lnTo>
                  <a:pt x="124752" y="635000"/>
                </a:lnTo>
                <a:lnTo>
                  <a:pt x="137668" y="622300"/>
                </a:lnTo>
                <a:lnTo>
                  <a:pt x="170230" y="622300"/>
                </a:lnTo>
                <a:lnTo>
                  <a:pt x="156540" y="635000"/>
                </a:lnTo>
                <a:close/>
              </a:path>
              <a:path w="3761104" h="1739900">
                <a:moveTo>
                  <a:pt x="3664559" y="635000"/>
                </a:moveTo>
                <a:lnTo>
                  <a:pt x="3642791" y="635000"/>
                </a:lnTo>
                <a:lnTo>
                  <a:pt x="3635921" y="622300"/>
                </a:lnTo>
                <a:lnTo>
                  <a:pt x="3657968" y="622300"/>
                </a:lnTo>
                <a:lnTo>
                  <a:pt x="3664559" y="635000"/>
                </a:lnTo>
                <a:close/>
              </a:path>
              <a:path w="3761104" h="1739900">
                <a:moveTo>
                  <a:pt x="107619" y="660400"/>
                </a:moveTo>
                <a:lnTo>
                  <a:pt x="89128" y="660400"/>
                </a:lnTo>
                <a:lnTo>
                  <a:pt x="100457" y="647700"/>
                </a:lnTo>
                <a:lnTo>
                  <a:pt x="112331" y="635000"/>
                </a:lnTo>
                <a:lnTo>
                  <a:pt x="143751" y="635000"/>
                </a:lnTo>
                <a:lnTo>
                  <a:pt x="131038" y="647700"/>
                </a:lnTo>
                <a:lnTo>
                  <a:pt x="119278" y="647700"/>
                </a:lnTo>
                <a:lnTo>
                  <a:pt x="107619" y="660400"/>
                </a:lnTo>
                <a:close/>
              </a:path>
              <a:path w="3761104" h="1739900">
                <a:moveTo>
                  <a:pt x="3677170" y="647700"/>
                </a:moveTo>
                <a:lnTo>
                  <a:pt x="3655771" y="647700"/>
                </a:lnTo>
                <a:lnTo>
                  <a:pt x="3649268" y="635000"/>
                </a:lnTo>
                <a:lnTo>
                  <a:pt x="3670960" y="635000"/>
                </a:lnTo>
                <a:lnTo>
                  <a:pt x="3677170" y="647700"/>
                </a:lnTo>
                <a:close/>
              </a:path>
              <a:path w="3761104" h="1739900">
                <a:moveTo>
                  <a:pt x="3694582" y="673100"/>
                </a:moveTo>
                <a:lnTo>
                  <a:pt x="3679393" y="673100"/>
                </a:lnTo>
                <a:lnTo>
                  <a:pt x="3673678" y="660400"/>
                </a:lnTo>
                <a:lnTo>
                  <a:pt x="3667975" y="660400"/>
                </a:lnTo>
                <a:lnTo>
                  <a:pt x="3661867" y="647700"/>
                </a:lnTo>
                <a:lnTo>
                  <a:pt x="3683177" y="647700"/>
                </a:lnTo>
                <a:lnTo>
                  <a:pt x="3688981" y="660400"/>
                </a:lnTo>
                <a:lnTo>
                  <a:pt x="3694582" y="673100"/>
                </a:lnTo>
                <a:close/>
              </a:path>
              <a:path w="3761104" h="1739900">
                <a:moveTo>
                  <a:pt x="59156" y="698500"/>
                </a:moveTo>
                <a:lnTo>
                  <a:pt x="49796" y="698500"/>
                </a:lnTo>
                <a:lnTo>
                  <a:pt x="58674" y="685800"/>
                </a:lnTo>
                <a:lnTo>
                  <a:pt x="68224" y="673100"/>
                </a:lnTo>
                <a:lnTo>
                  <a:pt x="78384" y="660400"/>
                </a:lnTo>
                <a:lnTo>
                  <a:pt x="96951" y="660400"/>
                </a:lnTo>
                <a:lnTo>
                  <a:pt x="86423" y="673100"/>
                </a:lnTo>
                <a:lnTo>
                  <a:pt x="86652" y="673100"/>
                </a:lnTo>
                <a:lnTo>
                  <a:pt x="76708" y="685800"/>
                </a:lnTo>
                <a:lnTo>
                  <a:pt x="67843" y="685800"/>
                </a:lnTo>
                <a:lnTo>
                  <a:pt x="59156" y="698500"/>
                </a:lnTo>
                <a:close/>
              </a:path>
              <a:path w="3761104" h="1739900">
                <a:moveTo>
                  <a:pt x="3705174" y="685800"/>
                </a:moveTo>
                <a:lnTo>
                  <a:pt x="3690010" y="685800"/>
                </a:lnTo>
                <a:lnTo>
                  <a:pt x="3684701" y="673100"/>
                </a:lnTo>
                <a:lnTo>
                  <a:pt x="3699979" y="673100"/>
                </a:lnTo>
                <a:lnTo>
                  <a:pt x="3705174" y="685800"/>
                </a:lnTo>
                <a:close/>
              </a:path>
              <a:path w="3761104" h="1739900">
                <a:moveTo>
                  <a:pt x="67614" y="698500"/>
                </a:moveTo>
                <a:lnTo>
                  <a:pt x="67843" y="685800"/>
                </a:lnTo>
                <a:lnTo>
                  <a:pt x="76936" y="685800"/>
                </a:lnTo>
                <a:lnTo>
                  <a:pt x="67614" y="698500"/>
                </a:lnTo>
                <a:close/>
              </a:path>
              <a:path w="3761104" h="1739900">
                <a:moveTo>
                  <a:pt x="3714927" y="698500"/>
                </a:moveTo>
                <a:lnTo>
                  <a:pt x="3699789" y="698500"/>
                </a:lnTo>
                <a:lnTo>
                  <a:pt x="3694912" y="685800"/>
                </a:lnTo>
                <a:lnTo>
                  <a:pt x="3710152" y="685800"/>
                </a:lnTo>
                <a:lnTo>
                  <a:pt x="3714927" y="698500"/>
                </a:lnTo>
                <a:close/>
              </a:path>
              <a:path w="3761104" h="1739900">
                <a:moveTo>
                  <a:pt x="55219" y="711200"/>
                </a:moveTo>
                <a:lnTo>
                  <a:pt x="37642" y="711200"/>
                </a:lnTo>
                <a:lnTo>
                  <a:pt x="41516" y="698500"/>
                </a:lnTo>
                <a:lnTo>
                  <a:pt x="59321" y="698500"/>
                </a:lnTo>
                <a:lnTo>
                  <a:pt x="55219" y="711200"/>
                </a:lnTo>
                <a:close/>
              </a:path>
              <a:path w="3761104" h="1739900">
                <a:moveTo>
                  <a:pt x="3723805" y="711200"/>
                </a:moveTo>
                <a:lnTo>
                  <a:pt x="3708742" y="711200"/>
                </a:lnTo>
                <a:lnTo>
                  <a:pt x="3704285" y="698500"/>
                </a:lnTo>
                <a:lnTo>
                  <a:pt x="3719474" y="698500"/>
                </a:lnTo>
                <a:lnTo>
                  <a:pt x="3723805" y="711200"/>
                </a:lnTo>
                <a:close/>
              </a:path>
              <a:path w="3761104" h="1739900">
                <a:moveTo>
                  <a:pt x="44246" y="723900"/>
                </a:moveTo>
                <a:lnTo>
                  <a:pt x="30403" y="723900"/>
                </a:lnTo>
                <a:lnTo>
                  <a:pt x="33934" y="711200"/>
                </a:lnTo>
                <a:lnTo>
                  <a:pt x="47853" y="711200"/>
                </a:lnTo>
                <a:lnTo>
                  <a:pt x="44246" y="723900"/>
                </a:lnTo>
                <a:close/>
              </a:path>
              <a:path w="3761104" h="1739900">
                <a:moveTo>
                  <a:pt x="3735438" y="736600"/>
                </a:moveTo>
                <a:lnTo>
                  <a:pt x="3724021" y="736600"/>
                </a:lnTo>
                <a:lnTo>
                  <a:pt x="3720452" y="723900"/>
                </a:lnTo>
                <a:lnTo>
                  <a:pt x="3716820" y="723900"/>
                </a:lnTo>
                <a:lnTo>
                  <a:pt x="3712794" y="711200"/>
                </a:lnTo>
                <a:lnTo>
                  <a:pt x="3727907" y="711200"/>
                </a:lnTo>
                <a:lnTo>
                  <a:pt x="3731793" y="723900"/>
                </a:lnTo>
                <a:lnTo>
                  <a:pt x="3735438" y="736600"/>
                </a:lnTo>
                <a:close/>
              </a:path>
              <a:path w="3761104" h="1739900">
                <a:moveTo>
                  <a:pt x="34823" y="736600"/>
                </a:moveTo>
                <a:lnTo>
                  <a:pt x="20904" y="736600"/>
                </a:lnTo>
                <a:lnTo>
                  <a:pt x="23888" y="723900"/>
                </a:lnTo>
                <a:lnTo>
                  <a:pt x="37896" y="723900"/>
                </a:lnTo>
                <a:lnTo>
                  <a:pt x="34823" y="736600"/>
                </a:lnTo>
                <a:close/>
              </a:path>
              <a:path w="3761104" h="1739900">
                <a:moveTo>
                  <a:pt x="29425" y="749300"/>
                </a:moveTo>
                <a:lnTo>
                  <a:pt x="15494" y="749300"/>
                </a:lnTo>
                <a:lnTo>
                  <a:pt x="18110" y="736600"/>
                </a:lnTo>
                <a:lnTo>
                  <a:pt x="32131" y="736600"/>
                </a:lnTo>
                <a:lnTo>
                  <a:pt x="29425" y="749300"/>
                </a:lnTo>
                <a:close/>
              </a:path>
              <a:path w="3761104" h="1739900">
                <a:moveTo>
                  <a:pt x="3742042" y="749300"/>
                </a:moveTo>
                <a:lnTo>
                  <a:pt x="3727284" y="749300"/>
                </a:lnTo>
                <a:lnTo>
                  <a:pt x="3723932" y="736600"/>
                </a:lnTo>
                <a:lnTo>
                  <a:pt x="3738854" y="736600"/>
                </a:lnTo>
                <a:lnTo>
                  <a:pt x="3742042" y="749300"/>
                </a:lnTo>
                <a:close/>
              </a:path>
              <a:path w="3761104" h="1739900">
                <a:moveTo>
                  <a:pt x="22694" y="762000"/>
                </a:moveTo>
                <a:lnTo>
                  <a:pt x="8826" y="762000"/>
                </a:lnTo>
                <a:lnTo>
                  <a:pt x="10858" y="749300"/>
                </a:lnTo>
                <a:lnTo>
                  <a:pt x="24828" y="749300"/>
                </a:lnTo>
                <a:lnTo>
                  <a:pt x="22694" y="762000"/>
                </a:lnTo>
                <a:close/>
              </a:path>
              <a:path w="3761104" h="1739900">
                <a:moveTo>
                  <a:pt x="3750157" y="774700"/>
                </a:moveTo>
                <a:lnTo>
                  <a:pt x="3738029" y="774700"/>
                </a:lnTo>
                <a:lnTo>
                  <a:pt x="3735628" y="762000"/>
                </a:lnTo>
                <a:lnTo>
                  <a:pt x="3733114" y="762000"/>
                </a:lnTo>
                <a:lnTo>
                  <a:pt x="3730244" y="749300"/>
                </a:lnTo>
                <a:lnTo>
                  <a:pt x="3744988" y="749300"/>
                </a:lnTo>
                <a:lnTo>
                  <a:pt x="3747693" y="762000"/>
                </a:lnTo>
                <a:lnTo>
                  <a:pt x="3750157" y="774700"/>
                </a:lnTo>
                <a:close/>
              </a:path>
              <a:path w="3761104" h="1739900">
                <a:moveTo>
                  <a:pt x="19126" y="774700"/>
                </a:moveTo>
                <a:lnTo>
                  <a:pt x="5384" y="774700"/>
                </a:lnTo>
                <a:lnTo>
                  <a:pt x="7010" y="762000"/>
                </a:lnTo>
                <a:lnTo>
                  <a:pt x="20891" y="762000"/>
                </a:lnTo>
                <a:lnTo>
                  <a:pt x="19126" y="774700"/>
                </a:lnTo>
                <a:close/>
              </a:path>
              <a:path w="3761104" h="1739900">
                <a:moveTo>
                  <a:pt x="15227" y="787400"/>
                </a:moveTo>
                <a:lnTo>
                  <a:pt x="2768" y="787400"/>
                </a:lnTo>
                <a:lnTo>
                  <a:pt x="3975" y="774700"/>
                </a:lnTo>
                <a:lnTo>
                  <a:pt x="16383" y="774700"/>
                </a:lnTo>
                <a:lnTo>
                  <a:pt x="15227" y="787400"/>
                </a:lnTo>
                <a:close/>
              </a:path>
              <a:path w="3761104" h="1739900">
                <a:moveTo>
                  <a:pt x="16332" y="787400"/>
                </a:moveTo>
                <a:lnTo>
                  <a:pt x="16383" y="774700"/>
                </a:lnTo>
                <a:lnTo>
                  <a:pt x="17691" y="774700"/>
                </a:lnTo>
                <a:lnTo>
                  <a:pt x="16332" y="787400"/>
                </a:lnTo>
                <a:close/>
              </a:path>
              <a:path w="3761104" h="1739900">
                <a:moveTo>
                  <a:pt x="3754335" y="787400"/>
                </a:moveTo>
                <a:lnTo>
                  <a:pt x="3741991" y="787400"/>
                </a:lnTo>
                <a:lnTo>
                  <a:pt x="3740086" y="774700"/>
                </a:lnTo>
                <a:lnTo>
                  <a:pt x="3752367" y="774700"/>
                </a:lnTo>
                <a:lnTo>
                  <a:pt x="3754335" y="787400"/>
                </a:lnTo>
                <a:close/>
              </a:path>
              <a:path w="3761104" h="1739900">
                <a:moveTo>
                  <a:pt x="13614" y="800100"/>
                </a:moveTo>
                <a:lnTo>
                  <a:pt x="1003" y="800100"/>
                </a:lnTo>
                <a:lnTo>
                  <a:pt x="1777" y="787400"/>
                </a:lnTo>
                <a:lnTo>
                  <a:pt x="14363" y="787400"/>
                </a:lnTo>
                <a:lnTo>
                  <a:pt x="13614" y="800100"/>
                </a:lnTo>
                <a:close/>
              </a:path>
              <a:path w="3761104" h="1739900">
                <a:moveTo>
                  <a:pt x="3758704" y="812800"/>
                </a:moveTo>
                <a:lnTo>
                  <a:pt x="3746131" y="812800"/>
                </a:lnTo>
                <a:lnTo>
                  <a:pt x="3744963" y="800100"/>
                </a:lnTo>
                <a:lnTo>
                  <a:pt x="3743617" y="800100"/>
                </a:lnTo>
                <a:lnTo>
                  <a:pt x="3741953" y="787400"/>
                </a:lnTo>
                <a:lnTo>
                  <a:pt x="3756050" y="787400"/>
                </a:lnTo>
                <a:lnTo>
                  <a:pt x="3757510" y="800100"/>
                </a:lnTo>
                <a:lnTo>
                  <a:pt x="3758704" y="812800"/>
                </a:lnTo>
                <a:close/>
              </a:path>
              <a:path w="3761104" h="1739900">
                <a:moveTo>
                  <a:pt x="12801" y="812800"/>
                </a:moveTo>
                <a:lnTo>
                  <a:pt x="114" y="812800"/>
                </a:lnTo>
                <a:lnTo>
                  <a:pt x="457" y="800100"/>
                </a:lnTo>
                <a:lnTo>
                  <a:pt x="13119" y="800100"/>
                </a:lnTo>
                <a:lnTo>
                  <a:pt x="12801" y="812800"/>
                </a:lnTo>
                <a:close/>
              </a:path>
              <a:path w="3761104" h="1739900">
                <a:moveTo>
                  <a:pt x="12915" y="825500"/>
                </a:moveTo>
                <a:lnTo>
                  <a:pt x="228" y="825500"/>
                </a:lnTo>
                <a:lnTo>
                  <a:pt x="0" y="812800"/>
                </a:lnTo>
                <a:lnTo>
                  <a:pt x="12700" y="812800"/>
                </a:lnTo>
                <a:lnTo>
                  <a:pt x="12915" y="825500"/>
                </a:lnTo>
                <a:close/>
              </a:path>
              <a:path w="3761104" h="1739900">
                <a:moveTo>
                  <a:pt x="3760724" y="838200"/>
                </a:moveTo>
                <a:lnTo>
                  <a:pt x="3748036" y="838200"/>
                </a:lnTo>
                <a:lnTo>
                  <a:pt x="3747630" y="825500"/>
                </a:lnTo>
                <a:lnTo>
                  <a:pt x="3746995" y="812800"/>
                </a:lnTo>
                <a:lnTo>
                  <a:pt x="3759644" y="812800"/>
                </a:lnTo>
                <a:lnTo>
                  <a:pt x="3760317" y="825500"/>
                </a:lnTo>
                <a:lnTo>
                  <a:pt x="3760724" y="838200"/>
                </a:lnTo>
                <a:close/>
              </a:path>
              <a:path w="3761104" h="1739900">
                <a:moveTo>
                  <a:pt x="16027" y="850900"/>
                </a:moveTo>
                <a:lnTo>
                  <a:pt x="3568" y="850900"/>
                </a:lnTo>
                <a:lnTo>
                  <a:pt x="2019" y="838200"/>
                </a:lnTo>
                <a:lnTo>
                  <a:pt x="901" y="825500"/>
                </a:lnTo>
                <a:lnTo>
                  <a:pt x="13512" y="825500"/>
                </a:lnTo>
                <a:lnTo>
                  <a:pt x="14592" y="838200"/>
                </a:lnTo>
                <a:lnTo>
                  <a:pt x="16027" y="850900"/>
                </a:lnTo>
                <a:close/>
              </a:path>
              <a:path w="3761104" h="1739900">
                <a:moveTo>
                  <a:pt x="3760203" y="863600"/>
                </a:moveTo>
                <a:lnTo>
                  <a:pt x="3747528" y="863600"/>
                </a:lnTo>
                <a:lnTo>
                  <a:pt x="3747998" y="850900"/>
                </a:lnTo>
                <a:lnTo>
                  <a:pt x="3748151" y="838200"/>
                </a:lnTo>
                <a:lnTo>
                  <a:pt x="3760851" y="838200"/>
                </a:lnTo>
                <a:lnTo>
                  <a:pt x="3760685" y="850900"/>
                </a:lnTo>
                <a:lnTo>
                  <a:pt x="3760203" y="863600"/>
                </a:lnTo>
                <a:close/>
              </a:path>
              <a:path w="3761104" h="1739900">
                <a:moveTo>
                  <a:pt x="25666" y="876300"/>
                </a:moveTo>
                <a:lnTo>
                  <a:pt x="10744" y="876300"/>
                </a:lnTo>
                <a:lnTo>
                  <a:pt x="7937" y="863600"/>
                </a:lnTo>
                <a:lnTo>
                  <a:pt x="5549" y="850900"/>
                </a:lnTo>
                <a:lnTo>
                  <a:pt x="17779" y="850900"/>
                </a:lnTo>
                <a:lnTo>
                  <a:pt x="20078" y="863600"/>
                </a:lnTo>
                <a:lnTo>
                  <a:pt x="22567" y="863600"/>
                </a:lnTo>
                <a:lnTo>
                  <a:pt x="25666" y="876300"/>
                </a:lnTo>
                <a:close/>
              </a:path>
              <a:path w="3761104" h="1739900">
                <a:moveTo>
                  <a:pt x="3747528" y="863600"/>
                </a:moveTo>
                <a:lnTo>
                  <a:pt x="3746754" y="863600"/>
                </a:lnTo>
                <a:lnTo>
                  <a:pt x="3747541" y="850900"/>
                </a:lnTo>
                <a:lnTo>
                  <a:pt x="3747528" y="863600"/>
                </a:lnTo>
                <a:close/>
              </a:path>
              <a:path w="3761104" h="1739900">
                <a:moveTo>
                  <a:pt x="3756812" y="889000"/>
                </a:moveTo>
                <a:lnTo>
                  <a:pt x="3742626" y="889000"/>
                </a:lnTo>
                <a:lnTo>
                  <a:pt x="3744341" y="876300"/>
                </a:lnTo>
                <a:lnTo>
                  <a:pt x="3745674" y="876300"/>
                </a:lnTo>
                <a:lnTo>
                  <a:pt x="3746779" y="863600"/>
                </a:lnTo>
                <a:lnTo>
                  <a:pt x="3759390" y="863600"/>
                </a:lnTo>
                <a:lnTo>
                  <a:pt x="3758260" y="876300"/>
                </a:lnTo>
                <a:lnTo>
                  <a:pt x="3756812" y="889000"/>
                </a:lnTo>
                <a:close/>
              </a:path>
              <a:path w="3761104" h="1739900">
                <a:moveTo>
                  <a:pt x="32727" y="889000"/>
                </a:moveTo>
                <a:lnTo>
                  <a:pt x="17551" y="889000"/>
                </a:lnTo>
                <a:lnTo>
                  <a:pt x="13944" y="876300"/>
                </a:lnTo>
                <a:lnTo>
                  <a:pt x="28892" y="876300"/>
                </a:lnTo>
                <a:lnTo>
                  <a:pt x="32727" y="889000"/>
                </a:lnTo>
                <a:close/>
              </a:path>
              <a:path w="3761104" h="1739900">
                <a:moveTo>
                  <a:pt x="46024" y="914400"/>
                </a:moveTo>
                <a:lnTo>
                  <a:pt x="30607" y="914400"/>
                </a:lnTo>
                <a:lnTo>
                  <a:pt x="25882" y="901700"/>
                </a:lnTo>
                <a:lnTo>
                  <a:pt x="21526" y="889000"/>
                </a:lnTo>
                <a:lnTo>
                  <a:pt x="32600" y="889000"/>
                </a:lnTo>
                <a:lnTo>
                  <a:pt x="36817" y="901700"/>
                </a:lnTo>
                <a:lnTo>
                  <a:pt x="41097" y="901700"/>
                </a:lnTo>
                <a:lnTo>
                  <a:pt x="46024" y="914400"/>
                </a:lnTo>
                <a:close/>
              </a:path>
              <a:path w="3761104" h="1739900">
                <a:moveTo>
                  <a:pt x="3750627" y="914400"/>
                </a:moveTo>
                <a:lnTo>
                  <a:pt x="3735882" y="914400"/>
                </a:lnTo>
                <a:lnTo>
                  <a:pt x="3738473" y="901700"/>
                </a:lnTo>
                <a:lnTo>
                  <a:pt x="3740670" y="901700"/>
                </a:lnTo>
                <a:lnTo>
                  <a:pt x="3742677" y="889000"/>
                </a:lnTo>
                <a:lnTo>
                  <a:pt x="3755059" y="889000"/>
                </a:lnTo>
                <a:lnTo>
                  <a:pt x="3752989" y="901700"/>
                </a:lnTo>
                <a:lnTo>
                  <a:pt x="3750627" y="914400"/>
                </a:lnTo>
                <a:close/>
              </a:path>
              <a:path w="3761104" h="1739900">
                <a:moveTo>
                  <a:pt x="56616" y="927100"/>
                </a:moveTo>
                <a:lnTo>
                  <a:pt x="41122" y="927100"/>
                </a:lnTo>
                <a:lnTo>
                  <a:pt x="35687" y="914400"/>
                </a:lnTo>
                <a:lnTo>
                  <a:pt x="51003" y="914400"/>
                </a:lnTo>
                <a:lnTo>
                  <a:pt x="56616" y="927100"/>
                </a:lnTo>
                <a:close/>
              </a:path>
              <a:path w="3761104" h="1739900">
                <a:moveTo>
                  <a:pt x="3741750" y="939800"/>
                </a:moveTo>
                <a:lnTo>
                  <a:pt x="3726573" y="939800"/>
                </a:lnTo>
                <a:lnTo>
                  <a:pt x="3730040" y="927100"/>
                </a:lnTo>
                <a:lnTo>
                  <a:pt x="3733063" y="927100"/>
                </a:lnTo>
                <a:lnTo>
                  <a:pt x="3735946" y="914400"/>
                </a:lnTo>
                <a:lnTo>
                  <a:pt x="3747960" y="914400"/>
                </a:lnTo>
                <a:lnTo>
                  <a:pt x="3745001" y="927100"/>
                </a:lnTo>
                <a:lnTo>
                  <a:pt x="3741750" y="939800"/>
                </a:lnTo>
                <a:close/>
              </a:path>
              <a:path w="3761104" h="1739900">
                <a:moveTo>
                  <a:pt x="68529" y="939800"/>
                </a:moveTo>
                <a:lnTo>
                  <a:pt x="52997" y="939800"/>
                </a:lnTo>
                <a:lnTo>
                  <a:pt x="46888" y="927100"/>
                </a:lnTo>
                <a:lnTo>
                  <a:pt x="62255" y="927100"/>
                </a:lnTo>
                <a:lnTo>
                  <a:pt x="68529" y="939800"/>
                </a:lnTo>
                <a:close/>
              </a:path>
              <a:path w="3761104" h="1739900">
                <a:moveTo>
                  <a:pt x="81724" y="952500"/>
                </a:moveTo>
                <a:lnTo>
                  <a:pt x="66192" y="952500"/>
                </a:lnTo>
                <a:lnTo>
                  <a:pt x="59436" y="939800"/>
                </a:lnTo>
                <a:lnTo>
                  <a:pt x="74815" y="939800"/>
                </a:lnTo>
                <a:lnTo>
                  <a:pt x="81724" y="952500"/>
                </a:lnTo>
                <a:close/>
              </a:path>
              <a:path w="3761104" h="1739900">
                <a:moveTo>
                  <a:pt x="3730282" y="965200"/>
                </a:moveTo>
                <a:lnTo>
                  <a:pt x="3714813" y="965200"/>
                </a:lnTo>
                <a:lnTo>
                  <a:pt x="3719093" y="952500"/>
                </a:lnTo>
                <a:lnTo>
                  <a:pt x="3722928" y="952500"/>
                </a:lnTo>
                <a:lnTo>
                  <a:pt x="3726662" y="939800"/>
                </a:lnTo>
                <a:lnTo>
                  <a:pt x="3738206" y="939800"/>
                </a:lnTo>
                <a:lnTo>
                  <a:pt x="3734384" y="952500"/>
                </a:lnTo>
                <a:lnTo>
                  <a:pt x="3730282" y="965200"/>
                </a:lnTo>
                <a:close/>
              </a:path>
              <a:path w="3761104" h="1739900">
                <a:moveTo>
                  <a:pt x="96138" y="965200"/>
                </a:moveTo>
                <a:lnTo>
                  <a:pt x="80645" y="965200"/>
                </a:lnTo>
                <a:lnTo>
                  <a:pt x="73266" y="952500"/>
                </a:lnTo>
                <a:lnTo>
                  <a:pt x="88620" y="952500"/>
                </a:lnTo>
                <a:lnTo>
                  <a:pt x="96138" y="965200"/>
                </a:lnTo>
                <a:close/>
              </a:path>
              <a:path w="3761104" h="1739900">
                <a:moveTo>
                  <a:pt x="111709" y="977900"/>
                </a:moveTo>
                <a:lnTo>
                  <a:pt x="96278" y="977900"/>
                </a:lnTo>
                <a:lnTo>
                  <a:pt x="88315" y="965200"/>
                </a:lnTo>
                <a:lnTo>
                  <a:pt x="103619" y="965200"/>
                </a:lnTo>
                <a:lnTo>
                  <a:pt x="111709" y="977900"/>
                </a:lnTo>
                <a:close/>
              </a:path>
              <a:path w="3761104" h="1739900">
                <a:moveTo>
                  <a:pt x="3721265" y="977900"/>
                </a:moveTo>
                <a:lnTo>
                  <a:pt x="3705644" y="977900"/>
                </a:lnTo>
                <a:lnTo>
                  <a:pt x="3710457" y="965200"/>
                </a:lnTo>
                <a:lnTo>
                  <a:pt x="3725913" y="965200"/>
                </a:lnTo>
                <a:lnTo>
                  <a:pt x="3721265" y="977900"/>
                </a:lnTo>
                <a:close/>
              </a:path>
              <a:path w="3761104" h="1739900">
                <a:moveTo>
                  <a:pt x="137160" y="990600"/>
                </a:moveTo>
                <a:lnTo>
                  <a:pt x="113042" y="990600"/>
                </a:lnTo>
                <a:lnTo>
                  <a:pt x="104521" y="977900"/>
                </a:lnTo>
                <a:lnTo>
                  <a:pt x="128257" y="977900"/>
                </a:lnTo>
                <a:lnTo>
                  <a:pt x="137160" y="990600"/>
                </a:lnTo>
                <a:close/>
              </a:path>
              <a:path w="3761104" h="1739900">
                <a:moveTo>
                  <a:pt x="3700665" y="990600"/>
                </a:moveTo>
                <a:lnTo>
                  <a:pt x="3695433" y="990600"/>
                </a:lnTo>
                <a:lnTo>
                  <a:pt x="3700767" y="977900"/>
                </a:lnTo>
                <a:lnTo>
                  <a:pt x="3700665" y="990600"/>
                </a:lnTo>
                <a:close/>
              </a:path>
              <a:path w="3761104" h="1739900">
                <a:moveTo>
                  <a:pt x="3705732" y="1003300"/>
                </a:moveTo>
                <a:lnTo>
                  <a:pt x="3689946" y="1003300"/>
                </a:lnTo>
                <a:lnTo>
                  <a:pt x="3695534" y="990600"/>
                </a:lnTo>
                <a:lnTo>
                  <a:pt x="3700665" y="990600"/>
                </a:lnTo>
                <a:lnTo>
                  <a:pt x="3705745" y="977900"/>
                </a:lnTo>
                <a:lnTo>
                  <a:pt x="3716350" y="977900"/>
                </a:lnTo>
                <a:lnTo>
                  <a:pt x="3711168" y="990600"/>
                </a:lnTo>
                <a:lnTo>
                  <a:pt x="3705732" y="1003300"/>
                </a:lnTo>
                <a:close/>
              </a:path>
              <a:path w="3761104" h="1739900">
                <a:moveTo>
                  <a:pt x="155422" y="1003300"/>
                </a:moveTo>
                <a:lnTo>
                  <a:pt x="130886" y="1003300"/>
                </a:lnTo>
                <a:lnTo>
                  <a:pt x="121831" y="990600"/>
                </a:lnTo>
                <a:lnTo>
                  <a:pt x="146011" y="990600"/>
                </a:lnTo>
                <a:lnTo>
                  <a:pt x="155422" y="1003300"/>
                </a:lnTo>
                <a:close/>
              </a:path>
              <a:path w="3761104" h="1739900">
                <a:moveTo>
                  <a:pt x="164922" y="1003300"/>
                </a:moveTo>
                <a:lnTo>
                  <a:pt x="155422" y="1003300"/>
                </a:lnTo>
                <a:lnTo>
                  <a:pt x="155270" y="990600"/>
                </a:lnTo>
                <a:lnTo>
                  <a:pt x="164922" y="1003300"/>
                </a:lnTo>
                <a:close/>
              </a:path>
              <a:path w="3761104" h="1739900">
                <a:moveTo>
                  <a:pt x="184632" y="1016000"/>
                </a:moveTo>
                <a:lnTo>
                  <a:pt x="159550" y="1016000"/>
                </a:lnTo>
                <a:lnTo>
                  <a:pt x="149758" y="1003300"/>
                </a:lnTo>
                <a:lnTo>
                  <a:pt x="174510" y="1003300"/>
                </a:lnTo>
                <a:lnTo>
                  <a:pt x="184632" y="1016000"/>
                </a:lnTo>
                <a:close/>
              </a:path>
              <a:path w="3761104" h="1739900">
                <a:moveTo>
                  <a:pt x="3694087" y="1016000"/>
                </a:moveTo>
                <a:lnTo>
                  <a:pt x="3678237" y="1016000"/>
                </a:lnTo>
                <a:lnTo>
                  <a:pt x="3684320" y="1003300"/>
                </a:lnTo>
                <a:lnTo>
                  <a:pt x="3700030" y="1003300"/>
                </a:lnTo>
                <a:lnTo>
                  <a:pt x="3694087" y="1016000"/>
                </a:lnTo>
                <a:close/>
              </a:path>
              <a:path w="3761104" h="1739900">
                <a:moveTo>
                  <a:pt x="184103" y="1021199"/>
                </a:moveTo>
                <a:lnTo>
                  <a:pt x="179844" y="1016000"/>
                </a:lnTo>
                <a:lnTo>
                  <a:pt x="188887" y="1016000"/>
                </a:lnTo>
                <a:lnTo>
                  <a:pt x="184103" y="1021199"/>
                </a:lnTo>
                <a:close/>
              </a:path>
              <a:path w="3761104" h="1739900">
                <a:moveTo>
                  <a:pt x="188399" y="1026445"/>
                </a:moveTo>
                <a:lnTo>
                  <a:pt x="184103" y="1021199"/>
                </a:lnTo>
                <a:lnTo>
                  <a:pt x="188887" y="1016000"/>
                </a:lnTo>
                <a:lnTo>
                  <a:pt x="189908" y="1025546"/>
                </a:lnTo>
                <a:lnTo>
                  <a:pt x="188399" y="1026445"/>
                </a:lnTo>
                <a:close/>
              </a:path>
              <a:path w="3761104" h="1739900">
                <a:moveTo>
                  <a:pt x="189908" y="1025546"/>
                </a:moveTo>
                <a:lnTo>
                  <a:pt x="188887" y="1016000"/>
                </a:lnTo>
                <a:lnTo>
                  <a:pt x="205917" y="1016000"/>
                </a:lnTo>
                <a:lnTo>
                  <a:pt x="189908" y="1025546"/>
                </a:lnTo>
                <a:close/>
              </a:path>
              <a:path w="3761104" h="1739900">
                <a:moveTo>
                  <a:pt x="3674770" y="1041400"/>
                </a:moveTo>
                <a:lnTo>
                  <a:pt x="3651923" y="1041400"/>
                </a:lnTo>
                <a:lnTo>
                  <a:pt x="3658971" y="1028700"/>
                </a:lnTo>
                <a:lnTo>
                  <a:pt x="3665550" y="1028700"/>
                </a:lnTo>
                <a:lnTo>
                  <a:pt x="3672128" y="1016000"/>
                </a:lnTo>
                <a:lnTo>
                  <a:pt x="3687889" y="1016000"/>
                </a:lnTo>
                <a:lnTo>
                  <a:pt x="3681450" y="1028700"/>
                </a:lnTo>
                <a:lnTo>
                  <a:pt x="3674770" y="1041400"/>
                </a:lnTo>
                <a:close/>
              </a:path>
              <a:path w="3761104" h="1739900">
                <a:moveTo>
                  <a:pt x="184619" y="1028700"/>
                </a:moveTo>
                <a:lnTo>
                  <a:pt x="177203" y="1028700"/>
                </a:lnTo>
                <a:lnTo>
                  <a:pt x="184103" y="1021199"/>
                </a:lnTo>
                <a:lnTo>
                  <a:pt x="188399" y="1026445"/>
                </a:lnTo>
                <a:lnTo>
                  <a:pt x="184619" y="1028700"/>
                </a:lnTo>
                <a:close/>
              </a:path>
              <a:path w="3761104" h="1739900">
                <a:moveTo>
                  <a:pt x="190246" y="1028700"/>
                </a:moveTo>
                <a:lnTo>
                  <a:pt x="188399" y="1026445"/>
                </a:lnTo>
                <a:lnTo>
                  <a:pt x="189908" y="1025546"/>
                </a:lnTo>
                <a:lnTo>
                  <a:pt x="190246" y="1028700"/>
                </a:lnTo>
                <a:close/>
              </a:path>
              <a:path w="3761104" h="1739900">
                <a:moveTo>
                  <a:pt x="163741" y="1054100"/>
                </a:moveTo>
                <a:lnTo>
                  <a:pt x="145503" y="1054100"/>
                </a:lnTo>
                <a:lnTo>
                  <a:pt x="155422" y="1041400"/>
                </a:lnTo>
                <a:lnTo>
                  <a:pt x="166001" y="1028700"/>
                </a:lnTo>
                <a:lnTo>
                  <a:pt x="184848" y="1028700"/>
                </a:lnTo>
                <a:lnTo>
                  <a:pt x="173875" y="1041400"/>
                </a:lnTo>
                <a:lnTo>
                  <a:pt x="174104" y="1041400"/>
                </a:lnTo>
                <a:lnTo>
                  <a:pt x="163741" y="1054100"/>
                </a:lnTo>
                <a:close/>
              </a:path>
              <a:path w="3761104" h="1739900">
                <a:moveTo>
                  <a:pt x="3660711" y="1054100"/>
                </a:moveTo>
                <a:lnTo>
                  <a:pt x="3637381" y="1054100"/>
                </a:lnTo>
                <a:lnTo>
                  <a:pt x="3644874" y="1041400"/>
                </a:lnTo>
                <a:lnTo>
                  <a:pt x="3667861" y="1041400"/>
                </a:lnTo>
                <a:lnTo>
                  <a:pt x="3660711" y="1054100"/>
                </a:lnTo>
                <a:close/>
              </a:path>
              <a:path w="3761104" h="1739900">
                <a:moveTo>
                  <a:pt x="149809" y="1066800"/>
                </a:moveTo>
                <a:lnTo>
                  <a:pt x="131787" y="1066800"/>
                </a:lnTo>
                <a:lnTo>
                  <a:pt x="136182" y="1054100"/>
                </a:lnTo>
                <a:lnTo>
                  <a:pt x="154432" y="1054100"/>
                </a:lnTo>
                <a:lnTo>
                  <a:pt x="149809" y="1066800"/>
                </a:lnTo>
                <a:close/>
              </a:path>
              <a:path w="3761104" h="1739900">
                <a:moveTo>
                  <a:pt x="3645725" y="1066800"/>
                </a:moveTo>
                <a:lnTo>
                  <a:pt x="3621938" y="1066800"/>
                </a:lnTo>
                <a:lnTo>
                  <a:pt x="3629875" y="1054100"/>
                </a:lnTo>
                <a:lnTo>
                  <a:pt x="3653332" y="1054100"/>
                </a:lnTo>
                <a:lnTo>
                  <a:pt x="3645725" y="1066800"/>
                </a:lnTo>
                <a:close/>
              </a:path>
              <a:path w="3761104" h="1739900">
                <a:moveTo>
                  <a:pt x="137325" y="1079500"/>
                </a:moveTo>
                <a:lnTo>
                  <a:pt x="123532" y="1079500"/>
                </a:lnTo>
                <a:lnTo>
                  <a:pt x="127571" y="1066800"/>
                </a:lnTo>
                <a:lnTo>
                  <a:pt x="141439" y="1066800"/>
                </a:lnTo>
                <a:lnTo>
                  <a:pt x="137325" y="1079500"/>
                </a:lnTo>
                <a:close/>
              </a:path>
              <a:path w="3761104" h="1739900">
                <a:moveTo>
                  <a:pt x="3629850" y="1079500"/>
                </a:moveTo>
                <a:lnTo>
                  <a:pt x="3605644" y="1079500"/>
                </a:lnTo>
                <a:lnTo>
                  <a:pt x="3614013" y="1066800"/>
                </a:lnTo>
                <a:lnTo>
                  <a:pt x="3637902" y="1066800"/>
                </a:lnTo>
                <a:lnTo>
                  <a:pt x="3629850" y="1079500"/>
                </a:lnTo>
                <a:close/>
              </a:path>
              <a:path w="3761104" h="1739900">
                <a:moveTo>
                  <a:pt x="129870" y="1092200"/>
                </a:moveTo>
                <a:lnTo>
                  <a:pt x="112483" y="1092200"/>
                </a:lnTo>
                <a:lnTo>
                  <a:pt x="115989" y="1079500"/>
                </a:lnTo>
                <a:lnTo>
                  <a:pt x="133629" y="1079500"/>
                </a:lnTo>
                <a:lnTo>
                  <a:pt x="129870" y="1092200"/>
                </a:lnTo>
                <a:close/>
              </a:path>
              <a:path w="3761104" h="1739900">
                <a:moveTo>
                  <a:pt x="3613124" y="1092200"/>
                </a:moveTo>
                <a:lnTo>
                  <a:pt x="3588512" y="1092200"/>
                </a:lnTo>
                <a:lnTo>
                  <a:pt x="3597287" y="1079500"/>
                </a:lnTo>
                <a:lnTo>
                  <a:pt x="3621595" y="1079500"/>
                </a:lnTo>
                <a:lnTo>
                  <a:pt x="3613124" y="1092200"/>
                </a:lnTo>
                <a:close/>
              </a:path>
              <a:path w="3761104" h="1739900">
                <a:moveTo>
                  <a:pt x="120027" y="1104900"/>
                </a:moveTo>
                <a:lnTo>
                  <a:pt x="106057" y="1104900"/>
                </a:lnTo>
                <a:lnTo>
                  <a:pt x="109181" y="1092200"/>
                </a:lnTo>
                <a:lnTo>
                  <a:pt x="123228" y="1092200"/>
                </a:lnTo>
                <a:lnTo>
                  <a:pt x="120027" y="1104900"/>
                </a:lnTo>
                <a:close/>
              </a:path>
              <a:path w="3761104" h="1739900">
                <a:moveTo>
                  <a:pt x="3595560" y="1104900"/>
                </a:moveTo>
                <a:lnTo>
                  <a:pt x="3570566" y="1104900"/>
                </a:lnTo>
                <a:lnTo>
                  <a:pt x="3579736" y="1092200"/>
                </a:lnTo>
                <a:lnTo>
                  <a:pt x="3604437" y="1092200"/>
                </a:lnTo>
                <a:lnTo>
                  <a:pt x="3595560" y="1104900"/>
                </a:lnTo>
                <a:close/>
              </a:path>
              <a:path w="3761104" h="1739900">
                <a:moveTo>
                  <a:pt x="114388" y="1117600"/>
                </a:moveTo>
                <a:lnTo>
                  <a:pt x="100418" y="1117600"/>
                </a:lnTo>
                <a:lnTo>
                  <a:pt x="103136" y="1104900"/>
                </a:lnTo>
                <a:lnTo>
                  <a:pt x="117208" y="1104900"/>
                </a:lnTo>
                <a:lnTo>
                  <a:pt x="114388" y="1117600"/>
                </a:lnTo>
                <a:close/>
              </a:path>
              <a:path w="3761104" h="1739900">
                <a:moveTo>
                  <a:pt x="3577196" y="1117600"/>
                </a:moveTo>
                <a:lnTo>
                  <a:pt x="3551834" y="1117600"/>
                </a:lnTo>
                <a:lnTo>
                  <a:pt x="3561397" y="1104900"/>
                </a:lnTo>
                <a:lnTo>
                  <a:pt x="3586467" y="1104900"/>
                </a:lnTo>
                <a:lnTo>
                  <a:pt x="3577196" y="1117600"/>
                </a:lnTo>
                <a:close/>
              </a:path>
              <a:path w="3761104" h="1739900">
                <a:moveTo>
                  <a:pt x="107353" y="1130300"/>
                </a:moveTo>
                <a:lnTo>
                  <a:pt x="93446" y="1130300"/>
                </a:lnTo>
                <a:lnTo>
                  <a:pt x="95567" y="1117600"/>
                </a:lnTo>
                <a:lnTo>
                  <a:pt x="109588" y="1117600"/>
                </a:lnTo>
                <a:lnTo>
                  <a:pt x="107353" y="1130300"/>
                </a:lnTo>
                <a:close/>
              </a:path>
              <a:path w="3761104" h="1739900">
                <a:moveTo>
                  <a:pt x="3548189" y="1130300"/>
                </a:moveTo>
                <a:lnTo>
                  <a:pt x="3522345" y="1130300"/>
                </a:lnTo>
                <a:lnTo>
                  <a:pt x="3532466" y="1117600"/>
                </a:lnTo>
                <a:lnTo>
                  <a:pt x="3558044" y="1117600"/>
                </a:lnTo>
                <a:lnTo>
                  <a:pt x="3548189" y="1130300"/>
                </a:lnTo>
                <a:close/>
              </a:path>
              <a:path w="3761104" h="1739900">
                <a:moveTo>
                  <a:pt x="103632" y="1143000"/>
                </a:moveTo>
                <a:lnTo>
                  <a:pt x="89852" y="1143000"/>
                </a:lnTo>
                <a:lnTo>
                  <a:pt x="91541" y="1130300"/>
                </a:lnTo>
                <a:lnTo>
                  <a:pt x="105473" y="1130300"/>
                </a:lnTo>
                <a:lnTo>
                  <a:pt x="103632" y="1143000"/>
                </a:lnTo>
                <a:close/>
              </a:path>
              <a:path w="3761104" h="1739900">
                <a:moveTo>
                  <a:pt x="3527945" y="1143000"/>
                </a:moveTo>
                <a:lnTo>
                  <a:pt x="3501796" y="1143000"/>
                </a:lnTo>
                <a:lnTo>
                  <a:pt x="3512261" y="1130300"/>
                </a:lnTo>
                <a:lnTo>
                  <a:pt x="3538156" y="1130300"/>
                </a:lnTo>
                <a:lnTo>
                  <a:pt x="3527945" y="1143000"/>
                </a:lnTo>
                <a:close/>
              </a:path>
              <a:path w="3761104" h="1739900">
                <a:moveTo>
                  <a:pt x="99555" y="1155700"/>
                </a:moveTo>
                <a:lnTo>
                  <a:pt x="87109" y="1155700"/>
                </a:lnTo>
                <a:lnTo>
                  <a:pt x="88366" y="1143000"/>
                </a:lnTo>
                <a:lnTo>
                  <a:pt x="100774" y="1143000"/>
                </a:lnTo>
                <a:lnTo>
                  <a:pt x="99555" y="1155700"/>
                </a:lnTo>
                <a:close/>
              </a:path>
              <a:path w="3761104" h="1739900">
                <a:moveTo>
                  <a:pt x="3496246" y="1155700"/>
                </a:moveTo>
                <a:lnTo>
                  <a:pt x="3469690" y="1155700"/>
                </a:lnTo>
                <a:lnTo>
                  <a:pt x="3480663" y="1143000"/>
                </a:lnTo>
                <a:lnTo>
                  <a:pt x="3506990" y="1143000"/>
                </a:lnTo>
                <a:lnTo>
                  <a:pt x="3496246" y="1155700"/>
                </a:lnTo>
                <a:close/>
              </a:path>
              <a:path w="3761104" h="1739900">
                <a:moveTo>
                  <a:pt x="97866" y="1168400"/>
                </a:moveTo>
                <a:lnTo>
                  <a:pt x="85267" y="1168400"/>
                </a:lnTo>
                <a:lnTo>
                  <a:pt x="86080" y="1155700"/>
                </a:lnTo>
                <a:lnTo>
                  <a:pt x="98653" y="1155700"/>
                </a:lnTo>
                <a:lnTo>
                  <a:pt x="97866" y="1168400"/>
                </a:lnTo>
                <a:close/>
              </a:path>
              <a:path w="3761104" h="1739900">
                <a:moveTo>
                  <a:pt x="3474288" y="1168400"/>
                </a:moveTo>
                <a:lnTo>
                  <a:pt x="3436162" y="1168400"/>
                </a:lnTo>
                <a:lnTo>
                  <a:pt x="3447592" y="1155700"/>
                </a:lnTo>
                <a:lnTo>
                  <a:pt x="3485349" y="1155700"/>
                </a:lnTo>
                <a:lnTo>
                  <a:pt x="3474288" y="1168400"/>
                </a:lnTo>
                <a:close/>
              </a:path>
              <a:path w="3761104" h="1739900">
                <a:moveTo>
                  <a:pt x="97015" y="1181100"/>
                </a:moveTo>
                <a:lnTo>
                  <a:pt x="84340" y="1181100"/>
                </a:lnTo>
                <a:lnTo>
                  <a:pt x="84683" y="1168400"/>
                </a:lnTo>
                <a:lnTo>
                  <a:pt x="97358" y="1168400"/>
                </a:lnTo>
                <a:lnTo>
                  <a:pt x="97015" y="1181100"/>
                </a:lnTo>
                <a:close/>
              </a:path>
              <a:path w="3761104" h="1739900">
                <a:moveTo>
                  <a:pt x="3428492" y="1181100"/>
                </a:moveTo>
                <a:lnTo>
                  <a:pt x="3389363" y="1181100"/>
                </a:lnTo>
                <a:lnTo>
                  <a:pt x="3401377" y="1168400"/>
                </a:lnTo>
                <a:lnTo>
                  <a:pt x="3440163" y="1168400"/>
                </a:lnTo>
                <a:lnTo>
                  <a:pt x="3428492" y="1181100"/>
                </a:lnTo>
                <a:close/>
              </a:path>
              <a:path w="3761104" h="1739900">
                <a:moveTo>
                  <a:pt x="97040" y="1193800"/>
                </a:moveTo>
                <a:lnTo>
                  <a:pt x="84340" y="1193800"/>
                </a:lnTo>
                <a:lnTo>
                  <a:pt x="84213" y="1181100"/>
                </a:lnTo>
                <a:lnTo>
                  <a:pt x="96913" y="1181100"/>
                </a:lnTo>
                <a:lnTo>
                  <a:pt x="97040" y="1193800"/>
                </a:lnTo>
                <a:close/>
              </a:path>
              <a:path w="3761104" h="1739900">
                <a:moveTo>
                  <a:pt x="3392601" y="1193800"/>
                </a:moveTo>
                <a:lnTo>
                  <a:pt x="3340417" y="1193800"/>
                </a:lnTo>
                <a:lnTo>
                  <a:pt x="3352939" y="1181100"/>
                </a:lnTo>
                <a:lnTo>
                  <a:pt x="3404704" y="1181100"/>
                </a:lnTo>
                <a:lnTo>
                  <a:pt x="3392601" y="1193800"/>
                </a:lnTo>
                <a:close/>
              </a:path>
              <a:path w="3761104" h="1739900">
                <a:moveTo>
                  <a:pt x="98806" y="1206500"/>
                </a:moveTo>
                <a:lnTo>
                  <a:pt x="85369" y="1206500"/>
                </a:lnTo>
                <a:lnTo>
                  <a:pt x="84734" y="1193800"/>
                </a:lnTo>
                <a:lnTo>
                  <a:pt x="97955" y="1193800"/>
                </a:lnTo>
                <a:lnTo>
                  <a:pt x="98806" y="1206500"/>
                </a:lnTo>
                <a:close/>
              </a:path>
              <a:path w="3761104" h="1739900">
                <a:moveTo>
                  <a:pt x="3251454" y="1219200"/>
                </a:moveTo>
                <a:lnTo>
                  <a:pt x="3244227" y="1219200"/>
                </a:lnTo>
                <a:lnTo>
                  <a:pt x="3244672" y="1206500"/>
                </a:lnTo>
                <a:lnTo>
                  <a:pt x="3263519" y="1193800"/>
                </a:lnTo>
                <a:lnTo>
                  <a:pt x="3342894" y="1193800"/>
                </a:lnTo>
                <a:lnTo>
                  <a:pt x="3330168" y="1206500"/>
                </a:lnTo>
                <a:lnTo>
                  <a:pt x="3257194" y="1206500"/>
                </a:lnTo>
                <a:lnTo>
                  <a:pt x="3251454" y="1219200"/>
                </a:lnTo>
                <a:close/>
              </a:path>
              <a:path w="3761104" h="1739900">
                <a:moveTo>
                  <a:pt x="101117" y="1219200"/>
                </a:moveTo>
                <a:lnTo>
                  <a:pt x="87375" y="1219200"/>
                </a:lnTo>
                <a:lnTo>
                  <a:pt x="86245" y="1206500"/>
                </a:lnTo>
                <a:lnTo>
                  <a:pt x="99796" y="1206500"/>
                </a:lnTo>
                <a:lnTo>
                  <a:pt x="101117" y="1219200"/>
                </a:lnTo>
                <a:close/>
              </a:path>
              <a:path w="3761104" h="1739900">
                <a:moveTo>
                  <a:pt x="3251454" y="1219200"/>
                </a:moveTo>
                <a:lnTo>
                  <a:pt x="3257194" y="1206500"/>
                </a:lnTo>
                <a:lnTo>
                  <a:pt x="3257039" y="1213880"/>
                </a:lnTo>
                <a:lnTo>
                  <a:pt x="3251454" y="1219200"/>
                </a:lnTo>
                <a:close/>
              </a:path>
              <a:path w="3761104" h="1739900">
                <a:moveTo>
                  <a:pt x="3257039" y="1213880"/>
                </a:moveTo>
                <a:lnTo>
                  <a:pt x="3257194" y="1206500"/>
                </a:lnTo>
                <a:lnTo>
                  <a:pt x="3264789" y="1206500"/>
                </a:lnTo>
                <a:lnTo>
                  <a:pt x="3257039" y="1213880"/>
                </a:lnTo>
                <a:close/>
              </a:path>
              <a:path w="3761104" h="1739900">
                <a:moveTo>
                  <a:pt x="3256927" y="1219200"/>
                </a:moveTo>
                <a:lnTo>
                  <a:pt x="3251454" y="1219200"/>
                </a:lnTo>
                <a:lnTo>
                  <a:pt x="3257039" y="1213880"/>
                </a:lnTo>
                <a:lnTo>
                  <a:pt x="3256927" y="1219200"/>
                </a:lnTo>
                <a:close/>
              </a:path>
              <a:path w="3761104" h="1739900">
                <a:moveTo>
                  <a:pt x="104317" y="1231900"/>
                </a:moveTo>
                <a:lnTo>
                  <a:pt x="90360" y="1231900"/>
                </a:lnTo>
                <a:lnTo>
                  <a:pt x="88747" y="1219200"/>
                </a:lnTo>
                <a:lnTo>
                  <a:pt x="102539" y="1219200"/>
                </a:lnTo>
                <a:lnTo>
                  <a:pt x="104317" y="1231900"/>
                </a:lnTo>
                <a:close/>
              </a:path>
              <a:path w="3761104" h="1739900">
                <a:moveTo>
                  <a:pt x="3254146" y="1244600"/>
                </a:moveTo>
                <a:lnTo>
                  <a:pt x="3240125" y="1244600"/>
                </a:lnTo>
                <a:lnTo>
                  <a:pt x="3241649" y="1231900"/>
                </a:lnTo>
                <a:lnTo>
                  <a:pt x="3242779" y="1231900"/>
                </a:lnTo>
                <a:lnTo>
                  <a:pt x="3243681" y="1219200"/>
                </a:lnTo>
                <a:lnTo>
                  <a:pt x="3256318" y="1219200"/>
                </a:lnTo>
                <a:lnTo>
                  <a:pt x="3255391" y="1231900"/>
                </a:lnTo>
                <a:lnTo>
                  <a:pt x="3254146" y="1244600"/>
                </a:lnTo>
                <a:close/>
              </a:path>
              <a:path w="3761104" h="1739900">
                <a:moveTo>
                  <a:pt x="108381" y="1244600"/>
                </a:moveTo>
                <a:lnTo>
                  <a:pt x="96583" y="1244600"/>
                </a:lnTo>
                <a:lnTo>
                  <a:pt x="94284" y="1231900"/>
                </a:lnTo>
                <a:lnTo>
                  <a:pt x="106159" y="1231900"/>
                </a:lnTo>
                <a:lnTo>
                  <a:pt x="108381" y="1244600"/>
                </a:lnTo>
                <a:close/>
              </a:path>
              <a:path w="3761104" h="1739900">
                <a:moveTo>
                  <a:pt x="116065" y="1257300"/>
                </a:moveTo>
                <a:lnTo>
                  <a:pt x="101853" y="1257300"/>
                </a:lnTo>
                <a:lnTo>
                  <a:pt x="99110" y="1244600"/>
                </a:lnTo>
                <a:lnTo>
                  <a:pt x="113195" y="1244600"/>
                </a:lnTo>
                <a:lnTo>
                  <a:pt x="116065" y="1257300"/>
                </a:lnTo>
                <a:close/>
              </a:path>
              <a:path w="3761104" h="1739900">
                <a:moveTo>
                  <a:pt x="3248494" y="1270000"/>
                </a:moveTo>
                <a:lnTo>
                  <a:pt x="3233928" y="1270000"/>
                </a:lnTo>
                <a:lnTo>
                  <a:pt x="3236353" y="1257300"/>
                </a:lnTo>
                <a:lnTo>
                  <a:pt x="3238347" y="1257300"/>
                </a:lnTo>
                <a:lnTo>
                  <a:pt x="3240176" y="1244600"/>
                </a:lnTo>
                <a:lnTo>
                  <a:pt x="3252571" y="1244600"/>
                </a:lnTo>
                <a:lnTo>
                  <a:pt x="3250692" y="1257300"/>
                </a:lnTo>
                <a:lnTo>
                  <a:pt x="3248494" y="1270000"/>
                </a:lnTo>
                <a:close/>
              </a:path>
              <a:path w="3761104" h="1739900">
                <a:moveTo>
                  <a:pt x="122199" y="1270000"/>
                </a:moveTo>
                <a:lnTo>
                  <a:pt x="108000" y="1270000"/>
                </a:lnTo>
                <a:lnTo>
                  <a:pt x="104825" y="1257300"/>
                </a:lnTo>
                <a:lnTo>
                  <a:pt x="118922" y="1257300"/>
                </a:lnTo>
                <a:lnTo>
                  <a:pt x="122199" y="1270000"/>
                </a:lnTo>
                <a:close/>
              </a:path>
              <a:path w="3761104" h="1739900">
                <a:moveTo>
                  <a:pt x="132918" y="1282700"/>
                </a:moveTo>
                <a:lnTo>
                  <a:pt x="114985" y="1282700"/>
                </a:lnTo>
                <a:lnTo>
                  <a:pt x="111391" y="1270000"/>
                </a:lnTo>
                <a:lnTo>
                  <a:pt x="129032" y="1270000"/>
                </a:lnTo>
                <a:lnTo>
                  <a:pt x="132918" y="1282700"/>
                </a:lnTo>
                <a:close/>
              </a:path>
              <a:path w="3761104" h="1739900">
                <a:moveTo>
                  <a:pt x="3243199" y="1282700"/>
                </a:moveTo>
                <a:lnTo>
                  <a:pt x="3228352" y="1282700"/>
                </a:lnTo>
                <a:lnTo>
                  <a:pt x="3231362" y="1270000"/>
                </a:lnTo>
                <a:lnTo>
                  <a:pt x="3246005" y="1270000"/>
                </a:lnTo>
                <a:lnTo>
                  <a:pt x="3243199" y="1282700"/>
                </a:lnTo>
                <a:close/>
              </a:path>
              <a:path w="3761104" h="1739900">
                <a:moveTo>
                  <a:pt x="141033" y="1295400"/>
                </a:moveTo>
                <a:lnTo>
                  <a:pt x="126974" y="1295400"/>
                </a:lnTo>
                <a:lnTo>
                  <a:pt x="122783" y="1282700"/>
                </a:lnTo>
                <a:lnTo>
                  <a:pt x="136766" y="1282700"/>
                </a:lnTo>
                <a:lnTo>
                  <a:pt x="141033" y="1295400"/>
                </a:lnTo>
                <a:close/>
              </a:path>
              <a:path w="3761104" h="1739900">
                <a:moveTo>
                  <a:pt x="3233051" y="1308100"/>
                </a:moveTo>
                <a:lnTo>
                  <a:pt x="3217913" y="1308100"/>
                </a:lnTo>
                <a:lnTo>
                  <a:pt x="3221774" y="1295400"/>
                </a:lnTo>
                <a:lnTo>
                  <a:pt x="3225152" y="1295400"/>
                </a:lnTo>
                <a:lnTo>
                  <a:pt x="3228441" y="1282700"/>
                </a:lnTo>
                <a:lnTo>
                  <a:pt x="3240112" y="1282700"/>
                </a:lnTo>
                <a:lnTo>
                  <a:pt x="3236722" y="1295400"/>
                </a:lnTo>
                <a:lnTo>
                  <a:pt x="3233051" y="1308100"/>
                </a:lnTo>
                <a:close/>
              </a:path>
              <a:path w="3761104" h="1739900">
                <a:moveTo>
                  <a:pt x="154584" y="1308100"/>
                </a:moveTo>
                <a:lnTo>
                  <a:pt x="135928" y="1308100"/>
                </a:lnTo>
                <a:lnTo>
                  <a:pt x="131356" y="1295400"/>
                </a:lnTo>
                <a:lnTo>
                  <a:pt x="149771" y="1295400"/>
                </a:lnTo>
                <a:lnTo>
                  <a:pt x="154584" y="1308100"/>
                </a:lnTo>
                <a:close/>
              </a:path>
              <a:path w="3761104" h="1739900">
                <a:moveTo>
                  <a:pt x="164528" y="1320800"/>
                </a:moveTo>
                <a:lnTo>
                  <a:pt x="145630" y="1320800"/>
                </a:lnTo>
                <a:lnTo>
                  <a:pt x="140690" y="1308100"/>
                </a:lnTo>
                <a:lnTo>
                  <a:pt x="159346" y="1308100"/>
                </a:lnTo>
                <a:lnTo>
                  <a:pt x="164528" y="1320800"/>
                </a:lnTo>
                <a:close/>
              </a:path>
              <a:path w="3761104" h="1739900">
                <a:moveTo>
                  <a:pt x="3224872" y="1320800"/>
                </a:moveTo>
                <a:lnTo>
                  <a:pt x="3209594" y="1320800"/>
                </a:lnTo>
                <a:lnTo>
                  <a:pt x="3214001" y="1308100"/>
                </a:lnTo>
                <a:lnTo>
                  <a:pt x="3229102" y="1308100"/>
                </a:lnTo>
                <a:lnTo>
                  <a:pt x="3224872" y="1320800"/>
                </a:lnTo>
                <a:close/>
              </a:path>
              <a:path w="3761104" h="1739900">
                <a:moveTo>
                  <a:pt x="180746" y="1333500"/>
                </a:moveTo>
                <a:lnTo>
                  <a:pt x="161531" y="1333500"/>
                </a:lnTo>
                <a:lnTo>
                  <a:pt x="156057" y="1320800"/>
                </a:lnTo>
                <a:lnTo>
                  <a:pt x="175044" y="1320800"/>
                </a:lnTo>
                <a:lnTo>
                  <a:pt x="180746" y="1333500"/>
                </a:lnTo>
                <a:close/>
              </a:path>
              <a:path w="3761104" h="1739900">
                <a:moveTo>
                  <a:pt x="3215589" y="1333500"/>
                </a:moveTo>
                <a:lnTo>
                  <a:pt x="3200234" y="1333500"/>
                </a:lnTo>
                <a:lnTo>
                  <a:pt x="3205162" y="1320800"/>
                </a:lnTo>
                <a:lnTo>
                  <a:pt x="3220364" y="1320800"/>
                </a:lnTo>
                <a:lnTo>
                  <a:pt x="3215589" y="1333500"/>
                </a:lnTo>
                <a:close/>
              </a:path>
              <a:path w="3761104" h="1739900">
                <a:moveTo>
                  <a:pt x="204711" y="1346200"/>
                </a:moveTo>
                <a:lnTo>
                  <a:pt x="178955" y="1346200"/>
                </a:lnTo>
                <a:lnTo>
                  <a:pt x="172986" y="1333500"/>
                </a:lnTo>
                <a:lnTo>
                  <a:pt x="192201" y="1333500"/>
                </a:lnTo>
                <a:lnTo>
                  <a:pt x="204711" y="1346200"/>
                </a:lnTo>
                <a:close/>
              </a:path>
              <a:path w="3761104" h="1739900">
                <a:moveTo>
                  <a:pt x="3199701" y="1358900"/>
                </a:moveTo>
                <a:lnTo>
                  <a:pt x="3178454" y="1358900"/>
                </a:lnTo>
                <a:lnTo>
                  <a:pt x="3184385" y="1346200"/>
                </a:lnTo>
                <a:lnTo>
                  <a:pt x="3189846" y="1346200"/>
                </a:lnTo>
                <a:lnTo>
                  <a:pt x="3195281" y="1333500"/>
                </a:lnTo>
                <a:lnTo>
                  <a:pt x="3210559" y="1333500"/>
                </a:lnTo>
                <a:lnTo>
                  <a:pt x="3205264" y="1346200"/>
                </a:lnTo>
                <a:lnTo>
                  <a:pt x="3199701" y="1358900"/>
                </a:lnTo>
                <a:close/>
              </a:path>
              <a:path w="3761104" h="1739900">
                <a:moveTo>
                  <a:pt x="231076" y="1358900"/>
                </a:moveTo>
                <a:lnTo>
                  <a:pt x="197827" y="1358900"/>
                </a:lnTo>
                <a:lnTo>
                  <a:pt x="185127" y="1346200"/>
                </a:lnTo>
                <a:lnTo>
                  <a:pt x="217373" y="1346200"/>
                </a:lnTo>
                <a:lnTo>
                  <a:pt x="231076" y="1358900"/>
                </a:lnTo>
                <a:close/>
              </a:path>
              <a:path w="3761104" h="1739900">
                <a:moveTo>
                  <a:pt x="274827" y="1384300"/>
                </a:moveTo>
                <a:lnTo>
                  <a:pt x="239610" y="1384300"/>
                </a:lnTo>
                <a:lnTo>
                  <a:pt x="225120" y="1371600"/>
                </a:lnTo>
                <a:lnTo>
                  <a:pt x="211188" y="1358900"/>
                </a:lnTo>
                <a:lnTo>
                  <a:pt x="230860" y="1358900"/>
                </a:lnTo>
                <a:lnTo>
                  <a:pt x="245122" y="1371600"/>
                </a:lnTo>
                <a:lnTo>
                  <a:pt x="259499" y="1371600"/>
                </a:lnTo>
                <a:lnTo>
                  <a:pt x="274827" y="1384300"/>
                </a:lnTo>
                <a:close/>
              </a:path>
              <a:path w="3761104" h="1739900">
                <a:moveTo>
                  <a:pt x="3187839" y="1371600"/>
                </a:moveTo>
                <a:lnTo>
                  <a:pt x="3166097" y="1371600"/>
                </a:lnTo>
                <a:lnTo>
                  <a:pt x="3172510" y="1358900"/>
                </a:lnTo>
                <a:lnTo>
                  <a:pt x="3193897" y="1358900"/>
                </a:lnTo>
                <a:lnTo>
                  <a:pt x="3187839" y="1371600"/>
                </a:lnTo>
                <a:close/>
              </a:path>
              <a:path w="3761104" h="1739900">
                <a:moveTo>
                  <a:pt x="3175012" y="1384300"/>
                </a:moveTo>
                <a:lnTo>
                  <a:pt x="3152800" y="1384300"/>
                </a:lnTo>
                <a:lnTo>
                  <a:pt x="3159683" y="1371600"/>
                </a:lnTo>
                <a:lnTo>
                  <a:pt x="3181553" y="1371600"/>
                </a:lnTo>
                <a:lnTo>
                  <a:pt x="3175012" y="1384300"/>
                </a:lnTo>
                <a:close/>
              </a:path>
              <a:path w="3761104" h="1739900">
                <a:moveTo>
                  <a:pt x="314667" y="1397000"/>
                </a:moveTo>
                <a:lnTo>
                  <a:pt x="270179" y="1397000"/>
                </a:lnTo>
                <a:lnTo>
                  <a:pt x="254635" y="1384300"/>
                </a:lnTo>
                <a:lnTo>
                  <a:pt x="306349" y="1384300"/>
                </a:lnTo>
                <a:lnTo>
                  <a:pt x="314667" y="1397000"/>
                </a:lnTo>
                <a:close/>
              </a:path>
              <a:path w="3761104" h="1739900">
                <a:moveTo>
                  <a:pt x="3161233" y="1397000"/>
                </a:moveTo>
                <a:lnTo>
                  <a:pt x="3138601" y="1397000"/>
                </a:lnTo>
                <a:lnTo>
                  <a:pt x="3145929" y="1384300"/>
                </a:lnTo>
                <a:lnTo>
                  <a:pt x="3168243" y="1384300"/>
                </a:lnTo>
                <a:lnTo>
                  <a:pt x="3161233" y="1397000"/>
                </a:lnTo>
                <a:close/>
              </a:path>
              <a:path w="3761104" h="1739900">
                <a:moveTo>
                  <a:pt x="366090" y="1409700"/>
                </a:moveTo>
                <a:lnTo>
                  <a:pt x="311137" y="1409700"/>
                </a:lnTo>
                <a:lnTo>
                  <a:pt x="302691" y="1397000"/>
                </a:lnTo>
                <a:lnTo>
                  <a:pt x="357174" y="1397000"/>
                </a:lnTo>
                <a:lnTo>
                  <a:pt x="366090" y="1409700"/>
                </a:lnTo>
                <a:close/>
              </a:path>
              <a:path w="3761104" h="1739900">
                <a:moveTo>
                  <a:pt x="3146552" y="1409700"/>
                </a:moveTo>
                <a:lnTo>
                  <a:pt x="3123514" y="1409700"/>
                </a:lnTo>
                <a:lnTo>
                  <a:pt x="3131273" y="1397000"/>
                </a:lnTo>
                <a:lnTo>
                  <a:pt x="3154006" y="1397000"/>
                </a:lnTo>
                <a:lnTo>
                  <a:pt x="3146552" y="1409700"/>
                </a:lnTo>
                <a:close/>
              </a:path>
              <a:path w="3761104" h="1739900">
                <a:moveTo>
                  <a:pt x="528269" y="1422400"/>
                </a:moveTo>
                <a:lnTo>
                  <a:pt x="363804" y="1422400"/>
                </a:lnTo>
                <a:lnTo>
                  <a:pt x="354787" y="1409700"/>
                </a:lnTo>
                <a:lnTo>
                  <a:pt x="515112" y="1409700"/>
                </a:lnTo>
                <a:lnTo>
                  <a:pt x="528269" y="1422400"/>
                </a:lnTo>
                <a:close/>
              </a:path>
              <a:path w="3761104" h="1739900">
                <a:moveTo>
                  <a:pt x="3130994" y="1422400"/>
                </a:moveTo>
                <a:lnTo>
                  <a:pt x="3107575" y="1422400"/>
                </a:lnTo>
                <a:lnTo>
                  <a:pt x="3115767" y="1409700"/>
                </a:lnTo>
                <a:lnTo>
                  <a:pt x="3138881" y="1409700"/>
                </a:lnTo>
                <a:lnTo>
                  <a:pt x="3130994" y="1422400"/>
                </a:lnTo>
                <a:close/>
              </a:path>
              <a:path w="3761104" h="1739900">
                <a:moveTo>
                  <a:pt x="577748" y="1473200"/>
                </a:moveTo>
                <a:lnTo>
                  <a:pt x="556361" y="1473200"/>
                </a:lnTo>
                <a:lnTo>
                  <a:pt x="543382" y="1460500"/>
                </a:lnTo>
                <a:lnTo>
                  <a:pt x="530961" y="1447800"/>
                </a:lnTo>
                <a:lnTo>
                  <a:pt x="519099" y="1435100"/>
                </a:lnTo>
                <a:lnTo>
                  <a:pt x="507911" y="1422400"/>
                </a:lnTo>
                <a:lnTo>
                  <a:pt x="528104" y="1422400"/>
                </a:lnTo>
                <a:lnTo>
                  <a:pt x="539800" y="1435100"/>
                </a:lnTo>
                <a:lnTo>
                  <a:pt x="539635" y="1435100"/>
                </a:lnTo>
                <a:lnTo>
                  <a:pt x="551903" y="1447800"/>
                </a:lnTo>
                <a:lnTo>
                  <a:pt x="551738" y="1447800"/>
                </a:lnTo>
                <a:lnTo>
                  <a:pt x="564553" y="1460500"/>
                </a:lnTo>
                <a:lnTo>
                  <a:pt x="564388" y="1460500"/>
                </a:lnTo>
                <a:lnTo>
                  <a:pt x="577748" y="1473200"/>
                </a:lnTo>
                <a:close/>
              </a:path>
              <a:path w="3761104" h="1739900">
                <a:moveTo>
                  <a:pt x="3106089" y="1435100"/>
                </a:moveTo>
                <a:lnTo>
                  <a:pt x="3082137" y="1435100"/>
                </a:lnTo>
                <a:lnTo>
                  <a:pt x="3090926" y="1422400"/>
                </a:lnTo>
                <a:lnTo>
                  <a:pt x="3114598" y="1422400"/>
                </a:lnTo>
                <a:lnTo>
                  <a:pt x="3106089" y="1435100"/>
                </a:lnTo>
                <a:close/>
              </a:path>
              <a:path w="3761104" h="1739900">
                <a:moveTo>
                  <a:pt x="3088474" y="1447800"/>
                </a:moveTo>
                <a:lnTo>
                  <a:pt x="3064217" y="1447800"/>
                </a:lnTo>
                <a:lnTo>
                  <a:pt x="3073387" y="1435100"/>
                </a:lnTo>
                <a:lnTo>
                  <a:pt x="3097377" y="1435100"/>
                </a:lnTo>
                <a:lnTo>
                  <a:pt x="3088474" y="1447800"/>
                </a:lnTo>
                <a:close/>
              </a:path>
              <a:path w="3761104" h="1739900">
                <a:moveTo>
                  <a:pt x="3060636" y="1460500"/>
                </a:moveTo>
                <a:lnTo>
                  <a:pt x="3035947" y="1460500"/>
                </a:lnTo>
                <a:lnTo>
                  <a:pt x="3045650" y="1447800"/>
                </a:lnTo>
                <a:lnTo>
                  <a:pt x="3070098" y="1447800"/>
                </a:lnTo>
                <a:lnTo>
                  <a:pt x="3060636" y="1460500"/>
                </a:lnTo>
                <a:close/>
              </a:path>
              <a:path w="3761104" h="1739900">
                <a:moveTo>
                  <a:pt x="2500972" y="1473200"/>
                </a:moveTo>
                <a:lnTo>
                  <a:pt x="2474912" y="1473200"/>
                </a:lnTo>
                <a:lnTo>
                  <a:pt x="2480995" y="1460500"/>
                </a:lnTo>
                <a:lnTo>
                  <a:pt x="2500972" y="1473200"/>
                </a:lnTo>
                <a:close/>
              </a:path>
              <a:path w="3761104" h="1739900">
                <a:moveTo>
                  <a:pt x="3041167" y="1473200"/>
                </a:moveTo>
                <a:lnTo>
                  <a:pt x="3006102" y="1473200"/>
                </a:lnTo>
                <a:lnTo>
                  <a:pt x="3016326" y="1460500"/>
                </a:lnTo>
                <a:lnTo>
                  <a:pt x="3050984" y="1460500"/>
                </a:lnTo>
                <a:lnTo>
                  <a:pt x="3041167" y="1473200"/>
                </a:lnTo>
                <a:close/>
              </a:path>
              <a:path w="3761104" h="1739900">
                <a:moveTo>
                  <a:pt x="651459" y="1524000"/>
                </a:moveTo>
                <a:lnTo>
                  <a:pt x="629107" y="1524000"/>
                </a:lnTo>
                <a:lnTo>
                  <a:pt x="613549" y="1511300"/>
                </a:lnTo>
                <a:lnTo>
                  <a:pt x="598487" y="1498600"/>
                </a:lnTo>
                <a:lnTo>
                  <a:pt x="583920" y="1485900"/>
                </a:lnTo>
                <a:lnTo>
                  <a:pt x="569874" y="1473200"/>
                </a:lnTo>
                <a:lnTo>
                  <a:pt x="577596" y="1473200"/>
                </a:lnTo>
                <a:lnTo>
                  <a:pt x="591477" y="1485900"/>
                </a:lnTo>
                <a:lnTo>
                  <a:pt x="605574" y="1485900"/>
                </a:lnTo>
                <a:lnTo>
                  <a:pt x="620483" y="1498600"/>
                </a:lnTo>
                <a:lnTo>
                  <a:pt x="620331" y="1498600"/>
                </a:lnTo>
                <a:lnTo>
                  <a:pt x="635723" y="1511300"/>
                </a:lnTo>
                <a:lnTo>
                  <a:pt x="635571" y="1511300"/>
                </a:lnTo>
                <a:lnTo>
                  <a:pt x="651459" y="1524000"/>
                </a:lnTo>
                <a:close/>
              </a:path>
              <a:path w="3761104" h="1739900">
                <a:moveTo>
                  <a:pt x="2486253" y="1485900"/>
                </a:moveTo>
                <a:lnTo>
                  <a:pt x="2471254" y="1485900"/>
                </a:lnTo>
                <a:lnTo>
                  <a:pt x="2475001" y="1473200"/>
                </a:lnTo>
                <a:lnTo>
                  <a:pt x="2481872" y="1473200"/>
                </a:lnTo>
                <a:lnTo>
                  <a:pt x="2488260" y="1478731"/>
                </a:lnTo>
                <a:lnTo>
                  <a:pt x="2486253" y="1485900"/>
                </a:lnTo>
                <a:close/>
              </a:path>
              <a:path w="3761104" h="1739900">
                <a:moveTo>
                  <a:pt x="2488260" y="1478731"/>
                </a:moveTo>
                <a:lnTo>
                  <a:pt x="2481872" y="1473200"/>
                </a:lnTo>
                <a:lnTo>
                  <a:pt x="2489809" y="1473200"/>
                </a:lnTo>
                <a:lnTo>
                  <a:pt x="2488260" y="1478731"/>
                </a:lnTo>
                <a:close/>
              </a:path>
              <a:path w="3761104" h="1739900">
                <a:moveTo>
                  <a:pt x="2530805" y="1485900"/>
                </a:moveTo>
                <a:lnTo>
                  <a:pt x="2496540" y="1485900"/>
                </a:lnTo>
                <a:lnTo>
                  <a:pt x="2488260" y="1478731"/>
                </a:lnTo>
                <a:lnTo>
                  <a:pt x="2489809" y="1473200"/>
                </a:lnTo>
                <a:lnTo>
                  <a:pt x="2515590" y="1473200"/>
                </a:lnTo>
                <a:lnTo>
                  <a:pt x="2530805" y="1485900"/>
                </a:lnTo>
                <a:close/>
              </a:path>
              <a:path w="3761104" h="1739900">
                <a:moveTo>
                  <a:pt x="2974809" y="1485900"/>
                </a:moveTo>
                <a:lnTo>
                  <a:pt x="2964078" y="1485900"/>
                </a:lnTo>
                <a:lnTo>
                  <a:pt x="2974924" y="1473200"/>
                </a:lnTo>
                <a:lnTo>
                  <a:pt x="2974809" y="1485900"/>
                </a:lnTo>
                <a:close/>
              </a:path>
              <a:path w="3761104" h="1739900">
                <a:moveTo>
                  <a:pt x="3010674" y="1485900"/>
                </a:moveTo>
                <a:lnTo>
                  <a:pt x="2974809" y="1485900"/>
                </a:lnTo>
                <a:lnTo>
                  <a:pt x="2985503" y="1473200"/>
                </a:lnTo>
                <a:lnTo>
                  <a:pt x="3020999" y="1473200"/>
                </a:lnTo>
                <a:lnTo>
                  <a:pt x="3010674" y="1485900"/>
                </a:lnTo>
                <a:close/>
              </a:path>
              <a:path w="3761104" h="1739900">
                <a:moveTo>
                  <a:pt x="2478392" y="1498600"/>
                </a:moveTo>
                <a:lnTo>
                  <a:pt x="2463304" y="1498600"/>
                </a:lnTo>
                <a:lnTo>
                  <a:pt x="2467470" y="1485900"/>
                </a:lnTo>
                <a:lnTo>
                  <a:pt x="2482430" y="1485900"/>
                </a:lnTo>
                <a:lnTo>
                  <a:pt x="2478392" y="1498600"/>
                </a:lnTo>
                <a:close/>
              </a:path>
              <a:path w="3761104" h="1739900">
                <a:moveTo>
                  <a:pt x="2577757" y="1498600"/>
                </a:moveTo>
                <a:lnTo>
                  <a:pt x="2526969" y="1498600"/>
                </a:lnTo>
                <a:lnTo>
                  <a:pt x="2511602" y="1485900"/>
                </a:lnTo>
                <a:lnTo>
                  <a:pt x="2561678" y="1485900"/>
                </a:lnTo>
                <a:lnTo>
                  <a:pt x="2577757" y="1498600"/>
                </a:lnTo>
                <a:close/>
              </a:path>
              <a:path w="3761104" h="1739900">
                <a:moveTo>
                  <a:pt x="2967799" y="1498600"/>
                </a:moveTo>
                <a:lnTo>
                  <a:pt x="2919704" y="1498600"/>
                </a:lnTo>
                <a:lnTo>
                  <a:pt x="2931109" y="1485900"/>
                </a:lnTo>
                <a:lnTo>
                  <a:pt x="2978746" y="1485900"/>
                </a:lnTo>
                <a:lnTo>
                  <a:pt x="2967799" y="1498600"/>
                </a:lnTo>
                <a:close/>
              </a:path>
              <a:path w="3761104" h="1739900">
                <a:moveTo>
                  <a:pt x="2469667" y="1511300"/>
                </a:moveTo>
                <a:lnTo>
                  <a:pt x="2454516" y="1511300"/>
                </a:lnTo>
                <a:lnTo>
                  <a:pt x="2459101" y="1498600"/>
                </a:lnTo>
                <a:lnTo>
                  <a:pt x="2474137" y="1498600"/>
                </a:lnTo>
                <a:lnTo>
                  <a:pt x="2469667" y="1511300"/>
                </a:lnTo>
                <a:close/>
              </a:path>
              <a:path w="3761104" h="1739900">
                <a:moveTo>
                  <a:pt x="2643987" y="1511300"/>
                </a:moveTo>
                <a:lnTo>
                  <a:pt x="2574810" y="1511300"/>
                </a:lnTo>
                <a:lnTo>
                  <a:pt x="2558580" y="1498600"/>
                </a:lnTo>
                <a:lnTo>
                  <a:pt x="2626931" y="1498600"/>
                </a:lnTo>
                <a:lnTo>
                  <a:pt x="2643987" y="1511300"/>
                </a:lnTo>
                <a:close/>
              </a:path>
              <a:path w="3761104" h="1739900">
                <a:moveTo>
                  <a:pt x="2922600" y="1511300"/>
                </a:moveTo>
                <a:lnTo>
                  <a:pt x="2861322" y="1511300"/>
                </a:lnTo>
                <a:lnTo>
                  <a:pt x="2873336" y="1498600"/>
                </a:lnTo>
                <a:lnTo>
                  <a:pt x="2934093" y="1498600"/>
                </a:lnTo>
                <a:lnTo>
                  <a:pt x="2922600" y="1511300"/>
                </a:lnTo>
                <a:close/>
              </a:path>
              <a:path w="3761104" h="1739900">
                <a:moveTo>
                  <a:pt x="2455011" y="1536700"/>
                </a:moveTo>
                <a:lnTo>
                  <a:pt x="2434526" y="1536700"/>
                </a:lnTo>
                <a:lnTo>
                  <a:pt x="2439911" y="1524000"/>
                </a:lnTo>
                <a:lnTo>
                  <a:pt x="2444915" y="1524000"/>
                </a:lnTo>
                <a:lnTo>
                  <a:pt x="2449918" y="1511300"/>
                </a:lnTo>
                <a:lnTo>
                  <a:pt x="2464981" y="1511300"/>
                </a:lnTo>
                <a:lnTo>
                  <a:pt x="2460104" y="1524000"/>
                </a:lnTo>
                <a:lnTo>
                  <a:pt x="2455011" y="1536700"/>
                </a:lnTo>
                <a:close/>
              </a:path>
              <a:path w="3761104" h="1739900">
                <a:moveTo>
                  <a:pt x="2863189" y="1524000"/>
                </a:moveTo>
                <a:lnTo>
                  <a:pt x="2642196" y="1524000"/>
                </a:lnTo>
                <a:lnTo>
                  <a:pt x="2624988" y="1511300"/>
                </a:lnTo>
                <a:lnTo>
                  <a:pt x="2875305" y="1511300"/>
                </a:lnTo>
                <a:lnTo>
                  <a:pt x="2863189" y="1524000"/>
                </a:lnTo>
                <a:close/>
              </a:path>
              <a:path w="3761104" h="1739900">
                <a:moveTo>
                  <a:pt x="701395" y="1549400"/>
                </a:moveTo>
                <a:lnTo>
                  <a:pt x="678599" y="1549400"/>
                </a:lnTo>
                <a:lnTo>
                  <a:pt x="661644" y="1536700"/>
                </a:lnTo>
                <a:lnTo>
                  <a:pt x="645147" y="1524000"/>
                </a:lnTo>
                <a:lnTo>
                  <a:pt x="667499" y="1524000"/>
                </a:lnTo>
                <a:lnTo>
                  <a:pt x="684301" y="1536700"/>
                </a:lnTo>
                <a:lnTo>
                  <a:pt x="684149" y="1536700"/>
                </a:lnTo>
                <a:lnTo>
                  <a:pt x="701395" y="1549400"/>
                </a:lnTo>
                <a:close/>
              </a:path>
              <a:path w="3761104" h="1739900">
                <a:moveTo>
                  <a:pt x="2444229" y="1549400"/>
                </a:moveTo>
                <a:lnTo>
                  <a:pt x="2423350" y="1549400"/>
                </a:lnTo>
                <a:lnTo>
                  <a:pt x="2429129" y="1536700"/>
                </a:lnTo>
                <a:lnTo>
                  <a:pt x="2449728" y="1536700"/>
                </a:lnTo>
                <a:lnTo>
                  <a:pt x="2444229" y="1549400"/>
                </a:lnTo>
                <a:close/>
              </a:path>
              <a:path w="3761104" h="1739900">
                <a:moveTo>
                  <a:pt x="773925" y="1574800"/>
                </a:moveTo>
                <a:lnTo>
                  <a:pt x="732027" y="1574800"/>
                </a:lnTo>
                <a:lnTo>
                  <a:pt x="713803" y="1562100"/>
                </a:lnTo>
                <a:lnTo>
                  <a:pt x="695985" y="1549400"/>
                </a:lnTo>
                <a:lnTo>
                  <a:pt x="718769" y="1549400"/>
                </a:lnTo>
                <a:lnTo>
                  <a:pt x="736853" y="1562100"/>
                </a:lnTo>
                <a:lnTo>
                  <a:pt x="755040" y="1562100"/>
                </a:lnTo>
                <a:lnTo>
                  <a:pt x="773925" y="1574800"/>
                </a:lnTo>
                <a:close/>
              </a:path>
              <a:path w="3761104" h="1739900">
                <a:moveTo>
                  <a:pt x="2432672" y="1562100"/>
                </a:moveTo>
                <a:lnTo>
                  <a:pt x="2411412" y="1562100"/>
                </a:lnTo>
                <a:lnTo>
                  <a:pt x="2417572" y="1549400"/>
                </a:lnTo>
                <a:lnTo>
                  <a:pt x="2438552" y="1549400"/>
                </a:lnTo>
                <a:lnTo>
                  <a:pt x="2432672" y="1562100"/>
                </a:lnTo>
                <a:close/>
              </a:path>
              <a:path w="3761104" h="1739900">
                <a:moveTo>
                  <a:pt x="1452016" y="1574800"/>
                </a:moveTo>
                <a:lnTo>
                  <a:pt x="1416418" y="1574800"/>
                </a:lnTo>
                <a:lnTo>
                  <a:pt x="1439113" y="1562100"/>
                </a:lnTo>
                <a:lnTo>
                  <a:pt x="1452016" y="1574800"/>
                </a:lnTo>
                <a:close/>
              </a:path>
              <a:path w="3761104" h="1739900">
                <a:moveTo>
                  <a:pt x="2420353" y="1574800"/>
                </a:moveTo>
                <a:lnTo>
                  <a:pt x="2398737" y="1574800"/>
                </a:lnTo>
                <a:lnTo>
                  <a:pt x="2405265" y="1562100"/>
                </a:lnTo>
                <a:lnTo>
                  <a:pt x="2426601" y="1562100"/>
                </a:lnTo>
                <a:lnTo>
                  <a:pt x="2420353" y="1574800"/>
                </a:lnTo>
                <a:close/>
              </a:path>
              <a:path w="3761104" h="1739900">
                <a:moveTo>
                  <a:pt x="812507" y="1587500"/>
                </a:moveTo>
                <a:lnTo>
                  <a:pt x="769683" y="1587500"/>
                </a:lnTo>
                <a:lnTo>
                  <a:pt x="750671" y="1574800"/>
                </a:lnTo>
                <a:lnTo>
                  <a:pt x="792886" y="1574800"/>
                </a:lnTo>
                <a:lnTo>
                  <a:pt x="812507" y="1587500"/>
                </a:lnTo>
                <a:close/>
              </a:path>
              <a:path w="3761104" h="1739900">
                <a:moveTo>
                  <a:pt x="1420723" y="1587500"/>
                </a:moveTo>
                <a:lnTo>
                  <a:pt x="1377391" y="1587500"/>
                </a:lnTo>
                <a:lnTo>
                  <a:pt x="1397241" y="1574800"/>
                </a:lnTo>
                <a:lnTo>
                  <a:pt x="1433398" y="1574800"/>
                </a:lnTo>
                <a:lnTo>
                  <a:pt x="1435639" y="1577608"/>
                </a:lnTo>
                <a:lnTo>
                  <a:pt x="1420723" y="1587500"/>
                </a:lnTo>
                <a:close/>
              </a:path>
              <a:path w="3761104" h="1739900">
                <a:moveTo>
                  <a:pt x="1435639" y="1577608"/>
                </a:moveTo>
                <a:lnTo>
                  <a:pt x="1433398" y="1574800"/>
                </a:lnTo>
                <a:lnTo>
                  <a:pt x="1439875" y="1574800"/>
                </a:lnTo>
                <a:lnTo>
                  <a:pt x="1435639" y="1577608"/>
                </a:lnTo>
                <a:close/>
              </a:path>
              <a:path w="3761104" h="1739900">
                <a:moveTo>
                  <a:pt x="1462341" y="1587500"/>
                </a:moveTo>
                <a:lnTo>
                  <a:pt x="1443532" y="1587500"/>
                </a:lnTo>
                <a:lnTo>
                  <a:pt x="1435639" y="1577608"/>
                </a:lnTo>
                <a:lnTo>
                  <a:pt x="1439875" y="1574800"/>
                </a:lnTo>
                <a:lnTo>
                  <a:pt x="1451876" y="1574800"/>
                </a:lnTo>
                <a:lnTo>
                  <a:pt x="1462341" y="1587500"/>
                </a:lnTo>
                <a:close/>
              </a:path>
              <a:path w="3761104" h="1739900">
                <a:moveTo>
                  <a:pt x="2407285" y="1587500"/>
                </a:moveTo>
                <a:lnTo>
                  <a:pt x="2385352" y="1587500"/>
                </a:lnTo>
                <a:lnTo>
                  <a:pt x="2392235" y="1574800"/>
                </a:lnTo>
                <a:lnTo>
                  <a:pt x="2413914" y="1574800"/>
                </a:lnTo>
                <a:lnTo>
                  <a:pt x="2407285" y="1587500"/>
                </a:lnTo>
                <a:close/>
              </a:path>
              <a:path w="3761104" h="1739900">
                <a:moveTo>
                  <a:pt x="852500" y="1600200"/>
                </a:moveTo>
                <a:lnTo>
                  <a:pt x="808837" y="1600200"/>
                </a:lnTo>
                <a:lnTo>
                  <a:pt x="789076" y="1587500"/>
                </a:lnTo>
                <a:lnTo>
                  <a:pt x="832192" y="1587500"/>
                </a:lnTo>
                <a:lnTo>
                  <a:pt x="852500" y="1600200"/>
                </a:lnTo>
                <a:close/>
              </a:path>
              <a:path w="3761104" h="1739900">
                <a:moveTo>
                  <a:pt x="1381112" y="1600200"/>
                </a:moveTo>
                <a:lnTo>
                  <a:pt x="1336903" y="1600200"/>
                </a:lnTo>
                <a:lnTo>
                  <a:pt x="1357464" y="1587500"/>
                </a:lnTo>
                <a:lnTo>
                  <a:pt x="1401102" y="1587500"/>
                </a:lnTo>
                <a:lnTo>
                  <a:pt x="1381112" y="1600200"/>
                </a:lnTo>
                <a:close/>
              </a:path>
              <a:path w="3761104" h="1739900">
                <a:moveTo>
                  <a:pt x="1520012" y="1625600"/>
                </a:moveTo>
                <a:lnTo>
                  <a:pt x="1488478" y="1625600"/>
                </a:lnTo>
                <a:lnTo>
                  <a:pt x="1476641" y="1612900"/>
                </a:lnTo>
                <a:lnTo>
                  <a:pt x="1465199" y="1600200"/>
                </a:lnTo>
                <a:lnTo>
                  <a:pt x="1454150" y="1587500"/>
                </a:lnTo>
                <a:lnTo>
                  <a:pt x="1472946" y="1587500"/>
                </a:lnTo>
                <a:lnTo>
                  <a:pt x="1484236" y="1600200"/>
                </a:lnTo>
                <a:lnTo>
                  <a:pt x="1484083" y="1600200"/>
                </a:lnTo>
                <a:lnTo>
                  <a:pt x="1495780" y="1612900"/>
                </a:lnTo>
                <a:lnTo>
                  <a:pt x="1507566" y="1612900"/>
                </a:lnTo>
                <a:lnTo>
                  <a:pt x="1520012" y="1625600"/>
                </a:lnTo>
                <a:close/>
              </a:path>
              <a:path w="3761104" h="1739900">
                <a:moveTo>
                  <a:pt x="2386342" y="1600200"/>
                </a:moveTo>
                <a:lnTo>
                  <a:pt x="2371255" y="1600200"/>
                </a:lnTo>
                <a:lnTo>
                  <a:pt x="2378481" y="1587500"/>
                </a:lnTo>
                <a:lnTo>
                  <a:pt x="2393492" y="1587500"/>
                </a:lnTo>
                <a:lnTo>
                  <a:pt x="2386342" y="1600200"/>
                </a:lnTo>
                <a:close/>
              </a:path>
              <a:path w="3761104" h="1739900">
                <a:moveTo>
                  <a:pt x="914895" y="1612900"/>
                </a:moveTo>
                <a:lnTo>
                  <a:pt x="849401" y="1612900"/>
                </a:lnTo>
                <a:lnTo>
                  <a:pt x="828954" y="1600200"/>
                </a:lnTo>
                <a:lnTo>
                  <a:pt x="893648" y="1600200"/>
                </a:lnTo>
                <a:lnTo>
                  <a:pt x="914895" y="1612900"/>
                </a:lnTo>
                <a:close/>
              </a:path>
              <a:path w="3761104" h="1739900">
                <a:moveTo>
                  <a:pt x="1340040" y="1612900"/>
                </a:moveTo>
                <a:lnTo>
                  <a:pt x="1273657" y="1612900"/>
                </a:lnTo>
                <a:lnTo>
                  <a:pt x="1295196" y="1600200"/>
                </a:lnTo>
                <a:lnTo>
                  <a:pt x="1360754" y="1600200"/>
                </a:lnTo>
                <a:lnTo>
                  <a:pt x="1340040" y="1612900"/>
                </a:lnTo>
                <a:close/>
              </a:path>
              <a:path w="3761104" h="1739900">
                <a:moveTo>
                  <a:pt x="2371521" y="1612900"/>
                </a:moveTo>
                <a:lnTo>
                  <a:pt x="2348839" y="1612900"/>
                </a:lnTo>
                <a:lnTo>
                  <a:pt x="2356573" y="1600200"/>
                </a:lnTo>
                <a:lnTo>
                  <a:pt x="2379014" y="1600200"/>
                </a:lnTo>
                <a:lnTo>
                  <a:pt x="2371521" y="1612900"/>
                </a:lnTo>
                <a:close/>
              </a:path>
              <a:path w="3761104" h="1739900">
                <a:moveTo>
                  <a:pt x="1002068" y="1625600"/>
                </a:moveTo>
                <a:lnTo>
                  <a:pt x="912634" y="1625600"/>
                </a:lnTo>
                <a:lnTo>
                  <a:pt x="891247" y="1612900"/>
                </a:lnTo>
                <a:lnTo>
                  <a:pt x="979754" y="1612900"/>
                </a:lnTo>
                <a:lnTo>
                  <a:pt x="1002068" y="1625600"/>
                </a:lnTo>
                <a:close/>
              </a:path>
              <a:path w="3761104" h="1739900">
                <a:moveTo>
                  <a:pt x="1275956" y="1625600"/>
                </a:moveTo>
                <a:lnTo>
                  <a:pt x="1185227" y="1625600"/>
                </a:lnTo>
                <a:lnTo>
                  <a:pt x="1207884" y="1612900"/>
                </a:lnTo>
                <a:lnTo>
                  <a:pt x="1297635" y="1612900"/>
                </a:lnTo>
                <a:lnTo>
                  <a:pt x="1275956" y="1625600"/>
                </a:lnTo>
                <a:close/>
              </a:path>
              <a:path w="3761104" h="1739900">
                <a:moveTo>
                  <a:pt x="2356015" y="1625600"/>
                </a:moveTo>
                <a:lnTo>
                  <a:pt x="2333066" y="1625600"/>
                </a:lnTo>
                <a:lnTo>
                  <a:pt x="2341130" y="1612900"/>
                </a:lnTo>
                <a:lnTo>
                  <a:pt x="2363851" y="1612900"/>
                </a:lnTo>
                <a:lnTo>
                  <a:pt x="2356015" y="1625600"/>
                </a:lnTo>
                <a:close/>
              </a:path>
              <a:path w="3761104" h="1739900">
                <a:moveTo>
                  <a:pt x="1186408" y="1638300"/>
                </a:moveTo>
                <a:lnTo>
                  <a:pt x="1000912" y="1638300"/>
                </a:lnTo>
                <a:lnTo>
                  <a:pt x="978458" y="1625600"/>
                </a:lnTo>
                <a:lnTo>
                  <a:pt x="1209205" y="1625600"/>
                </a:lnTo>
                <a:lnTo>
                  <a:pt x="1186408" y="1638300"/>
                </a:lnTo>
                <a:close/>
              </a:path>
              <a:path w="3761104" h="1739900">
                <a:moveTo>
                  <a:pt x="1532699" y="1638300"/>
                </a:moveTo>
                <a:lnTo>
                  <a:pt x="1513306" y="1638300"/>
                </a:lnTo>
                <a:lnTo>
                  <a:pt x="1500695" y="1625600"/>
                </a:lnTo>
                <a:lnTo>
                  <a:pt x="1519872" y="1625600"/>
                </a:lnTo>
                <a:lnTo>
                  <a:pt x="1532699" y="1638300"/>
                </a:lnTo>
                <a:close/>
              </a:path>
              <a:path w="3761104" h="1739900">
                <a:moveTo>
                  <a:pt x="2339873" y="1638300"/>
                </a:moveTo>
                <a:lnTo>
                  <a:pt x="2308237" y="1638300"/>
                </a:lnTo>
                <a:lnTo>
                  <a:pt x="2316772" y="1625600"/>
                </a:lnTo>
                <a:lnTo>
                  <a:pt x="2348026" y="1625600"/>
                </a:lnTo>
                <a:lnTo>
                  <a:pt x="2339873" y="1638300"/>
                </a:lnTo>
                <a:close/>
              </a:path>
              <a:path w="3761104" h="1739900">
                <a:moveTo>
                  <a:pt x="1586928" y="1663700"/>
                </a:moveTo>
                <a:lnTo>
                  <a:pt x="1553260" y="1663700"/>
                </a:lnTo>
                <a:lnTo>
                  <a:pt x="1539595" y="1651000"/>
                </a:lnTo>
                <a:lnTo>
                  <a:pt x="1526273" y="1638300"/>
                </a:lnTo>
                <a:lnTo>
                  <a:pt x="1545589" y="1638300"/>
                </a:lnTo>
                <a:lnTo>
                  <a:pt x="1559128" y="1651000"/>
                </a:lnTo>
                <a:lnTo>
                  <a:pt x="1572717" y="1651000"/>
                </a:lnTo>
                <a:lnTo>
                  <a:pt x="1586928" y="1663700"/>
                </a:lnTo>
                <a:close/>
              </a:path>
              <a:path w="3761104" h="1739900">
                <a:moveTo>
                  <a:pt x="2314486" y="1651000"/>
                </a:moveTo>
                <a:lnTo>
                  <a:pt x="2290940" y="1651000"/>
                </a:lnTo>
                <a:lnTo>
                  <a:pt x="2299754" y="1638300"/>
                </a:lnTo>
                <a:lnTo>
                  <a:pt x="2323096" y="1638300"/>
                </a:lnTo>
                <a:lnTo>
                  <a:pt x="2314486" y="1651000"/>
                </a:lnTo>
                <a:close/>
              </a:path>
              <a:path w="3761104" h="1739900">
                <a:moveTo>
                  <a:pt x="2287752" y="1663700"/>
                </a:moveTo>
                <a:lnTo>
                  <a:pt x="2263889" y="1663700"/>
                </a:lnTo>
                <a:lnTo>
                  <a:pt x="2273134" y="1651000"/>
                </a:lnTo>
                <a:lnTo>
                  <a:pt x="2296807" y="1651000"/>
                </a:lnTo>
                <a:lnTo>
                  <a:pt x="2287752" y="1663700"/>
                </a:lnTo>
                <a:close/>
              </a:path>
              <a:path w="3761104" h="1739900">
                <a:moveTo>
                  <a:pt x="1616024" y="1676400"/>
                </a:moveTo>
                <a:lnTo>
                  <a:pt x="1581619" y="1676400"/>
                </a:lnTo>
                <a:lnTo>
                  <a:pt x="1567281" y="1663700"/>
                </a:lnTo>
                <a:lnTo>
                  <a:pt x="1601177" y="1663700"/>
                </a:lnTo>
                <a:lnTo>
                  <a:pt x="1616024" y="1676400"/>
                </a:lnTo>
                <a:close/>
              </a:path>
              <a:path w="3761104" h="1739900">
                <a:moveTo>
                  <a:pt x="2269210" y="1676400"/>
                </a:moveTo>
                <a:lnTo>
                  <a:pt x="2235593" y="1676400"/>
                </a:lnTo>
                <a:lnTo>
                  <a:pt x="2245245" y="1663700"/>
                </a:lnTo>
                <a:lnTo>
                  <a:pt x="2278557" y="1663700"/>
                </a:lnTo>
                <a:lnTo>
                  <a:pt x="2269210" y="1676400"/>
                </a:lnTo>
                <a:close/>
              </a:path>
              <a:path w="3761104" h="1739900">
                <a:moveTo>
                  <a:pt x="1646339" y="1689100"/>
                </a:moveTo>
                <a:lnTo>
                  <a:pt x="1611274" y="1689100"/>
                </a:lnTo>
                <a:lnTo>
                  <a:pt x="1596288" y="1676400"/>
                </a:lnTo>
                <a:lnTo>
                  <a:pt x="1630895" y="1676400"/>
                </a:lnTo>
                <a:lnTo>
                  <a:pt x="1646339" y="1689100"/>
                </a:lnTo>
                <a:close/>
              </a:path>
              <a:path w="3761104" h="1739900">
                <a:moveTo>
                  <a:pt x="2230513" y="1689100"/>
                </a:moveTo>
                <a:lnTo>
                  <a:pt x="2196058" y="1689100"/>
                </a:lnTo>
                <a:lnTo>
                  <a:pt x="2206218" y="1676400"/>
                </a:lnTo>
                <a:lnTo>
                  <a:pt x="2240381" y="1676400"/>
                </a:lnTo>
                <a:lnTo>
                  <a:pt x="2230513" y="1689100"/>
                </a:lnTo>
                <a:close/>
              </a:path>
              <a:path w="3761104" h="1739900">
                <a:moveTo>
                  <a:pt x="1693951" y="1701800"/>
                </a:moveTo>
                <a:lnTo>
                  <a:pt x="1642135" y="1701800"/>
                </a:lnTo>
                <a:lnTo>
                  <a:pt x="1626552" y="1689100"/>
                </a:lnTo>
                <a:lnTo>
                  <a:pt x="1677682" y="1689100"/>
                </a:lnTo>
                <a:lnTo>
                  <a:pt x="1693951" y="1701800"/>
                </a:lnTo>
                <a:close/>
              </a:path>
              <a:path w="3761104" h="1739900">
                <a:moveTo>
                  <a:pt x="2200148" y="1701800"/>
                </a:moveTo>
                <a:lnTo>
                  <a:pt x="2154593" y="1701800"/>
                </a:lnTo>
                <a:lnTo>
                  <a:pt x="2165223" y="1689100"/>
                </a:lnTo>
                <a:lnTo>
                  <a:pt x="2210396" y="1689100"/>
                </a:lnTo>
                <a:lnTo>
                  <a:pt x="2200148" y="1701800"/>
                </a:lnTo>
                <a:close/>
              </a:path>
              <a:path w="3761104" h="1739900">
                <a:moveTo>
                  <a:pt x="1743900" y="1714500"/>
                </a:moveTo>
                <a:lnTo>
                  <a:pt x="1690535" y="1714500"/>
                </a:lnTo>
                <a:lnTo>
                  <a:pt x="1674126" y="1701800"/>
                </a:lnTo>
                <a:lnTo>
                  <a:pt x="1726882" y="1701800"/>
                </a:lnTo>
                <a:lnTo>
                  <a:pt x="1743900" y="1714500"/>
                </a:lnTo>
                <a:close/>
              </a:path>
              <a:path w="3761104" h="1739900">
                <a:moveTo>
                  <a:pt x="2157996" y="1714500"/>
                </a:moveTo>
                <a:lnTo>
                  <a:pt x="2111362" y="1714500"/>
                </a:lnTo>
                <a:lnTo>
                  <a:pt x="2122411" y="1701800"/>
                </a:lnTo>
                <a:lnTo>
                  <a:pt x="2168702" y="1701800"/>
                </a:lnTo>
                <a:lnTo>
                  <a:pt x="2157996" y="1714500"/>
                </a:lnTo>
                <a:close/>
              </a:path>
              <a:path w="3761104" h="1739900">
                <a:moveTo>
                  <a:pt x="1813725" y="1727200"/>
                </a:moveTo>
                <a:lnTo>
                  <a:pt x="1741271" y="1727200"/>
                </a:lnTo>
                <a:lnTo>
                  <a:pt x="1724126" y="1714500"/>
                </a:lnTo>
                <a:lnTo>
                  <a:pt x="1795818" y="1714500"/>
                </a:lnTo>
                <a:lnTo>
                  <a:pt x="1813725" y="1727200"/>
                </a:lnTo>
                <a:close/>
              </a:path>
              <a:path w="3761104" h="1739900">
                <a:moveTo>
                  <a:pt x="2114080" y="1727200"/>
                </a:moveTo>
                <a:lnTo>
                  <a:pt x="2031961" y="1727200"/>
                </a:lnTo>
                <a:lnTo>
                  <a:pt x="2043658" y="1714500"/>
                </a:lnTo>
                <a:lnTo>
                  <a:pt x="2125218" y="1714500"/>
                </a:lnTo>
                <a:lnTo>
                  <a:pt x="2114080" y="1727200"/>
                </a:lnTo>
                <a:close/>
              </a:path>
              <a:path w="3761104" h="1739900">
                <a:moveTo>
                  <a:pt x="2033498" y="1739900"/>
                </a:moveTo>
                <a:lnTo>
                  <a:pt x="1812124" y="1739900"/>
                </a:lnTo>
                <a:lnTo>
                  <a:pt x="1794090" y="1727200"/>
                </a:lnTo>
                <a:lnTo>
                  <a:pt x="2045271" y="1727200"/>
                </a:lnTo>
                <a:lnTo>
                  <a:pt x="2033498" y="17399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40982" y="3509162"/>
            <a:ext cx="109009" cy="1090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606325" y="3296589"/>
            <a:ext cx="205149" cy="2044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89742" y="1570024"/>
            <a:ext cx="3441954" cy="17670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173804" y="1771599"/>
            <a:ext cx="3257550" cy="93980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 indent="513080">
              <a:lnSpc>
                <a:spcPct val="100000"/>
              </a:lnSpc>
              <a:spcBef>
                <a:spcPts val="105"/>
              </a:spcBef>
            </a:pPr>
            <a:r>
              <a:rPr dirty="0" sz="2000" b="1" i="0">
                <a:solidFill>
                  <a:srgbClr val="FFFF00"/>
                </a:solidFill>
                <a:latin typeface="楷体"/>
                <a:cs typeface="楷体"/>
              </a:rPr>
              <a:t>实际物体所受的力往</a:t>
            </a:r>
            <a:r>
              <a:rPr dirty="0" sz="2000" spc="-5" b="1" i="0">
                <a:solidFill>
                  <a:srgbClr val="FFFF00"/>
                </a:solidFill>
                <a:latin typeface="楷体"/>
                <a:cs typeface="楷体"/>
              </a:rPr>
              <a:t>往 </a:t>
            </a:r>
            <a:r>
              <a:rPr dirty="0" sz="2000" b="1" i="0">
                <a:solidFill>
                  <a:srgbClr val="FFFF00"/>
                </a:solidFill>
                <a:latin typeface="楷体"/>
                <a:cs typeface="楷体"/>
              </a:rPr>
              <a:t>不止一个，牛顿第二定律</a:t>
            </a:r>
            <a:r>
              <a:rPr dirty="0" sz="2000" spc="-5" b="1" i="0">
                <a:solidFill>
                  <a:srgbClr val="FFFF00"/>
                </a:solidFill>
                <a:latin typeface="楷体"/>
                <a:cs typeface="楷体"/>
              </a:rPr>
              <a:t>中 </a:t>
            </a:r>
            <a:r>
              <a:rPr dirty="0" sz="2000" b="1" i="0">
                <a:solidFill>
                  <a:srgbClr val="FFFF00"/>
                </a:solidFill>
                <a:latin typeface="楷体"/>
                <a:cs typeface="楷体"/>
              </a:rPr>
              <a:t>的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000" b="1" i="0">
                <a:solidFill>
                  <a:srgbClr val="FF0000"/>
                </a:solidFill>
                <a:latin typeface="楷体"/>
                <a:cs typeface="楷体"/>
              </a:rPr>
              <a:t>指的是物体所受的合力</a:t>
            </a:r>
            <a:r>
              <a:rPr dirty="0" sz="2000" spc="-5" b="1" i="0">
                <a:solidFill>
                  <a:srgbClr val="FF0000"/>
                </a:solidFill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05375" y="3716566"/>
            <a:ext cx="114300" cy="648335"/>
          </a:xfrm>
          <a:custGeom>
            <a:avLst/>
            <a:gdLst/>
            <a:ahLst/>
            <a:cxnLst/>
            <a:rect l="l" t="t" r="r" b="b"/>
            <a:pathLst>
              <a:path w="114300" h="648335">
                <a:moveTo>
                  <a:pt x="0" y="114300"/>
                </a:moveTo>
                <a:lnTo>
                  <a:pt x="57150" y="0"/>
                </a:lnTo>
                <a:lnTo>
                  <a:pt x="78581" y="42862"/>
                </a:lnTo>
                <a:lnTo>
                  <a:pt x="38100" y="42862"/>
                </a:lnTo>
                <a:lnTo>
                  <a:pt x="38100" y="76200"/>
                </a:lnTo>
                <a:lnTo>
                  <a:pt x="0" y="114300"/>
                </a:lnTo>
                <a:close/>
              </a:path>
              <a:path w="114300" h="648335">
                <a:moveTo>
                  <a:pt x="38100" y="76200"/>
                </a:moveTo>
                <a:lnTo>
                  <a:pt x="38100" y="42862"/>
                </a:lnTo>
                <a:lnTo>
                  <a:pt x="76200" y="42862"/>
                </a:lnTo>
                <a:lnTo>
                  <a:pt x="76200" y="57150"/>
                </a:lnTo>
                <a:lnTo>
                  <a:pt x="57150" y="57150"/>
                </a:lnTo>
                <a:lnTo>
                  <a:pt x="38100" y="76200"/>
                </a:lnTo>
                <a:close/>
              </a:path>
              <a:path w="114300" h="648335">
                <a:moveTo>
                  <a:pt x="114300" y="114300"/>
                </a:moveTo>
                <a:lnTo>
                  <a:pt x="76200" y="76200"/>
                </a:lnTo>
                <a:lnTo>
                  <a:pt x="76200" y="42862"/>
                </a:lnTo>
                <a:lnTo>
                  <a:pt x="78581" y="42862"/>
                </a:lnTo>
                <a:lnTo>
                  <a:pt x="114300" y="114300"/>
                </a:lnTo>
                <a:close/>
              </a:path>
              <a:path w="114300" h="648335">
                <a:moveTo>
                  <a:pt x="76200" y="648004"/>
                </a:moveTo>
                <a:lnTo>
                  <a:pt x="38100" y="648004"/>
                </a:lnTo>
                <a:lnTo>
                  <a:pt x="38100" y="76200"/>
                </a:lnTo>
                <a:lnTo>
                  <a:pt x="57150" y="57150"/>
                </a:lnTo>
                <a:lnTo>
                  <a:pt x="76200" y="76200"/>
                </a:lnTo>
                <a:lnTo>
                  <a:pt x="76200" y="648004"/>
                </a:lnTo>
                <a:close/>
              </a:path>
              <a:path w="114300" h="648335">
                <a:moveTo>
                  <a:pt x="76200" y="76200"/>
                </a:moveTo>
                <a:lnTo>
                  <a:pt x="57150" y="57150"/>
                </a:lnTo>
                <a:lnTo>
                  <a:pt x="76200" y="5715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37916" y="4567428"/>
            <a:ext cx="2880360" cy="1051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32147" y="3965359"/>
            <a:ext cx="617220" cy="1503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149483" y="510424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115689" y="3534702"/>
            <a:ext cx="358140" cy="54292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 marR="5080" indent="192405">
              <a:lnSpc>
                <a:spcPts val="1910"/>
              </a:lnSpc>
              <a:spcBef>
                <a:spcPts val="370"/>
              </a:spcBef>
            </a:pPr>
            <a:r>
              <a:rPr dirty="0" sz="1800" i="1">
                <a:latin typeface="Times New Roman"/>
                <a:cs typeface="Times New Roman"/>
              </a:rPr>
              <a:t>F 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 spc="5" i="1">
                <a:latin typeface="Times New Roman"/>
                <a:cs typeface="Times New Roman"/>
              </a:rPr>
              <a:t>F</a:t>
            </a:r>
            <a:r>
              <a:rPr dirty="0" baseline="-16908" sz="1725" spc="7">
                <a:latin typeface="Times New Roman"/>
                <a:cs typeface="Times New Roman"/>
              </a:rPr>
              <a:t>N</a:t>
            </a:r>
            <a:endParaRPr baseline="-16908" sz="17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65756" y="2374392"/>
            <a:ext cx="1679168" cy="63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62313" y="3549472"/>
            <a:ext cx="47201" cy="47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89584" y="3352546"/>
            <a:ext cx="81945" cy="819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25394" y="3122015"/>
            <a:ext cx="116505" cy="1165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88806" y="2512885"/>
            <a:ext cx="713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想一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想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36085" y="2663723"/>
            <a:ext cx="5422900" cy="2174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775335">
              <a:lnSpc>
                <a:spcPts val="3490"/>
              </a:lnSpc>
              <a:spcBef>
                <a:spcPts val="100"/>
              </a:spcBef>
            </a:pPr>
            <a:r>
              <a:rPr dirty="0" sz="2800"/>
              <a:t>取质量的单位是千克（</a:t>
            </a:r>
            <a:r>
              <a:rPr dirty="0" sz="2800" spc="-5" i="0">
                <a:latin typeface="Times New Roman"/>
                <a:cs typeface="Times New Roman"/>
              </a:rPr>
              <a:t>kg</a:t>
            </a:r>
            <a:r>
              <a:rPr dirty="0" sz="2800"/>
              <a:t>）</a:t>
            </a:r>
            <a:r>
              <a:rPr dirty="0" sz="2800" spc="-5"/>
              <a:t>， </a:t>
            </a:r>
            <a:r>
              <a:rPr dirty="0" sz="2800"/>
              <a:t>加速度的单位是米每二次方</a:t>
            </a:r>
            <a:r>
              <a:rPr dirty="0" sz="2800" spc="-5"/>
              <a:t>秒</a:t>
            </a:r>
            <a:endParaRPr sz="2800">
              <a:latin typeface="Times New Roman"/>
              <a:cs typeface="Times New Roman"/>
            </a:endParaRPr>
          </a:p>
          <a:p>
            <a:pPr marL="12700" marR="425450">
              <a:lnSpc>
                <a:spcPts val="3320"/>
              </a:lnSpc>
              <a:spcBef>
                <a:spcPts val="50"/>
              </a:spcBef>
            </a:pPr>
            <a:r>
              <a:rPr dirty="0" sz="2800"/>
              <a:t>（</a:t>
            </a:r>
            <a:r>
              <a:rPr dirty="0" sz="2800" i="0">
                <a:latin typeface="Times New Roman"/>
                <a:cs typeface="Times New Roman"/>
              </a:rPr>
              <a:t>m/s</a:t>
            </a:r>
            <a:r>
              <a:rPr dirty="0" baseline="21604" sz="2700" i="0">
                <a:latin typeface="Times New Roman"/>
                <a:cs typeface="Times New Roman"/>
              </a:rPr>
              <a:t>2</a:t>
            </a:r>
            <a:r>
              <a:rPr dirty="0" sz="2800"/>
              <a:t>），根据牛顿第二定律</a:t>
            </a:r>
            <a:r>
              <a:rPr dirty="0" sz="2800" spc="-5"/>
              <a:t>中 </a:t>
            </a:r>
            <a:r>
              <a:rPr dirty="0" sz="2800"/>
              <a:t>加速度与力、质量的关系，我</a:t>
            </a:r>
            <a:r>
              <a:rPr dirty="0" sz="2800" spc="-5"/>
              <a:t>们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54"/>
              </a:lnSpc>
            </a:pPr>
            <a:r>
              <a:rPr dirty="0" sz="2800"/>
              <a:t>应该怎样确定力的单位</a:t>
            </a:r>
            <a:r>
              <a:rPr dirty="0" sz="2800" spc="-5"/>
              <a:t>？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1973579" y="3384803"/>
            <a:ext cx="1466088" cy="17480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2025-04-17T09:44:16Z</dcterms:created>
  <dcterms:modified xsi:type="dcterms:W3CDTF">2025-04-17T09:44:16Z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