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3560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793492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993135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571" y="1685163"/>
            <a:ext cx="3300857" cy="45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2136" y="1683258"/>
            <a:ext cx="2387727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68244" y="2716646"/>
            <a:ext cx="6947534" cy="146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58582" y="2073452"/>
            <a:ext cx="94735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实验：金属丝电阻率的测量</a:t>
            </a:r>
            <a:r>
              <a:rPr dirty="0" sz="2800" b="1">
                <a:solidFill>
                  <a:srgbClr val="FFFFFF"/>
                </a:solidFill>
                <a:latin typeface="微软雅黑"/>
                <a:cs typeface="微软雅黑"/>
              </a:rPr>
              <a:t>（第二课时</a:t>
            </a: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28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986917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0575"/>
                <a:gridCol w="1343025"/>
                <a:gridCol w="519557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主讲人：龚朝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校：北京师范大学第二附属中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60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3492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3135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设计实验方案</a:t>
            </a:r>
          </a:p>
        </p:txBody>
      </p:sp>
      <p:sp>
        <p:nvSpPr>
          <p:cNvPr id="6" name="object 6"/>
          <p:cNvSpPr/>
          <p:nvPr/>
        </p:nvSpPr>
        <p:spPr>
          <a:xfrm>
            <a:off x="2855556" y="3726472"/>
            <a:ext cx="2912503" cy="986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765600" y="434748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6927" y="4642726"/>
            <a:ext cx="231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16908" sz="1725" spc="15" i="1">
                <a:latin typeface="Times New Roman"/>
                <a:cs typeface="Times New Roman"/>
              </a:rPr>
              <a:t>x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2066" y="2528913"/>
            <a:ext cx="2773045" cy="153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2.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电阻丝电阻的测</a:t>
            </a:r>
            <a:r>
              <a:rPr dirty="0" sz="2400" spc="-5" b="1">
                <a:latin typeface="华文楷体"/>
                <a:cs typeface="华文楷体"/>
              </a:rPr>
              <a:t>量</a:t>
            </a:r>
            <a:endParaRPr sz="2400">
              <a:latin typeface="华文楷体"/>
              <a:cs typeface="华文楷体"/>
            </a:endParaRPr>
          </a:p>
          <a:p>
            <a:pPr marL="532130">
              <a:lnSpc>
                <a:spcPct val="100000"/>
              </a:lnSpc>
              <a:spcBef>
                <a:spcPts val="1995"/>
              </a:spcBef>
            </a:pPr>
            <a:r>
              <a:rPr dirty="0" sz="2400" b="1">
                <a:latin typeface="华文楷体"/>
                <a:cs typeface="华文楷体"/>
              </a:rPr>
              <a:t>电流表内接</a:t>
            </a:r>
            <a:r>
              <a:rPr dirty="0" sz="2400" spc="-5" b="1">
                <a:latin typeface="华文楷体"/>
                <a:cs typeface="华文楷体"/>
              </a:rPr>
              <a:t>法</a:t>
            </a:r>
            <a:endParaRPr sz="2400">
              <a:latin typeface="华文楷体"/>
              <a:cs typeface="华文楷体"/>
            </a:endParaRPr>
          </a:p>
          <a:p>
            <a:pPr algn="ctr" marR="3175">
              <a:lnSpc>
                <a:spcPct val="100000"/>
              </a:lnSpc>
              <a:spcBef>
                <a:spcPts val="2005"/>
              </a:spcBef>
            </a:pPr>
            <a:r>
              <a:rPr dirty="0" sz="180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77737" y="3733990"/>
            <a:ext cx="2588247" cy="986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80632" y="4355007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374852" y="4650244"/>
            <a:ext cx="231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16908" sz="1725" spc="15" i="1">
                <a:latin typeface="Times New Roman"/>
                <a:cs typeface="Times New Roman"/>
              </a:rPr>
              <a:t>x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6294" y="3148088"/>
            <a:ext cx="1857375" cy="927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电流表外接</a:t>
            </a:r>
            <a:r>
              <a:rPr dirty="0" sz="2400" spc="-5" b="1">
                <a:latin typeface="华文楷体"/>
                <a:cs typeface="华文楷体"/>
              </a:rPr>
              <a:t>法</a:t>
            </a:r>
            <a:endParaRPr sz="2400">
              <a:latin typeface="华文楷体"/>
              <a:cs typeface="华文楷体"/>
            </a:endParaRPr>
          </a:p>
          <a:p>
            <a:pPr marL="1093470">
              <a:lnSpc>
                <a:spcPct val="100000"/>
              </a:lnSpc>
              <a:spcBef>
                <a:spcPts val="2060"/>
              </a:spcBef>
            </a:pPr>
            <a:r>
              <a:rPr dirty="0" sz="180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294" y="1386776"/>
            <a:ext cx="18573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电流表内接</a:t>
            </a:r>
            <a:r>
              <a:rPr dirty="0" sz="2400" spc="-5" b="1">
                <a:latin typeface="华文楷体"/>
                <a:cs typeface="华文楷体"/>
              </a:rPr>
              <a:t>法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1926" y="1869401"/>
            <a:ext cx="2912503" cy="1329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11970" y="249041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3296" y="2785668"/>
            <a:ext cx="231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16908" sz="1725" spc="15" i="1">
                <a:latin typeface="Times New Roman"/>
                <a:cs typeface="Times New Roman"/>
              </a:rPr>
              <a:t>x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4031" y="1911248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5932" y="2742348"/>
            <a:ext cx="22352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latin typeface="华文楷体"/>
                <a:cs typeface="华文楷体"/>
              </a:rPr>
              <a:t>测</a:t>
            </a:r>
            <a:endParaRPr sz="155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2732" y="2575343"/>
            <a:ext cx="631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402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R	</a:t>
            </a:r>
            <a:r>
              <a:rPr dirty="0" sz="2400" spc="-5" b="1">
                <a:latin typeface="华文楷体"/>
                <a:cs typeface="华文楷体"/>
              </a:rPr>
              <a:t>=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30125" y="2804261"/>
            <a:ext cx="613410" cy="0"/>
          </a:xfrm>
          <a:custGeom>
            <a:avLst/>
            <a:gdLst/>
            <a:ahLst/>
            <a:cxnLst/>
            <a:rect l="l" t="t" r="r" b="b"/>
            <a:pathLst>
              <a:path w="613409" h="0">
                <a:moveTo>
                  <a:pt x="0" y="0"/>
                </a:moveTo>
                <a:lnTo>
                  <a:pt x="61292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000877" y="2342845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1221" y="2509850"/>
            <a:ext cx="22352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latin typeface="华文楷体"/>
                <a:cs typeface="华文楷体"/>
              </a:rPr>
              <a:t>测</a:t>
            </a:r>
            <a:endParaRPr sz="155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3388" y="2748965"/>
            <a:ext cx="342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I</a:t>
            </a:r>
            <a:r>
              <a:rPr dirty="0" baseline="-17921" sz="2325" spc="7" b="1">
                <a:latin typeface="华文楷体"/>
                <a:cs typeface="华文楷体"/>
              </a:rPr>
              <a:t>测</a:t>
            </a:r>
            <a:endParaRPr baseline="-17921" sz="2325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2026" y="3761778"/>
            <a:ext cx="1051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=</a:t>
            </a: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-7" b="1">
                <a:latin typeface="Times New Roman"/>
                <a:cs typeface="Times New Roman"/>
              </a:rPr>
              <a:t>A</a:t>
            </a:r>
            <a:r>
              <a:rPr dirty="0" sz="2400" spc="-5" b="1">
                <a:latin typeface="Times New Roman"/>
                <a:cs typeface="Times New Roman"/>
              </a:rPr>
              <a:t>+</a:t>
            </a: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-7" b="1" i="1">
                <a:latin typeface="Times New Roman"/>
                <a:cs typeface="Times New Roman"/>
              </a:rPr>
              <a:t>x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51719" y="5056517"/>
            <a:ext cx="1170305" cy="0"/>
          </a:xfrm>
          <a:custGeom>
            <a:avLst/>
            <a:gdLst/>
            <a:ahLst/>
            <a:cxnLst/>
            <a:rect l="l" t="t" r="r" b="b"/>
            <a:pathLst>
              <a:path w="1170304" h="0">
                <a:moveTo>
                  <a:pt x="0" y="0"/>
                </a:moveTo>
                <a:lnTo>
                  <a:pt x="117012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486998" y="5036464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 i="1">
                <a:latin typeface="Times New Roman"/>
                <a:cs typeface="Times New Roman"/>
              </a:rPr>
              <a:t>x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49271" y="4827600"/>
            <a:ext cx="3378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3264" algn="l"/>
                <a:tab pos="3161030" algn="l"/>
              </a:tabLst>
            </a:pPr>
            <a:r>
              <a:rPr dirty="0" baseline="1157" sz="3600" b="1">
                <a:latin typeface="华文楷体"/>
                <a:cs typeface="华文楷体"/>
              </a:rPr>
              <a:t>相对误差</a:t>
            </a:r>
            <a:r>
              <a:rPr dirty="0" baseline="1157" sz="3600" spc="-839" b="1">
                <a:latin typeface="华文楷体"/>
                <a:cs typeface="华文楷体"/>
              </a:rPr>
              <a:t>：</a:t>
            </a:r>
            <a:r>
              <a:rPr dirty="0" sz="2400" b="1" i="1">
                <a:latin typeface="Times New Roman"/>
                <a:cs typeface="Times New Roman"/>
              </a:rPr>
              <a:t>δ</a:t>
            </a:r>
            <a:r>
              <a:rPr dirty="0" sz="2400" spc="-5" b="1">
                <a:latin typeface="华文楷体"/>
                <a:cs typeface="华文楷体"/>
              </a:rPr>
              <a:t>=</a:t>
            </a:r>
            <a:r>
              <a:rPr dirty="0" sz="2400" b="1">
                <a:latin typeface="华文楷体"/>
                <a:cs typeface="华文楷体"/>
              </a:rPr>
              <a:t>	</a:t>
            </a:r>
            <a:r>
              <a:rPr dirty="0" baseline="39351" sz="3600" b="1" i="1">
                <a:latin typeface="Times New Roman"/>
                <a:cs typeface="Times New Roman"/>
              </a:rPr>
              <a:t>|</a:t>
            </a:r>
            <a:r>
              <a:rPr dirty="0" baseline="39351" sz="3600" spc="-7" b="1" i="1">
                <a:latin typeface="Times New Roman"/>
                <a:cs typeface="Times New Roman"/>
              </a:rPr>
              <a:t>R</a:t>
            </a:r>
            <a:r>
              <a:rPr dirty="0" baseline="44802" sz="2325" spc="7" b="1" i="1">
                <a:latin typeface="Times New Roman"/>
                <a:cs typeface="Times New Roman"/>
              </a:rPr>
              <a:t>x</a:t>
            </a:r>
            <a:r>
              <a:rPr dirty="0" baseline="44802" sz="2325" b="1" i="1">
                <a:latin typeface="Times New Roman"/>
                <a:cs typeface="Times New Roman"/>
              </a:rPr>
              <a:t> </a:t>
            </a:r>
            <a:r>
              <a:rPr dirty="0" baseline="39351" sz="3600" b="1" i="1">
                <a:latin typeface="Times New Roman"/>
                <a:cs typeface="Times New Roman"/>
              </a:rPr>
              <a:t>-</a:t>
            </a:r>
            <a:r>
              <a:rPr dirty="0" baseline="39351" sz="3600" spc="-7" b="1" i="1">
                <a:latin typeface="Times New Roman"/>
                <a:cs typeface="Times New Roman"/>
              </a:rPr>
              <a:t>R</a:t>
            </a:r>
            <a:r>
              <a:rPr dirty="0" baseline="44802" sz="2325" spc="15" b="1">
                <a:latin typeface="华文楷体"/>
                <a:cs typeface="华文楷体"/>
              </a:rPr>
              <a:t>测</a:t>
            </a:r>
            <a:r>
              <a:rPr dirty="0" baseline="39351" sz="3600" b="1" i="1">
                <a:latin typeface="Times New Roman"/>
                <a:cs typeface="Times New Roman"/>
              </a:rPr>
              <a:t>|	</a:t>
            </a:r>
            <a:r>
              <a:rPr dirty="0" sz="2400" spc="-5" b="1">
                <a:latin typeface="华文楷体"/>
                <a:cs typeface="华文楷体"/>
              </a:rPr>
              <a:t>=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02960" y="505651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 h="0">
                <a:moveTo>
                  <a:pt x="0" y="0"/>
                </a:moveTo>
                <a:lnTo>
                  <a:pt x="58251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27039" y="4591342"/>
            <a:ext cx="372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>
                <a:latin typeface="Times New Roman"/>
                <a:cs typeface="Times New Roman"/>
              </a:rPr>
              <a:t>A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6290" y="5044617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 i="1">
                <a:latin typeface="Times New Roman"/>
                <a:cs typeface="Times New Roman"/>
              </a:rPr>
              <a:t>x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3169" y="1833803"/>
            <a:ext cx="3079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误差原因：电流表分</a:t>
            </a:r>
            <a:r>
              <a:rPr dirty="0" sz="2400" spc="-5" b="1">
                <a:latin typeface="华文楷体"/>
                <a:cs typeface="华文楷体"/>
              </a:rPr>
              <a:t>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01129" y="2552484"/>
            <a:ext cx="15284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U</a:t>
            </a:r>
            <a:r>
              <a:rPr dirty="0" baseline="-17921" sz="2325" spc="15" b="1">
                <a:latin typeface="华文楷体"/>
                <a:cs typeface="华文楷体"/>
              </a:rPr>
              <a:t>测</a:t>
            </a:r>
            <a:r>
              <a:rPr dirty="0" sz="2400" b="1">
                <a:latin typeface="Times New Roman"/>
                <a:cs typeface="Times New Roman"/>
              </a:rPr>
              <a:t>=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U</a:t>
            </a:r>
            <a:r>
              <a:rPr dirty="0" baseline="-17921" sz="2325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+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04173" y="2719489"/>
            <a:ext cx="25781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10" b="1" i="1">
                <a:latin typeface="Times New Roman"/>
                <a:cs typeface="Times New Roman"/>
              </a:rPr>
              <a:t>R</a:t>
            </a:r>
            <a:r>
              <a:rPr dirty="0" baseline="-14336" sz="2325" spc="7" b="1" i="1">
                <a:latin typeface="Times New Roman"/>
                <a:cs typeface="Times New Roman"/>
              </a:rPr>
              <a:t>x</a:t>
            </a:r>
            <a:endParaRPr baseline="-14336" sz="23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31935" y="3771519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35135" y="3938523"/>
            <a:ext cx="22352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latin typeface="华文楷体"/>
                <a:cs typeface="华文楷体"/>
              </a:rPr>
              <a:t>测</a:t>
            </a:r>
            <a:endParaRPr sz="1550">
              <a:latin typeface="华文楷体"/>
              <a:cs typeface="华文楷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50196" y="3682136"/>
            <a:ext cx="16891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29851" y="3515131"/>
            <a:ext cx="8591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285" algn="l"/>
              </a:tabLst>
            </a:pPr>
            <a:r>
              <a:rPr dirty="0" sz="2400" b="1" i="1">
                <a:latin typeface="Times New Roman"/>
                <a:cs typeface="Times New Roman"/>
              </a:rPr>
              <a:t>U	</a:t>
            </a:r>
            <a:r>
              <a:rPr dirty="0" sz="2400" b="1">
                <a:latin typeface="Times New Roman"/>
                <a:cs typeface="Times New Roman"/>
              </a:rPr>
              <a:t>+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63606" y="3682136"/>
            <a:ext cx="14541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100" b="1" i="1">
                <a:latin typeface="Times New Roman"/>
                <a:cs typeface="Times New Roman"/>
              </a:rPr>
              <a:t>R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82656" y="3726929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 i="1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66682" y="3754463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=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36468" y="3988473"/>
            <a:ext cx="1070610" cy="0"/>
          </a:xfrm>
          <a:custGeom>
            <a:avLst/>
            <a:gdLst/>
            <a:ahLst/>
            <a:cxnLst/>
            <a:rect l="l" t="t" r="r" b="b"/>
            <a:pathLst>
              <a:path w="1070610" h="0">
                <a:moveTo>
                  <a:pt x="0" y="0"/>
                </a:moveTo>
                <a:lnTo>
                  <a:pt x="107054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428022" y="3933177"/>
            <a:ext cx="144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9792" y="1868004"/>
            <a:ext cx="2588247" cy="1363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52687" y="254533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906" y="2840583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6606" y="2965043"/>
            <a:ext cx="92075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i="1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9601" y="1966163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9669" y="2723832"/>
            <a:ext cx="22352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latin typeface="华文楷体"/>
                <a:cs typeface="华文楷体"/>
              </a:rPr>
              <a:t>测</a:t>
            </a:r>
            <a:endParaRPr sz="155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6469" y="2556827"/>
            <a:ext cx="631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402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R	</a:t>
            </a:r>
            <a:r>
              <a:rPr dirty="0" sz="2400" spc="-5" b="1">
                <a:latin typeface="华文楷体"/>
                <a:cs typeface="华文楷体"/>
              </a:rPr>
              <a:t>=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53861" y="2785757"/>
            <a:ext cx="613410" cy="0"/>
          </a:xfrm>
          <a:custGeom>
            <a:avLst/>
            <a:gdLst/>
            <a:ahLst/>
            <a:cxnLst/>
            <a:rect l="l" t="t" r="r" b="b"/>
            <a:pathLst>
              <a:path w="613410" h="0">
                <a:moveTo>
                  <a:pt x="0" y="0"/>
                </a:moveTo>
                <a:lnTo>
                  <a:pt x="61292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24613" y="2324328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4958" y="2491333"/>
            <a:ext cx="22352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latin typeface="华文楷体"/>
                <a:cs typeface="华文楷体"/>
              </a:rPr>
              <a:t>测</a:t>
            </a:r>
            <a:endParaRPr sz="155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7125" y="2730449"/>
            <a:ext cx="342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I</a:t>
            </a:r>
            <a:r>
              <a:rPr dirty="0" baseline="-17921" sz="2325" spc="7" b="1">
                <a:latin typeface="华文楷体"/>
                <a:cs typeface="华文楷体"/>
              </a:rPr>
              <a:t>测</a:t>
            </a:r>
            <a:endParaRPr baseline="-17921" sz="2325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41771" y="3985234"/>
            <a:ext cx="1022985" cy="0"/>
          </a:xfrm>
          <a:custGeom>
            <a:avLst/>
            <a:gdLst/>
            <a:ahLst/>
            <a:cxnLst/>
            <a:rect l="l" t="t" r="r" b="b"/>
            <a:pathLst>
              <a:path w="1022984" h="0">
                <a:moveTo>
                  <a:pt x="0" y="0"/>
                </a:moveTo>
                <a:lnTo>
                  <a:pt x="102295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97968" y="3951909"/>
            <a:ext cx="1034415" cy="430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05"/>
              </a:lnSpc>
              <a:spcBef>
                <a:spcPts val="100"/>
              </a:spcBef>
              <a:tabLst>
                <a:tab pos="617220" algn="l"/>
              </a:tabLst>
            </a:pPr>
            <a:r>
              <a:rPr dirty="0" baseline="37037" sz="3600" spc="-7" b="1">
                <a:latin typeface="华文楷体"/>
                <a:cs typeface="华文楷体"/>
              </a:rPr>
              <a:t>=</a:t>
            </a:r>
            <a:r>
              <a:rPr dirty="0" baseline="37037" sz="3600" spc="-247" b="1">
                <a:latin typeface="华文楷体"/>
                <a:cs typeface="华文楷体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R	</a:t>
            </a:r>
            <a:r>
              <a:rPr dirty="0" sz="2400" spc="-5" b="1">
                <a:latin typeface="Times New Roman"/>
                <a:cs typeface="Times New Roman"/>
              </a:rPr>
              <a:t>·</a:t>
            </a:r>
            <a:r>
              <a:rPr dirty="0" sz="2400" spc="-5" b="1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474345">
              <a:lnSpc>
                <a:spcPts val="1080"/>
              </a:lnSpc>
              <a:tabLst>
                <a:tab pos="922019" algn="l"/>
              </a:tabLst>
            </a:pPr>
            <a:r>
              <a:rPr dirty="0" sz="1550" spc="5" b="1">
                <a:latin typeface="Times New Roman"/>
                <a:cs typeface="Times New Roman"/>
              </a:rPr>
              <a:t>V</a:t>
            </a:r>
            <a:r>
              <a:rPr dirty="0" sz="1550" spc="5" b="1">
                <a:latin typeface="Times New Roman"/>
                <a:cs typeface="Times New Roman"/>
              </a:rPr>
              <a:t>	</a:t>
            </a:r>
            <a:r>
              <a:rPr dirty="0" sz="1550" spc="5" b="1" i="1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1245" y="3506749"/>
            <a:ext cx="847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b="1">
                <a:latin typeface="Times New Roman"/>
                <a:cs typeface="Times New Roman"/>
              </a:rPr>
              <a:t>V</a:t>
            </a:r>
            <a:r>
              <a:rPr dirty="0" sz="2400" b="1">
                <a:latin typeface="Times New Roman"/>
                <a:cs typeface="Times New Roman"/>
              </a:rPr>
              <a:t>+</a:t>
            </a: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 i="1">
                <a:latin typeface="Times New Roman"/>
                <a:cs typeface="Times New Roman"/>
              </a:rPr>
              <a:t>x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68101" y="5041391"/>
            <a:ext cx="1170305" cy="0"/>
          </a:xfrm>
          <a:custGeom>
            <a:avLst/>
            <a:gdLst/>
            <a:ahLst/>
            <a:cxnLst/>
            <a:rect l="l" t="t" r="r" b="b"/>
            <a:pathLst>
              <a:path w="1170304" h="0">
                <a:moveTo>
                  <a:pt x="0" y="0"/>
                </a:moveTo>
                <a:lnTo>
                  <a:pt x="117012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603394" y="5021338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 i="1">
                <a:latin typeface="Times New Roman"/>
                <a:cs typeface="Times New Roman"/>
              </a:rPr>
              <a:t>x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710294" y="1370876"/>
            <a:ext cx="18573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电流表外接</a:t>
            </a:r>
            <a:r>
              <a:rPr dirty="0" sz="2400" spc="-5" b="1">
                <a:latin typeface="华文楷体"/>
                <a:cs typeface="华文楷体"/>
              </a:rPr>
              <a:t>法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93169" y="1817903"/>
            <a:ext cx="3079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误差原因：电压表分</a:t>
            </a:r>
            <a:r>
              <a:rPr dirty="0" sz="2400" spc="-5" b="1">
                <a:latin typeface="华文楷体"/>
                <a:cs typeface="华文楷体"/>
              </a:rPr>
              <a:t>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01129" y="2541041"/>
            <a:ext cx="12236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I</a:t>
            </a:r>
            <a:r>
              <a:rPr dirty="0" baseline="-17921" sz="2325" spc="15" b="1">
                <a:latin typeface="华文楷体"/>
                <a:cs typeface="华文楷体"/>
              </a:rPr>
              <a:t>测</a:t>
            </a:r>
            <a:r>
              <a:rPr dirty="0" sz="2400" b="1">
                <a:latin typeface="Times New Roman"/>
                <a:cs typeface="Times New Roman"/>
              </a:rPr>
              <a:t>=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I</a:t>
            </a:r>
            <a:r>
              <a:rPr dirty="0" baseline="-17921" sz="2325" b="1">
                <a:latin typeface="Times New Roman"/>
                <a:cs typeface="Times New Roman"/>
              </a:rPr>
              <a:t>V</a:t>
            </a:r>
            <a:r>
              <a:rPr dirty="0" sz="2400" b="1">
                <a:latin typeface="Times New Roman"/>
                <a:cs typeface="Times New Roman"/>
              </a:rPr>
              <a:t>+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99373" y="2708046"/>
            <a:ext cx="26543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70" b="1" i="1">
                <a:latin typeface="Times New Roman"/>
                <a:cs typeface="Times New Roman"/>
              </a:rPr>
              <a:t>R</a:t>
            </a:r>
            <a:r>
              <a:rPr dirty="0" baseline="-10752" sz="2325" spc="7" b="1" i="1">
                <a:latin typeface="Times New Roman"/>
                <a:cs typeface="Times New Roman"/>
              </a:rPr>
              <a:t>x</a:t>
            </a:r>
            <a:endParaRPr baseline="-10752" sz="232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13140" y="3981780"/>
            <a:ext cx="613410" cy="0"/>
          </a:xfrm>
          <a:custGeom>
            <a:avLst/>
            <a:gdLst/>
            <a:ahLst/>
            <a:cxnLst/>
            <a:rect l="l" t="t" r="r" b="b"/>
            <a:pathLst>
              <a:path w="613410" h="0">
                <a:moveTo>
                  <a:pt x="0" y="0"/>
                </a:moveTo>
                <a:lnTo>
                  <a:pt x="61294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94850" y="3982643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 h="0">
                <a:moveTo>
                  <a:pt x="0" y="0"/>
                </a:moveTo>
                <a:lnTo>
                  <a:pt x="99038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377133" y="3954526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04169" y="3983354"/>
            <a:ext cx="613410" cy="0"/>
          </a:xfrm>
          <a:custGeom>
            <a:avLst/>
            <a:gdLst/>
            <a:ahLst/>
            <a:cxnLst/>
            <a:rect l="l" t="t" r="r" b="b"/>
            <a:pathLst>
              <a:path w="613410" h="0">
                <a:moveTo>
                  <a:pt x="0" y="0"/>
                </a:moveTo>
                <a:lnTo>
                  <a:pt x="61292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387295" y="3534727"/>
            <a:ext cx="22371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340" algn="l"/>
                <a:tab pos="766445" algn="l"/>
                <a:tab pos="2070735" algn="l"/>
              </a:tabLst>
            </a:pPr>
            <a:r>
              <a:rPr dirty="0" sz="2400" b="1">
                <a:latin typeface="Times New Roman"/>
                <a:cs typeface="Times New Roman"/>
              </a:rPr>
              <a:t>1	</a:t>
            </a:r>
            <a:r>
              <a:rPr dirty="0" baseline="-39351" sz="3600" spc="-7" b="1">
                <a:latin typeface="华文楷体"/>
                <a:cs typeface="华文楷体"/>
              </a:rPr>
              <a:t>=</a:t>
            </a:r>
            <a:r>
              <a:rPr dirty="0" baseline="-39351" sz="3600" spc="-7" b="1">
                <a:latin typeface="华文楷体"/>
                <a:cs typeface="华文楷体"/>
              </a:rPr>
              <a:t>	</a:t>
            </a:r>
            <a:r>
              <a:rPr dirty="0" baseline="1157" sz="3600" spc="-7" b="1" i="1">
                <a:latin typeface="Times New Roman"/>
                <a:cs typeface="Times New Roman"/>
              </a:rPr>
              <a:t>I</a:t>
            </a:r>
            <a:r>
              <a:rPr dirty="0" baseline="-16129" sz="2325" b="1">
                <a:latin typeface="Times New Roman"/>
                <a:cs typeface="Times New Roman"/>
              </a:rPr>
              <a:t>V</a:t>
            </a:r>
            <a:r>
              <a:rPr dirty="0" baseline="1157" sz="3600" b="1">
                <a:latin typeface="Times New Roman"/>
                <a:cs typeface="Times New Roman"/>
              </a:rPr>
              <a:t>+ </a:t>
            </a:r>
            <a:r>
              <a:rPr dirty="0" baseline="1157" sz="3600" b="1" i="1">
                <a:latin typeface="Times New Roman"/>
                <a:cs typeface="Times New Roman"/>
              </a:rPr>
              <a:t>I</a:t>
            </a:r>
            <a:r>
              <a:rPr dirty="0" baseline="-16129" sz="2325" spc="-52" b="1" i="1">
                <a:latin typeface="Times New Roman"/>
                <a:cs typeface="Times New Roman"/>
              </a:rPr>
              <a:t>R</a:t>
            </a:r>
            <a:r>
              <a:rPr dirty="0" baseline="-25089" sz="2325" spc="7" b="1" i="1">
                <a:latin typeface="Times New Roman"/>
                <a:cs typeface="Times New Roman"/>
              </a:rPr>
              <a:t>x</a:t>
            </a:r>
            <a:r>
              <a:rPr dirty="0" baseline="-25089" sz="2325" spc="277" b="1" i="1">
                <a:latin typeface="Times New Roman"/>
                <a:cs typeface="Times New Roman"/>
              </a:rPr>
              <a:t> </a:t>
            </a:r>
            <a:r>
              <a:rPr dirty="0" baseline="-39351" sz="3600" spc="-7" b="1">
                <a:latin typeface="华文楷体"/>
                <a:cs typeface="华文楷体"/>
              </a:rPr>
              <a:t>=</a:t>
            </a:r>
            <a:r>
              <a:rPr dirty="0" baseline="-39351" sz="3600" b="1">
                <a:latin typeface="华文楷体"/>
                <a:cs typeface="华文楷体"/>
              </a:rPr>
              <a:t>	</a:t>
            </a:r>
            <a:r>
              <a:rPr dirty="0" baseline="2314" sz="3600" b="1">
                <a:latin typeface="Times New Roman"/>
                <a:cs typeface="Times New Roman"/>
              </a:rPr>
              <a:t>1</a:t>
            </a:r>
            <a:endParaRPr baseline="2314" sz="3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66416" y="3928046"/>
            <a:ext cx="23901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9620" algn="l"/>
              </a:tabLst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6129" sz="2325" spc="7" b="1">
                <a:latin typeface="华文楷体"/>
                <a:cs typeface="华文楷体"/>
              </a:rPr>
              <a:t>测</a:t>
            </a:r>
            <a:r>
              <a:rPr dirty="0" baseline="-16129" sz="2325" b="1">
                <a:latin typeface="华文楷体"/>
                <a:cs typeface="华文楷体"/>
              </a:rPr>
              <a:t>	</a:t>
            </a: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>
                <a:latin typeface="华文楷体"/>
                <a:cs typeface="华文楷体"/>
              </a:rPr>
              <a:t>V</a:t>
            </a:r>
            <a:endParaRPr baseline="-17921" sz="2325">
              <a:latin typeface="华文楷体"/>
              <a:cs typeface="华文楷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36553" y="374934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+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193296" y="3983354"/>
            <a:ext cx="613410" cy="0"/>
          </a:xfrm>
          <a:custGeom>
            <a:avLst/>
            <a:gdLst/>
            <a:ahLst/>
            <a:cxnLst/>
            <a:rect l="l" t="t" r="r" b="b"/>
            <a:pathLst>
              <a:path w="613410" h="0">
                <a:moveTo>
                  <a:pt x="0" y="0"/>
                </a:moveTo>
                <a:lnTo>
                  <a:pt x="61292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354510" y="3481590"/>
            <a:ext cx="327660" cy="83820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dirty="0" sz="2400" b="1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 i="1">
                <a:latin typeface="Times New Roman"/>
                <a:cs typeface="Times New Roman"/>
              </a:rPr>
              <a:t>x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75029" y="3894899"/>
            <a:ext cx="22352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latin typeface="华文楷体"/>
                <a:cs typeface="华文楷体"/>
              </a:rPr>
              <a:t>测</a:t>
            </a:r>
            <a:endParaRPr sz="1550">
              <a:latin typeface="华文楷体"/>
              <a:cs typeface="华文楷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71829" y="3727894"/>
            <a:ext cx="631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402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R	</a:t>
            </a:r>
            <a:r>
              <a:rPr dirty="0" sz="2400" spc="-5" b="1">
                <a:latin typeface="华文楷体"/>
                <a:cs typeface="华文楷体"/>
              </a:rPr>
              <a:t>=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28394" y="3956824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 h="0">
                <a:moveTo>
                  <a:pt x="0" y="0"/>
                </a:moveTo>
                <a:lnTo>
                  <a:pt x="1016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005851" y="3481489"/>
            <a:ext cx="676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14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R	</a:t>
            </a:r>
            <a:r>
              <a:rPr dirty="0" sz="2400" spc="-5" b="1">
                <a:latin typeface="Times New Roman"/>
                <a:cs typeface="Times New Roman"/>
              </a:rPr>
              <a:t>·</a:t>
            </a:r>
            <a:r>
              <a:rPr dirty="0" sz="2400" b="1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09051" y="3648493"/>
            <a:ext cx="57213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59740" algn="l"/>
              </a:tabLst>
            </a:pPr>
            <a:r>
              <a:rPr dirty="0" sz="1550" spc="5" b="1">
                <a:latin typeface="Times New Roman"/>
                <a:cs typeface="Times New Roman"/>
              </a:rPr>
              <a:t>V</a:t>
            </a:r>
            <a:r>
              <a:rPr dirty="0" sz="1550" spc="5" b="1">
                <a:latin typeface="Times New Roman"/>
                <a:cs typeface="Times New Roman"/>
              </a:rPr>
              <a:t>	</a:t>
            </a:r>
            <a:r>
              <a:rPr dirty="0" sz="1550" spc="5" b="1" i="1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05851" y="3912184"/>
            <a:ext cx="847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b="1">
                <a:latin typeface="Times New Roman"/>
                <a:cs typeface="Times New Roman"/>
              </a:rPr>
              <a:t>V</a:t>
            </a:r>
            <a:r>
              <a:rPr dirty="0" sz="2400" b="1">
                <a:latin typeface="Times New Roman"/>
                <a:cs typeface="Times New Roman"/>
              </a:rPr>
              <a:t>+</a:t>
            </a: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 i="1">
                <a:latin typeface="Times New Roman"/>
                <a:cs typeface="Times New Roman"/>
              </a:rPr>
              <a:t>x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13374" y="5036058"/>
            <a:ext cx="1170305" cy="0"/>
          </a:xfrm>
          <a:custGeom>
            <a:avLst/>
            <a:gdLst/>
            <a:ahLst/>
            <a:cxnLst/>
            <a:rect l="l" t="t" r="r" b="b"/>
            <a:pathLst>
              <a:path w="1170304" h="0">
                <a:moveTo>
                  <a:pt x="0" y="0"/>
                </a:moveTo>
                <a:lnTo>
                  <a:pt x="117012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173584" y="4589005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 i="1">
                <a:latin typeface="Times New Roman"/>
                <a:cs typeface="Times New Roman"/>
              </a:rPr>
              <a:t>x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48629" y="5025529"/>
            <a:ext cx="848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 i="1">
                <a:latin typeface="Times New Roman"/>
                <a:cs typeface="Times New Roman"/>
              </a:rPr>
              <a:t>x</a:t>
            </a:r>
            <a:r>
              <a:rPr dirty="0" sz="2400" b="1" i="1">
                <a:latin typeface="Times New Roman"/>
                <a:cs typeface="Times New Roman"/>
              </a:rPr>
              <a:t>+</a:t>
            </a: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>
                <a:latin typeface="Times New Roman"/>
                <a:cs typeface="Times New Roman"/>
              </a:rPr>
              <a:t>V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904556" y="5425313"/>
            <a:ext cx="608330" cy="0"/>
          </a:xfrm>
          <a:custGeom>
            <a:avLst/>
            <a:gdLst/>
            <a:ahLst/>
            <a:cxnLst/>
            <a:rect l="l" t="t" r="r" b="b"/>
            <a:pathLst>
              <a:path w="608329" h="0">
                <a:moveTo>
                  <a:pt x="0" y="0"/>
                </a:moveTo>
                <a:lnTo>
                  <a:pt x="60826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987375" y="4792522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=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357097" y="5021440"/>
            <a:ext cx="1170305" cy="0"/>
          </a:xfrm>
          <a:custGeom>
            <a:avLst/>
            <a:gdLst/>
            <a:ahLst/>
            <a:cxnLst/>
            <a:rect l="l" t="t" r="r" b="b"/>
            <a:pathLst>
              <a:path w="1170304" h="0">
                <a:moveTo>
                  <a:pt x="0" y="0"/>
                </a:moveTo>
                <a:lnTo>
                  <a:pt x="117012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717307" y="4574387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7452131" y="5224360"/>
            <a:ext cx="351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54225" y="4971160"/>
            <a:ext cx="372110" cy="76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>
                <a:latin typeface="Times New Roman"/>
                <a:cs typeface="Times New Roman"/>
              </a:rPr>
              <a:t>V</a:t>
            </a:r>
            <a:endParaRPr baseline="-17921" sz="23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b="1" i="1">
                <a:latin typeface="Times New Roman"/>
                <a:cs typeface="Times New Roman"/>
              </a:rPr>
              <a:t>R</a:t>
            </a:r>
            <a:r>
              <a:rPr dirty="0" baseline="-17921" sz="2325" b="1" i="1">
                <a:latin typeface="Times New Roman"/>
                <a:cs typeface="Times New Roman"/>
              </a:rPr>
              <a:t>x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49271" y="4822520"/>
            <a:ext cx="3423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0105" algn="l"/>
              </a:tabLst>
            </a:pPr>
            <a:r>
              <a:rPr dirty="0" sz="2400" b="1">
                <a:latin typeface="华文楷体"/>
                <a:cs typeface="华文楷体"/>
              </a:rPr>
              <a:t>相对误差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r>
              <a:rPr dirty="0" sz="2400" spc="-240" b="1">
                <a:latin typeface="华文楷体"/>
                <a:cs typeface="华文楷体"/>
              </a:rPr>
              <a:t> </a:t>
            </a:r>
            <a:r>
              <a:rPr dirty="0" baseline="2314" sz="3600" spc="-7" b="1" i="1">
                <a:latin typeface="Times New Roman"/>
                <a:cs typeface="Times New Roman"/>
              </a:rPr>
              <a:t>δ</a:t>
            </a:r>
            <a:r>
              <a:rPr dirty="0" baseline="2314" sz="3600" spc="-7" b="1">
                <a:latin typeface="华文楷体"/>
                <a:cs typeface="华文楷体"/>
              </a:rPr>
              <a:t>=	</a:t>
            </a:r>
            <a:r>
              <a:rPr dirty="0" baseline="41666" sz="3600" b="1" i="1">
                <a:latin typeface="Times New Roman"/>
                <a:cs typeface="Times New Roman"/>
              </a:rPr>
              <a:t>|R</a:t>
            </a:r>
            <a:r>
              <a:rPr dirty="0" baseline="46594" sz="2325" b="1" i="1">
                <a:latin typeface="Times New Roman"/>
                <a:cs typeface="Times New Roman"/>
              </a:rPr>
              <a:t>x</a:t>
            </a:r>
            <a:r>
              <a:rPr dirty="0" baseline="46594" sz="2325" spc="-37" b="1" i="1">
                <a:latin typeface="Times New Roman"/>
                <a:cs typeface="Times New Roman"/>
              </a:rPr>
              <a:t> </a:t>
            </a:r>
            <a:r>
              <a:rPr dirty="0" baseline="41666" sz="3600" spc="-7" b="1" i="1">
                <a:latin typeface="Times New Roman"/>
                <a:cs typeface="Times New Roman"/>
              </a:rPr>
              <a:t>-R</a:t>
            </a:r>
            <a:r>
              <a:rPr dirty="0" baseline="46594" sz="2325" spc="15" b="1">
                <a:latin typeface="华文楷体"/>
                <a:cs typeface="华文楷体"/>
              </a:rPr>
              <a:t>测</a:t>
            </a:r>
            <a:r>
              <a:rPr dirty="0" baseline="41666" sz="3600" b="1" i="1">
                <a:latin typeface="Times New Roman"/>
                <a:cs typeface="Times New Roman"/>
              </a:rPr>
              <a:t>|</a:t>
            </a:r>
            <a:r>
              <a:rPr dirty="0" baseline="41666" sz="3600" spc="277" b="1" i="1">
                <a:latin typeface="Times New Roman"/>
                <a:cs typeface="Times New Roman"/>
              </a:rPr>
              <a:t> </a:t>
            </a:r>
            <a:r>
              <a:rPr dirty="0" baseline="2314" sz="3600" spc="-7" b="1">
                <a:latin typeface="华文楷体"/>
                <a:cs typeface="华文楷体"/>
              </a:rPr>
              <a:t>=</a:t>
            </a:r>
            <a:endParaRPr baseline="2314" sz="36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530" y="2076119"/>
            <a:ext cx="2912516" cy="986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75559" y="2992373"/>
            <a:ext cx="185737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41935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16908" sz="1725" spc="7" i="1">
                <a:latin typeface="Times New Roman"/>
                <a:cs typeface="Times New Roman"/>
              </a:rPr>
              <a:t>x</a:t>
            </a:r>
            <a:endParaRPr baseline="-16908" sz="17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电流表内接</a:t>
            </a:r>
            <a:r>
              <a:rPr dirty="0" sz="2400" spc="-5" b="1">
                <a:latin typeface="华文楷体"/>
                <a:cs typeface="华文楷体"/>
              </a:rPr>
              <a:t>法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5724" y="2083638"/>
            <a:ext cx="2588247" cy="986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83630" y="2999892"/>
            <a:ext cx="1857375" cy="671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1565">
              <a:lnSpc>
                <a:spcPct val="100000"/>
              </a:lnSpc>
              <a:spcBef>
                <a:spcPts val="100"/>
              </a:spcBef>
            </a:pPr>
            <a:r>
              <a:rPr dirty="0" sz="1800" spc="5" i="1">
                <a:latin typeface="Times New Roman"/>
                <a:cs typeface="Times New Roman"/>
              </a:rPr>
              <a:t>R</a:t>
            </a:r>
            <a:r>
              <a:rPr dirty="0" baseline="-16908" sz="1725" spc="7" i="1">
                <a:latin typeface="Times New Roman"/>
                <a:cs typeface="Times New Roman"/>
              </a:rPr>
              <a:t>x</a:t>
            </a:r>
            <a:endParaRPr baseline="-16908" sz="17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400" b="1">
                <a:latin typeface="华文楷体"/>
                <a:cs typeface="华文楷体"/>
              </a:rPr>
              <a:t>电流表外接</a:t>
            </a:r>
            <a:r>
              <a:rPr dirty="0" sz="2400" spc="-5" b="1">
                <a:latin typeface="华文楷体"/>
                <a:cs typeface="华文楷体"/>
              </a:rPr>
              <a:t>法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3575" y="2125471"/>
            <a:ext cx="382270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4495">
              <a:lnSpc>
                <a:spcPct val="100000"/>
              </a:lnSpc>
              <a:spcBef>
                <a:spcPts val="100"/>
              </a:spcBef>
              <a:tabLst>
                <a:tab pos="3644265" algn="l"/>
              </a:tabLst>
            </a:pPr>
            <a:r>
              <a:rPr dirty="0" baseline="1543" sz="2700">
                <a:latin typeface="Times New Roman"/>
                <a:cs typeface="Times New Roman"/>
              </a:rPr>
              <a:t>V	</a:t>
            </a:r>
            <a:r>
              <a:rPr dirty="0" sz="180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627630" algn="l"/>
              </a:tabLst>
            </a:pPr>
            <a:r>
              <a:rPr dirty="0" baseline="1543" sz="2700">
                <a:latin typeface="Times New Roman"/>
                <a:cs typeface="Times New Roman"/>
              </a:rPr>
              <a:t>A	</a:t>
            </a: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82354" y="1684121"/>
            <a:ext cx="53606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（2）电流表采用内接法，还是外接法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0452" y="4724171"/>
            <a:ext cx="6133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外接法相对误差较小，所以选择电流表外接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法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73120" y="4036288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 h="0">
                <a:moveTo>
                  <a:pt x="0" y="0"/>
                </a:moveTo>
                <a:lnTo>
                  <a:pt x="582523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79242" y="3571100"/>
            <a:ext cx="3402965" cy="629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0555">
              <a:lnSpc>
                <a:spcPts val="238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R</a:t>
            </a:r>
            <a:r>
              <a:rPr dirty="0" baseline="-17921" sz="2325" b="1">
                <a:latin typeface="Times New Roman"/>
                <a:cs typeface="Times New Roman"/>
              </a:rPr>
              <a:t>A</a:t>
            </a:r>
            <a:endParaRPr baseline="-17921" sz="2325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  <a:tabLst>
                <a:tab pos="1100455" algn="l"/>
                <a:tab pos="295402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δ </a:t>
            </a:r>
            <a:r>
              <a:rPr dirty="0" sz="2400" spc="-5" b="1">
                <a:latin typeface="华文楷体"/>
                <a:cs typeface="华文楷体"/>
              </a:rPr>
              <a:t>=	</a:t>
            </a:r>
            <a:r>
              <a:rPr dirty="0" sz="2400" spc="-5" b="1">
                <a:latin typeface="Times New Roman"/>
                <a:cs typeface="Times New Roman"/>
              </a:rPr>
              <a:t>≈1.3%	</a:t>
            </a:r>
            <a:r>
              <a:rPr dirty="0" sz="2400" b="1" i="1">
                <a:latin typeface="Times New Roman"/>
                <a:cs typeface="Times New Roman"/>
              </a:rPr>
              <a:t>δ</a:t>
            </a:r>
            <a:r>
              <a:rPr dirty="0" sz="2400" spc="-85" b="1" i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华文楷体"/>
                <a:cs typeface="华文楷体"/>
              </a:rPr>
              <a:t>=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34023" y="4036783"/>
            <a:ext cx="1170305" cy="0"/>
          </a:xfrm>
          <a:custGeom>
            <a:avLst/>
            <a:gdLst/>
            <a:ahLst/>
            <a:cxnLst/>
            <a:rect l="l" t="t" r="r" b="b"/>
            <a:pathLst>
              <a:path w="1170304" h="0">
                <a:moveTo>
                  <a:pt x="0" y="0"/>
                </a:moveTo>
                <a:lnTo>
                  <a:pt x="117012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494233" y="3589718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 i="1">
                <a:latin typeface="Times New Roman"/>
                <a:cs typeface="Times New Roman"/>
              </a:rPr>
              <a:t>x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296449" y="4026255"/>
            <a:ext cx="3820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5135" algn="l"/>
              </a:tabLst>
            </a:pP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6129" sz="2325" spc="7" b="1" i="1">
                <a:latin typeface="Times New Roman"/>
                <a:cs typeface="Times New Roman"/>
              </a:rPr>
              <a:t>x</a:t>
            </a:r>
            <a:r>
              <a:rPr dirty="0" baseline="-16129" sz="2325" b="1" i="1">
                <a:latin typeface="Times New Roman"/>
                <a:cs typeface="Times New Roman"/>
              </a:rPr>
              <a:t>	</a:t>
            </a: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 i="1">
                <a:latin typeface="Times New Roman"/>
                <a:cs typeface="Times New Roman"/>
              </a:rPr>
              <a:t>x</a:t>
            </a:r>
            <a:r>
              <a:rPr dirty="0" sz="2400" b="1" i="1">
                <a:latin typeface="Times New Roman"/>
                <a:cs typeface="Times New Roman"/>
              </a:rPr>
              <a:t>+</a:t>
            </a: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baseline="-17921" sz="2325" spc="7" b="1">
                <a:latin typeface="Times New Roman"/>
                <a:cs typeface="Times New Roman"/>
              </a:rPr>
              <a:t>V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15504" y="3793553"/>
            <a:ext cx="878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≈</a:t>
            </a:r>
            <a:r>
              <a:rPr dirty="0" sz="2400" b="1">
                <a:latin typeface="Times New Roman"/>
                <a:cs typeface="Times New Roman"/>
              </a:rPr>
              <a:t>0.3%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7532" y="2753867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 h="0">
                <a:moveTo>
                  <a:pt x="0" y="0"/>
                </a:moveTo>
                <a:lnTo>
                  <a:pt x="441960" y="0"/>
                </a:lnTo>
              </a:path>
            </a:pathLst>
          </a:custGeom>
          <a:ln w="8229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27613" y="2703258"/>
            <a:ext cx="462280" cy="102235"/>
          </a:xfrm>
          <a:custGeom>
            <a:avLst/>
            <a:gdLst/>
            <a:ahLst/>
            <a:cxnLst/>
            <a:rect l="l" t="t" r="r" b="b"/>
            <a:pathLst>
              <a:path w="462279" h="102235">
                <a:moveTo>
                  <a:pt x="461886" y="101904"/>
                </a:moveTo>
                <a:lnTo>
                  <a:pt x="0" y="101904"/>
                </a:lnTo>
                <a:lnTo>
                  <a:pt x="0" y="0"/>
                </a:lnTo>
                <a:lnTo>
                  <a:pt x="461886" y="0"/>
                </a:lnTo>
                <a:lnTo>
                  <a:pt x="461886" y="9524"/>
                </a:lnTo>
                <a:lnTo>
                  <a:pt x="19050" y="9524"/>
                </a:lnTo>
                <a:lnTo>
                  <a:pt x="9525" y="19049"/>
                </a:lnTo>
                <a:lnTo>
                  <a:pt x="19050" y="19049"/>
                </a:lnTo>
                <a:lnTo>
                  <a:pt x="19050" y="82854"/>
                </a:lnTo>
                <a:lnTo>
                  <a:pt x="9525" y="82854"/>
                </a:lnTo>
                <a:lnTo>
                  <a:pt x="19050" y="92379"/>
                </a:lnTo>
                <a:lnTo>
                  <a:pt x="461886" y="92379"/>
                </a:lnTo>
                <a:lnTo>
                  <a:pt x="461886" y="101904"/>
                </a:lnTo>
                <a:close/>
              </a:path>
              <a:path w="462279" h="102235">
                <a:moveTo>
                  <a:pt x="19050" y="19049"/>
                </a:moveTo>
                <a:lnTo>
                  <a:pt x="9525" y="19049"/>
                </a:lnTo>
                <a:lnTo>
                  <a:pt x="19050" y="9524"/>
                </a:lnTo>
                <a:lnTo>
                  <a:pt x="19050" y="19049"/>
                </a:lnTo>
                <a:close/>
              </a:path>
              <a:path w="462279" h="102235">
                <a:moveTo>
                  <a:pt x="442836" y="19049"/>
                </a:moveTo>
                <a:lnTo>
                  <a:pt x="19050" y="19049"/>
                </a:lnTo>
                <a:lnTo>
                  <a:pt x="19050" y="9524"/>
                </a:lnTo>
                <a:lnTo>
                  <a:pt x="442836" y="9524"/>
                </a:lnTo>
                <a:lnTo>
                  <a:pt x="442836" y="19049"/>
                </a:lnTo>
                <a:close/>
              </a:path>
              <a:path w="462279" h="102235">
                <a:moveTo>
                  <a:pt x="442836" y="92379"/>
                </a:moveTo>
                <a:lnTo>
                  <a:pt x="442836" y="9524"/>
                </a:lnTo>
                <a:lnTo>
                  <a:pt x="452361" y="19049"/>
                </a:lnTo>
                <a:lnTo>
                  <a:pt x="461886" y="19049"/>
                </a:lnTo>
                <a:lnTo>
                  <a:pt x="461886" y="82854"/>
                </a:lnTo>
                <a:lnTo>
                  <a:pt x="452361" y="82854"/>
                </a:lnTo>
                <a:lnTo>
                  <a:pt x="442836" y="92379"/>
                </a:lnTo>
                <a:close/>
              </a:path>
              <a:path w="462279" h="102235">
                <a:moveTo>
                  <a:pt x="461886" y="19049"/>
                </a:moveTo>
                <a:lnTo>
                  <a:pt x="452361" y="19049"/>
                </a:lnTo>
                <a:lnTo>
                  <a:pt x="442836" y="9524"/>
                </a:lnTo>
                <a:lnTo>
                  <a:pt x="461886" y="9524"/>
                </a:lnTo>
                <a:lnTo>
                  <a:pt x="461886" y="19049"/>
                </a:lnTo>
                <a:close/>
              </a:path>
              <a:path w="462279" h="102235">
                <a:moveTo>
                  <a:pt x="19050" y="92379"/>
                </a:moveTo>
                <a:lnTo>
                  <a:pt x="9525" y="82854"/>
                </a:lnTo>
                <a:lnTo>
                  <a:pt x="19050" y="82854"/>
                </a:lnTo>
                <a:lnTo>
                  <a:pt x="19050" y="92379"/>
                </a:lnTo>
                <a:close/>
              </a:path>
              <a:path w="462279" h="102235">
                <a:moveTo>
                  <a:pt x="442836" y="92379"/>
                </a:moveTo>
                <a:lnTo>
                  <a:pt x="19050" y="92379"/>
                </a:lnTo>
                <a:lnTo>
                  <a:pt x="19050" y="82854"/>
                </a:lnTo>
                <a:lnTo>
                  <a:pt x="442836" y="82854"/>
                </a:lnTo>
                <a:lnTo>
                  <a:pt x="442836" y="92379"/>
                </a:lnTo>
                <a:close/>
              </a:path>
              <a:path w="462279" h="102235">
                <a:moveTo>
                  <a:pt x="461886" y="92379"/>
                </a:moveTo>
                <a:lnTo>
                  <a:pt x="442836" y="92379"/>
                </a:lnTo>
                <a:lnTo>
                  <a:pt x="452361" y="82854"/>
                </a:lnTo>
                <a:lnTo>
                  <a:pt x="461886" y="82854"/>
                </a:lnTo>
                <a:lnTo>
                  <a:pt x="461886" y="92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33800" y="2764535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484" y="0"/>
                </a:lnTo>
              </a:path>
            </a:pathLst>
          </a:custGeom>
          <a:ln w="8229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24160" y="2713278"/>
            <a:ext cx="462280" cy="102235"/>
          </a:xfrm>
          <a:custGeom>
            <a:avLst/>
            <a:gdLst/>
            <a:ahLst/>
            <a:cxnLst/>
            <a:rect l="l" t="t" r="r" b="b"/>
            <a:pathLst>
              <a:path w="462279" h="102235">
                <a:moveTo>
                  <a:pt x="461886" y="101904"/>
                </a:moveTo>
                <a:lnTo>
                  <a:pt x="0" y="101904"/>
                </a:lnTo>
                <a:lnTo>
                  <a:pt x="0" y="0"/>
                </a:lnTo>
                <a:lnTo>
                  <a:pt x="461886" y="0"/>
                </a:lnTo>
                <a:lnTo>
                  <a:pt x="461886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82854"/>
                </a:lnTo>
                <a:lnTo>
                  <a:pt x="9525" y="82854"/>
                </a:lnTo>
                <a:lnTo>
                  <a:pt x="19050" y="92379"/>
                </a:lnTo>
                <a:lnTo>
                  <a:pt x="461886" y="92379"/>
                </a:lnTo>
                <a:lnTo>
                  <a:pt x="461886" y="101904"/>
                </a:lnTo>
                <a:close/>
              </a:path>
              <a:path w="462279" h="10223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462279" h="102235">
                <a:moveTo>
                  <a:pt x="442836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442836" y="9525"/>
                </a:lnTo>
                <a:lnTo>
                  <a:pt x="442836" y="19050"/>
                </a:lnTo>
                <a:close/>
              </a:path>
              <a:path w="462279" h="102235">
                <a:moveTo>
                  <a:pt x="442836" y="92379"/>
                </a:moveTo>
                <a:lnTo>
                  <a:pt x="442836" y="9525"/>
                </a:lnTo>
                <a:lnTo>
                  <a:pt x="452361" y="19050"/>
                </a:lnTo>
                <a:lnTo>
                  <a:pt x="461886" y="19050"/>
                </a:lnTo>
                <a:lnTo>
                  <a:pt x="461886" y="82854"/>
                </a:lnTo>
                <a:lnTo>
                  <a:pt x="452361" y="82854"/>
                </a:lnTo>
                <a:lnTo>
                  <a:pt x="442836" y="92379"/>
                </a:lnTo>
                <a:close/>
              </a:path>
              <a:path w="462279" h="102235">
                <a:moveTo>
                  <a:pt x="461886" y="19050"/>
                </a:moveTo>
                <a:lnTo>
                  <a:pt x="452361" y="19050"/>
                </a:lnTo>
                <a:lnTo>
                  <a:pt x="442836" y="9525"/>
                </a:lnTo>
                <a:lnTo>
                  <a:pt x="461886" y="9525"/>
                </a:lnTo>
                <a:lnTo>
                  <a:pt x="461886" y="19050"/>
                </a:lnTo>
                <a:close/>
              </a:path>
              <a:path w="462279" h="102235">
                <a:moveTo>
                  <a:pt x="19050" y="92379"/>
                </a:moveTo>
                <a:lnTo>
                  <a:pt x="9525" y="82854"/>
                </a:lnTo>
                <a:lnTo>
                  <a:pt x="19050" y="82854"/>
                </a:lnTo>
                <a:lnTo>
                  <a:pt x="19050" y="92379"/>
                </a:lnTo>
                <a:close/>
              </a:path>
              <a:path w="462279" h="102235">
                <a:moveTo>
                  <a:pt x="442836" y="92379"/>
                </a:moveTo>
                <a:lnTo>
                  <a:pt x="19050" y="92379"/>
                </a:lnTo>
                <a:lnTo>
                  <a:pt x="19050" y="82854"/>
                </a:lnTo>
                <a:lnTo>
                  <a:pt x="442836" y="82854"/>
                </a:lnTo>
                <a:lnTo>
                  <a:pt x="442836" y="92379"/>
                </a:lnTo>
                <a:close/>
              </a:path>
              <a:path w="462279" h="102235">
                <a:moveTo>
                  <a:pt x="461886" y="92379"/>
                </a:moveTo>
                <a:lnTo>
                  <a:pt x="442836" y="92379"/>
                </a:lnTo>
                <a:lnTo>
                  <a:pt x="452361" y="82854"/>
                </a:lnTo>
                <a:lnTo>
                  <a:pt x="461886" y="82854"/>
                </a:lnTo>
                <a:lnTo>
                  <a:pt x="461886" y="92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12145" y="2599131"/>
            <a:ext cx="450215" cy="185420"/>
          </a:xfrm>
          <a:custGeom>
            <a:avLst/>
            <a:gdLst/>
            <a:ahLst/>
            <a:cxnLst/>
            <a:rect l="l" t="t" r="r" b="b"/>
            <a:pathLst>
              <a:path w="450214" h="185419">
                <a:moveTo>
                  <a:pt x="28575" y="111053"/>
                </a:moveTo>
                <a:lnTo>
                  <a:pt x="28575" y="9525"/>
                </a:lnTo>
                <a:lnTo>
                  <a:pt x="28816" y="7404"/>
                </a:lnTo>
                <a:lnTo>
                  <a:pt x="38100" y="0"/>
                </a:lnTo>
                <a:lnTo>
                  <a:pt x="411886" y="0"/>
                </a:lnTo>
                <a:lnTo>
                  <a:pt x="421411" y="9525"/>
                </a:lnTo>
                <a:lnTo>
                  <a:pt x="47625" y="9525"/>
                </a:lnTo>
                <a:lnTo>
                  <a:pt x="38100" y="19050"/>
                </a:lnTo>
                <a:lnTo>
                  <a:pt x="47625" y="19050"/>
                </a:lnTo>
                <a:lnTo>
                  <a:pt x="47625" y="109131"/>
                </a:lnTo>
                <a:lnTo>
                  <a:pt x="38100" y="109131"/>
                </a:lnTo>
                <a:lnTo>
                  <a:pt x="28575" y="111053"/>
                </a:lnTo>
                <a:close/>
              </a:path>
              <a:path w="450214" h="185419">
                <a:moveTo>
                  <a:pt x="47625" y="19050"/>
                </a:moveTo>
                <a:lnTo>
                  <a:pt x="38100" y="19050"/>
                </a:lnTo>
                <a:lnTo>
                  <a:pt x="47625" y="9525"/>
                </a:lnTo>
                <a:lnTo>
                  <a:pt x="47625" y="19050"/>
                </a:lnTo>
                <a:close/>
              </a:path>
              <a:path w="450214" h="185419">
                <a:moveTo>
                  <a:pt x="402361" y="19050"/>
                </a:moveTo>
                <a:lnTo>
                  <a:pt x="47625" y="19050"/>
                </a:lnTo>
                <a:lnTo>
                  <a:pt x="47625" y="9525"/>
                </a:lnTo>
                <a:lnTo>
                  <a:pt x="402361" y="9525"/>
                </a:lnTo>
                <a:lnTo>
                  <a:pt x="402361" y="19050"/>
                </a:lnTo>
                <a:close/>
              </a:path>
              <a:path w="450214" h="185419">
                <a:moveTo>
                  <a:pt x="421411" y="51104"/>
                </a:moveTo>
                <a:lnTo>
                  <a:pt x="402361" y="51104"/>
                </a:lnTo>
                <a:lnTo>
                  <a:pt x="402361" y="9525"/>
                </a:lnTo>
                <a:lnTo>
                  <a:pt x="411886" y="19050"/>
                </a:lnTo>
                <a:lnTo>
                  <a:pt x="421411" y="19050"/>
                </a:lnTo>
                <a:lnTo>
                  <a:pt x="421411" y="51104"/>
                </a:lnTo>
                <a:close/>
              </a:path>
              <a:path w="450214" h="185419">
                <a:moveTo>
                  <a:pt x="421411" y="19050"/>
                </a:moveTo>
                <a:lnTo>
                  <a:pt x="411886" y="19050"/>
                </a:lnTo>
                <a:lnTo>
                  <a:pt x="402361" y="9525"/>
                </a:lnTo>
                <a:lnTo>
                  <a:pt x="421411" y="9525"/>
                </a:lnTo>
                <a:lnTo>
                  <a:pt x="421411" y="19050"/>
                </a:lnTo>
                <a:close/>
              </a:path>
              <a:path w="450214" h="185419">
                <a:moveTo>
                  <a:pt x="411886" y="108254"/>
                </a:moveTo>
                <a:lnTo>
                  <a:pt x="373786" y="32054"/>
                </a:lnTo>
                <a:lnTo>
                  <a:pt x="402361" y="32054"/>
                </a:lnTo>
                <a:lnTo>
                  <a:pt x="402361" y="51104"/>
                </a:lnTo>
                <a:lnTo>
                  <a:pt x="440461" y="51104"/>
                </a:lnTo>
                <a:lnTo>
                  <a:pt x="411886" y="108254"/>
                </a:lnTo>
                <a:close/>
              </a:path>
              <a:path w="450214" h="185419">
                <a:moveTo>
                  <a:pt x="440461" y="51104"/>
                </a:moveTo>
                <a:lnTo>
                  <a:pt x="421411" y="51104"/>
                </a:lnTo>
                <a:lnTo>
                  <a:pt x="421411" y="32054"/>
                </a:lnTo>
                <a:lnTo>
                  <a:pt x="449986" y="32054"/>
                </a:lnTo>
                <a:lnTo>
                  <a:pt x="440461" y="51104"/>
                </a:lnTo>
                <a:close/>
              </a:path>
              <a:path w="450214" h="185419">
                <a:moveTo>
                  <a:pt x="47625" y="147231"/>
                </a:moveTo>
                <a:lnTo>
                  <a:pt x="28575" y="147231"/>
                </a:lnTo>
                <a:lnTo>
                  <a:pt x="28575" y="111053"/>
                </a:lnTo>
                <a:lnTo>
                  <a:pt x="38100" y="109131"/>
                </a:lnTo>
                <a:lnTo>
                  <a:pt x="47625" y="111053"/>
                </a:lnTo>
                <a:lnTo>
                  <a:pt x="47625" y="147231"/>
                </a:lnTo>
                <a:close/>
              </a:path>
              <a:path w="450214" h="185419">
                <a:moveTo>
                  <a:pt x="47625" y="111053"/>
                </a:moveTo>
                <a:lnTo>
                  <a:pt x="38100" y="109131"/>
                </a:lnTo>
                <a:lnTo>
                  <a:pt x="47625" y="109131"/>
                </a:lnTo>
                <a:lnTo>
                  <a:pt x="47625" y="111053"/>
                </a:lnTo>
                <a:close/>
              </a:path>
              <a:path w="450214" h="185419">
                <a:moveTo>
                  <a:pt x="38100" y="185331"/>
                </a:moveTo>
                <a:lnTo>
                  <a:pt x="23268" y="182335"/>
                </a:lnTo>
                <a:lnTo>
                  <a:pt x="11158" y="174167"/>
                </a:lnTo>
                <a:lnTo>
                  <a:pt x="2993" y="162056"/>
                </a:lnTo>
                <a:lnTo>
                  <a:pt x="0" y="147231"/>
                </a:lnTo>
                <a:lnTo>
                  <a:pt x="2993" y="132400"/>
                </a:lnTo>
                <a:lnTo>
                  <a:pt x="11158" y="120289"/>
                </a:lnTo>
                <a:lnTo>
                  <a:pt x="23268" y="112124"/>
                </a:lnTo>
                <a:lnTo>
                  <a:pt x="28575" y="111053"/>
                </a:lnTo>
                <a:lnTo>
                  <a:pt x="28575" y="147231"/>
                </a:lnTo>
                <a:lnTo>
                  <a:pt x="76200" y="147231"/>
                </a:lnTo>
                <a:lnTo>
                  <a:pt x="73206" y="162056"/>
                </a:lnTo>
                <a:lnTo>
                  <a:pt x="65041" y="174167"/>
                </a:lnTo>
                <a:lnTo>
                  <a:pt x="52931" y="182335"/>
                </a:lnTo>
                <a:lnTo>
                  <a:pt x="38100" y="185331"/>
                </a:lnTo>
                <a:close/>
              </a:path>
              <a:path w="450214" h="185419">
                <a:moveTo>
                  <a:pt x="76200" y="147231"/>
                </a:moveTo>
                <a:lnTo>
                  <a:pt x="47625" y="147231"/>
                </a:lnTo>
                <a:lnTo>
                  <a:pt x="47625" y="111053"/>
                </a:lnTo>
                <a:lnTo>
                  <a:pt x="52931" y="112124"/>
                </a:lnTo>
                <a:lnTo>
                  <a:pt x="65041" y="120289"/>
                </a:lnTo>
                <a:lnTo>
                  <a:pt x="73206" y="132400"/>
                </a:lnTo>
                <a:lnTo>
                  <a:pt x="76200" y="147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76496" y="2753525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667" y="0"/>
                </a:lnTo>
              </a:path>
            </a:pathLst>
          </a:custGeom>
          <a:ln w="204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88763" y="2753525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667" y="0"/>
                </a:lnTo>
              </a:path>
            </a:pathLst>
          </a:custGeom>
          <a:ln w="204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47249" y="2856865"/>
            <a:ext cx="231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16908" sz="1725" spc="15" i="1">
                <a:latin typeface="Times New Roman"/>
                <a:cs typeface="Times New Roman"/>
              </a:rPr>
              <a:t>x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65690" y="2763545"/>
            <a:ext cx="0" cy="607695"/>
          </a:xfrm>
          <a:custGeom>
            <a:avLst/>
            <a:gdLst/>
            <a:ahLst/>
            <a:cxnLst/>
            <a:rect l="l" t="t" r="r" b="b"/>
            <a:pathLst>
              <a:path w="0" h="607695">
                <a:moveTo>
                  <a:pt x="0" y="0"/>
                </a:moveTo>
                <a:lnTo>
                  <a:pt x="0" y="60731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69818" y="3332759"/>
            <a:ext cx="872490" cy="76200"/>
          </a:xfrm>
          <a:custGeom>
            <a:avLst/>
            <a:gdLst/>
            <a:ahLst/>
            <a:cxnLst/>
            <a:rect l="l" t="t" r="r" b="b"/>
            <a:pathLst>
              <a:path w="872489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872489" h="76200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872489" h="76200">
                <a:moveTo>
                  <a:pt x="871880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871880" y="28575"/>
                </a:lnTo>
                <a:lnTo>
                  <a:pt x="87188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88154" y="3334702"/>
            <a:ext cx="872490" cy="76200"/>
          </a:xfrm>
          <a:custGeom>
            <a:avLst/>
            <a:gdLst/>
            <a:ahLst/>
            <a:cxnLst/>
            <a:rect l="l" t="t" r="r" b="b"/>
            <a:pathLst>
              <a:path w="872489" h="76200">
                <a:moveTo>
                  <a:pt x="795680" y="76200"/>
                </a:moveTo>
                <a:lnTo>
                  <a:pt x="795680" y="0"/>
                </a:lnTo>
                <a:lnTo>
                  <a:pt x="852830" y="28575"/>
                </a:lnTo>
                <a:lnTo>
                  <a:pt x="814730" y="28575"/>
                </a:lnTo>
                <a:lnTo>
                  <a:pt x="814730" y="47625"/>
                </a:lnTo>
                <a:lnTo>
                  <a:pt x="852830" y="47625"/>
                </a:lnTo>
                <a:lnTo>
                  <a:pt x="795680" y="76200"/>
                </a:lnTo>
                <a:close/>
              </a:path>
              <a:path w="872489" h="76200">
                <a:moveTo>
                  <a:pt x="795680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795680" y="28575"/>
                </a:lnTo>
                <a:lnTo>
                  <a:pt x="795680" y="47625"/>
                </a:lnTo>
                <a:close/>
              </a:path>
              <a:path w="872489" h="76200">
                <a:moveTo>
                  <a:pt x="852830" y="47625"/>
                </a:moveTo>
                <a:lnTo>
                  <a:pt x="814730" y="47625"/>
                </a:lnTo>
                <a:lnTo>
                  <a:pt x="814730" y="28575"/>
                </a:lnTo>
                <a:lnTo>
                  <a:pt x="852830" y="28575"/>
                </a:lnTo>
                <a:lnTo>
                  <a:pt x="871880" y="38100"/>
                </a:lnTo>
                <a:lnTo>
                  <a:pt x="85283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49391" y="2752839"/>
            <a:ext cx="0" cy="607695"/>
          </a:xfrm>
          <a:custGeom>
            <a:avLst/>
            <a:gdLst/>
            <a:ahLst/>
            <a:cxnLst/>
            <a:rect l="l" t="t" r="r" b="b"/>
            <a:pathLst>
              <a:path w="0" h="607695">
                <a:moveTo>
                  <a:pt x="0" y="0"/>
                </a:moveTo>
                <a:lnTo>
                  <a:pt x="0" y="60731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68827" y="2770301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667" y="0"/>
                </a:lnTo>
              </a:path>
            </a:pathLst>
          </a:custGeom>
          <a:ln w="204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35952" y="3058667"/>
            <a:ext cx="441959" cy="0"/>
          </a:xfrm>
          <a:custGeom>
            <a:avLst/>
            <a:gdLst/>
            <a:ahLst/>
            <a:cxnLst/>
            <a:rect l="l" t="t" r="r" b="b"/>
            <a:pathLst>
              <a:path w="441959" h="0">
                <a:moveTo>
                  <a:pt x="0" y="0"/>
                </a:moveTo>
                <a:lnTo>
                  <a:pt x="441959" y="0"/>
                </a:lnTo>
              </a:path>
            </a:pathLst>
          </a:custGeom>
          <a:ln w="8229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26109" y="3007817"/>
            <a:ext cx="462280" cy="102235"/>
          </a:xfrm>
          <a:custGeom>
            <a:avLst/>
            <a:gdLst/>
            <a:ahLst/>
            <a:cxnLst/>
            <a:rect l="l" t="t" r="r" b="b"/>
            <a:pathLst>
              <a:path w="462279" h="102235">
                <a:moveTo>
                  <a:pt x="461886" y="101917"/>
                </a:moveTo>
                <a:lnTo>
                  <a:pt x="0" y="101917"/>
                </a:lnTo>
                <a:lnTo>
                  <a:pt x="0" y="0"/>
                </a:lnTo>
                <a:lnTo>
                  <a:pt x="461886" y="0"/>
                </a:lnTo>
                <a:lnTo>
                  <a:pt x="461886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82867"/>
                </a:lnTo>
                <a:lnTo>
                  <a:pt x="9525" y="82867"/>
                </a:lnTo>
                <a:lnTo>
                  <a:pt x="19050" y="92392"/>
                </a:lnTo>
                <a:lnTo>
                  <a:pt x="461886" y="92392"/>
                </a:lnTo>
                <a:lnTo>
                  <a:pt x="461886" y="101917"/>
                </a:lnTo>
                <a:close/>
              </a:path>
              <a:path w="462279" h="10223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462279" h="102235">
                <a:moveTo>
                  <a:pt x="442836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442836" y="9525"/>
                </a:lnTo>
                <a:lnTo>
                  <a:pt x="442836" y="19050"/>
                </a:lnTo>
                <a:close/>
              </a:path>
              <a:path w="462279" h="102235">
                <a:moveTo>
                  <a:pt x="442836" y="92392"/>
                </a:moveTo>
                <a:lnTo>
                  <a:pt x="442836" y="9525"/>
                </a:lnTo>
                <a:lnTo>
                  <a:pt x="452361" y="19050"/>
                </a:lnTo>
                <a:lnTo>
                  <a:pt x="461886" y="19050"/>
                </a:lnTo>
                <a:lnTo>
                  <a:pt x="461886" y="82867"/>
                </a:lnTo>
                <a:lnTo>
                  <a:pt x="452361" y="82867"/>
                </a:lnTo>
                <a:lnTo>
                  <a:pt x="442836" y="92392"/>
                </a:lnTo>
                <a:close/>
              </a:path>
              <a:path w="462279" h="102235">
                <a:moveTo>
                  <a:pt x="461886" y="19050"/>
                </a:moveTo>
                <a:lnTo>
                  <a:pt x="452361" y="19050"/>
                </a:lnTo>
                <a:lnTo>
                  <a:pt x="442836" y="9525"/>
                </a:lnTo>
                <a:lnTo>
                  <a:pt x="461886" y="9525"/>
                </a:lnTo>
                <a:lnTo>
                  <a:pt x="461886" y="19050"/>
                </a:lnTo>
                <a:close/>
              </a:path>
              <a:path w="462279" h="102235">
                <a:moveTo>
                  <a:pt x="19050" y="92392"/>
                </a:moveTo>
                <a:lnTo>
                  <a:pt x="9525" y="82867"/>
                </a:lnTo>
                <a:lnTo>
                  <a:pt x="19050" y="82867"/>
                </a:lnTo>
                <a:lnTo>
                  <a:pt x="19050" y="92392"/>
                </a:lnTo>
                <a:close/>
              </a:path>
              <a:path w="462279" h="102235">
                <a:moveTo>
                  <a:pt x="442836" y="92392"/>
                </a:moveTo>
                <a:lnTo>
                  <a:pt x="19050" y="92392"/>
                </a:lnTo>
                <a:lnTo>
                  <a:pt x="19050" y="82867"/>
                </a:lnTo>
                <a:lnTo>
                  <a:pt x="442836" y="82867"/>
                </a:lnTo>
                <a:lnTo>
                  <a:pt x="442836" y="92392"/>
                </a:lnTo>
                <a:close/>
              </a:path>
              <a:path w="462279" h="102235">
                <a:moveTo>
                  <a:pt x="461886" y="92392"/>
                </a:moveTo>
                <a:lnTo>
                  <a:pt x="442836" y="92392"/>
                </a:lnTo>
                <a:lnTo>
                  <a:pt x="452361" y="82867"/>
                </a:lnTo>
                <a:lnTo>
                  <a:pt x="461886" y="82867"/>
                </a:lnTo>
                <a:lnTo>
                  <a:pt x="461886" y="92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789419" y="2742438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5" h="0">
                <a:moveTo>
                  <a:pt x="0" y="0"/>
                </a:moveTo>
                <a:lnTo>
                  <a:pt x="443483" y="0"/>
                </a:lnTo>
              </a:path>
            </a:pathLst>
          </a:custGeom>
          <a:ln w="838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80021" y="2691625"/>
            <a:ext cx="462280" cy="102235"/>
          </a:xfrm>
          <a:custGeom>
            <a:avLst/>
            <a:gdLst/>
            <a:ahLst/>
            <a:cxnLst/>
            <a:rect l="l" t="t" r="r" b="b"/>
            <a:pathLst>
              <a:path w="462279" h="102235">
                <a:moveTo>
                  <a:pt x="461886" y="101917"/>
                </a:moveTo>
                <a:lnTo>
                  <a:pt x="0" y="101917"/>
                </a:lnTo>
                <a:lnTo>
                  <a:pt x="0" y="0"/>
                </a:lnTo>
                <a:lnTo>
                  <a:pt x="461886" y="0"/>
                </a:lnTo>
                <a:lnTo>
                  <a:pt x="461886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82867"/>
                </a:lnTo>
                <a:lnTo>
                  <a:pt x="9525" y="82867"/>
                </a:lnTo>
                <a:lnTo>
                  <a:pt x="19050" y="92392"/>
                </a:lnTo>
                <a:lnTo>
                  <a:pt x="461886" y="92392"/>
                </a:lnTo>
                <a:lnTo>
                  <a:pt x="461886" y="101917"/>
                </a:lnTo>
                <a:close/>
              </a:path>
              <a:path w="462279" h="10223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462279" h="102235">
                <a:moveTo>
                  <a:pt x="442836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442836" y="9525"/>
                </a:lnTo>
                <a:lnTo>
                  <a:pt x="442836" y="19050"/>
                </a:lnTo>
                <a:close/>
              </a:path>
              <a:path w="462279" h="102235">
                <a:moveTo>
                  <a:pt x="442836" y="92392"/>
                </a:moveTo>
                <a:lnTo>
                  <a:pt x="442836" y="9525"/>
                </a:lnTo>
                <a:lnTo>
                  <a:pt x="452361" y="19050"/>
                </a:lnTo>
                <a:lnTo>
                  <a:pt x="461886" y="19050"/>
                </a:lnTo>
                <a:lnTo>
                  <a:pt x="461886" y="82867"/>
                </a:lnTo>
                <a:lnTo>
                  <a:pt x="452361" y="82867"/>
                </a:lnTo>
                <a:lnTo>
                  <a:pt x="442836" y="92392"/>
                </a:lnTo>
                <a:close/>
              </a:path>
              <a:path w="462279" h="102235">
                <a:moveTo>
                  <a:pt x="461886" y="19050"/>
                </a:moveTo>
                <a:lnTo>
                  <a:pt x="452361" y="19050"/>
                </a:lnTo>
                <a:lnTo>
                  <a:pt x="442836" y="9525"/>
                </a:lnTo>
                <a:lnTo>
                  <a:pt x="461886" y="9525"/>
                </a:lnTo>
                <a:lnTo>
                  <a:pt x="461886" y="19050"/>
                </a:lnTo>
                <a:close/>
              </a:path>
              <a:path w="462279" h="102235">
                <a:moveTo>
                  <a:pt x="19050" y="92392"/>
                </a:moveTo>
                <a:lnTo>
                  <a:pt x="9525" y="82867"/>
                </a:lnTo>
                <a:lnTo>
                  <a:pt x="19050" y="82867"/>
                </a:lnTo>
                <a:lnTo>
                  <a:pt x="19050" y="92392"/>
                </a:lnTo>
                <a:close/>
              </a:path>
              <a:path w="462279" h="102235">
                <a:moveTo>
                  <a:pt x="442836" y="92392"/>
                </a:moveTo>
                <a:lnTo>
                  <a:pt x="19050" y="92392"/>
                </a:lnTo>
                <a:lnTo>
                  <a:pt x="19050" y="82867"/>
                </a:lnTo>
                <a:lnTo>
                  <a:pt x="442836" y="82867"/>
                </a:lnTo>
                <a:lnTo>
                  <a:pt x="442836" y="92392"/>
                </a:lnTo>
                <a:close/>
              </a:path>
              <a:path w="462279" h="102235">
                <a:moveTo>
                  <a:pt x="461886" y="92392"/>
                </a:moveTo>
                <a:lnTo>
                  <a:pt x="442836" y="92392"/>
                </a:lnTo>
                <a:lnTo>
                  <a:pt x="452361" y="82867"/>
                </a:lnTo>
                <a:lnTo>
                  <a:pt x="461886" y="82867"/>
                </a:lnTo>
                <a:lnTo>
                  <a:pt x="461886" y="92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57058" y="2881960"/>
            <a:ext cx="1162685" cy="0"/>
          </a:xfrm>
          <a:custGeom>
            <a:avLst/>
            <a:gdLst/>
            <a:ahLst/>
            <a:cxnLst/>
            <a:rect l="l" t="t" r="r" b="b"/>
            <a:pathLst>
              <a:path w="1162684" h="0">
                <a:moveTo>
                  <a:pt x="0" y="0"/>
                </a:moveTo>
                <a:lnTo>
                  <a:pt x="11620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78458" y="3054019"/>
            <a:ext cx="941069" cy="0"/>
          </a:xfrm>
          <a:custGeom>
            <a:avLst/>
            <a:gdLst/>
            <a:ahLst/>
            <a:cxnLst/>
            <a:rect l="l" t="t" r="r" b="b"/>
            <a:pathLst>
              <a:path w="941070" h="0">
                <a:moveTo>
                  <a:pt x="0" y="0"/>
                </a:moveTo>
                <a:lnTo>
                  <a:pt x="940701" y="0"/>
                </a:lnTo>
              </a:path>
            </a:pathLst>
          </a:custGeom>
          <a:ln w="204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367178" y="1671167"/>
            <a:ext cx="6582409" cy="10198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（</a:t>
            </a:r>
            <a:r>
              <a:rPr dirty="0" sz="2400" spc="-5" b="1">
                <a:latin typeface="华文楷体"/>
                <a:cs typeface="华文楷体"/>
              </a:rPr>
              <a:t>3</a:t>
            </a:r>
            <a:r>
              <a:rPr dirty="0" sz="2400" b="1">
                <a:latin typeface="华文楷体"/>
                <a:cs typeface="华文楷体"/>
              </a:rPr>
              <a:t>）为调节方便，尽可能测量多组数据，滑动</a:t>
            </a:r>
            <a:r>
              <a:rPr dirty="0" sz="2400" spc="-5" b="1">
                <a:latin typeface="华文楷体"/>
                <a:cs typeface="华文楷体"/>
              </a:rPr>
              <a:t>变 </a:t>
            </a:r>
            <a:r>
              <a:rPr dirty="0" sz="2400" b="1">
                <a:latin typeface="华文楷体"/>
                <a:cs typeface="华文楷体"/>
              </a:rPr>
              <a:t>阻器采用限流式接法，还是分压式接法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algn="r" marR="1816735">
              <a:lnSpc>
                <a:spcPts val="2070"/>
              </a:lnSpc>
            </a:pP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16908" sz="1725" spc="15" i="1">
                <a:latin typeface="Times New Roman"/>
                <a:cs typeface="Times New Roman"/>
              </a:rPr>
              <a:t>x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30708" y="2750540"/>
            <a:ext cx="0" cy="607695"/>
          </a:xfrm>
          <a:custGeom>
            <a:avLst/>
            <a:gdLst/>
            <a:ahLst/>
            <a:cxnLst/>
            <a:rect l="l" t="t" r="r" b="b"/>
            <a:pathLst>
              <a:path w="0" h="607695">
                <a:moveTo>
                  <a:pt x="0" y="0"/>
                </a:moveTo>
                <a:lnTo>
                  <a:pt x="0" y="60730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28930" y="3311791"/>
            <a:ext cx="872490" cy="76200"/>
          </a:xfrm>
          <a:custGeom>
            <a:avLst/>
            <a:gdLst/>
            <a:ahLst/>
            <a:cxnLst/>
            <a:rect l="l" t="t" r="r" b="b"/>
            <a:pathLst>
              <a:path w="87249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872490" h="76200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872490" h="76200">
                <a:moveTo>
                  <a:pt x="871880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871880" y="28575"/>
                </a:lnTo>
                <a:lnTo>
                  <a:pt x="87188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747266" y="3313734"/>
            <a:ext cx="872490" cy="76200"/>
          </a:xfrm>
          <a:custGeom>
            <a:avLst/>
            <a:gdLst/>
            <a:ahLst/>
            <a:cxnLst/>
            <a:rect l="l" t="t" r="r" b="b"/>
            <a:pathLst>
              <a:path w="872490" h="76200">
                <a:moveTo>
                  <a:pt x="795680" y="76200"/>
                </a:moveTo>
                <a:lnTo>
                  <a:pt x="795680" y="0"/>
                </a:lnTo>
                <a:lnTo>
                  <a:pt x="852830" y="28575"/>
                </a:lnTo>
                <a:lnTo>
                  <a:pt x="814730" y="28575"/>
                </a:lnTo>
                <a:lnTo>
                  <a:pt x="814730" y="47625"/>
                </a:lnTo>
                <a:lnTo>
                  <a:pt x="852830" y="47625"/>
                </a:lnTo>
                <a:lnTo>
                  <a:pt x="795680" y="76200"/>
                </a:lnTo>
                <a:close/>
              </a:path>
              <a:path w="872490" h="76200">
                <a:moveTo>
                  <a:pt x="795680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795680" y="28575"/>
                </a:lnTo>
                <a:lnTo>
                  <a:pt x="795680" y="47625"/>
                </a:lnTo>
                <a:close/>
              </a:path>
              <a:path w="872490" h="76200">
                <a:moveTo>
                  <a:pt x="852830" y="47625"/>
                </a:moveTo>
                <a:lnTo>
                  <a:pt x="814730" y="47625"/>
                </a:lnTo>
                <a:lnTo>
                  <a:pt x="814730" y="28575"/>
                </a:lnTo>
                <a:lnTo>
                  <a:pt x="852830" y="28575"/>
                </a:lnTo>
                <a:lnTo>
                  <a:pt x="871880" y="38100"/>
                </a:lnTo>
                <a:lnTo>
                  <a:pt x="85283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619146" y="3058769"/>
            <a:ext cx="0" cy="280670"/>
          </a:xfrm>
          <a:custGeom>
            <a:avLst/>
            <a:gdLst/>
            <a:ahLst/>
            <a:cxnLst/>
            <a:rect l="l" t="t" r="r" b="b"/>
            <a:pathLst>
              <a:path w="0" h="280670">
                <a:moveTo>
                  <a:pt x="0" y="0"/>
                </a:moveTo>
                <a:lnTo>
                  <a:pt x="0" y="28041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18958" y="2880588"/>
            <a:ext cx="76200" cy="134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25179" y="2742577"/>
            <a:ext cx="0" cy="134620"/>
          </a:xfrm>
          <a:custGeom>
            <a:avLst/>
            <a:gdLst/>
            <a:ahLst/>
            <a:cxnLst/>
            <a:rect l="l" t="t" r="r" b="b"/>
            <a:pathLst>
              <a:path w="0" h="134619">
                <a:moveTo>
                  <a:pt x="0" y="0"/>
                </a:moveTo>
                <a:lnTo>
                  <a:pt x="0" y="13427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01473" y="3026549"/>
            <a:ext cx="935990" cy="76200"/>
          </a:xfrm>
          <a:custGeom>
            <a:avLst/>
            <a:gdLst/>
            <a:ahLst/>
            <a:cxnLst/>
            <a:rect l="l" t="t" r="r" b="b"/>
            <a:pathLst>
              <a:path w="935990" h="76200">
                <a:moveTo>
                  <a:pt x="38061" y="76199"/>
                </a:moveTo>
                <a:lnTo>
                  <a:pt x="23233" y="73196"/>
                </a:lnTo>
                <a:lnTo>
                  <a:pt x="11129" y="65023"/>
                </a:lnTo>
                <a:lnTo>
                  <a:pt x="2977" y="52907"/>
                </a:lnTo>
                <a:lnTo>
                  <a:pt x="0" y="38074"/>
                </a:lnTo>
                <a:lnTo>
                  <a:pt x="3003" y="23245"/>
                </a:lnTo>
                <a:lnTo>
                  <a:pt x="11176" y="11141"/>
                </a:lnTo>
                <a:lnTo>
                  <a:pt x="23292" y="2984"/>
                </a:lnTo>
                <a:lnTo>
                  <a:pt x="38125" y="0"/>
                </a:lnTo>
                <a:lnTo>
                  <a:pt x="52954" y="3010"/>
                </a:lnTo>
                <a:lnTo>
                  <a:pt x="65058" y="11187"/>
                </a:lnTo>
                <a:lnTo>
                  <a:pt x="73215" y="23304"/>
                </a:lnTo>
                <a:lnTo>
                  <a:pt x="74275" y="28574"/>
                </a:lnTo>
                <a:lnTo>
                  <a:pt x="38100" y="28574"/>
                </a:lnTo>
                <a:lnTo>
                  <a:pt x="38087" y="47624"/>
                </a:lnTo>
                <a:lnTo>
                  <a:pt x="74268" y="47652"/>
                </a:lnTo>
                <a:lnTo>
                  <a:pt x="73189" y="52966"/>
                </a:lnTo>
                <a:lnTo>
                  <a:pt x="65012" y="65070"/>
                </a:lnTo>
                <a:lnTo>
                  <a:pt x="52895" y="73222"/>
                </a:lnTo>
                <a:lnTo>
                  <a:pt x="38061" y="76199"/>
                </a:lnTo>
                <a:close/>
              </a:path>
              <a:path w="935990" h="76200">
                <a:moveTo>
                  <a:pt x="74268" y="47652"/>
                </a:moveTo>
                <a:lnTo>
                  <a:pt x="38087" y="47624"/>
                </a:lnTo>
                <a:lnTo>
                  <a:pt x="38100" y="28574"/>
                </a:lnTo>
                <a:lnTo>
                  <a:pt x="74281" y="28602"/>
                </a:lnTo>
                <a:lnTo>
                  <a:pt x="76200" y="38138"/>
                </a:lnTo>
                <a:lnTo>
                  <a:pt x="74268" y="47652"/>
                </a:lnTo>
                <a:close/>
              </a:path>
              <a:path w="935990" h="76200">
                <a:moveTo>
                  <a:pt x="74281" y="28602"/>
                </a:moveTo>
                <a:lnTo>
                  <a:pt x="38100" y="28574"/>
                </a:lnTo>
                <a:lnTo>
                  <a:pt x="74275" y="28574"/>
                </a:lnTo>
                <a:close/>
              </a:path>
              <a:path w="935990" h="76200">
                <a:moveTo>
                  <a:pt x="935367" y="48310"/>
                </a:moveTo>
                <a:lnTo>
                  <a:pt x="74268" y="47652"/>
                </a:lnTo>
                <a:lnTo>
                  <a:pt x="76200" y="38138"/>
                </a:lnTo>
                <a:lnTo>
                  <a:pt x="74281" y="28602"/>
                </a:lnTo>
                <a:lnTo>
                  <a:pt x="935380" y="29260"/>
                </a:lnTo>
                <a:lnTo>
                  <a:pt x="935367" y="48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27457" y="2739612"/>
            <a:ext cx="461009" cy="0"/>
          </a:xfrm>
          <a:custGeom>
            <a:avLst/>
            <a:gdLst/>
            <a:ahLst/>
            <a:cxnLst/>
            <a:rect l="l" t="t" r="r" b="b"/>
            <a:pathLst>
              <a:path w="461009" h="0">
                <a:moveTo>
                  <a:pt x="0" y="0"/>
                </a:moveTo>
                <a:lnTo>
                  <a:pt x="460667" y="0"/>
                </a:lnTo>
              </a:path>
            </a:pathLst>
          </a:custGeom>
          <a:ln w="204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24636" y="2741669"/>
            <a:ext cx="1416685" cy="0"/>
          </a:xfrm>
          <a:custGeom>
            <a:avLst/>
            <a:gdLst/>
            <a:ahLst/>
            <a:cxnLst/>
            <a:rect l="l" t="t" r="r" b="b"/>
            <a:pathLst>
              <a:path w="1416684" h="0">
                <a:moveTo>
                  <a:pt x="0" y="0"/>
                </a:moveTo>
                <a:lnTo>
                  <a:pt x="1416659" y="0"/>
                </a:lnTo>
              </a:path>
            </a:pathLst>
          </a:custGeom>
          <a:ln w="245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82719" y="4416996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 h="0">
                <a:moveTo>
                  <a:pt x="0" y="0"/>
                </a:moveTo>
                <a:lnTo>
                  <a:pt x="557618" y="0"/>
                </a:lnTo>
              </a:path>
            </a:pathLst>
          </a:custGeom>
          <a:ln w="95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249686" y="4132186"/>
            <a:ext cx="21272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20" b="1" i="1">
                <a:latin typeface="Times New Roman"/>
                <a:cs typeface="Times New Roman"/>
              </a:rPr>
              <a:t>R</a:t>
            </a:r>
            <a:r>
              <a:rPr dirty="0" baseline="-26143" sz="1275" spc="22" b="1" i="1">
                <a:latin typeface="Times New Roman"/>
                <a:cs typeface="Times New Roman"/>
              </a:rPr>
              <a:t>x</a:t>
            </a:r>
            <a:endParaRPr baseline="-26143" sz="1275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648771" y="4273156"/>
            <a:ext cx="51689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62585" algn="l"/>
              </a:tabLst>
            </a:pPr>
            <a:r>
              <a:rPr dirty="0" sz="1500" spc="25" b="1" i="1">
                <a:latin typeface="Times New Roman"/>
                <a:cs typeface="Times New Roman"/>
              </a:rPr>
              <a:t>U</a:t>
            </a:r>
            <a:r>
              <a:rPr dirty="0" sz="1500" spc="25" b="1" i="1">
                <a:latin typeface="Times New Roman"/>
                <a:cs typeface="Times New Roman"/>
              </a:rPr>
              <a:t>	</a:t>
            </a:r>
            <a:r>
              <a:rPr dirty="0" sz="1500" spc="25" b="1" i="1">
                <a:latin typeface="Times New Roman"/>
                <a:cs typeface="Times New Roman"/>
              </a:rPr>
              <a:t>U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91165" y="4409097"/>
            <a:ext cx="55689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20" b="1" i="1">
                <a:latin typeface="Times New Roman"/>
                <a:cs typeface="Times New Roman"/>
              </a:rPr>
              <a:t>R</a:t>
            </a:r>
            <a:r>
              <a:rPr dirty="0" baseline="-26143" sz="1275" spc="30" b="1" i="1">
                <a:latin typeface="Times New Roman"/>
                <a:cs typeface="Times New Roman"/>
              </a:rPr>
              <a:t>x </a:t>
            </a:r>
            <a:r>
              <a:rPr dirty="0" sz="1500" spc="20" b="1">
                <a:latin typeface="Times New Roman"/>
                <a:cs typeface="Times New Roman"/>
              </a:rPr>
              <a:t>+</a:t>
            </a:r>
            <a:r>
              <a:rPr dirty="0" sz="1500" spc="-114" b="1">
                <a:latin typeface="Times New Roman"/>
                <a:cs typeface="Times New Roman"/>
              </a:rPr>
              <a:t> </a:t>
            </a:r>
            <a:r>
              <a:rPr dirty="0" sz="1500" spc="20" b="1" i="1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29068" y="4296384"/>
            <a:ext cx="44704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2735" algn="l"/>
              </a:tabLst>
            </a:pPr>
            <a:r>
              <a:rPr dirty="0" sz="1500" spc="15">
                <a:latin typeface="Times New Roman"/>
                <a:cs typeface="Times New Roman"/>
              </a:rPr>
              <a:t>0</a:t>
            </a:r>
            <a:r>
              <a:rPr dirty="0" sz="1500" spc="15">
                <a:latin typeface="Times New Roman"/>
                <a:cs typeface="Times New Roman"/>
              </a:rPr>
              <a:t>	</a:t>
            </a:r>
            <a:r>
              <a:rPr dirty="0" sz="1500" spc="25" b="1" i="1">
                <a:latin typeface="Times New Roman"/>
                <a:cs typeface="Times New Roman"/>
              </a:rPr>
              <a:t>U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05278" y="4181881"/>
            <a:ext cx="1551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电压范围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28823" y="4938661"/>
            <a:ext cx="64389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分压式调压范围稍大，数据点可以更分散一些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， 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选择分压式接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法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00259" y="3205035"/>
            <a:ext cx="941069" cy="78613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619125">
              <a:lnSpc>
                <a:spcPct val="100000"/>
              </a:lnSpc>
              <a:spcBef>
                <a:spcPts val="505"/>
              </a:spcBef>
            </a:pPr>
            <a:r>
              <a:rPr dirty="0" sz="1800" i="1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2400" b="1">
                <a:latin typeface="华文楷体"/>
                <a:cs typeface="华文楷体"/>
              </a:rPr>
              <a:t>限流</a:t>
            </a:r>
            <a:r>
              <a:rPr dirty="0" sz="2400" spc="-5" b="1">
                <a:latin typeface="华文楷体"/>
                <a:cs typeface="华文楷体"/>
              </a:rPr>
              <a:t>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05155" y="3168342"/>
            <a:ext cx="941069" cy="8229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573405">
              <a:lnSpc>
                <a:spcPct val="100000"/>
              </a:lnSpc>
              <a:spcBef>
                <a:spcPts val="630"/>
              </a:spcBef>
            </a:pPr>
            <a:r>
              <a:rPr dirty="0" sz="1800" i="1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400" spc="-5" b="1">
                <a:latin typeface="华文楷体"/>
                <a:cs typeface="华文楷体"/>
              </a:rPr>
              <a:t>分</a:t>
            </a:r>
            <a:r>
              <a:rPr dirty="0" sz="2400" b="1">
                <a:latin typeface="华文楷体"/>
                <a:cs typeface="华文楷体"/>
              </a:rPr>
              <a:t>压</a:t>
            </a:r>
            <a:r>
              <a:rPr dirty="0" sz="2400" spc="-5" b="1">
                <a:latin typeface="华文楷体"/>
                <a:cs typeface="华文楷体"/>
              </a:rPr>
              <a:t>式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900" y="1666481"/>
            <a:ext cx="688784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（</a:t>
            </a:r>
            <a:r>
              <a:rPr dirty="0" sz="2400" spc="-5" b="1">
                <a:latin typeface="华文楷体"/>
                <a:cs typeface="华文楷体"/>
              </a:rPr>
              <a:t>4</a:t>
            </a:r>
            <a:r>
              <a:rPr dirty="0" sz="2400" b="1">
                <a:latin typeface="华文楷体"/>
                <a:cs typeface="华文楷体"/>
              </a:rPr>
              <a:t>）请在纸上画出实验电路图，指出电流表和电</a:t>
            </a:r>
            <a:r>
              <a:rPr dirty="0" sz="2400" spc="-5" b="1">
                <a:latin typeface="华文楷体"/>
                <a:cs typeface="华文楷体"/>
              </a:rPr>
              <a:t>压 </a:t>
            </a:r>
            <a:r>
              <a:rPr dirty="0" sz="2400" b="1">
                <a:latin typeface="华文楷体"/>
                <a:cs typeface="华文楷体"/>
              </a:rPr>
              <a:t>表的正负接线柱，说明滑动变阻器的滑片应该放</a:t>
            </a:r>
            <a:r>
              <a:rPr dirty="0" sz="2400" spc="-5" b="1">
                <a:latin typeface="华文楷体"/>
                <a:cs typeface="华文楷体"/>
              </a:rPr>
              <a:t>在 </a:t>
            </a:r>
            <a:r>
              <a:rPr dirty="0" sz="2400" b="1">
                <a:latin typeface="华文楷体"/>
                <a:cs typeface="华文楷体"/>
              </a:rPr>
              <a:t>哪端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6256" y="3752887"/>
            <a:ext cx="156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1576" y="3733863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6111" y="3345726"/>
            <a:ext cx="335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310" algn="l"/>
              </a:tabLst>
            </a:pPr>
            <a:r>
              <a:rPr dirty="0" u="heavy" sz="1800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+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1611" y="3332645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85615" y="4498847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 h="0">
                <a:moveTo>
                  <a:pt x="0" y="0"/>
                </a:moveTo>
                <a:lnTo>
                  <a:pt x="441960" y="0"/>
                </a:lnTo>
              </a:path>
            </a:pathLst>
          </a:custGeom>
          <a:ln w="8229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75824" y="4448365"/>
            <a:ext cx="462280" cy="102235"/>
          </a:xfrm>
          <a:custGeom>
            <a:avLst/>
            <a:gdLst/>
            <a:ahLst/>
            <a:cxnLst/>
            <a:rect l="l" t="t" r="r" b="b"/>
            <a:pathLst>
              <a:path w="462279" h="102235">
                <a:moveTo>
                  <a:pt x="461886" y="101917"/>
                </a:moveTo>
                <a:lnTo>
                  <a:pt x="0" y="101917"/>
                </a:lnTo>
                <a:lnTo>
                  <a:pt x="0" y="0"/>
                </a:lnTo>
                <a:lnTo>
                  <a:pt x="461886" y="0"/>
                </a:lnTo>
                <a:lnTo>
                  <a:pt x="461886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82867"/>
                </a:lnTo>
                <a:lnTo>
                  <a:pt x="9525" y="82867"/>
                </a:lnTo>
                <a:lnTo>
                  <a:pt x="19050" y="92392"/>
                </a:lnTo>
                <a:lnTo>
                  <a:pt x="461886" y="92392"/>
                </a:lnTo>
                <a:lnTo>
                  <a:pt x="461886" y="101917"/>
                </a:lnTo>
                <a:close/>
              </a:path>
              <a:path w="462279" h="10223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462279" h="102235">
                <a:moveTo>
                  <a:pt x="442836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442836" y="9525"/>
                </a:lnTo>
                <a:lnTo>
                  <a:pt x="442836" y="19050"/>
                </a:lnTo>
                <a:close/>
              </a:path>
              <a:path w="462279" h="102235">
                <a:moveTo>
                  <a:pt x="442836" y="92392"/>
                </a:moveTo>
                <a:lnTo>
                  <a:pt x="442836" y="9525"/>
                </a:lnTo>
                <a:lnTo>
                  <a:pt x="452361" y="19050"/>
                </a:lnTo>
                <a:lnTo>
                  <a:pt x="461886" y="19050"/>
                </a:lnTo>
                <a:lnTo>
                  <a:pt x="461886" y="82867"/>
                </a:lnTo>
                <a:lnTo>
                  <a:pt x="452361" y="82867"/>
                </a:lnTo>
                <a:lnTo>
                  <a:pt x="442836" y="92392"/>
                </a:lnTo>
                <a:close/>
              </a:path>
              <a:path w="462279" h="102235">
                <a:moveTo>
                  <a:pt x="461886" y="19050"/>
                </a:moveTo>
                <a:lnTo>
                  <a:pt x="452361" y="19050"/>
                </a:lnTo>
                <a:lnTo>
                  <a:pt x="442836" y="9525"/>
                </a:lnTo>
                <a:lnTo>
                  <a:pt x="461886" y="9525"/>
                </a:lnTo>
                <a:lnTo>
                  <a:pt x="461886" y="19050"/>
                </a:lnTo>
                <a:close/>
              </a:path>
              <a:path w="462279" h="102235">
                <a:moveTo>
                  <a:pt x="19050" y="92392"/>
                </a:moveTo>
                <a:lnTo>
                  <a:pt x="9525" y="82867"/>
                </a:lnTo>
                <a:lnTo>
                  <a:pt x="19050" y="82867"/>
                </a:lnTo>
                <a:lnTo>
                  <a:pt x="19050" y="92392"/>
                </a:lnTo>
                <a:close/>
              </a:path>
              <a:path w="462279" h="102235">
                <a:moveTo>
                  <a:pt x="442836" y="92392"/>
                </a:moveTo>
                <a:lnTo>
                  <a:pt x="19050" y="92392"/>
                </a:lnTo>
                <a:lnTo>
                  <a:pt x="19050" y="82867"/>
                </a:lnTo>
                <a:lnTo>
                  <a:pt x="442836" y="82867"/>
                </a:lnTo>
                <a:lnTo>
                  <a:pt x="442836" y="92392"/>
                </a:lnTo>
                <a:close/>
              </a:path>
              <a:path w="462279" h="102235">
                <a:moveTo>
                  <a:pt x="461886" y="92392"/>
                </a:moveTo>
                <a:lnTo>
                  <a:pt x="442836" y="92392"/>
                </a:lnTo>
                <a:lnTo>
                  <a:pt x="452361" y="82867"/>
                </a:lnTo>
                <a:lnTo>
                  <a:pt x="461886" y="82867"/>
                </a:lnTo>
                <a:lnTo>
                  <a:pt x="461886" y="92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42132" y="4030217"/>
            <a:ext cx="443865" cy="0"/>
          </a:xfrm>
          <a:custGeom>
            <a:avLst/>
            <a:gdLst/>
            <a:ahLst/>
            <a:cxnLst/>
            <a:rect l="l" t="t" r="r" b="b"/>
            <a:pathLst>
              <a:path w="443864" h="0">
                <a:moveTo>
                  <a:pt x="0" y="0"/>
                </a:moveTo>
                <a:lnTo>
                  <a:pt x="443484" y="0"/>
                </a:lnTo>
              </a:path>
            </a:pathLst>
          </a:custGeom>
          <a:ln w="838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32988" y="3979062"/>
            <a:ext cx="462280" cy="102235"/>
          </a:xfrm>
          <a:custGeom>
            <a:avLst/>
            <a:gdLst/>
            <a:ahLst/>
            <a:cxnLst/>
            <a:rect l="l" t="t" r="r" b="b"/>
            <a:pathLst>
              <a:path w="462279" h="102235">
                <a:moveTo>
                  <a:pt x="461886" y="101904"/>
                </a:moveTo>
                <a:lnTo>
                  <a:pt x="0" y="101904"/>
                </a:lnTo>
                <a:lnTo>
                  <a:pt x="0" y="0"/>
                </a:lnTo>
                <a:lnTo>
                  <a:pt x="461886" y="0"/>
                </a:lnTo>
                <a:lnTo>
                  <a:pt x="461886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82854"/>
                </a:lnTo>
                <a:lnTo>
                  <a:pt x="9525" y="82854"/>
                </a:lnTo>
                <a:lnTo>
                  <a:pt x="19050" y="92379"/>
                </a:lnTo>
                <a:lnTo>
                  <a:pt x="461886" y="92379"/>
                </a:lnTo>
                <a:lnTo>
                  <a:pt x="461886" y="101904"/>
                </a:lnTo>
                <a:close/>
              </a:path>
              <a:path w="462279" h="10223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462279" h="102235">
                <a:moveTo>
                  <a:pt x="442836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442836" y="9525"/>
                </a:lnTo>
                <a:lnTo>
                  <a:pt x="442836" y="19050"/>
                </a:lnTo>
                <a:close/>
              </a:path>
              <a:path w="462279" h="102235">
                <a:moveTo>
                  <a:pt x="442836" y="92379"/>
                </a:moveTo>
                <a:lnTo>
                  <a:pt x="442836" y="9525"/>
                </a:lnTo>
                <a:lnTo>
                  <a:pt x="452361" y="19050"/>
                </a:lnTo>
                <a:lnTo>
                  <a:pt x="461886" y="19050"/>
                </a:lnTo>
                <a:lnTo>
                  <a:pt x="461886" y="82854"/>
                </a:lnTo>
                <a:lnTo>
                  <a:pt x="452361" y="82854"/>
                </a:lnTo>
                <a:lnTo>
                  <a:pt x="442836" y="92379"/>
                </a:lnTo>
                <a:close/>
              </a:path>
              <a:path w="462279" h="102235">
                <a:moveTo>
                  <a:pt x="461886" y="19050"/>
                </a:moveTo>
                <a:lnTo>
                  <a:pt x="452361" y="19050"/>
                </a:lnTo>
                <a:lnTo>
                  <a:pt x="442836" y="9525"/>
                </a:lnTo>
                <a:lnTo>
                  <a:pt x="461886" y="9525"/>
                </a:lnTo>
                <a:lnTo>
                  <a:pt x="461886" y="19050"/>
                </a:lnTo>
                <a:close/>
              </a:path>
              <a:path w="462279" h="102235">
                <a:moveTo>
                  <a:pt x="19050" y="92379"/>
                </a:moveTo>
                <a:lnTo>
                  <a:pt x="9525" y="82854"/>
                </a:lnTo>
                <a:lnTo>
                  <a:pt x="19050" y="82854"/>
                </a:lnTo>
                <a:lnTo>
                  <a:pt x="19050" y="92379"/>
                </a:lnTo>
                <a:close/>
              </a:path>
              <a:path w="462279" h="102235">
                <a:moveTo>
                  <a:pt x="442836" y="92379"/>
                </a:moveTo>
                <a:lnTo>
                  <a:pt x="19050" y="92379"/>
                </a:lnTo>
                <a:lnTo>
                  <a:pt x="19050" y="82854"/>
                </a:lnTo>
                <a:lnTo>
                  <a:pt x="442836" y="82854"/>
                </a:lnTo>
                <a:lnTo>
                  <a:pt x="442836" y="92379"/>
                </a:lnTo>
                <a:close/>
              </a:path>
              <a:path w="462279" h="102235">
                <a:moveTo>
                  <a:pt x="461886" y="92379"/>
                </a:moveTo>
                <a:lnTo>
                  <a:pt x="442836" y="92379"/>
                </a:lnTo>
                <a:lnTo>
                  <a:pt x="452361" y="82854"/>
                </a:lnTo>
                <a:lnTo>
                  <a:pt x="461886" y="82854"/>
                </a:lnTo>
                <a:lnTo>
                  <a:pt x="461886" y="92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06773" y="4318266"/>
            <a:ext cx="1162685" cy="0"/>
          </a:xfrm>
          <a:custGeom>
            <a:avLst/>
            <a:gdLst/>
            <a:ahLst/>
            <a:cxnLst/>
            <a:rect l="l" t="t" r="r" b="b"/>
            <a:pathLst>
              <a:path w="1162685" h="0">
                <a:moveTo>
                  <a:pt x="0" y="0"/>
                </a:moveTo>
                <a:lnTo>
                  <a:pt x="11620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30903" y="4485931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 h="0">
                <a:moveTo>
                  <a:pt x="0" y="0"/>
                </a:moveTo>
                <a:lnTo>
                  <a:pt x="93600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56076" y="4022013"/>
            <a:ext cx="231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16908" sz="1725" spc="15" i="1">
                <a:latin typeface="Times New Roman"/>
                <a:cs typeface="Times New Roman"/>
              </a:rPr>
              <a:t>x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86849" y="3632733"/>
            <a:ext cx="0" cy="1283970"/>
          </a:xfrm>
          <a:custGeom>
            <a:avLst/>
            <a:gdLst/>
            <a:ahLst/>
            <a:cxnLst/>
            <a:rect l="l" t="t" r="r" b="b"/>
            <a:pathLst>
              <a:path w="0" h="1283970">
                <a:moveTo>
                  <a:pt x="0" y="0"/>
                </a:moveTo>
                <a:lnTo>
                  <a:pt x="0" y="1283487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78645" y="4904740"/>
            <a:ext cx="622935" cy="0"/>
          </a:xfrm>
          <a:custGeom>
            <a:avLst/>
            <a:gdLst/>
            <a:ahLst/>
            <a:cxnLst/>
            <a:rect l="l" t="t" r="r" b="b"/>
            <a:pathLst>
              <a:path w="622935" h="0">
                <a:moveTo>
                  <a:pt x="0" y="0"/>
                </a:moveTo>
                <a:lnTo>
                  <a:pt x="62289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78693" y="4916208"/>
            <a:ext cx="690245" cy="0"/>
          </a:xfrm>
          <a:custGeom>
            <a:avLst/>
            <a:gdLst/>
            <a:ahLst/>
            <a:cxnLst/>
            <a:rect l="l" t="t" r="r" b="b"/>
            <a:pathLst>
              <a:path w="690245" h="0">
                <a:moveTo>
                  <a:pt x="0" y="0"/>
                </a:moveTo>
                <a:lnTo>
                  <a:pt x="69015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68862" y="4480268"/>
            <a:ext cx="0" cy="436245"/>
          </a:xfrm>
          <a:custGeom>
            <a:avLst/>
            <a:gdLst/>
            <a:ahLst/>
            <a:cxnLst/>
            <a:rect l="l" t="t" r="r" b="b"/>
            <a:pathLst>
              <a:path w="0" h="436245">
                <a:moveTo>
                  <a:pt x="0" y="0"/>
                </a:moveTo>
                <a:lnTo>
                  <a:pt x="0" y="43594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313961" y="4935893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68673" y="4312970"/>
            <a:ext cx="76200" cy="142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70366" y="4028541"/>
            <a:ext cx="0" cy="285115"/>
          </a:xfrm>
          <a:custGeom>
            <a:avLst/>
            <a:gdLst/>
            <a:ahLst/>
            <a:cxnLst/>
            <a:rect l="l" t="t" r="r" b="b"/>
            <a:pathLst>
              <a:path w="0" h="285114">
                <a:moveTo>
                  <a:pt x="0" y="0"/>
                </a:moveTo>
                <a:lnTo>
                  <a:pt x="0" y="284530"/>
                </a:lnTo>
              </a:path>
            </a:pathLst>
          </a:custGeom>
          <a:ln w="220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50273" y="4456468"/>
            <a:ext cx="935355" cy="76200"/>
          </a:xfrm>
          <a:custGeom>
            <a:avLst/>
            <a:gdLst/>
            <a:ahLst/>
            <a:cxnLst/>
            <a:rect l="l" t="t" r="r" b="b"/>
            <a:pathLst>
              <a:path w="935354" h="76200">
                <a:moveTo>
                  <a:pt x="38100" y="76200"/>
                </a:moveTo>
                <a:lnTo>
                  <a:pt x="23268" y="73206"/>
                </a:lnTo>
                <a:lnTo>
                  <a:pt x="11158" y="65041"/>
                </a:lnTo>
                <a:lnTo>
                  <a:pt x="2993" y="52931"/>
                </a:lnTo>
                <a:lnTo>
                  <a:pt x="0" y="38100"/>
                </a:lnTo>
                <a:lnTo>
                  <a:pt x="2993" y="23268"/>
                </a:lnTo>
                <a:lnTo>
                  <a:pt x="11158" y="11158"/>
                </a:lnTo>
                <a:lnTo>
                  <a:pt x="23268" y="2993"/>
                </a:lnTo>
                <a:lnTo>
                  <a:pt x="38100" y="0"/>
                </a:lnTo>
                <a:lnTo>
                  <a:pt x="52931" y="2993"/>
                </a:lnTo>
                <a:lnTo>
                  <a:pt x="65041" y="11158"/>
                </a:lnTo>
                <a:lnTo>
                  <a:pt x="73206" y="23268"/>
                </a:lnTo>
                <a:lnTo>
                  <a:pt x="74277" y="28575"/>
                </a:lnTo>
                <a:lnTo>
                  <a:pt x="38100" y="28575"/>
                </a:lnTo>
                <a:lnTo>
                  <a:pt x="38100" y="47625"/>
                </a:lnTo>
                <a:lnTo>
                  <a:pt x="74277" y="47625"/>
                </a:lnTo>
                <a:lnTo>
                  <a:pt x="73206" y="52931"/>
                </a:lnTo>
                <a:lnTo>
                  <a:pt x="65041" y="65041"/>
                </a:lnTo>
                <a:lnTo>
                  <a:pt x="52931" y="73206"/>
                </a:lnTo>
                <a:lnTo>
                  <a:pt x="38100" y="76200"/>
                </a:lnTo>
                <a:close/>
              </a:path>
              <a:path w="935354" h="76200">
                <a:moveTo>
                  <a:pt x="74277" y="47625"/>
                </a:moveTo>
                <a:lnTo>
                  <a:pt x="38100" y="47625"/>
                </a:lnTo>
                <a:lnTo>
                  <a:pt x="38100" y="28575"/>
                </a:lnTo>
                <a:lnTo>
                  <a:pt x="74277" y="28575"/>
                </a:lnTo>
                <a:lnTo>
                  <a:pt x="76200" y="38100"/>
                </a:lnTo>
                <a:lnTo>
                  <a:pt x="74277" y="47625"/>
                </a:lnTo>
                <a:close/>
              </a:path>
              <a:path w="935354" h="76200">
                <a:moveTo>
                  <a:pt x="935075" y="47625"/>
                </a:moveTo>
                <a:lnTo>
                  <a:pt x="74277" y="47625"/>
                </a:lnTo>
                <a:lnTo>
                  <a:pt x="76200" y="38100"/>
                </a:lnTo>
                <a:lnTo>
                  <a:pt x="74277" y="28575"/>
                </a:lnTo>
                <a:lnTo>
                  <a:pt x="935075" y="28575"/>
                </a:lnTo>
                <a:lnTo>
                  <a:pt x="935075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40545" y="4010456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38100" y="76200"/>
                </a:moveTo>
                <a:lnTo>
                  <a:pt x="23274" y="73206"/>
                </a:lnTo>
                <a:lnTo>
                  <a:pt x="11163" y="65041"/>
                </a:lnTo>
                <a:lnTo>
                  <a:pt x="2995" y="52931"/>
                </a:lnTo>
                <a:lnTo>
                  <a:pt x="0" y="38100"/>
                </a:lnTo>
                <a:lnTo>
                  <a:pt x="2995" y="23274"/>
                </a:lnTo>
                <a:lnTo>
                  <a:pt x="11163" y="11163"/>
                </a:lnTo>
                <a:lnTo>
                  <a:pt x="23274" y="2995"/>
                </a:lnTo>
                <a:lnTo>
                  <a:pt x="38100" y="0"/>
                </a:lnTo>
                <a:lnTo>
                  <a:pt x="52931" y="2995"/>
                </a:lnTo>
                <a:lnTo>
                  <a:pt x="65041" y="11163"/>
                </a:lnTo>
                <a:lnTo>
                  <a:pt x="73206" y="23274"/>
                </a:lnTo>
                <a:lnTo>
                  <a:pt x="74276" y="28575"/>
                </a:lnTo>
                <a:lnTo>
                  <a:pt x="38100" y="28575"/>
                </a:lnTo>
                <a:lnTo>
                  <a:pt x="38100" y="47625"/>
                </a:lnTo>
                <a:lnTo>
                  <a:pt x="74277" y="47625"/>
                </a:lnTo>
                <a:lnTo>
                  <a:pt x="73206" y="52931"/>
                </a:lnTo>
                <a:lnTo>
                  <a:pt x="65041" y="65041"/>
                </a:lnTo>
                <a:lnTo>
                  <a:pt x="52931" y="73206"/>
                </a:lnTo>
                <a:lnTo>
                  <a:pt x="38100" y="76200"/>
                </a:lnTo>
                <a:close/>
              </a:path>
              <a:path w="504825" h="76200">
                <a:moveTo>
                  <a:pt x="74277" y="47625"/>
                </a:moveTo>
                <a:lnTo>
                  <a:pt x="38100" y="47625"/>
                </a:lnTo>
                <a:lnTo>
                  <a:pt x="38100" y="28575"/>
                </a:lnTo>
                <a:lnTo>
                  <a:pt x="74276" y="28575"/>
                </a:lnTo>
                <a:lnTo>
                  <a:pt x="76200" y="38100"/>
                </a:lnTo>
                <a:lnTo>
                  <a:pt x="74277" y="47625"/>
                </a:lnTo>
                <a:close/>
              </a:path>
              <a:path w="504825" h="76200">
                <a:moveTo>
                  <a:pt x="504291" y="47625"/>
                </a:moveTo>
                <a:lnTo>
                  <a:pt x="74277" y="47625"/>
                </a:lnTo>
                <a:lnTo>
                  <a:pt x="76200" y="38100"/>
                </a:lnTo>
                <a:lnTo>
                  <a:pt x="74276" y="28575"/>
                </a:lnTo>
                <a:lnTo>
                  <a:pt x="504291" y="28575"/>
                </a:lnTo>
                <a:lnTo>
                  <a:pt x="504291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82085" y="4029328"/>
            <a:ext cx="1393825" cy="0"/>
          </a:xfrm>
          <a:custGeom>
            <a:avLst/>
            <a:gdLst/>
            <a:ahLst/>
            <a:cxnLst/>
            <a:rect l="l" t="t" r="r" b="b"/>
            <a:pathLst>
              <a:path w="1393825" h="0">
                <a:moveTo>
                  <a:pt x="0" y="0"/>
                </a:moveTo>
                <a:lnTo>
                  <a:pt x="1393228" y="0"/>
                </a:lnTo>
              </a:path>
            </a:pathLst>
          </a:custGeom>
          <a:ln w="204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34255" y="3807447"/>
            <a:ext cx="398780" cy="389890"/>
          </a:xfrm>
          <a:custGeom>
            <a:avLst/>
            <a:gdLst/>
            <a:ahLst/>
            <a:cxnLst/>
            <a:rect l="l" t="t" r="r" b="b"/>
            <a:pathLst>
              <a:path w="398779" h="389889">
                <a:moveTo>
                  <a:pt x="199428" y="389750"/>
                </a:moveTo>
                <a:lnTo>
                  <a:pt x="153745" y="384602"/>
                </a:lnTo>
                <a:lnTo>
                  <a:pt x="111805" y="369935"/>
                </a:lnTo>
                <a:lnTo>
                  <a:pt x="74801" y="346914"/>
                </a:lnTo>
                <a:lnTo>
                  <a:pt x="43926" y="316703"/>
                </a:lnTo>
                <a:lnTo>
                  <a:pt x="20372" y="280467"/>
                </a:lnTo>
                <a:lnTo>
                  <a:pt x="5332" y="239370"/>
                </a:lnTo>
                <a:lnTo>
                  <a:pt x="0" y="194576"/>
                </a:lnTo>
                <a:lnTo>
                  <a:pt x="5332" y="150004"/>
                </a:lnTo>
                <a:lnTo>
                  <a:pt x="20372" y="109065"/>
                </a:lnTo>
                <a:lnTo>
                  <a:pt x="43926" y="72935"/>
                </a:lnTo>
                <a:lnTo>
                  <a:pt x="74801" y="42788"/>
                </a:lnTo>
                <a:lnTo>
                  <a:pt x="111805" y="19800"/>
                </a:lnTo>
                <a:lnTo>
                  <a:pt x="153745" y="5145"/>
                </a:lnTo>
                <a:lnTo>
                  <a:pt x="199428" y="0"/>
                </a:lnTo>
                <a:lnTo>
                  <a:pt x="245110" y="5146"/>
                </a:lnTo>
                <a:lnTo>
                  <a:pt x="287046" y="19807"/>
                </a:lnTo>
                <a:lnTo>
                  <a:pt x="324039" y="42812"/>
                </a:lnTo>
                <a:lnTo>
                  <a:pt x="354894" y="72992"/>
                </a:lnTo>
                <a:lnTo>
                  <a:pt x="378414" y="109176"/>
                </a:lnTo>
                <a:lnTo>
                  <a:pt x="393403" y="150196"/>
                </a:lnTo>
                <a:lnTo>
                  <a:pt x="398665" y="194881"/>
                </a:lnTo>
                <a:lnTo>
                  <a:pt x="393403" y="239562"/>
                </a:lnTo>
                <a:lnTo>
                  <a:pt x="378414" y="280578"/>
                </a:lnTo>
                <a:lnTo>
                  <a:pt x="354894" y="316760"/>
                </a:lnTo>
                <a:lnTo>
                  <a:pt x="324039" y="346938"/>
                </a:lnTo>
                <a:lnTo>
                  <a:pt x="287046" y="369943"/>
                </a:lnTo>
                <a:lnTo>
                  <a:pt x="245110" y="384603"/>
                </a:lnTo>
                <a:lnTo>
                  <a:pt x="199428" y="389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24984" y="3797922"/>
            <a:ext cx="417830" cy="407670"/>
          </a:xfrm>
          <a:custGeom>
            <a:avLst/>
            <a:gdLst/>
            <a:ahLst/>
            <a:cxnLst/>
            <a:rect l="l" t="t" r="r" b="b"/>
            <a:pathLst>
              <a:path w="417829" h="407670">
                <a:moveTo>
                  <a:pt x="229781" y="407670"/>
                </a:moveTo>
                <a:lnTo>
                  <a:pt x="187617" y="407670"/>
                </a:lnTo>
                <a:lnTo>
                  <a:pt x="177177" y="406400"/>
                </a:lnTo>
                <a:lnTo>
                  <a:pt x="166446" y="403860"/>
                </a:lnTo>
                <a:lnTo>
                  <a:pt x="156806" y="401320"/>
                </a:lnTo>
                <a:lnTo>
                  <a:pt x="146456" y="398779"/>
                </a:lnTo>
                <a:lnTo>
                  <a:pt x="136766" y="396239"/>
                </a:lnTo>
                <a:lnTo>
                  <a:pt x="127292" y="392429"/>
                </a:lnTo>
                <a:lnTo>
                  <a:pt x="118059" y="387350"/>
                </a:lnTo>
                <a:lnTo>
                  <a:pt x="109461" y="383539"/>
                </a:lnTo>
                <a:lnTo>
                  <a:pt x="75806" y="361950"/>
                </a:lnTo>
                <a:lnTo>
                  <a:pt x="60998" y="347979"/>
                </a:lnTo>
                <a:lnTo>
                  <a:pt x="54089" y="341629"/>
                </a:lnTo>
                <a:lnTo>
                  <a:pt x="47828" y="334010"/>
                </a:lnTo>
                <a:lnTo>
                  <a:pt x="41338" y="326389"/>
                </a:lnTo>
                <a:lnTo>
                  <a:pt x="35521" y="317500"/>
                </a:lnTo>
                <a:lnTo>
                  <a:pt x="16281" y="283210"/>
                </a:lnTo>
                <a:lnTo>
                  <a:pt x="4140" y="245110"/>
                </a:lnTo>
                <a:lnTo>
                  <a:pt x="0" y="209550"/>
                </a:lnTo>
                <a:lnTo>
                  <a:pt x="0" y="198120"/>
                </a:lnTo>
                <a:lnTo>
                  <a:pt x="6464" y="152400"/>
                </a:lnTo>
                <a:lnTo>
                  <a:pt x="20459" y="115570"/>
                </a:lnTo>
                <a:lnTo>
                  <a:pt x="41617" y="81279"/>
                </a:lnTo>
                <a:lnTo>
                  <a:pt x="60998" y="59689"/>
                </a:lnTo>
                <a:lnTo>
                  <a:pt x="68579" y="52070"/>
                </a:lnTo>
                <a:lnTo>
                  <a:pt x="100329" y="29210"/>
                </a:lnTo>
                <a:lnTo>
                  <a:pt x="136766" y="11429"/>
                </a:lnTo>
                <a:lnTo>
                  <a:pt x="177177" y="1270"/>
                </a:lnTo>
                <a:lnTo>
                  <a:pt x="187617" y="0"/>
                </a:lnTo>
                <a:lnTo>
                  <a:pt x="229781" y="0"/>
                </a:lnTo>
                <a:lnTo>
                  <a:pt x="280631" y="11429"/>
                </a:lnTo>
                <a:lnTo>
                  <a:pt x="299338" y="19050"/>
                </a:lnTo>
                <a:lnTo>
                  <a:pt x="189496" y="19050"/>
                </a:lnTo>
                <a:lnTo>
                  <a:pt x="179527" y="20320"/>
                </a:lnTo>
                <a:lnTo>
                  <a:pt x="179997" y="20320"/>
                </a:lnTo>
                <a:lnTo>
                  <a:pt x="175088" y="21589"/>
                </a:lnTo>
                <a:lnTo>
                  <a:pt x="170637" y="21589"/>
                </a:lnTo>
                <a:lnTo>
                  <a:pt x="161010" y="24129"/>
                </a:lnTo>
                <a:lnTo>
                  <a:pt x="161455" y="24129"/>
                </a:lnTo>
                <a:lnTo>
                  <a:pt x="152006" y="26670"/>
                </a:lnTo>
                <a:lnTo>
                  <a:pt x="152450" y="26670"/>
                </a:lnTo>
                <a:lnTo>
                  <a:pt x="143192" y="29210"/>
                </a:lnTo>
                <a:lnTo>
                  <a:pt x="143624" y="29210"/>
                </a:lnTo>
                <a:lnTo>
                  <a:pt x="134569" y="33020"/>
                </a:lnTo>
                <a:lnTo>
                  <a:pt x="135000" y="33020"/>
                </a:lnTo>
                <a:lnTo>
                  <a:pt x="126174" y="36829"/>
                </a:lnTo>
                <a:lnTo>
                  <a:pt x="126593" y="36829"/>
                </a:lnTo>
                <a:lnTo>
                  <a:pt x="117995" y="40639"/>
                </a:lnTo>
                <a:lnTo>
                  <a:pt x="118402" y="40639"/>
                </a:lnTo>
                <a:lnTo>
                  <a:pt x="110058" y="45720"/>
                </a:lnTo>
                <a:lnTo>
                  <a:pt x="110451" y="45720"/>
                </a:lnTo>
                <a:lnTo>
                  <a:pt x="104384" y="49529"/>
                </a:lnTo>
                <a:lnTo>
                  <a:pt x="102742" y="49529"/>
                </a:lnTo>
                <a:lnTo>
                  <a:pt x="96494" y="54610"/>
                </a:lnTo>
                <a:lnTo>
                  <a:pt x="95300" y="54610"/>
                </a:lnTo>
                <a:lnTo>
                  <a:pt x="87769" y="60960"/>
                </a:lnTo>
                <a:lnTo>
                  <a:pt x="88125" y="60960"/>
                </a:lnTo>
                <a:lnTo>
                  <a:pt x="82344" y="66039"/>
                </a:lnTo>
                <a:lnTo>
                  <a:pt x="81229" y="66039"/>
                </a:lnTo>
                <a:lnTo>
                  <a:pt x="74320" y="72389"/>
                </a:lnTo>
                <a:lnTo>
                  <a:pt x="74637" y="72389"/>
                </a:lnTo>
                <a:lnTo>
                  <a:pt x="69145" y="78739"/>
                </a:lnTo>
                <a:lnTo>
                  <a:pt x="68351" y="78739"/>
                </a:lnTo>
                <a:lnTo>
                  <a:pt x="62090" y="86360"/>
                </a:lnTo>
                <a:lnTo>
                  <a:pt x="62382" y="86360"/>
                </a:lnTo>
                <a:lnTo>
                  <a:pt x="56464" y="92710"/>
                </a:lnTo>
                <a:lnTo>
                  <a:pt x="56743" y="92710"/>
                </a:lnTo>
                <a:lnTo>
                  <a:pt x="51193" y="100329"/>
                </a:lnTo>
                <a:lnTo>
                  <a:pt x="51460" y="100329"/>
                </a:lnTo>
                <a:lnTo>
                  <a:pt x="46278" y="107950"/>
                </a:lnTo>
                <a:lnTo>
                  <a:pt x="46520" y="107950"/>
                </a:lnTo>
                <a:lnTo>
                  <a:pt x="41719" y="115570"/>
                </a:lnTo>
                <a:lnTo>
                  <a:pt x="41948" y="115570"/>
                </a:lnTo>
                <a:lnTo>
                  <a:pt x="37553" y="123189"/>
                </a:lnTo>
                <a:lnTo>
                  <a:pt x="37757" y="123189"/>
                </a:lnTo>
                <a:lnTo>
                  <a:pt x="33769" y="132079"/>
                </a:lnTo>
                <a:lnTo>
                  <a:pt x="33959" y="132079"/>
                </a:lnTo>
                <a:lnTo>
                  <a:pt x="30391" y="139700"/>
                </a:lnTo>
                <a:lnTo>
                  <a:pt x="30556" y="139700"/>
                </a:lnTo>
                <a:lnTo>
                  <a:pt x="27419" y="148589"/>
                </a:lnTo>
                <a:lnTo>
                  <a:pt x="27571" y="148589"/>
                </a:lnTo>
                <a:lnTo>
                  <a:pt x="24879" y="157479"/>
                </a:lnTo>
                <a:lnTo>
                  <a:pt x="22783" y="166370"/>
                </a:lnTo>
                <a:lnTo>
                  <a:pt x="21132" y="175260"/>
                </a:lnTo>
                <a:lnTo>
                  <a:pt x="20097" y="184150"/>
                </a:lnTo>
                <a:lnTo>
                  <a:pt x="19545" y="189229"/>
                </a:lnTo>
                <a:lnTo>
                  <a:pt x="19240" y="194310"/>
                </a:lnTo>
                <a:lnTo>
                  <a:pt x="19097" y="198120"/>
                </a:lnTo>
                <a:lnTo>
                  <a:pt x="18986" y="203200"/>
                </a:lnTo>
                <a:lnTo>
                  <a:pt x="19097" y="209550"/>
                </a:lnTo>
                <a:lnTo>
                  <a:pt x="19240" y="213360"/>
                </a:lnTo>
                <a:lnTo>
                  <a:pt x="19545" y="218439"/>
                </a:lnTo>
                <a:lnTo>
                  <a:pt x="19977" y="222250"/>
                </a:lnTo>
                <a:lnTo>
                  <a:pt x="21209" y="232410"/>
                </a:lnTo>
                <a:lnTo>
                  <a:pt x="21351" y="232410"/>
                </a:lnTo>
                <a:lnTo>
                  <a:pt x="22885" y="241300"/>
                </a:lnTo>
                <a:lnTo>
                  <a:pt x="25006" y="250189"/>
                </a:lnTo>
                <a:lnTo>
                  <a:pt x="27571" y="259079"/>
                </a:lnTo>
                <a:lnTo>
                  <a:pt x="27419" y="259079"/>
                </a:lnTo>
                <a:lnTo>
                  <a:pt x="30556" y="267970"/>
                </a:lnTo>
                <a:lnTo>
                  <a:pt x="30900" y="267970"/>
                </a:lnTo>
                <a:lnTo>
                  <a:pt x="33959" y="275589"/>
                </a:lnTo>
                <a:lnTo>
                  <a:pt x="33769" y="275589"/>
                </a:lnTo>
                <a:lnTo>
                  <a:pt x="37757" y="284479"/>
                </a:lnTo>
                <a:lnTo>
                  <a:pt x="38181" y="284479"/>
                </a:lnTo>
                <a:lnTo>
                  <a:pt x="41948" y="292100"/>
                </a:lnTo>
                <a:lnTo>
                  <a:pt x="41719" y="292100"/>
                </a:lnTo>
                <a:lnTo>
                  <a:pt x="46520" y="299720"/>
                </a:lnTo>
                <a:lnTo>
                  <a:pt x="46278" y="299720"/>
                </a:lnTo>
                <a:lnTo>
                  <a:pt x="51460" y="307339"/>
                </a:lnTo>
                <a:lnTo>
                  <a:pt x="51193" y="307339"/>
                </a:lnTo>
                <a:lnTo>
                  <a:pt x="56743" y="314960"/>
                </a:lnTo>
                <a:lnTo>
                  <a:pt x="56464" y="314960"/>
                </a:lnTo>
                <a:lnTo>
                  <a:pt x="62382" y="321310"/>
                </a:lnTo>
                <a:lnTo>
                  <a:pt x="62090" y="321310"/>
                </a:lnTo>
                <a:lnTo>
                  <a:pt x="68351" y="328929"/>
                </a:lnTo>
                <a:lnTo>
                  <a:pt x="69145" y="328929"/>
                </a:lnTo>
                <a:lnTo>
                  <a:pt x="74637" y="335279"/>
                </a:lnTo>
                <a:lnTo>
                  <a:pt x="75471" y="335279"/>
                </a:lnTo>
                <a:lnTo>
                  <a:pt x="81229" y="341629"/>
                </a:lnTo>
                <a:lnTo>
                  <a:pt x="82344" y="341629"/>
                </a:lnTo>
                <a:lnTo>
                  <a:pt x="88125" y="346710"/>
                </a:lnTo>
                <a:lnTo>
                  <a:pt x="87769" y="346710"/>
                </a:lnTo>
                <a:lnTo>
                  <a:pt x="95300" y="351789"/>
                </a:lnTo>
                <a:lnTo>
                  <a:pt x="94932" y="351789"/>
                </a:lnTo>
                <a:lnTo>
                  <a:pt x="102742" y="358139"/>
                </a:lnTo>
                <a:lnTo>
                  <a:pt x="104384" y="358139"/>
                </a:lnTo>
                <a:lnTo>
                  <a:pt x="110451" y="361950"/>
                </a:lnTo>
                <a:lnTo>
                  <a:pt x="110058" y="361950"/>
                </a:lnTo>
                <a:lnTo>
                  <a:pt x="118402" y="367029"/>
                </a:lnTo>
                <a:lnTo>
                  <a:pt x="117995" y="367029"/>
                </a:lnTo>
                <a:lnTo>
                  <a:pt x="126593" y="370839"/>
                </a:lnTo>
                <a:lnTo>
                  <a:pt x="126174" y="370839"/>
                </a:lnTo>
                <a:lnTo>
                  <a:pt x="135000" y="374650"/>
                </a:lnTo>
                <a:lnTo>
                  <a:pt x="134569" y="374650"/>
                </a:lnTo>
                <a:lnTo>
                  <a:pt x="143624" y="378460"/>
                </a:lnTo>
                <a:lnTo>
                  <a:pt x="146278" y="378460"/>
                </a:lnTo>
                <a:lnTo>
                  <a:pt x="152450" y="381000"/>
                </a:lnTo>
                <a:lnTo>
                  <a:pt x="152006" y="381000"/>
                </a:lnTo>
                <a:lnTo>
                  <a:pt x="161455" y="383539"/>
                </a:lnTo>
                <a:lnTo>
                  <a:pt x="161010" y="383539"/>
                </a:lnTo>
                <a:lnTo>
                  <a:pt x="170637" y="384810"/>
                </a:lnTo>
                <a:lnTo>
                  <a:pt x="170179" y="384810"/>
                </a:lnTo>
                <a:lnTo>
                  <a:pt x="179997" y="387350"/>
                </a:lnTo>
                <a:lnTo>
                  <a:pt x="179527" y="387350"/>
                </a:lnTo>
                <a:lnTo>
                  <a:pt x="189496" y="388620"/>
                </a:lnTo>
                <a:lnTo>
                  <a:pt x="298932" y="388620"/>
                </a:lnTo>
                <a:lnTo>
                  <a:pt x="280631" y="396239"/>
                </a:lnTo>
                <a:lnTo>
                  <a:pt x="270941" y="398779"/>
                </a:lnTo>
                <a:lnTo>
                  <a:pt x="260591" y="401320"/>
                </a:lnTo>
                <a:lnTo>
                  <a:pt x="250951" y="403860"/>
                </a:lnTo>
                <a:lnTo>
                  <a:pt x="240220" y="406400"/>
                </a:lnTo>
                <a:lnTo>
                  <a:pt x="229781" y="407670"/>
                </a:lnTo>
                <a:close/>
              </a:path>
              <a:path w="417829" h="407670">
                <a:moveTo>
                  <a:pt x="247218" y="22860"/>
                </a:moveTo>
                <a:lnTo>
                  <a:pt x="237401" y="20320"/>
                </a:lnTo>
                <a:lnTo>
                  <a:pt x="237870" y="20320"/>
                </a:lnTo>
                <a:lnTo>
                  <a:pt x="227888" y="19050"/>
                </a:lnTo>
                <a:lnTo>
                  <a:pt x="299338" y="19050"/>
                </a:lnTo>
                <a:lnTo>
                  <a:pt x="303637" y="21589"/>
                </a:lnTo>
                <a:lnTo>
                  <a:pt x="246748" y="21589"/>
                </a:lnTo>
                <a:lnTo>
                  <a:pt x="247218" y="22860"/>
                </a:lnTo>
                <a:close/>
              </a:path>
              <a:path w="417829" h="407670">
                <a:moveTo>
                  <a:pt x="170179" y="22860"/>
                </a:moveTo>
                <a:lnTo>
                  <a:pt x="170637" y="21589"/>
                </a:lnTo>
                <a:lnTo>
                  <a:pt x="175088" y="21589"/>
                </a:lnTo>
                <a:lnTo>
                  <a:pt x="170179" y="22860"/>
                </a:lnTo>
                <a:close/>
              </a:path>
              <a:path w="417829" h="407670">
                <a:moveTo>
                  <a:pt x="315036" y="50800"/>
                </a:moveTo>
                <a:lnTo>
                  <a:pt x="306946" y="45720"/>
                </a:lnTo>
                <a:lnTo>
                  <a:pt x="307339" y="45720"/>
                </a:lnTo>
                <a:lnTo>
                  <a:pt x="298996" y="40639"/>
                </a:lnTo>
                <a:lnTo>
                  <a:pt x="299402" y="40639"/>
                </a:lnTo>
                <a:lnTo>
                  <a:pt x="290804" y="36829"/>
                </a:lnTo>
                <a:lnTo>
                  <a:pt x="291223" y="36829"/>
                </a:lnTo>
                <a:lnTo>
                  <a:pt x="282397" y="33020"/>
                </a:lnTo>
                <a:lnTo>
                  <a:pt x="282816" y="33020"/>
                </a:lnTo>
                <a:lnTo>
                  <a:pt x="273773" y="29210"/>
                </a:lnTo>
                <a:lnTo>
                  <a:pt x="274205" y="29210"/>
                </a:lnTo>
                <a:lnTo>
                  <a:pt x="264947" y="26670"/>
                </a:lnTo>
                <a:lnTo>
                  <a:pt x="265391" y="26670"/>
                </a:lnTo>
                <a:lnTo>
                  <a:pt x="255943" y="24129"/>
                </a:lnTo>
                <a:lnTo>
                  <a:pt x="256387" y="24129"/>
                </a:lnTo>
                <a:lnTo>
                  <a:pt x="246748" y="21589"/>
                </a:lnTo>
                <a:lnTo>
                  <a:pt x="303637" y="21589"/>
                </a:lnTo>
                <a:lnTo>
                  <a:pt x="307936" y="24129"/>
                </a:lnTo>
                <a:lnTo>
                  <a:pt x="317068" y="29210"/>
                </a:lnTo>
                <a:lnTo>
                  <a:pt x="325158" y="34289"/>
                </a:lnTo>
                <a:lnTo>
                  <a:pt x="333705" y="40639"/>
                </a:lnTo>
                <a:lnTo>
                  <a:pt x="341236" y="45720"/>
                </a:lnTo>
                <a:lnTo>
                  <a:pt x="345991" y="49529"/>
                </a:lnTo>
                <a:lnTo>
                  <a:pt x="314655" y="49529"/>
                </a:lnTo>
                <a:lnTo>
                  <a:pt x="315036" y="50800"/>
                </a:lnTo>
                <a:close/>
              </a:path>
              <a:path w="417829" h="407670">
                <a:moveTo>
                  <a:pt x="102362" y="50800"/>
                </a:moveTo>
                <a:lnTo>
                  <a:pt x="102742" y="49529"/>
                </a:lnTo>
                <a:lnTo>
                  <a:pt x="104384" y="49529"/>
                </a:lnTo>
                <a:lnTo>
                  <a:pt x="102362" y="50800"/>
                </a:lnTo>
                <a:close/>
              </a:path>
              <a:path w="417829" h="407670">
                <a:moveTo>
                  <a:pt x="322465" y="55879"/>
                </a:moveTo>
                <a:lnTo>
                  <a:pt x="314655" y="49529"/>
                </a:lnTo>
                <a:lnTo>
                  <a:pt x="345991" y="49529"/>
                </a:lnTo>
                <a:lnTo>
                  <a:pt x="349161" y="52070"/>
                </a:lnTo>
                <a:lnTo>
                  <a:pt x="351574" y="54610"/>
                </a:lnTo>
                <a:lnTo>
                  <a:pt x="322097" y="54610"/>
                </a:lnTo>
                <a:lnTo>
                  <a:pt x="322465" y="55879"/>
                </a:lnTo>
                <a:close/>
              </a:path>
              <a:path w="417829" h="407670">
                <a:moveTo>
                  <a:pt x="94932" y="55879"/>
                </a:moveTo>
                <a:lnTo>
                  <a:pt x="95300" y="54610"/>
                </a:lnTo>
                <a:lnTo>
                  <a:pt x="96494" y="54610"/>
                </a:lnTo>
                <a:lnTo>
                  <a:pt x="94932" y="55879"/>
                </a:lnTo>
                <a:close/>
              </a:path>
              <a:path w="417829" h="407670">
                <a:moveTo>
                  <a:pt x="336499" y="67310"/>
                </a:moveTo>
                <a:lnTo>
                  <a:pt x="329272" y="60960"/>
                </a:lnTo>
                <a:lnTo>
                  <a:pt x="329628" y="60960"/>
                </a:lnTo>
                <a:lnTo>
                  <a:pt x="322097" y="54610"/>
                </a:lnTo>
                <a:lnTo>
                  <a:pt x="351574" y="54610"/>
                </a:lnTo>
                <a:lnTo>
                  <a:pt x="356400" y="59689"/>
                </a:lnTo>
                <a:lnTo>
                  <a:pt x="363308" y="66039"/>
                </a:lnTo>
                <a:lnTo>
                  <a:pt x="336168" y="66039"/>
                </a:lnTo>
                <a:lnTo>
                  <a:pt x="336499" y="67310"/>
                </a:lnTo>
                <a:close/>
              </a:path>
              <a:path w="417829" h="407670">
                <a:moveTo>
                  <a:pt x="80899" y="67310"/>
                </a:moveTo>
                <a:lnTo>
                  <a:pt x="81229" y="66039"/>
                </a:lnTo>
                <a:lnTo>
                  <a:pt x="82344" y="66039"/>
                </a:lnTo>
                <a:lnTo>
                  <a:pt x="80899" y="67310"/>
                </a:lnTo>
                <a:close/>
              </a:path>
              <a:path w="417829" h="407670">
                <a:moveTo>
                  <a:pt x="349351" y="80010"/>
                </a:moveTo>
                <a:lnTo>
                  <a:pt x="342760" y="72389"/>
                </a:lnTo>
                <a:lnTo>
                  <a:pt x="343077" y="72389"/>
                </a:lnTo>
                <a:lnTo>
                  <a:pt x="336168" y="66039"/>
                </a:lnTo>
                <a:lnTo>
                  <a:pt x="363308" y="66039"/>
                </a:lnTo>
                <a:lnTo>
                  <a:pt x="369862" y="73660"/>
                </a:lnTo>
                <a:lnTo>
                  <a:pt x="373993" y="78739"/>
                </a:lnTo>
                <a:lnTo>
                  <a:pt x="349046" y="78739"/>
                </a:lnTo>
                <a:lnTo>
                  <a:pt x="349351" y="80010"/>
                </a:lnTo>
                <a:close/>
              </a:path>
              <a:path w="417829" h="407670">
                <a:moveTo>
                  <a:pt x="68046" y="80010"/>
                </a:moveTo>
                <a:lnTo>
                  <a:pt x="68351" y="78739"/>
                </a:lnTo>
                <a:lnTo>
                  <a:pt x="69145" y="78739"/>
                </a:lnTo>
                <a:lnTo>
                  <a:pt x="68046" y="80010"/>
                </a:lnTo>
                <a:close/>
              </a:path>
              <a:path w="417829" h="407670">
                <a:moveTo>
                  <a:pt x="417446" y="204470"/>
                </a:moveTo>
                <a:lnTo>
                  <a:pt x="398411" y="204470"/>
                </a:lnTo>
                <a:lnTo>
                  <a:pt x="398411" y="203200"/>
                </a:lnTo>
                <a:lnTo>
                  <a:pt x="398300" y="198120"/>
                </a:lnTo>
                <a:lnTo>
                  <a:pt x="398157" y="194310"/>
                </a:lnTo>
                <a:lnTo>
                  <a:pt x="397852" y="189229"/>
                </a:lnTo>
                <a:lnTo>
                  <a:pt x="397421" y="184150"/>
                </a:lnTo>
                <a:lnTo>
                  <a:pt x="396189" y="175260"/>
                </a:lnTo>
                <a:lnTo>
                  <a:pt x="394512" y="166370"/>
                </a:lnTo>
                <a:lnTo>
                  <a:pt x="392391" y="157479"/>
                </a:lnTo>
                <a:lnTo>
                  <a:pt x="389826" y="148589"/>
                </a:lnTo>
                <a:lnTo>
                  <a:pt x="389978" y="148589"/>
                </a:lnTo>
                <a:lnTo>
                  <a:pt x="386841" y="139700"/>
                </a:lnTo>
                <a:lnTo>
                  <a:pt x="387007" y="139700"/>
                </a:lnTo>
                <a:lnTo>
                  <a:pt x="383438" y="132079"/>
                </a:lnTo>
                <a:lnTo>
                  <a:pt x="383628" y="132079"/>
                </a:lnTo>
                <a:lnTo>
                  <a:pt x="379641" y="123189"/>
                </a:lnTo>
                <a:lnTo>
                  <a:pt x="379844" y="123189"/>
                </a:lnTo>
                <a:lnTo>
                  <a:pt x="375450" y="115570"/>
                </a:lnTo>
                <a:lnTo>
                  <a:pt x="375678" y="115570"/>
                </a:lnTo>
                <a:lnTo>
                  <a:pt x="370878" y="107950"/>
                </a:lnTo>
                <a:lnTo>
                  <a:pt x="371119" y="107950"/>
                </a:lnTo>
                <a:lnTo>
                  <a:pt x="365937" y="100329"/>
                </a:lnTo>
                <a:lnTo>
                  <a:pt x="366204" y="100329"/>
                </a:lnTo>
                <a:lnTo>
                  <a:pt x="360641" y="92710"/>
                </a:lnTo>
                <a:lnTo>
                  <a:pt x="360921" y="92710"/>
                </a:lnTo>
                <a:lnTo>
                  <a:pt x="355015" y="86360"/>
                </a:lnTo>
                <a:lnTo>
                  <a:pt x="355307" y="86360"/>
                </a:lnTo>
                <a:lnTo>
                  <a:pt x="349046" y="78739"/>
                </a:lnTo>
                <a:lnTo>
                  <a:pt x="373993" y="78739"/>
                </a:lnTo>
                <a:lnTo>
                  <a:pt x="376059" y="81279"/>
                </a:lnTo>
                <a:lnTo>
                  <a:pt x="381876" y="90170"/>
                </a:lnTo>
                <a:lnTo>
                  <a:pt x="387057" y="97789"/>
                </a:lnTo>
                <a:lnTo>
                  <a:pt x="404850" y="133350"/>
                </a:lnTo>
                <a:lnTo>
                  <a:pt x="415086" y="172720"/>
                </a:lnTo>
                <a:lnTo>
                  <a:pt x="417398" y="198120"/>
                </a:lnTo>
                <a:lnTo>
                  <a:pt x="417446" y="204470"/>
                </a:lnTo>
                <a:close/>
              </a:path>
              <a:path w="417829" h="407670">
                <a:moveTo>
                  <a:pt x="19938" y="185420"/>
                </a:moveTo>
                <a:lnTo>
                  <a:pt x="19977" y="184150"/>
                </a:lnTo>
                <a:lnTo>
                  <a:pt x="19938" y="185420"/>
                </a:lnTo>
                <a:close/>
              </a:path>
              <a:path w="417829" h="407670">
                <a:moveTo>
                  <a:pt x="397459" y="185420"/>
                </a:moveTo>
                <a:lnTo>
                  <a:pt x="397300" y="184150"/>
                </a:lnTo>
                <a:lnTo>
                  <a:pt x="397459" y="185420"/>
                </a:lnTo>
                <a:close/>
              </a:path>
              <a:path w="417829" h="407670">
                <a:moveTo>
                  <a:pt x="18994" y="203835"/>
                </a:moveTo>
                <a:lnTo>
                  <a:pt x="18986" y="203200"/>
                </a:lnTo>
                <a:lnTo>
                  <a:pt x="18994" y="203835"/>
                </a:lnTo>
                <a:close/>
              </a:path>
              <a:path w="417829" h="407670">
                <a:moveTo>
                  <a:pt x="398403" y="203835"/>
                </a:moveTo>
                <a:lnTo>
                  <a:pt x="398395" y="203200"/>
                </a:lnTo>
                <a:lnTo>
                  <a:pt x="398403" y="203835"/>
                </a:lnTo>
                <a:close/>
              </a:path>
              <a:path w="417829" h="407670">
                <a:moveTo>
                  <a:pt x="19002" y="204470"/>
                </a:moveTo>
                <a:lnTo>
                  <a:pt x="18994" y="203835"/>
                </a:lnTo>
                <a:lnTo>
                  <a:pt x="19002" y="204470"/>
                </a:lnTo>
                <a:close/>
              </a:path>
              <a:path w="417829" h="407670">
                <a:moveTo>
                  <a:pt x="415413" y="232410"/>
                </a:moveTo>
                <a:lnTo>
                  <a:pt x="396189" y="232410"/>
                </a:lnTo>
                <a:lnTo>
                  <a:pt x="397459" y="222250"/>
                </a:lnTo>
                <a:lnTo>
                  <a:pt x="397865" y="218439"/>
                </a:lnTo>
                <a:lnTo>
                  <a:pt x="398170" y="213360"/>
                </a:lnTo>
                <a:lnTo>
                  <a:pt x="398300" y="209550"/>
                </a:lnTo>
                <a:lnTo>
                  <a:pt x="398403" y="203835"/>
                </a:lnTo>
                <a:lnTo>
                  <a:pt x="398411" y="204470"/>
                </a:lnTo>
                <a:lnTo>
                  <a:pt x="417446" y="204470"/>
                </a:lnTo>
                <a:lnTo>
                  <a:pt x="417385" y="209550"/>
                </a:lnTo>
                <a:lnTo>
                  <a:pt x="417182" y="214629"/>
                </a:lnTo>
                <a:lnTo>
                  <a:pt x="416839" y="219710"/>
                </a:lnTo>
                <a:lnTo>
                  <a:pt x="416394" y="224789"/>
                </a:lnTo>
                <a:lnTo>
                  <a:pt x="415413" y="232410"/>
                </a:lnTo>
                <a:close/>
              </a:path>
              <a:path w="417829" h="407670">
                <a:moveTo>
                  <a:pt x="21351" y="232410"/>
                </a:moveTo>
                <a:lnTo>
                  <a:pt x="21209" y="232410"/>
                </a:lnTo>
                <a:lnTo>
                  <a:pt x="21132" y="231139"/>
                </a:lnTo>
                <a:lnTo>
                  <a:pt x="21351" y="232410"/>
                </a:lnTo>
                <a:close/>
              </a:path>
              <a:path w="417829" h="407670">
                <a:moveTo>
                  <a:pt x="406898" y="267970"/>
                </a:moveTo>
                <a:lnTo>
                  <a:pt x="386841" y="267970"/>
                </a:lnTo>
                <a:lnTo>
                  <a:pt x="389978" y="259079"/>
                </a:lnTo>
                <a:lnTo>
                  <a:pt x="389826" y="259079"/>
                </a:lnTo>
                <a:lnTo>
                  <a:pt x="392518" y="250189"/>
                </a:lnTo>
                <a:lnTo>
                  <a:pt x="394614" y="241300"/>
                </a:lnTo>
                <a:lnTo>
                  <a:pt x="396265" y="231139"/>
                </a:lnTo>
                <a:lnTo>
                  <a:pt x="396189" y="232410"/>
                </a:lnTo>
                <a:lnTo>
                  <a:pt x="415413" y="232410"/>
                </a:lnTo>
                <a:lnTo>
                  <a:pt x="415086" y="234950"/>
                </a:lnTo>
                <a:lnTo>
                  <a:pt x="413257" y="245110"/>
                </a:lnTo>
                <a:lnTo>
                  <a:pt x="410933" y="255270"/>
                </a:lnTo>
                <a:lnTo>
                  <a:pt x="408127" y="264160"/>
                </a:lnTo>
                <a:lnTo>
                  <a:pt x="406898" y="267970"/>
                </a:lnTo>
                <a:close/>
              </a:path>
              <a:path w="417829" h="407670">
                <a:moveTo>
                  <a:pt x="30900" y="267970"/>
                </a:moveTo>
                <a:lnTo>
                  <a:pt x="30556" y="267970"/>
                </a:lnTo>
                <a:lnTo>
                  <a:pt x="30391" y="266700"/>
                </a:lnTo>
                <a:lnTo>
                  <a:pt x="30900" y="267970"/>
                </a:lnTo>
                <a:close/>
              </a:path>
              <a:path w="417829" h="407670">
                <a:moveTo>
                  <a:pt x="400356" y="284479"/>
                </a:moveTo>
                <a:lnTo>
                  <a:pt x="379641" y="284479"/>
                </a:lnTo>
                <a:lnTo>
                  <a:pt x="383628" y="275589"/>
                </a:lnTo>
                <a:lnTo>
                  <a:pt x="383438" y="275589"/>
                </a:lnTo>
                <a:lnTo>
                  <a:pt x="387007" y="266700"/>
                </a:lnTo>
                <a:lnTo>
                  <a:pt x="386841" y="267970"/>
                </a:lnTo>
                <a:lnTo>
                  <a:pt x="406898" y="267970"/>
                </a:lnTo>
                <a:lnTo>
                  <a:pt x="404850" y="274320"/>
                </a:lnTo>
                <a:lnTo>
                  <a:pt x="400356" y="284479"/>
                </a:lnTo>
                <a:close/>
              </a:path>
              <a:path w="417829" h="407670">
                <a:moveTo>
                  <a:pt x="38181" y="284479"/>
                </a:moveTo>
                <a:lnTo>
                  <a:pt x="37757" y="284479"/>
                </a:lnTo>
                <a:lnTo>
                  <a:pt x="37553" y="283210"/>
                </a:lnTo>
                <a:lnTo>
                  <a:pt x="38181" y="284479"/>
                </a:lnTo>
                <a:close/>
              </a:path>
              <a:path w="417829" h="407670">
                <a:moveTo>
                  <a:pt x="373896" y="328929"/>
                </a:moveTo>
                <a:lnTo>
                  <a:pt x="349046" y="328929"/>
                </a:lnTo>
                <a:lnTo>
                  <a:pt x="355307" y="321310"/>
                </a:lnTo>
                <a:lnTo>
                  <a:pt x="355015" y="321310"/>
                </a:lnTo>
                <a:lnTo>
                  <a:pt x="360921" y="314960"/>
                </a:lnTo>
                <a:lnTo>
                  <a:pt x="360641" y="314960"/>
                </a:lnTo>
                <a:lnTo>
                  <a:pt x="366204" y="307339"/>
                </a:lnTo>
                <a:lnTo>
                  <a:pt x="365937" y="307339"/>
                </a:lnTo>
                <a:lnTo>
                  <a:pt x="371119" y="299720"/>
                </a:lnTo>
                <a:lnTo>
                  <a:pt x="370878" y="299720"/>
                </a:lnTo>
                <a:lnTo>
                  <a:pt x="375678" y="292100"/>
                </a:lnTo>
                <a:lnTo>
                  <a:pt x="375450" y="292100"/>
                </a:lnTo>
                <a:lnTo>
                  <a:pt x="379844" y="283210"/>
                </a:lnTo>
                <a:lnTo>
                  <a:pt x="379641" y="284479"/>
                </a:lnTo>
                <a:lnTo>
                  <a:pt x="400356" y="284479"/>
                </a:lnTo>
                <a:lnTo>
                  <a:pt x="396938" y="292100"/>
                </a:lnTo>
                <a:lnTo>
                  <a:pt x="392328" y="300989"/>
                </a:lnTo>
                <a:lnTo>
                  <a:pt x="387057" y="309879"/>
                </a:lnTo>
                <a:lnTo>
                  <a:pt x="381876" y="317500"/>
                </a:lnTo>
                <a:lnTo>
                  <a:pt x="376059" y="326389"/>
                </a:lnTo>
                <a:lnTo>
                  <a:pt x="373896" y="328929"/>
                </a:lnTo>
                <a:close/>
              </a:path>
              <a:path w="417829" h="407670">
                <a:moveTo>
                  <a:pt x="69145" y="328929"/>
                </a:moveTo>
                <a:lnTo>
                  <a:pt x="68351" y="328929"/>
                </a:lnTo>
                <a:lnTo>
                  <a:pt x="68046" y="327660"/>
                </a:lnTo>
                <a:lnTo>
                  <a:pt x="69145" y="328929"/>
                </a:lnTo>
                <a:close/>
              </a:path>
              <a:path w="417829" h="407670">
                <a:moveTo>
                  <a:pt x="368473" y="335279"/>
                </a:moveTo>
                <a:lnTo>
                  <a:pt x="342760" y="335279"/>
                </a:lnTo>
                <a:lnTo>
                  <a:pt x="349351" y="327660"/>
                </a:lnTo>
                <a:lnTo>
                  <a:pt x="349046" y="328929"/>
                </a:lnTo>
                <a:lnTo>
                  <a:pt x="373896" y="328929"/>
                </a:lnTo>
                <a:lnTo>
                  <a:pt x="368473" y="335279"/>
                </a:lnTo>
                <a:close/>
              </a:path>
              <a:path w="417829" h="407670">
                <a:moveTo>
                  <a:pt x="75471" y="335279"/>
                </a:moveTo>
                <a:lnTo>
                  <a:pt x="74637" y="335279"/>
                </a:lnTo>
                <a:lnTo>
                  <a:pt x="74320" y="334010"/>
                </a:lnTo>
                <a:lnTo>
                  <a:pt x="75471" y="335279"/>
                </a:lnTo>
                <a:close/>
              </a:path>
              <a:path w="417829" h="407670">
                <a:moveTo>
                  <a:pt x="362991" y="341629"/>
                </a:moveTo>
                <a:lnTo>
                  <a:pt x="336168" y="341629"/>
                </a:lnTo>
                <a:lnTo>
                  <a:pt x="343077" y="334010"/>
                </a:lnTo>
                <a:lnTo>
                  <a:pt x="342760" y="335279"/>
                </a:lnTo>
                <a:lnTo>
                  <a:pt x="368473" y="335279"/>
                </a:lnTo>
                <a:lnTo>
                  <a:pt x="362991" y="341629"/>
                </a:lnTo>
                <a:close/>
              </a:path>
              <a:path w="417829" h="407670">
                <a:moveTo>
                  <a:pt x="82344" y="341629"/>
                </a:moveTo>
                <a:lnTo>
                  <a:pt x="81229" y="341629"/>
                </a:lnTo>
                <a:lnTo>
                  <a:pt x="80899" y="340360"/>
                </a:lnTo>
                <a:lnTo>
                  <a:pt x="82344" y="341629"/>
                </a:lnTo>
                <a:close/>
              </a:path>
              <a:path w="417829" h="407670">
                <a:moveTo>
                  <a:pt x="346133" y="358139"/>
                </a:moveTo>
                <a:lnTo>
                  <a:pt x="314655" y="358139"/>
                </a:lnTo>
                <a:lnTo>
                  <a:pt x="322465" y="351789"/>
                </a:lnTo>
                <a:lnTo>
                  <a:pt x="322097" y="351789"/>
                </a:lnTo>
                <a:lnTo>
                  <a:pt x="329628" y="346710"/>
                </a:lnTo>
                <a:lnTo>
                  <a:pt x="329272" y="346710"/>
                </a:lnTo>
                <a:lnTo>
                  <a:pt x="336499" y="340360"/>
                </a:lnTo>
                <a:lnTo>
                  <a:pt x="336168" y="341629"/>
                </a:lnTo>
                <a:lnTo>
                  <a:pt x="362991" y="341629"/>
                </a:lnTo>
                <a:lnTo>
                  <a:pt x="356400" y="347979"/>
                </a:lnTo>
                <a:lnTo>
                  <a:pt x="349161" y="355600"/>
                </a:lnTo>
                <a:lnTo>
                  <a:pt x="346133" y="358139"/>
                </a:lnTo>
                <a:close/>
              </a:path>
              <a:path w="417829" h="407670">
                <a:moveTo>
                  <a:pt x="104384" y="358139"/>
                </a:moveTo>
                <a:lnTo>
                  <a:pt x="102742" y="358139"/>
                </a:lnTo>
                <a:lnTo>
                  <a:pt x="102362" y="356870"/>
                </a:lnTo>
                <a:lnTo>
                  <a:pt x="104384" y="358139"/>
                </a:lnTo>
                <a:close/>
              </a:path>
              <a:path w="417829" h="407670">
                <a:moveTo>
                  <a:pt x="316674" y="378460"/>
                </a:moveTo>
                <a:lnTo>
                  <a:pt x="273773" y="378460"/>
                </a:lnTo>
                <a:lnTo>
                  <a:pt x="282816" y="374650"/>
                </a:lnTo>
                <a:lnTo>
                  <a:pt x="282397" y="374650"/>
                </a:lnTo>
                <a:lnTo>
                  <a:pt x="291223" y="370839"/>
                </a:lnTo>
                <a:lnTo>
                  <a:pt x="290804" y="370839"/>
                </a:lnTo>
                <a:lnTo>
                  <a:pt x="299402" y="367029"/>
                </a:lnTo>
                <a:lnTo>
                  <a:pt x="298996" y="367029"/>
                </a:lnTo>
                <a:lnTo>
                  <a:pt x="307339" y="361950"/>
                </a:lnTo>
                <a:lnTo>
                  <a:pt x="306946" y="361950"/>
                </a:lnTo>
                <a:lnTo>
                  <a:pt x="315036" y="356870"/>
                </a:lnTo>
                <a:lnTo>
                  <a:pt x="314655" y="358139"/>
                </a:lnTo>
                <a:lnTo>
                  <a:pt x="346133" y="358139"/>
                </a:lnTo>
                <a:lnTo>
                  <a:pt x="341591" y="361950"/>
                </a:lnTo>
                <a:lnTo>
                  <a:pt x="333705" y="367029"/>
                </a:lnTo>
                <a:lnTo>
                  <a:pt x="325158" y="373379"/>
                </a:lnTo>
                <a:lnTo>
                  <a:pt x="316674" y="378460"/>
                </a:lnTo>
                <a:close/>
              </a:path>
              <a:path w="417829" h="407670">
                <a:moveTo>
                  <a:pt x="146278" y="378460"/>
                </a:moveTo>
                <a:lnTo>
                  <a:pt x="143624" y="378460"/>
                </a:lnTo>
                <a:lnTo>
                  <a:pt x="143192" y="377189"/>
                </a:lnTo>
                <a:lnTo>
                  <a:pt x="146278" y="378460"/>
                </a:lnTo>
                <a:close/>
              </a:path>
              <a:path w="417829" h="407670">
                <a:moveTo>
                  <a:pt x="298932" y="388620"/>
                </a:moveTo>
                <a:lnTo>
                  <a:pt x="227888" y="388620"/>
                </a:lnTo>
                <a:lnTo>
                  <a:pt x="237870" y="387350"/>
                </a:lnTo>
                <a:lnTo>
                  <a:pt x="237401" y="387350"/>
                </a:lnTo>
                <a:lnTo>
                  <a:pt x="247218" y="384810"/>
                </a:lnTo>
                <a:lnTo>
                  <a:pt x="246748" y="384810"/>
                </a:lnTo>
                <a:lnTo>
                  <a:pt x="256387" y="383539"/>
                </a:lnTo>
                <a:lnTo>
                  <a:pt x="255943" y="383539"/>
                </a:lnTo>
                <a:lnTo>
                  <a:pt x="265391" y="381000"/>
                </a:lnTo>
                <a:lnTo>
                  <a:pt x="264947" y="381000"/>
                </a:lnTo>
                <a:lnTo>
                  <a:pt x="274205" y="377189"/>
                </a:lnTo>
                <a:lnTo>
                  <a:pt x="273773" y="378460"/>
                </a:lnTo>
                <a:lnTo>
                  <a:pt x="316674" y="378460"/>
                </a:lnTo>
                <a:lnTo>
                  <a:pt x="307936" y="383539"/>
                </a:lnTo>
                <a:lnTo>
                  <a:pt x="298932" y="388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437888" y="3839756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85325" y="3632758"/>
            <a:ext cx="407670" cy="0"/>
          </a:xfrm>
          <a:custGeom>
            <a:avLst/>
            <a:gdLst/>
            <a:ahLst/>
            <a:cxnLst/>
            <a:rect l="l" t="t" r="r" b="b"/>
            <a:pathLst>
              <a:path w="407670" h="0">
                <a:moveTo>
                  <a:pt x="0" y="0"/>
                </a:moveTo>
                <a:lnTo>
                  <a:pt x="4072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02508" y="3437890"/>
            <a:ext cx="398780" cy="389890"/>
          </a:xfrm>
          <a:custGeom>
            <a:avLst/>
            <a:gdLst/>
            <a:ahLst/>
            <a:cxnLst/>
            <a:rect l="l" t="t" r="r" b="b"/>
            <a:pathLst>
              <a:path w="398779" h="389889">
                <a:moveTo>
                  <a:pt x="199034" y="389750"/>
                </a:moveTo>
                <a:lnTo>
                  <a:pt x="153348" y="384603"/>
                </a:lnTo>
                <a:lnTo>
                  <a:pt x="111403" y="369942"/>
                </a:lnTo>
                <a:lnTo>
                  <a:pt x="74401" y="346937"/>
                </a:lnTo>
                <a:lnTo>
                  <a:pt x="43605" y="316843"/>
                </a:lnTo>
                <a:lnTo>
                  <a:pt x="20122" y="280740"/>
                </a:lnTo>
                <a:lnTo>
                  <a:pt x="5186" y="239842"/>
                </a:lnTo>
                <a:lnTo>
                  <a:pt x="0" y="195325"/>
                </a:lnTo>
                <a:lnTo>
                  <a:pt x="5186" y="150476"/>
                </a:lnTo>
                <a:lnTo>
                  <a:pt x="20122" y="109338"/>
                </a:lnTo>
                <a:lnTo>
                  <a:pt x="43605" y="73074"/>
                </a:lnTo>
                <a:lnTo>
                  <a:pt x="74438" y="42847"/>
                </a:lnTo>
                <a:lnTo>
                  <a:pt x="111451" y="19807"/>
                </a:lnTo>
                <a:lnTo>
                  <a:pt x="153364" y="5146"/>
                </a:lnTo>
                <a:lnTo>
                  <a:pt x="199034" y="0"/>
                </a:lnTo>
                <a:lnTo>
                  <a:pt x="244720" y="5148"/>
                </a:lnTo>
                <a:lnTo>
                  <a:pt x="286669" y="19817"/>
                </a:lnTo>
                <a:lnTo>
                  <a:pt x="323682" y="42847"/>
                </a:lnTo>
                <a:lnTo>
                  <a:pt x="354500" y="72989"/>
                </a:lnTo>
                <a:lnTo>
                  <a:pt x="378020" y="109171"/>
                </a:lnTo>
                <a:lnTo>
                  <a:pt x="393009" y="150188"/>
                </a:lnTo>
                <a:lnTo>
                  <a:pt x="398271" y="194868"/>
                </a:lnTo>
                <a:lnTo>
                  <a:pt x="393009" y="239554"/>
                </a:lnTo>
                <a:lnTo>
                  <a:pt x="378020" y="280573"/>
                </a:lnTo>
                <a:lnTo>
                  <a:pt x="354500" y="316758"/>
                </a:lnTo>
                <a:lnTo>
                  <a:pt x="323646" y="346937"/>
                </a:lnTo>
                <a:lnTo>
                  <a:pt x="286622" y="369953"/>
                </a:lnTo>
                <a:lnTo>
                  <a:pt x="244704" y="384604"/>
                </a:lnTo>
                <a:lnTo>
                  <a:pt x="199034" y="389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92855" y="3428365"/>
            <a:ext cx="417830" cy="407670"/>
          </a:xfrm>
          <a:custGeom>
            <a:avLst/>
            <a:gdLst/>
            <a:ahLst/>
            <a:cxnLst/>
            <a:rect l="l" t="t" r="r" b="b"/>
            <a:pathLst>
              <a:path w="417829" h="407670">
                <a:moveTo>
                  <a:pt x="229768" y="407670"/>
                </a:moveTo>
                <a:lnTo>
                  <a:pt x="187604" y="407670"/>
                </a:lnTo>
                <a:lnTo>
                  <a:pt x="177165" y="406400"/>
                </a:lnTo>
                <a:lnTo>
                  <a:pt x="166433" y="403860"/>
                </a:lnTo>
                <a:lnTo>
                  <a:pt x="156794" y="401320"/>
                </a:lnTo>
                <a:lnTo>
                  <a:pt x="136753" y="396239"/>
                </a:lnTo>
                <a:lnTo>
                  <a:pt x="127279" y="392429"/>
                </a:lnTo>
                <a:lnTo>
                  <a:pt x="118046" y="387350"/>
                </a:lnTo>
                <a:lnTo>
                  <a:pt x="109448" y="383539"/>
                </a:lnTo>
                <a:lnTo>
                  <a:pt x="100317" y="378460"/>
                </a:lnTo>
                <a:lnTo>
                  <a:pt x="92227" y="373379"/>
                </a:lnTo>
                <a:lnTo>
                  <a:pt x="83680" y="367029"/>
                </a:lnTo>
                <a:lnTo>
                  <a:pt x="76149" y="361950"/>
                </a:lnTo>
                <a:lnTo>
                  <a:pt x="68224" y="355600"/>
                </a:lnTo>
                <a:lnTo>
                  <a:pt x="60985" y="347979"/>
                </a:lnTo>
                <a:lnTo>
                  <a:pt x="54076" y="341629"/>
                </a:lnTo>
                <a:lnTo>
                  <a:pt x="47523" y="334010"/>
                </a:lnTo>
                <a:lnTo>
                  <a:pt x="41325" y="326389"/>
                </a:lnTo>
                <a:lnTo>
                  <a:pt x="35509" y="317500"/>
                </a:lnTo>
                <a:lnTo>
                  <a:pt x="30327" y="309879"/>
                </a:lnTo>
                <a:lnTo>
                  <a:pt x="12534" y="274320"/>
                </a:lnTo>
                <a:lnTo>
                  <a:pt x="2298" y="234950"/>
                </a:lnTo>
                <a:lnTo>
                  <a:pt x="0" y="209550"/>
                </a:lnTo>
                <a:lnTo>
                  <a:pt x="0" y="198120"/>
                </a:lnTo>
                <a:lnTo>
                  <a:pt x="6451" y="152400"/>
                </a:lnTo>
                <a:lnTo>
                  <a:pt x="16459" y="124460"/>
                </a:lnTo>
                <a:lnTo>
                  <a:pt x="20662" y="114300"/>
                </a:lnTo>
                <a:lnTo>
                  <a:pt x="25057" y="106679"/>
                </a:lnTo>
                <a:lnTo>
                  <a:pt x="30327" y="97789"/>
                </a:lnTo>
                <a:lnTo>
                  <a:pt x="35509" y="90170"/>
                </a:lnTo>
                <a:lnTo>
                  <a:pt x="41325" y="81279"/>
                </a:lnTo>
                <a:lnTo>
                  <a:pt x="47815" y="73660"/>
                </a:lnTo>
                <a:lnTo>
                  <a:pt x="54394" y="66039"/>
                </a:lnTo>
                <a:lnTo>
                  <a:pt x="60985" y="59689"/>
                </a:lnTo>
                <a:lnTo>
                  <a:pt x="68224" y="52070"/>
                </a:lnTo>
                <a:lnTo>
                  <a:pt x="75793" y="45720"/>
                </a:lnTo>
                <a:lnTo>
                  <a:pt x="83680" y="40639"/>
                </a:lnTo>
                <a:lnTo>
                  <a:pt x="92227" y="34289"/>
                </a:lnTo>
                <a:lnTo>
                  <a:pt x="136753" y="11429"/>
                </a:lnTo>
                <a:lnTo>
                  <a:pt x="156794" y="6350"/>
                </a:lnTo>
                <a:lnTo>
                  <a:pt x="166433" y="3810"/>
                </a:lnTo>
                <a:lnTo>
                  <a:pt x="177165" y="1270"/>
                </a:lnTo>
                <a:lnTo>
                  <a:pt x="187604" y="0"/>
                </a:lnTo>
                <a:lnTo>
                  <a:pt x="229768" y="0"/>
                </a:lnTo>
                <a:lnTo>
                  <a:pt x="240207" y="1270"/>
                </a:lnTo>
                <a:lnTo>
                  <a:pt x="250939" y="3810"/>
                </a:lnTo>
                <a:lnTo>
                  <a:pt x="260578" y="6350"/>
                </a:lnTo>
                <a:lnTo>
                  <a:pt x="270929" y="8889"/>
                </a:lnTo>
                <a:lnTo>
                  <a:pt x="280619" y="11429"/>
                </a:lnTo>
                <a:lnTo>
                  <a:pt x="290093" y="15239"/>
                </a:lnTo>
                <a:lnTo>
                  <a:pt x="299326" y="19050"/>
                </a:lnTo>
                <a:lnTo>
                  <a:pt x="189496" y="19050"/>
                </a:lnTo>
                <a:lnTo>
                  <a:pt x="179514" y="20320"/>
                </a:lnTo>
                <a:lnTo>
                  <a:pt x="179984" y="20320"/>
                </a:lnTo>
                <a:lnTo>
                  <a:pt x="175082" y="21589"/>
                </a:lnTo>
                <a:lnTo>
                  <a:pt x="170637" y="21589"/>
                </a:lnTo>
                <a:lnTo>
                  <a:pt x="160997" y="24129"/>
                </a:lnTo>
                <a:lnTo>
                  <a:pt x="161442" y="24129"/>
                </a:lnTo>
                <a:lnTo>
                  <a:pt x="151993" y="26670"/>
                </a:lnTo>
                <a:lnTo>
                  <a:pt x="152438" y="26670"/>
                </a:lnTo>
                <a:lnTo>
                  <a:pt x="143179" y="29210"/>
                </a:lnTo>
                <a:lnTo>
                  <a:pt x="143611" y="29210"/>
                </a:lnTo>
                <a:lnTo>
                  <a:pt x="134569" y="33020"/>
                </a:lnTo>
                <a:lnTo>
                  <a:pt x="134988" y="33020"/>
                </a:lnTo>
                <a:lnTo>
                  <a:pt x="126161" y="36829"/>
                </a:lnTo>
                <a:lnTo>
                  <a:pt x="126580" y="36829"/>
                </a:lnTo>
                <a:lnTo>
                  <a:pt x="117983" y="40639"/>
                </a:lnTo>
                <a:lnTo>
                  <a:pt x="118389" y="40639"/>
                </a:lnTo>
                <a:lnTo>
                  <a:pt x="110045" y="45720"/>
                </a:lnTo>
                <a:lnTo>
                  <a:pt x="110439" y="45720"/>
                </a:lnTo>
                <a:lnTo>
                  <a:pt x="104371" y="49529"/>
                </a:lnTo>
                <a:lnTo>
                  <a:pt x="102730" y="49529"/>
                </a:lnTo>
                <a:lnTo>
                  <a:pt x="96481" y="54610"/>
                </a:lnTo>
                <a:lnTo>
                  <a:pt x="95288" y="54610"/>
                </a:lnTo>
                <a:lnTo>
                  <a:pt x="87757" y="60960"/>
                </a:lnTo>
                <a:lnTo>
                  <a:pt x="88112" y="60960"/>
                </a:lnTo>
                <a:lnTo>
                  <a:pt x="82331" y="66039"/>
                </a:lnTo>
                <a:lnTo>
                  <a:pt x="81229" y="66039"/>
                </a:lnTo>
                <a:lnTo>
                  <a:pt x="74307" y="72389"/>
                </a:lnTo>
                <a:lnTo>
                  <a:pt x="74625" y="72389"/>
                </a:lnTo>
                <a:lnTo>
                  <a:pt x="69132" y="78739"/>
                </a:lnTo>
                <a:lnTo>
                  <a:pt x="68338" y="78739"/>
                </a:lnTo>
                <a:lnTo>
                  <a:pt x="62077" y="86360"/>
                </a:lnTo>
                <a:lnTo>
                  <a:pt x="62369" y="86360"/>
                </a:lnTo>
                <a:lnTo>
                  <a:pt x="56464" y="92710"/>
                </a:lnTo>
                <a:lnTo>
                  <a:pt x="56743" y="92710"/>
                </a:lnTo>
                <a:lnTo>
                  <a:pt x="51181" y="100329"/>
                </a:lnTo>
                <a:lnTo>
                  <a:pt x="51447" y="100329"/>
                </a:lnTo>
                <a:lnTo>
                  <a:pt x="46266" y="107950"/>
                </a:lnTo>
                <a:lnTo>
                  <a:pt x="46507" y="107950"/>
                </a:lnTo>
                <a:lnTo>
                  <a:pt x="41706" y="115570"/>
                </a:lnTo>
                <a:lnTo>
                  <a:pt x="41935" y="115570"/>
                </a:lnTo>
                <a:lnTo>
                  <a:pt x="37541" y="123189"/>
                </a:lnTo>
                <a:lnTo>
                  <a:pt x="37744" y="123189"/>
                </a:lnTo>
                <a:lnTo>
                  <a:pt x="33756" y="132079"/>
                </a:lnTo>
                <a:lnTo>
                  <a:pt x="33947" y="132079"/>
                </a:lnTo>
                <a:lnTo>
                  <a:pt x="30378" y="139700"/>
                </a:lnTo>
                <a:lnTo>
                  <a:pt x="30543" y="139700"/>
                </a:lnTo>
                <a:lnTo>
                  <a:pt x="27406" y="148589"/>
                </a:lnTo>
                <a:lnTo>
                  <a:pt x="27559" y="148589"/>
                </a:lnTo>
                <a:lnTo>
                  <a:pt x="24866" y="157479"/>
                </a:lnTo>
                <a:lnTo>
                  <a:pt x="22771" y="166370"/>
                </a:lnTo>
                <a:lnTo>
                  <a:pt x="21120" y="175260"/>
                </a:lnTo>
                <a:lnTo>
                  <a:pt x="20085" y="184150"/>
                </a:lnTo>
                <a:lnTo>
                  <a:pt x="19631" y="187960"/>
                </a:lnTo>
                <a:lnTo>
                  <a:pt x="19227" y="194310"/>
                </a:lnTo>
                <a:lnTo>
                  <a:pt x="19084" y="198120"/>
                </a:lnTo>
                <a:lnTo>
                  <a:pt x="18973" y="203200"/>
                </a:lnTo>
                <a:lnTo>
                  <a:pt x="19084" y="209550"/>
                </a:lnTo>
                <a:lnTo>
                  <a:pt x="19227" y="213360"/>
                </a:lnTo>
                <a:lnTo>
                  <a:pt x="19545" y="218439"/>
                </a:lnTo>
                <a:lnTo>
                  <a:pt x="19964" y="222250"/>
                </a:lnTo>
                <a:lnTo>
                  <a:pt x="21196" y="232410"/>
                </a:lnTo>
                <a:lnTo>
                  <a:pt x="21339" y="232410"/>
                </a:lnTo>
                <a:lnTo>
                  <a:pt x="22872" y="241300"/>
                </a:lnTo>
                <a:lnTo>
                  <a:pt x="24993" y="250189"/>
                </a:lnTo>
                <a:lnTo>
                  <a:pt x="27559" y="259079"/>
                </a:lnTo>
                <a:lnTo>
                  <a:pt x="27406" y="259079"/>
                </a:lnTo>
                <a:lnTo>
                  <a:pt x="30543" y="267970"/>
                </a:lnTo>
                <a:lnTo>
                  <a:pt x="30888" y="267970"/>
                </a:lnTo>
                <a:lnTo>
                  <a:pt x="33947" y="275589"/>
                </a:lnTo>
                <a:lnTo>
                  <a:pt x="33756" y="275589"/>
                </a:lnTo>
                <a:lnTo>
                  <a:pt x="37744" y="284479"/>
                </a:lnTo>
                <a:lnTo>
                  <a:pt x="38168" y="284479"/>
                </a:lnTo>
                <a:lnTo>
                  <a:pt x="41935" y="292100"/>
                </a:lnTo>
                <a:lnTo>
                  <a:pt x="41706" y="292100"/>
                </a:lnTo>
                <a:lnTo>
                  <a:pt x="46507" y="299720"/>
                </a:lnTo>
                <a:lnTo>
                  <a:pt x="46266" y="299720"/>
                </a:lnTo>
                <a:lnTo>
                  <a:pt x="51447" y="307339"/>
                </a:lnTo>
                <a:lnTo>
                  <a:pt x="51181" y="307339"/>
                </a:lnTo>
                <a:lnTo>
                  <a:pt x="56743" y="314960"/>
                </a:lnTo>
                <a:lnTo>
                  <a:pt x="56464" y="314960"/>
                </a:lnTo>
                <a:lnTo>
                  <a:pt x="62369" y="321310"/>
                </a:lnTo>
                <a:lnTo>
                  <a:pt x="62077" y="321310"/>
                </a:lnTo>
                <a:lnTo>
                  <a:pt x="68338" y="328929"/>
                </a:lnTo>
                <a:lnTo>
                  <a:pt x="69132" y="328929"/>
                </a:lnTo>
                <a:lnTo>
                  <a:pt x="74625" y="335279"/>
                </a:lnTo>
                <a:lnTo>
                  <a:pt x="75461" y="335279"/>
                </a:lnTo>
                <a:lnTo>
                  <a:pt x="81229" y="341629"/>
                </a:lnTo>
                <a:lnTo>
                  <a:pt x="82331" y="341629"/>
                </a:lnTo>
                <a:lnTo>
                  <a:pt x="88112" y="346710"/>
                </a:lnTo>
                <a:lnTo>
                  <a:pt x="87757" y="346710"/>
                </a:lnTo>
                <a:lnTo>
                  <a:pt x="95288" y="351789"/>
                </a:lnTo>
                <a:lnTo>
                  <a:pt x="94919" y="351789"/>
                </a:lnTo>
                <a:lnTo>
                  <a:pt x="102730" y="358139"/>
                </a:lnTo>
                <a:lnTo>
                  <a:pt x="104371" y="358139"/>
                </a:lnTo>
                <a:lnTo>
                  <a:pt x="110439" y="361950"/>
                </a:lnTo>
                <a:lnTo>
                  <a:pt x="110045" y="361950"/>
                </a:lnTo>
                <a:lnTo>
                  <a:pt x="118389" y="367029"/>
                </a:lnTo>
                <a:lnTo>
                  <a:pt x="117983" y="367029"/>
                </a:lnTo>
                <a:lnTo>
                  <a:pt x="126580" y="370839"/>
                </a:lnTo>
                <a:lnTo>
                  <a:pt x="126161" y="370839"/>
                </a:lnTo>
                <a:lnTo>
                  <a:pt x="134988" y="374650"/>
                </a:lnTo>
                <a:lnTo>
                  <a:pt x="134569" y="374650"/>
                </a:lnTo>
                <a:lnTo>
                  <a:pt x="143611" y="378460"/>
                </a:lnTo>
                <a:lnTo>
                  <a:pt x="146265" y="378460"/>
                </a:lnTo>
                <a:lnTo>
                  <a:pt x="152438" y="381000"/>
                </a:lnTo>
                <a:lnTo>
                  <a:pt x="151993" y="381000"/>
                </a:lnTo>
                <a:lnTo>
                  <a:pt x="161442" y="383539"/>
                </a:lnTo>
                <a:lnTo>
                  <a:pt x="160997" y="383539"/>
                </a:lnTo>
                <a:lnTo>
                  <a:pt x="170637" y="384810"/>
                </a:lnTo>
                <a:lnTo>
                  <a:pt x="170180" y="384810"/>
                </a:lnTo>
                <a:lnTo>
                  <a:pt x="179984" y="387350"/>
                </a:lnTo>
                <a:lnTo>
                  <a:pt x="179514" y="387350"/>
                </a:lnTo>
                <a:lnTo>
                  <a:pt x="189496" y="388620"/>
                </a:lnTo>
                <a:lnTo>
                  <a:pt x="298919" y="388620"/>
                </a:lnTo>
                <a:lnTo>
                  <a:pt x="280619" y="396239"/>
                </a:lnTo>
                <a:lnTo>
                  <a:pt x="260578" y="401320"/>
                </a:lnTo>
                <a:lnTo>
                  <a:pt x="250939" y="403860"/>
                </a:lnTo>
                <a:lnTo>
                  <a:pt x="240207" y="406400"/>
                </a:lnTo>
                <a:lnTo>
                  <a:pt x="229768" y="407670"/>
                </a:lnTo>
                <a:close/>
              </a:path>
              <a:path w="417829" h="407670">
                <a:moveTo>
                  <a:pt x="247205" y="22860"/>
                </a:moveTo>
                <a:lnTo>
                  <a:pt x="237388" y="20320"/>
                </a:lnTo>
                <a:lnTo>
                  <a:pt x="237858" y="20320"/>
                </a:lnTo>
                <a:lnTo>
                  <a:pt x="227888" y="19050"/>
                </a:lnTo>
                <a:lnTo>
                  <a:pt x="299326" y="19050"/>
                </a:lnTo>
                <a:lnTo>
                  <a:pt x="303625" y="21589"/>
                </a:lnTo>
                <a:lnTo>
                  <a:pt x="246748" y="21589"/>
                </a:lnTo>
                <a:lnTo>
                  <a:pt x="247205" y="22860"/>
                </a:lnTo>
                <a:close/>
              </a:path>
              <a:path w="417829" h="407670">
                <a:moveTo>
                  <a:pt x="170180" y="22860"/>
                </a:moveTo>
                <a:lnTo>
                  <a:pt x="170637" y="21589"/>
                </a:lnTo>
                <a:lnTo>
                  <a:pt x="175082" y="21589"/>
                </a:lnTo>
                <a:lnTo>
                  <a:pt x="170180" y="22860"/>
                </a:lnTo>
                <a:close/>
              </a:path>
              <a:path w="417829" h="407670">
                <a:moveTo>
                  <a:pt x="315023" y="50800"/>
                </a:moveTo>
                <a:lnTo>
                  <a:pt x="306933" y="45720"/>
                </a:lnTo>
                <a:lnTo>
                  <a:pt x="307327" y="45720"/>
                </a:lnTo>
                <a:lnTo>
                  <a:pt x="298983" y="40639"/>
                </a:lnTo>
                <a:lnTo>
                  <a:pt x="299389" y="40639"/>
                </a:lnTo>
                <a:lnTo>
                  <a:pt x="290791" y="36829"/>
                </a:lnTo>
                <a:lnTo>
                  <a:pt x="291211" y="36829"/>
                </a:lnTo>
                <a:lnTo>
                  <a:pt x="282384" y="33020"/>
                </a:lnTo>
                <a:lnTo>
                  <a:pt x="282816" y="33020"/>
                </a:lnTo>
                <a:lnTo>
                  <a:pt x="273761" y="29210"/>
                </a:lnTo>
                <a:lnTo>
                  <a:pt x="274193" y="29210"/>
                </a:lnTo>
                <a:lnTo>
                  <a:pt x="264934" y="26670"/>
                </a:lnTo>
                <a:lnTo>
                  <a:pt x="265379" y="26670"/>
                </a:lnTo>
                <a:lnTo>
                  <a:pt x="255930" y="24129"/>
                </a:lnTo>
                <a:lnTo>
                  <a:pt x="256387" y="24129"/>
                </a:lnTo>
                <a:lnTo>
                  <a:pt x="246748" y="21589"/>
                </a:lnTo>
                <a:lnTo>
                  <a:pt x="303625" y="21589"/>
                </a:lnTo>
                <a:lnTo>
                  <a:pt x="316661" y="29210"/>
                </a:lnTo>
                <a:lnTo>
                  <a:pt x="325145" y="34289"/>
                </a:lnTo>
                <a:lnTo>
                  <a:pt x="333336" y="39370"/>
                </a:lnTo>
                <a:lnTo>
                  <a:pt x="341579" y="45720"/>
                </a:lnTo>
                <a:lnTo>
                  <a:pt x="346120" y="49529"/>
                </a:lnTo>
                <a:lnTo>
                  <a:pt x="314642" y="49529"/>
                </a:lnTo>
                <a:lnTo>
                  <a:pt x="315023" y="50800"/>
                </a:lnTo>
                <a:close/>
              </a:path>
              <a:path w="417829" h="407670">
                <a:moveTo>
                  <a:pt x="102349" y="50800"/>
                </a:moveTo>
                <a:lnTo>
                  <a:pt x="102730" y="49529"/>
                </a:lnTo>
                <a:lnTo>
                  <a:pt x="104371" y="49529"/>
                </a:lnTo>
                <a:lnTo>
                  <a:pt x="102349" y="50800"/>
                </a:lnTo>
                <a:close/>
              </a:path>
              <a:path w="417829" h="407670">
                <a:moveTo>
                  <a:pt x="322453" y="55879"/>
                </a:moveTo>
                <a:lnTo>
                  <a:pt x="314642" y="49529"/>
                </a:lnTo>
                <a:lnTo>
                  <a:pt x="346120" y="49529"/>
                </a:lnTo>
                <a:lnTo>
                  <a:pt x="349148" y="52070"/>
                </a:lnTo>
                <a:lnTo>
                  <a:pt x="351561" y="54610"/>
                </a:lnTo>
                <a:lnTo>
                  <a:pt x="322084" y="54610"/>
                </a:lnTo>
                <a:lnTo>
                  <a:pt x="322453" y="55879"/>
                </a:lnTo>
                <a:close/>
              </a:path>
              <a:path w="417829" h="407670">
                <a:moveTo>
                  <a:pt x="94919" y="55879"/>
                </a:moveTo>
                <a:lnTo>
                  <a:pt x="95288" y="54610"/>
                </a:lnTo>
                <a:lnTo>
                  <a:pt x="96481" y="54610"/>
                </a:lnTo>
                <a:lnTo>
                  <a:pt x="94919" y="55879"/>
                </a:lnTo>
                <a:close/>
              </a:path>
              <a:path w="417829" h="407670">
                <a:moveTo>
                  <a:pt x="336486" y="67310"/>
                </a:moveTo>
                <a:lnTo>
                  <a:pt x="329260" y="60960"/>
                </a:lnTo>
                <a:lnTo>
                  <a:pt x="329615" y="60960"/>
                </a:lnTo>
                <a:lnTo>
                  <a:pt x="322084" y="54610"/>
                </a:lnTo>
                <a:lnTo>
                  <a:pt x="351561" y="54610"/>
                </a:lnTo>
                <a:lnTo>
                  <a:pt x="356387" y="59689"/>
                </a:lnTo>
                <a:lnTo>
                  <a:pt x="362991" y="66039"/>
                </a:lnTo>
                <a:lnTo>
                  <a:pt x="336156" y="66039"/>
                </a:lnTo>
                <a:lnTo>
                  <a:pt x="336486" y="67310"/>
                </a:lnTo>
                <a:close/>
              </a:path>
              <a:path w="417829" h="407670">
                <a:moveTo>
                  <a:pt x="80886" y="67310"/>
                </a:moveTo>
                <a:lnTo>
                  <a:pt x="81229" y="66039"/>
                </a:lnTo>
                <a:lnTo>
                  <a:pt x="82331" y="66039"/>
                </a:lnTo>
                <a:lnTo>
                  <a:pt x="80886" y="67310"/>
                </a:lnTo>
                <a:close/>
              </a:path>
              <a:path w="417829" h="407670">
                <a:moveTo>
                  <a:pt x="349338" y="80010"/>
                </a:moveTo>
                <a:lnTo>
                  <a:pt x="342747" y="72389"/>
                </a:lnTo>
                <a:lnTo>
                  <a:pt x="343065" y="72389"/>
                </a:lnTo>
                <a:lnTo>
                  <a:pt x="336156" y="66039"/>
                </a:lnTo>
                <a:lnTo>
                  <a:pt x="362991" y="66039"/>
                </a:lnTo>
                <a:lnTo>
                  <a:pt x="369557" y="73660"/>
                </a:lnTo>
                <a:lnTo>
                  <a:pt x="373883" y="78739"/>
                </a:lnTo>
                <a:lnTo>
                  <a:pt x="349034" y="78739"/>
                </a:lnTo>
                <a:lnTo>
                  <a:pt x="349338" y="80010"/>
                </a:lnTo>
                <a:close/>
              </a:path>
              <a:path w="417829" h="407670">
                <a:moveTo>
                  <a:pt x="68033" y="80010"/>
                </a:moveTo>
                <a:lnTo>
                  <a:pt x="68338" y="78739"/>
                </a:lnTo>
                <a:lnTo>
                  <a:pt x="69132" y="78739"/>
                </a:lnTo>
                <a:lnTo>
                  <a:pt x="68033" y="80010"/>
                </a:lnTo>
                <a:close/>
              </a:path>
              <a:path w="417829" h="407670">
                <a:moveTo>
                  <a:pt x="417433" y="204470"/>
                </a:moveTo>
                <a:lnTo>
                  <a:pt x="398399" y="204470"/>
                </a:lnTo>
                <a:lnTo>
                  <a:pt x="398399" y="203200"/>
                </a:lnTo>
                <a:lnTo>
                  <a:pt x="398287" y="198120"/>
                </a:lnTo>
                <a:lnTo>
                  <a:pt x="398145" y="194310"/>
                </a:lnTo>
                <a:lnTo>
                  <a:pt x="397840" y="189229"/>
                </a:lnTo>
                <a:lnTo>
                  <a:pt x="397408" y="184150"/>
                </a:lnTo>
                <a:lnTo>
                  <a:pt x="396176" y="175260"/>
                </a:lnTo>
                <a:lnTo>
                  <a:pt x="394500" y="166370"/>
                </a:lnTo>
                <a:lnTo>
                  <a:pt x="392379" y="157479"/>
                </a:lnTo>
                <a:lnTo>
                  <a:pt x="389813" y="148589"/>
                </a:lnTo>
                <a:lnTo>
                  <a:pt x="389966" y="148589"/>
                </a:lnTo>
                <a:lnTo>
                  <a:pt x="386829" y="139700"/>
                </a:lnTo>
                <a:lnTo>
                  <a:pt x="386994" y="139700"/>
                </a:lnTo>
                <a:lnTo>
                  <a:pt x="383425" y="132079"/>
                </a:lnTo>
                <a:lnTo>
                  <a:pt x="383616" y="132079"/>
                </a:lnTo>
                <a:lnTo>
                  <a:pt x="379628" y="123189"/>
                </a:lnTo>
                <a:lnTo>
                  <a:pt x="379831" y="123189"/>
                </a:lnTo>
                <a:lnTo>
                  <a:pt x="375437" y="115570"/>
                </a:lnTo>
                <a:lnTo>
                  <a:pt x="375666" y="115570"/>
                </a:lnTo>
                <a:lnTo>
                  <a:pt x="370865" y="107950"/>
                </a:lnTo>
                <a:lnTo>
                  <a:pt x="371106" y="107950"/>
                </a:lnTo>
                <a:lnTo>
                  <a:pt x="365925" y="100329"/>
                </a:lnTo>
                <a:lnTo>
                  <a:pt x="366191" y="100329"/>
                </a:lnTo>
                <a:lnTo>
                  <a:pt x="360641" y="92710"/>
                </a:lnTo>
                <a:lnTo>
                  <a:pt x="360921" y="92710"/>
                </a:lnTo>
                <a:lnTo>
                  <a:pt x="355003" y="86360"/>
                </a:lnTo>
                <a:lnTo>
                  <a:pt x="355295" y="86360"/>
                </a:lnTo>
                <a:lnTo>
                  <a:pt x="349034" y="78739"/>
                </a:lnTo>
                <a:lnTo>
                  <a:pt x="373883" y="78739"/>
                </a:lnTo>
                <a:lnTo>
                  <a:pt x="376047" y="81279"/>
                </a:lnTo>
                <a:lnTo>
                  <a:pt x="381863" y="90170"/>
                </a:lnTo>
                <a:lnTo>
                  <a:pt x="387045" y="97789"/>
                </a:lnTo>
                <a:lnTo>
                  <a:pt x="404837" y="133350"/>
                </a:lnTo>
                <a:lnTo>
                  <a:pt x="415074" y="172720"/>
                </a:lnTo>
                <a:lnTo>
                  <a:pt x="417385" y="198120"/>
                </a:lnTo>
                <a:lnTo>
                  <a:pt x="417433" y="204470"/>
                </a:lnTo>
                <a:close/>
              </a:path>
              <a:path w="417829" h="407670">
                <a:moveTo>
                  <a:pt x="19926" y="185420"/>
                </a:moveTo>
                <a:lnTo>
                  <a:pt x="19964" y="184150"/>
                </a:lnTo>
                <a:lnTo>
                  <a:pt x="19926" y="185420"/>
                </a:lnTo>
                <a:close/>
              </a:path>
              <a:path w="417829" h="407670">
                <a:moveTo>
                  <a:pt x="397446" y="185420"/>
                </a:moveTo>
                <a:lnTo>
                  <a:pt x="397287" y="184150"/>
                </a:lnTo>
                <a:lnTo>
                  <a:pt x="397446" y="185420"/>
                </a:lnTo>
                <a:close/>
              </a:path>
              <a:path w="417829" h="407670">
                <a:moveTo>
                  <a:pt x="18981" y="203835"/>
                </a:moveTo>
                <a:lnTo>
                  <a:pt x="18973" y="203200"/>
                </a:lnTo>
                <a:lnTo>
                  <a:pt x="18981" y="203835"/>
                </a:lnTo>
                <a:close/>
              </a:path>
              <a:path w="417829" h="407670">
                <a:moveTo>
                  <a:pt x="398391" y="203835"/>
                </a:moveTo>
                <a:lnTo>
                  <a:pt x="398383" y="203200"/>
                </a:lnTo>
                <a:lnTo>
                  <a:pt x="398391" y="203835"/>
                </a:lnTo>
                <a:close/>
              </a:path>
              <a:path w="417829" h="407670">
                <a:moveTo>
                  <a:pt x="18989" y="204470"/>
                </a:moveTo>
                <a:lnTo>
                  <a:pt x="18981" y="203835"/>
                </a:lnTo>
                <a:lnTo>
                  <a:pt x="18989" y="204470"/>
                </a:lnTo>
                <a:close/>
              </a:path>
              <a:path w="417829" h="407670">
                <a:moveTo>
                  <a:pt x="415334" y="232410"/>
                </a:moveTo>
                <a:lnTo>
                  <a:pt x="396176" y="232410"/>
                </a:lnTo>
                <a:lnTo>
                  <a:pt x="397446" y="222250"/>
                </a:lnTo>
                <a:lnTo>
                  <a:pt x="397852" y="218439"/>
                </a:lnTo>
                <a:lnTo>
                  <a:pt x="398157" y="213360"/>
                </a:lnTo>
                <a:lnTo>
                  <a:pt x="398287" y="209550"/>
                </a:lnTo>
                <a:lnTo>
                  <a:pt x="398391" y="203835"/>
                </a:lnTo>
                <a:lnTo>
                  <a:pt x="398399" y="204470"/>
                </a:lnTo>
                <a:lnTo>
                  <a:pt x="417433" y="204470"/>
                </a:lnTo>
                <a:lnTo>
                  <a:pt x="417372" y="209550"/>
                </a:lnTo>
                <a:lnTo>
                  <a:pt x="417169" y="214629"/>
                </a:lnTo>
                <a:lnTo>
                  <a:pt x="416826" y="219710"/>
                </a:lnTo>
                <a:lnTo>
                  <a:pt x="416344" y="224789"/>
                </a:lnTo>
                <a:lnTo>
                  <a:pt x="415334" y="232410"/>
                </a:lnTo>
                <a:close/>
              </a:path>
              <a:path w="417829" h="407670">
                <a:moveTo>
                  <a:pt x="21339" y="232410"/>
                </a:moveTo>
                <a:lnTo>
                  <a:pt x="21196" y="232410"/>
                </a:lnTo>
                <a:lnTo>
                  <a:pt x="21120" y="231139"/>
                </a:lnTo>
                <a:lnTo>
                  <a:pt x="21339" y="232410"/>
                </a:lnTo>
                <a:close/>
              </a:path>
              <a:path w="417829" h="407670">
                <a:moveTo>
                  <a:pt x="406823" y="267970"/>
                </a:moveTo>
                <a:lnTo>
                  <a:pt x="386829" y="267970"/>
                </a:lnTo>
                <a:lnTo>
                  <a:pt x="389966" y="259079"/>
                </a:lnTo>
                <a:lnTo>
                  <a:pt x="389813" y="259079"/>
                </a:lnTo>
                <a:lnTo>
                  <a:pt x="392506" y="250189"/>
                </a:lnTo>
                <a:lnTo>
                  <a:pt x="394601" y="241300"/>
                </a:lnTo>
                <a:lnTo>
                  <a:pt x="396252" y="231139"/>
                </a:lnTo>
                <a:lnTo>
                  <a:pt x="396176" y="232410"/>
                </a:lnTo>
                <a:lnTo>
                  <a:pt x="415334" y="232410"/>
                </a:lnTo>
                <a:lnTo>
                  <a:pt x="414997" y="234950"/>
                </a:lnTo>
                <a:lnTo>
                  <a:pt x="413245" y="245110"/>
                </a:lnTo>
                <a:lnTo>
                  <a:pt x="410921" y="255270"/>
                </a:lnTo>
                <a:lnTo>
                  <a:pt x="408114" y="264160"/>
                </a:lnTo>
                <a:lnTo>
                  <a:pt x="406823" y="267970"/>
                </a:lnTo>
                <a:close/>
              </a:path>
              <a:path w="417829" h="407670">
                <a:moveTo>
                  <a:pt x="30888" y="267970"/>
                </a:moveTo>
                <a:lnTo>
                  <a:pt x="30543" y="267970"/>
                </a:lnTo>
                <a:lnTo>
                  <a:pt x="30378" y="266700"/>
                </a:lnTo>
                <a:lnTo>
                  <a:pt x="30888" y="267970"/>
                </a:lnTo>
                <a:close/>
              </a:path>
              <a:path w="417829" h="407670">
                <a:moveTo>
                  <a:pt x="400507" y="284479"/>
                </a:moveTo>
                <a:lnTo>
                  <a:pt x="379628" y="284479"/>
                </a:lnTo>
                <a:lnTo>
                  <a:pt x="383616" y="275589"/>
                </a:lnTo>
                <a:lnTo>
                  <a:pt x="383425" y="275589"/>
                </a:lnTo>
                <a:lnTo>
                  <a:pt x="386994" y="266700"/>
                </a:lnTo>
                <a:lnTo>
                  <a:pt x="386829" y="267970"/>
                </a:lnTo>
                <a:lnTo>
                  <a:pt x="406823" y="267970"/>
                </a:lnTo>
                <a:lnTo>
                  <a:pt x="404672" y="274320"/>
                </a:lnTo>
                <a:lnTo>
                  <a:pt x="401104" y="283210"/>
                </a:lnTo>
                <a:lnTo>
                  <a:pt x="400507" y="284479"/>
                </a:lnTo>
                <a:close/>
              </a:path>
              <a:path w="417829" h="407670">
                <a:moveTo>
                  <a:pt x="38168" y="284479"/>
                </a:moveTo>
                <a:lnTo>
                  <a:pt x="37744" y="284479"/>
                </a:lnTo>
                <a:lnTo>
                  <a:pt x="37541" y="283210"/>
                </a:lnTo>
                <a:lnTo>
                  <a:pt x="38168" y="284479"/>
                </a:lnTo>
                <a:close/>
              </a:path>
              <a:path w="417829" h="407670">
                <a:moveTo>
                  <a:pt x="373697" y="328929"/>
                </a:moveTo>
                <a:lnTo>
                  <a:pt x="349034" y="328929"/>
                </a:lnTo>
                <a:lnTo>
                  <a:pt x="355295" y="321310"/>
                </a:lnTo>
                <a:lnTo>
                  <a:pt x="355003" y="321310"/>
                </a:lnTo>
                <a:lnTo>
                  <a:pt x="360921" y="314960"/>
                </a:lnTo>
                <a:lnTo>
                  <a:pt x="360641" y="314960"/>
                </a:lnTo>
                <a:lnTo>
                  <a:pt x="366191" y="307339"/>
                </a:lnTo>
                <a:lnTo>
                  <a:pt x="365925" y="307339"/>
                </a:lnTo>
                <a:lnTo>
                  <a:pt x="371106" y="299720"/>
                </a:lnTo>
                <a:lnTo>
                  <a:pt x="370865" y="299720"/>
                </a:lnTo>
                <a:lnTo>
                  <a:pt x="375666" y="292100"/>
                </a:lnTo>
                <a:lnTo>
                  <a:pt x="375437" y="292100"/>
                </a:lnTo>
                <a:lnTo>
                  <a:pt x="379831" y="283210"/>
                </a:lnTo>
                <a:lnTo>
                  <a:pt x="379628" y="284479"/>
                </a:lnTo>
                <a:lnTo>
                  <a:pt x="400507" y="284479"/>
                </a:lnTo>
                <a:lnTo>
                  <a:pt x="396925" y="292100"/>
                </a:lnTo>
                <a:lnTo>
                  <a:pt x="392315" y="300989"/>
                </a:lnTo>
                <a:lnTo>
                  <a:pt x="387045" y="309879"/>
                </a:lnTo>
                <a:lnTo>
                  <a:pt x="381863" y="317500"/>
                </a:lnTo>
                <a:lnTo>
                  <a:pt x="375767" y="326389"/>
                </a:lnTo>
                <a:lnTo>
                  <a:pt x="373697" y="328929"/>
                </a:lnTo>
                <a:close/>
              </a:path>
              <a:path w="417829" h="407670">
                <a:moveTo>
                  <a:pt x="69132" y="328929"/>
                </a:moveTo>
                <a:lnTo>
                  <a:pt x="68338" y="328929"/>
                </a:lnTo>
                <a:lnTo>
                  <a:pt x="68033" y="327660"/>
                </a:lnTo>
                <a:lnTo>
                  <a:pt x="69132" y="328929"/>
                </a:lnTo>
                <a:close/>
              </a:path>
              <a:path w="417829" h="407670">
                <a:moveTo>
                  <a:pt x="368462" y="335279"/>
                </a:moveTo>
                <a:lnTo>
                  <a:pt x="342747" y="335279"/>
                </a:lnTo>
                <a:lnTo>
                  <a:pt x="349338" y="327660"/>
                </a:lnTo>
                <a:lnTo>
                  <a:pt x="349034" y="328929"/>
                </a:lnTo>
                <a:lnTo>
                  <a:pt x="373697" y="328929"/>
                </a:lnTo>
                <a:lnTo>
                  <a:pt x="369557" y="334010"/>
                </a:lnTo>
                <a:lnTo>
                  <a:pt x="368462" y="335279"/>
                </a:lnTo>
                <a:close/>
              </a:path>
              <a:path w="417829" h="407670">
                <a:moveTo>
                  <a:pt x="75461" y="335279"/>
                </a:moveTo>
                <a:lnTo>
                  <a:pt x="74625" y="335279"/>
                </a:lnTo>
                <a:lnTo>
                  <a:pt x="74307" y="334010"/>
                </a:lnTo>
                <a:lnTo>
                  <a:pt x="75461" y="335279"/>
                </a:lnTo>
                <a:close/>
              </a:path>
              <a:path w="417829" h="407670">
                <a:moveTo>
                  <a:pt x="362991" y="341629"/>
                </a:moveTo>
                <a:lnTo>
                  <a:pt x="336156" y="341629"/>
                </a:lnTo>
                <a:lnTo>
                  <a:pt x="343065" y="334010"/>
                </a:lnTo>
                <a:lnTo>
                  <a:pt x="342747" y="335279"/>
                </a:lnTo>
                <a:lnTo>
                  <a:pt x="368462" y="335279"/>
                </a:lnTo>
                <a:lnTo>
                  <a:pt x="362991" y="341629"/>
                </a:lnTo>
                <a:close/>
              </a:path>
              <a:path w="417829" h="407670">
                <a:moveTo>
                  <a:pt x="82331" y="341629"/>
                </a:moveTo>
                <a:lnTo>
                  <a:pt x="81229" y="341629"/>
                </a:lnTo>
                <a:lnTo>
                  <a:pt x="80886" y="340360"/>
                </a:lnTo>
                <a:lnTo>
                  <a:pt x="82331" y="341629"/>
                </a:lnTo>
                <a:close/>
              </a:path>
              <a:path w="417829" h="407670">
                <a:moveTo>
                  <a:pt x="345772" y="358139"/>
                </a:moveTo>
                <a:lnTo>
                  <a:pt x="314642" y="358139"/>
                </a:lnTo>
                <a:lnTo>
                  <a:pt x="322453" y="351789"/>
                </a:lnTo>
                <a:lnTo>
                  <a:pt x="322084" y="351789"/>
                </a:lnTo>
                <a:lnTo>
                  <a:pt x="329615" y="346710"/>
                </a:lnTo>
                <a:lnTo>
                  <a:pt x="329260" y="346710"/>
                </a:lnTo>
                <a:lnTo>
                  <a:pt x="336486" y="340360"/>
                </a:lnTo>
                <a:lnTo>
                  <a:pt x="336156" y="341629"/>
                </a:lnTo>
                <a:lnTo>
                  <a:pt x="362991" y="341629"/>
                </a:lnTo>
                <a:lnTo>
                  <a:pt x="356387" y="347979"/>
                </a:lnTo>
                <a:lnTo>
                  <a:pt x="348805" y="355600"/>
                </a:lnTo>
                <a:lnTo>
                  <a:pt x="345772" y="358139"/>
                </a:lnTo>
                <a:close/>
              </a:path>
              <a:path w="417829" h="407670">
                <a:moveTo>
                  <a:pt x="104371" y="358139"/>
                </a:moveTo>
                <a:lnTo>
                  <a:pt x="102730" y="358139"/>
                </a:lnTo>
                <a:lnTo>
                  <a:pt x="102349" y="356870"/>
                </a:lnTo>
                <a:lnTo>
                  <a:pt x="104371" y="358139"/>
                </a:lnTo>
                <a:close/>
              </a:path>
              <a:path w="417829" h="407670">
                <a:moveTo>
                  <a:pt x="317055" y="378460"/>
                </a:moveTo>
                <a:lnTo>
                  <a:pt x="273761" y="378460"/>
                </a:lnTo>
                <a:lnTo>
                  <a:pt x="282816" y="374650"/>
                </a:lnTo>
                <a:lnTo>
                  <a:pt x="282384" y="374650"/>
                </a:lnTo>
                <a:lnTo>
                  <a:pt x="291211" y="370839"/>
                </a:lnTo>
                <a:lnTo>
                  <a:pt x="290791" y="370839"/>
                </a:lnTo>
                <a:lnTo>
                  <a:pt x="299389" y="367029"/>
                </a:lnTo>
                <a:lnTo>
                  <a:pt x="298983" y="367029"/>
                </a:lnTo>
                <a:lnTo>
                  <a:pt x="307327" y="361950"/>
                </a:lnTo>
                <a:lnTo>
                  <a:pt x="306933" y="361950"/>
                </a:lnTo>
                <a:lnTo>
                  <a:pt x="315023" y="356870"/>
                </a:lnTo>
                <a:lnTo>
                  <a:pt x="314642" y="358139"/>
                </a:lnTo>
                <a:lnTo>
                  <a:pt x="345772" y="358139"/>
                </a:lnTo>
                <a:lnTo>
                  <a:pt x="341223" y="361950"/>
                </a:lnTo>
                <a:lnTo>
                  <a:pt x="333336" y="368300"/>
                </a:lnTo>
                <a:lnTo>
                  <a:pt x="317055" y="378460"/>
                </a:lnTo>
                <a:close/>
              </a:path>
              <a:path w="417829" h="407670">
                <a:moveTo>
                  <a:pt x="146265" y="378460"/>
                </a:moveTo>
                <a:lnTo>
                  <a:pt x="143611" y="378460"/>
                </a:lnTo>
                <a:lnTo>
                  <a:pt x="143179" y="377189"/>
                </a:lnTo>
                <a:lnTo>
                  <a:pt x="146265" y="378460"/>
                </a:lnTo>
                <a:close/>
              </a:path>
              <a:path w="417829" h="407670">
                <a:moveTo>
                  <a:pt x="298919" y="388620"/>
                </a:moveTo>
                <a:lnTo>
                  <a:pt x="227888" y="388620"/>
                </a:lnTo>
                <a:lnTo>
                  <a:pt x="237858" y="387350"/>
                </a:lnTo>
                <a:lnTo>
                  <a:pt x="237388" y="387350"/>
                </a:lnTo>
                <a:lnTo>
                  <a:pt x="247205" y="384810"/>
                </a:lnTo>
                <a:lnTo>
                  <a:pt x="246748" y="384810"/>
                </a:lnTo>
                <a:lnTo>
                  <a:pt x="256387" y="383539"/>
                </a:lnTo>
                <a:lnTo>
                  <a:pt x="255930" y="383539"/>
                </a:lnTo>
                <a:lnTo>
                  <a:pt x="265379" y="381000"/>
                </a:lnTo>
                <a:lnTo>
                  <a:pt x="264934" y="381000"/>
                </a:lnTo>
                <a:lnTo>
                  <a:pt x="274193" y="377189"/>
                </a:lnTo>
                <a:lnTo>
                  <a:pt x="273761" y="378460"/>
                </a:lnTo>
                <a:lnTo>
                  <a:pt x="317055" y="378460"/>
                </a:lnTo>
                <a:lnTo>
                  <a:pt x="298919" y="388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405746" y="347019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19981" y="3632758"/>
            <a:ext cx="76200" cy="435609"/>
          </a:xfrm>
          <a:custGeom>
            <a:avLst/>
            <a:gdLst/>
            <a:ahLst/>
            <a:cxnLst/>
            <a:rect l="l" t="t" r="r" b="b"/>
            <a:pathLst>
              <a:path w="76200" h="435610">
                <a:moveTo>
                  <a:pt x="28575" y="361078"/>
                </a:moveTo>
                <a:lnTo>
                  <a:pt x="28575" y="0"/>
                </a:lnTo>
                <a:lnTo>
                  <a:pt x="47625" y="0"/>
                </a:lnTo>
                <a:lnTo>
                  <a:pt x="47625" y="359156"/>
                </a:lnTo>
                <a:lnTo>
                  <a:pt x="38100" y="359156"/>
                </a:lnTo>
                <a:lnTo>
                  <a:pt x="28575" y="361078"/>
                </a:lnTo>
                <a:close/>
              </a:path>
              <a:path w="76200" h="435610">
                <a:moveTo>
                  <a:pt x="47625" y="397256"/>
                </a:moveTo>
                <a:lnTo>
                  <a:pt x="28575" y="397256"/>
                </a:lnTo>
                <a:lnTo>
                  <a:pt x="28575" y="361078"/>
                </a:lnTo>
                <a:lnTo>
                  <a:pt x="38100" y="359156"/>
                </a:lnTo>
                <a:lnTo>
                  <a:pt x="47625" y="361078"/>
                </a:lnTo>
                <a:lnTo>
                  <a:pt x="47625" y="397256"/>
                </a:lnTo>
                <a:close/>
              </a:path>
              <a:path w="76200" h="435610">
                <a:moveTo>
                  <a:pt x="47625" y="361078"/>
                </a:moveTo>
                <a:lnTo>
                  <a:pt x="38100" y="359156"/>
                </a:lnTo>
                <a:lnTo>
                  <a:pt x="47625" y="359156"/>
                </a:lnTo>
                <a:lnTo>
                  <a:pt x="47625" y="361078"/>
                </a:lnTo>
                <a:close/>
              </a:path>
              <a:path w="76200" h="435610">
                <a:moveTo>
                  <a:pt x="38100" y="435356"/>
                </a:moveTo>
                <a:lnTo>
                  <a:pt x="23268" y="432362"/>
                </a:lnTo>
                <a:lnTo>
                  <a:pt x="11158" y="424197"/>
                </a:lnTo>
                <a:lnTo>
                  <a:pt x="2993" y="412087"/>
                </a:lnTo>
                <a:lnTo>
                  <a:pt x="0" y="397256"/>
                </a:lnTo>
                <a:lnTo>
                  <a:pt x="2993" y="382424"/>
                </a:lnTo>
                <a:lnTo>
                  <a:pt x="11158" y="370314"/>
                </a:lnTo>
                <a:lnTo>
                  <a:pt x="23268" y="362149"/>
                </a:lnTo>
                <a:lnTo>
                  <a:pt x="28575" y="361078"/>
                </a:lnTo>
                <a:lnTo>
                  <a:pt x="28575" y="397256"/>
                </a:lnTo>
                <a:lnTo>
                  <a:pt x="76200" y="397256"/>
                </a:lnTo>
                <a:lnTo>
                  <a:pt x="73206" y="412087"/>
                </a:lnTo>
                <a:lnTo>
                  <a:pt x="65041" y="424197"/>
                </a:lnTo>
                <a:lnTo>
                  <a:pt x="52931" y="432362"/>
                </a:lnTo>
                <a:lnTo>
                  <a:pt x="38100" y="435356"/>
                </a:lnTo>
                <a:close/>
              </a:path>
              <a:path w="76200" h="435610">
                <a:moveTo>
                  <a:pt x="76200" y="397256"/>
                </a:moveTo>
                <a:lnTo>
                  <a:pt x="47625" y="397256"/>
                </a:lnTo>
                <a:lnTo>
                  <a:pt x="47625" y="361078"/>
                </a:lnTo>
                <a:lnTo>
                  <a:pt x="52931" y="362149"/>
                </a:lnTo>
                <a:lnTo>
                  <a:pt x="65041" y="370314"/>
                </a:lnTo>
                <a:lnTo>
                  <a:pt x="73206" y="382424"/>
                </a:lnTo>
                <a:lnTo>
                  <a:pt x="76200" y="397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92499" y="4715586"/>
            <a:ext cx="0" cy="401320"/>
          </a:xfrm>
          <a:custGeom>
            <a:avLst/>
            <a:gdLst/>
            <a:ahLst/>
            <a:cxnLst/>
            <a:rect l="l" t="t" r="r" b="b"/>
            <a:pathLst>
              <a:path w="0" h="401320">
                <a:moveTo>
                  <a:pt x="0" y="0"/>
                </a:moveTo>
                <a:lnTo>
                  <a:pt x="0" y="4012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03193" y="4804955"/>
            <a:ext cx="0" cy="222885"/>
          </a:xfrm>
          <a:custGeom>
            <a:avLst/>
            <a:gdLst/>
            <a:ahLst/>
            <a:cxnLst/>
            <a:rect l="l" t="t" r="r" b="b"/>
            <a:pathLst>
              <a:path w="0" h="222885">
                <a:moveTo>
                  <a:pt x="0" y="0"/>
                </a:moveTo>
                <a:lnTo>
                  <a:pt x="0" y="22249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95992" y="4916208"/>
            <a:ext cx="632460" cy="0"/>
          </a:xfrm>
          <a:custGeom>
            <a:avLst/>
            <a:gdLst/>
            <a:ahLst/>
            <a:cxnLst/>
            <a:rect l="l" t="t" r="r" b="b"/>
            <a:pathLst>
              <a:path w="632460" h="0">
                <a:moveTo>
                  <a:pt x="0" y="0"/>
                </a:moveTo>
                <a:lnTo>
                  <a:pt x="63219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05770" y="4770958"/>
            <a:ext cx="267335" cy="151130"/>
          </a:xfrm>
          <a:custGeom>
            <a:avLst/>
            <a:gdLst/>
            <a:ahLst/>
            <a:cxnLst/>
            <a:rect l="l" t="t" r="r" b="b"/>
            <a:pathLst>
              <a:path w="267335" h="151129">
                <a:moveTo>
                  <a:pt x="8750" y="150685"/>
                </a:moveTo>
                <a:lnTo>
                  <a:pt x="0" y="133769"/>
                </a:lnTo>
                <a:lnTo>
                  <a:pt x="258381" y="0"/>
                </a:lnTo>
                <a:lnTo>
                  <a:pt x="267131" y="16916"/>
                </a:lnTo>
                <a:lnTo>
                  <a:pt x="8750" y="150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736111" y="449404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174553" y="449774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31496" y="3799713"/>
            <a:ext cx="1398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滑片在</a:t>
            </a:r>
            <a:r>
              <a:rPr dirty="0" sz="2400" b="1" i="1">
                <a:latin typeface="Times New Roman"/>
                <a:cs typeface="Times New Roman"/>
              </a:rPr>
              <a:t>a</a:t>
            </a:r>
            <a:r>
              <a:rPr dirty="0" sz="2400" spc="-5" b="1">
                <a:latin typeface="华文楷体"/>
                <a:cs typeface="华文楷体"/>
              </a:rPr>
              <a:t>端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2958" y="2484310"/>
            <a:ext cx="3833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（</a:t>
            </a:r>
            <a:r>
              <a:rPr dirty="0" sz="2400" spc="-5" b="1">
                <a:latin typeface="华文楷体"/>
                <a:cs typeface="华文楷体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）根据原理图连接实物</a:t>
            </a:r>
            <a:r>
              <a:rPr dirty="0" sz="2400" spc="-5" b="1">
                <a:latin typeface="华文楷体"/>
                <a:cs typeface="华文楷体"/>
              </a:rPr>
              <a:t>图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dirty="0"/>
              <a:t>进行实验与收集证</a:t>
            </a:r>
            <a:r>
              <a:rPr dirty="0" spc="-5"/>
              <a:t>据</a:t>
            </a:r>
          </a:p>
        </p:txBody>
      </p:sp>
      <p:sp>
        <p:nvSpPr>
          <p:cNvPr id="4" name="object 4"/>
          <p:cNvSpPr/>
          <p:nvPr/>
        </p:nvSpPr>
        <p:spPr>
          <a:xfrm>
            <a:off x="3499103" y="3008376"/>
            <a:ext cx="5442204" cy="3066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96940" y="4640579"/>
            <a:ext cx="105410" cy="399415"/>
          </a:xfrm>
          <a:custGeom>
            <a:avLst/>
            <a:gdLst/>
            <a:ahLst/>
            <a:cxnLst/>
            <a:rect l="l" t="t" r="r" b="b"/>
            <a:pathLst>
              <a:path w="105410" h="399414">
                <a:moveTo>
                  <a:pt x="105156" y="53340"/>
                </a:moveTo>
                <a:lnTo>
                  <a:pt x="0" y="53340"/>
                </a:lnTo>
                <a:lnTo>
                  <a:pt x="51815" y="0"/>
                </a:lnTo>
                <a:lnTo>
                  <a:pt x="105156" y="53340"/>
                </a:lnTo>
                <a:close/>
              </a:path>
              <a:path w="105410" h="399414">
                <a:moveTo>
                  <a:pt x="79248" y="399288"/>
                </a:moveTo>
                <a:lnTo>
                  <a:pt x="25908" y="399288"/>
                </a:lnTo>
                <a:lnTo>
                  <a:pt x="25908" y="53340"/>
                </a:lnTo>
                <a:lnTo>
                  <a:pt x="79248" y="53340"/>
                </a:lnTo>
                <a:lnTo>
                  <a:pt x="79248" y="3992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80861" y="4632134"/>
            <a:ext cx="137160" cy="414655"/>
          </a:xfrm>
          <a:custGeom>
            <a:avLst/>
            <a:gdLst/>
            <a:ahLst/>
            <a:cxnLst/>
            <a:rect l="l" t="t" r="r" b="b"/>
            <a:pathLst>
              <a:path w="137160" h="414654">
                <a:moveTo>
                  <a:pt x="35559" y="68491"/>
                </a:moveTo>
                <a:lnTo>
                  <a:pt x="0" y="68491"/>
                </a:lnTo>
                <a:lnTo>
                  <a:pt x="68491" y="0"/>
                </a:lnTo>
                <a:lnTo>
                  <a:pt x="81953" y="13462"/>
                </a:lnTo>
                <a:lnTo>
                  <a:pt x="63995" y="13462"/>
                </a:lnTo>
                <a:lnTo>
                  <a:pt x="68484" y="17951"/>
                </a:lnTo>
                <a:lnTo>
                  <a:pt x="30645" y="55791"/>
                </a:lnTo>
                <a:lnTo>
                  <a:pt x="15328" y="55791"/>
                </a:lnTo>
                <a:lnTo>
                  <a:pt x="19812" y="66624"/>
                </a:lnTo>
                <a:lnTo>
                  <a:pt x="35559" y="66624"/>
                </a:lnTo>
                <a:lnTo>
                  <a:pt x="35559" y="68491"/>
                </a:lnTo>
                <a:close/>
              </a:path>
              <a:path w="137160" h="414654">
                <a:moveTo>
                  <a:pt x="68484" y="17951"/>
                </a:moveTo>
                <a:lnTo>
                  <a:pt x="63995" y="13462"/>
                </a:lnTo>
                <a:lnTo>
                  <a:pt x="72974" y="13462"/>
                </a:lnTo>
                <a:lnTo>
                  <a:pt x="68484" y="17951"/>
                </a:lnTo>
                <a:close/>
              </a:path>
              <a:path w="137160" h="414654">
                <a:moveTo>
                  <a:pt x="117157" y="66624"/>
                </a:moveTo>
                <a:lnTo>
                  <a:pt x="68484" y="17951"/>
                </a:lnTo>
                <a:lnTo>
                  <a:pt x="72974" y="13462"/>
                </a:lnTo>
                <a:lnTo>
                  <a:pt x="81953" y="13462"/>
                </a:lnTo>
                <a:lnTo>
                  <a:pt x="124282" y="55791"/>
                </a:lnTo>
                <a:lnTo>
                  <a:pt x="121653" y="55791"/>
                </a:lnTo>
                <a:lnTo>
                  <a:pt x="117157" y="66624"/>
                </a:lnTo>
                <a:close/>
              </a:path>
              <a:path w="137160" h="414654">
                <a:moveTo>
                  <a:pt x="19812" y="66624"/>
                </a:moveTo>
                <a:lnTo>
                  <a:pt x="15328" y="55791"/>
                </a:lnTo>
                <a:lnTo>
                  <a:pt x="30645" y="55791"/>
                </a:lnTo>
                <a:lnTo>
                  <a:pt x="19812" y="66624"/>
                </a:lnTo>
                <a:close/>
              </a:path>
              <a:path w="137160" h="414654">
                <a:moveTo>
                  <a:pt x="35559" y="66624"/>
                </a:moveTo>
                <a:lnTo>
                  <a:pt x="19812" y="66624"/>
                </a:lnTo>
                <a:lnTo>
                  <a:pt x="30645" y="55791"/>
                </a:lnTo>
                <a:lnTo>
                  <a:pt x="48259" y="55791"/>
                </a:lnTo>
                <a:lnTo>
                  <a:pt x="48259" y="62141"/>
                </a:lnTo>
                <a:lnTo>
                  <a:pt x="35559" y="62141"/>
                </a:lnTo>
                <a:lnTo>
                  <a:pt x="35559" y="66624"/>
                </a:lnTo>
                <a:close/>
              </a:path>
              <a:path w="137160" h="414654">
                <a:moveTo>
                  <a:pt x="88722" y="407695"/>
                </a:moveTo>
                <a:lnTo>
                  <a:pt x="88722" y="55791"/>
                </a:lnTo>
                <a:lnTo>
                  <a:pt x="106324" y="55791"/>
                </a:lnTo>
                <a:lnTo>
                  <a:pt x="112674" y="62141"/>
                </a:lnTo>
                <a:lnTo>
                  <a:pt x="101422" y="62141"/>
                </a:lnTo>
                <a:lnTo>
                  <a:pt x="95072" y="68491"/>
                </a:lnTo>
                <a:lnTo>
                  <a:pt x="101422" y="68491"/>
                </a:lnTo>
                <a:lnTo>
                  <a:pt x="101422" y="401345"/>
                </a:lnTo>
                <a:lnTo>
                  <a:pt x="95072" y="401345"/>
                </a:lnTo>
                <a:lnTo>
                  <a:pt x="88722" y="407695"/>
                </a:lnTo>
                <a:close/>
              </a:path>
              <a:path w="137160" h="414654">
                <a:moveTo>
                  <a:pt x="135115" y="66624"/>
                </a:moveTo>
                <a:lnTo>
                  <a:pt x="117157" y="66624"/>
                </a:lnTo>
                <a:lnTo>
                  <a:pt x="121653" y="55791"/>
                </a:lnTo>
                <a:lnTo>
                  <a:pt x="124282" y="55791"/>
                </a:lnTo>
                <a:lnTo>
                  <a:pt x="135115" y="66624"/>
                </a:lnTo>
                <a:close/>
              </a:path>
              <a:path w="137160" h="414654">
                <a:moveTo>
                  <a:pt x="101422" y="414045"/>
                </a:moveTo>
                <a:lnTo>
                  <a:pt x="35559" y="414045"/>
                </a:lnTo>
                <a:lnTo>
                  <a:pt x="35559" y="62141"/>
                </a:lnTo>
                <a:lnTo>
                  <a:pt x="41909" y="68491"/>
                </a:lnTo>
                <a:lnTo>
                  <a:pt x="48259" y="68491"/>
                </a:lnTo>
                <a:lnTo>
                  <a:pt x="48259" y="401345"/>
                </a:lnTo>
                <a:lnTo>
                  <a:pt x="41909" y="401345"/>
                </a:lnTo>
                <a:lnTo>
                  <a:pt x="48259" y="407695"/>
                </a:lnTo>
                <a:lnTo>
                  <a:pt x="101422" y="407695"/>
                </a:lnTo>
                <a:lnTo>
                  <a:pt x="101422" y="414045"/>
                </a:lnTo>
                <a:close/>
              </a:path>
              <a:path w="137160" h="414654">
                <a:moveTo>
                  <a:pt x="48259" y="68491"/>
                </a:moveTo>
                <a:lnTo>
                  <a:pt x="41909" y="68491"/>
                </a:lnTo>
                <a:lnTo>
                  <a:pt x="35559" y="62141"/>
                </a:lnTo>
                <a:lnTo>
                  <a:pt x="48259" y="62141"/>
                </a:lnTo>
                <a:lnTo>
                  <a:pt x="48259" y="68491"/>
                </a:lnTo>
                <a:close/>
              </a:path>
              <a:path w="137160" h="414654">
                <a:moveTo>
                  <a:pt x="101422" y="68491"/>
                </a:moveTo>
                <a:lnTo>
                  <a:pt x="95072" y="68491"/>
                </a:lnTo>
                <a:lnTo>
                  <a:pt x="101422" y="62141"/>
                </a:lnTo>
                <a:lnTo>
                  <a:pt x="101422" y="68491"/>
                </a:lnTo>
                <a:close/>
              </a:path>
              <a:path w="137160" h="414654">
                <a:moveTo>
                  <a:pt x="136982" y="68491"/>
                </a:moveTo>
                <a:lnTo>
                  <a:pt x="101422" y="68491"/>
                </a:lnTo>
                <a:lnTo>
                  <a:pt x="101422" y="62141"/>
                </a:lnTo>
                <a:lnTo>
                  <a:pt x="112674" y="62141"/>
                </a:lnTo>
                <a:lnTo>
                  <a:pt x="117157" y="66624"/>
                </a:lnTo>
                <a:lnTo>
                  <a:pt x="135115" y="66624"/>
                </a:lnTo>
                <a:lnTo>
                  <a:pt x="136982" y="68491"/>
                </a:lnTo>
                <a:close/>
              </a:path>
              <a:path w="137160" h="414654">
                <a:moveTo>
                  <a:pt x="48259" y="407695"/>
                </a:moveTo>
                <a:lnTo>
                  <a:pt x="41909" y="401345"/>
                </a:lnTo>
                <a:lnTo>
                  <a:pt x="48259" y="401345"/>
                </a:lnTo>
                <a:lnTo>
                  <a:pt x="48259" y="407695"/>
                </a:lnTo>
                <a:close/>
              </a:path>
              <a:path w="137160" h="414654">
                <a:moveTo>
                  <a:pt x="88722" y="407695"/>
                </a:moveTo>
                <a:lnTo>
                  <a:pt x="48259" y="407695"/>
                </a:lnTo>
                <a:lnTo>
                  <a:pt x="48259" y="401345"/>
                </a:lnTo>
                <a:lnTo>
                  <a:pt x="88722" y="401345"/>
                </a:lnTo>
                <a:lnTo>
                  <a:pt x="88722" y="407695"/>
                </a:lnTo>
                <a:close/>
              </a:path>
              <a:path w="137160" h="414654">
                <a:moveTo>
                  <a:pt x="101422" y="407695"/>
                </a:moveTo>
                <a:lnTo>
                  <a:pt x="88722" y="407695"/>
                </a:lnTo>
                <a:lnTo>
                  <a:pt x="95072" y="401345"/>
                </a:lnTo>
                <a:lnTo>
                  <a:pt x="101422" y="401345"/>
                </a:lnTo>
                <a:lnTo>
                  <a:pt x="101422" y="4076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60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3492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3135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42958" y="2489390"/>
            <a:ext cx="3919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（2）测量电阻丝的有效长度</a:t>
            </a:r>
            <a:r>
              <a:rPr dirty="0" sz="2400" b="1" i="1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1263" y="1685163"/>
            <a:ext cx="32251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进行实验与收集证</a:t>
            </a:r>
            <a:r>
              <a:rPr dirty="0" sz="2800" spc="-5"/>
              <a:t>据</a:t>
            </a:r>
            <a:endParaRPr sz="28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35870" y="4360964"/>
          <a:ext cx="493903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10"/>
                <a:gridCol w="944879"/>
                <a:gridCol w="944880"/>
                <a:gridCol w="944880"/>
                <a:gridCol w="1173479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平均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值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952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5" b="1" i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/cm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56.50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56.45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56.46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56.47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355847" y="3037332"/>
            <a:ext cx="4841748" cy="1176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30745" y="3687216"/>
            <a:ext cx="106045" cy="466090"/>
          </a:xfrm>
          <a:custGeom>
            <a:avLst/>
            <a:gdLst/>
            <a:ahLst/>
            <a:cxnLst/>
            <a:rect l="l" t="t" r="r" b="b"/>
            <a:pathLst>
              <a:path w="106045" h="466089">
                <a:moveTo>
                  <a:pt x="80835" y="465556"/>
                </a:moveTo>
                <a:lnTo>
                  <a:pt x="0" y="4381"/>
                </a:lnTo>
                <a:lnTo>
                  <a:pt x="25019" y="0"/>
                </a:lnTo>
                <a:lnTo>
                  <a:pt x="105854" y="461175"/>
                </a:lnTo>
                <a:lnTo>
                  <a:pt x="80835" y="4655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33215" y="3750817"/>
            <a:ext cx="106045" cy="466090"/>
          </a:xfrm>
          <a:custGeom>
            <a:avLst/>
            <a:gdLst/>
            <a:ahLst/>
            <a:cxnLst/>
            <a:rect l="l" t="t" r="r" b="b"/>
            <a:pathLst>
              <a:path w="106045" h="466089">
                <a:moveTo>
                  <a:pt x="80835" y="465569"/>
                </a:moveTo>
                <a:lnTo>
                  <a:pt x="0" y="4394"/>
                </a:lnTo>
                <a:lnTo>
                  <a:pt x="25019" y="0"/>
                </a:lnTo>
                <a:lnTo>
                  <a:pt x="105854" y="461175"/>
                </a:lnTo>
                <a:lnTo>
                  <a:pt x="80835" y="4655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53674" y="3717759"/>
            <a:ext cx="2797810" cy="173990"/>
          </a:xfrm>
          <a:custGeom>
            <a:avLst/>
            <a:gdLst/>
            <a:ahLst/>
            <a:cxnLst/>
            <a:rect l="l" t="t" r="r" b="b"/>
            <a:pathLst>
              <a:path w="2797809" h="173989">
                <a:moveTo>
                  <a:pt x="2722791" y="76136"/>
                </a:moveTo>
                <a:lnTo>
                  <a:pt x="2721616" y="44417"/>
                </a:lnTo>
                <a:lnTo>
                  <a:pt x="2740660" y="43713"/>
                </a:lnTo>
                <a:lnTo>
                  <a:pt x="2740190" y="31013"/>
                </a:lnTo>
                <a:lnTo>
                  <a:pt x="2721120" y="31013"/>
                </a:lnTo>
                <a:lnTo>
                  <a:pt x="2719971" y="0"/>
                </a:lnTo>
                <a:lnTo>
                  <a:pt x="2788198" y="31013"/>
                </a:lnTo>
                <a:lnTo>
                  <a:pt x="2740190" y="31013"/>
                </a:lnTo>
                <a:lnTo>
                  <a:pt x="2721146" y="31717"/>
                </a:lnTo>
                <a:lnTo>
                  <a:pt x="2789746" y="31717"/>
                </a:lnTo>
                <a:lnTo>
                  <a:pt x="2797530" y="35255"/>
                </a:lnTo>
                <a:lnTo>
                  <a:pt x="2722791" y="76136"/>
                </a:lnTo>
                <a:close/>
              </a:path>
              <a:path w="2797809" h="173989">
                <a:moveTo>
                  <a:pt x="2721616" y="44417"/>
                </a:moveTo>
                <a:lnTo>
                  <a:pt x="2721146" y="31717"/>
                </a:lnTo>
                <a:lnTo>
                  <a:pt x="2740190" y="31013"/>
                </a:lnTo>
                <a:lnTo>
                  <a:pt x="2740660" y="43713"/>
                </a:lnTo>
                <a:lnTo>
                  <a:pt x="2721616" y="44417"/>
                </a:lnTo>
                <a:close/>
              </a:path>
              <a:path w="2797809" h="173989">
                <a:moveTo>
                  <a:pt x="76384" y="142158"/>
                </a:moveTo>
                <a:lnTo>
                  <a:pt x="75914" y="129458"/>
                </a:lnTo>
                <a:lnTo>
                  <a:pt x="2721146" y="31717"/>
                </a:lnTo>
                <a:lnTo>
                  <a:pt x="2721616" y="44417"/>
                </a:lnTo>
                <a:lnTo>
                  <a:pt x="76384" y="142158"/>
                </a:lnTo>
                <a:close/>
              </a:path>
              <a:path w="2797809" h="173989">
                <a:moveTo>
                  <a:pt x="77558" y="173875"/>
                </a:moveTo>
                <a:lnTo>
                  <a:pt x="0" y="138620"/>
                </a:lnTo>
                <a:lnTo>
                  <a:pt x="74739" y="97739"/>
                </a:lnTo>
                <a:lnTo>
                  <a:pt x="75914" y="129458"/>
                </a:lnTo>
                <a:lnTo>
                  <a:pt x="56870" y="130162"/>
                </a:lnTo>
                <a:lnTo>
                  <a:pt x="57340" y="142862"/>
                </a:lnTo>
                <a:lnTo>
                  <a:pt x="76410" y="142862"/>
                </a:lnTo>
                <a:lnTo>
                  <a:pt x="77558" y="173875"/>
                </a:lnTo>
                <a:close/>
              </a:path>
              <a:path w="2797809" h="173989">
                <a:moveTo>
                  <a:pt x="57340" y="142862"/>
                </a:moveTo>
                <a:lnTo>
                  <a:pt x="56870" y="130162"/>
                </a:lnTo>
                <a:lnTo>
                  <a:pt x="75914" y="129458"/>
                </a:lnTo>
                <a:lnTo>
                  <a:pt x="76384" y="142158"/>
                </a:lnTo>
                <a:lnTo>
                  <a:pt x="57340" y="142862"/>
                </a:lnTo>
                <a:close/>
              </a:path>
              <a:path w="2797809" h="173989">
                <a:moveTo>
                  <a:pt x="76410" y="142862"/>
                </a:moveTo>
                <a:lnTo>
                  <a:pt x="57340" y="142862"/>
                </a:lnTo>
                <a:lnTo>
                  <a:pt x="76384" y="142158"/>
                </a:lnTo>
                <a:lnTo>
                  <a:pt x="76410" y="1428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60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3492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3135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42958" y="2489390"/>
            <a:ext cx="3070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（</a:t>
            </a:r>
            <a:r>
              <a:rPr dirty="0" sz="2400" spc="-5" b="1">
                <a:latin typeface="华文楷体"/>
                <a:cs typeface="华文楷体"/>
              </a:rPr>
              <a:t>3</a:t>
            </a:r>
            <a:r>
              <a:rPr dirty="0" sz="2400" b="1">
                <a:latin typeface="华文楷体"/>
                <a:cs typeface="华文楷体"/>
              </a:rPr>
              <a:t>）测量电阻丝直径</a:t>
            </a:r>
            <a:r>
              <a:rPr dirty="0" sz="2400" b="1" i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1263" y="1685163"/>
            <a:ext cx="32251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进行实验与收集证</a:t>
            </a:r>
            <a:r>
              <a:rPr dirty="0" sz="2800" spc="-5"/>
              <a:t>据</a:t>
            </a:r>
            <a:endParaRPr sz="28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77616" y="3231870"/>
          <a:ext cx="51435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080"/>
                <a:gridCol w="944880"/>
                <a:gridCol w="944880"/>
                <a:gridCol w="944880"/>
                <a:gridCol w="1173479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平均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值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952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5" b="1" i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/mm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0.395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0.396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0.399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0.397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60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3492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3135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642958" y="2489390"/>
            <a:ext cx="3427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（</a:t>
            </a:r>
            <a:r>
              <a:rPr dirty="0" sz="2400" spc="-5" b="1">
                <a:latin typeface="华文楷体"/>
                <a:cs typeface="华文楷体"/>
              </a:rPr>
              <a:t>4</a:t>
            </a:r>
            <a:r>
              <a:rPr dirty="0" sz="2400" b="1">
                <a:latin typeface="华文楷体"/>
                <a:cs typeface="华文楷体"/>
              </a:rPr>
              <a:t>）测量电阻丝的电</a:t>
            </a:r>
            <a:r>
              <a:rPr dirty="0" sz="2400" spc="-5" b="1">
                <a:latin typeface="华文楷体"/>
                <a:cs typeface="华文楷体"/>
              </a:rPr>
              <a:t>阻</a:t>
            </a:r>
            <a:r>
              <a:rPr dirty="0" sz="2400" b="1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1263" y="1685163"/>
            <a:ext cx="32251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进行实验与收集证</a:t>
            </a:r>
            <a:r>
              <a:rPr dirty="0" sz="2800" spc="-5"/>
              <a:t>据</a:t>
            </a:r>
            <a:endParaRPr sz="28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70784" y="3178251"/>
          <a:ext cx="621792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856615"/>
                <a:gridCol w="846455"/>
                <a:gridCol w="807720"/>
                <a:gridCol w="758825"/>
                <a:gridCol w="816610"/>
                <a:gridCol w="855979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1149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10" b="1">
                          <a:latin typeface="宋体"/>
                          <a:cs typeface="宋体"/>
                        </a:rPr>
                        <a:t>电压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V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0.45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0.70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1.09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1.40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1.74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2.19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1149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10" b="1">
                          <a:latin typeface="宋体"/>
                          <a:cs typeface="宋体"/>
                        </a:rPr>
                        <a:t>电流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0.06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0.25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0.32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0541" y="2023338"/>
            <a:ext cx="73406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385622"/>
                </a:solidFill>
                <a:latin typeface="微软雅黑"/>
                <a:cs typeface="微软雅黑"/>
              </a:rPr>
              <a:t>实验：金属丝电阻率的测量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48889" y="3544611"/>
          <a:ext cx="737552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435"/>
                <a:gridCol w="984885"/>
                <a:gridCol w="3418204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5105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主讲人：龚朝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校：北京师范大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  <a:tr h="4861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第二附属中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1381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3810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15996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75483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34970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94456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50133" y="19540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50133" y="20073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50133" y="20606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50133" y="21140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50133" y="21673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50133" y="22207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50133" y="22740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50133" y="23273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50133" y="23807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50133" y="24340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50133" y="24874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50133" y="25407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50133" y="25940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50133" y="26474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50133" y="27007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50133" y="27541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50133" y="28074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50133" y="28607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50133" y="29141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50133" y="29674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50133" y="30208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50133" y="30741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50133" y="31274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50133" y="31808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50133" y="32341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50133" y="32875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50133" y="33408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50133" y="33941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50133" y="34475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50133" y="35008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50133" y="35542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50133" y="36075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50133" y="36608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50133" y="37142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50133" y="37675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50133" y="38209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50133" y="38742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050133" y="39275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50133" y="39809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50133" y="40342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50133" y="40876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050133" y="41409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50133" y="41942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50133" y="42476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50133" y="43009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050133" y="43543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050133" y="44076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050133" y="44609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050133" y="45143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050133" y="45676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050133" y="46210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050133" y="46743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050133" y="47276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19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050133" y="4781029"/>
            <a:ext cx="7620" cy="24765"/>
          </a:xfrm>
          <a:custGeom>
            <a:avLst/>
            <a:gdLst/>
            <a:ahLst/>
            <a:cxnLst/>
            <a:rect l="l" t="t" r="r" b="b"/>
            <a:pathLst>
              <a:path w="7619" h="24764">
                <a:moveTo>
                  <a:pt x="7619" y="24282"/>
                </a:moveTo>
                <a:lnTo>
                  <a:pt x="0" y="24282"/>
                </a:lnTo>
                <a:lnTo>
                  <a:pt x="0" y="0"/>
                </a:lnTo>
                <a:lnTo>
                  <a:pt x="7619" y="0"/>
                </a:lnTo>
                <a:lnTo>
                  <a:pt x="7619" y="24282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98558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158045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217545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277031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321646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3810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381133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440620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500107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544722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00399" y="19540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600399" y="20073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600399" y="20606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600399" y="21140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600399" y="21673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600399" y="22207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600399" y="22740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600399" y="23273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600399" y="23807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600399" y="24340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600399" y="24874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600399" y="25407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600399" y="25940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600399" y="26474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600399" y="27007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600399" y="27541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600399" y="28074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600399" y="28607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600399" y="29141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600399" y="29674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600399" y="30208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600399" y="30741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600399" y="31274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600399" y="31808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600399" y="32341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600399" y="32875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600399" y="33408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600399" y="33941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600399" y="34475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600399" y="35008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600399" y="35542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600399" y="36075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600399" y="36608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00399" y="37142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600399" y="37675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600399" y="38209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600399" y="38742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600399" y="39275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600399" y="39809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600399" y="40342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600399" y="40876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600399" y="41409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600399" y="41942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600399" y="42476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600399" y="43009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600399" y="43543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600399" y="44076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600399" y="44609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600399" y="45143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600399" y="45676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600399" y="46210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600399" y="46743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600399" y="47276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600399" y="4781029"/>
            <a:ext cx="7620" cy="24765"/>
          </a:xfrm>
          <a:custGeom>
            <a:avLst/>
            <a:gdLst/>
            <a:ahLst/>
            <a:cxnLst/>
            <a:rect l="l" t="t" r="r" b="b"/>
            <a:pathLst>
              <a:path w="7620" h="24764">
                <a:moveTo>
                  <a:pt x="7620" y="24282"/>
                </a:moveTo>
                <a:lnTo>
                  <a:pt x="0" y="24282"/>
                </a:lnTo>
                <a:lnTo>
                  <a:pt x="0" y="0"/>
                </a:lnTo>
                <a:lnTo>
                  <a:pt x="7620" y="0"/>
                </a:lnTo>
                <a:lnTo>
                  <a:pt x="7620" y="24282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663696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723182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782669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827297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886784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3810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946271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005757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050372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109859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165536" y="19540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165536" y="20073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165536" y="20606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165536" y="21140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165536" y="21673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165536" y="22207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165536" y="22740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165536" y="23273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165536" y="23807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165536" y="24340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165536" y="24874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165536" y="25407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165536" y="25940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165536" y="26474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165536" y="27007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165536" y="27541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165536" y="28074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165536" y="28607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165536" y="29141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165536" y="29674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165536" y="30208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165536" y="30741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165536" y="31274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165536" y="31808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165536" y="32341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165536" y="32875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165536" y="33408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165536" y="33941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165536" y="34475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165536" y="35008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165536" y="35542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165536" y="36075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165536" y="36608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165536" y="37142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165536" y="37675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165536" y="38209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165536" y="38742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165536" y="39275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165536" y="39809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165536" y="40342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165536" y="40876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165536" y="41409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165536" y="41942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165536" y="42476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165536" y="43009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165536" y="43543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165536" y="44076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165536" y="44609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165536" y="45143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165536" y="45676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165536" y="46210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165536" y="46743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165536" y="47276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165536" y="4781029"/>
            <a:ext cx="7620" cy="24765"/>
          </a:xfrm>
          <a:custGeom>
            <a:avLst/>
            <a:gdLst/>
            <a:ahLst/>
            <a:cxnLst/>
            <a:rect l="l" t="t" r="r" b="b"/>
            <a:pathLst>
              <a:path w="7620" h="24764">
                <a:moveTo>
                  <a:pt x="7620" y="24282"/>
                </a:moveTo>
                <a:lnTo>
                  <a:pt x="0" y="24282"/>
                </a:lnTo>
                <a:lnTo>
                  <a:pt x="0" y="0"/>
                </a:lnTo>
                <a:lnTo>
                  <a:pt x="7620" y="0"/>
                </a:lnTo>
                <a:lnTo>
                  <a:pt x="7620" y="24282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228833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288320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332935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392421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451921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3810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511408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570895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615510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674996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4730673" y="19540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730673" y="20073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730673" y="20606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730673" y="21140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730673" y="21673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730673" y="22207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730673" y="22740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730673" y="23273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730673" y="23807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730673" y="24340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730673" y="24874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730673" y="25407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730673" y="25940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730673" y="26474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730673" y="27007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4730673" y="27541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730673" y="28074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730673" y="28607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730673" y="29141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730673" y="29674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730673" y="30208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730673" y="30741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730673" y="31274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730673" y="31808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730673" y="32341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730673" y="32875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730673" y="33408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730673" y="33941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730673" y="34475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730673" y="35008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730673" y="35542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730673" y="36075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730673" y="36608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730673" y="37142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730673" y="37675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730673" y="38209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730673" y="38742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730673" y="39275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730673" y="39809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730673" y="40342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730673" y="40876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730673" y="41409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730673" y="41942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730673" y="42476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730673" y="43009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730673" y="43543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730673" y="44076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730673" y="44609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730673" y="45143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730673" y="45676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730673" y="46210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80"/>
                </a:moveTo>
                <a:lnTo>
                  <a:pt x="0" y="30480"/>
                </a:lnTo>
                <a:lnTo>
                  <a:pt x="0" y="0"/>
                </a:lnTo>
                <a:lnTo>
                  <a:pt x="7619" y="0"/>
                </a:lnTo>
                <a:lnTo>
                  <a:pt x="7619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730673" y="46743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730673" y="47276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19" y="30479"/>
                </a:moveTo>
                <a:lnTo>
                  <a:pt x="0" y="30479"/>
                </a:lnTo>
                <a:lnTo>
                  <a:pt x="0" y="0"/>
                </a:lnTo>
                <a:lnTo>
                  <a:pt x="7619" y="0"/>
                </a:lnTo>
                <a:lnTo>
                  <a:pt x="7619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730673" y="4781029"/>
            <a:ext cx="7620" cy="24765"/>
          </a:xfrm>
          <a:custGeom>
            <a:avLst/>
            <a:gdLst/>
            <a:ahLst/>
            <a:cxnLst/>
            <a:rect l="l" t="t" r="r" b="b"/>
            <a:pathLst>
              <a:path w="7620" h="24764">
                <a:moveTo>
                  <a:pt x="7619" y="24282"/>
                </a:moveTo>
                <a:lnTo>
                  <a:pt x="0" y="24282"/>
                </a:lnTo>
                <a:lnTo>
                  <a:pt x="0" y="0"/>
                </a:lnTo>
                <a:lnTo>
                  <a:pt x="7619" y="0"/>
                </a:lnTo>
                <a:lnTo>
                  <a:pt x="7619" y="24282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793970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838585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898072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957559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5017058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3810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5076545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5121160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5180647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5240134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5295811" y="19540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5295811" y="20073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5295811" y="20606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5295811" y="21140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295811" y="21673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5295811" y="22207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5295811" y="22740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5295811" y="23273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5295811" y="23807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5295811" y="24340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5295811" y="24874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5295811" y="25407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5295811" y="25940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5295811" y="26474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5295811" y="27007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5295811" y="27541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5295811" y="28074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5295811" y="28607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5295811" y="29141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5295811" y="29674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5295811" y="30208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5295811" y="30741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5295811" y="31274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5295811" y="31808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80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5295811" y="32341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5295811" y="32875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5295811" y="33408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5295811" y="33941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5295811" y="34475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5295811" y="35008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5295811" y="35542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5295811" y="36075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5295811" y="36608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5295811" y="37142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5295811" y="37675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5295811" y="38209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5295811" y="38742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5295811" y="39275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5295811" y="39809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5295811" y="40342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5295811" y="40876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5295811" y="41409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295811" y="41942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5295811" y="42476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5295811" y="43009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5295811" y="43543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295811" y="44076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5295811" y="44609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5295811" y="451432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5295811" y="456766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295811" y="462100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80"/>
                </a:moveTo>
                <a:lnTo>
                  <a:pt x="0" y="30480"/>
                </a:lnTo>
                <a:lnTo>
                  <a:pt x="0" y="0"/>
                </a:lnTo>
                <a:lnTo>
                  <a:pt x="7620" y="0"/>
                </a:lnTo>
                <a:lnTo>
                  <a:pt x="7620" y="3048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295811" y="467434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5295811" y="4727689"/>
            <a:ext cx="7620" cy="30480"/>
          </a:xfrm>
          <a:custGeom>
            <a:avLst/>
            <a:gdLst/>
            <a:ahLst/>
            <a:cxnLst/>
            <a:rect l="l" t="t" r="r" b="b"/>
            <a:pathLst>
              <a:path w="7620" h="30479">
                <a:moveTo>
                  <a:pt x="7620" y="30479"/>
                </a:moveTo>
                <a:lnTo>
                  <a:pt x="0" y="30479"/>
                </a:lnTo>
                <a:lnTo>
                  <a:pt x="0" y="0"/>
                </a:lnTo>
                <a:lnTo>
                  <a:pt x="7620" y="0"/>
                </a:lnTo>
                <a:lnTo>
                  <a:pt x="7620" y="3047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295811" y="4781029"/>
            <a:ext cx="7620" cy="24765"/>
          </a:xfrm>
          <a:custGeom>
            <a:avLst/>
            <a:gdLst/>
            <a:ahLst/>
            <a:cxnLst/>
            <a:rect l="l" t="t" r="r" b="b"/>
            <a:pathLst>
              <a:path w="7620" h="24764">
                <a:moveTo>
                  <a:pt x="7620" y="24282"/>
                </a:moveTo>
                <a:lnTo>
                  <a:pt x="0" y="24282"/>
                </a:lnTo>
                <a:lnTo>
                  <a:pt x="0" y="0"/>
                </a:lnTo>
                <a:lnTo>
                  <a:pt x="7620" y="0"/>
                </a:lnTo>
                <a:lnTo>
                  <a:pt x="7620" y="24282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344236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403722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463209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522696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582183" y="1954009"/>
            <a:ext cx="0" cy="2851785"/>
          </a:xfrm>
          <a:custGeom>
            <a:avLst/>
            <a:gdLst/>
            <a:ahLst/>
            <a:cxnLst/>
            <a:rect l="l" t="t" r="r" b="b"/>
            <a:pathLst>
              <a:path w="0" h="2851785">
                <a:moveTo>
                  <a:pt x="0" y="0"/>
                </a:moveTo>
                <a:lnTo>
                  <a:pt x="0" y="2851302"/>
                </a:lnTo>
              </a:path>
            </a:pathLst>
          </a:custGeom>
          <a:ln w="3810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2771381" y="1954009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3810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2771381" y="1999272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2771381" y="2059635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2771381" y="2119985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2771381" y="2180335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277138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282472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287806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293140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298474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303808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309142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314476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319810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325144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330478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335812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341146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346480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351814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357148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362482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367816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373150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378484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383818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389152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394486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399820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405154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410488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415822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421156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426490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431824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437158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442492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447826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453160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458494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463828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469162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474496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479830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485164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490498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495832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501166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506500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511834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517168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522502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527836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533170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538504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543838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549172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5545061" y="2236876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2771381" y="2285949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2771381" y="2346299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2771381" y="2406662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2771381" y="2467013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2771381" y="2512275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3810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2771381" y="2572626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2771381" y="2632976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2771381" y="2693327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2771381" y="2738602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277138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282472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287806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293140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298474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303808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309142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314476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319810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325144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330478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335812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341146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346480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351814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357148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362482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367816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373150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378484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383818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389152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394486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399820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405154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410488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415822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421156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426490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431824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437158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442492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447826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453160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458494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463828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469162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474496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479830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485164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490498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495832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501166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506500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511834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517168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522502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527836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533170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538504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543838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549172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5545061" y="279514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19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2771381" y="2859303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2771381" y="2919653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2771381" y="2980004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2771381" y="3025267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2771381" y="3085617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3810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2771381" y="3145980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2771381" y="3206330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19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2771381" y="3251593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2771381" y="3311943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277138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282472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287806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293140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298474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303808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309142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314476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319810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325144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330478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335812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341146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346480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351814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357148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362482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367816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373150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378484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383818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389152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394486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399820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405154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410488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415822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421156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426490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431824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437158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442492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447826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453160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458494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463828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469162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474496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479830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485164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490498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495832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501166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506500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511834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517168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522502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527836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533170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538504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543838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549172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5545061" y="3368484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2774137" y="3450069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2771381" y="3493008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2771381" y="3538270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2771381" y="3598621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2771381" y="3658971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3810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2771381" y="3719321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2771381" y="3779672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2771381" y="3824935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2771381" y="3885298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277138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282472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287806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293140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298474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303808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309142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314476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319810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325144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330478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335812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341146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346480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351814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357148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362482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367816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373150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378484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383818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389152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394486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399820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405154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410488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415822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421156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426490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431824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437158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442492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447826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453160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458494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463828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469162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474496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479830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485164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490498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495832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501166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506500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511834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517168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522502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527836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533170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538504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543838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549172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20"/>
                </a:moveTo>
                <a:lnTo>
                  <a:pt x="0" y="7620"/>
                </a:lnTo>
                <a:lnTo>
                  <a:pt x="0" y="0"/>
                </a:lnTo>
                <a:lnTo>
                  <a:pt x="30480" y="0"/>
                </a:lnTo>
                <a:lnTo>
                  <a:pt x="30480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5545061" y="3941838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20"/>
                </a:moveTo>
                <a:lnTo>
                  <a:pt x="0" y="7620"/>
                </a:lnTo>
                <a:lnTo>
                  <a:pt x="0" y="0"/>
                </a:lnTo>
                <a:lnTo>
                  <a:pt x="30479" y="0"/>
                </a:lnTo>
                <a:lnTo>
                  <a:pt x="30479" y="762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2771381" y="4005999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2771381" y="4051262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2771381" y="4111612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2771381" y="4171962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2771381" y="4232325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3810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2771381" y="4292676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2771381" y="4337939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2771381" y="4398289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2771381" y="4458639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277138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282472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287806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293140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298474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303808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309142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314476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319810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80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325144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330478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335812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341146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346480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351814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357148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362482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367816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373150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378484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383818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389152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394486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399820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405154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410488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415822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421156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426490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431824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437158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442492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447826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453160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458494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463828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469162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474496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479830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485164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490498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495832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501166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506500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511834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517168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522502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527836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533170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538504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543838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549172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5545061" y="4515180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2771381" y="4564253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2771381" y="4624616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2771381" y="4684966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2771381" y="4745316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762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2771381" y="4805667"/>
            <a:ext cx="2810510" cy="0"/>
          </a:xfrm>
          <a:custGeom>
            <a:avLst/>
            <a:gdLst/>
            <a:ahLst/>
            <a:cxnLst/>
            <a:rect l="l" t="t" r="r" b="b"/>
            <a:pathLst>
              <a:path w="2810510" h="0">
                <a:moveTo>
                  <a:pt x="0" y="0"/>
                </a:moveTo>
                <a:lnTo>
                  <a:pt x="2810459" y="0"/>
                </a:lnTo>
              </a:path>
            </a:pathLst>
          </a:custGeom>
          <a:ln w="38100">
            <a:solidFill>
              <a:srgbClr val="FFD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3106889" y="2235161"/>
            <a:ext cx="1490345" cy="2078989"/>
          </a:xfrm>
          <a:custGeom>
            <a:avLst/>
            <a:gdLst/>
            <a:ahLst/>
            <a:cxnLst/>
            <a:rect l="l" t="t" r="r" b="b"/>
            <a:pathLst>
              <a:path w="1490345" h="2078989">
                <a:moveTo>
                  <a:pt x="15506" y="2078532"/>
                </a:moveTo>
                <a:lnTo>
                  <a:pt x="0" y="2067471"/>
                </a:lnTo>
                <a:lnTo>
                  <a:pt x="1474342" y="0"/>
                </a:lnTo>
                <a:lnTo>
                  <a:pt x="1489849" y="11061"/>
                </a:lnTo>
                <a:lnTo>
                  <a:pt x="15506" y="2078532"/>
                </a:lnTo>
                <a:close/>
              </a:path>
            </a:pathLst>
          </a:custGeom>
          <a:solidFill>
            <a:srgbClr val="000000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2762643" y="4268152"/>
            <a:ext cx="385445" cy="535305"/>
          </a:xfrm>
          <a:custGeom>
            <a:avLst/>
            <a:gdLst/>
            <a:ahLst/>
            <a:cxnLst/>
            <a:rect l="l" t="t" r="r" b="b"/>
            <a:pathLst>
              <a:path w="385444" h="535304">
                <a:moveTo>
                  <a:pt x="15570" y="534924"/>
                </a:moveTo>
                <a:lnTo>
                  <a:pt x="0" y="523938"/>
                </a:lnTo>
                <a:lnTo>
                  <a:pt x="32956" y="477253"/>
                </a:lnTo>
                <a:lnTo>
                  <a:pt x="48526" y="488226"/>
                </a:lnTo>
                <a:lnTo>
                  <a:pt x="15570" y="534924"/>
                </a:lnTo>
                <a:close/>
              </a:path>
              <a:path w="385444" h="535304">
                <a:moveTo>
                  <a:pt x="59499" y="472668"/>
                </a:moveTo>
                <a:lnTo>
                  <a:pt x="43942" y="461683"/>
                </a:lnTo>
                <a:lnTo>
                  <a:pt x="76898" y="414985"/>
                </a:lnTo>
                <a:lnTo>
                  <a:pt x="92456" y="425970"/>
                </a:lnTo>
                <a:lnTo>
                  <a:pt x="59499" y="472668"/>
                </a:lnTo>
                <a:close/>
              </a:path>
              <a:path w="385444" h="535304">
                <a:moveTo>
                  <a:pt x="103441" y="410413"/>
                </a:moveTo>
                <a:lnTo>
                  <a:pt x="87883" y="399427"/>
                </a:lnTo>
                <a:lnTo>
                  <a:pt x="120827" y="352729"/>
                </a:lnTo>
                <a:lnTo>
                  <a:pt x="136397" y="363715"/>
                </a:lnTo>
                <a:lnTo>
                  <a:pt x="103441" y="410413"/>
                </a:lnTo>
                <a:close/>
              </a:path>
              <a:path w="385444" h="535304">
                <a:moveTo>
                  <a:pt x="147383" y="348157"/>
                </a:moveTo>
                <a:lnTo>
                  <a:pt x="131813" y="337172"/>
                </a:lnTo>
                <a:lnTo>
                  <a:pt x="164769" y="290474"/>
                </a:lnTo>
                <a:lnTo>
                  <a:pt x="180327" y="301459"/>
                </a:lnTo>
                <a:lnTo>
                  <a:pt x="147383" y="348157"/>
                </a:lnTo>
                <a:close/>
              </a:path>
              <a:path w="385444" h="535304">
                <a:moveTo>
                  <a:pt x="191312" y="285889"/>
                </a:moveTo>
                <a:lnTo>
                  <a:pt x="175755" y="274904"/>
                </a:lnTo>
                <a:lnTo>
                  <a:pt x="208699" y="228219"/>
                </a:lnTo>
                <a:lnTo>
                  <a:pt x="224269" y="239204"/>
                </a:lnTo>
                <a:lnTo>
                  <a:pt x="191312" y="285889"/>
                </a:lnTo>
                <a:close/>
              </a:path>
              <a:path w="385444" h="535304">
                <a:moveTo>
                  <a:pt x="235254" y="223634"/>
                </a:moveTo>
                <a:lnTo>
                  <a:pt x="219684" y="212648"/>
                </a:lnTo>
                <a:lnTo>
                  <a:pt x="252641" y="165963"/>
                </a:lnTo>
                <a:lnTo>
                  <a:pt x="268198" y="176949"/>
                </a:lnTo>
                <a:lnTo>
                  <a:pt x="235254" y="223634"/>
                </a:lnTo>
                <a:close/>
              </a:path>
              <a:path w="385444" h="535304">
                <a:moveTo>
                  <a:pt x="279184" y="161378"/>
                </a:moveTo>
                <a:lnTo>
                  <a:pt x="263626" y="150393"/>
                </a:lnTo>
                <a:lnTo>
                  <a:pt x="296570" y="103708"/>
                </a:lnTo>
                <a:lnTo>
                  <a:pt x="312140" y="114681"/>
                </a:lnTo>
                <a:lnTo>
                  <a:pt x="279184" y="161378"/>
                </a:lnTo>
                <a:close/>
              </a:path>
              <a:path w="385444" h="535304">
                <a:moveTo>
                  <a:pt x="323126" y="99123"/>
                </a:moveTo>
                <a:lnTo>
                  <a:pt x="307555" y="88137"/>
                </a:lnTo>
                <a:lnTo>
                  <a:pt x="340512" y="41440"/>
                </a:lnTo>
                <a:lnTo>
                  <a:pt x="356082" y="52425"/>
                </a:lnTo>
                <a:lnTo>
                  <a:pt x="323126" y="99123"/>
                </a:lnTo>
                <a:close/>
              </a:path>
              <a:path w="385444" h="535304">
                <a:moveTo>
                  <a:pt x="367055" y="36868"/>
                </a:moveTo>
                <a:lnTo>
                  <a:pt x="351497" y="25882"/>
                </a:lnTo>
                <a:lnTo>
                  <a:pt x="369760" y="0"/>
                </a:lnTo>
                <a:lnTo>
                  <a:pt x="385318" y="10985"/>
                </a:lnTo>
                <a:lnTo>
                  <a:pt x="367055" y="36868"/>
                </a:lnTo>
                <a:close/>
              </a:path>
            </a:pathLst>
          </a:custGeom>
          <a:solidFill>
            <a:srgbClr val="000000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2774137" y="4719243"/>
            <a:ext cx="3340735" cy="190500"/>
          </a:xfrm>
          <a:custGeom>
            <a:avLst/>
            <a:gdLst/>
            <a:ahLst/>
            <a:cxnLst/>
            <a:rect l="l" t="t" r="r" b="b"/>
            <a:pathLst>
              <a:path w="3340735" h="190500">
                <a:moveTo>
                  <a:pt x="3150158" y="190500"/>
                </a:moveTo>
                <a:lnTo>
                  <a:pt x="3150158" y="0"/>
                </a:lnTo>
                <a:lnTo>
                  <a:pt x="3302558" y="76200"/>
                </a:lnTo>
                <a:lnTo>
                  <a:pt x="3221596" y="76200"/>
                </a:lnTo>
                <a:lnTo>
                  <a:pt x="3221596" y="114300"/>
                </a:lnTo>
                <a:lnTo>
                  <a:pt x="3302558" y="114300"/>
                </a:lnTo>
                <a:lnTo>
                  <a:pt x="3150158" y="190500"/>
                </a:lnTo>
                <a:close/>
              </a:path>
              <a:path w="3340735" h="190500">
                <a:moveTo>
                  <a:pt x="3150158" y="114300"/>
                </a:moveTo>
                <a:lnTo>
                  <a:pt x="0" y="114300"/>
                </a:lnTo>
                <a:lnTo>
                  <a:pt x="0" y="76200"/>
                </a:lnTo>
                <a:lnTo>
                  <a:pt x="3150158" y="76200"/>
                </a:lnTo>
                <a:lnTo>
                  <a:pt x="3150158" y="114300"/>
                </a:lnTo>
                <a:close/>
              </a:path>
              <a:path w="3340735" h="190500">
                <a:moveTo>
                  <a:pt x="3302558" y="114300"/>
                </a:moveTo>
                <a:lnTo>
                  <a:pt x="3221596" y="114300"/>
                </a:lnTo>
                <a:lnTo>
                  <a:pt x="3221596" y="76200"/>
                </a:lnTo>
                <a:lnTo>
                  <a:pt x="3302558" y="76200"/>
                </a:lnTo>
                <a:lnTo>
                  <a:pt x="3340658" y="95250"/>
                </a:lnTo>
                <a:lnTo>
                  <a:pt x="3302558" y="114300"/>
                </a:lnTo>
                <a:close/>
              </a:path>
            </a:pathLst>
          </a:custGeom>
          <a:solidFill>
            <a:srgbClr val="000000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 txBox="1"/>
          <p:nvPr/>
        </p:nvSpPr>
        <p:spPr>
          <a:xfrm>
            <a:off x="2875572" y="1579143"/>
            <a:ext cx="419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U</a:t>
            </a:r>
            <a:r>
              <a:rPr dirty="0" sz="1800" spc="-5" b="1">
                <a:latin typeface="Times New Roman"/>
                <a:cs typeface="Times New Roman"/>
              </a:rPr>
              <a:t>/</a:t>
            </a:r>
            <a:r>
              <a:rPr dirty="0" sz="1800" b="1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3" name="object 633"/>
          <p:cNvSpPr txBox="1"/>
          <p:nvPr/>
        </p:nvSpPr>
        <p:spPr>
          <a:xfrm>
            <a:off x="5768098" y="4406607"/>
            <a:ext cx="342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latin typeface="Times New Roman"/>
                <a:cs typeface="Times New Roman"/>
              </a:rPr>
              <a:t>I</a:t>
            </a:r>
            <a:r>
              <a:rPr dirty="0" sz="1800" spc="-5" b="1">
                <a:latin typeface="Times New Roman"/>
                <a:cs typeface="Times New Roman"/>
              </a:rPr>
              <a:t>/</a:t>
            </a:r>
            <a:r>
              <a:rPr dirty="0" sz="1800" b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4" name="object 634"/>
          <p:cNvSpPr txBox="1"/>
          <p:nvPr/>
        </p:nvSpPr>
        <p:spPr>
          <a:xfrm>
            <a:off x="2279675" y="4105097"/>
            <a:ext cx="425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0.50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5" name="object 635"/>
          <p:cNvSpPr txBox="1"/>
          <p:nvPr/>
        </p:nvSpPr>
        <p:spPr>
          <a:xfrm>
            <a:off x="2279675" y="3547389"/>
            <a:ext cx="425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1.00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6" name="object 636"/>
          <p:cNvSpPr txBox="1"/>
          <p:nvPr/>
        </p:nvSpPr>
        <p:spPr>
          <a:xfrm>
            <a:off x="2279675" y="2975673"/>
            <a:ext cx="425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1.50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7" name="object 637"/>
          <p:cNvSpPr txBox="1"/>
          <p:nvPr/>
        </p:nvSpPr>
        <p:spPr>
          <a:xfrm>
            <a:off x="2279675" y="2397175"/>
            <a:ext cx="425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2.00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8" name="object 638"/>
          <p:cNvSpPr txBox="1"/>
          <p:nvPr/>
        </p:nvSpPr>
        <p:spPr>
          <a:xfrm>
            <a:off x="2279675" y="1882482"/>
            <a:ext cx="425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2.50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9" name="object 639"/>
          <p:cNvSpPr txBox="1"/>
          <p:nvPr/>
        </p:nvSpPr>
        <p:spPr>
          <a:xfrm>
            <a:off x="2541079" y="487108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0" name="object 640"/>
          <p:cNvSpPr/>
          <p:nvPr/>
        </p:nvSpPr>
        <p:spPr>
          <a:xfrm>
            <a:off x="2661996" y="1625003"/>
            <a:ext cx="190500" cy="3205480"/>
          </a:xfrm>
          <a:custGeom>
            <a:avLst/>
            <a:gdLst/>
            <a:ahLst/>
            <a:cxnLst/>
            <a:rect l="l" t="t" r="r" b="b"/>
            <a:pathLst>
              <a:path w="190500" h="3205479">
                <a:moveTo>
                  <a:pt x="0" y="190931"/>
                </a:moveTo>
                <a:lnTo>
                  <a:pt x="94386" y="0"/>
                </a:lnTo>
                <a:lnTo>
                  <a:pt x="154552" y="118973"/>
                </a:lnTo>
                <a:lnTo>
                  <a:pt x="113982" y="118973"/>
                </a:lnTo>
                <a:lnTo>
                  <a:pt x="75882" y="119138"/>
                </a:lnTo>
                <a:lnTo>
                  <a:pt x="76207" y="190581"/>
                </a:lnTo>
                <a:lnTo>
                  <a:pt x="0" y="190931"/>
                </a:lnTo>
                <a:close/>
              </a:path>
              <a:path w="190500" h="3205479">
                <a:moveTo>
                  <a:pt x="89903" y="3204933"/>
                </a:moveTo>
                <a:lnTo>
                  <a:pt x="75882" y="119138"/>
                </a:lnTo>
                <a:lnTo>
                  <a:pt x="113982" y="118973"/>
                </a:lnTo>
                <a:lnTo>
                  <a:pt x="128003" y="3204756"/>
                </a:lnTo>
                <a:lnTo>
                  <a:pt x="89903" y="3204933"/>
                </a:lnTo>
                <a:close/>
              </a:path>
              <a:path w="190500" h="3205479">
                <a:moveTo>
                  <a:pt x="114307" y="190405"/>
                </a:moveTo>
                <a:lnTo>
                  <a:pt x="113982" y="118973"/>
                </a:lnTo>
                <a:lnTo>
                  <a:pt x="154552" y="118973"/>
                </a:lnTo>
                <a:lnTo>
                  <a:pt x="190500" y="190055"/>
                </a:lnTo>
                <a:lnTo>
                  <a:pt x="114307" y="190405"/>
                </a:lnTo>
                <a:close/>
              </a:path>
              <a:path w="190500" h="3205479">
                <a:moveTo>
                  <a:pt x="114307" y="190581"/>
                </a:moveTo>
                <a:lnTo>
                  <a:pt x="76207" y="190581"/>
                </a:lnTo>
                <a:lnTo>
                  <a:pt x="114307" y="190405"/>
                </a:lnTo>
                <a:lnTo>
                  <a:pt x="114307" y="190581"/>
                </a:lnTo>
                <a:close/>
              </a:path>
            </a:pathLst>
          </a:custGeom>
          <a:solidFill>
            <a:srgbClr val="000000">
              <a:alpha val="9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 txBox="1"/>
          <p:nvPr/>
        </p:nvSpPr>
        <p:spPr>
          <a:xfrm>
            <a:off x="3061500" y="4879505"/>
            <a:ext cx="2700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3090" algn="l"/>
                <a:tab pos="1156970" algn="l"/>
                <a:tab pos="1718310" algn="l"/>
                <a:tab pos="2287270" algn="l"/>
              </a:tabLst>
            </a:pPr>
            <a:r>
              <a:rPr dirty="0" sz="1800">
                <a:latin typeface="Times New Roman"/>
                <a:cs typeface="Times New Roman"/>
              </a:rPr>
              <a:t>0.10	0.20	0.30	0.40	0.50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2" name="object 642"/>
          <p:cNvSpPr txBox="1"/>
          <p:nvPr/>
        </p:nvSpPr>
        <p:spPr>
          <a:xfrm>
            <a:off x="3516731" y="3396475"/>
            <a:ext cx="168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 b="1">
                <a:solidFill>
                  <a:srgbClr val="FF6600"/>
                </a:solidFill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3" name="object 643"/>
          <p:cNvSpPr txBox="1"/>
          <p:nvPr/>
        </p:nvSpPr>
        <p:spPr>
          <a:xfrm>
            <a:off x="3792296" y="3024098"/>
            <a:ext cx="168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 b="1">
                <a:solidFill>
                  <a:srgbClr val="FF6600"/>
                </a:solidFill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4" name="object 644"/>
          <p:cNvSpPr txBox="1"/>
          <p:nvPr/>
        </p:nvSpPr>
        <p:spPr>
          <a:xfrm>
            <a:off x="3233292" y="3833291"/>
            <a:ext cx="168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 b="1">
                <a:solidFill>
                  <a:srgbClr val="FF6600"/>
                </a:solidFill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5" name="object 645"/>
          <p:cNvSpPr txBox="1"/>
          <p:nvPr/>
        </p:nvSpPr>
        <p:spPr>
          <a:xfrm>
            <a:off x="4080992" y="2641688"/>
            <a:ext cx="168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 b="1">
                <a:solidFill>
                  <a:srgbClr val="FF6600"/>
                </a:solidFill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6" name="object 646"/>
          <p:cNvSpPr txBox="1"/>
          <p:nvPr/>
        </p:nvSpPr>
        <p:spPr>
          <a:xfrm>
            <a:off x="4302556" y="2118334"/>
            <a:ext cx="338455" cy="51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245">
              <a:lnSpc>
                <a:spcPts val="1930"/>
              </a:lnSpc>
              <a:spcBef>
                <a:spcPts val="100"/>
              </a:spcBef>
            </a:pPr>
            <a:r>
              <a:rPr dirty="0" sz="1800" spc="95" b="1">
                <a:solidFill>
                  <a:srgbClr val="FF6600"/>
                </a:solidFill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30"/>
              </a:lnSpc>
            </a:pPr>
            <a:r>
              <a:rPr dirty="0" sz="1800" spc="95" b="1">
                <a:solidFill>
                  <a:srgbClr val="1684AC"/>
                </a:solidFill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7" name="object 647"/>
          <p:cNvSpPr txBox="1"/>
          <p:nvPr/>
        </p:nvSpPr>
        <p:spPr>
          <a:xfrm>
            <a:off x="4507014" y="2426347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684AC"/>
                </a:solidFill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8" name="object 648"/>
          <p:cNvSpPr txBox="1"/>
          <p:nvPr/>
        </p:nvSpPr>
        <p:spPr>
          <a:xfrm>
            <a:off x="3408413" y="3597503"/>
            <a:ext cx="439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 b="1">
                <a:solidFill>
                  <a:srgbClr val="1684AC"/>
                </a:solidFill>
                <a:latin typeface="Times New Roman"/>
                <a:cs typeface="Times New Roman"/>
              </a:rPr>
              <a:t>+</a:t>
            </a:r>
            <a:r>
              <a:rPr dirty="0" sz="1800" spc="295" b="1">
                <a:solidFill>
                  <a:srgbClr val="1684AC"/>
                </a:solidFill>
                <a:latin typeface="Times New Roman"/>
                <a:cs typeface="Times New Roman"/>
              </a:rPr>
              <a:t> </a:t>
            </a:r>
            <a:r>
              <a:rPr dirty="0" baseline="-26234" sz="2700" b="1">
                <a:solidFill>
                  <a:srgbClr val="1684AC"/>
                </a:solidFill>
                <a:latin typeface="Times New Roman"/>
                <a:cs typeface="Times New Roman"/>
              </a:rPr>
              <a:t>A</a:t>
            </a:r>
            <a:endParaRPr baseline="-26234" sz="2700">
              <a:latin typeface="Times New Roman"/>
              <a:cs typeface="Times New Roman"/>
            </a:endParaRPr>
          </a:p>
        </p:txBody>
      </p:sp>
      <p:sp>
        <p:nvSpPr>
          <p:cNvPr id="649" name="object 649"/>
          <p:cNvSpPr txBox="1"/>
          <p:nvPr/>
        </p:nvSpPr>
        <p:spPr>
          <a:xfrm>
            <a:off x="3013710" y="4115130"/>
            <a:ext cx="168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5" b="1">
                <a:solidFill>
                  <a:srgbClr val="FF6600"/>
                </a:solidFill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50" name="object 650"/>
          <p:cNvSpPr txBox="1"/>
          <p:nvPr/>
        </p:nvSpPr>
        <p:spPr>
          <a:xfrm>
            <a:off x="6463372" y="2040699"/>
            <a:ext cx="2162175" cy="998219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2400" b="1">
                <a:latin typeface="Times New Roman"/>
                <a:cs typeface="Times New Roman"/>
              </a:rPr>
              <a:t>A(0.13 A,0.90</a:t>
            </a:r>
            <a:r>
              <a:rPr dirty="0" sz="2400" spc="-2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V)</a:t>
            </a:r>
            <a:endParaRPr sz="24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944"/>
              </a:spcBef>
            </a:pPr>
            <a:r>
              <a:rPr dirty="0" sz="2400" spc="-5" b="1">
                <a:latin typeface="Times New Roman"/>
                <a:cs typeface="Times New Roman"/>
              </a:rPr>
              <a:t>B(0.29 </a:t>
            </a:r>
            <a:r>
              <a:rPr dirty="0" sz="2400" b="1">
                <a:latin typeface="Times New Roman"/>
                <a:cs typeface="Times New Roman"/>
              </a:rPr>
              <a:t>A,2.00</a:t>
            </a:r>
            <a:r>
              <a:rPr dirty="0" sz="2400" spc="-2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1" name="object 651"/>
          <p:cNvSpPr/>
          <p:nvPr/>
        </p:nvSpPr>
        <p:spPr>
          <a:xfrm>
            <a:off x="6382016" y="3853116"/>
            <a:ext cx="1307465" cy="0"/>
          </a:xfrm>
          <a:custGeom>
            <a:avLst/>
            <a:gdLst/>
            <a:ahLst/>
            <a:cxnLst/>
            <a:rect l="l" t="t" r="r" b="b"/>
            <a:pathLst>
              <a:path w="1307465" h="0">
                <a:moveTo>
                  <a:pt x="0" y="0"/>
                </a:moveTo>
                <a:lnTo>
                  <a:pt x="1307122" y="0"/>
                </a:lnTo>
              </a:path>
            </a:pathLst>
          </a:custGeom>
          <a:ln w="153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 txBox="1"/>
          <p:nvPr/>
        </p:nvSpPr>
        <p:spPr>
          <a:xfrm>
            <a:off x="6388671" y="3411169"/>
            <a:ext cx="131318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b="1">
                <a:latin typeface="Times New Roman"/>
                <a:cs typeface="Times New Roman"/>
              </a:rPr>
              <a:t>2</a:t>
            </a:r>
            <a:r>
              <a:rPr dirty="0" sz="2450" b="1" i="1">
                <a:latin typeface="Times New Roman"/>
                <a:cs typeface="Times New Roman"/>
              </a:rPr>
              <a:t>.</a:t>
            </a:r>
            <a:r>
              <a:rPr dirty="0" sz="2450" b="1">
                <a:latin typeface="Times New Roman"/>
                <a:cs typeface="Times New Roman"/>
              </a:rPr>
              <a:t>00</a:t>
            </a:r>
            <a:r>
              <a:rPr dirty="0" sz="2450" spc="-305" b="1">
                <a:latin typeface="Times New Roman"/>
                <a:cs typeface="Times New Roman"/>
              </a:rPr>
              <a:t> </a:t>
            </a:r>
            <a:r>
              <a:rPr dirty="0" sz="2450" b="1">
                <a:latin typeface="Times New Roman"/>
                <a:cs typeface="Times New Roman"/>
              </a:rPr>
              <a:t>-</a:t>
            </a:r>
            <a:r>
              <a:rPr dirty="0" sz="2450" spc="-280" b="1">
                <a:latin typeface="Times New Roman"/>
                <a:cs typeface="Times New Roman"/>
              </a:rPr>
              <a:t> </a:t>
            </a:r>
            <a:r>
              <a:rPr dirty="0" sz="2450" b="1">
                <a:latin typeface="Times New Roman"/>
                <a:cs typeface="Times New Roman"/>
              </a:rPr>
              <a:t>0</a:t>
            </a:r>
            <a:r>
              <a:rPr dirty="0" sz="2450" b="1" i="1">
                <a:latin typeface="Times New Roman"/>
                <a:cs typeface="Times New Roman"/>
              </a:rPr>
              <a:t>.</a:t>
            </a:r>
            <a:r>
              <a:rPr dirty="0" sz="2450" b="1">
                <a:latin typeface="Times New Roman"/>
                <a:cs typeface="Times New Roman"/>
              </a:rPr>
              <a:t>90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56" name="object 65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53" name="object 653"/>
          <p:cNvSpPr txBox="1"/>
          <p:nvPr/>
        </p:nvSpPr>
        <p:spPr>
          <a:xfrm>
            <a:off x="5831928" y="3630891"/>
            <a:ext cx="48450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5" b="1" i="1">
                <a:latin typeface="Times New Roman"/>
                <a:cs typeface="Times New Roman"/>
              </a:rPr>
              <a:t>R</a:t>
            </a:r>
            <a:r>
              <a:rPr dirty="0" sz="2450" spc="-130" b="1" i="1">
                <a:latin typeface="Times New Roman"/>
                <a:cs typeface="Times New Roman"/>
              </a:rPr>
              <a:t> </a:t>
            </a:r>
            <a:r>
              <a:rPr dirty="0" sz="2450" b="1">
                <a:latin typeface="Times New Roman"/>
                <a:cs typeface="Times New Roman"/>
              </a:rPr>
              <a:t>=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54" name="object 654"/>
          <p:cNvSpPr txBox="1"/>
          <p:nvPr/>
        </p:nvSpPr>
        <p:spPr>
          <a:xfrm>
            <a:off x="7724850" y="3630891"/>
            <a:ext cx="122936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5" b="1">
                <a:latin typeface="Times New Roman"/>
                <a:cs typeface="Times New Roman"/>
              </a:rPr>
              <a:t>Ω </a:t>
            </a:r>
            <a:r>
              <a:rPr dirty="0" sz="2450" b="1">
                <a:latin typeface="Times New Roman"/>
                <a:cs typeface="Times New Roman"/>
              </a:rPr>
              <a:t>=</a:t>
            </a:r>
            <a:r>
              <a:rPr dirty="0" sz="2450" spc="-204" b="1">
                <a:latin typeface="Times New Roman"/>
                <a:cs typeface="Times New Roman"/>
              </a:rPr>
              <a:t> </a:t>
            </a:r>
            <a:r>
              <a:rPr dirty="0" sz="2450" spc="-10" b="1">
                <a:latin typeface="Times New Roman"/>
                <a:cs typeface="Times New Roman"/>
              </a:rPr>
              <a:t>6</a:t>
            </a:r>
            <a:r>
              <a:rPr dirty="0" sz="2450" spc="-10" b="1" i="1">
                <a:latin typeface="Times New Roman"/>
                <a:cs typeface="Times New Roman"/>
              </a:rPr>
              <a:t>.</a:t>
            </a:r>
            <a:r>
              <a:rPr dirty="0" sz="2450" spc="-10" b="1">
                <a:latin typeface="Times New Roman"/>
                <a:cs typeface="Times New Roman"/>
              </a:rPr>
              <a:t>9Ω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55" name="object 655"/>
          <p:cNvSpPr txBox="1"/>
          <p:nvPr/>
        </p:nvSpPr>
        <p:spPr>
          <a:xfrm>
            <a:off x="6386258" y="3849014"/>
            <a:ext cx="131318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b="1">
                <a:latin typeface="Times New Roman"/>
                <a:cs typeface="Times New Roman"/>
              </a:rPr>
              <a:t>0</a:t>
            </a:r>
            <a:r>
              <a:rPr dirty="0" sz="2450" b="1" i="1">
                <a:latin typeface="Times New Roman"/>
                <a:cs typeface="Times New Roman"/>
              </a:rPr>
              <a:t>.</a:t>
            </a:r>
            <a:r>
              <a:rPr dirty="0" sz="2450" b="1">
                <a:latin typeface="Times New Roman"/>
                <a:cs typeface="Times New Roman"/>
              </a:rPr>
              <a:t>29</a:t>
            </a:r>
            <a:r>
              <a:rPr dirty="0" sz="2450" spc="-305" b="1">
                <a:latin typeface="Times New Roman"/>
                <a:cs typeface="Times New Roman"/>
              </a:rPr>
              <a:t> </a:t>
            </a:r>
            <a:r>
              <a:rPr dirty="0" sz="2450" b="1">
                <a:latin typeface="Times New Roman"/>
                <a:cs typeface="Times New Roman"/>
              </a:rPr>
              <a:t>-</a:t>
            </a:r>
            <a:r>
              <a:rPr dirty="0" sz="2450" spc="-280" b="1">
                <a:latin typeface="Times New Roman"/>
                <a:cs typeface="Times New Roman"/>
              </a:rPr>
              <a:t> </a:t>
            </a:r>
            <a:r>
              <a:rPr dirty="0" sz="2450" b="1">
                <a:latin typeface="Times New Roman"/>
                <a:cs typeface="Times New Roman"/>
              </a:rPr>
              <a:t>0</a:t>
            </a:r>
            <a:r>
              <a:rPr dirty="0" sz="2450" b="1" i="1">
                <a:latin typeface="Times New Roman"/>
                <a:cs typeface="Times New Roman"/>
              </a:rPr>
              <a:t>.</a:t>
            </a:r>
            <a:r>
              <a:rPr dirty="0" sz="2450" b="1">
                <a:latin typeface="Times New Roman"/>
                <a:cs typeface="Times New Roman"/>
              </a:rPr>
              <a:t>13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60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3492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3135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63" y="1683258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数据分析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15"/>
              </a:spcBef>
            </a:pPr>
            <a:r>
              <a:rPr dirty="0"/>
              <a:t>将测得的电阻丝有效长度</a:t>
            </a:r>
            <a:r>
              <a:rPr dirty="0" spc="-5" i="1">
                <a:latin typeface="Times New Roman"/>
                <a:cs typeface="Times New Roman"/>
              </a:rPr>
              <a:t>l</a:t>
            </a:r>
            <a:r>
              <a:rPr dirty="0" b="0">
                <a:latin typeface="华文楷体"/>
                <a:cs typeface="华文楷体"/>
              </a:rPr>
              <a:t>、</a:t>
            </a:r>
            <a:r>
              <a:rPr dirty="0"/>
              <a:t>电阻丝直径</a:t>
            </a:r>
            <a:r>
              <a:rPr dirty="0" spc="-245" i="1">
                <a:latin typeface="Times New Roman"/>
                <a:cs typeface="Times New Roman"/>
              </a:rPr>
              <a:t>d</a:t>
            </a:r>
            <a:r>
              <a:rPr dirty="0" sz="2500" spc="-860" i="1">
                <a:latin typeface="华文楷体"/>
                <a:cs typeface="华文楷体"/>
              </a:rPr>
              <a:t>、</a:t>
            </a:r>
            <a:r>
              <a:rPr dirty="0"/>
              <a:t>电阻</a:t>
            </a:r>
            <a:r>
              <a:rPr dirty="0" spc="-5"/>
              <a:t>丝 </a:t>
            </a:r>
            <a:r>
              <a:rPr dirty="0"/>
              <a:t>的电阻</a:t>
            </a:r>
            <a:r>
              <a:rPr dirty="0" spc="-5" i="1">
                <a:latin typeface="Times New Roman"/>
                <a:cs typeface="Times New Roman"/>
              </a:rPr>
              <a:t>R</a:t>
            </a:r>
            <a:r>
              <a:rPr dirty="0"/>
              <a:t>代入公式，计算得出被测电阻丝的电阻率</a:t>
            </a:r>
            <a:r>
              <a:rPr dirty="0" spc="-5"/>
              <a:t>。</a:t>
            </a:r>
            <a:endParaRPr sz="25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2450"/>
              </a:spcBef>
            </a:pPr>
            <a:r>
              <a:rPr dirty="0" spc="-5" i="1">
                <a:latin typeface="Times New Roman"/>
                <a:cs typeface="Times New Roman"/>
              </a:rPr>
              <a:t>l</a:t>
            </a:r>
            <a:r>
              <a:rPr dirty="0" spc="-5">
                <a:latin typeface="Times New Roman"/>
                <a:cs typeface="Times New Roman"/>
              </a:rPr>
              <a:t>=0.5647m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42857" y="4061421"/>
            <a:ext cx="2095500" cy="1106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7940">
              <a:lnSpc>
                <a:spcPct val="1477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=0.397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baseline="21505" sz="2325" b="1">
                <a:latin typeface="Times New Roman"/>
                <a:cs typeface="Times New Roman"/>
              </a:rPr>
              <a:t>-3</a:t>
            </a:r>
            <a:r>
              <a:rPr dirty="0" sz="2400" b="1">
                <a:latin typeface="Times New Roman"/>
                <a:cs typeface="Times New Roman"/>
              </a:rPr>
              <a:t>m  </a:t>
            </a: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=6.9Ω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8408" y="4349496"/>
            <a:ext cx="486409" cy="231775"/>
          </a:xfrm>
          <a:custGeom>
            <a:avLst/>
            <a:gdLst/>
            <a:ahLst/>
            <a:cxnLst/>
            <a:rect l="l" t="t" r="r" b="b"/>
            <a:pathLst>
              <a:path w="486410" h="231775">
                <a:moveTo>
                  <a:pt x="371855" y="231648"/>
                </a:moveTo>
                <a:lnTo>
                  <a:pt x="371855" y="173736"/>
                </a:lnTo>
                <a:lnTo>
                  <a:pt x="0" y="173736"/>
                </a:lnTo>
                <a:lnTo>
                  <a:pt x="0" y="57912"/>
                </a:lnTo>
                <a:lnTo>
                  <a:pt x="371855" y="57912"/>
                </a:lnTo>
                <a:lnTo>
                  <a:pt x="371855" y="0"/>
                </a:lnTo>
                <a:lnTo>
                  <a:pt x="486155" y="115824"/>
                </a:lnTo>
                <a:lnTo>
                  <a:pt x="371855" y="23164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82489" y="4334243"/>
            <a:ext cx="501650" cy="261620"/>
          </a:xfrm>
          <a:custGeom>
            <a:avLst/>
            <a:gdLst/>
            <a:ahLst/>
            <a:cxnLst/>
            <a:rect l="l" t="t" r="r" b="b"/>
            <a:pathLst>
              <a:path w="501650" h="261620">
                <a:moveTo>
                  <a:pt x="370878" y="73037"/>
                </a:moveTo>
                <a:lnTo>
                  <a:pt x="370878" y="0"/>
                </a:lnTo>
                <a:lnTo>
                  <a:pt x="386206" y="15328"/>
                </a:lnTo>
                <a:lnTo>
                  <a:pt x="383578" y="15328"/>
                </a:lnTo>
                <a:lnTo>
                  <a:pt x="372732" y="19824"/>
                </a:lnTo>
                <a:lnTo>
                  <a:pt x="383578" y="30669"/>
                </a:lnTo>
                <a:lnTo>
                  <a:pt x="383578" y="66687"/>
                </a:lnTo>
                <a:lnTo>
                  <a:pt x="377228" y="66687"/>
                </a:lnTo>
                <a:lnTo>
                  <a:pt x="370878" y="73037"/>
                </a:lnTo>
                <a:close/>
              </a:path>
              <a:path w="501650" h="261620">
                <a:moveTo>
                  <a:pt x="383578" y="30669"/>
                </a:moveTo>
                <a:lnTo>
                  <a:pt x="372732" y="19824"/>
                </a:lnTo>
                <a:lnTo>
                  <a:pt x="383578" y="15328"/>
                </a:lnTo>
                <a:lnTo>
                  <a:pt x="383578" y="30669"/>
                </a:lnTo>
                <a:close/>
              </a:path>
              <a:path w="501650" h="261620">
                <a:moveTo>
                  <a:pt x="483660" y="130740"/>
                </a:moveTo>
                <a:lnTo>
                  <a:pt x="383578" y="30669"/>
                </a:lnTo>
                <a:lnTo>
                  <a:pt x="383578" y="15328"/>
                </a:lnTo>
                <a:lnTo>
                  <a:pt x="386206" y="15328"/>
                </a:lnTo>
                <a:lnTo>
                  <a:pt x="497128" y="126250"/>
                </a:lnTo>
                <a:lnTo>
                  <a:pt x="488149" y="126250"/>
                </a:lnTo>
                <a:lnTo>
                  <a:pt x="483660" y="130740"/>
                </a:lnTo>
                <a:close/>
              </a:path>
              <a:path w="501650" h="261620">
                <a:moveTo>
                  <a:pt x="370878" y="194805"/>
                </a:moveTo>
                <a:lnTo>
                  <a:pt x="0" y="194805"/>
                </a:lnTo>
                <a:lnTo>
                  <a:pt x="0" y="66687"/>
                </a:lnTo>
                <a:lnTo>
                  <a:pt x="370878" y="66687"/>
                </a:lnTo>
                <a:lnTo>
                  <a:pt x="370878" y="73037"/>
                </a:lnTo>
                <a:lnTo>
                  <a:pt x="12700" y="73037"/>
                </a:lnTo>
                <a:lnTo>
                  <a:pt x="6350" y="79387"/>
                </a:lnTo>
                <a:lnTo>
                  <a:pt x="12700" y="79387"/>
                </a:lnTo>
                <a:lnTo>
                  <a:pt x="12700" y="182105"/>
                </a:lnTo>
                <a:lnTo>
                  <a:pt x="6350" y="182105"/>
                </a:lnTo>
                <a:lnTo>
                  <a:pt x="12700" y="188455"/>
                </a:lnTo>
                <a:lnTo>
                  <a:pt x="370878" y="188455"/>
                </a:lnTo>
                <a:lnTo>
                  <a:pt x="370878" y="194805"/>
                </a:lnTo>
                <a:close/>
              </a:path>
              <a:path w="501650" h="261620">
                <a:moveTo>
                  <a:pt x="383578" y="79387"/>
                </a:moveTo>
                <a:lnTo>
                  <a:pt x="12700" y="79387"/>
                </a:lnTo>
                <a:lnTo>
                  <a:pt x="12700" y="73037"/>
                </a:lnTo>
                <a:lnTo>
                  <a:pt x="370878" y="73037"/>
                </a:lnTo>
                <a:lnTo>
                  <a:pt x="377228" y="66687"/>
                </a:lnTo>
                <a:lnTo>
                  <a:pt x="383578" y="66687"/>
                </a:lnTo>
                <a:lnTo>
                  <a:pt x="383578" y="79387"/>
                </a:lnTo>
                <a:close/>
              </a:path>
              <a:path w="501650" h="261620">
                <a:moveTo>
                  <a:pt x="12700" y="79387"/>
                </a:moveTo>
                <a:lnTo>
                  <a:pt x="6350" y="79387"/>
                </a:lnTo>
                <a:lnTo>
                  <a:pt x="12700" y="73037"/>
                </a:lnTo>
                <a:lnTo>
                  <a:pt x="12700" y="79387"/>
                </a:lnTo>
                <a:close/>
              </a:path>
              <a:path w="501650" h="261620">
                <a:moveTo>
                  <a:pt x="488149" y="135229"/>
                </a:moveTo>
                <a:lnTo>
                  <a:pt x="483660" y="130740"/>
                </a:lnTo>
                <a:lnTo>
                  <a:pt x="488149" y="126250"/>
                </a:lnTo>
                <a:lnTo>
                  <a:pt x="488149" y="135229"/>
                </a:lnTo>
                <a:close/>
              </a:path>
              <a:path w="501650" h="261620">
                <a:moveTo>
                  <a:pt x="497141" y="135229"/>
                </a:moveTo>
                <a:lnTo>
                  <a:pt x="488149" y="135229"/>
                </a:lnTo>
                <a:lnTo>
                  <a:pt x="488149" y="126250"/>
                </a:lnTo>
                <a:lnTo>
                  <a:pt x="497128" y="126250"/>
                </a:lnTo>
                <a:lnTo>
                  <a:pt x="501624" y="130746"/>
                </a:lnTo>
                <a:lnTo>
                  <a:pt x="497141" y="135229"/>
                </a:lnTo>
                <a:close/>
              </a:path>
              <a:path w="501650" h="261620">
                <a:moveTo>
                  <a:pt x="386207" y="246164"/>
                </a:moveTo>
                <a:lnTo>
                  <a:pt x="383578" y="246164"/>
                </a:lnTo>
                <a:lnTo>
                  <a:pt x="383578" y="230822"/>
                </a:lnTo>
                <a:lnTo>
                  <a:pt x="483666" y="130746"/>
                </a:lnTo>
                <a:lnTo>
                  <a:pt x="488149" y="135229"/>
                </a:lnTo>
                <a:lnTo>
                  <a:pt x="497141" y="135229"/>
                </a:lnTo>
                <a:lnTo>
                  <a:pt x="386207" y="246164"/>
                </a:lnTo>
                <a:close/>
              </a:path>
              <a:path w="501650" h="261620">
                <a:moveTo>
                  <a:pt x="12700" y="188455"/>
                </a:moveTo>
                <a:lnTo>
                  <a:pt x="6350" y="182105"/>
                </a:lnTo>
                <a:lnTo>
                  <a:pt x="12700" y="182105"/>
                </a:lnTo>
                <a:lnTo>
                  <a:pt x="12700" y="188455"/>
                </a:lnTo>
                <a:close/>
              </a:path>
              <a:path w="501650" h="261620">
                <a:moveTo>
                  <a:pt x="383578" y="194805"/>
                </a:moveTo>
                <a:lnTo>
                  <a:pt x="377228" y="194805"/>
                </a:lnTo>
                <a:lnTo>
                  <a:pt x="370878" y="188455"/>
                </a:lnTo>
                <a:lnTo>
                  <a:pt x="12700" y="188455"/>
                </a:lnTo>
                <a:lnTo>
                  <a:pt x="12700" y="182105"/>
                </a:lnTo>
                <a:lnTo>
                  <a:pt x="383578" y="182105"/>
                </a:lnTo>
                <a:lnTo>
                  <a:pt x="383578" y="194805"/>
                </a:lnTo>
                <a:close/>
              </a:path>
              <a:path w="501650" h="261620">
                <a:moveTo>
                  <a:pt x="370878" y="261493"/>
                </a:moveTo>
                <a:lnTo>
                  <a:pt x="370878" y="188455"/>
                </a:lnTo>
                <a:lnTo>
                  <a:pt x="377228" y="194805"/>
                </a:lnTo>
                <a:lnTo>
                  <a:pt x="383578" y="194805"/>
                </a:lnTo>
                <a:lnTo>
                  <a:pt x="383578" y="230822"/>
                </a:lnTo>
                <a:lnTo>
                  <a:pt x="372732" y="241668"/>
                </a:lnTo>
                <a:lnTo>
                  <a:pt x="383578" y="246164"/>
                </a:lnTo>
                <a:lnTo>
                  <a:pt x="386207" y="246164"/>
                </a:lnTo>
                <a:lnTo>
                  <a:pt x="370878" y="261493"/>
                </a:lnTo>
                <a:close/>
              </a:path>
              <a:path w="501650" h="261620">
                <a:moveTo>
                  <a:pt x="383578" y="246164"/>
                </a:moveTo>
                <a:lnTo>
                  <a:pt x="372732" y="241668"/>
                </a:lnTo>
                <a:lnTo>
                  <a:pt x="383578" y="230822"/>
                </a:lnTo>
                <a:lnTo>
                  <a:pt x="383578" y="24616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271662" y="4256151"/>
            <a:ext cx="19050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latin typeface="Times New Roman"/>
                <a:cs typeface="Times New Roman"/>
              </a:rPr>
              <a:t>-6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9592" y="4225035"/>
            <a:ext cx="2211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8295" algn="l"/>
              </a:tabLst>
            </a:pPr>
            <a:r>
              <a:rPr dirty="0" sz="2400" spc="-5" b="1" i="1">
                <a:latin typeface="Times New Roman"/>
                <a:cs typeface="Times New Roman"/>
              </a:rPr>
              <a:t>ρ</a:t>
            </a:r>
            <a:r>
              <a:rPr dirty="0" sz="2400" b="1">
                <a:latin typeface="Times New Roman"/>
                <a:cs typeface="Times New Roman"/>
              </a:rPr>
              <a:t>=1.5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10	</a:t>
            </a:r>
            <a:r>
              <a:rPr dirty="0" sz="2400" spc="-5" b="1">
                <a:latin typeface="Times New Roman"/>
                <a:cs typeface="Times New Roman"/>
              </a:rPr>
              <a:t>Ω·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65747" y="4346447"/>
            <a:ext cx="486409" cy="231775"/>
          </a:xfrm>
          <a:custGeom>
            <a:avLst/>
            <a:gdLst/>
            <a:ahLst/>
            <a:cxnLst/>
            <a:rect l="l" t="t" r="r" b="b"/>
            <a:pathLst>
              <a:path w="486409" h="231775">
                <a:moveTo>
                  <a:pt x="371855" y="231648"/>
                </a:moveTo>
                <a:lnTo>
                  <a:pt x="371855" y="173736"/>
                </a:lnTo>
                <a:lnTo>
                  <a:pt x="0" y="173736"/>
                </a:lnTo>
                <a:lnTo>
                  <a:pt x="0" y="57912"/>
                </a:lnTo>
                <a:lnTo>
                  <a:pt x="371855" y="57912"/>
                </a:lnTo>
                <a:lnTo>
                  <a:pt x="371855" y="0"/>
                </a:lnTo>
                <a:lnTo>
                  <a:pt x="486155" y="115824"/>
                </a:lnTo>
                <a:lnTo>
                  <a:pt x="371855" y="23164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59652" y="4331449"/>
            <a:ext cx="501650" cy="261620"/>
          </a:xfrm>
          <a:custGeom>
            <a:avLst/>
            <a:gdLst/>
            <a:ahLst/>
            <a:cxnLst/>
            <a:rect l="l" t="t" r="r" b="b"/>
            <a:pathLst>
              <a:path w="501650" h="261620">
                <a:moveTo>
                  <a:pt x="370878" y="73037"/>
                </a:moveTo>
                <a:lnTo>
                  <a:pt x="370878" y="0"/>
                </a:lnTo>
                <a:lnTo>
                  <a:pt x="386219" y="15341"/>
                </a:lnTo>
                <a:lnTo>
                  <a:pt x="383578" y="15341"/>
                </a:lnTo>
                <a:lnTo>
                  <a:pt x="372732" y="19824"/>
                </a:lnTo>
                <a:lnTo>
                  <a:pt x="383578" y="30670"/>
                </a:lnTo>
                <a:lnTo>
                  <a:pt x="383578" y="66687"/>
                </a:lnTo>
                <a:lnTo>
                  <a:pt x="377228" y="66687"/>
                </a:lnTo>
                <a:lnTo>
                  <a:pt x="370878" y="73037"/>
                </a:lnTo>
                <a:close/>
              </a:path>
              <a:path w="501650" h="261620">
                <a:moveTo>
                  <a:pt x="383578" y="30670"/>
                </a:moveTo>
                <a:lnTo>
                  <a:pt x="372732" y="19824"/>
                </a:lnTo>
                <a:lnTo>
                  <a:pt x="383578" y="15341"/>
                </a:lnTo>
                <a:lnTo>
                  <a:pt x="383578" y="30670"/>
                </a:lnTo>
                <a:close/>
              </a:path>
              <a:path w="501650" h="261620">
                <a:moveTo>
                  <a:pt x="483660" y="130752"/>
                </a:moveTo>
                <a:lnTo>
                  <a:pt x="383578" y="30670"/>
                </a:lnTo>
                <a:lnTo>
                  <a:pt x="383578" y="15341"/>
                </a:lnTo>
                <a:lnTo>
                  <a:pt x="386219" y="15341"/>
                </a:lnTo>
                <a:lnTo>
                  <a:pt x="497141" y="126263"/>
                </a:lnTo>
                <a:lnTo>
                  <a:pt x="488149" y="126263"/>
                </a:lnTo>
                <a:lnTo>
                  <a:pt x="483660" y="130752"/>
                </a:lnTo>
                <a:close/>
              </a:path>
              <a:path w="501650" h="261620">
                <a:moveTo>
                  <a:pt x="370878" y="194805"/>
                </a:moveTo>
                <a:lnTo>
                  <a:pt x="0" y="194805"/>
                </a:lnTo>
                <a:lnTo>
                  <a:pt x="0" y="66687"/>
                </a:lnTo>
                <a:lnTo>
                  <a:pt x="370878" y="66687"/>
                </a:lnTo>
                <a:lnTo>
                  <a:pt x="370878" y="73037"/>
                </a:lnTo>
                <a:lnTo>
                  <a:pt x="12700" y="73037"/>
                </a:lnTo>
                <a:lnTo>
                  <a:pt x="6350" y="79387"/>
                </a:lnTo>
                <a:lnTo>
                  <a:pt x="12700" y="79387"/>
                </a:lnTo>
                <a:lnTo>
                  <a:pt x="12700" y="182105"/>
                </a:lnTo>
                <a:lnTo>
                  <a:pt x="6350" y="182105"/>
                </a:lnTo>
                <a:lnTo>
                  <a:pt x="12700" y="188455"/>
                </a:lnTo>
                <a:lnTo>
                  <a:pt x="370878" y="188455"/>
                </a:lnTo>
                <a:lnTo>
                  <a:pt x="370878" y="194805"/>
                </a:lnTo>
                <a:close/>
              </a:path>
              <a:path w="501650" h="261620">
                <a:moveTo>
                  <a:pt x="383578" y="79387"/>
                </a:moveTo>
                <a:lnTo>
                  <a:pt x="12700" y="79387"/>
                </a:lnTo>
                <a:lnTo>
                  <a:pt x="12700" y="73037"/>
                </a:lnTo>
                <a:lnTo>
                  <a:pt x="370878" y="73037"/>
                </a:lnTo>
                <a:lnTo>
                  <a:pt x="377228" y="66687"/>
                </a:lnTo>
                <a:lnTo>
                  <a:pt x="383578" y="66687"/>
                </a:lnTo>
                <a:lnTo>
                  <a:pt x="383578" y="79387"/>
                </a:lnTo>
                <a:close/>
              </a:path>
              <a:path w="501650" h="261620">
                <a:moveTo>
                  <a:pt x="12700" y="79387"/>
                </a:moveTo>
                <a:lnTo>
                  <a:pt x="6350" y="79387"/>
                </a:lnTo>
                <a:lnTo>
                  <a:pt x="12700" y="73037"/>
                </a:lnTo>
                <a:lnTo>
                  <a:pt x="12700" y="79387"/>
                </a:lnTo>
                <a:close/>
              </a:path>
              <a:path w="501650" h="261620">
                <a:moveTo>
                  <a:pt x="488149" y="135242"/>
                </a:moveTo>
                <a:lnTo>
                  <a:pt x="483666" y="130746"/>
                </a:lnTo>
                <a:lnTo>
                  <a:pt x="488149" y="126263"/>
                </a:lnTo>
                <a:lnTo>
                  <a:pt x="488149" y="135242"/>
                </a:lnTo>
                <a:close/>
              </a:path>
              <a:path w="501650" h="261620">
                <a:moveTo>
                  <a:pt x="497128" y="135242"/>
                </a:moveTo>
                <a:lnTo>
                  <a:pt x="488149" y="135242"/>
                </a:lnTo>
                <a:lnTo>
                  <a:pt x="488149" y="126263"/>
                </a:lnTo>
                <a:lnTo>
                  <a:pt x="497141" y="126263"/>
                </a:lnTo>
                <a:lnTo>
                  <a:pt x="501618" y="130752"/>
                </a:lnTo>
                <a:lnTo>
                  <a:pt x="497128" y="135242"/>
                </a:lnTo>
                <a:close/>
              </a:path>
              <a:path w="501650" h="261620">
                <a:moveTo>
                  <a:pt x="386206" y="246164"/>
                </a:moveTo>
                <a:lnTo>
                  <a:pt x="383578" y="246164"/>
                </a:lnTo>
                <a:lnTo>
                  <a:pt x="383578" y="230835"/>
                </a:lnTo>
                <a:lnTo>
                  <a:pt x="483660" y="130752"/>
                </a:lnTo>
                <a:lnTo>
                  <a:pt x="488149" y="135242"/>
                </a:lnTo>
                <a:lnTo>
                  <a:pt x="497128" y="135242"/>
                </a:lnTo>
                <a:lnTo>
                  <a:pt x="386206" y="246164"/>
                </a:lnTo>
                <a:close/>
              </a:path>
              <a:path w="501650" h="261620">
                <a:moveTo>
                  <a:pt x="12700" y="188455"/>
                </a:moveTo>
                <a:lnTo>
                  <a:pt x="6350" y="182105"/>
                </a:lnTo>
                <a:lnTo>
                  <a:pt x="12700" y="182105"/>
                </a:lnTo>
                <a:lnTo>
                  <a:pt x="12700" y="188455"/>
                </a:lnTo>
                <a:close/>
              </a:path>
              <a:path w="501650" h="261620">
                <a:moveTo>
                  <a:pt x="383578" y="194805"/>
                </a:moveTo>
                <a:lnTo>
                  <a:pt x="377228" y="194805"/>
                </a:lnTo>
                <a:lnTo>
                  <a:pt x="370878" y="188455"/>
                </a:lnTo>
                <a:lnTo>
                  <a:pt x="12700" y="188455"/>
                </a:lnTo>
                <a:lnTo>
                  <a:pt x="12700" y="182105"/>
                </a:lnTo>
                <a:lnTo>
                  <a:pt x="383578" y="182105"/>
                </a:lnTo>
                <a:lnTo>
                  <a:pt x="383578" y="194805"/>
                </a:lnTo>
                <a:close/>
              </a:path>
              <a:path w="501650" h="261620">
                <a:moveTo>
                  <a:pt x="370878" y="261492"/>
                </a:moveTo>
                <a:lnTo>
                  <a:pt x="370878" y="188455"/>
                </a:lnTo>
                <a:lnTo>
                  <a:pt x="377228" y="194805"/>
                </a:lnTo>
                <a:lnTo>
                  <a:pt x="383578" y="194805"/>
                </a:lnTo>
                <a:lnTo>
                  <a:pt x="383578" y="230835"/>
                </a:lnTo>
                <a:lnTo>
                  <a:pt x="372732" y="241680"/>
                </a:lnTo>
                <a:lnTo>
                  <a:pt x="383578" y="246164"/>
                </a:lnTo>
                <a:lnTo>
                  <a:pt x="386206" y="246164"/>
                </a:lnTo>
                <a:lnTo>
                  <a:pt x="370878" y="261492"/>
                </a:lnTo>
                <a:close/>
              </a:path>
              <a:path w="501650" h="261620">
                <a:moveTo>
                  <a:pt x="383578" y="246164"/>
                </a:moveTo>
                <a:lnTo>
                  <a:pt x="372732" y="241680"/>
                </a:lnTo>
                <a:lnTo>
                  <a:pt x="383578" y="230835"/>
                </a:lnTo>
                <a:lnTo>
                  <a:pt x="383578" y="24616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04294" y="4461941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 h="0">
                <a:moveTo>
                  <a:pt x="0" y="0"/>
                </a:moveTo>
                <a:lnTo>
                  <a:pt x="566597" y="0"/>
                </a:lnTo>
              </a:path>
            </a:pathLst>
          </a:custGeom>
          <a:ln w="118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710326" y="4119689"/>
            <a:ext cx="55943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5" b="1">
                <a:latin typeface="Times New Roman"/>
                <a:cs typeface="Times New Roman"/>
              </a:rPr>
              <a:t>π</a:t>
            </a:r>
            <a:r>
              <a:rPr dirty="0" sz="1850" spc="15" b="1" i="1">
                <a:latin typeface="Times New Roman"/>
                <a:cs typeface="Times New Roman"/>
              </a:rPr>
              <a:t>d</a:t>
            </a:r>
            <a:r>
              <a:rPr dirty="0" sz="1850" spc="-390" b="1" i="1">
                <a:latin typeface="Times New Roman"/>
                <a:cs typeface="Times New Roman"/>
              </a:rPr>
              <a:t> </a:t>
            </a:r>
            <a:r>
              <a:rPr dirty="0" baseline="44973" sz="1575" spc="22" b="1">
                <a:latin typeface="Times New Roman"/>
                <a:cs typeface="Times New Roman"/>
              </a:rPr>
              <a:t>2 </a:t>
            </a:r>
            <a:r>
              <a:rPr dirty="0" sz="1850" spc="20" b="1" i="1">
                <a:latin typeface="Times New Roman"/>
                <a:cs typeface="Times New Roman"/>
              </a:rPr>
              <a:t>R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16766" y="4289628"/>
            <a:ext cx="33782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5" b="1" i="1">
                <a:latin typeface="Times New Roman"/>
                <a:cs typeface="Times New Roman"/>
              </a:rPr>
              <a:t>ρ</a:t>
            </a:r>
            <a:r>
              <a:rPr dirty="0" sz="1850" spc="-125" b="1" i="1">
                <a:latin typeface="Times New Roman"/>
                <a:cs typeface="Times New Roman"/>
              </a:rPr>
              <a:t> </a:t>
            </a:r>
            <a:r>
              <a:rPr dirty="0" sz="1850" spc="15" b="1">
                <a:latin typeface="Times New Roman"/>
                <a:cs typeface="Times New Roman"/>
              </a:rPr>
              <a:t>=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71502" y="4458322"/>
            <a:ext cx="21590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45" b="1">
                <a:latin typeface="Times New Roman"/>
                <a:cs typeface="Times New Roman"/>
              </a:rPr>
              <a:t>4</a:t>
            </a:r>
            <a:r>
              <a:rPr dirty="0" sz="1850" spc="5" b="1" i="1">
                <a:latin typeface="Times New Roman"/>
                <a:cs typeface="Times New Roman"/>
              </a:rPr>
              <a:t>l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60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3492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3135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63" y="1683258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数据分析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72066" y="2536278"/>
            <a:ext cx="3384550" cy="1903095"/>
          </a:xfrm>
          <a:prstGeom prst="rect">
            <a:avLst/>
          </a:prstGeom>
        </p:spPr>
        <p:txBody>
          <a:bodyPr wrap="square" lIns="0" tIns="169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2400" b="1">
                <a:latin typeface="华文楷体"/>
                <a:cs typeface="华文楷体"/>
              </a:rPr>
              <a:t>铁铬铝丝电阻率参考值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963930">
              <a:lnSpc>
                <a:spcPct val="100000"/>
              </a:lnSpc>
              <a:spcBef>
                <a:spcPts val="1235"/>
              </a:spcBef>
            </a:pPr>
            <a:r>
              <a:rPr dirty="0" sz="2400" b="1" i="1">
                <a:latin typeface="Times New Roman"/>
                <a:cs typeface="Times New Roman"/>
              </a:rPr>
              <a:t>ρ</a:t>
            </a:r>
            <a:r>
              <a:rPr dirty="0" baseline="-17921" sz="2325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=1.4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baseline="21505" sz="2325" b="1">
                <a:latin typeface="Times New Roman"/>
                <a:cs typeface="Times New Roman"/>
              </a:rPr>
              <a:t>-6</a:t>
            </a:r>
            <a:r>
              <a:rPr dirty="0" baseline="21505" sz="2325" spc="532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Ω·m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相对误差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2859" y="4719294"/>
            <a:ext cx="0" cy="441959"/>
          </a:xfrm>
          <a:custGeom>
            <a:avLst/>
            <a:gdLst/>
            <a:ahLst/>
            <a:cxnLst/>
            <a:rect l="l" t="t" r="r" b="b"/>
            <a:pathLst>
              <a:path w="0" h="441960">
                <a:moveTo>
                  <a:pt x="0" y="0"/>
                </a:moveTo>
                <a:lnTo>
                  <a:pt x="0" y="441921"/>
                </a:lnTo>
              </a:path>
            </a:pathLst>
          </a:custGeom>
          <a:ln w="160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57762" y="4719294"/>
            <a:ext cx="0" cy="441959"/>
          </a:xfrm>
          <a:custGeom>
            <a:avLst/>
            <a:gdLst/>
            <a:ahLst/>
            <a:cxnLst/>
            <a:rect l="l" t="t" r="r" b="b"/>
            <a:pathLst>
              <a:path w="0" h="441960">
                <a:moveTo>
                  <a:pt x="0" y="0"/>
                </a:moveTo>
                <a:lnTo>
                  <a:pt x="0" y="441921"/>
                </a:lnTo>
              </a:path>
            </a:pathLst>
          </a:custGeom>
          <a:ln w="160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49940" y="5201704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 h="0">
                <a:moveTo>
                  <a:pt x="0" y="0"/>
                </a:moveTo>
                <a:lnTo>
                  <a:pt x="845807" y="0"/>
                </a:lnTo>
              </a:path>
            </a:pathLst>
          </a:custGeom>
          <a:ln w="160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535220" y="5201945"/>
            <a:ext cx="27432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70" b="1" i="1">
                <a:latin typeface="Times New Roman"/>
                <a:cs typeface="Times New Roman"/>
              </a:rPr>
              <a:t>ρ</a:t>
            </a:r>
            <a:r>
              <a:rPr dirty="0" baseline="-26819" sz="2175" spc="7" b="1">
                <a:latin typeface="Times New Roman"/>
                <a:cs typeface="Times New Roman"/>
              </a:rPr>
              <a:t>0</a:t>
            </a:r>
            <a:endParaRPr baseline="-26819" sz="217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25710" y="4712792"/>
            <a:ext cx="2399030" cy="6731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21665">
              <a:lnSpc>
                <a:spcPts val="2530"/>
              </a:lnSpc>
              <a:spcBef>
                <a:spcPts val="135"/>
              </a:spcBef>
            </a:pPr>
            <a:r>
              <a:rPr dirty="0" sz="2500" spc="15" b="1" i="1">
                <a:latin typeface="Times New Roman"/>
                <a:cs typeface="Times New Roman"/>
              </a:rPr>
              <a:t>ρ </a:t>
            </a:r>
            <a:r>
              <a:rPr dirty="0" sz="2500" spc="10" b="1">
                <a:latin typeface="Times New Roman"/>
                <a:cs typeface="Times New Roman"/>
              </a:rPr>
              <a:t>-</a:t>
            </a:r>
            <a:r>
              <a:rPr dirty="0" sz="2500" spc="-280" b="1">
                <a:latin typeface="Times New Roman"/>
                <a:cs typeface="Times New Roman"/>
              </a:rPr>
              <a:t> </a:t>
            </a:r>
            <a:r>
              <a:rPr dirty="0" sz="2500" spc="15" b="1" i="1">
                <a:latin typeface="Times New Roman"/>
                <a:cs typeface="Times New Roman"/>
              </a:rPr>
              <a:t>ρ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530"/>
              </a:lnSpc>
              <a:tabLst>
                <a:tab pos="1177290" algn="l"/>
                <a:tab pos="1447165" algn="l"/>
              </a:tabLst>
            </a:pPr>
            <a:r>
              <a:rPr dirty="0" sz="2500" spc="15" b="1" i="1">
                <a:latin typeface="Times New Roman"/>
                <a:cs typeface="Times New Roman"/>
              </a:rPr>
              <a:t>δ</a:t>
            </a:r>
            <a:r>
              <a:rPr dirty="0" sz="2500" spc="-10" b="1" i="1">
                <a:latin typeface="Times New Roman"/>
                <a:cs typeface="Times New Roman"/>
              </a:rPr>
              <a:t> </a:t>
            </a:r>
            <a:r>
              <a:rPr dirty="0" sz="2500" spc="15" b="1">
                <a:latin typeface="Times New Roman"/>
                <a:cs typeface="Times New Roman"/>
              </a:rPr>
              <a:t>=	</a:t>
            </a:r>
            <a:r>
              <a:rPr dirty="0" baseline="51724" sz="2175" spc="7" b="1">
                <a:latin typeface="Times New Roman"/>
                <a:cs typeface="Times New Roman"/>
              </a:rPr>
              <a:t>0	</a:t>
            </a:r>
            <a:r>
              <a:rPr dirty="0" sz="2500" spc="15" b="1">
                <a:latin typeface="Times New Roman"/>
                <a:cs typeface="Times New Roman"/>
              </a:rPr>
              <a:t>=</a:t>
            </a:r>
            <a:r>
              <a:rPr dirty="0" sz="2500" spc="-120" b="1">
                <a:latin typeface="Times New Roman"/>
                <a:cs typeface="Times New Roman"/>
              </a:rPr>
              <a:t> </a:t>
            </a:r>
            <a:r>
              <a:rPr dirty="0" sz="2500" spc="35" b="1">
                <a:latin typeface="Times New Roman"/>
                <a:cs typeface="Times New Roman"/>
              </a:rPr>
              <a:t>7</a:t>
            </a:r>
            <a:r>
              <a:rPr dirty="0" sz="2500" spc="35" b="1" i="1">
                <a:latin typeface="Times New Roman"/>
                <a:cs typeface="Times New Roman"/>
              </a:rPr>
              <a:t>.</a:t>
            </a:r>
            <a:r>
              <a:rPr dirty="0" sz="2500" spc="35" b="1">
                <a:latin typeface="Times New Roman"/>
                <a:cs typeface="Times New Roman"/>
              </a:rPr>
              <a:t>1</a:t>
            </a:r>
            <a:r>
              <a:rPr dirty="0" sz="2500" spc="35" b="1" i="1">
                <a:latin typeface="Times New Roman"/>
                <a:cs typeface="Times New Roman"/>
              </a:rPr>
              <a:t>%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2066" y="1524698"/>
            <a:ext cx="6582409" cy="22250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295275">
              <a:lnSpc>
                <a:spcPct val="100699"/>
              </a:lnSpc>
              <a:spcBef>
                <a:spcPts val="80"/>
              </a:spcBef>
            </a:pPr>
            <a:r>
              <a:rPr dirty="0" sz="2400" b="1">
                <a:latin typeface="华文楷体"/>
                <a:cs typeface="华文楷体"/>
              </a:rPr>
              <a:t>例题：在用电压表和电流表测量某种金属丝</a:t>
            </a:r>
            <a:r>
              <a:rPr dirty="0" sz="2400" spc="-5" b="1">
                <a:latin typeface="华文楷体"/>
                <a:cs typeface="华文楷体"/>
              </a:rPr>
              <a:t>的 </a:t>
            </a:r>
            <a:r>
              <a:rPr dirty="0" sz="2400" b="1">
                <a:latin typeface="华文楷体"/>
                <a:cs typeface="华文楷体"/>
              </a:rPr>
              <a:t>电阻率时，用刻度尺测得金属丝长度为</a:t>
            </a:r>
            <a:r>
              <a:rPr dirty="0" sz="2400" b="1">
                <a:latin typeface="Times New Roman"/>
                <a:cs typeface="Times New Roman"/>
              </a:rPr>
              <a:t>60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cm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用螺旋测微器测得金属丝的直径为</a:t>
            </a:r>
            <a:r>
              <a:rPr dirty="0" sz="2400" b="1">
                <a:latin typeface="Times New Roman"/>
                <a:cs typeface="Times New Roman"/>
              </a:rPr>
              <a:t>0.635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mm</a:t>
            </a:r>
            <a:r>
              <a:rPr dirty="0" sz="2400" spc="-5" b="1">
                <a:latin typeface="华文楷体"/>
                <a:cs typeface="华文楷体"/>
              </a:rPr>
              <a:t>，</a:t>
            </a:r>
            <a:endParaRPr sz="2400">
              <a:latin typeface="华文楷体"/>
              <a:cs typeface="华文楷体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两电表的示数分别如图所示（电压表量程</a:t>
            </a:r>
            <a:r>
              <a:rPr dirty="0" sz="2400" b="1">
                <a:latin typeface="Times New Roman"/>
                <a:cs typeface="Times New Roman"/>
              </a:rPr>
              <a:t>0~3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</a:t>
            </a:r>
            <a:r>
              <a:rPr dirty="0" sz="2400" spc="-5" b="1">
                <a:latin typeface="华文楷体"/>
                <a:cs typeface="华文楷体"/>
              </a:rPr>
              <a:t>，  </a:t>
            </a:r>
            <a:r>
              <a:rPr dirty="0" sz="2400" b="1">
                <a:latin typeface="华文楷体"/>
                <a:cs typeface="华文楷体"/>
              </a:rPr>
              <a:t>电流表量程</a:t>
            </a:r>
            <a:r>
              <a:rPr dirty="0" sz="2400" b="1">
                <a:latin typeface="Times New Roman"/>
                <a:cs typeface="Times New Roman"/>
              </a:rPr>
              <a:t>0~0.6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华文楷体"/>
                <a:cs typeface="华文楷体"/>
              </a:rPr>
              <a:t>）。请计算，该金属丝的</a:t>
            </a:r>
            <a:r>
              <a:rPr dirty="0" sz="2400" spc="-5" b="1">
                <a:latin typeface="华文楷体"/>
                <a:cs typeface="华文楷体"/>
              </a:rPr>
              <a:t>电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阻率是多少</a:t>
            </a:r>
            <a:r>
              <a:rPr dirty="0" sz="2400" b="1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80944" y="4091940"/>
            <a:ext cx="5353811" cy="1552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9879" y="1790700"/>
            <a:ext cx="5353812" cy="1552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38385" y="3357270"/>
            <a:ext cx="4341495" cy="1729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5459">
              <a:lnSpc>
                <a:spcPct val="100000"/>
              </a:lnSpc>
              <a:spcBef>
                <a:spcPts val="100"/>
              </a:spcBef>
              <a:tabLst>
                <a:tab pos="3206115" algn="l"/>
              </a:tabLst>
            </a:pPr>
            <a:r>
              <a:rPr dirty="0" sz="2400" b="1" i="1">
                <a:latin typeface="Times New Roman"/>
                <a:cs typeface="Times New Roman"/>
              </a:rPr>
              <a:t>U</a:t>
            </a:r>
            <a:r>
              <a:rPr dirty="0" sz="2400" b="1">
                <a:latin typeface="Times New Roman"/>
                <a:cs typeface="Times New Roman"/>
              </a:rPr>
              <a:t>=1.20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	</a:t>
            </a:r>
            <a:r>
              <a:rPr dirty="0" sz="2400" b="1" i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=0.50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</a:pPr>
            <a:r>
              <a:rPr dirty="0" sz="2400" spc="-5" b="1" i="1">
                <a:latin typeface="Times New Roman"/>
                <a:cs typeface="Times New Roman"/>
              </a:rPr>
              <a:t>l</a:t>
            </a:r>
            <a:r>
              <a:rPr dirty="0" sz="2400" spc="-5" b="1">
                <a:latin typeface="Times New Roman"/>
                <a:cs typeface="Times New Roman"/>
              </a:rPr>
              <a:t>=60 cm=0.60</a:t>
            </a:r>
            <a:r>
              <a:rPr dirty="0" sz="2400" b="1">
                <a:latin typeface="Times New Roman"/>
                <a:cs typeface="Times New Roman"/>
              </a:rPr>
              <a:t> 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dirty="0" sz="2400" b="1" i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=0.635 mm=6.35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baseline="21505" sz="2325" b="1">
                <a:latin typeface="Times New Roman"/>
                <a:cs typeface="Times New Roman"/>
              </a:rPr>
              <a:t>-4</a:t>
            </a:r>
            <a:r>
              <a:rPr dirty="0" baseline="21505" sz="2325" spc="292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9414" y="2401189"/>
            <a:ext cx="271145" cy="0"/>
          </a:xfrm>
          <a:custGeom>
            <a:avLst/>
            <a:gdLst/>
            <a:ahLst/>
            <a:cxnLst/>
            <a:rect l="l" t="t" r="r" b="b"/>
            <a:pathLst>
              <a:path w="271145" h="0">
                <a:moveTo>
                  <a:pt x="0" y="0"/>
                </a:moveTo>
                <a:lnTo>
                  <a:pt x="271119" y="0"/>
                </a:lnTo>
              </a:path>
            </a:pathLst>
          </a:custGeom>
          <a:ln w="153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49445" y="2401189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 h="0">
                <a:moveTo>
                  <a:pt x="0" y="0"/>
                </a:moveTo>
                <a:lnTo>
                  <a:pt x="566458" y="0"/>
                </a:lnTo>
              </a:path>
            </a:pathLst>
          </a:custGeom>
          <a:ln w="153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9300" y="2178964"/>
            <a:ext cx="3059430" cy="6184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30"/>
              </a:lnSpc>
              <a:spcBef>
                <a:spcPts val="105"/>
              </a:spcBef>
              <a:tabLst>
                <a:tab pos="907415" algn="l"/>
              </a:tabLst>
            </a:pPr>
            <a:r>
              <a:rPr dirty="0" sz="2450" spc="5" b="1" i="1">
                <a:latin typeface="Times New Roman"/>
                <a:cs typeface="Times New Roman"/>
              </a:rPr>
              <a:t>R</a:t>
            </a:r>
            <a:r>
              <a:rPr dirty="0" sz="2450" spc="-45" b="1" i="1">
                <a:latin typeface="Times New Roman"/>
                <a:cs typeface="Times New Roman"/>
              </a:rPr>
              <a:t> </a:t>
            </a:r>
            <a:r>
              <a:rPr dirty="0" sz="2450" b="1">
                <a:latin typeface="Times New Roman"/>
                <a:cs typeface="Times New Roman"/>
              </a:rPr>
              <a:t>=</a:t>
            </a:r>
            <a:r>
              <a:rPr dirty="0" sz="2450" spc="5" b="1">
                <a:latin typeface="Times New Roman"/>
                <a:cs typeface="Times New Roman"/>
              </a:rPr>
              <a:t> </a:t>
            </a:r>
            <a:r>
              <a:rPr dirty="0" baseline="39682" sz="3675" spc="7" b="1" i="1">
                <a:latin typeface="Times New Roman"/>
                <a:cs typeface="Times New Roman"/>
              </a:rPr>
              <a:t>U	</a:t>
            </a:r>
            <a:r>
              <a:rPr dirty="0" sz="2450" b="1">
                <a:latin typeface="Times New Roman"/>
                <a:cs typeface="Times New Roman"/>
              </a:rPr>
              <a:t>= </a:t>
            </a:r>
            <a:r>
              <a:rPr dirty="0" baseline="39682" sz="3675" b="1">
                <a:latin typeface="Times New Roman"/>
                <a:cs typeface="Times New Roman"/>
              </a:rPr>
              <a:t>1</a:t>
            </a:r>
            <a:r>
              <a:rPr dirty="0" baseline="39682" sz="3675" b="1" i="1">
                <a:latin typeface="Times New Roman"/>
                <a:cs typeface="Times New Roman"/>
              </a:rPr>
              <a:t>.</a:t>
            </a:r>
            <a:r>
              <a:rPr dirty="0" baseline="39682" sz="3675" b="1">
                <a:latin typeface="Times New Roman"/>
                <a:cs typeface="Times New Roman"/>
              </a:rPr>
              <a:t>20 </a:t>
            </a:r>
            <a:r>
              <a:rPr dirty="0" sz="2450" spc="5" b="1">
                <a:latin typeface="Times New Roman"/>
                <a:cs typeface="Times New Roman"/>
              </a:rPr>
              <a:t>Ω </a:t>
            </a:r>
            <a:r>
              <a:rPr dirty="0" sz="2450" b="1">
                <a:latin typeface="Times New Roman"/>
                <a:cs typeface="Times New Roman"/>
              </a:rPr>
              <a:t>= 2</a:t>
            </a:r>
            <a:r>
              <a:rPr dirty="0" sz="2450" b="1" i="1">
                <a:latin typeface="Times New Roman"/>
                <a:cs typeface="Times New Roman"/>
              </a:rPr>
              <a:t>.</a:t>
            </a:r>
            <a:r>
              <a:rPr dirty="0" sz="2450" b="1">
                <a:latin typeface="Times New Roman"/>
                <a:cs typeface="Times New Roman"/>
              </a:rPr>
              <a:t>4</a:t>
            </a:r>
            <a:r>
              <a:rPr dirty="0" sz="2450" spc="-425" b="1">
                <a:latin typeface="Times New Roman"/>
                <a:cs typeface="Times New Roman"/>
              </a:rPr>
              <a:t> </a:t>
            </a:r>
            <a:r>
              <a:rPr dirty="0" sz="2450" spc="5" b="1">
                <a:latin typeface="Times New Roman"/>
                <a:cs typeface="Times New Roman"/>
              </a:rPr>
              <a:t>Ω</a:t>
            </a:r>
            <a:endParaRPr sz="2450">
              <a:latin typeface="Times New Roman"/>
              <a:cs typeface="Times New Roman"/>
            </a:endParaRPr>
          </a:p>
          <a:p>
            <a:pPr marL="619760">
              <a:lnSpc>
                <a:spcPts val="2330"/>
              </a:lnSpc>
              <a:tabLst>
                <a:tab pos="1174115" algn="l"/>
              </a:tabLst>
            </a:pPr>
            <a:r>
              <a:rPr dirty="0" sz="2450" b="1" i="1">
                <a:latin typeface="Times New Roman"/>
                <a:cs typeface="Times New Roman"/>
              </a:rPr>
              <a:t>I	</a:t>
            </a:r>
            <a:r>
              <a:rPr dirty="0" sz="2450" b="1">
                <a:latin typeface="Times New Roman"/>
                <a:cs typeface="Times New Roman"/>
              </a:rPr>
              <a:t>0</a:t>
            </a:r>
            <a:r>
              <a:rPr dirty="0" sz="2450" b="1" i="1">
                <a:latin typeface="Times New Roman"/>
                <a:cs typeface="Times New Roman"/>
              </a:rPr>
              <a:t>.</a:t>
            </a:r>
            <a:r>
              <a:rPr dirty="0" sz="2450" b="1">
                <a:latin typeface="Times New Roman"/>
                <a:cs typeface="Times New Roman"/>
              </a:rPr>
              <a:t>50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7763" y="3619944"/>
            <a:ext cx="709930" cy="0"/>
          </a:xfrm>
          <a:custGeom>
            <a:avLst/>
            <a:gdLst/>
            <a:ahLst/>
            <a:cxnLst/>
            <a:rect l="l" t="t" r="r" b="b"/>
            <a:pathLst>
              <a:path w="709929" h="0">
                <a:moveTo>
                  <a:pt x="0" y="0"/>
                </a:moveTo>
                <a:lnTo>
                  <a:pt x="709549" y="0"/>
                </a:lnTo>
              </a:path>
            </a:pathLst>
          </a:custGeom>
          <a:ln w="148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48532" y="3191268"/>
            <a:ext cx="699770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5" b="1">
                <a:latin typeface="Times New Roman"/>
                <a:cs typeface="Times New Roman"/>
              </a:rPr>
              <a:t>π</a:t>
            </a:r>
            <a:r>
              <a:rPr dirty="0" sz="2350" spc="5" b="1" i="1">
                <a:latin typeface="Times New Roman"/>
                <a:cs typeface="Times New Roman"/>
              </a:rPr>
              <a:t>d</a:t>
            </a:r>
            <a:r>
              <a:rPr dirty="0" sz="2350" spc="-470" b="1" i="1">
                <a:latin typeface="Times New Roman"/>
                <a:cs typeface="Times New Roman"/>
              </a:rPr>
              <a:t> </a:t>
            </a:r>
            <a:r>
              <a:rPr dirty="0" baseline="43209" sz="2025" spc="15" b="1">
                <a:latin typeface="Times New Roman"/>
                <a:cs typeface="Times New Roman"/>
              </a:rPr>
              <a:t>2 </a:t>
            </a:r>
            <a:r>
              <a:rPr dirty="0" sz="2350" spc="20" b="1" i="1">
                <a:latin typeface="Times New Roman"/>
                <a:cs typeface="Times New Roman"/>
              </a:rPr>
              <a:t>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55683" y="3404387"/>
            <a:ext cx="418465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15" b="1" i="1">
                <a:latin typeface="Times New Roman"/>
                <a:cs typeface="Times New Roman"/>
              </a:rPr>
              <a:t>ρ</a:t>
            </a:r>
            <a:r>
              <a:rPr dirty="0" sz="2350" spc="-165" b="1" i="1">
                <a:latin typeface="Times New Roman"/>
                <a:cs typeface="Times New Roman"/>
              </a:rPr>
              <a:t> </a:t>
            </a:r>
            <a:r>
              <a:rPr dirty="0" sz="2350" spc="15" b="1">
                <a:latin typeface="Times New Roman"/>
                <a:cs typeface="Times New Roman"/>
              </a:rPr>
              <a:t>=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0361" y="3615944"/>
            <a:ext cx="264795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40" b="1">
                <a:latin typeface="Times New Roman"/>
                <a:cs typeface="Times New Roman"/>
              </a:rPr>
              <a:t>4</a:t>
            </a:r>
            <a:r>
              <a:rPr dirty="0" sz="2350" spc="5" b="1" i="1">
                <a:latin typeface="Times New Roman"/>
                <a:cs typeface="Times New Roman"/>
              </a:rPr>
              <a:t>l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3804" y="3369767"/>
            <a:ext cx="2054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=1.3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baseline="21505" sz="2325" b="1">
                <a:latin typeface="Times New Roman"/>
                <a:cs typeface="Times New Roman"/>
              </a:rPr>
              <a:t>-6</a:t>
            </a:r>
            <a:r>
              <a:rPr dirty="0" baseline="21505" sz="2325" spc="472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Ω·m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0345" y="4468863"/>
            <a:ext cx="5240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答：该金属丝的电阻率是</a:t>
            </a:r>
            <a:r>
              <a:rPr dirty="0" sz="2400" b="1">
                <a:latin typeface="Times New Roman"/>
                <a:cs typeface="Times New Roman"/>
              </a:rPr>
              <a:t>1.3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baseline="21505" sz="2325" b="1">
                <a:latin typeface="Times New Roman"/>
                <a:cs typeface="Times New Roman"/>
              </a:rPr>
              <a:t>-6</a:t>
            </a:r>
            <a:r>
              <a:rPr dirty="0" baseline="21505" sz="2325" spc="509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Ω·m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60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3492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3135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72066" y="2711132"/>
            <a:ext cx="63442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3520" indent="-210820">
              <a:lnSpc>
                <a:spcPct val="100000"/>
              </a:lnSpc>
              <a:spcBef>
                <a:spcPts val="100"/>
              </a:spcBef>
              <a:buSzPct val="95833"/>
              <a:buAutoNum type="arabicPeriod"/>
              <a:tabLst>
                <a:tab pos="224154" algn="l"/>
              </a:tabLst>
            </a:pPr>
            <a:r>
              <a:rPr dirty="0" sz="2400" b="1">
                <a:latin typeface="华文楷体"/>
                <a:cs typeface="华文楷体"/>
              </a:rPr>
              <a:t>测量金属丝的电阻率依据的物理规律是什么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223520" indent="-210820">
              <a:lnSpc>
                <a:spcPct val="100000"/>
              </a:lnSpc>
              <a:buSzPct val="95833"/>
              <a:buAutoNum type="arabicPeriod"/>
              <a:tabLst>
                <a:tab pos="224154" algn="l"/>
              </a:tabLst>
            </a:pPr>
            <a:r>
              <a:rPr dirty="0" sz="2400" b="1">
                <a:latin typeface="华文楷体"/>
                <a:cs typeface="华文楷体"/>
              </a:rPr>
              <a:t>需要测定哪些物理量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49963" y="1683258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7" name="object 7"/>
          <p:cNvSpPr/>
          <p:nvPr/>
        </p:nvSpPr>
        <p:spPr>
          <a:xfrm>
            <a:off x="2793492" y="3544823"/>
            <a:ext cx="2124456" cy="2124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60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3492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3135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明确实验原理</a:t>
            </a:r>
          </a:p>
        </p:txBody>
      </p:sp>
      <p:sp>
        <p:nvSpPr>
          <p:cNvPr id="6" name="object 6"/>
          <p:cNvSpPr/>
          <p:nvPr/>
        </p:nvSpPr>
        <p:spPr>
          <a:xfrm>
            <a:off x="5829300" y="3537203"/>
            <a:ext cx="609600" cy="230504"/>
          </a:xfrm>
          <a:custGeom>
            <a:avLst/>
            <a:gdLst/>
            <a:ahLst/>
            <a:cxnLst/>
            <a:rect l="l" t="t" r="r" b="b"/>
            <a:pathLst>
              <a:path w="609600" h="230504">
                <a:moveTo>
                  <a:pt x="493775" y="230124"/>
                </a:moveTo>
                <a:lnTo>
                  <a:pt x="493775" y="172212"/>
                </a:lnTo>
                <a:lnTo>
                  <a:pt x="0" y="172212"/>
                </a:lnTo>
                <a:lnTo>
                  <a:pt x="0" y="57912"/>
                </a:lnTo>
                <a:lnTo>
                  <a:pt x="493775" y="57912"/>
                </a:lnTo>
                <a:lnTo>
                  <a:pt x="493775" y="0"/>
                </a:lnTo>
                <a:lnTo>
                  <a:pt x="609600" y="115824"/>
                </a:lnTo>
                <a:lnTo>
                  <a:pt x="493775" y="23012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23254" y="3521583"/>
            <a:ext cx="625475" cy="261620"/>
          </a:xfrm>
          <a:custGeom>
            <a:avLst/>
            <a:gdLst/>
            <a:ahLst/>
            <a:cxnLst/>
            <a:rect l="l" t="t" r="r" b="b"/>
            <a:pathLst>
              <a:path w="625475" h="261620">
                <a:moveTo>
                  <a:pt x="494182" y="73037"/>
                </a:moveTo>
                <a:lnTo>
                  <a:pt x="494182" y="0"/>
                </a:lnTo>
                <a:lnTo>
                  <a:pt x="509511" y="15328"/>
                </a:lnTo>
                <a:lnTo>
                  <a:pt x="506882" y="15328"/>
                </a:lnTo>
                <a:lnTo>
                  <a:pt x="496049" y="19824"/>
                </a:lnTo>
                <a:lnTo>
                  <a:pt x="506882" y="30657"/>
                </a:lnTo>
                <a:lnTo>
                  <a:pt x="506882" y="66687"/>
                </a:lnTo>
                <a:lnTo>
                  <a:pt x="500532" y="66687"/>
                </a:lnTo>
                <a:lnTo>
                  <a:pt x="494182" y="73037"/>
                </a:lnTo>
                <a:close/>
              </a:path>
              <a:path w="625475" h="261620">
                <a:moveTo>
                  <a:pt x="506882" y="30657"/>
                </a:moveTo>
                <a:lnTo>
                  <a:pt x="496049" y="19824"/>
                </a:lnTo>
                <a:lnTo>
                  <a:pt x="506882" y="15328"/>
                </a:lnTo>
                <a:lnTo>
                  <a:pt x="506882" y="30657"/>
                </a:lnTo>
                <a:close/>
              </a:path>
              <a:path w="625475" h="261620">
                <a:moveTo>
                  <a:pt x="606977" y="130752"/>
                </a:moveTo>
                <a:lnTo>
                  <a:pt x="506882" y="30657"/>
                </a:lnTo>
                <a:lnTo>
                  <a:pt x="506882" y="15328"/>
                </a:lnTo>
                <a:lnTo>
                  <a:pt x="509511" y="15328"/>
                </a:lnTo>
                <a:lnTo>
                  <a:pt x="620445" y="126263"/>
                </a:lnTo>
                <a:lnTo>
                  <a:pt x="611466" y="126263"/>
                </a:lnTo>
                <a:lnTo>
                  <a:pt x="606977" y="130752"/>
                </a:lnTo>
                <a:close/>
              </a:path>
              <a:path w="625475" h="261620">
                <a:moveTo>
                  <a:pt x="494182" y="194805"/>
                </a:moveTo>
                <a:lnTo>
                  <a:pt x="0" y="194805"/>
                </a:lnTo>
                <a:lnTo>
                  <a:pt x="0" y="66687"/>
                </a:lnTo>
                <a:lnTo>
                  <a:pt x="494182" y="66687"/>
                </a:lnTo>
                <a:lnTo>
                  <a:pt x="494182" y="73037"/>
                </a:lnTo>
                <a:lnTo>
                  <a:pt x="12700" y="73037"/>
                </a:lnTo>
                <a:lnTo>
                  <a:pt x="6350" y="79387"/>
                </a:lnTo>
                <a:lnTo>
                  <a:pt x="12700" y="79387"/>
                </a:lnTo>
                <a:lnTo>
                  <a:pt x="12700" y="182105"/>
                </a:lnTo>
                <a:lnTo>
                  <a:pt x="6350" y="182105"/>
                </a:lnTo>
                <a:lnTo>
                  <a:pt x="12700" y="188455"/>
                </a:lnTo>
                <a:lnTo>
                  <a:pt x="494182" y="188455"/>
                </a:lnTo>
                <a:lnTo>
                  <a:pt x="494182" y="194805"/>
                </a:lnTo>
                <a:close/>
              </a:path>
              <a:path w="625475" h="261620">
                <a:moveTo>
                  <a:pt x="506882" y="79387"/>
                </a:moveTo>
                <a:lnTo>
                  <a:pt x="12700" y="79387"/>
                </a:lnTo>
                <a:lnTo>
                  <a:pt x="12700" y="73037"/>
                </a:lnTo>
                <a:lnTo>
                  <a:pt x="494182" y="73037"/>
                </a:lnTo>
                <a:lnTo>
                  <a:pt x="500532" y="66687"/>
                </a:lnTo>
                <a:lnTo>
                  <a:pt x="506882" y="66687"/>
                </a:lnTo>
                <a:lnTo>
                  <a:pt x="506882" y="79387"/>
                </a:lnTo>
                <a:close/>
              </a:path>
              <a:path w="625475" h="261620">
                <a:moveTo>
                  <a:pt x="12700" y="79387"/>
                </a:moveTo>
                <a:lnTo>
                  <a:pt x="6350" y="79387"/>
                </a:lnTo>
                <a:lnTo>
                  <a:pt x="12700" y="73037"/>
                </a:lnTo>
                <a:lnTo>
                  <a:pt x="12700" y="79387"/>
                </a:lnTo>
                <a:close/>
              </a:path>
              <a:path w="625475" h="261620">
                <a:moveTo>
                  <a:pt x="611466" y="135242"/>
                </a:moveTo>
                <a:lnTo>
                  <a:pt x="606983" y="130746"/>
                </a:lnTo>
                <a:lnTo>
                  <a:pt x="611466" y="126263"/>
                </a:lnTo>
                <a:lnTo>
                  <a:pt x="611466" y="135242"/>
                </a:lnTo>
                <a:close/>
              </a:path>
              <a:path w="625475" h="261620">
                <a:moveTo>
                  <a:pt x="620433" y="135242"/>
                </a:moveTo>
                <a:lnTo>
                  <a:pt x="611466" y="135242"/>
                </a:lnTo>
                <a:lnTo>
                  <a:pt x="611466" y="126263"/>
                </a:lnTo>
                <a:lnTo>
                  <a:pt x="620445" y="126263"/>
                </a:lnTo>
                <a:lnTo>
                  <a:pt x="624922" y="130752"/>
                </a:lnTo>
                <a:lnTo>
                  <a:pt x="620433" y="135242"/>
                </a:lnTo>
                <a:close/>
              </a:path>
              <a:path w="625475" h="261620">
                <a:moveTo>
                  <a:pt x="509511" y="246164"/>
                </a:moveTo>
                <a:lnTo>
                  <a:pt x="506882" y="246164"/>
                </a:lnTo>
                <a:lnTo>
                  <a:pt x="506882" y="230847"/>
                </a:lnTo>
                <a:lnTo>
                  <a:pt x="606977" y="130752"/>
                </a:lnTo>
                <a:lnTo>
                  <a:pt x="611466" y="135242"/>
                </a:lnTo>
                <a:lnTo>
                  <a:pt x="620433" y="135242"/>
                </a:lnTo>
                <a:lnTo>
                  <a:pt x="509511" y="246164"/>
                </a:lnTo>
                <a:close/>
              </a:path>
              <a:path w="625475" h="261620">
                <a:moveTo>
                  <a:pt x="12700" y="188455"/>
                </a:moveTo>
                <a:lnTo>
                  <a:pt x="6350" y="182105"/>
                </a:lnTo>
                <a:lnTo>
                  <a:pt x="12700" y="182105"/>
                </a:lnTo>
                <a:lnTo>
                  <a:pt x="12700" y="188455"/>
                </a:lnTo>
                <a:close/>
              </a:path>
              <a:path w="625475" h="261620">
                <a:moveTo>
                  <a:pt x="506882" y="194805"/>
                </a:moveTo>
                <a:lnTo>
                  <a:pt x="500532" y="194805"/>
                </a:lnTo>
                <a:lnTo>
                  <a:pt x="494182" y="188455"/>
                </a:lnTo>
                <a:lnTo>
                  <a:pt x="12700" y="188455"/>
                </a:lnTo>
                <a:lnTo>
                  <a:pt x="12700" y="182105"/>
                </a:lnTo>
                <a:lnTo>
                  <a:pt x="506882" y="182105"/>
                </a:lnTo>
                <a:lnTo>
                  <a:pt x="506882" y="194805"/>
                </a:lnTo>
                <a:close/>
              </a:path>
              <a:path w="625475" h="261620">
                <a:moveTo>
                  <a:pt x="494182" y="261492"/>
                </a:moveTo>
                <a:lnTo>
                  <a:pt x="494182" y="188455"/>
                </a:lnTo>
                <a:lnTo>
                  <a:pt x="500532" y="194805"/>
                </a:lnTo>
                <a:lnTo>
                  <a:pt x="506882" y="194805"/>
                </a:lnTo>
                <a:lnTo>
                  <a:pt x="506882" y="230847"/>
                </a:lnTo>
                <a:lnTo>
                  <a:pt x="496049" y="241680"/>
                </a:lnTo>
                <a:lnTo>
                  <a:pt x="506882" y="246164"/>
                </a:lnTo>
                <a:lnTo>
                  <a:pt x="509511" y="246164"/>
                </a:lnTo>
                <a:lnTo>
                  <a:pt x="494182" y="261492"/>
                </a:lnTo>
                <a:close/>
              </a:path>
              <a:path w="625475" h="261620">
                <a:moveTo>
                  <a:pt x="506882" y="246164"/>
                </a:moveTo>
                <a:lnTo>
                  <a:pt x="496049" y="241680"/>
                </a:lnTo>
                <a:lnTo>
                  <a:pt x="506882" y="230847"/>
                </a:lnTo>
                <a:lnTo>
                  <a:pt x="506882" y="24616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61433" y="401513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 h="0">
                <a:moveTo>
                  <a:pt x="0" y="0"/>
                </a:moveTo>
                <a:lnTo>
                  <a:pt x="405815" y="0"/>
                </a:lnTo>
              </a:path>
            </a:pathLst>
          </a:custGeom>
          <a:ln w="118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993170" y="4012222"/>
            <a:ext cx="14541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5" b="1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7490" y="3672611"/>
            <a:ext cx="37782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5" b="1">
                <a:latin typeface="Times New Roman"/>
                <a:cs typeface="Times New Roman"/>
              </a:rPr>
              <a:t>π</a:t>
            </a:r>
            <a:r>
              <a:rPr dirty="0" sz="1850" spc="15" b="1" i="1">
                <a:latin typeface="Times New Roman"/>
                <a:cs typeface="Times New Roman"/>
              </a:rPr>
              <a:t>d</a:t>
            </a:r>
            <a:r>
              <a:rPr dirty="0" sz="1850" spc="-280" b="1" i="1">
                <a:latin typeface="Times New Roman"/>
                <a:cs typeface="Times New Roman"/>
              </a:rPr>
              <a:t> </a:t>
            </a:r>
            <a:r>
              <a:rPr dirty="0" baseline="44973" sz="1575" spc="22" b="1">
                <a:latin typeface="Times New Roman"/>
                <a:cs typeface="Times New Roman"/>
              </a:rPr>
              <a:t>2</a:t>
            </a:r>
            <a:endParaRPr baseline="44973" sz="15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3539" y="3843045"/>
            <a:ext cx="36830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5" b="1" i="1">
                <a:latin typeface="Times New Roman"/>
                <a:cs typeface="Times New Roman"/>
              </a:rPr>
              <a:t>S</a:t>
            </a:r>
            <a:r>
              <a:rPr dirty="0" sz="1850" spc="35" b="1" i="1">
                <a:latin typeface="Times New Roman"/>
                <a:cs typeface="Times New Roman"/>
              </a:rPr>
              <a:t> </a:t>
            </a:r>
            <a:r>
              <a:rPr dirty="0" sz="1850" spc="15" b="1">
                <a:latin typeface="Times New Roman"/>
                <a:cs typeface="Times New Roman"/>
              </a:rPr>
              <a:t>=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13311" y="3217049"/>
            <a:ext cx="187960" cy="0"/>
          </a:xfrm>
          <a:custGeom>
            <a:avLst/>
            <a:gdLst/>
            <a:ahLst/>
            <a:cxnLst/>
            <a:rect l="l" t="t" r="r" b="b"/>
            <a:pathLst>
              <a:path w="187960" h="0">
                <a:moveTo>
                  <a:pt x="0" y="0"/>
                </a:moveTo>
                <a:lnTo>
                  <a:pt x="187388" y="0"/>
                </a:lnTo>
              </a:path>
            </a:pathLst>
          </a:custGeom>
          <a:ln w="118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512208" y="3044812"/>
            <a:ext cx="73469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20" b="1" i="1">
                <a:latin typeface="Times New Roman"/>
                <a:cs typeface="Times New Roman"/>
              </a:rPr>
              <a:t>R </a:t>
            </a:r>
            <a:r>
              <a:rPr dirty="0" sz="1850" spc="15" b="1">
                <a:latin typeface="Times New Roman"/>
                <a:cs typeface="Times New Roman"/>
              </a:rPr>
              <a:t>= </a:t>
            </a:r>
            <a:r>
              <a:rPr dirty="0" sz="1850" spc="15" b="1" i="1">
                <a:latin typeface="Times New Roman"/>
                <a:cs typeface="Times New Roman"/>
              </a:rPr>
              <a:t>ρ</a:t>
            </a:r>
            <a:r>
              <a:rPr dirty="0" sz="1850" spc="245" b="1" i="1">
                <a:latin typeface="Times New Roman"/>
                <a:cs typeface="Times New Roman"/>
              </a:rPr>
              <a:t> </a:t>
            </a:r>
            <a:r>
              <a:rPr dirty="0" baseline="40540" sz="2775" spc="7" b="1" i="1">
                <a:latin typeface="Times New Roman"/>
                <a:cs typeface="Times New Roman"/>
              </a:rPr>
              <a:t>l</a:t>
            </a:r>
            <a:endParaRPr baseline="40540" sz="277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26837" y="3213671"/>
            <a:ext cx="15875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5" b="1" i="1">
                <a:latin typeface="Times New Roman"/>
                <a:cs typeface="Times New Roman"/>
              </a:rPr>
              <a:t>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79894" y="3683127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 h="0">
                <a:moveTo>
                  <a:pt x="0" y="0"/>
                </a:moveTo>
                <a:lnTo>
                  <a:pt x="566597" y="0"/>
                </a:lnTo>
              </a:path>
            </a:pathLst>
          </a:custGeom>
          <a:ln w="118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185939" y="3340861"/>
            <a:ext cx="55943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5" b="1">
                <a:latin typeface="Times New Roman"/>
                <a:cs typeface="Times New Roman"/>
              </a:rPr>
              <a:t>π</a:t>
            </a:r>
            <a:r>
              <a:rPr dirty="0" sz="1850" spc="15" b="1" i="1">
                <a:latin typeface="Times New Roman"/>
                <a:cs typeface="Times New Roman"/>
              </a:rPr>
              <a:t>d</a:t>
            </a:r>
            <a:r>
              <a:rPr dirty="0" sz="1850" spc="-390" b="1" i="1">
                <a:latin typeface="Times New Roman"/>
                <a:cs typeface="Times New Roman"/>
              </a:rPr>
              <a:t> </a:t>
            </a:r>
            <a:r>
              <a:rPr dirty="0" baseline="44973" sz="1575" spc="22" b="1">
                <a:latin typeface="Times New Roman"/>
                <a:cs typeface="Times New Roman"/>
              </a:rPr>
              <a:t>2 </a:t>
            </a:r>
            <a:r>
              <a:rPr dirty="0" sz="1850" spc="20" b="1" i="1">
                <a:latin typeface="Times New Roman"/>
                <a:cs typeface="Times New Roman"/>
              </a:rPr>
              <a:t>R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792379" y="3510813"/>
            <a:ext cx="33782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5" b="1" i="1">
                <a:latin typeface="Times New Roman"/>
                <a:cs typeface="Times New Roman"/>
              </a:rPr>
              <a:t>ρ</a:t>
            </a:r>
            <a:r>
              <a:rPr dirty="0" sz="1850" spc="-125" b="1" i="1">
                <a:latin typeface="Times New Roman"/>
                <a:cs typeface="Times New Roman"/>
              </a:rPr>
              <a:t> </a:t>
            </a:r>
            <a:r>
              <a:rPr dirty="0" sz="1850" spc="15" b="1">
                <a:latin typeface="Times New Roman"/>
                <a:cs typeface="Times New Roman"/>
              </a:rPr>
              <a:t>=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47102" y="3679494"/>
            <a:ext cx="21590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45" b="1">
                <a:latin typeface="Times New Roman"/>
                <a:cs typeface="Times New Roman"/>
              </a:rPr>
              <a:t>4</a:t>
            </a:r>
            <a:r>
              <a:rPr dirty="0" sz="1850" spc="5" b="1" i="1">
                <a:latin typeface="Times New Roman"/>
                <a:cs typeface="Times New Roman"/>
              </a:rPr>
              <a:t>l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72066" y="4816399"/>
            <a:ext cx="6269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测量电阻丝的电阻</a:t>
            </a:r>
            <a:r>
              <a:rPr dirty="0" sz="2400" spc="-5" b="1" i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华文楷体"/>
                <a:cs typeface="华文楷体"/>
              </a:rPr>
              <a:t>、直径</a:t>
            </a:r>
            <a:r>
              <a:rPr dirty="0" sz="2400" b="1" i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华文楷体"/>
                <a:cs typeface="华文楷体"/>
              </a:rPr>
              <a:t>和电阻丝有效长度</a:t>
            </a:r>
            <a:r>
              <a:rPr dirty="0" sz="2400" b="1" i="1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60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3492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3135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31465" y="2490152"/>
            <a:ext cx="6811645" cy="3312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4368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电流表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baseline="-17921" sz="2325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:</a:t>
            </a:r>
            <a:r>
              <a:rPr dirty="0" sz="2400" b="1">
                <a:latin typeface="Times New Roman"/>
                <a:cs typeface="Times New Roman"/>
              </a:rPr>
              <a:t>0~0.6</a:t>
            </a:r>
            <a:r>
              <a:rPr dirty="0" sz="2400" spc="-1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华文楷体"/>
                <a:cs typeface="华文楷体"/>
              </a:rPr>
              <a:t>量程</a:t>
            </a:r>
            <a:r>
              <a:rPr dirty="0" sz="2400" spc="-5" b="1">
                <a:latin typeface="华文楷体"/>
                <a:cs typeface="华文楷体"/>
              </a:rPr>
              <a:t>,</a:t>
            </a:r>
            <a:r>
              <a:rPr dirty="0" sz="2400" b="1">
                <a:latin typeface="华文楷体"/>
                <a:cs typeface="华文楷体"/>
              </a:rPr>
              <a:t>内阻约为</a:t>
            </a:r>
            <a:r>
              <a:rPr dirty="0" sz="2400" b="1">
                <a:latin typeface="Times New Roman"/>
                <a:cs typeface="Times New Roman"/>
              </a:rPr>
              <a:t>0.125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Ω</a:t>
            </a:r>
            <a:r>
              <a:rPr dirty="0" sz="2400" spc="-5" b="1">
                <a:latin typeface="华文楷体"/>
                <a:cs typeface="华文楷体"/>
              </a:rPr>
              <a:t>;  </a:t>
            </a:r>
            <a:r>
              <a:rPr dirty="0" sz="2400" b="1">
                <a:latin typeface="华文楷体"/>
                <a:cs typeface="华文楷体"/>
              </a:rPr>
              <a:t>电流表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baseline="-17921" sz="2325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:</a:t>
            </a:r>
            <a:r>
              <a:rPr dirty="0" sz="2400" b="1">
                <a:latin typeface="Times New Roman"/>
                <a:cs typeface="Times New Roman"/>
              </a:rPr>
              <a:t>0~3</a:t>
            </a:r>
            <a:r>
              <a:rPr dirty="0" sz="2400" spc="-1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华文楷体"/>
                <a:cs typeface="华文楷体"/>
              </a:rPr>
              <a:t>量程</a:t>
            </a:r>
            <a:r>
              <a:rPr dirty="0" sz="2400" spc="-5" b="1">
                <a:latin typeface="华文楷体"/>
                <a:cs typeface="华文楷体"/>
              </a:rPr>
              <a:t>,</a:t>
            </a:r>
            <a:r>
              <a:rPr dirty="0" sz="2400" b="1">
                <a:latin typeface="华文楷体"/>
                <a:cs typeface="华文楷体"/>
              </a:rPr>
              <a:t>内阻约为</a:t>
            </a:r>
            <a:r>
              <a:rPr dirty="0" sz="2400" b="1">
                <a:latin typeface="Times New Roman"/>
                <a:cs typeface="Times New Roman"/>
              </a:rPr>
              <a:t>0.025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Ω</a:t>
            </a:r>
            <a:r>
              <a:rPr dirty="0" sz="2400" spc="-5" b="1">
                <a:latin typeface="华文楷体"/>
                <a:cs typeface="华文楷体"/>
              </a:rPr>
              <a:t>;  </a:t>
            </a:r>
            <a:r>
              <a:rPr dirty="0" sz="2400" b="1">
                <a:latin typeface="华文楷体"/>
                <a:cs typeface="华文楷体"/>
              </a:rPr>
              <a:t>电压表</a:t>
            </a:r>
            <a:r>
              <a:rPr dirty="0" sz="2400" b="1">
                <a:latin typeface="Times New Roman"/>
                <a:cs typeface="Times New Roman"/>
              </a:rPr>
              <a:t>V</a:t>
            </a:r>
            <a:r>
              <a:rPr dirty="0" baseline="-17921" sz="2325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:</a:t>
            </a:r>
            <a:r>
              <a:rPr dirty="0" sz="2400" b="1">
                <a:latin typeface="Times New Roman"/>
                <a:cs typeface="Times New Roman"/>
              </a:rPr>
              <a:t>0~3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</a:t>
            </a:r>
            <a:r>
              <a:rPr dirty="0" sz="2400" b="1">
                <a:latin typeface="华文楷体"/>
                <a:cs typeface="华文楷体"/>
              </a:rPr>
              <a:t>量程</a:t>
            </a:r>
            <a:r>
              <a:rPr dirty="0" sz="2400" spc="-5" b="1">
                <a:latin typeface="华文楷体"/>
                <a:cs typeface="华文楷体"/>
              </a:rPr>
              <a:t>,</a:t>
            </a:r>
            <a:r>
              <a:rPr dirty="0" sz="2400" b="1">
                <a:latin typeface="华文楷体"/>
                <a:cs typeface="华文楷体"/>
              </a:rPr>
              <a:t>内阻约为</a:t>
            </a:r>
            <a:r>
              <a:rPr dirty="0" sz="2400" b="1">
                <a:latin typeface="Times New Roman"/>
                <a:cs typeface="Times New Roman"/>
              </a:rPr>
              <a:t>3</a:t>
            </a:r>
            <a:r>
              <a:rPr dirty="0" sz="2400" spc="-5" b="1">
                <a:latin typeface="Times New Roman"/>
                <a:cs typeface="Times New Roman"/>
              </a:rPr>
              <a:t> kΩ</a:t>
            </a:r>
            <a:r>
              <a:rPr dirty="0" sz="2400" spc="-5" b="1">
                <a:latin typeface="华文楷体"/>
                <a:cs typeface="华文楷体"/>
              </a:rPr>
              <a:t>;</a:t>
            </a:r>
            <a:endParaRPr sz="2400">
              <a:latin typeface="华文楷体"/>
              <a:cs typeface="华文楷体"/>
            </a:endParaRPr>
          </a:p>
          <a:p>
            <a:pPr marL="12700" marR="1464945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电压表</a:t>
            </a:r>
            <a:r>
              <a:rPr dirty="0" sz="2400" b="1">
                <a:latin typeface="Times New Roman"/>
                <a:cs typeface="Times New Roman"/>
              </a:rPr>
              <a:t>V</a:t>
            </a:r>
            <a:r>
              <a:rPr dirty="0" baseline="-17921" sz="2325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:</a:t>
            </a:r>
            <a:r>
              <a:rPr dirty="0" sz="2400" b="1">
                <a:latin typeface="Times New Roman"/>
                <a:cs typeface="Times New Roman"/>
              </a:rPr>
              <a:t>0~15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</a:t>
            </a:r>
            <a:r>
              <a:rPr dirty="0" sz="2400" b="1">
                <a:latin typeface="华文楷体"/>
                <a:cs typeface="华文楷体"/>
              </a:rPr>
              <a:t>量程</a:t>
            </a:r>
            <a:r>
              <a:rPr dirty="0" sz="2400" spc="-5" b="1">
                <a:latin typeface="华文楷体"/>
                <a:cs typeface="华文楷体"/>
              </a:rPr>
              <a:t>,</a:t>
            </a:r>
            <a:r>
              <a:rPr dirty="0" sz="2400" b="1">
                <a:latin typeface="华文楷体"/>
                <a:cs typeface="华文楷体"/>
              </a:rPr>
              <a:t>内阻约为</a:t>
            </a:r>
            <a:r>
              <a:rPr dirty="0" sz="2400" b="1">
                <a:latin typeface="Times New Roman"/>
                <a:cs typeface="Times New Roman"/>
              </a:rPr>
              <a:t>15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kΩ</a:t>
            </a:r>
            <a:r>
              <a:rPr dirty="0" sz="2400" spc="-5" b="1">
                <a:latin typeface="华文楷体"/>
                <a:cs typeface="华文楷体"/>
              </a:rPr>
              <a:t>;  </a:t>
            </a:r>
            <a:r>
              <a:rPr dirty="0" sz="2400" b="1">
                <a:latin typeface="华文楷体"/>
                <a:cs typeface="华文楷体"/>
              </a:rPr>
              <a:t>电源电压约为</a:t>
            </a:r>
            <a:r>
              <a:rPr dirty="0" sz="2400" b="1">
                <a:latin typeface="Times New Roman"/>
                <a:cs typeface="Times New Roman"/>
              </a:rPr>
              <a:t>3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</a:t>
            </a:r>
            <a:r>
              <a:rPr dirty="0" sz="2400" spc="-5" b="1">
                <a:latin typeface="华文楷体"/>
                <a:cs typeface="华文楷体"/>
              </a:rPr>
              <a:t>,</a:t>
            </a:r>
            <a:r>
              <a:rPr dirty="0" sz="2400" b="1">
                <a:latin typeface="华文楷体"/>
                <a:cs typeface="华文楷体"/>
              </a:rPr>
              <a:t>滑动变阻器最大值</a:t>
            </a:r>
            <a:r>
              <a:rPr dirty="0" sz="2400" b="1">
                <a:latin typeface="Times New Roman"/>
                <a:cs typeface="Times New Roman"/>
              </a:rPr>
              <a:t>5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Ω</a:t>
            </a:r>
            <a:r>
              <a:rPr dirty="0" sz="2400" spc="-5" b="1">
                <a:latin typeface="华文楷体"/>
                <a:cs typeface="华文楷体"/>
              </a:rPr>
              <a:t>;  </a:t>
            </a:r>
            <a:r>
              <a:rPr dirty="0" sz="2400" b="1">
                <a:latin typeface="华文楷体"/>
                <a:cs typeface="华文楷体"/>
              </a:rPr>
              <a:t>待测金属丝的总电阻约为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sz="2400" spc="-5" b="1">
                <a:latin typeface="Times New Roman"/>
                <a:cs typeface="Times New Roman"/>
              </a:rPr>
              <a:t> Ω</a:t>
            </a:r>
            <a:r>
              <a:rPr dirty="0" sz="2400" spc="-5" b="1">
                <a:latin typeface="华文楷体"/>
                <a:cs typeface="华文楷体"/>
              </a:rPr>
              <a:t>;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ts val="2840"/>
              </a:lnSpc>
            </a:pPr>
            <a:r>
              <a:rPr dirty="0" sz="2400" b="1">
                <a:latin typeface="华文楷体"/>
                <a:cs typeface="华文楷体"/>
              </a:rPr>
              <a:t>一个开关和若干导线</a:t>
            </a:r>
            <a:r>
              <a:rPr dirty="0" sz="2400" spc="-5" b="1">
                <a:latin typeface="华文楷体"/>
                <a:cs typeface="华文楷体"/>
              </a:rPr>
              <a:t>;</a:t>
            </a:r>
            <a:endParaRPr sz="2400">
              <a:latin typeface="华文楷体"/>
              <a:cs typeface="华文楷体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测量长度的工具</a:t>
            </a:r>
            <a:r>
              <a:rPr dirty="0" sz="2400" spc="-5" b="1">
                <a:latin typeface="华文楷体"/>
                <a:cs typeface="华文楷体"/>
              </a:rPr>
              <a:t>:</a:t>
            </a:r>
            <a:r>
              <a:rPr dirty="0" sz="2400" b="1">
                <a:latin typeface="华文楷体"/>
                <a:cs typeface="华文楷体"/>
              </a:rPr>
              <a:t>毫米刻度尺、游标卡尺和螺旋测</a:t>
            </a:r>
            <a:r>
              <a:rPr dirty="0" sz="2400" spc="-5" b="1">
                <a:latin typeface="华文楷体"/>
                <a:cs typeface="华文楷体"/>
              </a:rPr>
              <a:t>微 </a:t>
            </a:r>
            <a:r>
              <a:rPr dirty="0" sz="2400" b="1">
                <a:latin typeface="华文楷体"/>
                <a:cs typeface="华文楷体"/>
              </a:rPr>
              <a:t>器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63" y="1683258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实验器材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60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3492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3135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设计实验方案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72066" y="2528913"/>
            <a:ext cx="1857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1.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长度的测</a:t>
            </a:r>
            <a:r>
              <a:rPr dirty="0" sz="2400" spc="-5" b="1">
                <a:latin typeface="华文楷体"/>
                <a:cs typeface="华文楷体"/>
              </a:rPr>
              <a:t>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9354" y="5462943"/>
            <a:ext cx="12985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毫米刻度尺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6519" y="5478754"/>
            <a:ext cx="1043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游标卡尺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6322" y="5462943"/>
            <a:ext cx="12985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螺旋测微器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23459" y="2993720"/>
            <a:ext cx="1866900" cy="2263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49440" y="3262884"/>
            <a:ext cx="2299716" cy="1722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12492" y="3607308"/>
            <a:ext cx="2241804" cy="1446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0614" y="2313787"/>
            <a:ext cx="6981190" cy="1051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（</a:t>
            </a:r>
            <a:r>
              <a:rPr dirty="0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）测量电阻丝的有效长度</a:t>
            </a:r>
            <a:r>
              <a:rPr dirty="0" sz="2400" spc="-5" b="1" i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华文楷体"/>
                <a:cs typeface="华文楷体"/>
              </a:rPr>
              <a:t>要选用哪种测量工具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324485">
              <a:lnSpc>
                <a:spcPct val="100000"/>
              </a:lnSpc>
              <a:spcBef>
                <a:spcPts val="2315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毫米刻度尺，分度值为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mm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，可读到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0.1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5971" y="2651760"/>
            <a:ext cx="2526792" cy="1360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3670" y="1573072"/>
            <a:ext cx="6438265" cy="10096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（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）测量电阻丝的直径</a:t>
            </a:r>
            <a:r>
              <a:rPr dirty="0" sz="2400" b="1" i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华文楷体"/>
                <a:cs typeface="华文楷体"/>
              </a:rPr>
              <a:t>要选用哪种测量工具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131445">
              <a:lnSpc>
                <a:spcPct val="100000"/>
              </a:lnSpc>
              <a:spcBef>
                <a:spcPts val="1985"/>
              </a:spcBef>
            </a:pPr>
            <a:r>
              <a:rPr dirty="0" sz="2400" b="1">
                <a:latin typeface="华文楷体"/>
                <a:cs typeface="华文楷体"/>
              </a:rPr>
              <a:t>方案</a:t>
            </a:r>
            <a:r>
              <a:rPr dirty="0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：用刻度尺测量电阻丝的直</a:t>
            </a:r>
            <a:r>
              <a:rPr dirty="0" sz="2400" spc="-5" b="1">
                <a:latin typeface="华文楷体"/>
                <a:cs typeface="华文楷体"/>
              </a:rPr>
              <a:t>径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12860" y="4135513"/>
            <a:ext cx="6993890" cy="1026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方案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：用游标卡尺或螺旋测微器测量电阻丝的直</a:t>
            </a:r>
            <a:r>
              <a:rPr dirty="0" sz="2400" spc="-5" b="1">
                <a:latin typeface="华文楷体"/>
                <a:cs typeface="华文楷体"/>
              </a:rPr>
              <a:t>径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螺旋测微器，分度值为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0.01</a:t>
            </a:r>
            <a:r>
              <a:rPr dirty="0" sz="24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mm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，可读到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0.001</a:t>
            </a:r>
            <a:r>
              <a:rPr dirty="0" sz="24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mm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60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3492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3135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设计实验方案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39517" y="2384095"/>
            <a:ext cx="6591300" cy="140779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344805">
              <a:lnSpc>
                <a:spcPct val="100000"/>
              </a:lnSpc>
              <a:spcBef>
                <a:spcPts val="1240"/>
              </a:spcBef>
            </a:pPr>
            <a:r>
              <a:rPr dirty="0" sz="2400" b="1">
                <a:latin typeface="Times New Roman"/>
                <a:cs typeface="Times New Roman"/>
              </a:rPr>
              <a:t>2.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电阻丝电阻的测</a:t>
            </a:r>
            <a:r>
              <a:rPr dirty="0" sz="2400" spc="-5" b="1">
                <a:latin typeface="华文楷体"/>
                <a:cs typeface="华文楷体"/>
              </a:rPr>
              <a:t>量</a:t>
            </a:r>
            <a:endParaRPr sz="2400">
              <a:latin typeface="华文楷体"/>
              <a:cs typeface="华文楷体"/>
            </a:endParaRPr>
          </a:p>
          <a:p>
            <a:pPr marL="12700" marR="5080">
              <a:lnSpc>
                <a:spcPts val="2840"/>
              </a:lnSpc>
              <a:spcBef>
                <a:spcPts val="1265"/>
              </a:spcBef>
            </a:pPr>
            <a:r>
              <a:rPr dirty="0" sz="2400" b="1">
                <a:latin typeface="华文楷体"/>
                <a:cs typeface="华文楷体"/>
              </a:rPr>
              <a:t>（</a:t>
            </a:r>
            <a:r>
              <a:rPr dirty="0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）为了尽可能准确地测量电流和电压，电流</a:t>
            </a:r>
            <a:r>
              <a:rPr dirty="0" sz="2400" spc="-5" b="1">
                <a:latin typeface="华文楷体"/>
                <a:cs typeface="华文楷体"/>
              </a:rPr>
              <a:t>表 </a:t>
            </a:r>
            <a:r>
              <a:rPr dirty="0" sz="2400" b="1">
                <a:latin typeface="华文楷体"/>
                <a:cs typeface="华文楷体"/>
              </a:rPr>
              <a:t>和电压表应该选择什么量程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79164" y="3838955"/>
            <a:ext cx="1682495" cy="2127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85888" y="3838955"/>
            <a:ext cx="1670303" cy="2127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36304" y="3672928"/>
            <a:ext cx="1390015" cy="1591310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algn="ctr" marL="147955">
              <a:lnSpc>
                <a:spcPct val="100000"/>
              </a:lnSpc>
              <a:spcBef>
                <a:spcPts val="1565"/>
              </a:spcBef>
            </a:pPr>
            <a:r>
              <a:rPr dirty="0" sz="2400" b="1">
                <a:latin typeface="华文楷体"/>
                <a:cs typeface="华文楷体"/>
              </a:rPr>
              <a:t>电压</a:t>
            </a:r>
            <a:r>
              <a:rPr dirty="0" sz="2400" spc="-5" b="1">
                <a:latin typeface="华文楷体"/>
                <a:cs typeface="华文楷体"/>
              </a:rPr>
              <a:t>表</a:t>
            </a:r>
            <a:endParaRPr sz="2400">
              <a:latin typeface="华文楷体"/>
              <a:cs typeface="华文楷体"/>
            </a:endParaRPr>
          </a:p>
          <a:p>
            <a:pPr algn="ctr" marL="264795">
              <a:lnSpc>
                <a:spcPct val="100000"/>
              </a:lnSpc>
              <a:spcBef>
                <a:spcPts val="147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17921" sz="232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0~3</a:t>
            </a:r>
            <a:r>
              <a:rPr dirty="0" sz="2400" spc="-1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量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81484" y="3660546"/>
            <a:ext cx="1607185" cy="1604010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algn="ctr" marL="156845">
              <a:lnSpc>
                <a:spcPct val="100000"/>
              </a:lnSpc>
              <a:spcBef>
                <a:spcPts val="1475"/>
              </a:spcBef>
            </a:pPr>
            <a:r>
              <a:rPr dirty="0" sz="2400" b="1">
                <a:latin typeface="华文楷体"/>
                <a:cs typeface="华文楷体"/>
              </a:rPr>
              <a:t>电流</a:t>
            </a:r>
            <a:r>
              <a:rPr dirty="0" sz="2400" spc="-5" b="1">
                <a:latin typeface="华文楷体"/>
                <a:cs typeface="华文楷体"/>
              </a:rPr>
              <a:t>表</a:t>
            </a:r>
            <a:endParaRPr sz="2400">
              <a:latin typeface="华文楷体"/>
              <a:cs typeface="华文楷体"/>
            </a:endParaRPr>
          </a:p>
          <a:p>
            <a:pPr algn="ctr" marL="252729">
              <a:lnSpc>
                <a:spcPct val="100000"/>
              </a:lnSpc>
              <a:spcBef>
                <a:spcPts val="137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7921" sz="232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0~0.6</a:t>
            </a:r>
            <a:r>
              <a:rPr dirty="0" sz="2400" spc="-2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量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程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2025-04-19T13:16:25Z</dcterms:created>
  <dcterms:modified xsi:type="dcterms:W3CDTF">2025-04-19T13:16:25Z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