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9904" y="1194650"/>
            <a:ext cx="8432190" cy="54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6355" y="1928368"/>
            <a:ext cx="7019289" cy="2029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79014" y="2101850"/>
            <a:ext cx="3073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导体的电阻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855" y="3462654"/>
            <a:ext cx="2166620" cy="937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95"/>
              </a:spcBef>
              <a:tabLst>
                <a:tab pos="624840" algn="l"/>
                <a:tab pos="1848485" algn="l"/>
              </a:tabLst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年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级：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高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二 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主讲人：许耀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平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1240" y="3462654"/>
            <a:ext cx="475996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810"/>
              </a:spcBef>
              <a:tabLst>
                <a:tab pos="474980" algn="l"/>
              </a:tabLst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471170" algn="l"/>
              </a:tabLst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校：北京师范大学第二附属中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436" y="1893404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想一想</a:t>
            </a:r>
            <a:r>
              <a:rPr dirty="0" sz="3200" spc="5"/>
              <a:t>：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6139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962025" algn="l"/>
              </a:tabLst>
            </a:pPr>
            <a:r>
              <a:rPr dirty="0"/>
              <a:t>导体的电阻是一个只跟导体本身性质</a:t>
            </a:r>
            <a:r>
              <a:rPr dirty="0" spc="-5"/>
              <a:t>有 </a:t>
            </a:r>
            <a:r>
              <a:rPr dirty="0"/>
              <a:t>关而与通过的电流无关的物理量</a:t>
            </a:r>
            <a:r>
              <a:rPr dirty="0" spc="-5"/>
              <a:t>。</a:t>
            </a:r>
          </a:p>
          <a:p>
            <a:pPr marL="961390" marR="5080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962025" algn="l"/>
              </a:tabLst>
            </a:pPr>
            <a:r>
              <a:rPr dirty="0"/>
              <a:t>导体的电阻到底与导体的哪些因素有</a:t>
            </a:r>
            <a:r>
              <a:rPr dirty="0" spc="-5"/>
              <a:t>关 </a:t>
            </a:r>
            <a:r>
              <a:rPr dirty="0"/>
              <a:t>呢</a:t>
            </a:r>
            <a:r>
              <a:rPr dirty="0" spc="-5"/>
              <a:t>？</a:t>
            </a:r>
          </a:p>
        </p:txBody>
      </p:sp>
      <p:sp>
        <p:nvSpPr>
          <p:cNvPr id="4" name="object 4"/>
          <p:cNvSpPr/>
          <p:nvPr/>
        </p:nvSpPr>
        <p:spPr>
          <a:xfrm>
            <a:off x="1203960" y="2494788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530" y="1727835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猜测</a:t>
            </a:r>
            <a:r>
              <a:rPr dirty="0" sz="3200" spc="5">
                <a:latin typeface="黑体"/>
                <a:cs typeface="黑体"/>
              </a:rPr>
              <a:t>：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9883" y="3209544"/>
            <a:ext cx="1118616" cy="1690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5327" y="2532227"/>
            <a:ext cx="1692535" cy="901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2923" y="2523845"/>
            <a:ext cx="790575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00"/>
                </a:solidFill>
                <a:latin typeface="楷体"/>
                <a:cs typeface="楷体"/>
              </a:rPr>
              <a:t>导体</a:t>
            </a:r>
            <a:r>
              <a:rPr dirty="0" sz="2000" spc="-5" b="1">
                <a:solidFill>
                  <a:srgbClr val="FFFF00"/>
                </a:solidFill>
                <a:latin typeface="楷体"/>
                <a:cs typeface="楷体"/>
              </a:rPr>
              <a:t>的 </a:t>
            </a:r>
            <a:r>
              <a:rPr dirty="0" sz="2000" b="1">
                <a:solidFill>
                  <a:srgbClr val="FFFF00"/>
                </a:solidFill>
                <a:latin typeface="楷体"/>
                <a:cs typeface="楷体"/>
              </a:rPr>
              <a:t>材</a:t>
            </a:r>
            <a:r>
              <a:rPr dirty="0" sz="2000" spc="-5" b="1">
                <a:solidFill>
                  <a:srgbClr val="FFFF00"/>
                </a:solidFill>
                <a:latin typeface="楷体"/>
                <a:cs typeface="楷体"/>
              </a:rPr>
              <a:t>料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9203" y="3204972"/>
            <a:ext cx="1313688" cy="1693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87036" y="2532227"/>
            <a:ext cx="1815122" cy="90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21592" y="2523845"/>
            <a:ext cx="7905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00"/>
                </a:solidFill>
                <a:latin typeface="楷体"/>
                <a:cs typeface="楷体"/>
              </a:rPr>
              <a:t>导体</a:t>
            </a:r>
            <a:r>
              <a:rPr dirty="0" sz="2000" spc="-5" b="1">
                <a:solidFill>
                  <a:srgbClr val="FFFF00"/>
                </a:solidFill>
                <a:latin typeface="楷体"/>
                <a:cs typeface="楷体"/>
              </a:rPr>
              <a:t>的 </a:t>
            </a:r>
            <a:r>
              <a:rPr dirty="0" sz="2000" b="1">
                <a:solidFill>
                  <a:srgbClr val="FFFF00"/>
                </a:solidFill>
                <a:latin typeface="楷体"/>
                <a:cs typeface="楷体"/>
              </a:rPr>
              <a:t>长</a:t>
            </a:r>
            <a:r>
              <a:rPr dirty="0" sz="2000" spc="-5" b="1">
                <a:solidFill>
                  <a:srgbClr val="FFFF00"/>
                </a:solidFill>
                <a:latin typeface="楷体"/>
                <a:cs typeface="楷体"/>
              </a:rPr>
              <a:t>度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80410" y="2530208"/>
            <a:ext cx="1753277" cy="12356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59880" y="3217164"/>
            <a:ext cx="1059179" cy="1717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454786" y="2677858"/>
            <a:ext cx="1045844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00"/>
                </a:solidFill>
                <a:latin typeface="楷体"/>
                <a:cs typeface="楷体"/>
              </a:rPr>
              <a:t>导体的</a:t>
            </a:r>
            <a:r>
              <a:rPr dirty="0" sz="2000" spc="-5" b="1">
                <a:solidFill>
                  <a:srgbClr val="FFFF00"/>
                </a:solidFill>
                <a:latin typeface="楷体"/>
                <a:cs typeface="楷体"/>
              </a:rPr>
              <a:t>横 </a:t>
            </a:r>
            <a:r>
              <a:rPr dirty="0" sz="2000" b="1">
                <a:solidFill>
                  <a:srgbClr val="FFFF00"/>
                </a:solidFill>
                <a:latin typeface="楷体"/>
                <a:cs typeface="楷体"/>
              </a:rPr>
              <a:t>截面</a:t>
            </a:r>
            <a:r>
              <a:rPr dirty="0" sz="2000" spc="-5" b="1">
                <a:solidFill>
                  <a:srgbClr val="FFFF00"/>
                </a:solidFill>
                <a:latin typeface="楷体"/>
                <a:cs typeface="楷体"/>
              </a:rPr>
              <a:t>积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4825" y="1804669"/>
            <a:ext cx="5709285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/>
              <a:t>二</a:t>
            </a:r>
            <a:r>
              <a:rPr dirty="0" sz="2500" spc="-5"/>
              <a:t>.</a:t>
            </a:r>
            <a:r>
              <a:rPr dirty="0" sz="2900"/>
              <a:t>实验探究：影响导体电阻的因</a:t>
            </a:r>
            <a:r>
              <a:rPr dirty="0" sz="2900" spc="5"/>
              <a:t>素</a:t>
            </a:r>
            <a:endParaRPr sz="2900"/>
          </a:p>
        </p:txBody>
      </p:sp>
      <p:sp>
        <p:nvSpPr>
          <p:cNvPr id="6" name="object 6"/>
          <p:cNvSpPr/>
          <p:nvPr/>
        </p:nvSpPr>
        <p:spPr>
          <a:xfrm>
            <a:off x="2490216" y="2828544"/>
            <a:ext cx="6886956" cy="267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1304" y="1289303"/>
            <a:ext cx="7495032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3354" y="444374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 h="0">
                <a:moveTo>
                  <a:pt x="0" y="0"/>
                </a:moveTo>
                <a:lnTo>
                  <a:pt x="252133" y="0"/>
                </a:lnTo>
              </a:path>
            </a:pathLst>
          </a:custGeom>
          <a:ln w="14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20105" y="4440973"/>
            <a:ext cx="2012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i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6414" y="1589531"/>
            <a:ext cx="6298565" cy="301117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通过实验可以得到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导体的电阻与导体的长度成正比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导体的电阻与导体的横截面积成反比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导体的电阻与材料有关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写成表达式</a:t>
            </a:r>
            <a:r>
              <a:rPr dirty="0" sz="2800" spc="-150">
                <a:latin typeface="华文楷体"/>
                <a:cs typeface="华文楷体"/>
              </a:rPr>
              <a:t>：</a:t>
            </a:r>
            <a:r>
              <a:rPr dirty="0" baseline="-2976" sz="4200" spc="-225" i="1">
                <a:latin typeface="Times New Roman"/>
                <a:cs typeface="Times New Roman"/>
              </a:rPr>
              <a:t>R</a:t>
            </a:r>
            <a:r>
              <a:rPr dirty="0" baseline="-2976" sz="4200" spc="-7" i="1">
                <a:latin typeface="Times New Roman"/>
                <a:cs typeface="Times New Roman"/>
              </a:rPr>
              <a:t> </a:t>
            </a:r>
            <a:r>
              <a:rPr dirty="0" baseline="-2976" sz="4200" spc="-30">
                <a:latin typeface="Symbol"/>
                <a:cs typeface="Symbol"/>
              </a:rPr>
              <a:t></a:t>
            </a:r>
            <a:r>
              <a:rPr dirty="0" baseline="-2976" sz="4200" spc="-240">
                <a:latin typeface="Times New Roman"/>
                <a:cs typeface="Times New Roman"/>
              </a:rPr>
              <a:t> </a:t>
            </a:r>
            <a:r>
              <a:rPr dirty="0" baseline="-2824" sz="4425" spc="89" i="1">
                <a:latin typeface="Symbol"/>
                <a:cs typeface="Symbol"/>
              </a:rPr>
              <a:t></a:t>
            </a:r>
            <a:r>
              <a:rPr dirty="0" baseline="31746" sz="4200" spc="89" i="1">
                <a:latin typeface="Times New Roman"/>
                <a:cs typeface="Times New Roman"/>
              </a:rPr>
              <a:t>l</a:t>
            </a:r>
            <a:endParaRPr baseline="31746"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4825" y="1777999"/>
            <a:ext cx="3074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三.导体的电阻</a:t>
            </a:r>
            <a:r>
              <a:rPr dirty="0" sz="3200" spc="5"/>
              <a:t>率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5521" y="2618244"/>
            <a:ext cx="7891780" cy="2156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进一步实验会发现，同种材料的导体，式中的</a:t>
            </a:r>
            <a:r>
              <a:rPr dirty="0" sz="2800" spc="-5" i="1">
                <a:latin typeface="Times New Roman"/>
                <a:cs typeface="Times New Roman"/>
              </a:rPr>
              <a:t>ρ</a:t>
            </a:r>
            <a:r>
              <a:rPr dirty="0" sz="2800" spc="-5">
                <a:latin typeface="华文楷体"/>
                <a:cs typeface="华文楷体"/>
              </a:rPr>
              <a:t>是 </a:t>
            </a:r>
            <a:r>
              <a:rPr dirty="0" sz="2800">
                <a:latin typeface="华文楷体"/>
                <a:cs typeface="华文楷体"/>
              </a:rPr>
              <a:t>不变的，不同种材料的导体</a:t>
            </a:r>
            <a:r>
              <a:rPr dirty="0" sz="2800" spc="-5" i="1">
                <a:latin typeface="Times New Roman"/>
                <a:cs typeface="Times New Roman"/>
              </a:rPr>
              <a:t>ρ</a:t>
            </a:r>
            <a:r>
              <a:rPr dirty="0" sz="2800">
                <a:latin typeface="华文楷体"/>
                <a:cs typeface="华文楷体"/>
              </a:rPr>
              <a:t>一般不同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这说明</a:t>
            </a:r>
            <a:r>
              <a:rPr dirty="0" sz="2800" spc="-5" i="1">
                <a:latin typeface="Times New Roman"/>
                <a:cs typeface="Times New Roman"/>
              </a:rPr>
              <a:t>ρ</a:t>
            </a:r>
            <a:r>
              <a:rPr dirty="0" sz="2800">
                <a:latin typeface="华文楷体"/>
                <a:cs typeface="华文楷体"/>
              </a:rPr>
              <a:t>表征了导体材料的某种特性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ρ</a:t>
            </a:r>
            <a:r>
              <a:rPr dirty="0" sz="2800">
                <a:latin typeface="华文楷体"/>
                <a:cs typeface="华文楷体"/>
              </a:rPr>
              <a:t>叫作这种材料的电阻率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5583" y="3724808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 h="0">
                <a:moveTo>
                  <a:pt x="0" y="0"/>
                </a:moveTo>
                <a:lnTo>
                  <a:pt x="246443" y="0"/>
                </a:lnTo>
              </a:path>
            </a:pathLst>
          </a:custGeom>
          <a:ln w="143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2255" y="2209037"/>
            <a:ext cx="8076565" cy="2757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通过公式推导，我们可以得到电阻率的表达形式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可以写成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2291080">
              <a:lnSpc>
                <a:spcPts val="2845"/>
              </a:lnSpc>
              <a:spcBef>
                <a:spcPts val="2280"/>
              </a:spcBef>
            </a:pPr>
            <a:r>
              <a:rPr dirty="0" sz="2850" spc="-55" i="1">
                <a:latin typeface="Symbol"/>
                <a:cs typeface="Symbol"/>
              </a:rPr>
              <a:t></a:t>
            </a:r>
            <a:r>
              <a:rPr dirty="0" sz="2700" spc="-55">
                <a:latin typeface="Symbol"/>
                <a:cs typeface="Symbol"/>
              </a:rPr>
              <a:t>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 spc="15" i="1">
                <a:latin typeface="Times New Roman"/>
                <a:cs typeface="Times New Roman"/>
              </a:rPr>
              <a:t>R</a:t>
            </a:r>
            <a:r>
              <a:rPr dirty="0" sz="2700" spc="95" i="1">
                <a:latin typeface="Times New Roman"/>
                <a:cs typeface="Times New Roman"/>
              </a:rPr>
              <a:t> </a:t>
            </a:r>
            <a:r>
              <a:rPr dirty="0" baseline="34979" sz="4050" spc="15" i="1">
                <a:latin typeface="Times New Roman"/>
                <a:cs typeface="Times New Roman"/>
              </a:rPr>
              <a:t>S</a:t>
            </a:r>
            <a:endParaRPr baseline="34979" sz="4050">
              <a:latin typeface="Times New Roman"/>
              <a:cs typeface="Times New Roman"/>
            </a:endParaRPr>
          </a:p>
          <a:p>
            <a:pPr algn="ctr" marR="1518285">
              <a:lnSpc>
                <a:spcPts val="2665"/>
              </a:lnSpc>
            </a:pPr>
            <a:r>
              <a:rPr dirty="0" sz="2700" spc="5" i="1">
                <a:latin typeface="Times New Roman"/>
                <a:cs typeface="Times New Roman"/>
              </a:rPr>
              <a:t>l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电阻率的单位可以用</a:t>
            </a:r>
            <a:r>
              <a:rPr dirty="0" sz="2800">
                <a:latin typeface="Times New Roman"/>
                <a:cs typeface="Times New Roman"/>
              </a:rPr>
              <a:t>Ω</a:t>
            </a:r>
            <a:r>
              <a:rPr dirty="0" baseline="-9259" sz="2700" b="1">
                <a:latin typeface="Times New Roman"/>
                <a:cs typeface="Times New Roman"/>
              </a:rPr>
              <a:t>˙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>
                <a:latin typeface="华文楷体"/>
                <a:cs typeface="华文楷体"/>
              </a:rPr>
              <a:t>表示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427" y="1450975"/>
            <a:ext cx="62909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几种不同的导体材料在</a:t>
            </a:r>
            <a:r>
              <a:rPr dirty="0" sz="2800" spc="-5">
                <a:latin typeface="Times New Roman"/>
                <a:cs typeface="Times New Roman"/>
              </a:rPr>
              <a:t>20º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>
                <a:latin typeface="华文楷体"/>
                <a:cs typeface="华文楷体"/>
              </a:rPr>
              <a:t>的电阻率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8363" y="1956816"/>
            <a:ext cx="8368284" cy="3430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8209" y="1941067"/>
            <a:ext cx="6269355" cy="97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12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表格在列出几种材料的电阻率时，</a:t>
            </a:r>
            <a:r>
              <a:rPr dirty="0" sz="2800" spc="-5">
                <a:latin typeface="华文楷体"/>
                <a:cs typeface="华文楷体"/>
              </a:rPr>
              <a:t>标 </a:t>
            </a:r>
            <a:r>
              <a:rPr dirty="0" sz="2800">
                <a:latin typeface="华文楷体"/>
                <a:cs typeface="华文楷体"/>
              </a:rPr>
              <a:t>注了温度是</a:t>
            </a:r>
            <a:r>
              <a:rPr dirty="0" sz="2800" spc="-5">
                <a:latin typeface="华文楷体"/>
                <a:cs typeface="华文楷体"/>
              </a:rPr>
              <a:t>20</a:t>
            </a:r>
            <a:r>
              <a:rPr dirty="0" sz="2800" spc="-5">
                <a:latin typeface="Times New Roman"/>
                <a:cs typeface="Times New Roman"/>
              </a:rPr>
              <a:t>º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>
                <a:latin typeface="华文楷体"/>
                <a:cs typeface="华文楷体"/>
              </a:rPr>
              <a:t>，这可能说明了什么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8824" y="1962911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4825" y="1777999"/>
            <a:ext cx="5106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四.金属电阻率与温度的关</a:t>
            </a:r>
            <a:r>
              <a:rPr dirty="0" sz="3200" spc="5"/>
              <a:t>系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8444" y="2511298"/>
            <a:ext cx="7720965" cy="1560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有些合金，如锰铜合金和镍铜合金，电阻率几</a:t>
            </a:r>
            <a:r>
              <a:rPr dirty="0" sz="2800" spc="-5">
                <a:latin typeface="华文楷体"/>
                <a:cs typeface="华文楷体"/>
              </a:rPr>
              <a:t>乎 </a:t>
            </a:r>
            <a:r>
              <a:rPr dirty="0" sz="2800">
                <a:latin typeface="华文楷体"/>
                <a:cs typeface="华文楷体"/>
              </a:rPr>
              <a:t>不受温度变化的影响，常用来制作标准电阻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很多金属的电阻率往往随温度的变化而变化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5785" y="2137435"/>
            <a:ext cx="3073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538235"/>
                </a:solidFill>
                <a:latin typeface="微软雅黑"/>
                <a:cs typeface="微软雅黑"/>
              </a:rPr>
              <a:t>导体的电阻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0785" y="3420850"/>
          <a:ext cx="870521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8915"/>
                <a:gridCol w="761364"/>
                <a:gridCol w="519620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主讲人：许耀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平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538235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935" y="1685924"/>
            <a:ext cx="5715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演示实验：电阻率与温度的关</a:t>
            </a:r>
            <a:r>
              <a:rPr dirty="0" sz="3200" spc="5"/>
              <a:t>系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368040" y="2305811"/>
            <a:ext cx="5696712" cy="3613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0505" y="1231404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演示</a:t>
            </a:r>
            <a:r>
              <a:rPr dirty="0" sz="3200" spc="5">
                <a:latin typeface="黑体"/>
                <a:cs typeface="黑体"/>
              </a:rPr>
              <a:t>：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1344" y="1981200"/>
            <a:ext cx="7257288" cy="398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280" y="1809623"/>
            <a:ext cx="6298565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金属的电阻率随温度的升高而增大。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阻温度计就是利用金属的电阻随温度</a:t>
            </a:r>
            <a:r>
              <a:rPr dirty="0" sz="2800" spc="-5">
                <a:latin typeface="华文楷体"/>
                <a:cs typeface="华文楷体"/>
              </a:rPr>
              <a:t>变 </a:t>
            </a:r>
            <a:r>
              <a:rPr dirty="0" sz="2800">
                <a:latin typeface="华文楷体"/>
                <a:cs typeface="华文楷体"/>
              </a:rPr>
              <a:t>化的规律而制成的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精密的电阻温度计是用铂做的。已知</a:t>
            </a:r>
            <a:r>
              <a:rPr dirty="0" sz="2800" spc="-5">
                <a:latin typeface="华文楷体"/>
                <a:cs typeface="华文楷体"/>
              </a:rPr>
              <a:t>铂 </a:t>
            </a:r>
            <a:r>
              <a:rPr dirty="0" sz="2800">
                <a:latin typeface="华文楷体"/>
                <a:cs typeface="华文楷体"/>
              </a:rPr>
              <a:t>丝的电阻随温度的变化情况，测出铂</a:t>
            </a:r>
            <a:r>
              <a:rPr dirty="0" sz="2800" spc="-5">
                <a:latin typeface="华文楷体"/>
                <a:cs typeface="华文楷体"/>
              </a:rPr>
              <a:t>丝 </a:t>
            </a:r>
            <a:r>
              <a:rPr dirty="0" sz="2800">
                <a:latin typeface="华文楷体"/>
                <a:cs typeface="华文楷体"/>
              </a:rPr>
              <a:t>的电阻就可以知道温度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2756" y="1802892"/>
            <a:ext cx="2500883" cy="1696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255" y="1819783"/>
            <a:ext cx="8432165" cy="295783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241300" marR="360680" indent="-228600">
              <a:lnSpc>
                <a:spcPct val="11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当温度降低时，导体的电阻率将会减小。</a:t>
            </a:r>
            <a:r>
              <a:rPr dirty="0" sz="2800" spc="-5">
                <a:latin typeface="Times New Roman"/>
                <a:cs typeface="Times New Roman"/>
              </a:rPr>
              <a:t>19</a:t>
            </a:r>
            <a:r>
              <a:rPr dirty="0" sz="2800" spc="-110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>
                <a:latin typeface="华文楷体"/>
                <a:cs typeface="华文楷体"/>
              </a:rPr>
              <a:t>年</a:t>
            </a:r>
            <a:r>
              <a:rPr dirty="0" sz="2800" spc="-5">
                <a:latin typeface="华文楷体"/>
                <a:cs typeface="华文楷体"/>
              </a:rPr>
              <a:t>， </a:t>
            </a:r>
            <a:r>
              <a:rPr dirty="0" sz="2800">
                <a:latin typeface="华文楷体"/>
                <a:cs typeface="华文楷体"/>
              </a:rPr>
              <a:t>科学家发现一些金属在温度特别低时，电阻可以</a:t>
            </a:r>
            <a:r>
              <a:rPr dirty="0" sz="2800" spc="-5">
                <a:latin typeface="华文楷体"/>
                <a:cs typeface="华文楷体"/>
              </a:rPr>
              <a:t>降 </a:t>
            </a:r>
            <a:r>
              <a:rPr dirty="0" sz="2800">
                <a:latin typeface="华文楷体"/>
                <a:cs typeface="华文楷体"/>
              </a:rPr>
              <a:t>到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>
                <a:latin typeface="华文楷体"/>
                <a:cs typeface="华文楷体"/>
              </a:rPr>
              <a:t>。这种现象叫作超导现象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marR="5080" indent="-228600">
              <a:lnSpc>
                <a:spcPct val="11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若用超导材料形成回路，一旦回路中有了电流，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流就将无损耗地持续下去。根据这一特点，超导</a:t>
            </a:r>
            <a:r>
              <a:rPr dirty="0" sz="2800" spc="-5">
                <a:latin typeface="华文楷体"/>
                <a:cs typeface="华文楷体"/>
              </a:rPr>
              <a:t>材 </a:t>
            </a:r>
            <a:r>
              <a:rPr dirty="0" sz="2800">
                <a:latin typeface="华文楷体"/>
                <a:cs typeface="华文楷体"/>
              </a:rPr>
              <a:t>料在发电、输电等方面都会有非常广泛的应用前景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576" y="1987689"/>
            <a:ext cx="8076565" cy="233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1987</a:t>
            </a:r>
            <a:r>
              <a:rPr dirty="0" sz="2800">
                <a:latin typeface="华文楷体"/>
                <a:cs typeface="华文楷体"/>
              </a:rPr>
              <a:t>年，华裔美国籍科学家朱经武以及中国科学</a:t>
            </a:r>
            <a:r>
              <a:rPr dirty="0" sz="2800" spc="-5">
                <a:latin typeface="华文楷体"/>
                <a:cs typeface="华文楷体"/>
              </a:rPr>
              <a:t>家 </a:t>
            </a:r>
            <a:r>
              <a:rPr dirty="0" sz="2800">
                <a:latin typeface="华文楷体"/>
                <a:cs typeface="华文楷体"/>
              </a:rPr>
              <a:t>赵忠贤相继研制出钇</a:t>
            </a:r>
            <a:r>
              <a:rPr dirty="0" sz="2800">
                <a:latin typeface="Times New Roman"/>
                <a:cs typeface="Times New Roman"/>
              </a:rPr>
              <a:t>—</a:t>
            </a:r>
            <a:r>
              <a:rPr dirty="0" sz="2800">
                <a:latin typeface="华文楷体"/>
                <a:cs typeface="华文楷体"/>
              </a:rPr>
              <a:t>钡</a:t>
            </a:r>
            <a:r>
              <a:rPr dirty="0" sz="2800">
                <a:latin typeface="Times New Roman"/>
                <a:cs typeface="Times New Roman"/>
              </a:rPr>
              <a:t>—</a:t>
            </a:r>
            <a:r>
              <a:rPr dirty="0" sz="2800">
                <a:latin typeface="华文楷体"/>
                <a:cs typeface="华文楷体"/>
              </a:rPr>
              <a:t>铜</a:t>
            </a:r>
            <a:r>
              <a:rPr dirty="0" sz="2800">
                <a:latin typeface="Times New Roman"/>
                <a:cs typeface="Times New Roman"/>
              </a:rPr>
              <a:t>—</a:t>
            </a:r>
            <a:r>
              <a:rPr dirty="0" sz="2800">
                <a:latin typeface="华文楷体"/>
                <a:cs typeface="华文楷体"/>
              </a:rPr>
              <a:t>氧系材料，超导</a:t>
            </a:r>
            <a:r>
              <a:rPr dirty="0" sz="2800" spc="-5">
                <a:latin typeface="华文楷体"/>
                <a:cs typeface="华文楷体"/>
              </a:rPr>
              <a:t>转 </a:t>
            </a:r>
            <a:r>
              <a:rPr dirty="0" sz="2800">
                <a:latin typeface="华文楷体"/>
                <a:cs typeface="华文楷体"/>
              </a:rPr>
              <a:t>变温度提高到</a:t>
            </a:r>
            <a:r>
              <a:rPr dirty="0" sz="2800" spc="-5">
                <a:latin typeface="Times New Roman"/>
                <a:cs typeface="Times New Roman"/>
              </a:rPr>
              <a:t>90 K</a:t>
            </a:r>
            <a:r>
              <a:rPr dirty="0" sz="2800" spc="-5">
                <a:latin typeface="华文楷体"/>
                <a:cs typeface="华文楷体"/>
              </a:rPr>
              <a:t>（－</a:t>
            </a:r>
            <a:r>
              <a:rPr dirty="0" sz="2800" spc="-5">
                <a:latin typeface="Times New Roman"/>
                <a:cs typeface="Times New Roman"/>
              </a:rPr>
              <a:t>183.15 </a:t>
            </a:r>
            <a:r>
              <a:rPr dirty="0" sz="2800">
                <a:latin typeface="Times New Roman"/>
                <a:cs typeface="Times New Roman"/>
              </a:rPr>
              <a:t>ºC</a:t>
            </a:r>
            <a:r>
              <a:rPr dirty="0" sz="2800">
                <a:latin typeface="华文楷体"/>
                <a:cs typeface="华文楷体"/>
              </a:rPr>
              <a:t>）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just" marL="241300" marR="5080" indent="-228600">
              <a:lnSpc>
                <a:spcPts val="3020"/>
              </a:lnSpc>
              <a:spcBef>
                <a:spcPts val="11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科学家还在不断地研究，寻找能够在更高温度下</a:t>
            </a:r>
            <a:r>
              <a:rPr dirty="0" sz="2800" spc="-5">
                <a:latin typeface="华文楷体"/>
                <a:cs typeface="华文楷体"/>
              </a:rPr>
              <a:t>实 </a:t>
            </a:r>
            <a:r>
              <a:rPr dirty="0" sz="2800">
                <a:latin typeface="华文楷体"/>
                <a:cs typeface="华文楷体"/>
              </a:rPr>
              <a:t>现超导的导体材料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4825" y="1777999"/>
            <a:ext cx="4496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拓展学习：伏安特性曲</a:t>
            </a:r>
            <a:r>
              <a:rPr dirty="0" sz="3200" spc="5"/>
              <a:t>线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35430" y="2524125"/>
            <a:ext cx="7977505" cy="1299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41300" marR="5080" indent="-228600">
              <a:lnSpc>
                <a:spcPct val="99400"/>
              </a:lnSpc>
              <a:spcBef>
                <a:spcPts val="11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在实际应用中，常用横坐标表示电压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>
                <a:latin typeface="华文楷体"/>
                <a:cs typeface="华文楷体"/>
              </a:rPr>
              <a:t>，纵坐标</a:t>
            </a:r>
            <a:r>
              <a:rPr dirty="0" sz="2800" spc="-5">
                <a:latin typeface="华文楷体"/>
                <a:cs typeface="华文楷体"/>
              </a:rPr>
              <a:t>表 </a:t>
            </a:r>
            <a:r>
              <a:rPr dirty="0" sz="2800">
                <a:latin typeface="华文楷体"/>
                <a:cs typeface="华文楷体"/>
              </a:rPr>
              <a:t>示电流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>
                <a:latin typeface="华文楷体"/>
                <a:cs typeface="华文楷体"/>
              </a:rPr>
              <a:t>，这样画出的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 spc="-10">
                <a:latin typeface="Times New Roman"/>
                <a:cs typeface="Times New Roman"/>
              </a:rPr>
              <a:t>-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>
                <a:latin typeface="华文楷体"/>
                <a:cs typeface="华文楷体"/>
              </a:rPr>
              <a:t>图像叫作导体的伏安特</a:t>
            </a:r>
            <a:r>
              <a:rPr dirty="0" sz="2800" spc="-5">
                <a:latin typeface="华文楷体"/>
                <a:cs typeface="华文楷体"/>
              </a:rPr>
              <a:t>性 </a:t>
            </a:r>
            <a:r>
              <a:rPr dirty="0" sz="2800">
                <a:latin typeface="华文楷体"/>
                <a:cs typeface="华文楷体"/>
              </a:rPr>
              <a:t>曲线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91811" y="3462528"/>
            <a:ext cx="2602991" cy="2583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255" y="1811654"/>
            <a:ext cx="8140700" cy="138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99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700">
                <a:latin typeface="华文楷体"/>
                <a:cs typeface="华文楷体"/>
              </a:rPr>
              <a:t>对于金属导体，在温度没有显著变化时，电阻几乎 是不变的，它的伏安特性曲线是一条过原点的直线， 具有这种伏安特性的电学元件叫作线性元件。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7115" y="3236976"/>
            <a:ext cx="2912364" cy="288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255" y="1809623"/>
            <a:ext cx="7720965" cy="190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实验表明，欧姆定律对气态导体（如日光灯管</a:t>
            </a:r>
            <a:r>
              <a:rPr dirty="0" sz="2800" spc="-5">
                <a:latin typeface="华文楷体"/>
                <a:cs typeface="华文楷体"/>
              </a:rPr>
              <a:t>、 </a:t>
            </a:r>
            <a:r>
              <a:rPr dirty="0" sz="2800">
                <a:latin typeface="华文楷体"/>
                <a:cs typeface="华文楷体"/>
              </a:rPr>
              <a:t>霓虹灯管中的气体）和半导体元件并不适用。</a:t>
            </a:r>
            <a:r>
              <a:rPr dirty="0" sz="2800" spc="-5">
                <a:latin typeface="华文楷体"/>
                <a:cs typeface="华文楷体"/>
              </a:rPr>
              <a:t>也 </a:t>
            </a:r>
            <a:r>
              <a:rPr dirty="0" sz="2800">
                <a:latin typeface="华文楷体"/>
                <a:cs typeface="华文楷体"/>
              </a:rPr>
              <a:t>就是说，在这些情况下电流与电压不成正比，</a:t>
            </a:r>
            <a:r>
              <a:rPr dirty="0" sz="2800" spc="-5">
                <a:latin typeface="华文楷体"/>
                <a:cs typeface="华文楷体"/>
              </a:rPr>
              <a:t>这 </a:t>
            </a:r>
            <a:r>
              <a:rPr dirty="0" sz="2800">
                <a:latin typeface="华文楷体"/>
                <a:cs typeface="华文楷体"/>
              </a:rPr>
              <a:t>类电学元件叫作非线性元件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2250" y="1295145"/>
            <a:ext cx="4876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描绘二极管的伏安特性曲线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7772" y="1927860"/>
            <a:ext cx="6807708" cy="4015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3636" y="190440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32" y="0"/>
                </a:lnTo>
              </a:path>
            </a:pathLst>
          </a:custGeom>
          <a:ln w="12700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68908" y="143408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7027" y="16581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9904" y="1194650"/>
            <a:ext cx="8883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小</a:t>
            </a:r>
            <a:r>
              <a:rPr dirty="0" spc="-5"/>
              <a:t>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9364" y="383495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5009" y="2455608"/>
            <a:ext cx="384949" cy="3226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51023" y="2203526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8597" y="337474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导体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25367" y="2304288"/>
            <a:ext cx="447040" cy="266700"/>
          </a:xfrm>
          <a:custGeom>
            <a:avLst/>
            <a:gdLst/>
            <a:ahLst/>
            <a:cxnLst/>
            <a:rect l="l" t="t" r="r" b="b"/>
            <a:pathLst>
              <a:path w="447039" h="266700">
                <a:moveTo>
                  <a:pt x="313944" y="266700"/>
                </a:moveTo>
                <a:lnTo>
                  <a:pt x="313944" y="199644"/>
                </a:lnTo>
                <a:lnTo>
                  <a:pt x="0" y="199644"/>
                </a:lnTo>
                <a:lnTo>
                  <a:pt x="0" y="67056"/>
                </a:lnTo>
                <a:lnTo>
                  <a:pt x="313944" y="67056"/>
                </a:lnTo>
                <a:lnTo>
                  <a:pt x="313944" y="0"/>
                </a:lnTo>
                <a:lnTo>
                  <a:pt x="446532" y="132587"/>
                </a:lnTo>
                <a:lnTo>
                  <a:pt x="3139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18560" y="2289111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9" y="81876"/>
                </a:moveTo>
                <a:lnTo>
                  <a:pt x="314579" y="0"/>
                </a:lnTo>
                <a:lnTo>
                  <a:pt x="329907" y="15328"/>
                </a:lnTo>
                <a:lnTo>
                  <a:pt x="327279" y="15328"/>
                </a:lnTo>
                <a:lnTo>
                  <a:pt x="316433" y="19812"/>
                </a:lnTo>
                <a:lnTo>
                  <a:pt x="327279" y="30656"/>
                </a:lnTo>
                <a:lnTo>
                  <a:pt x="327279" y="75526"/>
                </a:lnTo>
                <a:lnTo>
                  <a:pt x="320929" y="75526"/>
                </a:lnTo>
                <a:lnTo>
                  <a:pt x="314579" y="81876"/>
                </a:lnTo>
                <a:close/>
              </a:path>
              <a:path w="463550" h="297180">
                <a:moveTo>
                  <a:pt x="327279" y="30656"/>
                </a:moveTo>
                <a:lnTo>
                  <a:pt x="316433" y="19812"/>
                </a:lnTo>
                <a:lnTo>
                  <a:pt x="327279" y="15328"/>
                </a:lnTo>
                <a:lnTo>
                  <a:pt x="327279" y="30656"/>
                </a:lnTo>
                <a:close/>
              </a:path>
              <a:path w="463550" h="297180">
                <a:moveTo>
                  <a:pt x="445052" y="148418"/>
                </a:moveTo>
                <a:lnTo>
                  <a:pt x="327279" y="30656"/>
                </a:lnTo>
                <a:lnTo>
                  <a:pt x="327279" y="15328"/>
                </a:lnTo>
                <a:lnTo>
                  <a:pt x="329907" y="15328"/>
                </a:lnTo>
                <a:lnTo>
                  <a:pt x="458508" y="143929"/>
                </a:lnTo>
                <a:lnTo>
                  <a:pt x="449541" y="143929"/>
                </a:lnTo>
                <a:lnTo>
                  <a:pt x="445052" y="148418"/>
                </a:lnTo>
                <a:close/>
              </a:path>
              <a:path w="463550" h="297180">
                <a:moveTo>
                  <a:pt x="314579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9" y="75526"/>
                </a:lnTo>
                <a:lnTo>
                  <a:pt x="314579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9" y="214972"/>
                </a:lnTo>
                <a:lnTo>
                  <a:pt x="314579" y="221322"/>
                </a:lnTo>
                <a:close/>
              </a:path>
              <a:path w="463550" h="297180">
                <a:moveTo>
                  <a:pt x="327279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9" y="81876"/>
                </a:lnTo>
                <a:lnTo>
                  <a:pt x="320929" y="75526"/>
                </a:lnTo>
                <a:lnTo>
                  <a:pt x="327279" y="75526"/>
                </a:lnTo>
                <a:lnTo>
                  <a:pt x="327279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41" y="152907"/>
                </a:moveTo>
                <a:lnTo>
                  <a:pt x="445052" y="148418"/>
                </a:lnTo>
                <a:lnTo>
                  <a:pt x="449541" y="143929"/>
                </a:lnTo>
                <a:lnTo>
                  <a:pt x="449541" y="152907"/>
                </a:lnTo>
                <a:close/>
              </a:path>
              <a:path w="463550" h="297180">
                <a:moveTo>
                  <a:pt x="458520" y="152907"/>
                </a:moveTo>
                <a:lnTo>
                  <a:pt x="449541" y="152907"/>
                </a:lnTo>
                <a:lnTo>
                  <a:pt x="449541" y="143929"/>
                </a:lnTo>
                <a:lnTo>
                  <a:pt x="458508" y="143929"/>
                </a:lnTo>
                <a:lnTo>
                  <a:pt x="463003" y="148424"/>
                </a:lnTo>
                <a:lnTo>
                  <a:pt x="458520" y="152907"/>
                </a:lnTo>
                <a:close/>
              </a:path>
              <a:path w="463550" h="297180">
                <a:moveTo>
                  <a:pt x="329907" y="281520"/>
                </a:moveTo>
                <a:lnTo>
                  <a:pt x="327279" y="281520"/>
                </a:lnTo>
                <a:lnTo>
                  <a:pt x="327279" y="266180"/>
                </a:lnTo>
                <a:lnTo>
                  <a:pt x="445058" y="148424"/>
                </a:lnTo>
                <a:lnTo>
                  <a:pt x="449541" y="152907"/>
                </a:lnTo>
                <a:lnTo>
                  <a:pt x="458520" y="152907"/>
                </a:lnTo>
                <a:lnTo>
                  <a:pt x="329907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9" y="221322"/>
                </a:moveTo>
                <a:lnTo>
                  <a:pt x="320929" y="221322"/>
                </a:lnTo>
                <a:lnTo>
                  <a:pt x="314579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9" y="208622"/>
                </a:lnTo>
                <a:lnTo>
                  <a:pt x="327279" y="221322"/>
                </a:lnTo>
                <a:close/>
              </a:path>
              <a:path w="463550" h="297180">
                <a:moveTo>
                  <a:pt x="314579" y="296849"/>
                </a:moveTo>
                <a:lnTo>
                  <a:pt x="314579" y="214972"/>
                </a:lnTo>
                <a:lnTo>
                  <a:pt x="320929" y="221322"/>
                </a:lnTo>
                <a:lnTo>
                  <a:pt x="327279" y="221322"/>
                </a:lnTo>
                <a:lnTo>
                  <a:pt x="327279" y="266180"/>
                </a:lnTo>
                <a:lnTo>
                  <a:pt x="316433" y="277025"/>
                </a:lnTo>
                <a:lnTo>
                  <a:pt x="327279" y="281520"/>
                </a:lnTo>
                <a:lnTo>
                  <a:pt x="329907" y="281520"/>
                </a:lnTo>
                <a:lnTo>
                  <a:pt x="314579" y="296849"/>
                </a:lnTo>
                <a:close/>
              </a:path>
              <a:path w="463550" h="297180">
                <a:moveTo>
                  <a:pt x="327279" y="281520"/>
                </a:moveTo>
                <a:lnTo>
                  <a:pt x="316433" y="277025"/>
                </a:lnTo>
                <a:lnTo>
                  <a:pt x="327279" y="266180"/>
                </a:lnTo>
                <a:lnTo>
                  <a:pt x="327279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51325" y="2018855"/>
            <a:ext cx="258000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850"/>
              </a:lnSpc>
              <a:spcBef>
                <a:spcPts val="100"/>
              </a:spcBef>
              <a:tabLst>
                <a:tab pos="1944370" algn="l"/>
              </a:tabLst>
            </a:pPr>
            <a:r>
              <a:rPr dirty="0" sz="2400">
                <a:latin typeface="华文楷体"/>
                <a:cs typeface="华文楷体"/>
              </a:rPr>
              <a:t>搬运电荷，	</a:t>
            </a:r>
            <a:r>
              <a:rPr dirty="0" baseline="1157" sz="3600">
                <a:latin typeface="华文楷体"/>
                <a:cs typeface="华文楷体"/>
              </a:rPr>
              <a:t>形成</a:t>
            </a:r>
            <a:endParaRPr baseline="1157" sz="3600">
              <a:latin typeface="华文楷体"/>
              <a:cs typeface="华文楷体"/>
            </a:endParaRPr>
          </a:p>
          <a:p>
            <a:pPr algn="r" marR="5080">
              <a:lnSpc>
                <a:spcPts val="2850"/>
              </a:lnSpc>
            </a:pPr>
            <a:r>
              <a:rPr dirty="0" sz="2400">
                <a:latin typeface="华文楷体"/>
                <a:cs typeface="华文楷体"/>
              </a:rPr>
              <a:t>电流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8655" y="2049640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8655" y="2415400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定义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1655" y="2334767"/>
            <a:ext cx="448309" cy="266700"/>
          </a:xfrm>
          <a:custGeom>
            <a:avLst/>
            <a:gdLst/>
            <a:ahLst/>
            <a:cxnLst/>
            <a:rect l="l" t="t" r="r" b="b"/>
            <a:pathLst>
              <a:path w="448309" h="266700">
                <a:moveTo>
                  <a:pt x="315468" y="266699"/>
                </a:moveTo>
                <a:lnTo>
                  <a:pt x="315468" y="199643"/>
                </a:lnTo>
                <a:lnTo>
                  <a:pt x="0" y="199643"/>
                </a:lnTo>
                <a:lnTo>
                  <a:pt x="0" y="67055"/>
                </a:lnTo>
                <a:lnTo>
                  <a:pt x="315468" y="67055"/>
                </a:lnTo>
                <a:lnTo>
                  <a:pt x="315468" y="0"/>
                </a:lnTo>
                <a:lnTo>
                  <a:pt x="448055" y="134111"/>
                </a:lnTo>
                <a:lnTo>
                  <a:pt x="315468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85890" y="2319883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8" y="81876"/>
                </a:moveTo>
                <a:lnTo>
                  <a:pt x="314578" y="0"/>
                </a:lnTo>
                <a:lnTo>
                  <a:pt x="329907" y="15328"/>
                </a:lnTo>
                <a:lnTo>
                  <a:pt x="327278" y="15328"/>
                </a:lnTo>
                <a:lnTo>
                  <a:pt x="316433" y="19824"/>
                </a:lnTo>
                <a:lnTo>
                  <a:pt x="327278" y="30670"/>
                </a:lnTo>
                <a:lnTo>
                  <a:pt x="327278" y="75526"/>
                </a:lnTo>
                <a:lnTo>
                  <a:pt x="320928" y="75526"/>
                </a:lnTo>
                <a:lnTo>
                  <a:pt x="314578" y="81876"/>
                </a:lnTo>
                <a:close/>
              </a:path>
              <a:path w="463550" h="297180">
                <a:moveTo>
                  <a:pt x="327278" y="30670"/>
                </a:moveTo>
                <a:lnTo>
                  <a:pt x="316433" y="19824"/>
                </a:lnTo>
                <a:lnTo>
                  <a:pt x="327278" y="15328"/>
                </a:lnTo>
                <a:lnTo>
                  <a:pt x="327278" y="30670"/>
                </a:lnTo>
                <a:close/>
              </a:path>
              <a:path w="463550" h="297180">
                <a:moveTo>
                  <a:pt x="445039" y="148431"/>
                </a:moveTo>
                <a:lnTo>
                  <a:pt x="327278" y="30670"/>
                </a:lnTo>
                <a:lnTo>
                  <a:pt x="327278" y="15328"/>
                </a:lnTo>
                <a:lnTo>
                  <a:pt x="329907" y="15328"/>
                </a:lnTo>
                <a:lnTo>
                  <a:pt x="458520" y="143941"/>
                </a:lnTo>
                <a:lnTo>
                  <a:pt x="449529" y="143941"/>
                </a:lnTo>
                <a:lnTo>
                  <a:pt x="445039" y="148431"/>
                </a:lnTo>
                <a:close/>
              </a:path>
              <a:path w="463550" h="297180">
                <a:moveTo>
                  <a:pt x="314578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8" y="75526"/>
                </a:lnTo>
                <a:lnTo>
                  <a:pt x="314578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8" y="214972"/>
                </a:lnTo>
                <a:lnTo>
                  <a:pt x="314578" y="221322"/>
                </a:lnTo>
                <a:close/>
              </a:path>
              <a:path w="463550" h="297180">
                <a:moveTo>
                  <a:pt x="327278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8" y="81876"/>
                </a:lnTo>
                <a:lnTo>
                  <a:pt x="320928" y="75526"/>
                </a:lnTo>
                <a:lnTo>
                  <a:pt x="327278" y="75526"/>
                </a:lnTo>
                <a:lnTo>
                  <a:pt x="327278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29" y="152920"/>
                </a:moveTo>
                <a:lnTo>
                  <a:pt x="445046" y="148424"/>
                </a:lnTo>
                <a:lnTo>
                  <a:pt x="449529" y="143941"/>
                </a:lnTo>
                <a:lnTo>
                  <a:pt x="449529" y="152920"/>
                </a:lnTo>
                <a:close/>
              </a:path>
              <a:path w="463550" h="297180">
                <a:moveTo>
                  <a:pt x="458508" y="152920"/>
                </a:moveTo>
                <a:lnTo>
                  <a:pt x="449529" y="152920"/>
                </a:lnTo>
                <a:lnTo>
                  <a:pt x="449529" y="143941"/>
                </a:lnTo>
                <a:lnTo>
                  <a:pt x="458520" y="143941"/>
                </a:lnTo>
                <a:lnTo>
                  <a:pt x="462997" y="148431"/>
                </a:lnTo>
                <a:lnTo>
                  <a:pt x="458508" y="152920"/>
                </a:lnTo>
                <a:close/>
              </a:path>
              <a:path w="463550" h="297180">
                <a:moveTo>
                  <a:pt x="329919" y="281520"/>
                </a:moveTo>
                <a:lnTo>
                  <a:pt x="327278" y="281520"/>
                </a:lnTo>
                <a:lnTo>
                  <a:pt x="327278" y="266191"/>
                </a:lnTo>
                <a:lnTo>
                  <a:pt x="445039" y="148431"/>
                </a:lnTo>
                <a:lnTo>
                  <a:pt x="449529" y="152920"/>
                </a:lnTo>
                <a:lnTo>
                  <a:pt x="458508" y="152920"/>
                </a:lnTo>
                <a:lnTo>
                  <a:pt x="329919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8" y="221322"/>
                </a:moveTo>
                <a:lnTo>
                  <a:pt x="320928" y="221322"/>
                </a:lnTo>
                <a:lnTo>
                  <a:pt x="314578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8" y="208622"/>
                </a:lnTo>
                <a:lnTo>
                  <a:pt x="327278" y="221322"/>
                </a:lnTo>
                <a:close/>
              </a:path>
              <a:path w="463550" h="297180">
                <a:moveTo>
                  <a:pt x="314578" y="296862"/>
                </a:moveTo>
                <a:lnTo>
                  <a:pt x="314578" y="214972"/>
                </a:lnTo>
                <a:lnTo>
                  <a:pt x="320928" y="221322"/>
                </a:lnTo>
                <a:lnTo>
                  <a:pt x="327278" y="221322"/>
                </a:lnTo>
                <a:lnTo>
                  <a:pt x="327278" y="266191"/>
                </a:lnTo>
                <a:lnTo>
                  <a:pt x="316433" y="277037"/>
                </a:lnTo>
                <a:lnTo>
                  <a:pt x="327278" y="281520"/>
                </a:lnTo>
                <a:lnTo>
                  <a:pt x="329919" y="281520"/>
                </a:lnTo>
                <a:lnTo>
                  <a:pt x="314578" y="296862"/>
                </a:lnTo>
                <a:close/>
              </a:path>
              <a:path w="463550" h="297180">
                <a:moveTo>
                  <a:pt x="327278" y="281520"/>
                </a:moveTo>
                <a:lnTo>
                  <a:pt x="316433" y="277037"/>
                </a:lnTo>
                <a:lnTo>
                  <a:pt x="327278" y="266191"/>
                </a:lnTo>
                <a:lnTo>
                  <a:pt x="327278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95616" y="2334767"/>
            <a:ext cx="447040" cy="266700"/>
          </a:xfrm>
          <a:custGeom>
            <a:avLst/>
            <a:gdLst/>
            <a:ahLst/>
            <a:cxnLst/>
            <a:rect l="l" t="t" r="r" b="b"/>
            <a:pathLst>
              <a:path w="447040" h="266700">
                <a:moveTo>
                  <a:pt x="313943" y="266699"/>
                </a:moveTo>
                <a:lnTo>
                  <a:pt x="313943" y="199643"/>
                </a:lnTo>
                <a:lnTo>
                  <a:pt x="0" y="199643"/>
                </a:lnTo>
                <a:lnTo>
                  <a:pt x="0" y="67055"/>
                </a:lnTo>
                <a:lnTo>
                  <a:pt x="313943" y="67055"/>
                </a:lnTo>
                <a:lnTo>
                  <a:pt x="313943" y="0"/>
                </a:lnTo>
                <a:lnTo>
                  <a:pt x="446531" y="134111"/>
                </a:lnTo>
                <a:lnTo>
                  <a:pt x="313943" y="266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88542" y="2319883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8" y="81876"/>
                </a:moveTo>
                <a:lnTo>
                  <a:pt x="314578" y="0"/>
                </a:lnTo>
                <a:lnTo>
                  <a:pt x="329907" y="15328"/>
                </a:lnTo>
                <a:lnTo>
                  <a:pt x="327278" y="15328"/>
                </a:lnTo>
                <a:lnTo>
                  <a:pt x="316433" y="19824"/>
                </a:lnTo>
                <a:lnTo>
                  <a:pt x="327278" y="30670"/>
                </a:lnTo>
                <a:lnTo>
                  <a:pt x="327278" y="75526"/>
                </a:lnTo>
                <a:lnTo>
                  <a:pt x="320928" y="75526"/>
                </a:lnTo>
                <a:lnTo>
                  <a:pt x="314578" y="81876"/>
                </a:lnTo>
                <a:close/>
              </a:path>
              <a:path w="463550" h="297180">
                <a:moveTo>
                  <a:pt x="327278" y="30670"/>
                </a:moveTo>
                <a:lnTo>
                  <a:pt x="316433" y="19824"/>
                </a:lnTo>
                <a:lnTo>
                  <a:pt x="327278" y="15328"/>
                </a:lnTo>
                <a:lnTo>
                  <a:pt x="327278" y="30670"/>
                </a:lnTo>
                <a:close/>
              </a:path>
              <a:path w="463550" h="297180">
                <a:moveTo>
                  <a:pt x="445039" y="148431"/>
                </a:moveTo>
                <a:lnTo>
                  <a:pt x="327278" y="30670"/>
                </a:lnTo>
                <a:lnTo>
                  <a:pt x="327278" y="15328"/>
                </a:lnTo>
                <a:lnTo>
                  <a:pt x="329907" y="15328"/>
                </a:lnTo>
                <a:lnTo>
                  <a:pt x="458520" y="143941"/>
                </a:lnTo>
                <a:lnTo>
                  <a:pt x="449529" y="143941"/>
                </a:lnTo>
                <a:lnTo>
                  <a:pt x="445039" y="148431"/>
                </a:lnTo>
                <a:close/>
              </a:path>
              <a:path w="463550" h="297180">
                <a:moveTo>
                  <a:pt x="314578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8" y="75526"/>
                </a:lnTo>
                <a:lnTo>
                  <a:pt x="314578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8" y="214972"/>
                </a:lnTo>
                <a:lnTo>
                  <a:pt x="314578" y="221322"/>
                </a:lnTo>
                <a:close/>
              </a:path>
              <a:path w="463550" h="297180">
                <a:moveTo>
                  <a:pt x="327278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8" y="81876"/>
                </a:lnTo>
                <a:lnTo>
                  <a:pt x="320928" y="75526"/>
                </a:lnTo>
                <a:lnTo>
                  <a:pt x="327278" y="75526"/>
                </a:lnTo>
                <a:lnTo>
                  <a:pt x="327278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29" y="152920"/>
                </a:moveTo>
                <a:lnTo>
                  <a:pt x="445046" y="148424"/>
                </a:lnTo>
                <a:lnTo>
                  <a:pt x="449529" y="143941"/>
                </a:lnTo>
                <a:lnTo>
                  <a:pt x="449529" y="152920"/>
                </a:lnTo>
                <a:close/>
              </a:path>
              <a:path w="463550" h="297180">
                <a:moveTo>
                  <a:pt x="458508" y="152920"/>
                </a:moveTo>
                <a:lnTo>
                  <a:pt x="449529" y="152920"/>
                </a:lnTo>
                <a:lnTo>
                  <a:pt x="449529" y="143941"/>
                </a:lnTo>
                <a:lnTo>
                  <a:pt x="458520" y="143941"/>
                </a:lnTo>
                <a:lnTo>
                  <a:pt x="462997" y="148431"/>
                </a:lnTo>
                <a:lnTo>
                  <a:pt x="458508" y="152920"/>
                </a:lnTo>
                <a:close/>
              </a:path>
              <a:path w="463550" h="297180">
                <a:moveTo>
                  <a:pt x="329919" y="281520"/>
                </a:moveTo>
                <a:lnTo>
                  <a:pt x="327278" y="281520"/>
                </a:lnTo>
                <a:lnTo>
                  <a:pt x="327278" y="266191"/>
                </a:lnTo>
                <a:lnTo>
                  <a:pt x="445039" y="148431"/>
                </a:lnTo>
                <a:lnTo>
                  <a:pt x="449529" y="152920"/>
                </a:lnTo>
                <a:lnTo>
                  <a:pt x="458508" y="152920"/>
                </a:lnTo>
                <a:lnTo>
                  <a:pt x="329919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8" y="221322"/>
                </a:moveTo>
                <a:lnTo>
                  <a:pt x="320928" y="221322"/>
                </a:lnTo>
                <a:lnTo>
                  <a:pt x="314578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8" y="208622"/>
                </a:lnTo>
                <a:lnTo>
                  <a:pt x="327278" y="221322"/>
                </a:lnTo>
                <a:close/>
              </a:path>
              <a:path w="463550" h="297180">
                <a:moveTo>
                  <a:pt x="314578" y="296862"/>
                </a:moveTo>
                <a:lnTo>
                  <a:pt x="314578" y="214972"/>
                </a:lnTo>
                <a:lnTo>
                  <a:pt x="320928" y="221322"/>
                </a:lnTo>
                <a:lnTo>
                  <a:pt x="327278" y="221322"/>
                </a:lnTo>
                <a:lnTo>
                  <a:pt x="327278" y="266191"/>
                </a:lnTo>
                <a:lnTo>
                  <a:pt x="316433" y="277037"/>
                </a:lnTo>
                <a:lnTo>
                  <a:pt x="327278" y="281520"/>
                </a:lnTo>
                <a:lnTo>
                  <a:pt x="329919" y="281520"/>
                </a:lnTo>
                <a:lnTo>
                  <a:pt x="314578" y="296862"/>
                </a:lnTo>
                <a:close/>
              </a:path>
              <a:path w="463550" h="297180">
                <a:moveTo>
                  <a:pt x="327278" y="281520"/>
                </a:moveTo>
                <a:lnTo>
                  <a:pt x="316433" y="277037"/>
                </a:lnTo>
                <a:lnTo>
                  <a:pt x="327278" y="266191"/>
                </a:lnTo>
                <a:lnTo>
                  <a:pt x="327278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121307" y="2013737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微观 解释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66782" y="3014624"/>
            <a:ext cx="366725" cy="1146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71515" y="2304288"/>
            <a:ext cx="448309" cy="266700"/>
          </a:xfrm>
          <a:custGeom>
            <a:avLst/>
            <a:gdLst/>
            <a:ahLst/>
            <a:cxnLst/>
            <a:rect l="l" t="t" r="r" b="b"/>
            <a:pathLst>
              <a:path w="448310" h="266700">
                <a:moveTo>
                  <a:pt x="315468" y="266700"/>
                </a:moveTo>
                <a:lnTo>
                  <a:pt x="315468" y="199644"/>
                </a:lnTo>
                <a:lnTo>
                  <a:pt x="0" y="199644"/>
                </a:lnTo>
                <a:lnTo>
                  <a:pt x="0" y="67056"/>
                </a:lnTo>
                <a:lnTo>
                  <a:pt x="315468" y="67056"/>
                </a:lnTo>
                <a:lnTo>
                  <a:pt x="315468" y="0"/>
                </a:lnTo>
                <a:lnTo>
                  <a:pt x="448056" y="132587"/>
                </a:lnTo>
                <a:lnTo>
                  <a:pt x="315468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65813" y="2289111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80">
                <a:moveTo>
                  <a:pt x="314579" y="81876"/>
                </a:moveTo>
                <a:lnTo>
                  <a:pt x="314579" y="0"/>
                </a:lnTo>
                <a:lnTo>
                  <a:pt x="329909" y="15328"/>
                </a:lnTo>
                <a:lnTo>
                  <a:pt x="327279" y="15328"/>
                </a:lnTo>
                <a:lnTo>
                  <a:pt x="316445" y="19812"/>
                </a:lnTo>
                <a:lnTo>
                  <a:pt x="327279" y="30645"/>
                </a:lnTo>
                <a:lnTo>
                  <a:pt x="327279" y="75526"/>
                </a:lnTo>
                <a:lnTo>
                  <a:pt x="320929" y="75526"/>
                </a:lnTo>
                <a:lnTo>
                  <a:pt x="314579" y="81876"/>
                </a:lnTo>
                <a:close/>
              </a:path>
              <a:path w="463550" h="297180">
                <a:moveTo>
                  <a:pt x="327279" y="30645"/>
                </a:moveTo>
                <a:lnTo>
                  <a:pt x="316445" y="19812"/>
                </a:lnTo>
                <a:lnTo>
                  <a:pt x="327279" y="15328"/>
                </a:lnTo>
                <a:lnTo>
                  <a:pt x="327279" y="30645"/>
                </a:lnTo>
                <a:close/>
              </a:path>
              <a:path w="463550" h="297180">
                <a:moveTo>
                  <a:pt x="445052" y="148418"/>
                </a:moveTo>
                <a:lnTo>
                  <a:pt x="327279" y="30645"/>
                </a:lnTo>
                <a:lnTo>
                  <a:pt x="327279" y="15328"/>
                </a:lnTo>
                <a:lnTo>
                  <a:pt x="329909" y="15328"/>
                </a:lnTo>
                <a:lnTo>
                  <a:pt x="458520" y="143929"/>
                </a:lnTo>
                <a:lnTo>
                  <a:pt x="449541" y="143929"/>
                </a:lnTo>
                <a:lnTo>
                  <a:pt x="445052" y="148418"/>
                </a:lnTo>
                <a:close/>
              </a:path>
              <a:path w="463550" h="297180">
                <a:moveTo>
                  <a:pt x="314579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9" y="75526"/>
                </a:lnTo>
                <a:lnTo>
                  <a:pt x="314579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9" y="214972"/>
                </a:lnTo>
                <a:lnTo>
                  <a:pt x="314579" y="221322"/>
                </a:lnTo>
                <a:close/>
              </a:path>
              <a:path w="463550" h="297180">
                <a:moveTo>
                  <a:pt x="327279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9" y="81876"/>
                </a:lnTo>
                <a:lnTo>
                  <a:pt x="320929" y="75526"/>
                </a:lnTo>
                <a:lnTo>
                  <a:pt x="327279" y="75526"/>
                </a:lnTo>
                <a:lnTo>
                  <a:pt x="327279" y="88226"/>
                </a:lnTo>
                <a:close/>
              </a:path>
              <a:path w="463550" h="297180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80">
                <a:moveTo>
                  <a:pt x="449541" y="152907"/>
                </a:moveTo>
                <a:lnTo>
                  <a:pt x="445052" y="148418"/>
                </a:lnTo>
                <a:lnTo>
                  <a:pt x="449541" y="143929"/>
                </a:lnTo>
                <a:lnTo>
                  <a:pt x="449541" y="152907"/>
                </a:lnTo>
                <a:close/>
              </a:path>
              <a:path w="463550" h="297180">
                <a:moveTo>
                  <a:pt x="458533" y="152907"/>
                </a:moveTo>
                <a:lnTo>
                  <a:pt x="449541" y="152907"/>
                </a:lnTo>
                <a:lnTo>
                  <a:pt x="449541" y="143929"/>
                </a:lnTo>
                <a:lnTo>
                  <a:pt x="458520" y="143929"/>
                </a:lnTo>
                <a:lnTo>
                  <a:pt x="463016" y="148424"/>
                </a:lnTo>
                <a:lnTo>
                  <a:pt x="458533" y="152907"/>
                </a:lnTo>
                <a:close/>
              </a:path>
              <a:path w="463550" h="297180">
                <a:moveTo>
                  <a:pt x="329909" y="281520"/>
                </a:moveTo>
                <a:lnTo>
                  <a:pt x="327279" y="281520"/>
                </a:lnTo>
                <a:lnTo>
                  <a:pt x="327279" y="266191"/>
                </a:lnTo>
                <a:lnTo>
                  <a:pt x="445058" y="148424"/>
                </a:lnTo>
                <a:lnTo>
                  <a:pt x="449541" y="152907"/>
                </a:lnTo>
                <a:lnTo>
                  <a:pt x="458533" y="152907"/>
                </a:lnTo>
                <a:lnTo>
                  <a:pt x="329909" y="281520"/>
                </a:lnTo>
                <a:close/>
              </a:path>
              <a:path w="463550" h="297180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80">
                <a:moveTo>
                  <a:pt x="327279" y="221322"/>
                </a:moveTo>
                <a:lnTo>
                  <a:pt x="320929" y="221322"/>
                </a:lnTo>
                <a:lnTo>
                  <a:pt x="314579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9" y="208622"/>
                </a:lnTo>
                <a:lnTo>
                  <a:pt x="327279" y="221322"/>
                </a:lnTo>
                <a:close/>
              </a:path>
              <a:path w="463550" h="297180">
                <a:moveTo>
                  <a:pt x="314579" y="296849"/>
                </a:moveTo>
                <a:lnTo>
                  <a:pt x="314579" y="214972"/>
                </a:lnTo>
                <a:lnTo>
                  <a:pt x="320929" y="221322"/>
                </a:lnTo>
                <a:lnTo>
                  <a:pt x="327279" y="221322"/>
                </a:lnTo>
                <a:lnTo>
                  <a:pt x="327279" y="266191"/>
                </a:lnTo>
                <a:lnTo>
                  <a:pt x="316445" y="277025"/>
                </a:lnTo>
                <a:lnTo>
                  <a:pt x="327279" y="281520"/>
                </a:lnTo>
                <a:lnTo>
                  <a:pt x="329909" y="281520"/>
                </a:lnTo>
                <a:lnTo>
                  <a:pt x="314579" y="296849"/>
                </a:lnTo>
                <a:close/>
              </a:path>
              <a:path w="463550" h="297180">
                <a:moveTo>
                  <a:pt x="327279" y="281520"/>
                </a:moveTo>
                <a:lnTo>
                  <a:pt x="316445" y="277025"/>
                </a:lnTo>
                <a:lnTo>
                  <a:pt x="327279" y="266191"/>
                </a:lnTo>
                <a:lnTo>
                  <a:pt x="327279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70960" y="3780993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控制变量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37741" y="3687190"/>
            <a:ext cx="10033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15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10283" y="4069524"/>
            <a:ext cx="16002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20" i="1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25779" y="3844143"/>
            <a:ext cx="713105" cy="370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-25" i="1">
                <a:latin typeface="Times New Roman"/>
                <a:cs typeface="Times New Roman"/>
              </a:rPr>
              <a:t>R </a:t>
            </a:r>
            <a:r>
              <a:rPr dirty="0" sz="2150" spc="-25">
                <a:latin typeface="Symbol"/>
                <a:cs typeface="Symbol"/>
              </a:rPr>
              <a:t></a:t>
            </a:r>
            <a:r>
              <a:rPr dirty="0" sz="2150" spc="-145">
                <a:latin typeface="Times New Roman"/>
                <a:cs typeface="Times New Roman"/>
              </a:rPr>
              <a:t> </a:t>
            </a:r>
            <a:r>
              <a:rPr dirty="0" sz="2250" spc="-80" i="1">
                <a:latin typeface="Symbol"/>
                <a:cs typeface="Symbol"/>
              </a:rPr>
              <a:t>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71871" y="3881628"/>
            <a:ext cx="448309" cy="266700"/>
          </a:xfrm>
          <a:custGeom>
            <a:avLst/>
            <a:gdLst/>
            <a:ahLst/>
            <a:cxnLst/>
            <a:rect l="l" t="t" r="r" b="b"/>
            <a:pathLst>
              <a:path w="448310" h="266700">
                <a:moveTo>
                  <a:pt x="315467" y="266700"/>
                </a:moveTo>
                <a:lnTo>
                  <a:pt x="315467" y="199644"/>
                </a:lnTo>
                <a:lnTo>
                  <a:pt x="0" y="199644"/>
                </a:lnTo>
                <a:lnTo>
                  <a:pt x="0" y="67056"/>
                </a:lnTo>
                <a:lnTo>
                  <a:pt x="315467" y="67056"/>
                </a:lnTo>
                <a:lnTo>
                  <a:pt x="315467" y="0"/>
                </a:lnTo>
                <a:lnTo>
                  <a:pt x="448055" y="134112"/>
                </a:lnTo>
                <a:lnTo>
                  <a:pt x="3154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65852" y="3866578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79">
                <a:moveTo>
                  <a:pt x="314578" y="81876"/>
                </a:moveTo>
                <a:lnTo>
                  <a:pt x="314578" y="0"/>
                </a:lnTo>
                <a:lnTo>
                  <a:pt x="329907" y="15328"/>
                </a:lnTo>
                <a:lnTo>
                  <a:pt x="327278" y="15328"/>
                </a:lnTo>
                <a:lnTo>
                  <a:pt x="316433" y="19824"/>
                </a:lnTo>
                <a:lnTo>
                  <a:pt x="327278" y="30669"/>
                </a:lnTo>
                <a:lnTo>
                  <a:pt x="327278" y="75526"/>
                </a:lnTo>
                <a:lnTo>
                  <a:pt x="320928" y="75526"/>
                </a:lnTo>
                <a:lnTo>
                  <a:pt x="314578" y="81876"/>
                </a:lnTo>
                <a:close/>
              </a:path>
              <a:path w="463550" h="297179">
                <a:moveTo>
                  <a:pt x="327278" y="30669"/>
                </a:moveTo>
                <a:lnTo>
                  <a:pt x="316433" y="19824"/>
                </a:lnTo>
                <a:lnTo>
                  <a:pt x="327278" y="15328"/>
                </a:lnTo>
                <a:lnTo>
                  <a:pt x="327278" y="30669"/>
                </a:lnTo>
                <a:close/>
              </a:path>
              <a:path w="463550" h="297179">
                <a:moveTo>
                  <a:pt x="445052" y="148431"/>
                </a:moveTo>
                <a:lnTo>
                  <a:pt x="327278" y="30669"/>
                </a:lnTo>
                <a:lnTo>
                  <a:pt x="327278" y="15328"/>
                </a:lnTo>
                <a:lnTo>
                  <a:pt x="329907" y="15328"/>
                </a:lnTo>
                <a:lnTo>
                  <a:pt x="458520" y="143941"/>
                </a:lnTo>
                <a:lnTo>
                  <a:pt x="449541" y="143941"/>
                </a:lnTo>
                <a:lnTo>
                  <a:pt x="445052" y="148431"/>
                </a:lnTo>
                <a:close/>
              </a:path>
              <a:path w="463550" h="297179">
                <a:moveTo>
                  <a:pt x="314578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8" y="75526"/>
                </a:lnTo>
                <a:lnTo>
                  <a:pt x="314578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8" y="214972"/>
                </a:lnTo>
                <a:lnTo>
                  <a:pt x="314578" y="221322"/>
                </a:lnTo>
                <a:close/>
              </a:path>
              <a:path w="463550" h="297179">
                <a:moveTo>
                  <a:pt x="327278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8" y="81876"/>
                </a:lnTo>
                <a:lnTo>
                  <a:pt x="320928" y="75526"/>
                </a:lnTo>
                <a:lnTo>
                  <a:pt x="327278" y="75526"/>
                </a:lnTo>
                <a:lnTo>
                  <a:pt x="327278" y="88226"/>
                </a:lnTo>
                <a:close/>
              </a:path>
              <a:path w="463550" h="297179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79">
                <a:moveTo>
                  <a:pt x="449541" y="152920"/>
                </a:moveTo>
                <a:lnTo>
                  <a:pt x="445058" y="148424"/>
                </a:lnTo>
                <a:lnTo>
                  <a:pt x="449541" y="143941"/>
                </a:lnTo>
                <a:lnTo>
                  <a:pt x="449541" y="152920"/>
                </a:lnTo>
                <a:close/>
              </a:path>
              <a:path w="463550" h="297179">
                <a:moveTo>
                  <a:pt x="458508" y="152920"/>
                </a:moveTo>
                <a:lnTo>
                  <a:pt x="449541" y="152920"/>
                </a:lnTo>
                <a:lnTo>
                  <a:pt x="449541" y="143941"/>
                </a:lnTo>
                <a:lnTo>
                  <a:pt x="458520" y="143941"/>
                </a:lnTo>
                <a:lnTo>
                  <a:pt x="462997" y="148431"/>
                </a:lnTo>
                <a:lnTo>
                  <a:pt x="458508" y="152920"/>
                </a:lnTo>
                <a:close/>
              </a:path>
              <a:path w="463550" h="297179">
                <a:moveTo>
                  <a:pt x="329907" y="281520"/>
                </a:moveTo>
                <a:lnTo>
                  <a:pt x="327278" y="281520"/>
                </a:lnTo>
                <a:lnTo>
                  <a:pt x="327278" y="266193"/>
                </a:lnTo>
                <a:lnTo>
                  <a:pt x="445052" y="148431"/>
                </a:lnTo>
                <a:lnTo>
                  <a:pt x="449541" y="152920"/>
                </a:lnTo>
                <a:lnTo>
                  <a:pt x="458508" y="152920"/>
                </a:lnTo>
                <a:lnTo>
                  <a:pt x="329907" y="281520"/>
                </a:lnTo>
                <a:close/>
              </a:path>
              <a:path w="463550" h="297179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79">
                <a:moveTo>
                  <a:pt x="327278" y="221322"/>
                </a:moveTo>
                <a:lnTo>
                  <a:pt x="320928" y="221322"/>
                </a:lnTo>
                <a:lnTo>
                  <a:pt x="314578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8" y="208622"/>
                </a:lnTo>
                <a:lnTo>
                  <a:pt x="327278" y="221322"/>
                </a:lnTo>
                <a:close/>
              </a:path>
              <a:path w="463550" h="297179">
                <a:moveTo>
                  <a:pt x="314578" y="296849"/>
                </a:moveTo>
                <a:lnTo>
                  <a:pt x="314578" y="214972"/>
                </a:lnTo>
                <a:lnTo>
                  <a:pt x="320928" y="221322"/>
                </a:lnTo>
                <a:lnTo>
                  <a:pt x="327278" y="221322"/>
                </a:lnTo>
                <a:lnTo>
                  <a:pt x="327278" y="266193"/>
                </a:lnTo>
                <a:lnTo>
                  <a:pt x="316433" y="277037"/>
                </a:lnTo>
                <a:lnTo>
                  <a:pt x="327278" y="281520"/>
                </a:lnTo>
                <a:lnTo>
                  <a:pt x="329907" y="281520"/>
                </a:lnTo>
                <a:lnTo>
                  <a:pt x="314578" y="296849"/>
                </a:lnTo>
                <a:close/>
              </a:path>
              <a:path w="463550" h="297179">
                <a:moveTo>
                  <a:pt x="327278" y="281520"/>
                </a:moveTo>
                <a:lnTo>
                  <a:pt x="316433" y="277037"/>
                </a:lnTo>
                <a:lnTo>
                  <a:pt x="327278" y="266193"/>
                </a:lnTo>
                <a:lnTo>
                  <a:pt x="327278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10478" y="3596335"/>
            <a:ext cx="1549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影响导体电 阻的因素：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58511" y="2971800"/>
            <a:ext cx="448309" cy="265430"/>
          </a:xfrm>
          <a:custGeom>
            <a:avLst/>
            <a:gdLst/>
            <a:ahLst/>
            <a:cxnLst/>
            <a:rect l="l" t="t" r="r" b="b"/>
            <a:pathLst>
              <a:path w="448310" h="265430">
                <a:moveTo>
                  <a:pt x="313943" y="265175"/>
                </a:moveTo>
                <a:lnTo>
                  <a:pt x="313943" y="199644"/>
                </a:lnTo>
                <a:lnTo>
                  <a:pt x="0" y="199644"/>
                </a:lnTo>
                <a:lnTo>
                  <a:pt x="0" y="65531"/>
                </a:lnTo>
                <a:lnTo>
                  <a:pt x="313943" y="65531"/>
                </a:lnTo>
                <a:lnTo>
                  <a:pt x="313943" y="0"/>
                </a:lnTo>
                <a:lnTo>
                  <a:pt x="448055" y="132587"/>
                </a:lnTo>
                <a:lnTo>
                  <a:pt x="313943" y="265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52123" y="2956140"/>
            <a:ext cx="463550" cy="297180"/>
          </a:xfrm>
          <a:custGeom>
            <a:avLst/>
            <a:gdLst/>
            <a:ahLst/>
            <a:cxnLst/>
            <a:rect l="l" t="t" r="r" b="b"/>
            <a:pathLst>
              <a:path w="463550" h="297179">
                <a:moveTo>
                  <a:pt x="314578" y="81876"/>
                </a:moveTo>
                <a:lnTo>
                  <a:pt x="314578" y="0"/>
                </a:lnTo>
                <a:lnTo>
                  <a:pt x="329907" y="15328"/>
                </a:lnTo>
                <a:lnTo>
                  <a:pt x="327278" y="15328"/>
                </a:lnTo>
                <a:lnTo>
                  <a:pt x="316445" y="19812"/>
                </a:lnTo>
                <a:lnTo>
                  <a:pt x="327278" y="30645"/>
                </a:lnTo>
                <a:lnTo>
                  <a:pt x="327278" y="75526"/>
                </a:lnTo>
                <a:lnTo>
                  <a:pt x="320928" y="75526"/>
                </a:lnTo>
                <a:lnTo>
                  <a:pt x="314578" y="81876"/>
                </a:lnTo>
                <a:close/>
              </a:path>
              <a:path w="463550" h="297179">
                <a:moveTo>
                  <a:pt x="327278" y="30645"/>
                </a:moveTo>
                <a:lnTo>
                  <a:pt x="316445" y="19812"/>
                </a:lnTo>
                <a:lnTo>
                  <a:pt x="327278" y="15328"/>
                </a:lnTo>
                <a:lnTo>
                  <a:pt x="327278" y="30645"/>
                </a:lnTo>
                <a:close/>
              </a:path>
              <a:path w="463550" h="297179">
                <a:moveTo>
                  <a:pt x="445052" y="148418"/>
                </a:moveTo>
                <a:lnTo>
                  <a:pt x="327278" y="30645"/>
                </a:lnTo>
                <a:lnTo>
                  <a:pt x="327278" y="15328"/>
                </a:lnTo>
                <a:lnTo>
                  <a:pt x="329907" y="15328"/>
                </a:lnTo>
                <a:lnTo>
                  <a:pt x="458508" y="143929"/>
                </a:lnTo>
                <a:lnTo>
                  <a:pt x="449541" y="143929"/>
                </a:lnTo>
                <a:lnTo>
                  <a:pt x="445052" y="148418"/>
                </a:lnTo>
                <a:close/>
              </a:path>
              <a:path w="463550" h="297179">
                <a:moveTo>
                  <a:pt x="314578" y="221322"/>
                </a:moveTo>
                <a:lnTo>
                  <a:pt x="0" y="221322"/>
                </a:lnTo>
                <a:lnTo>
                  <a:pt x="0" y="75526"/>
                </a:lnTo>
                <a:lnTo>
                  <a:pt x="314578" y="75526"/>
                </a:lnTo>
                <a:lnTo>
                  <a:pt x="314578" y="81876"/>
                </a:lnTo>
                <a:lnTo>
                  <a:pt x="12700" y="81876"/>
                </a:lnTo>
                <a:lnTo>
                  <a:pt x="6350" y="88226"/>
                </a:lnTo>
                <a:lnTo>
                  <a:pt x="12700" y="88226"/>
                </a:lnTo>
                <a:lnTo>
                  <a:pt x="12700" y="208622"/>
                </a:lnTo>
                <a:lnTo>
                  <a:pt x="6350" y="208622"/>
                </a:lnTo>
                <a:lnTo>
                  <a:pt x="12700" y="214972"/>
                </a:lnTo>
                <a:lnTo>
                  <a:pt x="314578" y="214972"/>
                </a:lnTo>
                <a:lnTo>
                  <a:pt x="314578" y="221322"/>
                </a:lnTo>
                <a:close/>
              </a:path>
              <a:path w="463550" h="297179">
                <a:moveTo>
                  <a:pt x="327278" y="88226"/>
                </a:moveTo>
                <a:lnTo>
                  <a:pt x="12700" y="88226"/>
                </a:lnTo>
                <a:lnTo>
                  <a:pt x="12700" y="81876"/>
                </a:lnTo>
                <a:lnTo>
                  <a:pt x="314578" y="81876"/>
                </a:lnTo>
                <a:lnTo>
                  <a:pt x="320928" y="75526"/>
                </a:lnTo>
                <a:lnTo>
                  <a:pt x="327278" y="75526"/>
                </a:lnTo>
                <a:lnTo>
                  <a:pt x="327278" y="88226"/>
                </a:lnTo>
                <a:close/>
              </a:path>
              <a:path w="463550" h="297179">
                <a:moveTo>
                  <a:pt x="12700" y="88226"/>
                </a:moveTo>
                <a:lnTo>
                  <a:pt x="6350" y="88226"/>
                </a:lnTo>
                <a:lnTo>
                  <a:pt x="12700" y="81876"/>
                </a:lnTo>
                <a:lnTo>
                  <a:pt x="12700" y="88226"/>
                </a:lnTo>
                <a:close/>
              </a:path>
              <a:path w="463550" h="297179">
                <a:moveTo>
                  <a:pt x="449541" y="152907"/>
                </a:moveTo>
                <a:lnTo>
                  <a:pt x="445052" y="148418"/>
                </a:lnTo>
                <a:lnTo>
                  <a:pt x="449541" y="143929"/>
                </a:lnTo>
                <a:lnTo>
                  <a:pt x="449541" y="152907"/>
                </a:lnTo>
                <a:close/>
              </a:path>
              <a:path w="463550" h="297179">
                <a:moveTo>
                  <a:pt x="458520" y="152907"/>
                </a:moveTo>
                <a:lnTo>
                  <a:pt x="449541" y="152907"/>
                </a:lnTo>
                <a:lnTo>
                  <a:pt x="449541" y="143929"/>
                </a:lnTo>
                <a:lnTo>
                  <a:pt x="458508" y="143929"/>
                </a:lnTo>
                <a:lnTo>
                  <a:pt x="463003" y="148424"/>
                </a:lnTo>
                <a:lnTo>
                  <a:pt x="458520" y="152907"/>
                </a:lnTo>
                <a:close/>
              </a:path>
              <a:path w="463550" h="297179">
                <a:moveTo>
                  <a:pt x="329907" y="281520"/>
                </a:moveTo>
                <a:lnTo>
                  <a:pt x="327278" y="281520"/>
                </a:lnTo>
                <a:lnTo>
                  <a:pt x="327278" y="266192"/>
                </a:lnTo>
                <a:lnTo>
                  <a:pt x="445058" y="148424"/>
                </a:lnTo>
                <a:lnTo>
                  <a:pt x="449541" y="152907"/>
                </a:lnTo>
                <a:lnTo>
                  <a:pt x="458520" y="152907"/>
                </a:lnTo>
                <a:lnTo>
                  <a:pt x="329907" y="281520"/>
                </a:lnTo>
                <a:close/>
              </a:path>
              <a:path w="463550" h="297179">
                <a:moveTo>
                  <a:pt x="12700" y="214972"/>
                </a:moveTo>
                <a:lnTo>
                  <a:pt x="6350" y="208622"/>
                </a:lnTo>
                <a:lnTo>
                  <a:pt x="12700" y="208622"/>
                </a:lnTo>
                <a:lnTo>
                  <a:pt x="12700" y="214972"/>
                </a:lnTo>
                <a:close/>
              </a:path>
              <a:path w="463550" h="297179">
                <a:moveTo>
                  <a:pt x="327278" y="221322"/>
                </a:moveTo>
                <a:lnTo>
                  <a:pt x="320928" y="221322"/>
                </a:lnTo>
                <a:lnTo>
                  <a:pt x="314578" y="214972"/>
                </a:lnTo>
                <a:lnTo>
                  <a:pt x="12700" y="214972"/>
                </a:lnTo>
                <a:lnTo>
                  <a:pt x="12700" y="208622"/>
                </a:lnTo>
                <a:lnTo>
                  <a:pt x="327278" y="208622"/>
                </a:lnTo>
                <a:lnTo>
                  <a:pt x="327278" y="221322"/>
                </a:lnTo>
                <a:close/>
              </a:path>
              <a:path w="463550" h="297179">
                <a:moveTo>
                  <a:pt x="314578" y="296849"/>
                </a:moveTo>
                <a:lnTo>
                  <a:pt x="314578" y="214972"/>
                </a:lnTo>
                <a:lnTo>
                  <a:pt x="320928" y="221322"/>
                </a:lnTo>
                <a:lnTo>
                  <a:pt x="327278" y="221322"/>
                </a:lnTo>
                <a:lnTo>
                  <a:pt x="327278" y="266192"/>
                </a:lnTo>
                <a:lnTo>
                  <a:pt x="316445" y="277025"/>
                </a:lnTo>
                <a:lnTo>
                  <a:pt x="327278" y="281520"/>
                </a:lnTo>
                <a:lnTo>
                  <a:pt x="329907" y="281520"/>
                </a:lnTo>
                <a:lnTo>
                  <a:pt x="314578" y="296849"/>
                </a:lnTo>
                <a:close/>
              </a:path>
              <a:path w="463550" h="297179">
                <a:moveTo>
                  <a:pt x="327278" y="281520"/>
                </a:moveTo>
                <a:lnTo>
                  <a:pt x="316445" y="277025"/>
                </a:lnTo>
                <a:lnTo>
                  <a:pt x="327278" y="266192"/>
                </a:lnTo>
                <a:lnTo>
                  <a:pt x="327278" y="2815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96733" y="3135020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5" h="0">
                <a:moveTo>
                  <a:pt x="0" y="0"/>
                </a:moveTo>
                <a:lnTo>
                  <a:pt x="232562" y="0"/>
                </a:lnTo>
              </a:path>
            </a:pathLst>
          </a:custGeom>
          <a:ln w="133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747457" y="3129267"/>
            <a:ext cx="11493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15" i="1">
                <a:latin typeface="Times New Roman"/>
                <a:cs typeface="Times New Roman"/>
              </a:rPr>
              <a:t>I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812133" y="2264435"/>
            <a:ext cx="4083050" cy="99758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1045"/>
              </a:spcBef>
            </a:pPr>
            <a:r>
              <a:rPr dirty="0" sz="2400">
                <a:latin typeface="华文楷体"/>
                <a:cs typeface="华文楷体"/>
              </a:rPr>
              <a:t>保持电压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1551305" algn="l"/>
              </a:tabLst>
            </a:pPr>
            <a:r>
              <a:rPr dirty="0" sz="2400">
                <a:latin typeface="华文楷体"/>
                <a:cs typeface="华文楷体"/>
              </a:rPr>
              <a:t>图像法	电阻的定义：</a:t>
            </a:r>
            <a:r>
              <a:rPr dirty="0" sz="2400" spc="-190">
                <a:latin typeface="华文楷体"/>
                <a:cs typeface="华文楷体"/>
              </a:rPr>
              <a:t> </a:t>
            </a:r>
            <a:r>
              <a:rPr dirty="0" baseline="-2583" sz="3225" spc="-37" i="1">
                <a:latin typeface="Times New Roman"/>
                <a:cs typeface="Times New Roman"/>
              </a:rPr>
              <a:t>R</a:t>
            </a:r>
            <a:r>
              <a:rPr dirty="0" baseline="-2583" sz="3225" spc="-44" i="1">
                <a:latin typeface="Times New Roman"/>
                <a:cs typeface="Times New Roman"/>
              </a:rPr>
              <a:t> </a:t>
            </a:r>
            <a:r>
              <a:rPr dirty="0" baseline="-2583" sz="3225" spc="-37">
                <a:latin typeface="Symbol"/>
                <a:cs typeface="Symbol"/>
              </a:rPr>
              <a:t></a:t>
            </a:r>
            <a:r>
              <a:rPr dirty="0" baseline="-2583" sz="3225" spc="-150">
                <a:latin typeface="Times New Roman"/>
                <a:cs typeface="Times New Roman"/>
              </a:rPr>
              <a:t> </a:t>
            </a:r>
            <a:r>
              <a:rPr dirty="0" baseline="31007" sz="3225" spc="-44" i="1">
                <a:latin typeface="Times New Roman"/>
                <a:cs typeface="Times New Roman"/>
              </a:rPr>
              <a:t>U</a:t>
            </a:r>
            <a:endParaRPr baseline="31007" sz="32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8585" y="4522927"/>
            <a:ext cx="1854200" cy="122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导体连接方式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电路的应用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061" y="1848815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问题</a:t>
            </a:r>
            <a:r>
              <a:rPr dirty="0" sz="3200" spc="5">
                <a:latin typeface="黑体"/>
                <a:cs typeface="黑体"/>
              </a:rPr>
              <a:t>：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8776" y="1926653"/>
            <a:ext cx="6654165" cy="249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为了减小输电线上电能的损耗，人们</a:t>
            </a:r>
            <a:r>
              <a:rPr dirty="0" sz="2800" spc="-5">
                <a:latin typeface="华文楷体"/>
                <a:cs typeface="华文楷体"/>
              </a:rPr>
              <a:t>尽 </a:t>
            </a:r>
            <a:r>
              <a:rPr dirty="0" sz="2800">
                <a:latin typeface="华文楷体"/>
                <a:cs typeface="华文楷体"/>
              </a:rPr>
              <a:t>量把输电线做得粗一点，这是为什么呢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algn="just" marL="241300" marR="360680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导体的电阻与导体的长度和横截面积</a:t>
            </a:r>
            <a:r>
              <a:rPr dirty="0" sz="2800" spc="-5">
                <a:latin typeface="华文楷体"/>
                <a:cs typeface="华文楷体"/>
              </a:rPr>
              <a:t>有 </a:t>
            </a:r>
            <a:r>
              <a:rPr dirty="0" sz="2800">
                <a:latin typeface="华文楷体"/>
                <a:cs typeface="华文楷体"/>
              </a:rPr>
              <a:t>关系，那么它们之间的定量关系是怎</a:t>
            </a:r>
            <a:r>
              <a:rPr dirty="0" sz="2800" spc="-5">
                <a:latin typeface="华文楷体"/>
                <a:cs typeface="华文楷体"/>
              </a:rPr>
              <a:t>样 </a:t>
            </a:r>
            <a:r>
              <a:rPr dirty="0" sz="2800">
                <a:latin typeface="华文楷体"/>
                <a:cs typeface="华文楷体"/>
              </a:rPr>
              <a:t>的呢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6360" y="2712720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37" y="23394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32" y="0"/>
                </a:lnTo>
              </a:path>
            </a:pathLst>
          </a:custGeom>
          <a:ln w="12700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4825" y="1772919"/>
            <a:ext cx="1448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一.电</a:t>
            </a:r>
            <a:r>
              <a:rPr dirty="0" sz="3200" spc="5"/>
              <a:t>阻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28444" y="2511298"/>
            <a:ext cx="8076565" cy="96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选取一个导体，研究导体两端的电压随导体中的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流的变化情况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4893" y="3502659"/>
            <a:ext cx="351155" cy="353060"/>
          </a:xfrm>
          <a:custGeom>
            <a:avLst/>
            <a:gdLst/>
            <a:ahLst/>
            <a:cxnLst/>
            <a:rect l="l" t="t" r="r" b="b"/>
            <a:pathLst>
              <a:path w="351154" h="353060">
                <a:moveTo>
                  <a:pt x="22493" y="167639"/>
                </a:moveTo>
                <a:lnTo>
                  <a:pt x="241" y="167639"/>
                </a:lnTo>
                <a:lnTo>
                  <a:pt x="927" y="158750"/>
                </a:lnTo>
                <a:lnTo>
                  <a:pt x="10731" y="115570"/>
                </a:lnTo>
                <a:lnTo>
                  <a:pt x="21043" y="92710"/>
                </a:lnTo>
                <a:lnTo>
                  <a:pt x="25260" y="85089"/>
                </a:lnTo>
                <a:lnTo>
                  <a:pt x="30111" y="77470"/>
                </a:lnTo>
                <a:lnTo>
                  <a:pt x="34696" y="71120"/>
                </a:lnTo>
                <a:lnTo>
                  <a:pt x="39890" y="63500"/>
                </a:lnTo>
                <a:lnTo>
                  <a:pt x="45402" y="57150"/>
                </a:lnTo>
                <a:lnTo>
                  <a:pt x="51193" y="52070"/>
                </a:lnTo>
                <a:lnTo>
                  <a:pt x="57670" y="45720"/>
                </a:lnTo>
                <a:lnTo>
                  <a:pt x="64046" y="39370"/>
                </a:lnTo>
                <a:lnTo>
                  <a:pt x="70688" y="34289"/>
                </a:lnTo>
                <a:lnTo>
                  <a:pt x="77584" y="29210"/>
                </a:lnTo>
                <a:lnTo>
                  <a:pt x="84251" y="25400"/>
                </a:lnTo>
                <a:lnTo>
                  <a:pt x="91605" y="20320"/>
                </a:lnTo>
                <a:lnTo>
                  <a:pt x="99161" y="16510"/>
                </a:lnTo>
                <a:lnTo>
                  <a:pt x="99656" y="16510"/>
                </a:lnTo>
                <a:lnTo>
                  <a:pt x="107441" y="12700"/>
                </a:lnTo>
                <a:lnTo>
                  <a:pt x="114909" y="10160"/>
                </a:lnTo>
                <a:lnTo>
                  <a:pt x="139903" y="2539"/>
                </a:lnTo>
                <a:lnTo>
                  <a:pt x="140462" y="2539"/>
                </a:lnTo>
                <a:lnTo>
                  <a:pt x="157911" y="0"/>
                </a:lnTo>
                <a:lnTo>
                  <a:pt x="193243" y="0"/>
                </a:lnTo>
                <a:lnTo>
                  <a:pt x="210692" y="2539"/>
                </a:lnTo>
                <a:lnTo>
                  <a:pt x="219201" y="5079"/>
                </a:lnTo>
                <a:lnTo>
                  <a:pt x="228079" y="7620"/>
                </a:lnTo>
                <a:lnTo>
                  <a:pt x="236232" y="10160"/>
                </a:lnTo>
                <a:lnTo>
                  <a:pt x="244208" y="13970"/>
                </a:lnTo>
                <a:lnTo>
                  <a:pt x="251980" y="16510"/>
                </a:lnTo>
                <a:lnTo>
                  <a:pt x="259549" y="20320"/>
                </a:lnTo>
                <a:lnTo>
                  <a:pt x="261385" y="21589"/>
                </a:lnTo>
                <a:lnTo>
                  <a:pt x="167957" y="21589"/>
                </a:lnTo>
                <a:lnTo>
                  <a:pt x="159613" y="22860"/>
                </a:lnTo>
                <a:lnTo>
                  <a:pt x="152501" y="22860"/>
                </a:lnTo>
                <a:lnTo>
                  <a:pt x="148450" y="24129"/>
                </a:lnTo>
                <a:lnTo>
                  <a:pt x="144945" y="24129"/>
                </a:lnTo>
                <a:lnTo>
                  <a:pt x="136994" y="26670"/>
                </a:lnTo>
                <a:lnTo>
                  <a:pt x="137528" y="26670"/>
                </a:lnTo>
                <a:lnTo>
                  <a:pt x="133629" y="27939"/>
                </a:lnTo>
                <a:lnTo>
                  <a:pt x="130263" y="27939"/>
                </a:lnTo>
                <a:lnTo>
                  <a:pt x="122618" y="30479"/>
                </a:lnTo>
                <a:lnTo>
                  <a:pt x="123139" y="30479"/>
                </a:lnTo>
                <a:lnTo>
                  <a:pt x="118160" y="33020"/>
                </a:lnTo>
                <a:lnTo>
                  <a:pt x="116166" y="33020"/>
                </a:lnTo>
                <a:lnTo>
                  <a:pt x="108889" y="36829"/>
                </a:lnTo>
                <a:lnTo>
                  <a:pt x="109372" y="36829"/>
                </a:lnTo>
                <a:lnTo>
                  <a:pt x="102285" y="40639"/>
                </a:lnTo>
                <a:lnTo>
                  <a:pt x="102755" y="40639"/>
                </a:lnTo>
                <a:lnTo>
                  <a:pt x="95872" y="44450"/>
                </a:lnTo>
                <a:lnTo>
                  <a:pt x="96329" y="44450"/>
                </a:lnTo>
                <a:lnTo>
                  <a:pt x="89662" y="48260"/>
                </a:lnTo>
                <a:lnTo>
                  <a:pt x="90106" y="48260"/>
                </a:lnTo>
                <a:lnTo>
                  <a:pt x="83654" y="52070"/>
                </a:lnTo>
                <a:lnTo>
                  <a:pt x="84074" y="52070"/>
                </a:lnTo>
                <a:lnTo>
                  <a:pt x="77863" y="57150"/>
                </a:lnTo>
                <a:lnTo>
                  <a:pt x="78270" y="57150"/>
                </a:lnTo>
                <a:lnTo>
                  <a:pt x="72301" y="62229"/>
                </a:lnTo>
                <a:lnTo>
                  <a:pt x="72694" y="62229"/>
                </a:lnTo>
                <a:lnTo>
                  <a:pt x="66979" y="67310"/>
                </a:lnTo>
                <a:lnTo>
                  <a:pt x="67360" y="67310"/>
                </a:lnTo>
                <a:lnTo>
                  <a:pt x="61912" y="72389"/>
                </a:lnTo>
                <a:lnTo>
                  <a:pt x="62268" y="72389"/>
                </a:lnTo>
                <a:lnTo>
                  <a:pt x="58132" y="77470"/>
                </a:lnTo>
                <a:lnTo>
                  <a:pt x="57429" y="77470"/>
                </a:lnTo>
                <a:lnTo>
                  <a:pt x="52552" y="83820"/>
                </a:lnTo>
                <a:lnTo>
                  <a:pt x="52870" y="83820"/>
                </a:lnTo>
                <a:lnTo>
                  <a:pt x="48285" y="90170"/>
                </a:lnTo>
                <a:lnTo>
                  <a:pt x="48577" y="90170"/>
                </a:lnTo>
                <a:lnTo>
                  <a:pt x="44297" y="96520"/>
                </a:lnTo>
                <a:lnTo>
                  <a:pt x="44576" y="96520"/>
                </a:lnTo>
                <a:lnTo>
                  <a:pt x="40614" y="102870"/>
                </a:lnTo>
                <a:lnTo>
                  <a:pt x="40868" y="102870"/>
                </a:lnTo>
                <a:lnTo>
                  <a:pt x="37236" y="109220"/>
                </a:lnTo>
                <a:lnTo>
                  <a:pt x="37464" y="109220"/>
                </a:lnTo>
                <a:lnTo>
                  <a:pt x="34723" y="115570"/>
                </a:lnTo>
                <a:lnTo>
                  <a:pt x="34378" y="115570"/>
                </a:lnTo>
                <a:lnTo>
                  <a:pt x="31445" y="123189"/>
                </a:lnTo>
                <a:lnTo>
                  <a:pt x="31622" y="123189"/>
                </a:lnTo>
                <a:lnTo>
                  <a:pt x="29474" y="129539"/>
                </a:lnTo>
                <a:lnTo>
                  <a:pt x="29197" y="129539"/>
                </a:lnTo>
                <a:lnTo>
                  <a:pt x="27303" y="137160"/>
                </a:lnTo>
                <a:lnTo>
                  <a:pt x="27114" y="137160"/>
                </a:lnTo>
                <a:lnTo>
                  <a:pt x="25546" y="144779"/>
                </a:lnTo>
                <a:lnTo>
                  <a:pt x="25387" y="144779"/>
                </a:lnTo>
                <a:lnTo>
                  <a:pt x="24157" y="152400"/>
                </a:lnTo>
                <a:lnTo>
                  <a:pt x="24028" y="152400"/>
                </a:lnTo>
                <a:lnTo>
                  <a:pt x="23135" y="160020"/>
                </a:lnTo>
                <a:lnTo>
                  <a:pt x="22493" y="167639"/>
                </a:lnTo>
                <a:close/>
              </a:path>
              <a:path w="351154" h="353060">
                <a:moveTo>
                  <a:pt x="206743" y="25400"/>
                </a:moveTo>
                <a:lnTo>
                  <a:pt x="198653" y="22860"/>
                </a:lnTo>
                <a:lnTo>
                  <a:pt x="191541" y="22860"/>
                </a:lnTo>
                <a:lnTo>
                  <a:pt x="183184" y="21589"/>
                </a:lnTo>
                <a:lnTo>
                  <a:pt x="261385" y="21589"/>
                </a:lnTo>
                <a:lnTo>
                  <a:pt x="265055" y="24129"/>
                </a:lnTo>
                <a:lnTo>
                  <a:pt x="206197" y="24129"/>
                </a:lnTo>
                <a:lnTo>
                  <a:pt x="206743" y="25400"/>
                </a:lnTo>
                <a:close/>
              </a:path>
              <a:path w="351154" h="353060">
                <a:moveTo>
                  <a:pt x="144399" y="25400"/>
                </a:moveTo>
                <a:lnTo>
                  <a:pt x="144945" y="24129"/>
                </a:lnTo>
                <a:lnTo>
                  <a:pt x="148450" y="24129"/>
                </a:lnTo>
                <a:lnTo>
                  <a:pt x="144399" y="25400"/>
                </a:lnTo>
                <a:close/>
              </a:path>
              <a:path w="351154" h="353060">
                <a:moveTo>
                  <a:pt x="221411" y="29210"/>
                </a:moveTo>
                <a:lnTo>
                  <a:pt x="213613" y="26670"/>
                </a:lnTo>
                <a:lnTo>
                  <a:pt x="214160" y="26670"/>
                </a:lnTo>
                <a:lnTo>
                  <a:pt x="206197" y="24129"/>
                </a:lnTo>
                <a:lnTo>
                  <a:pt x="265055" y="24129"/>
                </a:lnTo>
                <a:lnTo>
                  <a:pt x="266890" y="25400"/>
                </a:lnTo>
                <a:lnTo>
                  <a:pt x="271343" y="27939"/>
                </a:lnTo>
                <a:lnTo>
                  <a:pt x="220891" y="27939"/>
                </a:lnTo>
                <a:lnTo>
                  <a:pt x="221411" y="29210"/>
                </a:lnTo>
                <a:close/>
              </a:path>
              <a:path w="351154" h="353060">
                <a:moveTo>
                  <a:pt x="129730" y="29210"/>
                </a:moveTo>
                <a:lnTo>
                  <a:pt x="130263" y="27939"/>
                </a:lnTo>
                <a:lnTo>
                  <a:pt x="133629" y="27939"/>
                </a:lnTo>
                <a:lnTo>
                  <a:pt x="129730" y="29210"/>
                </a:lnTo>
                <a:close/>
              </a:path>
              <a:path w="351154" h="353060">
                <a:moveTo>
                  <a:pt x="235483" y="34289"/>
                </a:moveTo>
                <a:lnTo>
                  <a:pt x="228015" y="30479"/>
                </a:lnTo>
                <a:lnTo>
                  <a:pt x="228523" y="30479"/>
                </a:lnTo>
                <a:lnTo>
                  <a:pt x="220891" y="27939"/>
                </a:lnTo>
                <a:lnTo>
                  <a:pt x="271343" y="27939"/>
                </a:lnTo>
                <a:lnTo>
                  <a:pt x="273570" y="29210"/>
                </a:lnTo>
                <a:lnTo>
                  <a:pt x="279057" y="33020"/>
                </a:lnTo>
                <a:lnTo>
                  <a:pt x="234975" y="33020"/>
                </a:lnTo>
                <a:lnTo>
                  <a:pt x="235483" y="34289"/>
                </a:lnTo>
                <a:close/>
              </a:path>
              <a:path w="351154" h="353060">
                <a:moveTo>
                  <a:pt x="115671" y="34289"/>
                </a:moveTo>
                <a:lnTo>
                  <a:pt x="116166" y="33020"/>
                </a:lnTo>
                <a:lnTo>
                  <a:pt x="118160" y="33020"/>
                </a:lnTo>
                <a:lnTo>
                  <a:pt x="115671" y="34289"/>
                </a:lnTo>
                <a:close/>
              </a:path>
              <a:path w="351154" h="353060">
                <a:moveTo>
                  <a:pt x="294043" y="78739"/>
                </a:moveTo>
                <a:lnTo>
                  <a:pt x="288874" y="72389"/>
                </a:lnTo>
                <a:lnTo>
                  <a:pt x="289229" y="72389"/>
                </a:lnTo>
                <a:lnTo>
                  <a:pt x="283794" y="67310"/>
                </a:lnTo>
                <a:lnTo>
                  <a:pt x="284162" y="67310"/>
                </a:lnTo>
                <a:lnTo>
                  <a:pt x="278447" y="62229"/>
                </a:lnTo>
                <a:lnTo>
                  <a:pt x="278841" y="62229"/>
                </a:lnTo>
                <a:lnTo>
                  <a:pt x="272872" y="57150"/>
                </a:lnTo>
                <a:lnTo>
                  <a:pt x="273278" y="57150"/>
                </a:lnTo>
                <a:lnTo>
                  <a:pt x="267068" y="52070"/>
                </a:lnTo>
                <a:lnTo>
                  <a:pt x="267500" y="52070"/>
                </a:lnTo>
                <a:lnTo>
                  <a:pt x="261048" y="48260"/>
                </a:lnTo>
                <a:lnTo>
                  <a:pt x="261492" y="48260"/>
                </a:lnTo>
                <a:lnTo>
                  <a:pt x="254812" y="44450"/>
                </a:lnTo>
                <a:lnTo>
                  <a:pt x="255269" y="44450"/>
                </a:lnTo>
                <a:lnTo>
                  <a:pt x="248386" y="40639"/>
                </a:lnTo>
                <a:lnTo>
                  <a:pt x="248869" y="40639"/>
                </a:lnTo>
                <a:lnTo>
                  <a:pt x="241769" y="36829"/>
                </a:lnTo>
                <a:lnTo>
                  <a:pt x="242265" y="36829"/>
                </a:lnTo>
                <a:lnTo>
                  <a:pt x="234975" y="33020"/>
                </a:lnTo>
                <a:lnTo>
                  <a:pt x="279057" y="33020"/>
                </a:lnTo>
                <a:lnTo>
                  <a:pt x="280885" y="34289"/>
                </a:lnTo>
                <a:lnTo>
                  <a:pt x="287096" y="39370"/>
                </a:lnTo>
                <a:lnTo>
                  <a:pt x="293865" y="45720"/>
                </a:lnTo>
                <a:lnTo>
                  <a:pt x="299580" y="50800"/>
                </a:lnTo>
                <a:lnTo>
                  <a:pt x="305752" y="57150"/>
                </a:lnTo>
                <a:lnTo>
                  <a:pt x="310921" y="63500"/>
                </a:lnTo>
                <a:lnTo>
                  <a:pt x="316141" y="69850"/>
                </a:lnTo>
                <a:lnTo>
                  <a:pt x="321335" y="77470"/>
                </a:lnTo>
                <a:lnTo>
                  <a:pt x="293712" y="77470"/>
                </a:lnTo>
                <a:lnTo>
                  <a:pt x="294043" y="78739"/>
                </a:lnTo>
                <a:close/>
              </a:path>
              <a:path w="351154" h="353060">
                <a:moveTo>
                  <a:pt x="57099" y="78739"/>
                </a:moveTo>
                <a:lnTo>
                  <a:pt x="57429" y="77470"/>
                </a:lnTo>
                <a:lnTo>
                  <a:pt x="58132" y="77470"/>
                </a:lnTo>
                <a:lnTo>
                  <a:pt x="57099" y="78739"/>
                </a:lnTo>
                <a:close/>
              </a:path>
              <a:path w="351154" h="353060">
                <a:moveTo>
                  <a:pt x="316966" y="116839"/>
                </a:moveTo>
                <a:lnTo>
                  <a:pt x="313677" y="109220"/>
                </a:lnTo>
                <a:lnTo>
                  <a:pt x="313905" y="109220"/>
                </a:lnTo>
                <a:lnTo>
                  <a:pt x="310273" y="102870"/>
                </a:lnTo>
                <a:lnTo>
                  <a:pt x="310527" y="102870"/>
                </a:lnTo>
                <a:lnTo>
                  <a:pt x="306577" y="96520"/>
                </a:lnTo>
                <a:lnTo>
                  <a:pt x="306844" y="96520"/>
                </a:lnTo>
                <a:lnTo>
                  <a:pt x="302564" y="90170"/>
                </a:lnTo>
                <a:lnTo>
                  <a:pt x="302869" y="90170"/>
                </a:lnTo>
                <a:lnTo>
                  <a:pt x="298284" y="83820"/>
                </a:lnTo>
                <a:lnTo>
                  <a:pt x="298589" y="83820"/>
                </a:lnTo>
                <a:lnTo>
                  <a:pt x="293712" y="77470"/>
                </a:lnTo>
                <a:lnTo>
                  <a:pt x="321335" y="77470"/>
                </a:lnTo>
                <a:lnTo>
                  <a:pt x="325615" y="85089"/>
                </a:lnTo>
                <a:lnTo>
                  <a:pt x="330098" y="92710"/>
                </a:lnTo>
                <a:lnTo>
                  <a:pt x="333730" y="99060"/>
                </a:lnTo>
                <a:lnTo>
                  <a:pt x="337261" y="107950"/>
                </a:lnTo>
                <a:lnTo>
                  <a:pt x="340601" y="115570"/>
                </a:lnTo>
                <a:lnTo>
                  <a:pt x="316763" y="115570"/>
                </a:lnTo>
                <a:lnTo>
                  <a:pt x="316966" y="116839"/>
                </a:lnTo>
                <a:close/>
              </a:path>
              <a:path w="351154" h="353060">
                <a:moveTo>
                  <a:pt x="34175" y="116839"/>
                </a:moveTo>
                <a:lnTo>
                  <a:pt x="34378" y="115570"/>
                </a:lnTo>
                <a:lnTo>
                  <a:pt x="34723" y="115570"/>
                </a:lnTo>
                <a:lnTo>
                  <a:pt x="34175" y="116839"/>
                </a:lnTo>
                <a:close/>
              </a:path>
              <a:path w="351154" h="353060">
                <a:moveTo>
                  <a:pt x="322110" y="130810"/>
                </a:moveTo>
                <a:lnTo>
                  <a:pt x="319519" y="123189"/>
                </a:lnTo>
                <a:lnTo>
                  <a:pt x="319709" y="123189"/>
                </a:lnTo>
                <a:lnTo>
                  <a:pt x="316763" y="115570"/>
                </a:lnTo>
                <a:lnTo>
                  <a:pt x="340601" y="115570"/>
                </a:lnTo>
                <a:lnTo>
                  <a:pt x="344910" y="129539"/>
                </a:lnTo>
                <a:lnTo>
                  <a:pt x="321944" y="129539"/>
                </a:lnTo>
                <a:lnTo>
                  <a:pt x="322110" y="130810"/>
                </a:lnTo>
                <a:close/>
              </a:path>
              <a:path w="351154" h="353060">
                <a:moveTo>
                  <a:pt x="29044" y="130810"/>
                </a:moveTo>
                <a:lnTo>
                  <a:pt x="29197" y="129539"/>
                </a:lnTo>
                <a:lnTo>
                  <a:pt x="29474" y="129539"/>
                </a:lnTo>
                <a:lnTo>
                  <a:pt x="29044" y="130810"/>
                </a:lnTo>
                <a:close/>
              </a:path>
              <a:path w="351154" h="353060">
                <a:moveTo>
                  <a:pt x="324167" y="138429"/>
                </a:moveTo>
                <a:lnTo>
                  <a:pt x="321944" y="129539"/>
                </a:lnTo>
                <a:lnTo>
                  <a:pt x="344910" y="129539"/>
                </a:lnTo>
                <a:lnTo>
                  <a:pt x="345693" y="132079"/>
                </a:lnTo>
                <a:lnTo>
                  <a:pt x="346746" y="137160"/>
                </a:lnTo>
                <a:lnTo>
                  <a:pt x="324027" y="137160"/>
                </a:lnTo>
                <a:lnTo>
                  <a:pt x="324167" y="138429"/>
                </a:lnTo>
                <a:close/>
              </a:path>
              <a:path w="351154" h="353060">
                <a:moveTo>
                  <a:pt x="26987" y="138429"/>
                </a:moveTo>
                <a:lnTo>
                  <a:pt x="27114" y="137160"/>
                </a:lnTo>
                <a:lnTo>
                  <a:pt x="27303" y="137160"/>
                </a:lnTo>
                <a:lnTo>
                  <a:pt x="26987" y="138429"/>
                </a:lnTo>
                <a:close/>
              </a:path>
              <a:path w="351154" h="353060">
                <a:moveTo>
                  <a:pt x="325869" y="146050"/>
                </a:moveTo>
                <a:lnTo>
                  <a:pt x="324027" y="137160"/>
                </a:lnTo>
                <a:lnTo>
                  <a:pt x="346746" y="137160"/>
                </a:lnTo>
                <a:lnTo>
                  <a:pt x="347535" y="140970"/>
                </a:lnTo>
                <a:lnTo>
                  <a:pt x="348237" y="144779"/>
                </a:lnTo>
                <a:lnTo>
                  <a:pt x="325754" y="144779"/>
                </a:lnTo>
                <a:lnTo>
                  <a:pt x="325869" y="146050"/>
                </a:lnTo>
                <a:close/>
              </a:path>
              <a:path w="351154" h="353060">
                <a:moveTo>
                  <a:pt x="25285" y="146050"/>
                </a:moveTo>
                <a:lnTo>
                  <a:pt x="25387" y="144779"/>
                </a:lnTo>
                <a:lnTo>
                  <a:pt x="25546" y="144779"/>
                </a:lnTo>
                <a:lnTo>
                  <a:pt x="25285" y="146050"/>
                </a:lnTo>
                <a:close/>
              </a:path>
              <a:path w="351154" h="353060">
                <a:moveTo>
                  <a:pt x="350939" y="185420"/>
                </a:moveTo>
                <a:lnTo>
                  <a:pt x="328714" y="185420"/>
                </a:lnTo>
                <a:lnTo>
                  <a:pt x="328929" y="176529"/>
                </a:lnTo>
                <a:lnTo>
                  <a:pt x="328714" y="167639"/>
                </a:lnTo>
                <a:lnTo>
                  <a:pt x="328104" y="160020"/>
                </a:lnTo>
                <a:lnTo>
                  <a:pt x="327113" y="152400"/>
                </a:lnTo>
                <a:lnTo>
                  <a:pt x="325754" y="144779"/>
                </a:lnTo>
                <a:lnTo>
                  <a:pt x="348237" y="144779"/>
                </a:lnTo>
                <a:lnTo>
                  <a:pt x="349173" y="149860"/>
                </a:lnTo>
                <a:lnTo>
                  <a:pt x="350215" y="158750"/>
                </a:lnTo>
                <a:lnTo>
                  <a:pt x="350939" y="167639"/>
                </a:lnTo>
                <a:lnTo>
                  <a:pt x="351142" y="176529"/>
                </a:lnTo>
                <a:lnTo>
                  <a:pt x="350939" y="185420"/>
                </a:lnTo>
                <a:close/>
              </a:path>
              <a:path w="351154" h="353060">
                <a:moveTo>
                  <a:pt x="23952" y="153670"/>
                </a:moveTo>
                <a:lnTo>
                  <a:pt x="24028" y="152400"/>
                </a:lnTo>
                <a:lnTo>
                  <a:pt x="24157" y="152400"/>
                </a:lnTo>
                <a:lnTo>
                  <a:pt x="23952" y="153670"/>
                </a:lnTo>
                <a:close/>
              </a:path>
              <a:path w="351154" h="353060">
                <a:moveTo>
                  <a:pt x="327202" y="153670"/>
                </a:moveTo>
                <a:lnTo>
                  <a:pt x="326995" y="152400"/>
                </a:lnTo>
                <a:lnTo>
                  <a:pt x="327202" y="153670"/>
                </a:lnTo>
                <a:close/>
              </a:path>
              <a:path w="351154" h="353060">
                <a:moveTo>
                  <a:pt x="22987" y="161289"/>
                </a:moveTo>
                <a:lnTo>
                  <a:pt x="23037" y="160020"/>
                </a:lnTo>
                <a:lnTo>
                  <a:pt x="22987" y="161289"/>
                </a:lnTo>
                <a:close/>
              </a:path>
              <a:path w="351154" h="353060">
                <a:moveTo>
                  <a:pt x="328167" y="161289"/>
                </a:moveTo>
                <a:lnTo>
                  <a:pt x="328017" y="160020"/>
                </a:lnTo>
                <a:lnTo>
                  <a:pt x="328167" y="161289"/>
                </a:lnTo>
                <a:close/>
              </a:path>
              <a:path w="351154" h="353060">
                <a:moveTo>
                  <a:pt x="193243" y="353060"/>
                </a:moveTo>
                <a:lnTo>
                  <a:pt x="157911" y="353060"/>
                </a:lnTo>
                <a:lnTo>
                  <a:pt x="140462" y="350520"/>
                </a:lnTo>
                <a:lnTo>
                  <a:pt x="139903" y="350520"/>
                </a:lnTo>
                <a:lnTo>
                  <a:pt x="131952" y="347979"/>
                </a:lnTo>
                <a:lnTo>
                  <a:pt x="123075" y="345439"/>
                </a:lnTo>
                <a:lnTo>
                  <a:pt x="114909" y="342900"/>
                </a:lnTo>
                <a:lnTo>
                  <a:pt x="107441" y="340360"/>
                </a:lnTo>
                <a:lnTo>
                  <a:pt x="99656" y="336550"/>
                </a:lnTo>
                <a:lnTo>
                  <a:pt x="91605" y="332739"/>
                </a:lnTo>
                <a:lnTo>
                  <a:pt x="84251" y="327660"/>
                </a:lnTo>
                <a:lnTo>
                  <a:pt x="77584" y="323850"/>
                </a:lnTo>
                <a:lnTo>
                  <a:pt x="70688" y="318770"/>
                </a:lnTo>
                <a:lnTo>
                  <a:pt x="64046" y="313689"/>
                </a:lnTo>
                <a:lnTo>
                  <a:pt x="57670" y="307339"/>
                </a:lnTo>
                <a:lnTo>
                  <a:pt x="51193" y="300989"/>
                </a:lnTo>
                <a:lnTo>
                  <a:pt x="45402" y="295910"/>
                </a:lnTo>
                <a:lnTo>
                  <a:pt x="39890" y="289560"/>
                </a:lnTo>
                <a:lnTo>
                  <a:pt x="34696" y="281939"/>
                </a:lnTo>
                <a:lnTo>
                  <a:pt x="30111" y="275589"/>
                </a:lnTo>
                <a:lnTo>
                  <a:pt x="25260" y="267970"/>
                </a:lnTo>
                <a:lnTo>
                  <a:pt x="21043" y="260350"/>
                </a:lnTo>
                <a:lnTo>
                  <a:pt x="17411" y="254000"/>
                </a:lnTo>
                <a:lnTo>
                  <a:pt x="3505" y="212089"/>
                </a:lnTo>
                <a:lnTo>
                  <a:pt x="0" y="176529"/>
                </a:lnTo>
                <a:lnTo>
                  <a:pt x="215" y="167639"/>
                </a:lnTo>
                <a:lnTo>
                  <a:pt x="22428" y="167639"/>
                </a:lnTo>
                <a:lnTo>
                  <a:pt x="22212" y="176529"/>
                </a:lnTo>
                <a:lnTo>
                  <a:pt x="22397" y="184150"/>
                </a:lnTo>
                <a:lnTo>
                  <a:pt x="23037" y="193039"/>
                </a:lnTo>
                <a:lnTo>
                  <a:pt x="24028" y="200660"/>
                </a:lnTo>
                <a:lnTo>
                  <a:pt x="24157" y="200660"/>
                </a:lnTo>
                <a:lnTo>
                  <a:pt x="25387" y="208279"/>
                </a:lnTo>
                <a:lnTo>
                  <a:pt x="25546" y="208279"/>
                </a:lnTo>
                <a:lnTo>
                  <a:pt x="27114" y="215900"/>
                </a:lnTo>
                <a:lnTo>
                  <a:pt x="27303" y="215900"/>
                </a:lnTo>
                <a:lnTo>
                  <a:pt x="29197" y="223520"/>
                </a:lnTo>
                <a:lnTo>
                  <a:pt x="29474" y="223520"/>
                </a:lnTo>
                <a:lnTo>
                  <a:pt x="31622" y="229870"/>
                </a:lnTo>
                <a:lnTo>
                  <a:pt x="31445" y="229870"/>
                </a:lnTo>
                <a:lnTo>
                  <a:pt x="34378" y="237489"/>
                </a:lnTo>
                <a:lnTo>
                  <a:pt x="34723" y="237489"/>
                </a:lnTo>
                <a:lnTo>
                  <a:pt x="37464" y="243839"/>
                </a:lnTo>
                <a:lnTo>
                  <a:pt x="37236" y="243839"/>
                </a:lnTo>
                <a:lnTo>
                  <a:pt x="40868" y="250189"/>
                </a:lnTo>
                <a:lnTo>
                  <a:pt x="40614" y="250189"/>
                </a:lnTo>
                <a:lnTo>
                  <a:pt x="44576" y="256539"/>
                </a:lnTo>
                <a:lnTo>
                  <a:pt x="44297" y="256539"/>
                </a:lnTo>
                <a:lnTo>
                  <a:pt x="48577" y="262889"/>
                </a:lnTo>
                <a:lnTo>
                  <a:pt x="48285" y="262889"/>
                </a:lnTo>
                <a:lnTo>
                  <a:pt x="52870" y="269239"/>
                </a:lnTo>
                <a:lnTo>
                  <a:pt x="52552" y="269239"/>
                </a:lnTo>
                <a:lnTo>
                  <a:pt x="57429" y="275589"/>
                </a:lnTo>
                <a:lnTo>
                  <a:pt x="58132" y="275589"/>
                </a:lnTo>
                <a:lnTo>
                  <a:pt x="62268" y="280670"/>
                </a:lnTo>
                <a:lnTo>
                  <a:pt x="61912" y="280670"/>
                </a:lnTo>
                <a:lnTo>
                  <a:pt x="67360" y="285750"/>
                </a:lnTo>
                <a:lnTo>
                  <a:pt x="66979" y="285750"/>
                </a:lnTo>
                <a:lnTo>
                  <a:pt x="72694" y="290829"/>
                </a:lnTo>
                <a:lnTo>
                  <a:pt x="72301" y="290829"/>
                </a:lnTo>
                <a:lnTo>
                  <a:pt x="78270" y="295910"/>
                </a:lnTo>
                <a:lnTo>
                  <a:pt x="77863" y="295910"/>
                </a:lnTo>
                <a:lnTo>
                  <a:pt x="84074" y="300989"/>
                </a:lnTo>
                <a:lnTo>
                  <a:pt x="83654" y="300989"/>
                </a:lnTo>
                <a:lnTo>
                  <a:pt x="90106" y="304800"/>
                </a:lnTo>
                <a:lnTo>
                  <a:pt x="89662" y="304800"/>
                </a:lnTo>
                <a:lnTo>
                  <a:pt x="96329" y="308610"/>
                </a:lnTo>
                <a:lnTo>
                  <a:pt x="95872" y="308610"/>
                </a:lnTo>
                <a:lnTo>
                  <a:pt x="102755" y="312420"/>
                </a:lnTo>
                <a:lnTo>
                  <a:pt x="102285" y="312420"/>
                </a:lnTo>
                <a:lnTo>
                  <a:pt x="109372" y="316229"/>
                </a:lnTo>
                <a:lnTo>
                  <a:pt x="108889" y="316229"/>
                </a:lnTo>
                <a:lnTo>
                  <a:pt x="116166" y="320039"/>
                </a:lnTo>
                <a:lnTo>
                  <a:pt x="118160" y="320039"/>
                </a:lnTo>
                <a:lnTo>
                  <a:pt x="123139" y="322579"/>
                </a:lnTo>
                <a:lnTo>
                  <a:pt x="122618" y="322579"/>
                </a:lnTo>
                <a:lnTo>
                  <a:pt x="130263" y="325120"/>
                </a:lnTo>
                <a:lnTo>
                  <a:pt x="133629" y="325120"/>
                </a:lnTo>
                <a:lnTo>
                  <a:pt x="137528" y="326389"/>
                </a:lnTo>
                <a:lnTo>
                  <a:pt x="136994" y="326389"/>
                </a:lnTo>
                <a:lnTo>
                  <a:pt x="144945" y="328929"/>
                </a:lnTo>
                <a:lnTo>
                  <a:pt x="148450" y="328929"/>
                </a:lnTo>
                <a:lnTo>
                  <a:pt x="152501" y="330200"/>
                </a:lnTo>
                <a:lnTo>
                  <a:pt x="159613" y="330200"/>
                </a:lnTo>
                <a:lnTo>
                  <a:pt x="167957" y="331470"/>
                </a:lnTo>
                <a:lnTo>
                  <a:pt x="261270" y="331470"/>
                </a:lnTo>
                <a:lnTo>
                  <a:pt x="259549" y="332739"/>
                </a:lnTo>
                <a:lnTo>
                  <a:pt x="251980" y="336550"/>
                </a:lnTo>
                <a:lnTo>
                  <a:pt x="251485" y="336550"/>
                </a:lnTo>
                <a:lnTo>
                  <a:pt x="244208" y="339089"/>
                </a:lnTo>
                <a:lnTo>
                  <a:pt x="236232" y="342900"/>
                </a:lnTo>
                <a:lnTo>
                  <a:pt x="228079" y="345439"/>
                </a:lnTo>
                <a:lnTo>
                  <a:pt x="219201" y="347979"/>
                </a:lnTo>
                <a:lnTo>
                  <a:pt x="210692" y="350520"/>
                </a:lnTo>
                <a:lnTo>
                  <a:pt x="193243" y="353060"/>
                </a:lnTo>
                <a:close/>
              </a:path>
              <a:path w="351154" h="353060">
                <a:moveTo>
                  <a:pt x="22402" y="168910"/>
                </a:moveTo>
                <a:lnTo>
                  <a:pt x="22428" y="167639"/>
                </a:lnTo>
                <a:lnTo>
                  <a:pt x="22402" y="168910"/>
                </a:lnTo>
                <a:close/>
              </a:path>
              <a:path w="351154" h="353060">
                <a:moveTo>
                  <a:pt x="328739" y="168910"/>
                </a:moveTo>
                <a:lnTo>
                  <a:pt x="328648" y="167639"/>
                </a:lnTo>
                <a:lnTo>
                  <a:pt x="328739" y="168910"/>
                </a:lnTo>
                <a:close/>
              </a:path>
              <a:path w="351154" h="353060">
                <a:moveTo>
                  <a:pt x="22493" y="185420"/>
                </a:moveTo>
                <a:lnTo>
                  <a:pt x="22402" y="184150"/>
                </a:lnTo>
                <a:lnTo>
                  <a:pt x="22493" y="185420"/>
                </a:lnTo>
                <a:close/>
              </a:path>
              <a:path w="351154" h="353060">
                <a:moveTo>
                  <a:pt x="350318" y="193039"/>
                </a:moveTo>
                <a:lnTo>
                  <a:pt x="328104" y="193039"/>
                </a:lnTo>
                <a:lnTo>
                  <a:pt x="328739" y="184150"/>
                </a:lnTo>
                <a:lnTo>
                  <a:pt x="328714" y="185420"/>
                </a:lnTo>
                <a:lnTo>
                  <a:pt x="350939" y="185420"/>
                </a:lnTo>
                <a:lnTo>
                  <a:pt x="350318" y="193039"/>
                </a:lnTo>
                <a:close/>
              </a:path>
              <a:path w="351154" h="353060">
                <a:moveTo>
                  <a:pt x="23135" y="193039"/>
                </a:moveTo>
                <a:lnTo>
                  <a:pt x="22987" y="191770"/>
                </a:lnTo>
                <a:lnTo>
                  <a:pt x="23135" y="193039"/>
                </a:lnTo>
                <a:close/>
              </a:path>
              <a:path w="351154" h="353060">
                <a:moveTo>
                  <a:pt x="349471" y="200660"/>
                </a:moveTo>
                <a:lnTo>
                  <a:pt x="327113" y="200660"/>
                </a:lnTo>
                <a:lnTo>
                  <a:pt x="328167" y="191770"/>
                </a:lnTo>
                <a:lnTo>
                  <a:pt x="328104" y="193039"/>
                </a:lnTo>
                <a:lnTo>
                  <a:pt x="350318" y="193039"/>
                </a:lnTo>
                <a:lnTo>
                  <a:pt x="350215" y="194310"/>
                </a:lnTo>
                <a:lnTo>
                  <a:pt x="349471" y="200660"/>
                </a:lnTo>
                <a:close/>
              </a:path>
              <a:path w="351154" h="353060">
                <a:moveTo>
                  <a:pt x="24157" y="200660"/>
                </a:moveTo>
                <a:lnTo>
                  <a:pt x="24028" y="200660"/>
                </a:lnTo>
                <a:lnTo>
                  <a:pt x="23952" y="199389"/>
                </a:lnTo>
                <a:lnTo>
                  <a:pt x="24157" y="200660"/>
                </a:lnTo>
                <a:close/>
              </a:path>
              <a:path w="351154" h="353060">
                <a:moveTo>
                  <a:pt x="348237" y="208279"/>
                </a:moveTo>
                <a:lnTo>
                  <a:pt x="325754" y="208279"/>
                </a:lnTo>
                <a:lnTo>
                  <a:pt x="327202" y="199389"/>
                </a:lnTo>
                <a:lnTo>
                  <a:pt x="327113" y="200660"/>
                </a:lnTo>
                <a:lnTo>
                  <a:pt x="349471" y="200660"/>
                </a:lnTo>
                <a:lnTo>
                  <a:pt x="349173" y="203200"/>
                </a:lnTo>
                <a:lnTo>
                  <a:pt x="348237" y="208279"/>
                </a:lnTo>
                <a:close/>
              </a:path>
              <a:path w="351154" h="353060">
                <a:moveTo>
                  <a:pt x="25546" y="208279"/>
                </a:moveTo>
                <a:lnTo>
                  <a:pt x="25387" y="208279"/>
                </a:lnTo>
                <a:lnTo>
                  <a:pt x="25285" y="207010"/>
                </a:lnTo>
                <a:lnTo>
                  <a:pt x="25546" y="208279"/>
                </a:lnTo>
                <a:close/>
              </a:path>
              <a:path w="351154" h="353060">
                <a:moveTo>
                  <a:pt x="346746" y="215900"/>
                </a:moveTo>
                <a:lnTo>
                  <a:pt x="324027" y="215900"/>
                </a:lnTo>
                <a:lnTo>
                  <a:pt x="325869" y="207010"/>
                </a:lnTo>
                <a:lnTo>
                  <a:pt x="325754" y="208279"/>
                </a:lnTo>
                <a:lnTo>
                  <a:pt x="348237" y="208279"/>
                </a:lnTo>
                <a:lnTo>
                  <a:pt x="347535" y="212089"/>
                </a:lnTo>
                <a:lnTo>
                  <a:pt x="346746" y="215900"/>
                </a:lnTo>
                <a:close/>
              </a:path>
              <a:path w="351154" h="353060">
                <a:moveTo>
                  <a:pt x="27303" y="215900"/>
                </a:moveTo>
                <a:lnTo>
                  <a:pt x="27114" y="215900"/>
                </a:lnTo>
                <a:lnTo>
                  <a:pt x="26987" y="214629"/>
                </a:lnTo>
                <a:lnTo>
                  <a:pt x="27303" y="215900"/>
                </a:lnTo>
                <a:close/>
              </a:path>
              <a:path w="351154" h="353060">
                <a:moveTo>
                  <a:pt x="344910" y="223520"/>
                </a:moveTo>
                <a:lnTo>
                  <a:pt x="321944" y="223520"/>
                </a:lnTo>
                <a:lnTo>
                  <a:pt x="324167" y="214629"/>
                </a:lnTo>
                <a:lnTo>
                  <a:pt x="324027" y="215900"/>
                </a:lnTo>
                <a:lnTo>
                  <a:pt x="346746" y="215900"/>
                </a:lnTo>
                <a:lnTo>
                  <a:pt x="345693" y="220979"/>
                </a:lnTo>
                <a:lnTo>
                  <a:pt x="344910" y="223520"/>
                </a:lnTo>
                <a:close/>
              </a:path>
              <a:path w="351154" h="353060">
                <a:moveTo>
                  <a:pt x="29474" y="223520"/>
                </a:moveTo>
                <a:lnTo>
                  <a:pt x="29197" y="223520"/>
                </a:lnTo>
                <a:lnTo>
                  <a:pt x="29044" y="222250"/>
                </a:lnTo>
                <a:lnTo>
                  <a:pt x="29474" y="223520"/>
                </a:lnTo>
                <a:close/>
              </a:path>
              <a:path w="351154" h="353060">
                <a:moveTo>
                  <a:pt x="340601" y="237489"/>
                </a:moveTo>
                <a:lnTo>
                  <a:pt x="316763" y="237489"/>
                </a:lnTo>
                <a:lnTo>
                  <a:pt x="319709" y="229870"/>
                </a:lnTo>
                <a:lnTo>
                  <a:pt x="319519" y="229870"/>
                </a:lnTo>
                <a:lnTo>
                  <a:pt x="322110" y="222250"/>
                </a:lnTo>
                <a:lnTo>
                  <a:pt x="321944" y="223520"/>
                </a:lnTo>
                <a:lnTo>
                  <a:pt x="344910" y="223520"/>
                </a:lnTo>
                <a:lnTo>
                  <a:pt x="340601" y="237489"/>
                </a:lnTo>
                <a:close/>
              </a:path>
              <a:path w="351154" h="353060">
                <a:moveTo>
                  <a:pt x="34723" y="237489"/>
                </a:moveTo>
                <a:lnTo>
                  <a:pt x="34378" y="237489"/>
                </a:lnTo>
                <a:lnTo>
                  <a:pt x="34175" y="236220"/>
                </a:lnTo>
                <a:lnTo>
                  <a:pt x="34723" y="237489"/>
                </a:lnTo>
                <a:close/>
              </a:path>
              <a:path w="351154" h="353060">
                <a:moveTo>
                  <a:pt x="321335" y="275589"/>
                </a:moveTo>
                <a:lnTo>
                  <a:pt x="293712" y="275589"/>
                </a:lnTo>
                <a:lnTo>
                  <a:pt x="298589" y="269239"/>
                </a:lnTo>
                <a:lnTo>
                  <a:pt x="298284" y="269239"/>
                </a:lnTo>
                <a:lnTo>
                  <a:pt x="302869" y="262889"/>
                </a:lnTo>
                <a:lnTo>
                  <a:pt x="302564" y="262889"/>
                </a:lnTo>
                <a:lnTo>
                  <a:pt x="306844" y="256539"/>
                </a:lnTo>
                <a:lnTo>
                  <a:pt x="306577" y="256539"/>
                </a:lnTo>
                <a:lnTo>
                  <a:pt x="310527" y="250189"/>
                </a:lnTo>
                <a:lnTo>
                  <a:pt x="310273" y="250189"/>
                </a:lnTo>
                <a:lnTo>
                  <a:pt x="313905" y="243839"/>
                </a:lnTo>
                <a:lnTo>
                  <a:pt x="313677" y="243839"/>
                </a:lnTo>
                <a:lnTo>
                  <a:pt x="316966" y="236220"/>
                </a:lnTo>
                <a:lnTo>
                  <a:pt x="316763" y="237489"/>
                </a:lnTo>
                <a:lnTo>
                  <a:pt x="340601" y="237489"/>
                </a:lnTo>
                <a:lnTo>
                  <a:pt x="337261" y="245110"/>
                </a:lnTo>
                <a:lnTo>
                  <a:pt x="333730" y="254000"/>
                </a:lnTo>
                <a:lnTo>
                  <a:pt x="330098" y="260350"/>
                </a:lnTo>
                <a:lnTo>
                  <a:pt x="325615" y="267970"/>
                </a:lnTo>
                <a:lnTo>
                  <a:pt x="321335" y="275589"/>
                </a:lnTo>
                <a:close/>
              </a:path>
              <a:path w="351154" h="353060">
                <a:moveTo>
                  <a:pt x="58132" y="275589"/>
                </a:moveTo>
                <a:lnTo>
                  <a:pt x="57429" y="275589"/>
                </a:lnTo>
                <a:lnTo>
                  <a:pt x="57099" y="274320"/>
                </a:lnTo>
                <a:lnTo>
                  <a:pt x="58132" y="275589"/>
                </a:lnTo>
                <a:close/>
              </a:path>
              <a:path w="351154" h="353060">
                <a:moveTo>
                  <a:pt x="279057" y="320039"/>
                </a:moveTo>
                <a:lnTo>
                  <a:pt x="234975" y="320039"/>
                </a:lnTo>
                <a:lnTo>
                  <a:pt x="242265" y="316229"/>
                </a:lnTo>
                <a:lnTo>
                  <a:pt x="241769" y="316229"/>
                </a:lnTo>
                <a:lnTo>
                  <a:pt x="248869" y="312420"/>
                </a:lnTo>
                <a:lnTo>
                  <a:pt x="248386" y="312420"/>
                </a:lnTo>
                <a:lnTo>
                  <a:pt x="255269" y="308610"/>
                </a:lnTo>
                <a:lnTo>
                  <a:pt x="254812" y="308610"/>
                </a:lnTo>
                <a:lnTo>
                  <a:pt x="261492" y="304800"/>
                </a:lnTo>
                <a:lnTo>
                  <a:pt x="261048" y="304800"/>
                </a:lnTo>
                <a:lnTo>
                  <a:pt x="267500" y="300989"/>
                </a:lnTo>
                <a:lnTo>
                  <a:pt x="267068" y="300989"/>
                </a:lnTo>
                <a:lnTo>
                  <a:pt x="273278" y="295910"/>
                </a:lnTo>
                <a:lnTo>
                  <a:pt x="272872" y="295910"/>
                </a:lnTo>
                <a:lnTo>
                  <a:pt x="278841" y="290829"/>
                </a:lnTo>
                <a:lnTo>
                  <a:pt x="278447" y="290829"/>
                </a:lnTo>
                <a:lnTo>
                  <a:pt x="284162" y="285750"/>
                </a:lnTo>
                <a:lnTo>
                  <a:pt x="283794" y="285750"/>
                </a:lnTo>
                <a:lnTo>
                  <a:pt x="289229" y="280670"/>
                </a:lnTo>
                <a:lnTo>
                  <a:pt x="288874" y="280670"/>
                </a:lnTo>
                <a:lnTo>
                  <a:pt x="294043" y="274320"/>
                </a:lnTo>
                <a:lnTo>
                  <a:pt x="293712" y="275589"/>
                </a:lnTo>
                <a:lnTo>
                  <a:pt x="321335" y="275589"/>
                </a:lnTo>
                <a:lnTo>
                  <a:pt x="293865" y="307339"/>
                </a:lnTo>
                <a:lnTo>
                  <a:pt x="287096" y="313689"/>
                </a:lnTo>
                <a:lnTo>
                  <a:pt x="280885" y="318770"/>
                </a:lnTo>
                <a:lnTo>
                  <a:pt x="279057" y="320039"/>
                </a:lnTo>
                <a:close/>
              </a:path>
              <a:path w="351154" h="353060">
                <a:moveTo>
                  <a:pt x="118160" y="320039"/>
                </a:moveTo>
                <a:lnTo>
                  <a:pt x="116166" y="320039"/>
                </a:lnTo>
                <a:lnTo>
                  <a:pt x="115671" y="318770"/>
                </a:lnTo>
                <a:lnTo>
                  <a:pt x="118160" y="320039"/>
                </a:lnTo>
                <a:close/>
              </a:path>
              <a:path w="351154" h="353060">
                <a:moveTo>
                  <a:pt x="271191" y="325120"/>
                </a:moveTo>
                <a:lnTo>
                  <a:pt x="220891" y="325120"/>
                </a:lnTo>
                <a:lnTo>
                  <a:pt x="228523" y="322579"/>
                </a:lnTo>
                <a:lnTo>
                  <a:pt x="228015" y="322579"/>
                </a:lnTo>
                <a:lnTo>
                  <a:pt x="235483" y="318770"/>
                </a:lnTo>
                <a:lnTo>
                  <a:pt x="234975" y="320039"/>
                </a:lnTo>
                <a:lnTo>
                  <a:pt x="279057" y="320039"/>
                </a:lnTo>
                <a:lnTo>
                  <a:pt x="273570" y="323850"/>
                </a:lnTo>
                <a:lnTo>
                  <a:pt x="271191" y="325120"/>
                </a:lnTo>
                <a:close/>
              </a:path>
              <a:path w="351154" h="353060">
                <a:moveTo>
                  <a:pt x="133629" y="325120"/>
                </a:moveTo>
                <a:lnTo>
                  <a:pt x="130263" y="325120"/>
                </a:lnTo>
                <a:lnTo>
                  <a:pt x="129730" y="323850"/>
                </a:lnTo>
                <a:lnTo>
                  <a:pt x="133629" y="325120"/>
                </a:lnTo>
                <a:close/>
              </a:path>
              <a:path w="351154" h="353060">
                <a:moveTo>
                  <a:pt x="264712" y="328929"/>
                </a:moveTo>
                <a:lnTo>
                  <a:pt x="206197" y="328929"/>
                </a:lnTo>
                <a:lnTo>
                  <a:pt x="214160" y="326389"/>
                </a:lnTo>
                <a:lnTo>
                  <a:pt x="213613" y="326389"/>
                </a:lnTo>
                <a:lnTo>
                  <a:pt x="221411" y="323850"/>
                </a:lnTo>
                <a:lnTo>
                  <a:pt x="220891" y="325120"/>
                </a:lnTo>
                <a:lnTo>
                  <a:pt x="271191" y="325120"/>
                </a:lnTo>
                <a:lnTo>
                  <a:pt x="266433" y="327660"/>
                </a:lnTo>
                <a:lnTo>
                  <a:pt x="264712" y="328929"/>
                </a:lnTo>
                <a:close/>
              </a:path>
              <a:path w="351154" h="353060">
                <a:moveTo>
                  <a:pt x="148450" y="328929"/>
                </a:moveTo>
                <a:lnTo>
                  <a:pt x="144945" y="328929"/>
                </a:lnTo>
                <a:lnTo>
                  <a:pt x="144399" y="327660"/>
                </a:lnTo>
                <a:lnTo>
                  <a:pt x="148450" y="328929"/>
                </a:lnTo>
                <a:close/>
              </a:path>
              <a:path w="351154" h="353060">
                <a:moveTo>
                  <a:pt x="261270" y="331470"/>
                </a:moveTo>
                <a:lnTo>
                  <a:pt x="183184" y="331470"/>
                </a:lnTo>
                <a:lnTo>
                  <a:pt x="191541" y="330200"/>
                </a:lnTo>
                <a:lnTo>
                  <a:pt x="198653" y="330200"/>
                </a:lnTo>
                <a:lnTo>
                  <a:pt x="206743" y="327660"/>
                </a:lnTo>
                <a:lnTo>
                  <a:pt x="206197" y="328929"/>
                </a:lnTo>
                <a:lnTo>
                  <a:pt x="264712" y="328929"/>
                </a:lnTo>
                <a:lnTo>
                  <a:pt x="261270" y="331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35662" y="4032884"/>
            <a:ext cx="351155" cy="353060"/>
          </a:xfrm>
          <a:custGeom>
            <a:avLst/>
            <a:gdLst/>
            <a:ahLst/>
            <a:cxnLst/>
            <a:rect l="l" t="t" r="r" b="b"/>
            <a:pathLst>
              <a:path w="351154" h="353060">
                <a:moveTo>
                  <a:pt x="22493" y="167639"/>
                </a:moveTo>
                <a:lnTo>
                  <a:pt x="241" y="167639"/>
                </a:lnTo>
                <a:lnTo>
                  <a:pt x="927" y="158750"/>
                </a:lnTo>
                <a:lnTo>
                  <a:pt x="10731" y="115570"/>
                </a:lnTo>
                <a:lnTo>
                  <a:pt x="21043" y="92710"/>
                </a:lnTo>
                <a:lnTo>
                  <a:pt x="25260" y="85089"/>
                </a:lnTo>
                <a:lnTo>
                  <a:pt x="30111" y="77470"/>
                </a:lnTo>
                <a:lnTo>
                  <a:pt x="34696" y="71120"/>
                </a:lnTo>
                <a:lnTo>
                  <a:pt x="39890" y="63500"/>
                </a:lnTo>
                <a:lnTo>
                  <a:pt x="45402" y="57150"/>
                </a:lnTo>
                <a:lnTo>
                  <a:pt x="51193" y="52070"/>
                </a:lnTo>
                <a:lnTo>
                  <a:pt x="57670" y="45720"/>
                </a:lnTo>
                <a:lnTo>
                  <a:pt x="64046" y="39370"/>
                </a:lnTo>
                <a:lnTo>
                  <a:pt x="70688" y="34289"/>
                </a:lnTo>
                <a:lnTo>
                  <a:pt x="77584" y="29210"/>
                </a:lnTo>
                <a:lnTo>
                  <a:pt x="84251" y="25400"/>
                </a:lnTo>
                <a:lnTo>
                  <a:pt x="91605" y="20320"/>
                </a:lnTo>
                <a:lnTo>
                  <a:pt x="99161" y="16510"/>
                </a:lnTo>
                <a:lnTo>
                  <a:pt x="99656" y="16510"/>
                </a:lnTo>
                <a:lnTo>
                  <a:pt x="107442" y="12700"/>
                </a:lnTo>
                <a:lnTo>
                  <a:pt x="114909" y="10160"/>
                </a:lnTo>
                <a:lnTo>
                  <a:pt x="139903" y="2539"/>
                </a:lnTo>
                <a:lnTo>
                  <a:pt x="140462" y="2539"/>
                </a:lnTo>
                <a:lnTo>
                  <a:pt x="157911" y="0"/>
                </a:lnTo>
                <a:lnTo>
                  <a:pt x="193243" y="0"/>
                </a:lnTo>
                <a:lnTo>
                  <a:pt x="210693" y="2539"/>
                </a:lnTo>
                <a:lnTo>
                  <a:pt x="219201" y="5079"/>
                </a:lnTo>
                <a:lnTo>
                  <a:pt x="228079" y="7620"/>
                </a:lnTo>
                <a:lnTo>
                  <a:pt x="236232" y="10160"/>
                </a:lnTo>
                <a:lnTo>
                  <a:pt x="244208" y="13970"/>
                </a:lnTo>
                <a:lnTo>
                  <a:pt x="251980" y="16510"/>
                </a:lnTo>
                <a:lnTo>
                  <a:pt x="259549" y="20320"/>
                </a:lnTo>
                <a:lnTo>
                  <a:pt x="261385" y="21589"/>
                </a:lnTo>
                <a:lnTo>
                  <a:pt x="167957" y="21589"/>
                </a:lnTo>
                <a:lnTo>
                  <a:pt x="159613" y="22860"/>
                </a:lnTo>
                <a:lnTo>
                  <a:pt x="152501" y="22860"/>
                </a:lnTo>
                <a:lnTo>
                  <a:pt x="148450" y="24129"/>
                </a:lnTo>
                <a:lnTo>
                  <a:pt x="144945" y="24129"/>
                </a:lnTo>
                <a:lnTo>
                  <a:pt x="136994" y="26670"/>
                </a:lnTo>
                <a:lnTo>
                  <a:pt x="137528" y="26670"/>
                </a:lnTo>
                <a:lnTo>
                  <a:pt x="133629" y="27939"/>
                </a:lnTo>
                <a:lnTo>
                  <a:pt x="130263" y="27939"/>
                </a:lnTo>
                <a:lnTo>
                  <a:pt x="122618" y="30479"/>
                </a:lnTo>
                <a:lnTo>
                  <a:pt x="123139" y="30479"/>
                </a:lnTo>
                <a:lnTo>
                  <a:pt x="118160" y="33020"/>
                </a:lnTo>
                <a:lnTo>
                  <a:pt x="116166" y="33020"/>
                </a:lnTo>
                <a:lnTo>
                  <a:pt x="108889" y="36829"/>
                </a:lnTo>
                <a:lnTo>
                  <a:pt x="109372" y="36829"/>
                </a:lnTo>
                <a:lnTo>
                  <a:pt x="102285" y="40639"/>
                </a:lnTo>
                <a:lnTo>
                  <a:pt x="102755" y="40639"/>
                </a:lnTo>
                <a:lnTo>
                  <a:pt x="95872" y="44450"/>
                </a:lnTo>
                <a:lnTo>
                  <a:pt x="96329" y="44450"/>
                </a:lnTo>
                <a:lnTo>
                  <a:pt x="89662" y="48260"/>
                </a:lnTo>
                <a:lnTo>
                  <a:pt x="90106" y="48260"/>
                </a:lnTo>
                <a:lnTo>
                  <a:pt x="83654" y="52070"/>
                </a:lnTo>
                <a:lnTo>
                  <a:pt x="84074" y="52070"/>
                </a:lnTo>
                <a:lnTo>
                  <a:pt x="77863" y="57150"/>
                </a:lnTo>
                <a:lnTo>
                  <a:pt x="78270" y="57150"/>
                </a:lnTo>
                <a:lnTo>
                  <a:pt x="72301" y="62229"/>
                </a:lnTo>
                <a:lnTo>
                  <a:pt x="72694" y="62229"/>
                </a:lnTo>
                <a:lnTo>
                  <a:pt x="66979" y="67310"/>
                </a:lnTo>
                <a:lnTo>
                  <a:pt x="67360" y="67310"/>
                </a:lnTo>
                <a:lnTo>
                  <a:pt x="61912" y="72389"/>
                </a:lnTo>
                <a:lnTo>
                  <a:pt x="62268" y="72389"/>
                </a:lnTo>
                <a:lnTo>
                  <a:pt x="58132" y="77470"/>
                </a:lnTo>
                <a:lnTo>
                  <a:pt x="57429" y="77470"/>
                </a:lnTo>
                <a:lnTo>
                  <a:pt x="52552" y="83820"/>
                </a:lnTo>
                <a:lnTo>
                  <a:pt x="52870" y="83820"/>
                </a:lnTo>
                <a:lnTo>
                  <a:pt x="48285" y="90170"/>
                </a:lnTo>
                <a:lnTo>
                  <a:pt x="48577" y="90170"/>
                </a:lnTo>
                <a:lnTo>
                  <a:pt x="44297" y="96520"/>
                </a:lnTo>
                <a:lnTo>
                  <a:pt x="44576" y="96520"/>
                </a:lnTo>
                <a:lnTo>
                  <a:pt x="40614" y="102870"/>
                </a:lnTo>
                <a:lnTo>
                  <a:pt x="40868" y="102870"/>
                </a:lnTo>
                <a:lnTo>
                  <a:pt x="37236" y="109220"/>
                </a:lnTo>
                <a:lnTo>
                  <a:pt x="37464" y="109220"/>
                </a:lnTo>
                <a:lnTo>
                  <a:pt x="34723" y="115570"/>
                </a:lnTo>
                <a:lnTo>
                  <a:pt x="34378" y="115570"/>
                </a:lnTo>
                <a:lnTo>
                  <a:pt x="31445" y="123189"/>
                </a:lnTo>
                <a:lnTo>
                  <a:pt x="31623" y="123189"/>
                </a:lnTo>
                <a:lnTo>
                  <a:pt x="29474" y="129539"/>
                </a:lnTo>
                <a:lnTo>
                  <a:pt x="29197" y="129539"/>
                </a:lnTo>
                <a:lnTo>
                  <a:pt x="27303" y="137160"/>
                </a:lnTo>
                <a:lnTo>
                  <a:pt x="27114" y="137160"/>
                </a:lnTo>
                <a:lnTo>
                  <a:pt x="25546" y="144779"/>
                </a:lnTo>
                <a:lnTo>
                  <a:pt x="25387" y="144779"/>
                </a:lnTo>
                <a:lnTo>
                  <a:pt x="24157" y="152400"/>
                </a:lnTo>
                <a:lnTo>
                  <a:pt x="24028" y="152400"/>
                </a:lnTo>
                <a:lnTo>
                  <a:pt x="23135" y="160020"/>
                </a:lnTo>
                <a:lnTo>
                  <a:pt x="22493" y="167639"/>
                </a:lnTo>
                <a:close/>
              </a:path>
              <a:path w="351154" h="353060">
                <a:moveTo>
                  <a:pt x="206743" y="25400"/>
                </a:moveTo>
                <a:lnTo>
                  <a:pt x="198653" y="22860"/>
                </a:lnTo>
                <a:lnTo>
                  <a:pt x="191541" y="22860"/>
                </a:lnTo>
                <a:lnTo>
                  <a:pt x="183184" y="21589"/>
                </a:lnTo>
                <a:lnTo>
                  <a:pt x="261385" y="21589"/>
                </a:lnTo>
                <a:lnTo>
                  <a:pt x="265055" y="24129"/>
                </a:lnTo>
                <a:lnTo>
                  <a:pt x="206197" y="24129"/>
                </a:lnTo>
                <a:lnTo>
                  <a:pt x="206743" y="25400"/>
                </a:lnTo>
                <a:close/>
              </a:path>
              <a:path w="351154" h="353060">
                <a:moveTo>
                  <a:pt x="144399" y="25400"/>
                </a:moveTo>
                <a:lnTo>
                  <a:pt x="144945" y="24129"/>
                </a:lnTo>
                <a:lnTo>
                  <a:pt x="148450" y="24129"/>
                </a:lnTo>
                <a:lnTo>
                  <a:pt x="144399" y="25400"/>
                </a:lnTo>
                <a:close/>
              </a:path>
              <a:path w="351154" h="353060">
                <a:moveTo>
                  <a:pt x="221424" y="29210"/>
                </a:moveTo>
                <a:lnTo>
                  <a:pt x="213613" y="26670"/>
                </a:lnTo>
                <a:lnTo>
                  <a:pt x="214160" y="26670"/>
                </a:lnTo>
                <a:lnTo>
                  <a:pt x="206197" y="24129"/>
                </a:lnTo>
                <a:lnTo>
                  <a:pt x="265055" y="24129"/>
                </a:lnTo>
                <a:lnTo>
                  <a:pt x="266890" y="25400"/>
                </a:lnTo>
                <a:lnTo>
                  <a:pt x="271343" y="27939"/>
                </a:lnTo>
                <a:lnTo>
                  <a:pt x="220891" y="27939"/>
                </a:lnTo>
                <a:lnTo>
                  <a:pt x="221424" y="29210"/>
                </a:lnTo>
                <a:close/>
              </a:path>
              <a:path w="351154" h="353060">
                <a:moveTo>
                  <a:pt x="129730" y="29210"/>
                </a:moveTo>
                <a:lnTo>
                  <a:pt x="130263" y="27939"/>
                </a:lnTo>
                <a:lnTo>
                  <a:pt x="133629" y="27939"/>
                </a:lnTo>
                <a:lnTo>
                  <a:pt x="129730" y="29210"/>
                </a:lnTo>
                <a:close/>
              </a:path>
              <a:path w="351154" h="353060">
                <a:moveTo>
                  <a:pt x="235483" y="34289"/>
                </a:moveTo>
                <a:lnTo>
                  <a:pt x="228015" y="30479"/>
                </a:lnTo>
                <a:lnTo>
                  <a:pt x="228523" y="30479"/>
                </a:lnTo>
                <a:lnTo>
                  <a:pt x="220891" y="27939"/>
                </a:lnTo>
                <a:lnTo>
                  <a:pt x="271343" y="27939"/>
                </a:lnTo>
                <a:lnTo>
                  <a:pt x="273570" y="29210"/>
                </a:lnTo>
                <a:lnTo>
                  <a:pt x="279057" y="33020"/>
                </a:lnTo>
                <a:lnTo>
                  <a:pt x="234975" y="33020"/>
                </a:lnTo>
                <a:lnTo>
                  <a:pt x="235483" y="34289"/>
                </a:lnTo>
                <a:close/>
              </a:path>
              <a:path w="351154" h="353060">
                <a:moveTo>
                  <a:pt x="115671" y="34289"/>
                </a:moveTo>
                <a:lnTo>
                  <a:pt x="116166" y="33020"/>
                </a:lnTo>
                <a:lnTo>
                  <a:pt x="118160" y="33020"/>
                </a:lnTo>
                <a:lnTo>
                  <a:pt x="115671" y="34289"/>
                </a:lnTo>
                <a:close/>
              </a:path>
              <a:path w="351154" h="353060">
                <a:moveTo>
                  <a:pt x="294043" y="78739"/>
                </a:moveTo>
                <a:lnTo>
                  <a:pt x="288874" y="72389"/>
                </a:lnTo>
                <a:lnTo>
                  <a:pt x="289229" y="72389"/>
                </a:lnTo>
                <a:lnTo>
                  <a:pt x="283794" y="67310"/>
                </a:lnTo>
                <a:lnTo>
                  <a:pt x="284162" y="67310"/>
                </a:lnTo>
                <a:lnTo>
                  <a:pt x="278447" y="62229"/>
                </a:lnTo>
                <a:lnTo>
                  <a:pt x="278841" y="62229"/>
                </a:lnTo>
                <a:lnTo>
                  <a:pt x="272872" y="57150"/>
                </a:lnTo>
                <a:lnTo>
                  <a:pt x="273278" y="57150"/>
                </a:lnTo>
                <a:lnTo>
                  <a:pt x="267068" y="52070"/>
                </a:lnTo>
                <a:lnTo>
                  <a:pt x="267500" y="52070"/>
                </a:lnTo>
                <a:lnTo>
                  <a:pt x="261048" y="48260"/>
                </a:lnTo>
                <a:lnTo>
                  <a:pt x="261493" y="48260"/>
                </a:lnTo>
                <a:lnTo>
                  <a:pt x="254812" y="44450"/>
                </a:lnTo>
                <a:lnTo>
                  <a:pt x="255270" y="44450"/>
                </a:lnTo>
                <a:lnTo>
                  <a:pt x="248386" y="40639"/>
                </a:lnTo>
                <a:lnTo>
                  <a:pt x="248869" y="40639"/>
                </a:lnTo>
                <a:lnTo>
                  <a:pt x="241769" y="36829"/>
                </a:lnTo>
                <a:lnTo>
                  <a:pt x="242265" y="36829"/>
                </a:lnTo>
                <a:lnTo>
                  <a:pt x="234975" y="33020"/>
                </a:lnTo>
                <a:lnTo>
                  <a:pt x="279057" y="33020"/>
                </a:lnTo>
                <a:lnTo>
                  <a:pt x="280885" y="34289"/>
                </a:lnTo>
                <a:lnTo>
                  <a:pt x="287096" y="39370"/>
                </a:lnTo>
                <a:lnTo>
                  <a:pt x="293865" y="45720"/>
                </a:lnTo>
                <a:lnTo>
                  <a:pt x="299580" y="50800"/>
                </a:lnTo>
                <a:lnTo>
                  <a:pt x="305752" y="57150"/>
                </a:lnTo>
                <a:lnTo>
                  <a:pt x="310921" y="63500"/>
                </a:lnTo>
                <a:lnTo>
                  <a:pt x="316141" y="69850"/>
                </a:lnTo>
                <a:lnTo>
                  <a:pt x="321335" y="77470"/>
                </a:lnTo>
                <a:lnTo>
                  <a:pt x="293712" y="77470"/>
                </a:lnTo>
                <a:lnTo>
                  <a:pt x="294043" y="78739"/>
                </a:lnTo>
                <a:close/>
              </a:path>
              <a:path w="351154" h="353060">
                <a:moveTo>
                  <a:pt x="57099" y="78739"/>
                </a:moveTo>
                <a:lnTo>
                  <a:pt x="57429" y="77470"/>
                </a:lnTo>
                <a:lnTo>
                  <a:pt x="58132" y="77470"/>
                </a:lnTo>
                <a:lnTo>
                  <a:pt x="57099" y="78739"/>
                </a:lnTo>
                <a:close/>
              </a:path>
              <a:path w="351154" h="353060">
                <a:moveTo>
                  <a:pt x="316966" y="116839"/>
                </a:moveTo>
                <a:lnTo>
                  <a:pt x="313677" y="109220"/>
                </a:lnTo>
                <a:lnTo>
                  <a:pt x="313905" y="109220"/>
                </a:lnTo>
                <a:lnTo>
                  <a:pt x="310273" y="102870"/>
                </a:lnTo>
                <a:lnTo>
                  <a:pt x="310527" y="102870"/>
                </a:lnTo>
                <a:lnTo>
                  <a:pt x="306577" y="96520"/>
                </a:lnTo>
                <a:lnTo>
                  <a:pt x="306844" y="96520"/>
                </a:lnTo>
                <a:lnTo>
                  <a:pt x="302564" y="90170"/>
                </a:lnTo>
                <a:lnTo>
                  <a:pt x="302869" y="90170"/>
                </a:lnTo>
                <a:lnTo>
                  <a:pt x="298284" y="83820"/>
                </a:lnTo>
                <a:lnTo>
                  <a:pt x="298602" y="83820"/>
                </a:lnTo>
                <a:lnTo>
                  <a:pt x="293712" y="77470"/>
                </a:lnTo>
                <a:lnTo>
                  <a:pt x="321335" y="77470"/>
                </a:lnTo>
                <a:lnTo>
                  <a:pt x="325615" y="85089"/>
                </a:lnTo>
                <a:lnTo>
                  <a:pt x="330098" y="92710"/>
                </a:lnTo>
                <a:lnTo>
                  <a:pt x="333730" y="99060"/>
                </a:lnTo>
                <a:lnTo>
                  <a:pt x="337261" y="107950"/>
                </a:lnTo>
                <a:lnTo>
                  <a:pt x="340601" y="115570"/>
                </a:lnTo>
                <a:lnTo>
                  <a:pt x="316763" y="115570"/>
                </a:lnTo>
                <a:lnTo>
                  <a:pt x="316966" y="116839"/>
                </a:lnTo>
                <a:close/>
              </a:path>
              <a:path w="351154" h="353060">
                <a:moveTo>
                  <a:pt x="34175" y="116839"/>
                </a:moveTo>
                <a:lnTo>
                  <a:pt x="34378" y="115570"/>
                </a:lnTo>
                <a:lnTo>
                  <a:pt x="34723" y="115570"/>
                </a:lnTo>
                <a:lnTo>
                  <a:pt x="34175" y="116839"/>
                </a:lnTo>
                <a:close/>
              </a:path>
              <a:path w="351154" h="353060">
                <a:moveTo>
                  <a:pt x="322110" y="130810"/>
                </a:moveTo>
                <a:lnTo>
                  <a:pt x="319519" y="123189"/>
                </a:lnTo>
                <a:lnTo>
                  <a:pt x="319709" y="123189"/>
                </a:lnTo>
                <a:lnTo>
                  <a:pt x="316763" y="115570"/>
                </a:lnTo>
                <a:lnTo>
                  <a:pt x="340601" y="115570"/>
                </a:lnTo>
                <a:lnTo>
                  <a:pt x="344910" y="129539"/>
                </a:lnTo>
                <a:lnTo>
                  <a:pt x="321945" y="129539"/>
                </a:lnTo>
                <a:lnTo>
                  <a:pt x="322110" y="130810"/>
                </a:lnTo>
                <a:close/>
              </a:path>
              <a:path w="351154" h="353060">
                <a:moveTo>
                  <a:pt x="29044" y="130810"/>
                </a:moveTo>
                <a:lnTo>
                  <a:pt x="29197" y="129539"/>
                </a:lnTo>
                <a:lnTo>
                  <a:pt x="29474" y="129539"/>
                </a:lnTo>
                <a:lnTo>
                  <a:pt x="29044" y="130810"/>
                </a:lnTo>
                <a:close/>
              </a:path>
              <a:path w="351154" h="353060">
                <a:moveTo>
                  <a:pt x="324167" y="138429"/>
                </a:moveTo>
                <a:lnTo>
                  <a:pt x="321945" y="129539"/>
                </a:lnTo>
                <a:lnTo>
                  <a:pt x="344910" y="129539"/>
                </a:lnTo>
                <a:lnTo>
                  <a:pt x="345694" y="132079"/>
                </a:lnTo>
                <a:lnTo>
                  <a:pt x="346746" y="137160"/>
                </a:lnTo>
                <a:lnTo>
                  <a:pt x="324027" y="137160"/>
                </a:lnTo>
                <a:lnTo>
                  <a:pt x="324167" y="138429"/>
                </a:lnTo>
                <a:close/>
              </a:path>
              <a:path w="351154" h="353060">
                <a:moveTo>
                  <a:pt x="26987" y="138429"/>
                </a:moveTo>
                <a:lnTo>
                  <a:pt x="27114" y="137160"/>
                </a:lnTo>
                <a:lnTo>
                  <a:pt x="27303" y="137160"/>
                </a:lnTo>
                <a:lnTo>
                  <a:pt x="26987" y="138429"/>
                </a:lnTo>
                <a:close/>
              </a:path>
              <a:path w="351154" h="353060">
                <a:moveTo>
                  <a:pt x="325869" y="146050"/>
                </a:moveTo>
                <a:lnTo>
                  <a:pt x="324027" y="137160"/>
                </a:lnTo>
                <a:lnTo>
                  <a:pt x="346746" y="137160"/>
                </a:lnTo>
                <a:lnTo>
                  <a:pt x="347535" y="140970"/>
                </a:lnTo>
                <a:lnTo>
                  <a:pt x="348237" y="144779"/>
                </a:lnTo>
                <a:lnTo>
                  <a:pt x="325755" y="144779"/>
                </a:lnTo>
                <a:lnTo>
                  <a:pt x="325869" y="146050"/>
                </a:lnTo>
                <a:close/>
              </a:path>
              <a:path w="351154" h="353060">
                <a:moveTo>
                  <a:pt x="25285" y="146050"/>
                </a:moveTo>
                <a:lnTo>
                  <a:pt x="25387" y="144779"/>
                </a:lnTo>
                <a:lnTo>
                  <a:pt x="25546" y="144779"/>
                </a:lnTo>
                <a:lnTo>
                  <a:pt x="25285" y="146050"/>
                </a:lnTo>
                <a:close/>
              </a:path>
              <a:path w="351154" h="353060">
                <a:moveTo>
                  <a:pt x="350939" y="185420"/>
                </a:moveTo>
                <a:lnTo>
                  <a:pt x="328714" y="185420"/>
                </a:lnTo>
                <a:lnTo>
                  <a:pt x="328930" y="176529"/>
                </a:lnTo>
                <a:lnTo>
                  <a:pt x="328714" y="167639"/>
                </a:lnTo>
                <a:lnTo>
                  <a:pt x="328104" y="160020"/>
                </a:lnTo>
                <a:lnTo>
                  <a:pt x="327113" y="152400"/>
                </a:lnTo>
                <a:lnTo>
                  <a:pt x="325755" y="144779"/>
                </a:lnTo>
                <a:lnTo>
                  <a:pt x="348237" y="144779"/>
                </a:lnTo>
                <a:lnTo>
                  <a:pt x="349173" y="149860"/>
                </a:lnTo>
                <a:lnTo>
                  <a:pt x="350215" y="158750"/>
                </a:lnTo>
                <a:lnTo>
                  <a:pt x="350939" y="167639"/>
                </a:lnTo>
                <a:lnTo>
                  <a:pt x="351142" y="176529"/>
                </a:lnTo>
                <a:lnTo>
                  <a:pt x="350939" y="185420"/>
                </a:lnTo>
                <a:close/>
              </a:path>
              <a:path w="351154" h="353060">
                <a:moveTo>
                  <a:pt x="23952" y="153670"/>
                </a:moveTo>
                <a:lnTo>
                  <a:pt x="24028" y="152400"/>
                </a:lnTo>
                <a:lnTo>
                  <a:pt x="24157" y="152400"/>
                </a:lnTo>
                <a:lnTo>
                  <a:pt x="23952" y="153670"/>
                </a:lnTo>
                <a:close/>
              </a:path>
              <a:path w="351154" h="353060">
                <a:moveTo>
                  <a:pt x="327202" y="153670"/>
                </a:moveTo>
                <a:lnTo>
                  <a:pt x="326995" y="152400"/>
                </a:lnTo>
                <a:lnTo>
                  <a:pt x="327202" y="153670"/>
                </a:lnTo>
                <a:close/>
              </a:path>
              <a:path w="351154" h="353060">
                <a:moveTo>
                  <a:pt x="22987" y="161289"/>
                </a:moveTo>
                <a:lnTo>
                  <a:pt x="23037" y="160020"/>
                </a:lnTo>
                <a:lnTo>
                  <a:pt x="22987" y="161289"/>
                </a:lnTo>
                <a:close/>
              </a:path>
              <a:path w="351154" h="353060">
                <a:moveTo>
                  <a:pt x="328168" y="161289"/>
                </a:moveTo>
                <a:lnTo>
                  <a:pt x="328017" y="160020"/>
                </a:lnTo>
                <a:lnTo>
                  <a:pt x="328168" y="161289"/>
                </a:lnTo>
                <a:close/>
              </a:path>
              <a:path w="351154" h="353060">
                <a:moveTo>
                  <a:pt x="193243" y="353060"/>
                </a:moveTo>
                <a:lnTo>
                  <a:pt x="157911" y="353060"/>
                </a:lnTo>
                <a:lnTo>
                  <a:pt x="140462" y="350520"/>
                </a:lnTo>
                <a:lnTo>
                  <a:pt x="139903" y="350520"/>
                </a:lnTo>
                <a:lnTo>
                  <a:pt x="131952" y="347979"/>
                </a:lnTo>
                <a:lnTo>
                  <a:pt x="123075" y="345439"/>
                </a:lnTo>
                <a:lnTo>
                  <a:pt x="114909" y="342900"/>
                </a:lnTo>
                <a:lnTo>
                  <a:pt x="107442" y="340360"/>
                </a:lnTo>
                <a:lnTo>
                  <a:pt x="99656" y="336550"/>
                </a:lnTo>
                <a:lnTo>
                  <a:pt x="91605" y="332739"/>
                </a:lnTo>
                <a:lnTo>
                  <a:pt x="84251" y="327660"/>
                </a:lnTo>
                <a:lnTo>
                  <a:pt x="77584" y="323850"/>
                </a:lnTo>
                <a:lnTo>
                  <a:pt x="70688" y="318770"/>
                </a:lnTo>
                <a:lnTo>
                  <a:pt x="64046" y="313689"/>
                </a:lnTo>
                <a:lnTo>
                  <a:pt x="57670" y="307339"/>
                </a:lnTo>
                <a:lnTo>
                  <a:pt x="51193" y="300989"/>
                </a:lnTo>
                <a:lnTo>
                  <a:pt x="45402" y="295910"/>
                </a:lnTo>
                <a:lnTo>
                  <a:pt x="39890" y="289560"/>
                </a:lnTo>
                <a:lnTo>
                  <a:pt x="34696" y="281939"/>
                </a:lnTo>
                <a:lnTo>
                  <a:pt x="30111" y="275589"/>
                </a:lnTo>
                <a:lnTo>
                  <a:pt x="25260" y="267970"/>
                </a:lnTo>
                <a:lnTo>
                  <a:pt x="21043" y="260350"/>
                </a:lnTo>
                <a:lnTo>
                  <a:pt x="17411" y="254000"/>
                </a:lnTo>
                <a:lnTo>
                  <a:pt x="3505" y="212089"/>
                </a:lnTo>
                <a:lnTo>
                  <a:pt x="0" y="176529"/>
                </a:lnTo>
                <a:lnTo>
                  <a:pt x="215" y="167639"/>
                </a:lnTo>
                <a:lnTo>
                  <a:pt x="22428" y="167639"/>
                </a:lnTo>
                <a:lnTo>
                  <a:pt x="22212" y="176529"/>
                </a:lnTo>
                <a:lnTo>
                  <a:pt x="22397" y="184150"/>
                </a:lnTo>
                <a:lnTo>
                  <a:pt x="23037" y="193039"/>
                </a:lnTo>
                <a:lnTo>
                  <a:pt x="24028" y="200660"/>
                </a:lnTo>
                <a:lnTo>
                  <a:pt x="24157" y="200660"/>
                </a:lnTo>
                <a:lnTo>
                  <a:pt x="25387" y="208279"/>
                </a:lnTo>
                <a:lnTo>
                  <a:pt x="25546" y="208279"/>
                </a:lnTo>
                <a:lnTo>
                  <a:pt x="27114" y="215900"/>
                </a:lnTo>
                <a:lnTo>
                  <a:pt x="27303" y="215900"/>
                </a:lnTo>
                <a:lnTo>
                  <a:pt x="29197" y="223520"/>
                </a:lnTo>
                <a:lnTo>
                  <a:pt x="29474" y="223520"/>
                </a:lnTo>
                <a:lnTo>
                  <a:pt x="31623" y="229870"/>
                </a:lnTo>
                <a:lnTo>
                  <a:pt x="31445" y="229870"/>
                </a:lnTo>
                <a:lnTo>
                  <a:pt x="34378" y="237489"/>
                </a:lnTo>
                <a:lnTo>
                  <a:pt x="34723" y="237489"/>
                </a:lnTo>
                <a:lnTo>
                  <a:pt x="37464" y="243839"/>
                </a:lnTo>
                <a:lnTo>
                  <a:pt x="37236" y="243839"/>
                </a:lnTo>
                <a:lnTo>
                  <a:pt x="40868" y="250189"/>
                </a:lnTo>
                <a:lnTo>
                  <a:pt x="40614" y="250189"/>
                </a:lnTo>
                <a:lnTo>
                  <a:pt x="44576" y="256539"/>
                </a:lnTo>
                <a:lnTo>
                  <a:pt x="44297" y="256539"/>
                </a:lnTo>
                <a:lnTo>
                  <a:pt x="48577" y="262889"/>
                </a:lnTo>
                <a:lnTo>
                  <a:pt x="48285" y="262889"/>
                </a:lnTo>
                <a:lnTo>
                  <a:pt x="52870" y="269239"/>
                </a:lnTo>
                <a:lnTo>
                  <a:pt x="52552" y="269239"/>
                </a:lnTo>
                <a:lnTo>
                  <a:pt x="57429" y="275589"/>
                </a:lnTo>
                <a:lnTo>
                  <a:pt x="58132" y="275589"/>
                </a:lnTo>
                <a:lnTo>
                  <a:pt x="62268" y="280670"/>
                </a:lnTo>
                <a:lnTo>
                  <a:pt x="61912" y="280670"/>
                </a:lnTo>
                <a:lnTo>
                  <a:pt x="67360" y="285750"/>
                </a:lnTo>
                <a:lnTo>
                  <a:pt x="66979" y="285750"/>
                </a:lnTo>
                <a:lnTo>
                  <a:pt x="72694" y="290829"/>
                </a:lnTo>
                <a:lnTo>
                  <a:pt x="72301" y="290829"/>
                </a:lnTo>
                <a:lnTo>
                  <a:pt x="78270" y="295910"/>
                </a:lnTo>
                <a:lnTo>
                  <a:pt x="77863" y="295910"/>
                </a:lnTo>
                <a:lnTo>
                  <a:pt x="84074" y="300989"/>
                </a:lnTo>
                <a:lnTo>
                  <a:pt x="83654" y="300989"/>
                </a:lnTo>
                <a:lnTo>
                  <a:pt x="90106" y="304800"/>
                </a:lnTo>
                <a:lnTo>
                  <a:pt x="89662" y="304800"/>
                </a:lnTo>
                <a:lnTo>
                  <a:pt x="96329" y="308610"/>
                </a:lnTo>
                <a:lnTo>
                  <a:pt x="95872" y="308610"/>
                </a:lnTo>
                <a:lnTo>
                  <a:pt x="102755" y="312420"/>
                </a:lnTo>
                <a:lnTo>
                  <a:pt x="102285" y="312420"/>
                </a:lnTo>
                <a:lnTo>
                  <a:pt x="109372" y="316229"/>
                </a:lnTo>
                <a:lnTo>
                  <a:pt x="108889" y="316229"/>
                </a:lnTo>
                <a:lnTo>
                  <a:pt x="116166" y="320039"/>
                </a:lnTo>
                <a:lnTo>
                  <a:pt x="118160" y="320039"/>
                </a:lnTo>
                <a:lnTo>
                  <a:pt x="123139" y="322579"/>
                </a:lnTo>
                <a:lnTo>
                  <a:pt x="122618" y="322579"/>
                </a:lnTo>
                <a:lnTo>
                  <a:pt x="130263" y="325120"/>
                </a:lnTo>
                <a:lnTo>
                  <a:pt x="133629" y="325120"/>
                </a:lnTo>
                <a:lnTo>
                  <a:pt x="137528" y="326389"/>
                </a:lnTo>
                <a:lnTo>
                  <a:pt x="136994" y="326389"/>
                </a:lnTo>
                <a:lnTo>
                  <a:pt x="144945" y="328929"/>
                </a:lnTo>
                <a:lnTo>
                  <a:pt x="148450" y="328929"/>
                </a:lnTo>
                <a:lnTo>
                  <a:pt x="152501" y="330200"/>
                </a:lnTo>
                <a:lnTo>
                  <a:pt x="159613" y="330200"/>
                </a:lnTo>
                <a:lnTo>
                  <a:pt x="167957" y="331470"/>
                </a:lnTo>
                <a:lnTo>
                  <a:pt x="261270" y="331470"/>
                </a:lnTo>
                <a:lnTo>
                  <a:pt x="259549" y="332739"/>
                </a:lnTo>
                <a:lnTo>
                  <a:pt x="251980" y="336550"/>
                </a:lnTo>
                <a:lnTo>
                  <a:pt x="251485" y="336550"/>
                </a:lnTo>
                <a:lnTo>
                  <a:pt x="244208" y="339089"/>
                </a:lnTo>
                <a:lnTo>
                  <a:pt x="236232" y="342900"/>
                </a:lnTo>
                <a:lnTo>
                  <a:pt x="228079" y="345439"/>
                </a:lnTo>
                <a:lnTo>
                  <a:pt x="219201" y="347979"/>
                </a:lnTo>
                <a:lnTo>
                  <a:pt x="210693" y="350520"/>
                </a:lnTo>
                <a:lnTo>
                  <a:pt x="193243" y="353060"/>
                </a:lnTo>
                <a:close/>
              </a:path>
              <a:path w="351154" h="353060">
                <a:moveTo>
                  <a:pt x="22402" y="168910"/>
                </a:moveTo>
                <a:lnTo>
                  <a:pt x="22428" y="167639"/>
                </a:lnTo>
                <a:lnTo>
                  <a:pt x="22402" y="168910"/>
                </a:lnTo>
                <a:close/>
              </a:path>
              <a:path w="351154" h="353060">
                <a:moveTo>
                  <a:pt x="328739" y="168910"/>
                </a:moveTo>
                <a:lnTo>
                  <a:pt x="328648" y="167639"/>
                </a:lnTo>
                <a:lnTo>
                  <a:pt x="328739" y="168910"/>
                </a:lnTo>
                <a:close/>
              </a:path>
              <a:path w="351154" h="353060">
                <a:moveTo>
                  <a:pt x="22493" y="185420"/>
                </a:moveTo>
                <a:lnTo>
                  <a:pt x="22402" y="184150"/>
                </a:lnTo>
                <a:lnTo>
                  <a:pt x="22493" y="185420"/>
                </a:lnTo>
                <a:close/>
              </a:path>
              <a:path w="351154" h="353060">
                <a:moveTo>
                  <a:pt x="350318" y="193039"/>
                </a:moveTo>
                <a:lnTo>
                  <a:pt x="328104" y="193039"/>
                </a:lnTo>
                <a:lnTo>
                  <a:pt x="328739" y="184150"/>
                </a:lnTo>
                <a:lnTo>
                  <a:pt x="328714" y="185420"/>
                </a:lnTo>
                <a:lnTo>
                  <a:pt x="350939" y="185420"/>
                </a:lnTo>
                <a:lnTo>
                  <a:pt x="350318" y="193039"/>
                </a:lnTo>
                <a:close/>
              </a:path>
              <a:path w="351154" h="353060">
                <a:moveTo>
                  <a:pt x="23135" y="193039"/>
                </a:moveTo>
                <a:lnTo>
                  <a:pt x="22987" y="191770"/>
                </a:lnTo>
                <a:lnTo>
                  <a:pt x="23135" y="193039"/>
                </a:lnTo>
                <a:close/>
              </a:path>
              <a:path w="351154" h="353060">
                <a:moveTo>
                  <a:pt x="349471" y="200660"/>
                </a:moveTo>
                <a:lnTo>
                  <a:pt x="327113" y="200660"/>
                </a:lnTo>
                <a:lnTo>
                  <a:pt x="328168" y="191770"/>
                </a:lnTo>
                <a:lnTo>
                  <a:pt x="328104" y="193039"/>
                </a:lnTo>
                <a:lnTo>
                  <a:pt x="350318" y="193039"/>
                </a:lnTo>
                <a:lnTo>
                  <a:pt x="350215" y="194310"/>
                </a:lnTo>
                <a:lnTo>
                  <a:pt x="349471" y="200660"/>
                </a:lnTo>
                <a:close/>
              </a:path>
              <a:path w="351154" h="353060">
                <a:moveTo>
                  <a:pt x="24157" y="200660"/>
                </a:moveTo>
                <a:lnTo>
                  <a:pt x="24028" y="200660"/>
                </a:lnTo>
                <a:lnTo>
                  <a:pt x="23952" y="199389"/>
                </a:lnTo>
                <a:lnTo>
                  <a:pt x="24157" y="200660"/>
                </a:lnTo>
                <a:close/>
              </a:path>
              <a:path w="351154" h="353060">
                <a:moveTo>
                  <a:pt x="348237" y="208279"/>
                </a:moveTo>
                <a:lnTo>
                  <a:pt x="325755" y="208279"/>
                </a:lnTo>
                <a:lnTo>
                  <a:pt x="327202" y="199389"/>
                </a:lnTo>
                <a:lnTo>
                  <a:pt x="327113" y="200660"/>
                </a:lnTo>
                <a:lnTo>
                  <a:pt x="349471" y="200660"/>
                </a:lnTo>
                <a:lnTo>
                  <a:pt x="349173" y="203200"/>
                </a:lnTo>
                <a:lnTo>
                  <a:pt x="348237" y="208279"/>
                </a:lnTo>
                <a:close/>
              </a:path>
              <a:path w="351154" h="353060">
                <a:moveTo>
                  <a:pt x="25546" y="208279"/>
                </a:moveTo>
                <a:lnTo>
                  <a:pt x="25387" y="208279"/>
                </a:lnTo>
                <a:lnTo>
                  <a:pt x="25285" y="207010"/>
                </a:lnTo>
                <a:lnTo>
                  <a:pt x="25546" y="208279"/>
                </a:lnTo>
                <a:close/>
              </a:path>
              <a:path w="351154" h="353060">
                <a:moveTo>
                  <a:pt x="346746" y="215900"/>
                </a:moveTo>
                <a:lnTo>
                  <a:pt x="324027" y="215900"/>
                </a:lnTo>
                <a:lnTo>
                  <a:pt x="325869" y="207010"/>
                </a:lnTo>
                <a:lnTo>
                  <a:pt x="325755" y="208279"/>
                </a:lnTo>
                <a:lnTo>
                  <a:pt x="348237" y="208279"/>
                </a:lnTo>
                <a:lnTo>
                  <a:pt x="347535" y="212089"/>
                </a:lnTo>
                <a:lnTo>
                  <a:pt x="346746" y="215900"/>
                </a:lnTo>
                <a:close/>
              </a:path>
              <a:path w="351154" h="353060">
                <a:moveTo>
                  <a:pt x="27303" y="215900"/>
                </a:moveTo>
                <a:lnTo>
                  <a:pt x="27114" y="215900"/>
                </a:lnTo>
                <a:lnTo>
                  <a:pt x="26987" y="214629"/>
                </a:lnTo>
                <a:lnTo>
                  <a:pt x="27303" y="215900"/>
                </a:lnTo>
                <a:close/>
              </a:path>
              <a:path w="351154" h="353060">
                <a:moveTo>
                  <a:pt x="344910" y="223520"/>
                </a:moveTo>
                <a:lnTo>
                  <a:pt x="321945" y="223520"/>
                </a:lnTo>
                <a:lnTo>
                  <a:pt x="324167" y="214629"/>
                </a:lnTo>
                <a:lnTo>
                  <a:pt x="324027" y="215900"/>
                </a:lnTo>
                <a:lnTo>
                  <a:pt x="346746" y="215900"/>
                </a:lnTo>
                <a:lnTo>
                  <a:pt x="345694" y="220979"/>
                </a:lnTo>
                <a:lnTo>
                  <a:pt x="344910" y="223520"/>
                </a:lnTo>
                <a:close/>
              </a:path>
              <a:path w="351154" h="353060">
                <a:moveTo>
                  <a:pt x="29474" y="223520"/>
                </a:moveTo>
                <a:lnTo>
                  <a:pt x="29197" y="223520"/>
                </a:lnTo>
                <a:lnTo>
                  <a:pt x="29044" y="222250"/>
                </a:lnTo>
                <a:lnTo>
                  <a:pt x="29474" y="223520"/>
                </a:lnTo>
                <a:close/>
              </a:path>
              <a:path w="351154" h="353060">
                <a:moveTo>
                  <a:pt x="340601" y="237489"/>
                </a:moveTo>
                <a:lnTo>
                  <a:pt x="316763" y="237489"/>
                </a:lnTo>
                <a:lnTo>
                  <a:pt x="319709" y="229870"/>
                </a:lnTo>
                <a:lnTo>
                  <a:pt x="319519" y="229870"/>
                </a:lnTo>
                <a:lnTo>
                  <a:pt x="322110" y="222250"/>
                </a:lnTo>
                <a:lnTo>
                  <a:pt x="321945" y="223520"/>
                </a:lnTo>
                <a:lnTo>
                  <a:pt x="344910" y="223520"/>
                </a:lnTo>
                <a:lnTo>
                  <a:pt x="340601" y="237489"/>
                </a:lnTo>
                <a:close/>
              </a:path>
              <a:path w="351154" h="353060">
                <a:moveTo>
                  <a:pt x="34723" y="237489"/>
                </a:moveTo>
                <a:lnTo>
                  <a:pt x="34378" y="237489"/>
                </a:lnTo>
                <a:lnTo>
                  <a:pt x="34175" y="236220"/>
                </a:lnTo>
                <a:lnTo>
                  <a:pt x="34723" y="237489"/>
                </a:lnTo>
                <a:close/>
              </a:path>
              <a:path w="351154" h="353060">
                <a:moveTo>
                  <a:pt x="321335" y="275589"/>
                </a:moveTo>
                <a:lnTo>
                  <a:pt x="293712" y="275589"/>
                </a:lnTo>
                <a:lnTo>
                  <a:pt x="298602" y="269239"/>
                </a:lnTo>
                <a:lnTo>
                  <a:pt x="298284" y="269239"/>
                </a:lnTo>
                <a:lnTo>
                  <a:pt x="302869" y="262889"/>
                </a:lnTo>
                <a:lnTo>
                  <a:pt x="302564" y="262889"/>
                </a:lnTo>
                <a:lnTo>
                  <a:pt x="306844" y="256539"/>
                </a:lnTo>
                <a:lnTo>
                  <a:pt x="306577" y="256539"/>
                </a:lnTo>
                <a:lnTo>
                  <a:pt x="310527" y="250189"/>
                </a:lnTo>
                <a:lnTo>
                  <a:pt x="310273" y="250189"/>
                </a:lnTo>
                <a:lnTo>
                  <a:pt x="313905" y="243839"/>
                </a:lnTo>
                <a:lnTo>
                  <a:pt x="313677" y="243839"/>
                </a:lnTo>
                <a:lnTo>
                  <a:pt x="316966" y="236220"/>
                </a:lnTo>
                <a:lnTo>
                  <a:pt x="316763" y="237489"/>
                </a:lnTo>
                <a:lnTo>
                  <a:pt x="340601" y="237489"/>
                </a:lnTo>
                <a:lnTo>
                  <a:pt x="337261" y="245110"/>
                </a:lnTo>
                <a:lnTo>
                  <a:pt x="333730" y="254000"/>
                </a:lnTo>
                <a:lnTo>
                  <a:pt x="330098" y="260350"/>
                </a:lnTo>
                <a:lnTo>
                  <a:pt x="325615" y="267970"/>
                </a:lnTo>
                <a:lnTo>
                  <a:pt x="321335" y="275589"/>
                </a:lnTo>
                <a:close/>
              </a:path>
              <a:path w="351154" h="353060">
                <a:moveTo>
                  <a:pt x="58132" y="275589"/>
                </a:moveTo>
                <a:lnTo>
                  <a:pt x="57429" y="275589"/>
                </a:lnTo>
                <a:lnTo>
                  <a:pt x="57099" y="274320"/>
                </a:lnTo>
                <a:lnTo>
                  <a:pt x="58132" y="275589"/>
                </a:lnTo>
                <a:close/>
              </a:path>
              <a:path w="351154" h="353060">
                <a:moveTo>
                  <a:pt x="279057" y="320039"/>
                </a:moveTo>
                <a:lnTo>
                  <a:pt x="234975" y="320039"/>
                </a:lnTo>
                <a:lnTo>
                  <a:pt x="242265" y="316229"/>
                </a:lnTo>
                <a:lnTo>
                  <a:pt x="241769" y="316229"/>
                </a:lnTo>
                <a:lnTo>
                  <a:pt x="248869" y="312420"/>
                </a:lnTo>
                <a:lnTo>
                  <a:pt x="248386" y="312420"/>
                </a:lnTo>
                <a:lnTo>
                  <a:pt x="255270" y="308610"/>
                </a:lnTo>
                <a:lnTo>
                  <a:pt x="254812" y="308610"/>
                </a:lnTo>
                <a:lnTo>
                  <a:pt x="261493" y="304800"/>
                </a:lnTo>
                <a:lnTo>
                  <a:pt x="261048" y="304800"/>
                </a:lnTo>
                <a:lnTo>
                  <a:pt x="267500" y="300989"/>
                </a:lnTo>
                <a:lnTo>
                  <a:pt x="267068" y="300989"/>
                </a:lnTo>
                <a:lnTo>
                  <a:pt x="273278" y="295910"/>
                </a:lnTo>
                <a:lnTo>
                  <a:pt x="272872" y="295910"/>
                </a:lnTo>
                <a:lnTo>
                  <a:pt x="278841" y="290829"/>
                </a:lnTo>
                <a:lnTo>
                  <a:pt x="278447" y="290829"/>
                </a:lnTo>
                <a:lnTo>
                  <a:pt x="284162" y="285750"/>
                </a:lnTo>
                <a:lnTo>
                  <a:pt x="283794" y="285750"/>
                </a:lnTo>
                <a:lnTo>
                  <a:pt x="289229" y="280670"/>
                </a:lnTo>
                <a:lnTo>
                  <a:pt x="288874" y="280670"/>
                </a:lnTo>
                <a:lnTo>
                  <a:pt x="294043" y="274320"/>
                </a:lnTo>
                <a:lnTo>
                  <a:pt x="293712" y="275589"/>
                </a:lnTo>
                <a:lnTo>
                  <a:pt x="321335" y="275589"/>
                </a:lnTo>
                <a:lnTo>
                  <a:pt x="293865" y="307339"/>
                </a:lnTo>
                <a:lnTo>
                  <a:pt x="287096" y="313689"/>
                </a:lnTo>
                <a:lnTo>
                  <a:pt x="280885" y="318770"/>
                </a:lnTo>
                <a:lnTo>
                  <a:pt x="279057" y="320039"/>
                </a:lnTo>
                <a:close/>
              </a:path>
              <a:path w="351154" h="353060">
                <a:moveTo>
                  <a:pt x="118160" y="320039"/>
                </a:moveTo>
                <a:lnTo>
                  <a:pt x="116166" y="320039"/>
                </a:lnTo>
                <a:lnTo>
                  <a:pt x="115671" y="318770"/>
                </a:lnTo>
                <a:lnTo>
                  <a:pt x="118160" y="320039"/>
                </a:lnTo>
                <a:close/>
              </a:path>
              <a:path w="351154" h="353060">
                <a:moveTo>
                  <a:pt x="271191" y="325120"/>
                </a:moveTo>
                <a:lnTo>
                  <a:pt x="220891" y="325120"/>
                </a:lnTo>
                <a:lnTo>
                  <a:pt x="228523" y="322579"/>
                </a:lnTo>
                <a:lnTo>
                  <a:pt x="228015" y="322579"/>
                </a:lnTo>
                <a:lnTo>
                  <a:pt x="235483" y="318770"/>
                </a:lnTo>
                <a:lnTo>
                  <a:pt x="234975" y="320039"/>
                </a:lnTo>
                <a:lnTo>
                  <a:pt x="279057" y="320039"/>
                </a:lnTo>
                <a:lnTo>
                  <a:pt x="273570" y="323850"/>
                </a:lnTo>
                <a:lnTo>
                  <a:pt x="271191" y="325120"/>
                </a:lnTo>
                <a:close/>
              </a:path>
              <a:path w="351154" h="353060">
                <a:moveTo>
                  <a:pt x="133629" y="325120"/>
                </a:moveTo>
                <a:lnTo>
                  <a:pt x="130263" y="325120"/>
                </a:lnTo>
                <a:lnTo>
                  <a:pt x="129730" y="323850"/>
                </a:lnTo>
                <a:lnTo>
                  <a:pt x="133629" y="325120"/>
                </a:lnTo>
                <a:close/>
              </a:path>
              <a:path w="351154" h="353060">
                <a:moveTo>
                  <a:pt x="264712" y="328929"/>
                </a:moveTo>
                <a:lnTo>
                  <a:pt x="206197" y="328929"/>
                </a:lnTo>
                <a:lnTo>
                  <a:pt x="214160" y="326389"/>
                </a:lnTo>
                <a:lnTo>
                  <a:pt x="213613" y="326389"/>
                </a:lnTo>
                <a:lnTo>
                  <a:pt x="221424" y="323850"/>
                </a:lnTo>
                <a:lnTo>
                  <a:pt x="220891" y="325120"/>
                </a:lnTo>
                <a:lnTo>
                  <a:pt x="271191" y="325120"/>
                </a:lnTo>
                <a:lnTo>
                  <a:pt x="266433" y="327660"/>
                </a:lnTo>
                <a:lnTo>
                  <a:pt x="264712" y="328929"/>
                </a:lnTo>
                <a:close/>
              </a:path>
              <a:path w="351154" h="353060">
                <a:moveTo>
                  <a:pt x="148450" y="328929"/>
                </a:moveTo>
                <a:lnTo>
                  <a:pt x="144945" y="328929"/>
                </a:lnTo>
                <a:lnTo>
                  <a:pt x="144399" y="327660"/>
                </a:lnTo>
                <a:lnTo>
                  <a:pt x="148450" y="328929"/>
                </a:lnTo>
                <a:close/>
              </a:path>
              <a:path w="351154" h="353060">
                <a:moveTo>
                  <a:pt x="261270" y="331470"/>
                </a:moveTo>
                <a:lnTo>
                  <a:pt x="183184" y="331470"/>
                </a:lnTo>
                <a:lnTo>
                  <a:pt x="191541" y="330200"/>
                </a:lnTo>
                <a:lnTo>
                  <a:pt x="198653" y="330200"/>
                </a:lnTo>
                <a:lnTo>
                  <a:pt x="206743" y="327660"/>
                </a:lnTo>
                <a:lnTo>
                  <a:pt x="206197" y="328929"/>
                </a:lnTo>
                <a:lnTo>
                  <a:pt x="264712" y="328929"/>
                </a:lnTo>
                <a:lnTo>
                  <a:pt x="261270" y="331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66005" y="5413692"/>
            <a:ext cx="0" cy="265430"/>
          </a:xfrm>
          <a:custGeom>
            <a:avLst/>
            <a:gdLst/>
            <a:ahLst/>
            <a:cxnLst/>
            <a:rect l="l" t="t" r="r" b="b"/>
            <a:pathLst>
              <a:path w="0" h="265429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59985" y="5478767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4">
                <a:moveTo>
                  <a:pt x="0" y="0"/>
                </a:moveTo>
                <a:lnTo>
                  <a:pt x="0" y="132714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40755" y="5533072"/>
            <a:ext cx="972185" cy="0"/>
          </a:xfrm>
          <a:custGeom>
            <a:avLst/>
            <a:gdLst/>
            <a:ahLst/>
            <a:cxnLst/>
            <a:rect l="l" t="t" r="r" b="b"/>
            <a:pathLst>
              <a:path w="972184" h="0">
                <a:moveTo>
                  <a:pt x="0" y="0"/>
                </a:moveTo>
                <a:lnTo>
                  <a:pt x="972184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59985" y="5533072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 h="0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43730" y="5545772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43730" y="3647122"/>
            <a:ext cx="0" cy="1898650"/>
          </a:xfrm>
          <a:custGeom>
            <a:avLst/>
            <a:gdLst/>
            <a:ahLst/>
            <a:cxnLst/>
            <a:rect l="l" t="t" r="r" b="b"/>
            <a:pathLst>
              <a:path w="0" h="1898650">
                <a:moveTo>
                  <a:pt x="0" y="0"/>
                </a:moveTo>
                <a:lnTo>
                  <a:pt x="0" y="189865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36110" y="3653472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3654" y="4201458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 h="0">
                <a:moveTo>
                  <a:pt x="0" y="0"/>
                </a:moveTo>
                <a:lnTo>
                  <a:pt x="373532" y="0"/>
                </a:lnTo>
              </a:path>
            </a:pathLst>
          </a:custGeom>
          <a:ln w="247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74221" y="420266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265" y="0"/>
                </a:lnTo>
              </a:path>
            </a:pathLst>
          </a:custGeom>
          <a:ln w="271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16750" y="5012372"/>
            <a:ext cx="0" cy="530225"/>
          </a:xfrm>
          <a:custGeom>
            <a:avLst/>
            <a:gdLst/>
            <a:ahLst/>
            <a:cxnLst/>
            <a:rect l="l" t="t" r="r" b="b"/>
            <a:pathLst>
              <a:path w="0"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39740" y="5387378"/>
            <a:ext cx="306070" cy="152400"/>
          </a:xfrm>
          <a:custGeom>
            <a:avLst/>
            <a:gdLst/>
            <a:ahLst/>
            <a:cxnLst/>
            <a:rect l="l" t="t" r="r" b="b"/>
            <a:pathLst>
              <a:path w="306070" h="152400">
                <a:moveTo>
                  <a:pt x="9042" y="152374"/>
                </a:moveTo>
                <a:lnTo>
                  <a:pt x="0" y="132080"/>
                </a:lnTo>
                <a:lnTo>
                  <a:pt x="296494" y="0"/>
                </a:lnTo>
                <a:lnTo>
                  <a:pt x="305536" y="20294"/>
                </a:lnTo>
                <a:lnTo>
                  <a:pt x="9042" y="152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83325" y="4199572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7074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05955" y="4199534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106"/>
                </a:lnTo>
              </a:path>
            </a:pathLst>
          </a:custGeom>
          <a:ln w="23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94935" y="365347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4179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10860" y="3661727"/>
            <a:ext cx="0" cy="530225"/>
          </a:xfrm>
          <a:custGeom>
            <a:avLst/>
            <a:gdLst/>
            <a:ahLst/>
            <a:cxnLst/>
            <a:rect l="l" t="t" r="r" b="b"/>
            <a:pathLst>
              <a:path w="0" h="530225">
                <a:moveTo>
                  <a:pt x="0" y="0"/>
                </a:moveTo>
                <a:lnTo>
                  <a:pt x="0" y="5302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511837" y="5625846"/>
            <a:ext cx="13843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05998" y="4112259"/>
            <a:ext cx="479425" cy="174625"/>
          </a:xfrm>
          <a:custGeom>
            <a:avLst/>
            <a:gdLst/>
            <a:ahLst/>
            <a:cxnLst/>
            <a:rect l="l" t="t" r="r" b="b"/>
            <a:pathLst>
              <a:path w="479425" h="174625">
                <a:moveTo>
                  <a:pt x="479425" y="174625"/>
                </a:moveTo>
                <a:lnTo>
                  <a:pt x="0" y="174625"/>
                </a:lnTo>
                <a:lnTo>
                  <a:pt x="0" y="0"/>
                </a:lnTo>
                <a:lnTo>
                  <a:pt x="479425" y="0"/>
                </a:lnTo>
                <a:lnTo>
                  <a:pt x="479425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152400"/>
                </a:lnTo>
                <a:lnTo>
                  <a:pt x="11112" y="152400"/>
                </a:lnTo>
                <a:lnTo>
                  <a:pt x="22225" y="163512"/>
                </a:lnTo>
                <a:lnTo>
                  <a:pt x="479425" y="163512"/>
                </a:lnTo>
                <a:lnTo>
                  <a:pt x="479425" y="174625"/>
                </a:lnTo>
                <a:close/>
              </a:path>
              <a:path w="479425" h="174625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479425" h="174625">
                <a:moveTo>
                  <a:pt x="457200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457200" y="11112"/>
                </a:lnTo>
                <a:lnTo>
                  <a:pt x="457200" y="22225"/>
                </a:lnTo>
                <a:close/>
              </a:path>
              <a:path w="479425" h="174625">
                <a:moveTo>
                  <a:pt x="457200" y="163512"/>
                </a:moveTo>
                <a:lnTo>
                  <a:pt x="457200" y="11112"/>
                </a:lnTo>
                <a:lnTo>
                  <a:pt x="468312" y="22225"/>
                </a:lnTo>
                <a:lnTo>
                  <a:pt x="479425" y="22225"/>
                </a:lnTo>
                <a:lnTo>
                  <a:pt x="479425" y="152400"/>
                </a:lnTo>
                <a:lnTo>
                  <a:pt x="468312" y="152400"/>
                </a:lnTo>
                <a:lnTo>
                  <a:pt x="457200" y="163512"/>
                </a:lnTo>
                <a:close/>
              </a:path>
              <a:path w="479425" h="174625">
                <a:moveTo>
                  <a:pt x="479425" y="22225"/>
                </a:moveTo>
                <a:lnTo>
                  <a:pt x="468312" y="22225"/>
                </a:lnTo>
                <a:lnTo>
                  <a:pt x="457200" y="11112"/>
                </a:lnTo>
                <a:lnTo>
                  <a:pt x="479425" y="11112"/>
                </a:lnTo>
                <a:lnTo>
                  <a:pt x="479425" y="22225"/>
                </a:lnTo>
                <a:close/>
              </a:path>
              <a:path w="479425" h="174625">
                <a:moveTo>
                  <a:pt x="22225" y="163512"/>
                </a:moveTo>
                <a:lnTo>
                  <a:pt x="11112" y="152400"/>
                </a:lnTo>
                <a:lnTo>
                  <a:pt x="22225" y="152400"/>
                </a:lnTo>
                <a:lnTo>
                  <a:pt x="22225" y="163512"/>
                </a:lnTo>
                <a:close/>
              </a:path>
              <a:path w="479425" h="174625">
                <a:moveTo>
                  <a:pt x="457200" y="163512"/>
                </a:moveTo>
                <a:lnTo>
                  <a:pt x="22225" y="163512"/>
                </a:lnTo>
                <a:lnTo>
                  <a:pt x="22225" y="152400"/>
                </a:lnTo>
                <a:lnTo>
                  <a:pt x="457200" y="152400"/>
                </a:lnTo>
                <a:lnTo>
                  <a:pt x="457200" y="163512"/>
                </a:lnTo>
                <a:close/>
              </a:path>
              <a:path w="479425" h="174625">
                <a:moveTo>
                  <a:pt x="479425" y="163512"/>
                </a:moveTo>
                <a:lnTo>
                  <a:pt x="457200" y="163512"/>
                </a:lnTo>
                <a:lnTo>
                  <a:pt x="468312" y="152400"/>
                </a:lnTo>
                <a:lnTo>
                  <a:pt x="479425" y="152400"/>
                </a:lnTo>
                <a:lnTo>
                  <a:pt x="479425" y="163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595850" y="3535362"/>
            <a:ext cx="1309370" cy="983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ts val="1655"/>
              </a:lnSpc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dirty="0" sz="1800" i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42772" y="4553902"/>
            <a:ext cx="140335" cy="476250"/>
          </a:xfrm>
          <a:custGeom>
            <a:avLst/>
            <a:gdLst/>
            <a:ahLst/>
            <a:cxnLst/>
            <a:rect l="l" t="t" r="r" b="b"/>
            <a:pathLst>
              <a:path w="140334" h="476250">
                <a:moveTo>
                  <a:pt x="140334" y="476250"/>
                </a:moveTo>
                <a:lnTo>
                  <a:pt x="0" y="476250"/>
                </a:lnTo>
                <a:lnTo>
                  <a:pt x="0" y="0"/>
                </a:lnTo>
                <a:lnTo>
                  <a:pt x="140334" y="0"/>
                </a:lnTo>
                <a:lnTo>
                  <a:pt x="14033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50850"/>
                </a:lnTo>
                <a:lnTo>
                  <a:pt x="12700" y="450850"/>
                </a:lnTo>
                <a:lnTo>
                  <a:pt x="25400" y="463550"/>
                </a:lnTo>
                <a:lnTo>
                  <a:pt x="140334" y="463550"/>
                </a:lnTo>
                <a:lnTo>
                  <a:pt x="140334" y="476250"/>
                </a:lnTo>
                <a:close/>
              </a:path>
              <a:path w="140334" h="47625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40334" h="476250">
                <a:moveTo>
                  <a:pt x="11493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4934" y="12700"/>
                </a:lnTo>
                <a:lnTo>
                  <a:pt x="114934" y="25400"/>
                </a:lnTo>
                <a:close/>
              </a:path>
              <a:path w="140334" h="476250">
                <a:moveTo>
                  <a:pt x="114934" y="463550"/>
                </a:moveTo>
                <a:lnTo>
                  <a:pt x="114934" y="12700"/>
                </a:lnTo>
                <a:lnTo>
                  <a:pt x="127634" y="25400"/>
                </a:lnTo>
                <a:lnTo>
                  <a:pt x="140334" y="25400"/>
                </a:lnTo>
                <a:lnTo>
                  <a:pt x="140334" y="450850"/>
                </a:lnTo>
                <a:lnTo>
                  <a:pt x="127634" y="450850"/>
                </a:lnTo>
                <a:lnTo>
                  <a:pt x="114934" y="463550"/>
                </a:lnTo>
                <a:close/>
              </a:path>
              <a:path w="140334" h="476250">
                <a:moveTo>
                  <a:pt x="140334" y="25400"/>
                </a:moveTo>
                <a:lnTo>
                  <a:pt x="127634" y="25400"/>
                </a:lnTo>
                <a:lnTo>
                  <a:pt x="114934" y="12700"/>
                </a:lnTo>
                <a:lnTo>
                  <a:pt x="140334" y="12700"/>
                </a:lnTo>
                <a:lnTo>
                  <a:pt x="140334" y="25400"/>
                </a:lnTo>
                <a:close/>
              </a:path>
              <a:path w="140334" h="476250">
                <a:moveTo>
                  <a:pt x="25400" y="463550"/>
                </a:moveTo>
                <a:lnTo>
                  <a:pt x="12700" y="450850"/>
                </a:lnTo>
                <a:lnTo>
                  <a:pt x="25400" y="450850"/>
                </a:lnTo>
                <a:lnTo>
                  <a:pt x="25400" y="463550"/>
                </a:lnTo>
                <a:close/>
              </a:path>
              <a:path w="140334" h="476250">
                <a:moveTo>
                  <a:pt x="114934" y="463550"/>
                </a:moveTo>
                <a:lnTo>
                  <a:pt x="25400" y="463550"/>
                </a:lnTo>
                <a:lnTo>
                  <a:pt x="25400" y="450850"/>
                </a:lnTo>
                <a:lnTo>
                  <a:pt x="114934" y="450850"/>
                </a:lnTo>
                <a:lnTo>
                  <a:pt x="114934" y="463550"/>
                </a:lnTo>
                <a:close/>
              </a:path>
              <a:path w="140334" h="476250">
                <a:moveTo>
                  <a:pt x="140334" y="463550"/>
                </a:moveTo>
                <a:lnTo>
                  <a:pt x="114934" y="463550"/>
                </a:lnTo>
                <a:lnTo>
                  <a:pt x="127634" y="450850"/>
                </a:lnTo>
                <a:lnTo>
                  <a:pt x="140334" y="450850"/>
                </a:lnTo>
                <a:lnTo>
                  <a:pt x="140334" y="463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15797" y="429291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72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75602" y="4296727"/>
            <a:ext cx="0" cy="546100"/>
          </a:xfrm>
          <a:custGeom>
            <a:avLst/>
            <a:gdLst/>
            <a:ahLst/>
            <a:cxnLst/>
            <a:rect l="l" t="t" r="r" b="b"/>
            <a:pathLst>
              <a:path w="0" h="546100">
                <a:moveTo>
                  <a:pt x="0" y="0"/>
                </a:moveTo>
                <a:lnTo>
                  <a:pt x="0" y="5461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69671" y="4814252"/>
            <a:ext cx="10593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74564" y="4166717"/>
            <a:ext cx="71755" cy="71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75119" y="4264799"/>
            <a:ext cx="71640" cy="72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17847" y="4165574"/>
            <a:ext cx="71500" cy="71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2937" y="2339441"/>
            <a:ext cx="5583555" cy="0"/>
          </a:xfrm>
          <a:custGeom>
            <a:avLst/>
            <a:gdLst/>
            <a:ahLst/>
            <a:cxnLst/>
            <a:rect l="l" t="t" r="r" b="b"/>
            <a:pathLst>
              <a:path w="5583555" h="0">
                <a:moveTo>
                  <a:pt x="0" y="0"/>
                </a:moveTo>
                <a:lnTo>
                  <a:pt x="5583542" y="0"/>
                </a:lnTo>
              </a:path>
            </a:pathLst>
          </a:custGeom>
          <a:ln w="12700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49680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90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932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74825" y="1777999"/>
            <a:ext cx="10420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实验</a:t>
            </a:r>
            <a:r>
              <a:rPr dirty="0" sz="3200">
                <a:latin typeface="黑体"/>
                <a:cs typeface="黑体"/>
              </a:rPr>
              <a:t>: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5435" y="2403348"/>
            <a:ext cx="7219188" cy="3800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1322" y="1346199"/>
            <a:ext cx="6810375" cy="121793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实验数据</a:t>
            </a:r>
            <a:r>
              <a:rPr dirty="0" sz="2800" spc="-5">
                <a:latin typeface="华文楷体"/>
                <a:cs typeface="华文楷体"/>
              </a:rPr>
              <a:t>: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换用不同的导体</a:t>
            </a:r>
            <a:r>
              <a:rPr dirty="0" sz="2800" spc="-5">
                <a:latin typeface="华文楷体"/>
                <a:cs typeface="华文楷体"/>
              </a:rPr>
              <a:t>,</a:t>
            </a:r>
            <a:r>
              <a:rPr dirty="0" sz="2800">
                <a:latin typeface="华文楷体"/>
                <a:cs typeface="华文楷体"/>
              </a:rPr>
              <a:t>重复上述实验</a:t>
            </a:r>
            <a:r>
              <a:rPr dirty="0" sz="2800" spc="-5">
                <a:latin typeface="华文楷体"/>
                <a:cs typeface="华文楷体"/>
              </a:rPr>
              <a:t>,</a:t>
            </a:r>
            <a:r>
              <a:rPr dirty="0" sz="2800">
                <a:latin typeface="华文楷体"/>
                <a:cs typeface="华文楷体"/>
              </a:rPr>
              <a:t>记录数据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67204" y="2972307"/>
          <a:ext cx="6922134" cy="2073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6240"/>
                <a:gridCol w="661035"/>
                <a:gridCol w="661670"/>
                <a:gridCol w="661035"/>
                <a:gridCol w="660400"/>
                <a:gridCol w="661035"/>
                <a:gridCol w="661670"/>
              </a:tblGrid>
              <a:tr h="629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000">
                          <a:latin typeface="楷体"/>
                          <a:cs typeface="楷体"/>
                        </a:rPr>
                        <a:t>通过导体的电</a:t>
                      </a:r>
                      <a:r>
                        <a:rPr dirty="0" sz="2000" spc="5">
                          <a:latin typeface="楷体"/>
                          <a:cs typeface="楷体"/>
                        </a:rPr>
                        <a:t>流</a:t>
                      </a:r>
                      <a:r>
                        <a:rPr dirty="0" sz="2000" spc="-52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/A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>
                          <a:latin typeface="楷体"/>
                          <a:cs typeface="楷体"/>
                        </a:rPr>
                        <a:t>导体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>
                          <a:latin typeface="楷体"/>
                          <a:cs typeface="楷体"/>
                        </a:rPr>
                        <a:t>两端的电</a:t>
                      </a:r>
                      <a:r>
                        <a:rPr dirty="0" sz="2000" spc="5">
                          <a:latin typeface="楷体"/>
                          <a:cs typeface="楷体"/>
                        </a:rPr>
                        <a:t>压</a:t>
                      </a:r>
                      <a:r>
                        <a:rPr dirty="0" sz="2000" spc="-52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/V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0.63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1.87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2.49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3.00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</a:tr>
              <a:tr h="7156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>
                          <a:latin typeface="楷体"/>
                          <a:cs typeface="楷体"/>
                        </a:rPr>
                        <a:t>导体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000">
                          <a:latin typeface="楷体"/>
                          <a:cs typeface="楷体"/>
                        </a:rPr>
                        <a:t>两端的电</a:t>
                      </a:r>
                      <a:r>
                        <a:rPr dirty="0" sz="2000" spc="5">
                          <a:latin typeface="楷体"/>
                          <a:cs typeface="楷体"/>
                        </a:rPr>
                        <a:t>压</a:t>
                      </a:r>
                      <a:r>
                        <a:rPr dirty="0" sz="2000" spc="-52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/V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1.80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2.60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3.5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4.6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9865">
                    <a:lnL w="12700">
                      <a:solidFill>
                        <a:srgbClr val="070000"/>
                      </a:solidFill>
                      <a:prstDash val="solid"/>
                    </a:lnL>
                    <a:lnR w="12700">
                      <a:solidFill>
                        <a:srgbClr val="070000"/>
                      </a:solidFill>
                      <a:prstDash val="solid"/>
                    </a:lnR>
                    <a:lnT w="12700">
                      <a:solidFill>
                        <a:srgbClr val="070000"/>
                      </a:solidFill>
                      <a:prstDash val="solid"/>
                    </a:lnT>
                    <a:lnB w="12700">
                      <a:solidFill>
                        <a:srgbClr val="07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255" y="1858010"/>
            <a:ext cx="50133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作出两个金属导体的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Times New Roman"/>
                <a:cs typeface="Times New Roman"/>
              </a:rPr>
              <a:t>-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>
                <a:latin typeface="华文楷体"/>
                <a:cs typeface="华文楷体"/>
              </a:rPr>
              <a:t>图像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5495" y="2371344"/>
            <a:ext cx="5629910" cy="3229610"/>
          </a:xfrm>
          <a:custGeom>
            <a:avLst/>
            <a:gdLst/>
            <a:ahLst/>
            <a:cxnLst/>
            <a:rect l="l" t="t" r="r" b="b"/>
            <a:pathLst>
              <a:path w="5629909" h="3229610">
                <a:moveTo>
                  <a:pt x="0" y="0"/>
                </a:moveTo>
                <a:lnTo>
                  <a:pt x="5629656" y="0"/>
                </a:lnTo>
                <a:lnTo>
                  <a:pt x="5629656" y="3229355"/>
                </a:lnTo>
                <a:lnTo>
                  <a:pt x="0" y="32293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20352" y="2366962"/>
            <a:ext cx="5638800" cy="3239135"/>
          </a:xfrm>
          <a:custGeom>
            <a:avLst/>
            <a:gdLst/>
            <a:ahLst/>
            <a:cxnLst/>
            <a:rect l="l" t="t" r="r" b="b"/>
            <a:pathLst>
              <a:path w="5638800" h="3239135">
                <a:moveTo>
                  <a:pt x="5634037" y="3239135"/>
                </a:moveTo>
                <a:lnTo>
                  <a:pt x="4762" y="3239135"/>
                </a:lnTo>
                <a:lnTo>
                  <a:pt x="3289" y="3238906"/>
                </a:lnTo>
                <a:lnTo>
                  <a:pt x="1968" y="3238220"/>
                </a:lnTo>
                <a:lnTo>
                  <a:pt x="914" y="3237166"/>
                </a:lnTo>
                <a:lnTo>
                  <a:pt x="228" y="3235845"/>
                </a:lnTo>
                <a:lnTo>
                  <a:pt x="0" y="3234372"/>
                </a:lnTo>
                <a:lnTo>
                  <a:pt x="0" y="4762"/>
                </a:lnTo>
                <a:lnTo>
                  <a:pt x="4762" y="0"/>
                </a:lnTo>
                <a:lnTo>
                  <a:pt x="5634037" y="0"/>
                </a:lnTo>
                <a:lnTo>
                  <a:pt x="563880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229610"/>
                </a:lnTo>
                <a:lnTo>
                  <a:pt x="4762" y="3229610"/>
                </a:lnTo>
                <a:lnTo>
                  <a:pt x="9525" y="3234372"/>
                </a:lnTo>
                <a:lnTo>
                  <a:pt x="5638800" y="3234372"/>
                </a:lnTo>
                <a:lnTo>
                  <a:pt x="5638571" y="3235845"/>
                </a:lnTo>
                <a:lnTo>
                  <a:pt x="5637885" y="3237166"/>
                </a:lnTo>
                <a:lnTo>
                  <a:pt x="5636831" y="3238220"/>
                </a:lnTo>
                <a:lnTo>
                  <a:pt x="5635510" y="3238906"/>
                </a:lnTo>
                <a:lnTo>
                  <a:pt x="5634037" y="3239135"/>
                </a:lnTo>
                <a:close/>
              </a:path>
              <a:path w="5638800" h="323913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638800" h="3239135">
                <a:moveTo>
                  <a:pt x="562927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629275" y="4762"/>
                </a:lnTo>
                <a:lnTo>
                  <a:pt x="5629275" y="9525"/>
                </a:lnTo>
                <a:close/>
              </a:path>
              <a:path w="5638800" h="3239135">
                <a:moveTo>
                  <a:pt x="5629275" y="3234372"/>
                </a:moveTo>
                <a:lnTo>
                  <a:pt x="5629275" y="4762"/>
                </a:lnTo>
                <a:lnTo>
                  <a:pt x="5634037" y="9525"/>
                </a:lnTo>
                <a:lnTo>
                  <a:pt x="5638800" y="9525"/>
                </a:lnTo>
                <a:lnTo>
                  <a:pt x="5638800" y="3229610"/>
                </a:lnTo>
                <a:lnTo>
                  <a:pt x="5634037" y="3229610"/>
                </a:lnTo>
                <a:lnTo>
                  <a:pt x="5629275" y="3234372"/>
                </a:lnTo>
                <a:close/>
              </a:path>
              <a:path w="5638800" h="3239135">
                <a:moveTo>
                  <a:pt x="5638800" y="9525"/>
                </a:moveTo>
                <a:lnTo>
                  <a:pt x="5634037" y="9525"/>
                </a:lnTo>
                <a:lnTo>
                  <a:pt x="5629275" y="4762"/>
                </a:lnTo>
                <a:lnTo>
                  <a:pt x="5638800" y="4762"/>
                </a:lnTo>
                <a:lnTo>
                  <a:pt x="5638800" y="9525"/>
                </a:lnTo>
                <a:close/>
              </a:path>
              <a:path w="5638800" h="3239135">
                <a:moveTo>
                  <a:pt x="9525" y="3234372"/>
                </a:moveTo>
                <a:lnTo>
                  <a:pt x="4762" y="3229610"/>
                </a:lnTo>
                <a:lnTo>
                  <a:pt x="9525" y="3229610"/>
                </a:lnTo>
                <a:lnTo>
                  <a:pt x="9525" y="3234372"/>
                </a:lnTo>
                <a:close/>
              </a:path>
              <a:path w="5638800" h="3239135">
                <a:moveTo>
                  <a:pt x="5629275" y="3234372"/>
                </a:moveTo>
                <a:lnTo>
                  <a:pt x="9525" y="3234372"/>
                </a:lnTo>
                <a:lnTo>
                  <a:pt x="9525" y="3229610"/>
                </a:lnTo>
                <a:lnTo>
                  <a:pt x="5629275" y="3229610"/>
                </a:lnTo>
                <a:lnTo>
                  <a:pt x="5629275" y="3234372"/>
                </a:lnTo>
                <a:close/>
              </a:path>
              <a:path w="5638800" h="3239135">
                <a:moveTo>
                  <a:pt x="5638800" y="3234372"/>
                </a:moveTo>
                <a:lnTo>
                  <a:pt x="5629275" y="3234372"/>
                </a:lnTo>
                <a:lnTo>
                  <a:pt x="5634037" y="3229610"/>
                </a:lnTo>
                <a:lnTo>
                  <a:pt x="5638800" y="3229610"/>
                </a:lnTo>
                <a:lnTo>
                  <a:pt x="5638800" y="32343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0514" y="4820018"/>
            <a:ext cx="5213350" cy="0"/>
          </a:xfrm>
          <a:custGeom>
            <a:avLst/>
            <a:gdLst/>
            <a:ahLst/>
            <a:cxnLst/>
            <a:rect l="l" t="t" r="r" b="b"/>
            <a:pathLst>
              <a:path w="5213350" h="0">
                <a:moveTo>
                  <a:pt x="0" y="0"/>
                </a:moveTo>
                <a:lnTo>
                  <a:pt x="521275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50514" y="4033342"/>
            <a:ext cx="5213350" cy="0"/>
          </a:xfrm>
          <a:custGeom>
            <a:avLst/>
            <a:gdLst/>
            <a:ahLst/>
            <a:cxnLst/>
            <a:rect l="l" t="t" r="r" b="b"/>
            <a:pathLst>
              <a:path w="5213350" h="0">
                <a:moveTo>
                  <a:pt x="0" y="0"/>
                </a:moveTo>
                <a:lnTo>
                  <a:pt x="521275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0514" y="3640010"/>
            <a:ext cx="5213350" cy="0"/>
          </a:xfrm>
          <a:custGeom>
            <a:avLst/>
            <a:gdLst/>
            <a:ahLst/>
            <a:cxnLst/>
            <a:rect l="l" t="t" r="r" b="b"/>
            <a:pathLst>
              <a:path w="5213350" h="0">
                <a:moveTo>
                  <a:pt x="0" y="0"/>
                </a:moveTo>
                <a:lnTo>
                  <a:pt x="521275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0514" y="3246666"/>
            <a:ext cx="5213350" cy="0"/>
          </a:xfrm>
          <a:custGeom>
            <a:avLst/>
            <a:gdLst/>
            <a:ahLst/>
            <a:cxnLst/>
            <a:rect l="l" t="t" r="r" b="b"/>
            <a:pathLst>
              <a:path w="5213350" h="0">
                <a:moveTo>
                  <a:pt x="0" y="0"/>
                </a:moveTo>
                <a:lnTo>
                  <a:pt x="5212753" y="0"/>
                </a:lnTo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50514" y="2853334"/>
            <a:ext cx="5213350" cy="0"/>
          </a:xfrm>
          <a:custGeom>
            <a:avLst/>
            <a:gdLst/>
            <a:ahLst/>
            <a:cxnLst/>
            <a:rect l="l" t="t" r="r" b="b"/>
            <a:pathLst>
              <a:path w="5213350" h="0">
                <a:moveTo>
                  <a:pt x="0" y="0"/>
                </a:moveTo>
                <a:lnTo>
                  <a:pt x="521275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50514" y="2459989"/>
            <a:ext cx="5213350" cy="0"/>
          </a:xfrm>
          <a:custGeom>
            <a:avLst/>
            <a:gdLst/>
            <a:ahLst/>
            <a:cxnLst/>
            <a:rect l="l" t="t" r="r" b="b"/>
            <a:pathLst>
              <a:path w="5213350" h="0">
                <a:moveTo>
                  <a:pt x="0" y="0"/>
                </a:moveTo>
                <a:lnTo>
                  <a:pt x="521275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19308" y="2459989"/>
            <a:ext cx="0" cy="2360295"/>
          </a:xfrm>
          <a:custGeom>
            <a:avLst/>
            <a:gdLst/>
            <a:ahLst/>
            <a:cxnLst/>
            <a:rect l="l" t="t" r="r" b="b"/>
            <a:pathLst>
              <a:path w="0" h="2360295">
                <a:moveTo>
                  <a:pt x="0" y="0"/>
                </a:moveTo>
                <a:lnTo>
                  <a:pt x="0" y="23600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88103" y="2459989"/>
            <a:ext cx="0" cy="2360295"/>
          </a:xfrm>
          <a:custGeom>
            <a:avLst/>
            <a:gdLst/>
            <a:ahLst/>
            <a:cxnLst/>
            <a:rect l="l" t="t" r="r" b="b"/>
            <a:pathLst>
              <a:path w="0" h="2360295">
                <a:moveTo>
                  <a:pt x="0" y="0"/>
                </a:moveTo>
                <a:lnTo>
                  <a:pt x="0" y="23600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56897" y="2459989"/>
            <a:ext cx="0" cy="2360295"/>
          </a:xfrm>
          <a:custGeom>
            <a:avLst/>
            <a:gdLst/>
            <a:ahLst/>
            <a:cxnLst/>
            <a:rect l="l" t="t" r="r" b="b"/>
            <a:pathLst>
              <a:path w="0" h="2360295">
                <a:moveTo>
                  <a:pt x="0" y="0"/>
                </a:moveTo>
                <a:lnTo>
                  <a:pt x="0" y="23600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25678" y="2459989"/>
            <a:ext cx="0" cy="2360295"/>
          </a:xfrm>
          <a:custGeom>
            <a:avLst/>
            <a:gdLst/>
            <a:ahLst/>
            <a:cxnLst/>
            <a:rect l="l" t="t" r="r" b="b"/>
            <a:pathLst>
              <a:path w="0" h="2360295">
                <a:moveTo>
                  <a:pt x="0" y="0"/>
                </a:moveTo>
                <a:lnTo>
                  <a:pt x="0" y="23600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94473" y="2459989"/>
            <a:ext cx="0" cy="2360295"/>
          </a:xfrm>
          <a:custGeom>
            <a:avLst/>
            <a:gdLst/>
            <a:ahLst/>
            <a:cxnLst/>
            <a:rect l="l" t="t" r="r" b="b"/>
            <a:pathLst>
              <a:path w="0" h="2360295">
                <a:moveTo>
                  <a:pt x="0" y="0"/>
                </a:moveTo>
                <a:lnTo>
                  <a:pt x="0" y="23600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63267" y="2459989"/>
            <a:ext cx="0" cy="2360295"/>
          </a:xfrm>
          <a:custGeom>
            <a:avLst/>
            <a:gdLst/>
            <a:ahLst/>
            <a:cxnLst/>
            <a:rect l="l" t="t" r="r" b="b"/>
            <a:pathLst>
              <a:path w="0" h="2360295">
                <a:moveTo>
                  <a:pt x="0" y="0"/>
                </a:moveTo>
                <a:lnTo>
                  <a:pt x="0" y="23600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50514" y="2459989"/>
            <a:ext cx="0" cy="2360295"/>
          </a:xfrm>
          <a:custGeom>
            <a:avLst/>
            <a:gdLst/>
            <a:ahLst/>
            <a:cxnLst/>
            <a:rect l="l" t="t" r="r" b="b"/>
            <a:pathLst>
              <a:path w="0" h="2360295">
                <a:moveTo>
                  <a:pt x="0" y="0"/>
                </a:moveTo>
                <a:lnTo>
                  <a:pt x="0" y="2360028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50514" y="4426686"/>
            <a:ext cx="5213350" cy="0"/>
          </a:xfrm>
          <a:custGeom>
            <a:avLst/>
            <a:gdLst/>
            <a:ahLst/>
            <a:cxnLst/>
            <a:rect l="l" t="t" r="r" b="b"/>
            <a:pathLst>
              <a:path w="5213350" h="0">
                <a:moveTo>
                  <a:pt x="0" y="0"/>
                </a:moveTo>
                <a:lnTo>
                  <a:pt x="5212753" y="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13966" y="4390021"/>
            <a:ext cx="73212" cy="7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82759" y="4036009"/>
            <a:ext cx="73213" cy="1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51554" y="3898341"/>
            <a:ext cx="73213" cy="73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20348" y="3654475"/>
            <a:ext cx="73213" cy="73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89131" y="3410597"/>
            <a:ext cx="73212" cy="73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57926" y="3210001"/>
            <a:ext cx="73210" cy="73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51554" y="3682009"/>
            <a:ext cx="73213" cy="73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20349" y="3367341"/>
            <a:ext cx="73212" cy="733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89130" y="3013329"/>
            <a:ext cx="73213" cy="733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57925" y="2580665"/>
            <a:ext cx="73212" cy="733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50514" y="3212109"/>
            <a:ext cx="4353560" cy="1224280"/>
          </a:xfrm>
          <a:custGeom>
            <a:avLst/>
            <a:gdLst/>
            <a:ahLst/>
            <a:cxnLst/>
            <a:rect l="l" t="t" r="r" b="b"/>
            <a:pathLst>
              <a:path w="4353559" h="1224279">
                <a:moveTo>
                  <a:pt x="279" y="1224089"/>
                </a:moveTo>
                <a:lnTo>
                  <a:pt x="0" y="1224064"/>
                </a:lnTo>
                <a:lnTo>
                  <a:pt x="0" y="1204690"/>
                </a:lnTo>
                <a:lnTo>
                  <a:pt x="4341418" y="342"/>
                </a:lnTo>
                <a:lnTo>
                  <a:pt x="4343679" y="0"/>
                </a:lnTo>
                <a:lnTo>
                  <a:pt x="4345978" y="215"/>
                </a:lnTo>
                <a:lnTo>
                  <a:pt x="4353445" y="10401"/>
                </a:lnTo>
                <a:lnTo>
                  <a:pt x="4352963" y="12649"/>
                </a:lnTo>
                <a:lnTo>
                  <a:pt x="2552" y="1223746"/>
                </a:lnTo>
                <a:lnTo>
                  <a:pt x="279" y="122408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50514" y="2650921"/>
            <a:ext cx="4353560" cy="1795145"/>
          </a:xfrm>
          <a:custGeom>
            <a:avLst/>
            <a:gdLst/>
            <a:ahLst/>
            <a:cxnLst/>
            <a:rect l="l" t="t" r="r" b="b"/>
            <a:pathLst>
              <a:path w="4353559" h="1795145">
                <a:moveTo>
                  <a:pt x="0" y="1794586"/>
                </a:moveTo>
                <a:lnTo>
                  <a:pt x="0" y="1774836"/>
                </a:lnTo>
                <a:lnTo>
                  <a:pt x="4340352" y="660"/>
                </a:lnTo>
                <a:lnTo>
                  <a:pt x="4342574" y="63"/>
                </a:lnTo>
                <a:lnTo>
                  <a:pt x="4344873" y="0"/>
                </a:lnTo>
                <a:lnTo>
                  <a:pt x="4347108" y="495"/>
                </a:lnTo>
                <a:lnTo>
                  <a:pt x="4353483" y="9245"/>
                </a:lnTo>
                <a:lnTo>
                  <a:pt x="4353267" y="11531"/>
                </a:lnTo>
                <a:lnTo>
                  <a:pt x="3606" y="1793938"/>
                </a:lnTo>
                <a:lnTo>
                  <a:pt x="0" y="179458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983128" y="4731384"/>
            <a:ext cx="1060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8053" y="4338320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18053" y="3551554"/>
            <a:ext cx="71120" cy="55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8053" y="3157854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18053" y="2764790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8053" y="2371725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21939" y="4481931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46804" y="4481931"/>
            <a:ext cx="157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0.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5484" y="4481931"/>
            <a:ext cx="157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0.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84799" y="4481931"/>
            <a:ext cx="157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0.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53479" y="4481931"/>
            <a:ext cx="157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0.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22159" y="4481931"/>
            <a:ext cx="157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0.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90839" y="4481931"/>
            <a:ext cx="157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Calibri"/>
                <a:cs typeface="Calibri"/>
              </a:rPr>
              <a:t>0.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20352" y="2366962"/>
            <a:ext cx="5638800" cy="3239135"/>
          </a:xfrm>
          <a:custGeom>
            <a:avLst/>
            <a:gdLst/>
            <a:ahLst/>
            <a:cxnLst/>
            <a:rect l="l" t="t" r="r" b="b"/>
            <a:pathLst>
              <a:path w="5638800" h="3239135">
                <a:moveTo>
                  <a:pt x="5634037" y="3239135"/>
                </a:moveTo>
                <a:lnTo>
                  <a:pt x="4762" y="3239135"/>
                </a:lnTo>
                <a:lnTo>
                  <a:pt x="3289" y="3238906"/>
                </a:lnTo>
                <a:lnTo>
                  <a:pt x="1968" y="3238220"/>
                </a:lnTo>
                <a:lnTo>
                  <a:pt x="914" y="3237166"/>
                </a:lnTo>
                <a:lnTo>
                  <a:pt x="228" y="3235845"/>
                </a:lnTo>
                <a:lnTo>
                  <a:pt x="0" y="3234372"/>
                </a:lnTo>
                <a:lnTo>
                  <a:pt x="0" y="4762"/>
                </a:lnTo>
                <a:lnTo>
                  <a:pt x="4762" y="0"/>
                </a:lnTo>
                <a:lnTo>
                  <a:pt x="5634037" y="0"/>
                </a:lnTo>
                <a:lnTo>
                  <a:pt x="563880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229610"/>
                </a:lnTo>
                <a:lnTo>
                  <a:pt x="4762" y="3229610"/>
                </a:lnTo>
                <a:lnTo>
                  <a:pt x="9525" y="3234372"/>
                </a:lnTo>
                <a:lnTo>
                  <a:pt x="5638800" y="3234372"/>
                </a:lnTo>
                <a:lnTo>
                  <a:pt x="5638571" y="3235845"/>
                </a:lnTo>
                <a:lnTo>
                  <a:pt x="5637885" y="3237166"/>
                </a:lnTo>
                <a:lnTo>
                  <a:pt x="5636831" y="3238220"/>
                </a:lnTo>
                <a:lnTo>
                  <a:pt x="5635510" y="3238906"/>
                </a:lnTo>
                <a:lnTo>
                  <a:pt x="5634037" y="3239135"/>
                </a:lnTo>
                <a:close/>
              </a:path>
              <a:path w="5638800" h="323913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638800" h="3239135">
                <a:moveTo>
                  <a:pt x="562927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629275" y="4762"/>
                </a:lnTo>
                <a:lnTo>
                  <a:pt x="5629275" y="9525"/>
                </a:lnTo>
                <a:close/>
              </a:path>
              <a:path w="5638800" h="3239135">
                <a:moveTo>
                  <a:pt x="5629275" y="3234372"/>
                </a:moveTo>
                <a:lnTo>
                  <a:pt x="5629275" y="4762"/>
                </a:lnTo>
                <a:lnTo>
                  <a:pt x="5634037" y="9525"/>
                </a:lnTo>
                <a:lnTo>
                  <a:pt x="5638800" y="9525"/>
                </a:lnTo>
                <a:lnTo>
                  <a:pt x="5638800" y="3229610"/>
                </a:lnTo>
                <a:lnTo>
                  <a:pt x="5634037" y="3229610"/>
                </a:lnTo>
                <a:lnTo>
                  <a:pt x="5629275" y="3234372"/>
                </a:lnTo>
                <a:close/>
              </a:path>
              <a:path w="5638800" h="3239135">
                <a:moveTo>
                  <a:pt x="5638800" y="9525"/>
                </a:moveTo>
                <a:lnTo>
                  <a:pt x="5634037" y="9525"/>
                </a:lnTo>
                <a:lnTo>
                  <a:pt x="5629275" y="4762"/>
                </a:lnTo>
                <a:lnTo>
                  <a:pt x="5638800" y="4762"/>
                </a:lnTo>
                <a:lnTo>
                  <a:pt x="5638800" y="9525"/>
                </a:lnTo>
                <a:close/>
              </a:path>
              <a:path w="5638800" h="3239135">
                <a:moveTo>
                  <a:pt x="9525" y="3234372"/>
                </a:moveTo>
                <a:lnTo>
                  <a:pt x="4762" y="3229610"/>
                </a:lnTo>
                <a:lnTo>
                  <a:pt x="9525" y="3229610"/>
                </a:lnTo>
                <a:lnTo>
                  <a:pt x="9525" y="3234372"/>
                </a:lnTo>
                <a:close/>
              </a:path>
              <a:path w="5638800" h="3239135">
                <a:moveTo>
                  <a:pt x="5629275" y="3234372"/>
                </a:moveTo>
                <a:lnTo>
                  <a:pt x="9525" y="3234372"/>
                </a:lnTo>
                <a:lnTo>
                  <a:pt x="9525" y="3229610"/>
                </a:lnTo>
                <a:lnTo>
                  <a:pt x="5629275" y="3229610"/>
                </a:lnTo>
                <a:lnTo>
                  <a:pt x="5629275" y="3234372"/>
                </a:lnTo>
                <a:close/>
              </a:path>
              <a:path w="5638800" h="3239135">
                <a:moveTo>
                  <a:pt x="5638800" y="3234372"/>
                </a:moveTo>
                <a:lnTo>
                  <a:pt x="5629275" y="3234372"/>
                </a:lnTo>
                <a:lnTo>
                  <a:pt x="5634037" y="3229610"/>
                </a:lnTo>
                <a:lnTo>
                  <a:pt x="5638800" y="3229610"/>
                </a:lnTo>
                <a:lnTo>
                  <a:pt x="5638800" y="323437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723505" y="3188334"/>
            <a:ext cx="177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B9BD4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23505" y="2559050"/>
            <a:ext cx="165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EC7C30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48329" y="4344034"/>
            <a:ext cx="5282565" cy="127000"/>
          </a:xfrm>
          <a:custGeom>
            <a:avLst/>
            <a:gdLst/>
            <a:ahLst/>
            <a:cxnLst/>
            <a:rect l="l" t="t" r="r" b="b"/>
            <a:pathLst>
              <a:path w="5282565" h="127000">
                <a:moveTo>
                  <a:pt x="5155565" y="127000"/>
                </a:moveTo>
                <a:lnTo>
                  <a:pt x="5219065" y="63500"/>
                </a:lnTo>
                <a:lnTo>
                  <a:pt x="5155565" y="0"/>
                </a:lnTo>
                <a:lnTo>
                  <a:pt x="5260340" y="52387"/>
                </a:lnTo>
                <a:lnTo>
                  <a:pt x="5234940" y="52387"/>
                </a:lnTo>
                <a:lnTo>
                  <a:pt x="5234940" y="74612"/>
                </a:lnTo>
                <a:lnTo>
                  <a:pt x="5260340" y="74612"/>
                </a:lnTo>
                <a:lnTo>
                  <a:pt x="5155565" y="127000"/>
                </a:lnTo>
                <a:close/>
              </a:path>
              <a:path w="5282565" h="127000">
                <a:moveTo>
                  <a:pt x="5207952" y="74612"/>
                </a:moveTo>
                <a:lnTo>
                  <a:pt x="0" y="74612"/>
                </a:lnTo>
                <a:lnTo>
                  <a:pt x="0" y="52387"/>
                </a:lnTo>
                <a:lnTo>
                  <a:pt x="5207952" y="52387"/>
                </a:lnTo>
                <a:lnTo>
                  <a:pt x="5219065" y="63500"/>
                </a:lnTo>
                <a:lnTo>
                  <a:pt x="5207952" y="74612"/>
                </a:lnTo>
                <a:close/>
              </a:path>
              <a:path w="5282565" h="127000">
                <a:moveTo>
                  <a:pt x="5260340" y="74612"/>
                </a:moveTo>
                <a:lnTo>
                  <a:pt x="5234940" y="74612"/>
                </a:lnTo>
                <a:lnTo>
                  <a:pt x="5234940" y="52387"/>
                </a:lnTo>
                <a:lnTo>
                  <a:pt x="5260340" y="52387"/>
                </a:lnTo>
                <a:lnTo>
                  <a:pt x="5282565" y="63500"/>
                </a:lnTo>
                <a:lnTo>
                  <a:pt x="5260340" y="7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27679" y="2369820"/>
            <a:ext cx="127000" cy="2056764"/>
          </a:xfrm>
          <a:custGeom>
            <a:avLst/>
            <a:gdLst/>
            <a:ahLst/>
            <a:cxnLst/>
            <a:rect l="l" t="t" r="r" b="b"/>
            <a:pathLst>
              <a:path w="127000" h="2056764">
                <a:moveTo>
                  <a:pt x="0" y="126999"/>
                </a:moveTo>
                <a:lnTo>
                  <a:pt x="63500" y="0"/>
                </a:lnTo>
                <a:lnTo>
                  <a:pt x="87312" y="47624"/>
                </a:lnTo>
                <a:lnTo>
                  <a:pt x="52387" y="47624"/>
                </a:lnTo>
                <a:lnTo>
                  <a:pt x="52387" y="74612"/>
                </a:lnTo>
                <a:lnTo>
                  <a:pt x="0" y="126999"/>
                </a:lnTo>
                <a:close/>
              </a:path>
              <a:path w="127000" h="2056764">
                <a:moveTo>
                  <a:pt x="52387" y="74612"/>
                </a:moveTo>
                <a:lnTo>
                  <a:pt x="52387" y="47624"/>
                </a:lnTo>
                <a:lnTo>
                  <a:pt x="74612" y="47624"/>
                </a:lnTo>
                <a:lnTo>
                  <a:pt x="74612" y="63499"/>
                </a:lnTo>
                <a:lnTo>
                  <a:pt x="63500" y="63499"/>
                </a:lnTo>
                <a:lnTo>
                  <a:pt x="52387" y="74612"/>
                </a:lnTo>
                <a:close/>
              </a:path>
              <a:path w="127000" h="2056764">
                <a:moveTo>
                  <a:pt x="127000" y="126999"/>
                </a:moveTo>
                <a:lnTo>
                  <a:pt x="74612" y="74612"/>
                </a:lnTo>
                <a:lnTo>
                  <a:pt x="74612" y="47624"/>
                </a:lnTo>
                <a:lnTo>
                  <a:pt x="87312" y="47624"/>
                </a:lnTo>
                <a:lnTo>
                  <a:pt x="127000" y="126999"/>
                </a:lnTo>
                <a:close/>
              </a:path>
              <a:path w="127000" h="2056764">
                <a:moveTo>
                  <a:pt x="74612" y="2056764"/>
                </a:moveTo>
                <a:lnTo>
                  <a:pt x="52387" y="2056764"/>
                </a:lnTo>
                <a:lnTo>
                  <a:pt x="52387" y="74612"/>
                </a:lnTo>
                <a:lnTo>
                  <a:pt x="63500" y="63499"/>
                </a:lnTo>
                <a:lnTo>
                  <a:pt x="74612" y="74612"/>
                </a:lnTo>
                <a:lnTo>
                  <a:pt x="74612" y="2056764"/>
                </a:lnTo>
                <a:close/>
              </a:path>
              <a:path w="127000" h="2056764">
                <a:moveTo>
                  <a:pt x="74612" y="74612"/>
                </a:moveTo>
                <a:lnTo>
                  <a:pt x="63500" y="63499"/>
                </a:lnTo>
                <a:lnTo>
                  <a:pt x="74612" y="63499"/>
                </a:lnTo>
                <a:lnTo>
                  <a:pt x="74612" y="7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521065" y="4326890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-5">
                <a:latin typeface="Times New Roman"/>
                <a:cs typeface="Times New Roman"/>
              </a:rPr>
              <a:t>/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369309" y="2469515"/>
            <a:ext cx="40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sz="1800" spc="-5">
                <a:latin typeface="Times New Roman"/>
                <a:cs typeface="Times New Roman"/>
              </a:rPr>
              <a:t>/</a:t>
            </a: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2314" y="381360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594" y="0"/>
                </a:lnTo>
              </a:path>
            </a:pathLst>
          </a:custGeom>
          <a:ln w="13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2255" y="3812616"/>
            <a:ext cx="8293734" cy="1219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076325">
              <a:lnSpc>
                <a:spcPts val="2745"/>
              </a:lnSpc>
              <a:spcBef>
                <a:spcPts val="110"/>
              </a:spcBef>
            </a:pPr>
            <a:r>
              <a:rPr dirty="0" sz="2600" i="1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ts val="298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华文楷体"/>
                <a:cs typeface="华文楷体"/>
              </a:rPr>
              <a:t>是一个只跟导体本身性质有关而与通过的电流无</a:t>
            </a:r>
            <a:r>
              <a:rPr dirty="0" sz="2800" spc="-5">
                <a:latin typeface="华文楷体"/>
                <a:cs typeface="华文楷体"/>
              </a:rPr>
              <a:t>关</a:t>
            </a:r>
            <a:endParaRPr sz="2800">
              <a:latin typeface="华文楷体"/>
              <a:cs typeface="华文楷体"/>
            </a:endParaRPr>
          </a:p>
          <a:p>
            <a:pPr marL="241300">
              <a:lnSpc>
                <a:spcPct val="100000"/>
              </a:lnSpc>
              <a:spcBef>
                <a:spcPts val="295"/>
              </a:spcBef>
            </a:pPr>
            <a:r>
              <a:rPr dirty="0" sz="2800">
                <a:latin typeface="华文楷体"/>
                <a:cs typeface="华文楷体"/>
              </a:rPr>
              <a:t>的物理量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2255" y="1692783"/>
            <a:ext cx="8076565" cy="228409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金属导体的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Times New Roman"/>
                <a:cs typeface="Times New Roman"/>
              </a:rPr>
              <a:t>-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>
                <a:latin typeface="华文楷体"/>
                <a:cs typeface="华文楷体"/>
              </a:rPr>
              <a:t>图像是一条过原点的直线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marR="5080" indent="-228600">
              <a:lnSpc>
                <a:spcPct val="11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同一个导体，不管电流、电压怎样变化，电压跟</a:t>
            </a:r>
            <a:r>
              <a:rPr dirty="0" sz="2800" spc="-5">
                <a:latin typeface="华文楷体"/>
                <a:cs typeface="华文楷体"/>
              </a:rPr>
              <a:t>电 </a:t>
            </a:r>
            <a:r>
              <a:rPr dirty="0" sz="2800">
                <a:latin typeface="华文楷体"/>
                <a:cs typeface="华文楷体"/>
              </a:rPr>
              <a:t>流之比都是一个常量，这个结论可以写</a:t>
            </a:r>
            <a:r>
              <a:rPr dirty="0" sz="2800" spc="-5">
                <a:latin typeface="华文楷体"/>
                <a:cs typeface="华文楷体"/>
              </a:rPr>
              <a:t>成</a:t>
            </a:r>
            <a:endParaRPr sz="2800">
              <a:latin typeface="华文楷体"/>
              <a:cs typeface="华文楷体"/>
            </a:endParaRPr>
          </a:p>
          <a:p>
            <a:pPr algn="ctr" marR="1447165">
              <a:lnSpc>
                <a:spcPct val="100000"/>
              </a:lnSpc>
              <a:spcBef>
                <a:spcPts val="1650"/>
              </a:spcBef>
            </a:pPr>
            <a:r>
              <a:rPr dirty="0" sz="2600" spc="5" i="1">
                <a:latin typeface="Times New Roman"/>
                <a:cs typeface="Times New Roman"/>
              </a:rPr>
              <a:t>R </a:t>
            </a:r>
            <a:r>
              <a:rPr dirty="0" sz="2600" spc="5">
                <a:latin typeface="Symbol"/>
                <a:cs typeface="Symbol"/>
              </a:rPr>
              <a:t>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baseline="35256" sz="3900" spc="7" i="1">
                <a:latin typeface="Times New Roman"/>
                <a:cs typeface="Times New Roman"/>
              </a:rPr>
              <a:t>U</a:t>
            </a:r>
            <a:endParaRPr baseline="35256" sz="3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255" y="1814702"/>
            <a:ext cx="7938134" cy="202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85725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图中不同导体</a:t>
            </a:r>
            <a:r>
              <a:rPr dirty="0" sz="2800" spc="-5" i="1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Times New Roman"/>
                <a:cs typeface="Times New Roman"/>
              </a:rPr>
              <a:t>-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>
                <a:latin typeface="华文楷体"/>
                <a:cs typeface="华文楷体"/>
              </a:rPr>
              <a:t>图像的倾斜程度不同，表明不</a:t>
            </a:r>
            <a:r>
              <a:rPr dirty="0" sz="2800" spc="-5">
                <a:latin typeface="华文楷体"/>
                <a:cs typeface="华文楷体"/>
              </a:rPr>
              <a:t>同 </a:t>
            </a:r>
            <a:r>
              <a:rPr dirty="0" sz="2800">
                <a:latin typeface="华文楷体"/>
                <a:cs typeface="华文楷体"/>
              </a:rPr>
              <a:t>导体的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华文楷体"/>
                <a:cs typeface="华文楷体"/>
              </a:rPr>
              <a:t>值不同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41300" marR="5080" indent="-228600">
              <a:lnSpc>
                <a:spcPct val="1088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R</a:t>
            </a:r>
            <a:r>
              <a:rPr dirty="0" sz="2800">
                <a:latin typeface="华文楷体"/>
                <a:cs typeface="华文楷体"/>
              </a:rPr>
              <a:t>的值反映了导体对电流的阻碍作用，所以，物</a:t>
            </a:r>
            <a:r>
              <a:rPr dirty="0" sz="2800" spc="-5">
                <a:latin typeface="华文楷体"/>
                <a:cs typeface="华文楷体"/>
              </a:rPr>
              <a:t>理 </a:t>
            </a:r>
            <a:r>
              <a:rPr dirty="0" sz="2800">
                <a:latin typeface="华文楷体"/>
                <a:cs typeface="华文楷体"/>
              </a:rPr>
              <a:t>学中就把它叫作导体的电阻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2025-04-19T13:12:31Z</dcterms:created>
  <dcterms:modified xsi:type="dcterms:W3CDTF">2025-04-19T13:12:31Z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