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1677" y="1816442"/>
            <a:ext cx="8408644" cy="54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735" y="2397633"/>
            <a:ext cx="10336529" cy="322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8368" y="5892774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9782" y="2073452"/>
            <a:ext cx="55124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电源和电流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755" y="3467417"/>
            <a:ext cx="252158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  <a:tab pos="2153285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高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spc="-5" b="1">
                <a:solidFill>
                  <a:srgbClr val="FFFFFF"/>
                </a:solidFill>
                <a:latin typeface="华文楷体"/>
                <a:cs typeface="华文楷体"/>
              </a:rPr>
              <a:t>二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主讲人：许耀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4145" y="3467417"/>
            <a:ext cx="5546725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760"/>
              </a:spcBef>
              <a:tabLst>
                <a:tab pos="55118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54737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校：北京师范大学第二附属中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2180" y="1945005"/>
            <a:ext cx="3098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一些常用的电源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6819" y="2429255"/>
            <a:ext cx="4329683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6819" y="3991355"/>
            <a:ext cx="2741676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9700" y="3991355"/>
            <a:ext cx="2433828" cy="1545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56503" y="2429255"/>
            <a:ext cx="1898903" cy="1612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2339" y="2590673"/>
            <a:ext cx="4876165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1651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导体在静电平衡的状态下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内部电场强度处处为</a:t>
            </a:r>
            <a:r>
              <a:rPr dirty="0" sz="2800" spc="-5">
                <a:latin typeface="华文楷体"/>
                <a:cs typeface="华文楷体"/>
              </a:rPr>
              <a:t>0。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导体中有电流时，并不是</a:t>
            </a:r>
            <a:r>
              <a:rPr dirty="0" sz="2800" spc="-5">
                <a:latin typeface="华文楷体"/>
                <a:cs typeface="华文楷体"/>
              </a:rPr>
              <a:t>处 </a:t>
            </a:r>
            <a:r>
              <a:rPr dirty="0" sz="2800">
                <a:latin typeface="华文楷体"/>
                <a:cs typeface="华文楷体"/>
              </a:rPr>
              <a:t>于静电平衡的状态，导体内</a:t>
            </a:r>
            <a:r>
              <a:rPr dirty="0" sz="2800" spc="-5">
                <a:latin typeface="华文楷体"/>
                <a:cs typeface="华文楷体"/>
              </a:rPr>
              <a:t>部 </a:t>
            </a:r>
            <a:r>
              <a:rPr dirty="0" sz="2800">
                <a:latin typeface="华文楷体"/>
                <a:cs typeface="华文楷体"/>
              </a:rPr>
              <a:t>电场强度不为</a:t>
            </a:r>
            <a:r>
              <a:rPr dirty="0" sz="2800" spc="-5">
                <a:latin typeface="华文楷体"/>
                <a:cs typeface="华文楷体"/>
              </a:rPr>
              <a:t>0。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4825" y="1816735"/>
            <a:ext cx="560768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94350" algn="l"/>
              </a:tabLst>
            </a:pPr>
            <a:r>
              <a:rPr dirty="0"/>
              <a:t>二</a:t>
            </a:r>
            <a:r>
              <a:rPr dirty="0" u="sng" spc="-5">
                <a:uFill>
                  <a:solidFill>
                    <a:srgbClr val="01431D"/>
                  </a:solidFill>
                </a:uFill>
              </a:rPr>
              <a:t>.</a:t>
            </a:r>
            <a:r>
              <a:rPr dirty="0" u="sng">
                <a:uFill>
                  <a:solidFill>
                    <a:srgbClr val="01431D"/>
                  </a:solidFill>
                </a:uFill>
              </a:rPr>
              <a:t>恒定电</a:t>
            </a:r>
            <a:r>
              <a:rPr dirty="0" u="sng" spc="-5">
                <a:uFill>
                  <a:solidFill>
                    <a:srgbClr val="01431D"/>
                  </a:solidFill>
                </a:uFill>
              </a:rPr>
              <a:t>场</a:t>
            </a:r>
            <a:r>
              <a:rPr dirty="0" u="sng">
                <a:uFill>
                  <a:solidFill>
                    <a:srgbClr val="01431D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/>
          <p:nvPr/>
        </p:nvSpPr>
        <p:spPr>
          <a:xfrm>
            <a:off x="6239255" y="3793235"/>
            <a:ext cx="1699259" cy="1322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6625" y="1620392"/>
            <a:ext cx="6899275" cy="373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435609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3.</a:t>
            </a:r>
            <a:r>
              <a:rPr dirty="0" sz="2800" spc="-45">
                <a:latin typeface="华文楷体"/>
                <a:cs typeface="华文楷体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A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 spc="-5">
                <a:latin typeface="华文楷体"/>
                <a:cs typeface="华文楷体"/>
              </a:rPr>
              <a:t>B</a:t>
            </a:r>
            <a:r>
              <a:rPr dirty="0" sz="2800" spc="-45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周围空间的电场是由电源、导</a:t>
            </a:r>
            <a:r>
              <a:rPr dirty="0" sz="2800" spc="-5">
                <a:latin typeface="华文楷体"/>
                <a:cs typeface="华文楷体"/>
              </a:rPr>
              <a:t>线 </a:t>
            </a:r>
            <a:r>
              <a:rPr dirty="0" sz="2800">
                <a:latin typeface="华文楷体"/>
                <a:cs typeface="华文楷体"/>
              </a:rPr>
              <a:t>等电路元件所积累的电荷共同形成的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4.</a:t>
            </a:r>
            <a:r>
              <a:rPr dirty="0" sz="2800">
                <a:latin typeface="华文楷体"/>
                <a:cs typeface="华文楷体"/>
              </a:rPr>
              <a:t>尽管这些电荷也在运动，但有的流走了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另外的又来补充，电荷的分布是稳定的</a:t>
            </a:r>
            <a:r>
              <a:rPr dirty="0" sz="2800" spc="-5">
                <a:latin typeface="华文楷体"/>
                <a:cs typeface="华文楷体"/>
              </a:rPr>
              <a:t>，  </a:t>
            </a:r>
            <a:r>
              <a:rPr dirty="0" sz="2800">
                <a:latin typeface="华文楷体"/>
                <a:cs typeface="华文楷体"/>
              </a:rPr>
              <a:t>不随时间变化，电场的分布也不会随时</a:t>
            </a:r>
            <a:r>
              <a:rPr dirty="0" sz="2800" spc="-5">
                <a:latin typeface="华文楷体"/>
                <a:cs typeface="华文楷体"/>
              </a:rPr>
              <a:t>间 </a:t>
            </a:r>
            <a:r>
              <a:rPr dirty="0" sz="2800">
                <a:latin typeface="华文楷体"/>
                <a:cs typeface="华文楷体"/>
              </a:rPr>
              <a:t>变化。这种由稳定分布的电荷所产生的</a:t>
            </a:r>
            <a:r>
              <a:rPr dirty="0" sz="2800" spc="-5">
                <a:latin typeface="华文楷体"/>
                <a:cs typeface="华文楷体"/>
              </a:rPr>
              <a:t>稳 </a:t>
            </a:r>
            <a:r>
              <a:rPr dirty="0" sz="2800">
                <a:latin typeface="华文楷体"/>
                <a:cs typeface="华文楷体"/>
              </a:rPr>
              <a:t>定的电场，叫作恒定电场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575" y="1619758"/>
            <a:ext cx="6654165" cy="258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5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在恒定电场中，任何位置的电荷分布</a:t>
            </a:r>
            <a:r>
              <a:rPr dirty="0" sz="2800" spc="-5">
                <a:latin typeface="华文楷体"/>
                <a:cs typeface="华文楷体"/>
              </a:rPr>
              <a:t>和 </a:t>
            </a:r>
            <a:r>
              <a:rPr dirty="0" sz="2800">
                <a:latin typeface="华文楷体"/>
                <a:cs typeface="华文楷体"/>
              </a:rPr>
              <a:t>电场强度都不随时间变化，所以它的基</a:t>
            </a:r>
            <a:r>
              <a:rPr dirty="0" sz="2800" spc="-5">
                <a:latin typeface="华文楷体"/>
                <a:cs typeface="华文楷体"/>
              </a:rPr>
              <a:t>本 </a:t>
            </a:r>
            <a:r>
              <a:rPr dirty="0" sz="2800">
                <a:latin typeface="华文楷体"/>
                <a:cs typeface="华文楷体"/>
              </a:rPr>
              <a:t>性质与静电场相同。在静电场中所讲的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势、电势差及其与电场强度的关系等，</a:t>
            </a:r>
            <a:r>
              <a:rPr dirty="0" sz="2800" spc="-5">
                <a:latin typeface="华文楷体"/>
                <a:cs typeface="华文楷体"/>
              </a:rPr>
              <a:t>在 </a:t>
            </a:r>
            <a:r>
              <a:rPr dirty="0" sz="2800">
                <a:latin typeface="华文楷体"/>
                <a:cs typeface="华文楷体"/>
              </a:rPr>
              <a:t>恒定电场中同样适用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4444" y="1777555"/>
            <a:ext cx="23996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三</a:t>
            </a:r>
            <a:r>
              <a:rPr dirty="0" spc="-5"/>
              <a:t>.</a:t>
            </a:r>
            <a:r>
              <a:rPr dirty="0"/>
              <a:t>恒定电</a:t>
            </a:r>
            <a:r>
              <a:rPr dirty="0" spc="-5"/>
              <a:t>流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7735" y="2397633"/>
            <a:ext cx="6654165" cy="322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1651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在恒定电场的作用下，导体中的自由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荷做定向运动，形成电流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自由电荷在运动过程中与导体内不动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粒子不断碰撞，碰撞阻碍了自由电荷的</a:t>
            </a:r>
            <a:r>
              <a:rPr dirty="0" sz="2800" spc="-5">
                <a:latin typeface="华文楷体"/>
                <a:cs typeface="华文楷体"/>
              </a:rPr>
              <a:t>定 </a:t>
            </a:r>
            <a:r>
              <a:rPr dirty="0" sz="2800">
                <a:latin typeface="华文楷体"/>
                <a:cs typeface="华文楷体"/>
              </a:rPr>
              <a:t>向运动，结果是大量自由电荷定向运动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平均速率不随时间变化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5355" y="1764537"/>
            <a:ext cx="7009765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3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如果我们在这个电路中串联一个电流表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电流表的示数将保持不变。我们把大小</a:t>
            </a:r>
            <a:r>
              <a:rPr dirty="0" sz="2800" spc="-5">
                <a:latin typeface="华文楷体"/>
                <a:cs typeface="华文楷体"/>
              </a:rPr>
              <a:t>、 </a:t>
            </a:r>
            <a:r>
              <a:rPr dirty="0" sz="2800">
                <a:latin typeface="华文楷体"/>
                <a:cs typeface="华文楷体"/>
              </a:rPr>
              <a:t>方向都不随时间变化的电流叫作恒定电流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371475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4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我们用电流这个物理量来表示电流的</a:t>
            </a:r>
            <a:r>
              <a:rPr dirty="0" sz="2800" spc="-5">
                <a:latin typeface="华文楷体"/>
                <a:cs typeface="华文楷体"/>
              </a:rPr>
              <a:t>强 </a:t>
            </a:r>
            <a:r>
              <a:rPr dirty="0" sz="2800">
                <a:latin typeface="华文楷体"/>
                <a:cs typeface="华文楷体"/>
              </a:rPr>
              <a:t>弱程度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7419" y="1735962"/>
            <a:ext cx="7354570" cy="20777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41300" marR="5080" indent="-228600">
              <a:lnSpc>
                <a:spcPct val="1205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5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单位时间内通过导体横截面的电荷量越多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电流就越大。如果用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表示电流、</a:t>
            </a:r>
            <a:r>
              <a:rPr dirty="0" sz="2800" spc="-5" i="1">
                <a:latin typeface="Times New Roman"/>
                <a:cs typeface="Times New Roman"/>
              </a:rPr>
              <a:t>q</a:t>
            </a:r>
            <a:r>
              <a:rPr dirty="0" sz="2800">
                <a:latin typeface="华文楷体"/>
                <a:cs typeface="华文楷体"/>
              </a:rPr>
              <a:t>表示在</a:t>
            </a:r>
            <a:r>
              <a:rPr dirty="0" sz="2800" spc="-5">
                <a:latin typeface="华文楷体"/>
                <a:cs typeface="华文楷体"/>
              </a:rPr>
              <a:t>时 </a:t>
            </a:r>
            <a:r>
              <a:rPr dirty="0" sz="2800">
                <a:latin typeface="华文楷体"/>
                <a:cs typeface="华文楷体"/>
              </a:rPr>
              <a:t>间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内通过导体横截面的电荷量，则有电</a:t>
            </a:r>
            <a:r>
              <a:rPr dirty="0" sz="2800" spc="-5">
                <a:latin typeface="华文楷体"/>
                <a:cs typeface="华文楷体"/>
              </a:rPr>
              <a:t>流</a:t>
            </a:r>
            <a:endParaRPr sz="28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630"/>
              </a:spcBef>
            </a:pPr>
            <a:r>
              <a:rPr dirty="0" sz="2800">
                <a:latin typeface="华文楷体"/>
                <a:cs typeface="华文楷体"/>
              </a:rPr>
              <a:t>的定义式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19" y="4535678"/>
            <a:ext cx="7365365" cy="104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我们把正电荷定向移动的方向规定为电流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方向。电子定向移动的方向与电流方向相反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2242" y="404451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0" y="0"/>
                </a:moveTo>
                <a:lnTo>
                  <a:pt x="254838" y="0"/>
                </a:lnTo>
              </a:path>
            </a:pathLst>
          </a:custGeom>
          <a:ln w="16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68026" y="4046664"/>
            <a:ext cx="136525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t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6695" y="3480447"/>
            <a:ext cx="225425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q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478" y="3733253"/>
            <a:ext cx="51435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latin typeface="Times New Roman"/>
                <a:cs typeface="Times New Roman"/>
              </a:rPr>
              <a:t>I</a:t>
            </a:r>
            <a:r>
              <a:rPr dirty="0" sz="3150" spc="200" i="1">
                <a:latin typeface="Times New Roman"/>
                <a:cs typeface="Times New Roman"/>
              </a:rPr>
              <a:t> </a:t>
            </a:r>
            <a:r>
              <a:rPr dirty="0" sz="3150" spc="-5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6310" y="1612772"/>
            <a:ext cx="6654165" cy="382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12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在国际单位制中，电流的单位是安培，</a:t>
            </a:r>
            <a:r>
              <a:rPr dirty="0" sz="2800" spc="-5">
                <a:latin typeface="华文楷体"/>
                <a:cs typeface="华文楷体"/>
              </a:rPr>
              <a:t>简 </a:t>
            </a:r>
            <a:r>
              <a:rPr dirty="0" sz="2800">
                <a:latin typeface="华文楷体"/>
                <a:cs typeface="华文楷体"/>
              </a:rPr>
              <a:t>称安，符号</a:t>
            </a:r>
            <a:r>
              <a:rPr dirty="0" sz="2800" spc="545">
                <a:latin typeface="华文楷体"/>
                <a:cs typeface="华文楷体"/>
              </a:rPr>
              <a:t>是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从上述公式可知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＝</a:t>
            </a:r>
            <a:r>
              <a:rPr dirty="0" sz="2800">
                <a:latin typeface="华文楷体"/>
                <a:cs typeface="华文楷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 C·s</a:t>
            </a:r>
            <a:r>
              <a:rPr dirty="0" baseline="21604" sz="2700">
                <a:latin typeface="Times New Roman"/>
                <a:cs typeface="Times New Roman"/>
              </a:rPr>
              <a:t>-1</a:t>
            </a:r>
            <a:endParaRPr baseline="21604" sz="2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常用的电流单位还有毫安</a:t>
            </a:r>
            <a:r>
              <a:rPr dirty="0" sz="2800" spc="-5">
                <a:latin typeface="华文楷体"/>
                <a:cs typeface="华文楷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mA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r>
              <a:rPr dirty="0" sz="2800">
                <a:latin typeface="华文楷体"/>
                <a:cs typeface="华文楷体"/>
              </a:rPr>
              <a:t>和微</a:t>
            </a:r>
            <a:r>
              <a:rPr dirty="0" sz="2800" spc="-5">
                <a:latin typeface="华文楷体"/>
                <a:cs typeface="华文楷体"/>
              </a:rPr>
              <a:t>安</a:t>
            </a:r>
            <a:endParaRPr sz="28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334"/>
              </a:spcBef>
            </a:pPr>
            <a:r>
              <a:rPr dirty="0" sz="2800" spc="-5">
                <a:latin typeface="华文楷体"/>
                <a:cs typeface="华文楷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μA</a:t>
            </a:r>
            <a:r>
              <a:rPr dirty="0" sz="2800" spc="-5">
                <a:latin typeface="华文楷体"/>
                <a:cs typeface="华文楷体"/>
              </a:rPr>
              <a:t>），</a:t>
            </a:r>
            <a:r>
              <a:rPr dirty="0" sz="2800">
                <a:latin typeface="华文楷体"/>
                <a:cs typeface="华文楷体"/>
              </a:rPr>
              <a:t>它们与安培的关系</a:t>
            </a:r>
            <a:r>
              <a:rPr dirty="0" sz="2800" spc="-5">
                <a:latin typeface="华文楷体"/>
                <a:cs typeface="华文楷体"/>
              </a:rPr>
              <a:t>是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1 </a:t>
            </a:r>
            <a:r>
              <a:rPr dirty="0" sz="2800">
                <a:latin typeface="Times New Roman"/>
                <a:cs typeface="Times New Roman"/>
              </a:rPr>
              <a:t>mA</a:t>
            </a:r>
            <a:r>
              <a:rPr dirty="0" sz="2800">
                <a:latin typeface="华文楷体"/>
                <a:cs typeface="华文楷体"/>
              </a:rPr>
              <a:t>＝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baseline="38580" sz="2700">
                <a:latin typeface="Times New Roman"/>
                <a:cs typeface="Times New Roman"/>
              </a:rPr>
              <a:t>-3</a:t>
            </a:r>
            <a:r>
              <a:rPr dirty="0" baseline="38580" sz="2700" spc="-12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1 μA </a:t>
            </a:r>
            <a:r>
              <a:rPr dirty="0" sz="2800">
                <a:latin typeface="华文楷体"/>
                <a:cs typeface="华文楷体"/>
              </a:rPr>
              <a:t>＝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baseline="38580" sz="2700">
                <a:latin typeface="Times New Roman"/>
                <a:cs typeface="Times New Roman"/>
              </a:rPr>
              <a:t>-6</a:t>
            </a:r>
            <a:r>
              <a:rPr dirty="0" baseline="38580" sz="2700" spc="-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4444" y="1772475"/>
            <a:ext cx="28314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四</a:t>
            </a:r>
            <a:r>
              <a:rPr dirty="0" spc="-5"/>
              <a:t>.</a:t>
            </a:r>
            <a:r>
              <a:rPr dirty="0"/>
              <a:t>练习与应</a:t>
            </a:r>
            <a:r>
              <a:rPr dirty="0" spc="-5"/>
              <a:t>用</a:t>
            </a:r>
          </a:p>
        </p:txBody>
      </p:sp>
      <p:sp>
        <p:nvSpPr>
          <p:cNvPr id="8" name="object 8"/>
          <p:cNvSpPr/>
          <p:nvPr/>
        </p:nvSpPr>
        <p:spPr>
          <a:xfrm>
            <a:off x="935736" y="2526792"/>
            <a:ext cx="1926336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56365" y="5193893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678" y="0"/>
                </a:lnTo>
              </a:path>
            </a:pathLst>
          </a:custGeom>
          <a:ln w="17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65673" y="5193893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 h="0">
                <a:moveTo>
                  <a:pt x="0" y="0"/>
                </a:moveTo>
                <a:lnTo>
                  <a:pt x="496481" y="0"/>
                </a:lnTo>
              </a:path>
            </a:pathLst>
          </a:custGeom>
          <a:ln w="17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0329" y="2380932"/>
            <a:ext cx="4865370" cy="32708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41300" marR="5080" indent="-228600">
              <a:lnSpc>
                <a:spcPct val="120300"/>
              </a:lnSpc>
              <a:spcBef>
                <a:spcPts val="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手电筒中的干电池给小灯</a:t>
            </a:r>
            <a:r>
              <a:rPr dirty="0" sz="2800" spc="-5">
                <a:latin typeface="华文楷体"/>
                <a:cs typeface="华文楷体"/>
              </a:rPr>
              <a:t>泡 </a:t>
            </a:r>
            <a:r>
              <a:rPr dirty="0" sz="2800">
                <a:latin typeface="华文楷体"/>
                <a:cs typeface="华文楷体"/>
              </a:rPr>
              <a:t>供电时，在某次接通开关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内通过某一横截面的电</a:t>
            </a:r>
            <a:r>
              <a:rPr dirty="0" sz="2800" spc="-5">
                <a:latin typeface="华文楷体"/>
                <a:cs typeface="华文楷体"/>
              </a:rPr>
              <a:t>荷 </a:t>
            </a:r>
            <a:r>
              <a:rPr dirty="0" sz="2800">
                <a:latin typeface="华文楷体"/>
                <a:cs typeface="华文楷体"/>
              </a:rPr>
              <a:t>量为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>
                <a:latin typeface="华文楷体"/>
                <a:cs typeface="华文楷体"/>
              </a:rPr>
              <a:t>，则电流是多少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563245">
              <a:lnSpc>
                <a:spcPts val="2820"/>
              </a:lnSpc>
              <a:tabLst>
                <a:tab pos="3016885" algn="l"/>
              </a:tabLst>
            </a:pPr>
            <a:r>
              <a:rPr dirty="0" sz="2850" spc="-10">
                <a:latin typeface="微软雅黑"/>
                <a:cs typeface="微软雅黑"/>
              </a:rPr>
              <a:t>解 ：</a:t>
            </a:r>
            <a:r>
              <a:rPr dirty="0" sz="2850" spc="-10" i="1">
                <a:latin typeface="Times New Roman"/>
                <a:cs typeface="Times New Roman"/>
              </a:rPr>
              <a:t>I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baseline="35087" sz="4275" spc="-7" i="1">
                <a:latin typeface="Times New Roman"/>
                <a:cs typeface="Times New Roman"/>
              </a:rPr>
              <a:t>q</a:t>
            </a:r>
            <a:r>
              <a:rPr dirty="0" baseline="35087" sz="4275" spc="-270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330">
                <a:latin typeface="Times New Roman"/>
                <a:cs typeface="Times New Roman"/>
              </a:rPr>
              <a:t> </a:t>
            </a:r>
            <a:r>
              <a:rPr dirty="0" baseline="35087" sz="4275" spc="-75">
                <a:latin typeface="Times New Roman"/>
                <a:cs typeface="Times New Roman"/>
              </a:rPr>
              <a:t>3C	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100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0.3A</a:t>
            </a:r>
            <a:endParaRPr sz="2850">
              <a:latin typeface="Times New Roman"/>
              <a:cs typeface="Times New Roman"/>
            </a:endParaRPr>
          </a:p>
          <a:p>
            <a:pPr algn="ctr" marR="86360">
              <a:lnSpc>
                <a:spcPts val="2820"/>
              </a:lnSpc>
              <a:tabLst>
                <a:tab pos="541020" algn="l"/>
              </a:tabLst>
            </a:pPr>
            <a:r>
              <a:rPr dirty="0" sz="2850" spc="-5" i="1">
                <a:latin typeface="Times New Roman"/>
                <a:cs typeface="Times New Roman"/>
              </a:rPr>
              <a:t>t	</a:t>
            </a:r>
            <a:r>
              <a:rPr dirty="0" sz="2850" spc="-20">
                <a:latin typeface="Times New Roman"/>
                <a:cs typeface="Times New Roman"/>
              </a:rPr>
              <a:t>10s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6615" y="1976196"/>
            <a:ext cx="4305935" cy="258953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一条导线中的电流</a:t>
            </a:r>
            <a:r>
              <a:rPr dirty="0" sz="2800" spc="-5">
                <a:latin typeface="华文楷体"/>
                <a:cs typeface="华文楷体"/>
              </a:rPr>
              <a:t>为</a:t>
            </a:r>
            <a:endParaRPr sz="2800">
              <a:latin typeface="华文楷体"/>
              <a:cs typeface="华文楷体"/>
            </a:endParaRPr>
          </a:p>
          <a:p>
            <a:pPr marL="241300" marR="5080">
              <a:lnSpc>
                <a:spcPct val="119500"/>
              </a:lnSpc>
              <a:spcBef>
                <a:spcPts val="55"/>
              </a:spcBef>
            </a:pPr>
            <a:r>
              <a:rPr dirty="0" sz="2800" spc="-5">
                <a:latin typeface="Times New Roman"/>
                <a:cs typeface="Times New Roman"/>
              </a:rPr>
              <a:t>50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μA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在</a:t>
            </a:r>
            <a:r>
              <a:rPr dirty="0" sz="2800" spc="-5">
                <a:latin typeface="Times New Roman"/>
                <a:cs typeface="Times New Roman"/>
              </a:rPr>
              <a:t>3.2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内通过这</a:t>
            </a:r>
            <a:r>
              <a:rPr dirty="0" sz="2800" spc="-5">
                <a:latin typeface="华文楷体"/>
                <a:cs typeface="华文楷体"/>
              </a:rPr>
              <a:t>条 </a:t>
            </a:r>
            <a:r>
              <a:rPr dirty="0" sz="2800">
                <a:latin typeface="华文楷体"/>
                <a:cs typeface="华文楷体"/>
              </a:rPr>
              <a:t>导线某一横截面的电荷</a:t>
            </a:r>
            <a:r>
              <a:rPr dirty="0" sz="2800" spc="-5">
                <a:latin typeface="华文楷体"/>
                <a:cs typeface="华文楷体"/>
              </a:rPr>
              <a:t>量 </a:t>
            </a:r>
            <a:r>
              <a:rPr dirty="0" sz="2800">
                <a:latin typeface="华文楷体"/>
                <a:cs typeface="华文楷体"/>
              </a:rPr>
              <a:t>是多少库仑？有多少个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子通过该横截面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3019" y="2299716"/>
            <a:ext cx="1926336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8985" y="2137435"/>
            <a:ext cx="5206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38235"/>
                </a:solidFill>
                <a:latin typeface="微软雅黑"/>
                <a:cs typeface="微软雅黑"/>
              </a:rPr>
              <a:t>电源和电流</a:t>
            </a:r>
            <a:r>
              <a:rPr dirty="0" sz="2800" b="1">
                <a:solidFill>
                  <a:srgbClr val="538235"/>
                </a:solidFill>
                <a:latin typeface="微软雅黑"/>
                <a:cs typeface="微软雅黑"/>
              </a:rPr>
              <a:t>（第一课时</a:t>
            </a:r>
            <a:r>
              <a:rPr dirty="0" sz="2800" spc="-5" b="1">
                <a:solidFill>
                  <a:srgbClr val="538235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0785" y="3420850"/>
          <a:ext cx="69278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915"/>
                <a:gridCol w="761364"/>
                <a:gridCol w="3418839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主讲人：许耀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平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  <a:tr h="48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第二附属中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68830" y="2325357"/>
            <a:ext cx="2725420" cy="231457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850" spc="35">
                <a:latin typeface="微软雅黑"/>
                <a:cs typeface="微软雅黑"/>
              </a:rPr>
              <a:t>解</a:t>
            </a:r>
            <a:r>
              <a:rPr dirty="0" sz="2850" spc="30">
                <a:latin typeface="微软雅黑"/>
                <a:cs typeface="微软雅黑"/>
              </a:rPr>
              <a:t>：</a:t>
            </a:r>
            <a:endParaRPr sz="2850">
              <a:latin typeface="微软雅黑"/>
              <a:cs typeface="微软雅黑"/>
            </a:endParaRPr>
          </a:p>
          <a:p>
            <a:pPr marL="41275">
              <a:lnSpc>
                <a:spcPct val="100000"/>
              </a:lnSpc>
              <a:spcBef>
                <a:spcPts val="910"/>
              </a:spcBef>
            </a:pPr>
            <a:r>
              <a:rPr dirty="0" sz="2850" spc="15" i="1">
                <a:latin typeface="Times New Roman"/>
                <a:cs typeface="Times New Roman"/>
              </a:rPr>
              <a:t>q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25">
                <a:latin typeface="Times New Roman"/>
                <a:cs typeface="Times New Roman"/>
              </a:rPr>
              <a:t> </a:t>
            </a:r>
            <a:r>
              <a:rPr dirty="0" sz="2850" i="1">
                <a:latin typeface="Times New Roman"/>
                <a:cs typeface="Times New Roman"/>
              </a:rPr>
              <a:t>It</a:t>
            </a:r>
            <a:endParaRPr sz="28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265"/>
              </a:spcBef>
            </a:pP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-165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Times New Roman"/>
                <a:cs typeface="Times New Roman"/>
              </a:rPr>
              <a:t>50</a:t>
            </a:r>
            <a:r>
              <a:rPr dirty="0" sz="2850" spc="-465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</a:t>
            </a:r>
            <a:r>
              <a:rPr dirty="0" sz="2850" spc="45">
                <a:latin typeface="Times New Roman"/>
                <a:cs typeface="Times New Roman"/>
              </a:rPr>
              <a:t>10</a:t>
            </a:r>
            <a:r>
              <a:rPr dirty="0" baseline="43771" sz="2475" spc="67">
                <a:latin typeface="Symbol"/>
                <a:cs typeface="Symbol"/>
              </a:rPr>
              <a:t></a:t>
            </a:r>
            <a:r>
              <a:rPr dirty="0" baseline="43771" sz="2475" spc="67">
                <a:latin typeface="Times New Roman"/>
                <a:cs typeface="Times New Roman"/>
              </a:rPr>
              <a:t>6</a:t>
            </a:r>
            <a:r>
              <a:rPr dirty="0" baseline="43771" sz="2475" spc="-127">
                <a:latin typeface="Times New Roman"/>
                <a:cs typeface="Times New Roman"/>
              </a:rPr>
              <a:t> </a:t>
            </a:r>
            <a:r>
              <a:rPr dirty="0" sz="2850" spc="190">
                <a:latin typeface="Times New Roman"/>
                <a:cs typeface="Times New Roman"/>
              </a:rPr>
              <a:t>A</a:t>
            </a:r>
            <a:r>
              <a:rPr dirty="0" sz="2850" spc="190">
                <a:latin typeface="Symbol"/>
                <a:cs typeface="Symbol"/>
              </a:rPr>
              <a:t></a:t>
            </a:r>
            <a:r>
              <a:rPr dirty="0" sz="2850" spc="-41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3.2s</a:t>
            </a:r>
            <a:endParaRPr sz="28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260"/>
              </a:spcBef>
            </a:pP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-360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Times New Roman"/>
                <a:cs typeface="Times New Roman"/>
              </a:rPr>
              <a:t>1.6</a:t>
            </a:r>
            <a:r>
              <a:rPr dirty="0" sz="2850" spc="-455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</a:t>
            </a:r>
            <a:r>
              <a:rPr dirty="0" sz="2850" spc="45">
                <a:latin typeface="Times New Roman"/>
                <a:cs typeface="Times New Roman"/>
              </a:rPr>
              <a:t>10</a:t>
            </a:r>
            <a:r>
              <a:rPr dirty="0" baseline="43771" sz="2475" spc="67">
                <a:latin typeface="Symbol"/>
                <a:cs typeface="Symbol"/>
              </a:rPr>
              <a:t></a:t>
            </a:r>
            <a:r>
              <a:rPr dirty="0" baseline="43771" sz="2475" spc="67">
                <a:latin typeface="Times New Roman"/>
                <a:cs typeface="Times New Roman"/>
              </a:rPr>
              <a:t>4</a:t>
            </a:r>
            <a:r>
              <a:rPr dirty="0" baseline="43771" sz="2475" spc="-179">
                <a:latin typeface="Times New Roman"/>
                <a:cs typeface="Times New Roman"/>
              </a:rPr>
              <a:t> </a:t>
            </a:r>
            <a:r>
              <a:rPr dirty="0" sz="2850" spc="20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5132" y="3018955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6936" y="0"/>
                </a:lnTo>
              </a:path>
            </a:pathLst>
          </a:custGeom>
          <a:ln w="17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38470" y="4041025"/>
            <a:ext cx="1673225" cy="0"/>
          </a:xfrm>
          <a:custGeom>
            <a:avLst/>
            <a:gdLst/>
            <a:ahLst/>
            <a:cxnLst/>
            <a:rect l="l" t="t" r="r" b="b"/>
            <a:pathLst>
              <a:path w="1673225" h="0">
                <a:moveTo>
                  <a:pt x="0" y="0"/>
                </a:moveTo>
                <a:lnTo>
                  <a:pt x="1672767" y="0"/>
                </a:lnTo>
              </a:path>
            </a:pathLst>
          </a:custGeom>
          <a:ln w="17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15127" y="2508275"/>
            <a:ext cx="2063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 i="1"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36413" y="2737091"/>
            <a:ext cx="775970" cy="742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90"/>
              </a:spcBef>
            </a:pPr>
            <a:r>
              <a:rPr dirty="0" sz="2850" spc="-5" i="1">
                <a:latin typeface="Times New Roman"/>
                <a:cs typeface="Times New Roman"/>
              </a:rPr>
              <a:t>n</a:t>
            </a:r>
            <a:r>
              <a:rPr dirty="0" sz="2850" spc="-60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r" marR="5080">
              <a:lnSpc>
                <a:spcPts val="2825"/>
              </a:lnSpc>
            </a:pPr>
            <a:r>
              <a:rPr dirty="0" sz="2850" spc="-5" i="1">
                <a:latin typeface="Times New Roman"/>
                <a:cs typeface="Times New Roman"/>
              </a:rPr>
              <a:t>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413" y="3530346"/>
            <a:ext cx="191198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5087" sz="4275" spc="-7">
                <a:latin typeface="Symbol"/>
                <a:cs typeface="Symbol"/>
              </a:rPr>
              <a:t></a:t>
            </a:r>
            <a:r>
              <a:rPr dirty="0" baseline="-35087" sz="4275" spc="-7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Times New Roman"/>
                <a:cs typeface="Times New Roman"/>
              </a:rPr>
              <a:t>1.6</a:t>
            </a:r>
            <a:r>
              <a:rPr dirty="0" sz="2850" spc="-390">
                <a:latin typeface="Times New Roman"/>
                <a:cs typeface="Times New Roman"/>
              </a:rPr>
              <a:t> </a:t>
            </a:r>
            <a:r>
              <a:rPr dirty="0" sz="2850" spc="25">
                <a:latin typeface="Symbol"/>
                <a:cs typeface="Symbol"/>
              </a:rPr>
              <a:t></a:t>
            </a:r>
            <a:r>
              <a:rPr dirty="0" sz="2850" spc="25">
                <a:latin typeface="Times New Roman"/>
                <a:cs typeface="Times New Roman"/>
              </a:rPr>
              <a:t>10</a:t>
            </a:r>
            <a:r>
              <a:rPr dirty="0" baseline="43771" sz="2475" spc="37">
                <a:latin typeface="Symbol"/>
                <a:cs typeface="Symbol"/>
              </a:rPr>
              <a:t></a:t>
            </a:r>
            <a:r>
              <a:rPr dirty="0" baseline="43771" sz="2475" spc="37">
                <a:latin typeface="Times New Roman"/>
                <a:cs typeface="Times New Roman"/>
              </a:rPr>
              <a:t>4 </a:t>
            </a:r>
            <a:r>
              <a:rPr dirty="0" sz="2850" spc="-10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8752" y="4042791"/>
            <a:ext cx="16922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Times New Roman"/>
                <a:cs typeface="Times New Roman"/>
              </a:rPr>
              <a:t>1.6</a:t>
            </a:r>
            <a:r>
              <a:rPr dirty="0" sz="2850" spc="-459">
                <a:latin typeface="Times New Roman"/>
                <a:cs typeface="Times New Roman"/>
              </a:rPr>
              <a:t> </a:t>
            </a:r>
            <a:r>
              <a:rPr dirty="0" sz="2850" spc="20">
                <a:latin typeface="Symbol"/>
                <a:cs typeface="Symbol"/>
              </a:rPr>
              <a:t></a:t>
            </a:r>
            <a:r>
              <a:rPr dirty="0" sz="2850" spc="20">
                <a:latin typeface="Times New Roman"/>
                <a:cs typeface="Times New Roman"/>
              </a:rPr>
              <a:t>10</a:t>
            </a:r>
            <a:r>
              <a:rPr dirty="0" baseline="43771" sz="2475" spc="30">
                <a:latin typeface="Symbol"/>
                <a:cs typeface="Symbol"/>
              </a:rPr>
              <a:t></a:t>
            </a:r>
            <a:r>
              <a:rPr dirty="0" baseline="43771" sz="2475" spc="30">
                <a:latin typeface="Times New Roman"/>
                <a:cs typeface="Times New Roman"/>
              </a:rPr>
              <a:t>19</a:t>
            </a:r>
            <a:r>
              <a:rPr dirty="0" baseline="43771" sz="2475" spc="-270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413" y="4552416"/>
            <a:ext cx="122428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41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1</a:t>
            </a:r>
            <a:r>
              <a:rPr dirty="0" sz="2850">
                <a:latin typeface="Symbol"/>
                <a:cs typeface="Symbol"/>
              </a:rPr>
              <a:t></a:t>
            </a:r>
            <a:r>
              <a:rPr dirty="0" sz="2850">
                <a:latin typeface="Times New Roman"/>
                <a:cs typeface="Times New Roman"/>
              </a:rPr>
              <a:t>10</a:t>
            </a:r>
            <a:r>
              <a:rPr dirty="0" baseline="43771" sz="2475">
                <a:latin typeface="Times New Roman"/>
                <a:cs typeface="Times New Roman"/>
              </a:rPr>
              <a:t>15</a:t>
            </a:r>
            <a:endParaRPr baseline="43771" sz="24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64865" y="1629917"/>
            <a:ext cx="4481195" cy="3101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5080" indent="-228600">
              <a:lnSpc>
                <a:spcPct val="120200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3</a:t>
            </a:r>
            <a:r>
              <a:rPr dirty="0" sz="2800" spc="-5">
                <a:latin typeface="黑体"/>
                <a:cs typeface="黑体"/>
              </a:rPr>
              <a:t>.</a:t>
            </a:r>
            <a:r>
              <a:rPr dirty="0" sz="2800">
                <a:latin typeface="华文楷体"/>
                <a:cs typeface="华文楷体"/>
              </a:rPr>
              <a:t>原子中的电子绕原子</a:t>
            </a:r>
            <a:r>
              <a:rPr dirty="0" sz="2800" spc="-5">
                <a:latin typeface="华文楷体"/>
                <a:cs typeface="华文楷体"/>
              </a:rPr>
              <a:t>核 </a:t>
            </a:r>
            <a:r>
              <a:rPr dirty="0" sz="2800">
                <a:latin typeface="华文楷体"/>
                <a:cs typeface="华文楷体"/>
              </a:rPr>
              <a:t>的运动可以等效为环形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流。设氢原子的电子以</a:t>
            </a:r>
            <a:r>
              <a:rPr dirty="0" sz="2800" spc="-5">
                <a:latin typeface="华文楷体"/>
                <a:cs typeface="华文楷体"/>
              </a:rPr>
              <a:t>速 </a:t>
            </a:r>
            <a:r>
              <a:rPr dirty="0" sz="2800">
                <a:latin typeface="华文楷体"/>
                <a:cs typeface="华文楷体"/>
              </a:rPr>
              <a:t>率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>
                <a:latin typeface="华文楷体"/>
                <a:cs typeface="华文楷体"/>
              </a:rPr>
              <a:t>在半径为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华文楷体"/>
                <a:cs typeface="华文楷体"/>
              </a:rPr>
              <a:t>的圆周轨道</a:t>
            </a:r>
            <a:r>
              <a:rPr dirty="0" sz="2800" spc="-5">
                <a:latin typeface="华文楷体"/>
                <a:cs typeface="华文楷体"/>
              </a:rPr>
              <a:t>上 </a:t>
            </a:r>
            <a:r>
              <a:rPr dirty="0" sz="2800">
                <a:latin typeface="华文楷体"/>
                <a:cs typeface="华文楷体"/>
              </a:rPr>
              <a:t>绕核运动，电子的电荷</a:t>
            </a:r>
            <a:r>
              <a:rPr dirty="0" sz="2800" spc="-5">
                <a:latin typeface="华文楷体"/>
                <a:cs typeface="华文楷体"/>
              </a:rPr>
              <a:t>量 </a:t>
            </a:r>
            <a:r>
              <a:rPr dirty="0" sz="2800">
                <a:latin typeface="华文楷体"/>
                <a:cs typeface="华文楷体"/>
              </a:rPr>
              <a:t>为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等效电流有多大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300" y="2016251"/>
            <a:ext cx="2231136" cy="2659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7007" y="353451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751" y="0"/>
                </a:lnTo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1330" y="460096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543" y="0"/>
                </a:lnTo>
              </a:path>
            </a:pathLst>
          </a:custGeom>
          <a:ln w="19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58630" y="4602708"/>
            <a:ext cx="24511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 i="1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173" y="4293286"/>
            <a:ext cx="83820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49605" algn="l"/>
              </a:tabLst>
            </a:pPr>
            <a:r>
              <a:rPr dirty="0" sz="3100" i="1">
                <a:latin typeface="Times New Roman"/>
                <a:cs typeface="Times New Roman"/>
              </a:rPr>
              <a:t>I</a:t>
            </a:r>
            <a:r>
              <a:rPr dirty="0" sz="3100" spc="280" i="1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baseline="34946" sz="4650" i="1">
                <a:latin typeface="Times New Roman"/>
                <a:cs typeface="Times New Roman"/>
              </a:rPr>
              <a:t>e</a:t>
            </a:r>
            <a:endParaRPr baseline="34946" sz="4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903" y="3536251"/>
            <a:ext cx="22352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 i="1">
                <a:latin typeface="Book Antiqua"/>
                <a:cs typeface="Book Antiqua"/>
              </a:rPr>
              <a:t>v</a:t>
            </a:r>
            <a:endParaRPr sz="3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879" y="2263124"/>
            <a:ext cx="1292860" cy="121412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3100" spc="-520">
                <a:latin typeface="微软雅黑"/>
                <a:cs typeface="微软雅黑"/>
              </a:rPr>
              <a:t>解</a:t>
            </a:r>
            <a:r>
              <a:rPr dirty="0" sz="3100" spc="5">
                <a:latin typeface="宋体"/>
                <a:cs typeface="宋体"/>
              </a:rPr>
              <a:t>:</a:t>
            </a:r>
            <a:endParaRPr sz="31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955"/>
              </a:spcBef>
            </a:pPr>
            <a:r>
              <a:rPr dirty="0" baseline="-34946" sz="4650" spc="7" i="1">
                <a:latin typeface="Times New Roman"/>
                <a:cs typeface="Times New Roman"/>
              </a:rPr>
              <a:t>T </a:t>
            </a:r>
            <a:r>
              <a:rPr dirty="0" baseline="-34946" sz="4650" spc="7">
                <a:latin typeface="Symbol"/>
                <a:cs typeface="Symbol"/>
              </a:rPr>
              <a:t></a:t>
            </a:r>
            <a:r>
              <a:rPr dirty="0" baseline="-34946" sz="4650" spc="-532">
                <a:latin typeface="Times New Roman"/>
                <a:cs typeface="Times New Roman"/>
              </a:rPr>
              <a:t> </a:t>
            </a:r>
            <a:r>
              <a:rPr dirty="0" sz="3100" spc="30">
                <a:latin typeface="Times New Roman"/>
                <a:cs typeface="Times New Roman"/>
              </a:rPr>
              <a:t>2π</a:t>
            </a:r>
            <a:r>
              <a:rPr dirty="0" sz="3100" spc="30" i="1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0427" y="4146930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437" y="0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55451" y="3584486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4" h="0">
                <a:moveTo>
                  <a:pt x="0" y="0"/>
                </a:moveTo>
                <a:lnTo>
                  <a:pt x="776389" y="0"/>
                </a:lnTo>
              </a:path>
            </a:pathLst>
          </a:custGeom>
          <a:ln w="22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07468" y="3584486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450" y="0"/>
                </a:lnTo>
              </a:path>
            </a:pathLst>
          </a:custGeom>
          <a:ln w="22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05705" y="3523373"/>
            <a:ext cx="66167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20">
                <a:latin typeface="Times New Roman"/>
                <a:cs typeface="Times New Roman"/>
              </a:rPr>
              <a:t>2</a:t>
            </a:r>
            <a:r>
              <a:rPr dirty="0" sz="3500" spc="-10">
                <a:latin typeface="Times New Roman"/>
                <a:cs typeface="Times New Roman"/>
              </a:rPr>
              <a:t>π</a:t>
            </a:r>
            <a:r>
              <a:rPr dirty="0" sz="3500" spc="10" i="1"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22746" y="3586391"/>
            <a:ext cx="66167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20">
                <a:latin typeface="Times New Roman"/>
                <a:cs typeface="Times New Roman"/>
              </a:rPr>
              <a:t>2</a:t>
            </a:r>
            <a:r>
              <a:rPr dirty="0" sz="3500" spc="-10">
                <a:latin typeface="Times New Roman"/>
                <a:cs typeface="Times New Roman"/>
              </a:rPr>
              <a:t>π</a:t>
            </a:r>
            <a:r>
              <a:rPr dirty="0" sz="3500" spc="10" i="1"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5259" y="3236315"/>
            <a:ext cx="57277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0" i="1">
                <a:latin typeface="Times New Roman"/>
                <a:cs typeface="Times New Roman"/>
              </a:rPr>
              <a:t>I</a:t>
            </a:r>
            <a:r>
              <a:rPr dirty="0" sz="3500" spc="225" i="1">
                <a:latin typeface="Times New Roman"/>
                <a:cs typeface="Times New Roman"/>
              </a:rPr>
              <a:t> </a:t>
            </a:r>
            <a:r>
              <a:rPr dirty="0" sz="3500" spc="15">
                <a:latin typeface="Symbol"/>
                <a:cs typeface="Symbol"/>
              </a:rPr>
              <a:t>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33022" y="2953930"/>
            <a:ext cx="15544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0395" algn="l"/>
                <a:tab pos="1116330" algn="l"/>
              </a:tabLst>
            </a:pPr>
            <a:r>
              <a:rPr dirty="0" sz="3500" spc="10" i="1">
                <a:latin typeface="Times New Roman"/>
                <a:cs typeface="Times New Roman"/>
              </a:rPr>
              <a:t>e</a:t>
            </a:r>
            <a:r>
              <a:rPr dirty="0" sz="3500" spc="10" i="1">
                <a:latin typeface="Times New Roman"/>
                <a:cs typeface="Times New Roman"/>
              </a:rPr>
              <a:t>	</a:t>
            </a:r>
            <a:r>
              <a:rPr dirty="0" baseline="-34920" sz="5250" spc="22">
                <a:latin typeface="Symbol"/>
                <a:cs typeface="Symbol"/>
              </a:rPr>
              <a:t></a:t>
            </a:r>
            <a:r>
              <a:rPr dirty="0" baseline="-34920" sz="5250" spc="22">
                <a:latin typeface="Times New Roman"/>
                <a:cs typeface="Times New Roman"/>
              </a:rPr>
              <a:t>	</a:t>
            </a:r>
            <a:r>
              <a:rPr dirty="0" sz="3500" spc="15" i="1">
                <a:latin typeface="Times New Roman"/>
                <a:cs typeface="Times New Roman"/>
              </a:rPr>
              <a:t>e</a:t>
            </a:r>
            <a:r>
              <a:rPr dirty="0" sz="3500" spc="15" i="1">
                <a:latin typeface="Book Antiqua"/>
                <a:cs typeface="Book Antiqua"/>
              </a:rPr>
              <a:t>v</a:t>
            </a:r>
            <a:endParaRPr sz="35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6025" y="4141825"/>
            <a:ext cx="25019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5" i="1">
                <a:latin typeface="Book Antiqua"/>
                <a:cs typeface="Book Antiqua"/>
              </a:rPr>
              <a:t>v</a:t>
            </a:r>
            <a:endParaRPr sz="35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6211" y="2416467"/>
            <a:ext cx="5226050" cy="0"/>
          </a:xfrm>
          <a:custGeom>
            <a:avLst/>
            <a:gdLst/>
            <a:ahLst/>
            <a:cxnLst/>
            <a:rect l="l" t="t" r="r" b="b"/>
            <a:pathLst>
              <a:path w="5226050" h="0">
                <a:moveTo>
                  <a:pt x="0" y="0"/>
                </a:moveTo>
                <a:lnTo>
                  <a:pt x="5225707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5173" y="2416467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150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1677" y="1816442"/>
            <a:ext cx="8883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小</a:t>
            </a:r>
            <a:r>
              <a:rPr dirty="0" spc="-5"/>
              <a:t>结</a:t>
            </a:r>
          </a:p>
        </p:txBody>
      </p:sp>
      <p:sp>
        <p:nvSpPr>
          <p:cNvPr id="9" name="object 9"/>
          <p:cNvSpPr/>
          <p:nvPr/>
        </p:nvSpPr>
        <p:spPr>
          <a:xfrm>
            <a:off x="1486573" y="2768790"/>
            <a:ext cx="410413" cy="255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8050" y="2516708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850" y="3402533"/>
            <a:ext cx="3071495" cy="1974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导体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40"/>
              </a:lnSpc>
              <a:spcBef>
                <a:spcPts val="120"/>
              </a:spcBef>
            </a:pPr>
            <a:r>
              <a:rPr dirty="0" sz="2400">
                <a:latin typeface="华文楷体"/>
                <a:cs typeface="华文楷体"/>
              </a:rPr>
              <a:t>电路</a:t>
            </a:r>
            <a:endParaRPr sz="2400">
              <a:latin typeface="华文楷体"/>
              <a:cs typeface="华文楷体"/>
            </a:endParaRPr>
          </a:p>
          <a:p>
            <a:pPr marL="1229360">
              <a:lnSpc>
                <a:spcPts val="2840"/>
              </a:lnSpc>
            </a:pPr>
            <a:r>
              <a:rPr dirty="0" sz="2400">
                <a:latin typeface="华文楷体"/>
                <a:cs typeface="华文楷体"/>
              </a:rPr>
              <a:t>导体连接方式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电路的应用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51760" y="2618232"/>
            <a:ext cx="448309" cy="265430"/>
          </a:xfrm>
          <a:custGeom>
            <a:avLst/>
            <a:gdLst/>
            <a:ahLst/>
            <a:cxnLst/>
            <a:rect l="l" t="t" r="r" b="b"/>
            <a:pathLst>
              <a:path w="448310" h="265430">
                <a:moveTo>
                  <a:pt x="315467" y="265176"/>
                </a:moveTo>
                <a:lnTo>
                  <a:pt x="315467" y="199644"/>
                </a:lnTo>
                <a:lnTo>
                  <a:pt x="0" y="199644"/>
                </a:lnTo>
                <a:lnTo>
                  <a:pt x="0" y="65532"/>
                </a:lnTo>
                <a:lnTo>
                  <a:pt x="315467" y="65532"/>
                </a:lnTo>
                <a:lnTo>
                  <a:pt x="315467" y="0"/>
                </a:lnTo>
                <a:lnTo>
                  <a:pt x="448056" y="132588"/>
                </a:lnTo>
                <a:lnTo>
                  <a:pt x="315467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5587" y="2602293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9" y="81876"/>
                </a:moveTo>
                <a:lnTo>
                  <a:pt x="314579" y="0"/>
                </a:lnTo>
                <a:lnTo>
                  <a:pt x="329907" y="15328"/>
                </a:lnTo>
                <a:lnTo>
                  <a:pt x="327279" y="15328"/>
                </a:lnTo>
                <a:lnTo>
                  <a:pt x="316445" y="19812"/>
                </a:lnTo>
                <a:lnTo>
                  <a:pt x="327279" y="30645"/>
                </a:lnTo>
                <a:lnTo>
                  <a:pt x="327279" y="75526"/>
                </a:lnTo>
                <a:lnTo>
                  <a:pt x="320929" y="75526"/>
                </a:lnTo>
                <a:lnTo>
                  <a:pt x="314579" y="81876"/>
                </a:lnTo>
                <a:close/>
              </a:path>
              <a:path w="463550" h="297180">
                <a:moveTo>
                  <a:pt x="327279" y="30645"/>
                </a:moveTo>
                <a:lnTo>
                  <a:pt x="316445" y="19812"/>
                </a:lnTo>
                <a:lnTo>
                  <a:pt x="327279" y="15328"/>
                </a:lnTo>
                <a:lnTo>
                  <a:pt x="327279" y="30645"/>
                </a:lnTo>
                <a:close/>
              </a:path>
              <a:path w="463550" h="297180">
                <a:moveTo>
                  <a:pt x="445052" y="148418"/>
                </a:moveTo>
                <a:lnTo>
                  <a:pt x="327279" y="30645"/>
                </a:lnTo>
                <a:lnTo>
                  <a:pt x="327279" y="15328"/>
                </a:lnTo>
                <a:lnTo>
                  <a:pt x="329907" y="15328"/>
                </a:lnTo>
                <a:lnTo>
                  <a:pt x="458508" y="143929"/>
                </a:lnTo>
                <a:lnTo>
                  <a:pt x="449541" y="143929"/>
                </a:lnTo>
                <a:lnTo>
                  <a:pt x="445052" y="148418"/>
                </a:lnTo>
                <a:close/>
              </a:path>
              <a:path w="463550" h="297180">
                <a:moveTo>
                  <a:pt x="314579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9" y="75526"/>
                </a:lnTo>
                <a:lnTo>
                  <a:pt x="314579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9" y="214972"/>
                </a:lnTo>
                <a:lnTo>
                  <a:pt x="314579" y="221322"/>
                </a:lnTo>
                <a:close/>
              </a:path>
              <a:path w="463550" h="297180">
                <a:moveTo>
                  <a:pt x="327279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9" y="81876"/>
                </a:lnTo>
                <a:lnTo>
                  <a:pt x="320929" y="75526"/>
                </a:lnTo>
                <a:lnTo>
                  <a:pt x="327279" y="75526"/>
                </a:lnTo>
                <a:lnTo>
                  <a:pt x="327279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08"/>
                </a:moveTo>
                <a:lnTo>
                  <a:pt x="445052" y="148418"/>
                </a:lnTo>
                <a:lnTo>
                  <a:pt x="449541" y="143929"/>
                </a:lnTo>
                <a:lnTo>
                  <a:pt x="449541" y="152908"/>
                </a:lnTo>
                <a:close/>
              </a:path>
              <a:path w="463550" h="297180">
                <a:moveTo>
                  <a:pt x="458520" y="152908"/>
                </a:moveTo>
                <a:lnTo>
                  <a:pt x="449541" y="152908"/>
                </a:lnTo>
                <a:lnTo>
                  <a:pt x="449541" y="143929"/>
                </a:lnTo>
                <a:lnTo>
                  <a:pt x="458508" y="143929"/>
                </a:lnTo>
                <a:lnTo>
                  <a:pt x="463003" y="148424"/>
                </a:lnTo>
                <a:lnTo>
                  <a:pt x="458520" y="152908"/>
                </a:lnTo>
                <a:close/>
              </a:path>
              <a:path w="463550" h="297180">
                <a:moveTo>
                  <a:pt x="329907" y="281520"/>
                </a:moveTo>
                <a:lnTo>
                  <a:pt x="327279" y="281520"/>
                </a:lnTo>
                <a:lnTo>
                  <a:pt x="327279" y="266192"/>
                </a:lnTo>
                <a:lnTo>
                  <a:pt x="445058" y="148424"/>
                </a:lnTo>
                <a:lnTo>
                  <a:pt x="449541" y="152908"/>
                </a:lnTo>
                <a:lnTo>
                  <a:pt x="458520" y="152908"/>
                </a:lnTo>
                <a:lnTo>
                  <a:pt x="329907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9" y="221322"/>
                </a:moveTo>
                <a:lnTo>
                  <a:pt x="320929" y="221322"/>
                </a:lnTo>
                <a:lnTo>
                  <a:pt x="314579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9" y="208622"/>
                </a:lnTo>
                <a:lnTo>
                  <a:pt x="327279" y="221322"/>
                </a:lnTo>
                <a:close/>
              </a:path>
              <a:path w="463550" h="297180">
                <a:moveTo>
                  <a:pt x="314579" y="296849"/>
                </a:moveTo>
                <a:lnTo>
                  <a:pt x="314579" y="214972"/>
                </a:lnTo>
                <a:lnTo>
                  <a:pt x="320929" y="221322"/>
                </a:lnTo>
                <a:lnTo>
                  <a:pt x="327279" y="221322"/>
                </a:lnTo>
                <a:lnTo>
                  <a:pt x="327279" y="266192"/>
                </a:lnTo>
                <a:lnTo>
                  <a:pt x="316445" y="277025"/>
                </a:lnTo>
                <a:lnTo>
                  <a:pt x="327279" y="281520"/>
                </a:lnTo>
                <a:lnTo>
                  <a:pt x="329907" y="281520"/>
                </a:lnTo>
                <a:lnTo>
                  <a:pt x="314579" y="296849"/>
                </a:lnTo>
                <a:close/>
              </a:path>
              <a:path w="463550" h="297180">
                <a:moveTo>
                  <a:pt x="327279" y="281520"/>
                </a:moveTo>
                <a:lnTo>
                  <a:pt x="316445" y="277025"/>
                </a:lnTo>
                <a:lnTo>
                  <a:pt x="327279" y="266192"/>
                </a:lnTo>
                <a:lnTo>
                  <a:pt x="327279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78352" y="2332037"/>
            <a:ext cx="25800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7070" algn="l"/>
              </a:tabLst>
            </a:pPr>
            <a:r>
              <a:rPr dirty="0" sz="2400">
                <a:latin typeface="华文楷体"/>
                <a:cs typeface="华文楷体"/>
              </a:rPr>
              <a:t>搬运电荷，	</a:t>
            </a:r>
            <a:r>
              <a:rPr dirty="0" baseline="1157" sz="3600">
                <a:latin typeface="华文楷体"/>
                <a:cs typeface="华文楷体"/>
              </a:rPr>
              <a:t>形成 </a:t>
            </a:r>
            <a:r>
              <a:rPr dirty="0" sz="2400">
                <a:latin typeface="华文楷体"/>
                <a:cs typeface="华文楷体"/>
              </a:rPr>
              <a:t>保持电压	</a:t>
            </a:r>
            <a:r>
              <a:rPr dirty="0" baseline="1157" sz="3600">
                <a:latin typeface="华文楷体"/>
                <a:cs typeface="华文楷体"/>
              </a:rPr>
              <a:t>电流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6384" y="2648711"/>
            <a:ext cx="448309" cy="265430"/>
          </a:xfrm>
          <a:custGeom>
            <a:avLst/>
            <a:gdLst/>
            <a:ahLst/>
            <a:cxnLst/>
            <a:rect l="l" t="t" r="r" b="b"/>
            <a:pathLst>
              <a:path w="448310" h="265430">
                <a:moveTo>
                  <a:pt x="315467" y="265175"/>
                </a:moveTo>
                <a:lnTo>
                  <a:pt x="315467" y="199644"/>
                </a:lnTo>
                <a:lnTo>
                  <a:pt x="0" y="199644"/>
                </a:lnTo>
                <a:lnTo>
                  <a:pt x="0" y="65531"/>
                </a:lnTo>
                <a:lnTo>
                  <a:pt x="315467" y="65531"/>
                </a:lnTo>
                <a:lnTo>
                  <a:pt x="315467" y="0"/>
                </a:lnTo>
                <a:lnTo>
                  <a:pt x="448055" y="132587"/>
                </a:lnTo>
                <a:lnTo>
                  <a:pt x="315467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90541" y="2633065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9" y="81876"/>
                </a:moveTo>
                <a:lnTo>
                  <a:pt x="314579" y="0"/>
                </a:lnTo>
                <a:lnTo>
                  <a:pt x="329907" y="15328"/>
                </a:lnTo>
                <a:lnTo>
                  <a:pt x="327279" y="15328"/>
                </a:lnTo>
                <a:lnTo>
                  <a:pt x="316433" y="19824"/>
                </a:lnTo>
                <a:lnTo>
                  <a:pt x="327279" y="30669"/>
                </a:lnTo>
                <a:lnTo>
                  <a:pt x="327279" y="75526"/>
                </a:lnTo>
                <a:lnTo>
                  <a:pt x="320929" y="75526"/>
                </a:lnTo>
                <a:lnTo>
                  <a:pt x="314579" y="81876"/>
                </a:lnTo>
                <a:close/>
              </a:path>
              <a:path w="463550" h="297180">
                <a:moveTo>
                  <a:pt x="327279" y="30669"/>
                </a:moveTo>
                <a:lnTo>
                  <a:pt x="316433" y="19824"/>
                </a:lnTo>
                <a:lnTo>
                  <a:pt x="327279" y="15328"/>
                </a:lnTo>
                <a:lnTo>
                  <a:pt x="327279" y="30669"/>
                </a:lnTo>
                <a:close/>
              </a:path>
              <a:path w="463550" h="297180">
                <a:moveTo>
                  <a:pt x="445052" y="148431"/>
                </a:moveTo>
                <a:lnTo>
                  <a:pt x="327279" y="30669"/>
                </a:lnTo>
                <a:lnTo>
                  <a:pt x="327279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41" y="143941"/>
                </a:lnTo>
                <a:lnTo>
                  <a:pt x="445052" y="148431"/>
                </a:lnTo>
                <a:close/>
              </a:path>
              <a:path w="463550" h="297180">
                <a:moveTo>
                  <a:pt x="314579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9" y="75526"/>
                </a:lnTo>
                <a:lnTo>
                  <a:pt x="314579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9" y="214972"/>
                </a:lnTo>
                <a:lnTo>
                  <a:pt x="314579" y="221322"/>
                </a:lnTo>
                <a:close/>
              </a:path>
              <a:path w="463550" h="297180">
                <a:moveTo>
                  <a:pt x="327279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9" y="81876"/>
                </a:lnTo>
                <a:lnTo>
                  <a:pt x="320929" y="75526"/>
                </a:lnTo>
                <a:lnTo>
                  <a:pt x="327279" y="75526"/>
                </a:lnTo>
                <a:lnTo>
                  <a:pt x="327279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20"/>
                </a:moveTo>
                <a:lnTo>
                  <a:pt x="445058" y="148424"/>
                </a:lnTo>
                <a:lnTo>
                  <a:pt x="449541" y="143941"/>
                </a:lnTo>
                <a:lnTo>
                  <a:pt x="449541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41" y="152920"/>
                </a:lnTo>
                <a:lnTo>
                  <a:pt x="449541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07" y="281520"/>
                </a:moveTo>
                <a:lnTo>
                  <a:pt x="327279" y="281520"/>
                </a:lnTo>
                <a:lnTo>
                  <a:pt x="327279" y="266193"/>
                </a:lnTo>
                <a:lnTo>
                  <a:pt x="445052" y="148431"/>
                </a:lnTo>
                <a:lnTo>
                  <a:pt x="449541" y="152920"/>
                </a:lnTo>
                <a:lnTo>
                  <a:pt x="458508" y="152920"/>
                </a:lnTo>
                <a:lnTo>
                  <a:pt x="329907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9" y="221322"/>
                </a:moveTo>
                <a:lnTo>
                  <a:pt x="320929" y="221322"/>
                </a:lnTo>
                <a:lnTo>
                  <a:pt x="314579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9" y="208622"/>
                </a:lnTo>
                <a:lnTo>
                  <a:pt x="327279" y="221322"/>
                </a:lnTo>
                <a:close/>
              </a:path>
              <a:path w="463550" h="297180">
                <a:moveTo>
                  <a:pt x="314579" y="296849"/>
                </a:moveTo>
                <a:lnTo>
                  <a:pt x="314579" y="214972"/>
                </a:lnTo>
                <a:lnTo>
                  <a:pt x="320929" y="221322"/>
                </a:lnTo>
                <a:lnTo>
                  <a:pt x="327279" y="221322"/>
                </a:lnTo>
                <a:lnTo>
                  <a:pt x="327279" y="266193"/>
                </a:lnTo>
                <a:lnTo>
                  <a:pt x="316433" y="277037"/>
                </a:lnTo>
                <a:lnTo>
                  <a:pt x="327279" y="281520"/>
                </a:lnTo>
                <a:lnTo>
                  <a:pt x="329907" y="281520"/>
                </a:lnTo>
                <a:lnTo>
                  <a:pt x="314579" y="296849"/>
                </a:lnTo>
                <a:close/>
              </a:path>
              <a:path w="463550" h="297180">
                <a:moveTo>
                  <a:pt x="327279" y="281520"/>
                </a:moveTo>
                <a:lnTo>
                  <a:pt x="316433" y="277037"/>
                </a:lnTo>
                <a:lnTo>
                  <a:pt x="327279" y="266193"/>
                </a:lnTo>
                <a:lnTo>
                  <a:pt x="327279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5682" y="2362822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电流 定义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19571" y="2648711"/>
            <a:ext cx="448309" cy="265430"/>
          </a:xfrm>
          <a:custGeom>
            <a:avLst/>
            <a:gdLst/>
            <a:ahLst/>
            <a:cxnLst/>
            <a:rect l="l" t="t" r="r" b="b"/>
            <a:pathLst>
              <a:path w="448310" h="265430">
                <a:moveTo>
                  <a:pt x="313943" y="265175"/>
                </a:moveTo>
                <a:lnTo>
                  <a:pt x="313943" y="199644"/>
                </a:lnTo>
                <a:lnTo>
                  <a:pt x="0" y="199644"/>
                </a:lnTo>
                <a:lnTo>
                  <a:pt x="0" y="65531"/>
                </a:lnTo>
                <a:lnTo>
                  <a:pt x="313943" y="65531"/>
                </a:lnTo>
                <a:lnTo>
                  <a:pt x="313943" y="0"/>
                </a:lnTo>
                <a:lnTo>
                  <a:pt x="448055" y="132587"/>
                </a:lnTo>
                <a:lnTo>
                  <a:pt x="313943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12917" y="2633065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33" y="19824"/>
                </a:lnTo>
                <a:lnTo>
                  <a:pt x="327278" y="30670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80">
                <a:moveTo>
                  <a:pt x="327278" y="30670"/>
                </a:moveTo>
                <a:lnTo>
                  <a:pt x="316433" y="19824"/>
                </a:lnTo>
                <a:lnTo>
                  <a:pt x="327278" y="15328"/>
                </a:lnTo>
                <a:lnTo>
                  <a:pt x="327278" y="30670"/>
                </a:lnTo>
                <a:close/>
              </a:path>
              <a:path w="463550" h="297180">
                <a:moveTo>
                  <a:pt x="445039" y="148431"/>
                </a:moveTo>
                <a:lnTo>
                  <a:pt x="327278" y="30670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29" y="143941"/>
                </a:lnTo>
                <a:lnTo>
                  <a:pt x="445039" y="148431"/>
                </a:lnTo>
                <a:close/>
              </a:path>
              <a:path w="463550" h="297180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80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29" y="152920"/>
                </a:moveTo>
                <a:lnTo>
                  <a:pt x="445046" y="148424"/>
                </a:lnTo>
                <a:lnTo>
                  <a:pt x="449529" y="143941"/>
                </a:lnTo>
                <a:lnTo>
                  <a:pt x="449529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29" y="152920"/>
                </a:lnTo>
                <a:lnTo>
                  <a:pt x="449529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07" y="281520"/>
                </a:moveTo>
                <a:lnTo>
                  <a:pt x="327278" y="281520"/>
                </a:lnTo>
                <a:lnTo>
                  <a:pt x="327278" y="266192"/>
                </a:lnTo>
                <a:lnTo>
                  <a:pt x="445039" y="148431"/>
                </a:lnTo>
                <a:lnTo>
                  <a:pt x="449529" y="152920"/>
                </a:lnTo>
                <a:lnTo>
                  <a:pt x="458508" y="152920"/>
                </a:lnTo>
                <a:lnTo>
                  <a:pt x="329907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80">
                <a:moveTo>
                  <a:pt x="314578" y="296849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192"/>
                </a:lnTo>
                <a:lnTo>
                  <a:pt x="316433" y="277037"/>
                </a:lnTo>
                <a:lnTo>
                  <a:pt x="327278" y="281520"/>
                </a:lnTo>
                <a:lnTo>
                  <a:pt x="329907" y="281520"/>
                </a:lnTo>
                <a:lnTo>
                  <a:pt x="314578" y="296849"/>
                </a:lnTo>
                <a:close/>
              </a:path>
              <a:path w="463550" h="297180">
                <a:moveTo>
                  <a:pt x="327278" y="281520"/>
                </a:moveTo>
                <a:lnTo>
                  <a:pt x="316433" y="277037"/>
                </a:lnTo>
                <a:lnTo>
                  <a:pt x="327278" y="266192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55059" y="1908048"/>
            <a:ext cx="4164965" cy="309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电闪雷鸣时，强大的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流使天空不时发出耀</a:t>
            </a:r>
            <a:r>
              <a:rPr dirty="0" sz="2800" spc="-5">
                <a:latin typeface="华文楷体"/>
                <a:cs typeface="华文楷体"/>
              </a:rPr>
              <a:t>眼 </a:t>
            </a:r>
            <a:r>
              <a:rPr dirty="0" sz="2800">
                <a:latin typeface="华文楷体"/>
                <a:cs typeface="华文楷体"/>
              </a:rPr>
              <a:t>的闪光，但它只能存</a:t>
            </a:r>
            <a:r>
              <a:rPr dirty="0" sz="2800" spc="-5">
                <a:latin typeface="华文楷体"/>
                <a:cs typeface="华文楷体"/>
              </a:rPr>
              <a:t>在 </a:t>
            </a:r>
            <a:r>
              <a:rPr dirty="0" sz="2800">
                <a:latin typeface="华文楷体"/>
                <a:cs typeface="华文楷体"/>
              </a:rPr>
              <a:t>于一瞬间。而手电筒</a:t>
            </a:r>
            <a:r>
              <a:rPr dirty="0" sz="2800" spc="-5">
                <a:latin typeface="华文楷体"/>
                <a:cs typeface="华文楷体"/>
              </a:rPr>
              <a:t>中 </a:t>
            </a:r>
            <a:r>
              <a:rPr dirty="0" sz="2800">
                <a:latin typeface="华文楷体"/>
                <a:cs typeface="华文楷体"/>
              </a:rPr>
              <a:t>的小灯泡却能持续发光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这是为什么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" y="2189988"/>
            <a:ext cx="1926336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444" y="1789239"/>
            <a:ext cx="560832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94985" algn="l"/>
              </a:tabLst>
            </a:pPr>
            <a:r>
              <a:rPr dirty="0"/>
              <a:t>一</a:t>
            </a:r>
            <a:r>
              <a:rPr dirty="0" u="heavy" spc="-5">
                <a:uFill>
                  <a:solidFill>
                    <a:srgbClr val="01431D"/>
                  </a:solidFill>
                </a:uFill>
              </a:rPr>
              <a:t>.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电</a:t>
            </a:r>
            <a:r>
              <a:rPr dirty="0" u="heavy" spc="-5">
                <a:uFill>
                  <a:solidFill>
                    <a:srgbClr val="01431D"/>
                  </a:solidFill>
                </a:uFill>
              </a:rPr>
              <a:t>源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6014" y="2403348"/>
            <a:ext cx="4559935" cy="270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华文楷体"/>
                <a:cs typeface="华文楷体"/>
              </a:rPr>
              <a:t>两个导体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带正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荷，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华文楷体"/>
                <a:cs typeface="华文楷体"/>
              </a:rPr>
              <a:t>带负电荷，如果用</a:t>
            </a:r>
            <a:r>
              <a:rPr dirty="0" sz="2800" spc="-5">
                <a:latin typeface="华文楷体"/>
                <a:cs typeface="华文楷体"/>
              </a:rPr>
              <a:t>一 </a:t>
            </a:r>
            <a:r>
              <a:rPr dirty="0" sz="2800">
                <a:latin typeface="华文楷体"/>
                <a:cs typeface="华文楷体"/>
              </a:rPr>
              <a:t>根导线</a:t>
            </a:r>
            <a:r>
              <a:rPr dirty="0" sz="2800" spc="-5">
                <a:latin typeface="Times New Roman"/>
                <a:cs typeface="Times New Roman"/>
              </a:rPr>
              <a:t>H</a:t>
            </a:r>
            <a:r>
              <a:rPr dirty="0" sz="2800">
                <a:latin typeface="华文楷体"/>
                <a:cs typeface="华文楷体"/>
              </a:rPr>
              <a:t>将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华文楷体"/>
                <a:cs typeface="华文楷体"/>
              </a:rPr>
              <a:t>连接起来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导线</a:t>
            </a:r>
            <a:r>
              <a:rPr dirty="0" sz="2800" spc="-5">
                <a:latin typeface="Times New Roman"/>
                <a:cs typeface="Times New Roman"/>
              </a:rPr>
              <a:t>H</a:t>
            </a:r>
            <a:r>
              <a:rPr dirty="0" sz="2800">
                <a:latin typeface="华文楷体"/>
                <a:cs typeface="华文楷体"/>
              </a:rPr>
              <a:t>中会形成电流吗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这个电流是持续存在的吗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0323" y="2421635"/>
            <a:ext cx="2177796" cy="140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4244" y="1616709"/>
            <a:ext cx="5397500" cy="3733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8763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导线</a:t>
            </a:r>
            <a:r>
              <a:rPr dirty="0" sz="2700" spc="-5">
                <a:latin typeface="华文楷体"/>
                <a:cs typeface="华文楷体"/>
              </a:rPr>
              <a:t>H</a:t>
            </a:r>
            <a:r>
              <a:rPr dirty="0" sz="2700">
                <a:latin typeface="华文楷体"/>
                <a:cs typeface="华文楷体"/>
              </a:rPr>
              <a:t>中的电子在静电力的作用下 沿导线作定向运动，形成电流。</a:t>
            </a:r>
            <a:endParaRPr sz="2700">
              <a:latin typeface="华文楷体"/>
              <a:cs typeface="华文楷体"/>
            </a:endParaRPr>
          </a:p>
          <a:p>
            <a:pPr algn="just" marL="241300" marR="24765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由于A得到电子，</a:t>
            </a:r>
            <a:r>
              <a:rPr dirty="0" sz="2700" spc="-5">
                <a:latin typeface="华文楷体"/>
                <a:cs typeface="华文楷体"/>
              </a:rPr>
              <a:t>B</a:t>
            </a:r>
            <a:r>
              <a:rPr dirty="0" sz="2700">
                <a:latin typeface="华文楷体"/>
                <a:cs typeface="华文楷体"/>
              </a:rPr>
              <a:t>失去电子，两 个导体很快达到静电平衡，形成 等势体。</a:t>
            </a:r>
            <a:endParaRPr sz="27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19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导线</a:t>
            </a:r>
            <a:r>
              <a:rPr dirty="0" sz="2700" spc="-5">
                <a:latin typeface="华文楷体"/>
                <a:cs typeface="华文楷体"/>
              </a:rPr>
              <a:t>H</a:t>
            </a:r>
            <a:r>
              <a:rPr dirty="0" sz="2700">
                <a:latin typeface="华文楷体"/>
                <a:cs typeface="华文楷体"/>
              </a:rPr>
              <a:t>中的电流只是瞬间的。怎样 才能使导线中具有持续的电流呢？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1447" y="3044951"/>
            <a:ext cx="1484376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51447" y="1802892"/>
            <a:ext cx="1491996" cy="1019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3925" y="1621155"/>
            <a:ext cx="5187950" cy="2980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marR="5080" indent="-228600">
              <a:lnSpc>
                <a:spcPct val="119600"/>
              </a:lnSpc>
              <a:spcBef>
                <a:spcPts val="1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有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、</a:t>
            </a:r>
            <a:r>
              <a:rPr dirty="0" sz="2700" spc="-5">
                <a:latin typeface="Times New Roman"/>
                <a:cs typeface="Times New Roman"/>
              </a:rPr>
              <a:t>B</a:t>
            </a:r>
            <a:r>
              <a:rPr dirty="0" sz="2700">
                <a:latin typeface="华文楷体"/>
                <a:cs typeface="华文楷体"/>
              </a:rPr>
              <a:t>两个水池，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的液面比</a:t>
            </a:r>
            <a:r>
              <a:rPr dirty="0" sz="2700">
                <a:latin typeface="Times New Roman"/>
                <a:cs typeface="Times New Roman"/>
              </a:rPr>
              <a:t>B  </a:t>
            </a:r>
            <a:r>
              <a:rPr dirty="0" sz="2700">
                <a:latin typeface="华文楷体"/>
                <a:cs typeface="华文楷体"/>
              </a:rPr>
              <a:t>高，用水管</a:t>
            </a:r>
            <a:r>
              <a:rPr dirty="0" sz="2700">
                <a:latin typeface="Times New Roman"/>
                <a:cs typeface="Times New Roman"/>
              </a:rPr>
              <a:t>H</a:t>
            </a:r>
            <a:r>
              <a:rPr dirty="0" sz="2700">
                <a:latin typeface="华文楷体"/>
                <a:cs typeface="华文楷体"/>
              </a:rPr>
              <a:t>将两个水池连接起 来，在重力的作用下，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池中的 水会流向</a:t>
            </a:r>
            <a:r>
              <a:rPr dirty="0" sz="2700" spc="-5">
                <a:latin typeface="Times New Roman"/>
                <a:cs typeface="Times New Roman"/>
              </a:rPr>
              <a:t>B</a:t>
            </a:r>
            <a:r>
              <a:rPr dirty="0" sz="2700">
                <a:latin typeface="华文楷体"/>
                <a:cs typeface="华文楷体"/>
              </a:rPr>
              <a:t>池，</a:t>
            </a:r>
            <a:r>
              <a:rPr dirty="0" sz="2700">
                <a:latin typeface="Times New Roman"/>
                <a:cs typeface="Times New Roman"/>
              </a:rPr>
              <a:t>H</a:t>
            </a:r>
            <a:r>
              <a:rPr dirty="0" sz="2700">
                <a:latin typeface="华文楷体"/>
                <a:cs typeface="华文楷体"/>
              </a:rPr>
              <a:t>中会出现水流， 当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>
                <a:latin typeface="华文楷体"/>
                <a:cs typeface="华文楷体"/>
              </a:rPr>
              <a:t>、</a:t>
            </a:r>
            <a:r>
              <a:rPr dirty="0" sz="2700" spc="-5">
                <a:latin typeface="Times New Roman"/>
                <a:cs typeface="Times New Roman"/>
              </a:rPr>
              <a:t>B</a:t>
            </a:r>
            <a:r>
              <a:rPr dirty="0" sz="2700">
                <a:latin typeface="华文楷体"/>
                <a:cs typeface="华文楷体"/>
              </a:rPr>
              <a:t>液面相平时，</a:t>
            </a:r>
            <a:r>
              <a:rPr dirty="0" sz="2700">
                <a:latin typeface="Times New Roman"/>
                <a:cs typeface="Times New Roman"/>
              </a:rPr>
              <a:t>H</a:t>
            </a:r>
            <a:r>
              <a:rPr dirty="0" sz="2700">
                <a:latin typeface="华文楷体"/>
                <a:cs typeface="华文楷体"/>
              </a:rPr>
              <a:t>中的水将 不再流动。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25" y="4790440"/>
            <a:ext cx="53022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如何才能使</a:t>
            </a:r>
            <a:r>
              <a:rPr dirty="0" sz="2700">
                <a:latin typeface="Times New Roman"/>
                <a:cs typeface="Times New Roman"/>
              </a:rPr>
              <a:t>H</a:t>
            </a:r>
            <a:r>
              <a:rPr dirty="0" sz="2700">
                <a:latin typeface="华文楷体"/>
                <a:cs typeface="华文楷体"/>
              </a:rPr>
              <a:t>中有持续的水流呢？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8859" y="2490216"/>
            <a:ext cx="643255" cy="1179830"/>
          </a:xfrm>
          <a:custGeom>
            <a:avLst/>
            <a:gdLst/>
            <a:ahLst/>
            <a:cxnLst/>
            <a:rect l="l" t="t" r="r" b="b"/>
            <a:pathLst>
              <a:path w="643254" h="1179829">
                <a:moveTo>
                  <a:pt x="0" y="0"/>
                </a:moveTo>
                <a:lnTo>
                  <a:pt x="643128" y="0"/>
                </a:lnTo>
                <a:lnTo>
                  <a:pt x="643128" y="1179576"/>
                </a:lnTo>
                <a:lnTo>
                  <a:pt x="0" y="1179576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12802" y="2484488"/>
            <a:ext cx="655320" cy="1192530"/>
          </a:xfrm>
          <a:custGeom>
            <a:avLst/>
            <a:gdLst/>
            <a:ahLst/>
            <a:cxnLst/>
            <a:rect l="l" t="t" r="r" b="b"/>
            <a:pathLst>
              <a:path w="655320" h="1192529">
                <a:moveTo>
                  <a:pt x="655193" y="1192123"/>
                </a:moveTo>
                <a:lnTo>
                  <a:pt x="0" y="1192123"/>
                </a:lnTo>
                <a:lnTo>
                  <a:pt x="0" y="0"/>
                </a:lnTo>
                <a:lnTo>
                  <a:pt x="655193" y="0"/>
                </a:lnTo>
                <a:lnTo>
                  <a:pt x="655193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179423"/>
                </a:lnTo>
                <a:lnTo>
                  <a:pt x="6350" y="1179423"/>
                </a:lnTo>
                <a:lnTo>
                  <a:pt x="12700" y="1185773"/>
                </a:lnTo>
                <a:lnTo>
                  <a:pt x="655193" y="1185773"/>
                </a:lnTo>
                <a:lnTo>
                  <a:pt x="655193" y="1192123"/>
                </a:lnTo>
                <a:close/>
              </a:path>
              <a:path w="655320" h="1192529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655320" h="1192529">
                <a:moveTo>
                  <a:pt x="642493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642493" y="6349"/>
                </a:lnTo>
                <a:lnTo>
                  <a:pt x="642493" y="12699"/>
                </a:lnTo>
                <a:close/>
              </a:path>
              <a:path w="655320" h="1192529">
                <a:moveTo>
                  <a:pt x="642493" y="1185773"/>
                </a:moveTo>
                <a:lnTo>
                  <a:pt x="642493" y="6349"/>
                </a:lnTo>
                <a:lnTo>
                  <a:pt x="648843" y="12699"/>
                </a:lnTo>
                <a:lnTo>
                  <a:pt x="655193" y="12699"/>
                </a:lnTo>
                <a:lnTo>
                  <a:pt x="655193" y="1179423"/>
                </a:lnTo>
                <a:lnTo>
                  <a:pt x="648843" y="1179423"/>
                </a:lnTo>
                <a:lnTo>
                  <a:pt x="642493" y="1185773"/>
                </a:lnTo>
                <a:close/>
              </a:path>
              <a:path w="655320" h="1192529">
                <a:moveTo>
                  <a:pt x="655193" y="12699"/>
                </a:moveTo>
                <a:lnTo>
                  <a:pt x="648843" y="12699"/>
                </a:lnTo>
                <a:lnTo>
                  <a:pt x="642493" y="6349"/>
                </a:lnTo>
                <a:lnTo>
                  <a:pt x="655193" y="6349"/>
                </a:lnTo>
                <a:lnTo>
                  <a:pt x="655193" y="12699"/>
                </a:lnTo>
                <a:close/>
              </a:path>
              <a:path w="655320" h="1192529">
                <a:moveTo>
                  <a:pt x="12700" y="1185773"/>
                </a:moveTo>
                <a:lnTo>
                  <a:pt x="6350" y="1179423"/>
                </a:lnTo>
                <a:lnTo>
                  <a:pt x="12700" y="1179423"/>
                </a:lnTo>
                <a:lnTo>
                  <a:pt x="12700" y="1185773"/>
                </a:lnTo>
                <a:close/>
              </a:path>
              <a:path w="655320" h="1192529">
                <a:moveTo>
                  <a:pt x="642493" y="1185773"/>
                </a:moveTo>
                <a:lnTo>
                  <a:pt x="12700" y="1185773"/>
                </a:lnTo>
                <a:lnTo>
                  <a:pt x="12700" y="1179423"/>
                </a:lnTo>
                <a:lnTo>
                  <a:pt x="642493" y="1179423"/>
                </a:lnTo>
                <a:lnTo>
                  <a:pt x="642493" y="1185773"/>
                </a:lnTo>
                <a:close/>
              </a:path>
              <a:path w="655320" h="1192529">
                <a:moveTo>
                  <a:pt x="655193" y="1185773"/>
                </a:moveTo>
                <a:lnTo>
                  <a:pt x="642493" y="1185773"/>
                </a:lnTo>
                <a:lnTo>
                  <a:pt x="648843" y="1179423"/>
                </a:lnTo>
                <a:lnTo>
                  <a:pt x="655193" y="1179423"/>
                </a:lnTo>
                <a:lnTo>
                  <a:pt x="655193" y="118577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83780" y="3281171"/>
            <a:ext cx="641985" cy="388620"/>
          </a:xfrm>
          <a:custGeom>
            <a:avLst/>
            <a:gdLst/>
            <a:ahLst/>
            <a:cxnLst/>
            <a:rect l="l" t="t" r="r" b="b"/>
            <a:pathLst>
              <a:path w="641984" h="388620">
                <a:moveTo>
                  <a:pt x="0" y="0"/>
                </a:moveTo>
                <a:lnTo>
                  <a:pt x="641603" y="0"/>
                </a:lnTo>
                <a:lnTo>
                  <a:pt x="641603" y="388620"/>
                </a:lnTo>
                <a:lnTo>
                  <a:pt x="0" y="38862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76693" y="3274326"/>
            <a:ext cx="655320" cy="402590"/>
          </a:xfrm>
          <a:custGeom>
            <a:avLst/>
            <a:gdLst/>
            <a:ahLst/>
            <a:cxnLst/>
            <a:rect l="l" t="t" r="r" b="b"/>
            <a:pathLst>
              <a:path w="655320" h="402589">
                <a:moveTo>
                  <a:pt x="655193" y="402285"/>
                </a:moveTo>
                <a:lnTo>
                  <a:pt x="0" y="402285"/>
                </a:lnTo>
                <a:lnTo>
                  <a:pt x="0" y="0"/>
                </a:lnTo>
                <a:lnTo>
                  <a:pt x="655193" y="0"/>
                </a:lnTo>
                <a:lnTo>
                  <a:pt x="65519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89585"/>
                </a:lnTo>
                <a:lnTo>
                  <a:pt x="6350" y="389585"/>
                </a:lnTo>
                <a:lnTo>
                  <a:pt x="12700" y="395935"/>
                </a:lnTo>
                <a:lnTo>
                  <a:pt x="655193" y="395935"/>
                </a:lnTo>
                <a:lnTo>
                  <a:pt x="655193" y="402285"/>
                </a:lnTo>
                <a:close/>
              </a:path>
              <a:path w="655320" h="40258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55320" h="402589">
                <a:moveTo>
                  <a:pt x="64249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42493" y="6350"/>
                </a:lnTo>
                <a:lnTo>
                  <a:pt x="642493" y="12700"/>
                </a:lnTo>
                <a:close/>
              </a:path>
              <a:path w="655320" h="402589">
                <a:moveTo>
                  <a:pt x="642493" y="395935"/>
                </a:moveTo>
                <a:lnTo>
                  <a:pt x="642493" y="6350"/>
                </a:lnTo>
                <a:lnTo>
                  <a:pt x="648843" y="12700"/>
                </a:lnTo>
                <a:lnTo>
                  <a:pt x="655193" y="12700"/>
                </a:lnTo>
                <a:lnTo>
                  <a:pt x="655193" y="389585"/>
                </a:lnTo>
                <a:lnTo>
                  <a:pt x="648843" y="389585"/>
                </a:lnTo>
                <a:lnTo>
                  <a:pt x="642493" y="395935"/>
                </a:lnTo>
                <a:close/>
              </a:path>
              <a:path w="655320" h="402589">
                <a:moveTo>
                  <a:pt x="655193" y="12700"/>
                </a:moveTo>
                <a:lnTo>
                  <a:pt x="648843" y="12700"/>
                </a:lnTo>
                <a:lnTo>
                  <a:pt x="642493" y="6350"/>
                </a:lnTo>
                <a:lnTo>
                  <a:pt x="655193" y="6350"/>
                </a:lnTo>
                <a:lnTo>
                  <a:pt x="655193" y="12700"/>
                </a:lnTo>
                <a:close/>
              </a:path>
              <a:path w="655320" h="402589">
                <a:moveTo>
                  <a:pt x="12700" y="395935"/>
                </a:moveTo>
                <a:lnTo>
                  <a:pt x="6350" y="389585"/>
                </a:lnTo>
                <a:lnTo>
                  <a:pt x="12700" y="389585"/>
                </a:lnTo>
                <a:lnTo>
                  <a:pt x="12700" y="395935"/>
                </a:lnTo>
                <a:close/>
              </a:path>
              <a:path w="655320" h="402589">
                <a:moveTo>
                  <a:pt x="642493" y="395935"/>
                </a:moveTo>
                <a:lnTo>
                  <a:pt x="12700" y="395935"/>
                </a:lnTo>
                <a:lnTo>
                  <a:pt x="12700" y="389585"/>
                </a:lnTo>
                <a:lnTo>
                  <a:pt x="642493" y="389585"/>
                </a:lnTo>
                <a:lnTo>
                  <a:pt x="642493" y="395935"/>
                </a:lnTo>
                <a:close/>
              </a:path>
              <a:path w="655320" h="402589">
                <a:moveTo>
                  <a:pt x="655193" y="395935"/>
                </a:moveTo>
                <a:lnTo>
                  <a:pt x="642493" y="395935"/>
                </a:lnTo>
                <a:lnTo>
                  <a:pt x="648843" y="389585"/>
                </a:lnTo>
                <a:lnTo>
                  <a:pt x="655193" y="389585"/>
                </a:lnTo>
                <a:lnTo>
                  <a:pt x="655193" y="39593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19152" y="2257425"/>
            <a:ext cx="0" cy="1412875"/>
          </a:xfrm>
          <a:custGeom>
            <a:avLst/>
            <a:gdLst/>
            <a:ahLst/>
            <a:cxnLst/>
            <a:rect l="l" t="t" r="r" b="b"/>
            <a:pathLst>
              <a:path w="0" h="1412875">
                <a:moveTo>
                  <a:pt x="0" y="0"/>
                </a:moveTo>
                <a:lnTo>
                  <a:pt x="0" y="14128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61645" y="2257425"/>
            <a:ext cx="0" cy="1412875"/>
          </a:xfrm>
          <a:custGeom>
            <a:avLst/>
            <a:gdLst/>
            <a:ahLst/>
            <a:cxnLst/>
            <a:rect l="l" t="t" r="r" b="b"/>
            <a:pathLst>
              <a:path w="0" h="1412875">
                <a:moveTo>
                  <a:pt x="0" y="0"/>
                </a:moveTo>
                <a:lnTo>
                  <a:pt x="0" y="14128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83043" y="2257425"/>
            <a:ext cx="0" cy="1177925"/>
          </a:xfrm>
          <a:custGeom>
            <a:avLst/>
            <a:gdLst/>
            <a:ahLst/>
            <a:cxnLst/>
            <a:rect l="l" t="t" r="r" b="b"/>
            <a:pathLst>
              <a:path w="0" h="1177925">
                <a:moveTo>
                  <a:pt x="0" y="0"/>
                </a:moveTo>
                <a:lnTo>
                  <a:pt x="0" y="11776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83043" y="355092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3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25536" y="2257425"/>
            <a:ext cx="0" cy="1412875"/>
          </a:xfrm>
          <a:custGeom>
            <a:avLst/>
            <a:gdLst/>
            <a:ahLst/>
            <a:cxnLst/>
            <a:rect l="l" t="t" r="r" b="b"/>
            <a:pathLst>
              <a:path w="0" h="1412875">
                <a:moveTo>
                  <a:pt x="0" y="0"/>
                </a:moveTo>
                <a:lnTo>
                  <a:pt x="0" y="14128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11240" y="3670592"/>
            <a:ext cx="657860" cy="19050"/>
          </a:xfrm>
          <a:custGeom>
            <a:avLst/>
            <a:gdLst/>
            <a:ahLst/>
            <a:cxnLst/>
            <a:rect l="l" t="t" r="r" b="b"/>
            <a:pathLst>
              <a:path w="657859" h="19050">
                <a:moveTo>
                  <a:pt x="0" y="19050"/>
                </a:moveTo>
                <a:lnTo>
                  <a:pt x="657796" y="19050"/>
                </a:lnTo>
                <a:lnTo>
                  <a:pt x="65779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75652" y="3670668"/>
            <a:ext cx="656590" cy="0"/>
          </a:xfrm>
          <a:custGeom>
            <a:avLst/>
            <a:gdLst/>
            <a:ahLst/>
            <a:cxnLst/>
            <a:rect l="l" t="t" r="r" b="b"/>
            <a:pathLst>
              <a:path w="656590" h="0">
                <a:moveTo>
                  <a:pt x="0" y="0"/>
                </a:moveTo>
                <a:lnTo>
                  <a:pt x="656221" y="0"/>
                </a:lnTo>
              </a:path>
            </a:pathLst>
          </a:custGeom>
          <a:ln w="19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57416" y="3435096"/>
            <a:ext cx="710565" cy="116205"/>
          </a:xfrm>
          <a:custGeom>
            <a:avLst/>
            <a:gdLst/>
            <a:ahLst/>
            <a:cxnLst/>
            <a:rect l="l" t="t" r="r" b="b"/>
            <a:pathLst>
              <a:path w="710565" h="116204">
                <a:moveTo>
                  <a:pt x="0" y="0"/>
                </a:moveTo>
                <a:lnTo>
                  <a:pt x="710183" y="0"/>
                </a:lnTo>
                <a:lnTo>
                  <a:pt x="710183" y="115824"/>
                </a:lnTo>
                <a:lnTo>
                  <a:pt x="0" y="115824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28677" y="3386353"/>
            <a:ext cx="62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8191" y="338635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9275" y="297094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76415" y="3551897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 h="0">
                <a:moveTo>
                  <a:pt x="0" y="0"/>
                </a:moveTo>
                <a:lnTo>
                  <a:pt x="606628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76415" y="3435387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 h="0">
                <a:moveTo>
                  <a:pt x="0" y="0"/>
                </a:moveTo>
                <a:lnTo>
                  <a:pt x="606628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93902" y="331967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 h="0">
                <a:moveTo>
                  <a:pt x="0" y="0"/>
                </a:moveTo>
                <a:lnTo>
                  <a:pt x="168897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78344" y="3319678"/>
            <a:ext cx="0" cy="232410"/>
          </a:xfrm>
          <a:custGeom>
            <a:avLst/>
            <a:gdLst/>
            <a:ahLst/>
            <a:cxnLst/>
            <a:rect l="l" t="t" r="r" b="b"/>
            <a:pathLst>
              <a:path w="0" h="232410">
                <a:moveTo>
                  <a:pt x="0" y="0"/>
                </a:moveTo>
                <a:lnTo>
                  <a:pt x="0" y="232219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5194" y="1605153"/>
            <a:ext cx="6924675" cy="156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如果在</a:t>
            </a:r>
            <a:r>
              <a:rPr dirty="0" sz="2800" spc="-5">
                <a:latin typeface="华文楷体"/>
                <a:cs typeface="华文楷体"/>
              </a:rPr>
              <a:t>A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 spc="-5">
                <a:latin typeface="华文楷体"/>
                <a:cs typeface="华文楷体"/>
              </a:rPr>
              <a:t>B</a:t>
            </a:r>
            <a:r>
              <a:rPr dirty="0" sz="2800">
                <a:latin typeface="华文楷体"/>
                <a:cs typeface="华文楷体"/>
              </a:rPr>
              <a:t>间加入一个抽水机，将</a:t>
            </a:r>
            <a:r>
              <a:rPr dirty="0" sz="2800" spc="-5">
                <a:latin typeface="华文楷体"/>
                <a:cs typeface="华文楷体"/>
              </a:rPr>
              <a:t>B</a:t>
            </a:r>
            <a:r>
              <a:rPr dirty="0" sz="2800">
                <a:latin typeface="华文楷体"/>
                <a:cs typeface="华文楷体"/>
              </a:rPr>
              <a:t>中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水及时抽到</a:t>
            </a:r>
            <a:r>
              <a:rPr dirty="0" sz="2800" spc="-5">
                <a:latin typeface="华文楷体"/>
                <a:cs typeface="华文楷体"/>
              </a:rPr>
              <a:t>A</a:t>
            </a:r>
            <a:r>
              <a:rPr dirty="0" sz="2800">
                <a:latin typeface="华文楷体"/>
                <a:cs typeface="华文楷体"/>
              </a:rPr>
              <a:t>中，保持</a:t>
            </a:r>
            <a:r>
              <a:rPr dirty="0" sz="2800" spc="-5">
                <a:latin typeface="华文楷体"/>
                <a:cs typeface="华文楷体"/>
              </a:rPr>
              <a:t>A</a:t>
            </a:r>
            <a:r>
              <a:rPr dirty="0" sz="2800">
                <a:latin typeface="华文楷体"/>
                <a:cs typeface="华文楷体"/>
              </a:rPr>
              <a:t>、</a:t>
            </a:r>
            <a:r>
              <a:rPr dirty="0" sz="2800" spc="-5">
                <a:latin typeface="华文楷体"/>
                <a:cs typeface="华文楷体"/>
              </a:rPr>
              <a:t>B</a:t>
            </a:r>
            <a:r>
              <a:rPr dirty="0" sz="2800">
                <a:latin typeface="华文楷体"/>
                <a:cs typeface="华文楷体"/>
              </a:rPr>
              <a:t>中液面的高</a:t>
            </a:r>
            <a:r>
              <a:rPr dirty="0" sz="2800" spc="-5">
                <a:latin typeface="华文楷体"/>
                <a:cs typeface="华文楷体"/>
              </a:rPr>
              <a:t>度 </a:t>
            </a:r>
            <a:r>
              <a:rPr dirty="0" sz="2800">
                <a:latin typeface="华文楷体"/>
                <a:cs typeface="华文楷体"/>
              </a:rPr>
              <a:t>差，从而使水管H中有源源不断的水流过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2159" y="3457117"/>
            <a:ext cx="361315" cy="22225"/>
          </a:xfrm>
          <a:custGeom>
            <a:avLst/>
            <a:gdLst/>
            <a:ahLst/>
            <a:cxnLst/>
            <a:rect l="l" t="t" r="r" b="b"/>
            <a:pathLst>
              <a:path w="361314" h="22225">
                <a:moveTo>
                  <a:pt x="0" y="22225"/>
                </a:moveTo>
                <a:lnTo>
                  <a:pt x="361238" y="22225"/>
                </a:lnTo>
                <a:lnTo>
                  <a:pt x="361238" y="0"/>
                </a:lnTo>
                <a:lnTo>
                  <a:pt x="0" y="0"/>
                </a:lnTo>
                <a:lnTo>
                  <a:pt x="0" y="2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1243" y="3457117"/>
            <a:ext cx="569595" cy="22225"/>
          </a:xfrm>
          <a:custGeom>
            <a:avLst/>
            <a:gdLst/>
            <a:ahLst/>
            <a:cxnLst/>
            <a:rect l="l" t="t" r="r" b="b"/>
            <a:pathLst>
              <a:path w="569595" h="22225">
                <a:moveTo>
                  <a:pt x="0" y="22225"/>
                </a:moveTo>
                <a:lnTo>
                  <a:pt x="569188" y="22225"/>
                </a:lnTo>
                <a:lnTo>
                  <a:pt x="569188" y="0"/>
                </a:lnTo>
                <a:lnTo>
                  <a:pt x="0" y="0"/>
                </a:lnTo>
                <a:lnTo>
                  <a:pt x="0" y="2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52159" y="3587750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896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3501" y="35877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3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1979" y="3473450"/>
            <a:ext cx="568960" cy="106680"/>
          </a:xfrm>
          <a:custGeom>
            <a:avLst/>
            <a:gdLst/>
            <a:ahLst/>
            <a:cxnLst/>
            <a:rect l="l" t="t" r="r" b="b"/>
            <a:pathLst>
              <a:path w="568960" h="106679">
                <a:moveTo>
                  <a:pt x="0" y="106680"/>
                </a:moveTo>
                <a:lnTo>
                  <a:pt x="568452" y="106680"/>
                </a:lnTo>
                <a:lnTo>
                  <a:pt x="568452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1979" y="3580129"/>
            <a:ext cx="83820" cy="727075"/>
          </a:xfrm>
          <a:custGeom>
            <a:avLst/>
            <a:gdLst/>
            <a:ahLst/>
            <a:cxnLst/>
            <a:rect l="l" t="t" r="r" b="b"/>
            <a:pathLst>
              <a:path w="83820" h="727075">
                <a:moveTo>
                  <a:pt x="0" y="726693"/>
                </a:moveTo>
                <a:lnTo>
                  <a:pt x="83820" y="726693"/>
                </a:lnTo>
                <a:lnTo>
                  <a:pt x="83820" y="0"/>
                </a:lnTo>
                <a:lnTo>
                  <a:pt x="0" y="0"/>
                </a:lnTo>
                <a:lnTo>
                  <a:pt x="0" y="7266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52159" y="3473450"/>
            <a:ext cx="361315" cy="100330"/>
          </a:xfrm>
          <a:custGeom>
            <a:avLst/>
            <a:gdLst/>
            <a:ahLst/>
            <a:cxnLst/>
            <a:rect l="l" t="t" r="r" b="b"/>
            <a:pathLst>
              <a:path w="361314" h="100329">
                <a:moveTo>
                  <a:pt x="0" y="100330"/>
                </a:moveTo>
                <a:lnTo>
                  <a:pt x="361188" y="100330"/>
                </a:lnTo>
                <a:lnTo>
                  <a:pt x="361188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26479" y="3573779"/>
            <a:ext cx="86995" cy="1545590"/>
          </a:xfrm>
          <a:custGeom>
            <a:avLst/>
            <a:gdLst/>
            <a:ahLst/>
            <a:cxnLst/>
            <a:rect l="l" t="t" r="r" b="b"/>
            <a:pathLst>
              <a:path w="86995" h="1545589">
                <a:moveTo>
                  <a:pt x="0" y="1545335"/>
                </a:moveTo>
                <a:lnTo>
                  <a:pt x="86868" y="1545335"/>
                </a:lnTo>
                <a:lnTo>
                  <a:pt x="86868" y="0"/>
                </a:lnTo>
                <a:lnTo>
                  <a:pt x="0" y="0"/>
                </a:lnTo>
                <a:lnTo>
                  <a:pt x="0" y="15453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0432" y="3374135"/>
            <a:ext cx="871855" cy="338455"/>
          </a:xfrm>
          <a:custGeom>
            <a:avLst/>
            <a:gdLst/>
            <a:ahLst/>
            <a:cxnLst/>
            <a:rect l="l" t="t" r="r" b="b"/>
            <a:pathLst>
              <a:path w="871854" h="338454">
                <a:moveTo>
                  <a:pt x="0" y="0"/>
                </a:moveTo>
                <a:lnTo>
                  <a:pt x="871727" y="0"/>
                </a:lnTo>
                <a:lnTo>
                  <a:pt x="871727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74716" y="3367404"/>
            <a:ext cx="884555" cy="351790"/>
          </a:xfrm>
          <a:custGeom>
            <a:avLst/>
            <a:gdLst/>
            <a:ahLst/>
            <a:cxnLst/>
            <a:rect l="l" t="t" r="r" b="b"/>
            <a:pathLst>
              <a:path w="884554" h="351789">
                <a:moveTo>
                  <a:pt x="877646" y="351409"/>
                </a:moveTo>
                <a:lnTo>
                  <a:pt x="6350" y="351409"/>
                </a:lnTo>
                <a:lnTo>
                  <a:pt x="4394" y="351104"/>
                </a:lnTo>
                <a:lnTo>
                  <a:pt x="2628" y="350202"/>
                </a:lnTo>
                <a:lnTo>
                  <a:pt x="1219" y="348792"/>
                </a:lnTo>
                <a:lnTo>
                  <a:pt x="317" y="347027"/>
                </a:lnTo>
                <a:lnTo>
                  <a:pt x="0" y="345059"/>
                </a:lnTo>
                <a:lnTo>
                  <a:pt x="0" y="6350"/>
                </a:lnTo>
                <a:lnTo>
                  <a:pt x="6350" y="0"/>
                </a:lnTo>
                <a:lnTo>
                  <a:pt x="877646" y="0"/>
                </a:lnTo>
                <a:lnTo>
                  <a:pt x="8839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8709"/>
                </a:lnTo>
                <a:lnTo>
                  <a:pt x="6350" y="338709"/>
                </a:lnTo>
                <a:lnTo>
                  <a:pt x="12700" y="345059"/>
                </a:lnTo>
                <a:lnTo>
                  <a:pt x="883996" y="345059"/>
                </a:lnTo>
                <a:lnTo>
                  <a:pt x="883691" y="347027"/>
                </a:lnTo>
                <a:lnTo>
                  <a:pt x="882789" y="348792"/>
                </a:lnTo>
                <a:lnTo>
                  <a:pt x="881380" y="350202"/>
                </a:lnTo>
                <a:lnTo>
                  <a:pt x="879614" y="351104"/>
                </a:lnTo>
                <a:lnTo>
                  <a:pt x="877646" y="351409"/>
                </a:lnTo>
                <a:close/>
              </a:path>
              <a:path w="884554" h="35178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84554" h="351789">
                <a:moveTo>
                  <a:pt x="8712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71296" y="6350"/>
                </a:lnTo>
                <a:lnTo>
                  <a:pt x="871296" y="12700"/>
                </a:lnTo>
                <a:close/>
              </a:path>
              <a:path w="884554" h="351789">
                <a:moveTo>
                  <a:pt x="871296" y="345059"/>
                </a:moveTo>
                <a:lnTo>
                  <a:pt x="871296" y="6350"/>
                </a:lnTo>
                <a:lnTo>
                  <a:pt x="877646" y="12700"/>
                </a:lnTo>
                <a:lnTo>
                  <a:pt x="883996" y="12700"/>
                </a:lnTo>
                <a:lnTo>
                  <a:pt x="883996" y="338709"/>
                </a:lnTo>
                <a:lnTo>
                  <a:pt x="877646" y="338709"/>
                </a:lnTo>
                <a:lnTo>
                  <a:pt x="871296" y="345059"/>
                </a:lnTo>
                <a:close/>
              </a:path>
              <a:path w="884554" h="351789">
                <a:moveTo>
                  <a:pt x="883996" y="12700"/>
                </a:moveTo>
                <a:lnTo>
                  <a:pt x="877646" y="12700"/>
                </a:lnTo>
                <a:lnTo>
                  <a:pt x="871296" y="6350"/>
                </a:lnTo>
                <a:lnTo>
                  <a:pt x="883996" y="6350"/>
                </a:lnTo>
                <a:lnTo>
                  <a:pt x="883996" y="12700"/>
                </a:lnTo>
                <a:close/>
              </a:path>
              <a:path w="884554" h="351789">
                <a:moveTo>
                  <a:pt x="12700" y="345059"/>
                </a:moveTo>
                <a:lnTo>
                  <a:pt x="6350" y="338709"/>
                </a:lnTo>
                <a:lnTo>
                  <a:pt x="12700" y="338709"/>
                </a:lnTo>
                <a:lnTo>
                  <a:pt x="12700" y="345059"/>
                </a:lnTo>
                <a:close/>
              </a:path>
              <a:path w="884554" h="351789">
                <a:moveTo>
                  <a:pt x="871296" y="345059"/>
                </a:moveTo>
                <a:lnTo>
                  <a:pt x="12700" y="345059"/>
                </a:lnTo>
                <a:lnTo>
                  <a:pt x="12700" y="338709"/>
                </a:lnTo>
                <a:lnTo>
                  <a:pt x="871296" y="338709"/>
                </a:lnTo>
                <a:lnTo>
                  <a:pt x="871296" y="345059"/>
                </a:lnTo>
                <a:close/>
              </a:path>
              <a:path w="884554" h="351789">
                <a:moveTo>
                  <a:pt x="883996" y="345059"/>
                </a:moveTo>
                <a:lnTo>
                  <a:pt x="871296" y="345059"/>
                </a:lnTo>
                <a:lnTo>
                  <a:pt x="877646" y="338709"/>
                </a:lnTo>
                <a:lnTo>
                  <a:pt x="883996" y="338709"/>
                </a:lnTo>
                <a:lnTo>
                  <a:pt x="883996" y="34505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59807" y="3395979"/>
            <a:ext cx="63690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宋体"/>
                <a:cs typeface="宋体"/>
              </a:rPr>
              <a:t>抽水</a:t>
            </a:r>
            <a:r>
              <a:rPr dirty="0" sz="1600" spc="-15" b="1">
                <a:latin typeface="宋体"/>
                <a:cs typeface="宋体"/>
              </a:rPr>
              <a:t>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1243" y="3465055"/>
            <a:ext cx="0" cy="841375"/>
          </a:xfrm>
          <a:custGeom>
            <a:avLst/>
            <a:gdLst/>
            <a:ahLst/>
            <a:cxnLst/>
            <a:rect l="l" t="t" r="r" b="b"/>
            <a:pathLst>
              <a:path w="0" h="841375">
                <a:moveTo>
                  <a:pt x="0" y="0"/>
                </a:moveTo>
                <a:lnTo>
                  <a:pt x="0" y="84107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9031" y="3587750"/>
            <a:ext cx="22225" cy="718820"/>
          </a:xfrm>
          <a:custGeom>
            <a:avLst/>
            <a:gdLst/>
            <a:ahLst/>
            <a:cxnLst/>
            <a:rect l="l" t="t" r="r" b="b"/>
            <a:pathLst>
              <a:path w="22225" h="718820">
                <a:moveTo>
                  <a:pt x="0" y="718375"/>
                </a:moveTo>
                <a:lnTo>
                  <a:pt x="22225" y="718375"/>
                </a:lnTo>
                <a:lnTo>
                  <a:pt x="22225" y="0"/>
                </a:lnTo>
                <a:lnTo>
                  <a:pt x="0" y="0"/>
                </a:lnTo>
                <a:lnTo>
                  <a:pt x="0" y="718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13386" y="3473272"/>
            <a:ext cx="0" cy="1642745"/>
          </a:xfrm>
          <a:custGeom>
            <a:avLst/>
            <a:gdLst/>
            <a:ahLst/>
            <a:cxnLst/>
            <a:rect l="l" t="t" r="r" b="b"/>
            <a:pathLst>
              <a:path w="0" h="1642745">
                <a:moveTo>
                  <a:pt x="0" y="0"/>
                </a:moveTo>
                <a:lnTo>
                  <a:pt x="0" y="16423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13043" y="3576040"/>
            <a:ext cx="0" cy="1539875"/>
          </a:xfrm>
          <a:custGeom>
            <a:avLst/>
            <a:gdLst/>
            <a:ahLst/>
            <a:cxnLst/>
            <a:rect l="l" t="t" r="r" b="b"/>
            <a:pathLst>
              <a:path w="0" h="1539875">
                <a:moveTo>
                  <a:pt x="0" y="0"/>
                </a:moveTo>
                <a:lnTo>
                  <a:pt x="0" y="1539532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12335" y="4306823"/>
            <a:ext cx="759460" cy="1213485"/>
          </a:xfrm>
          <a:custGeom>
            <a:avLst/>
            <a:gdLst/>
            <a:ahLst/>
            <a:cxnLst/>
            <a:rect l="l" t="t" r="r" b="b"/>
            <a:pathLst>
              <a:path w="759460" h="1213485">
                <a:moveTo>
                  <a:pt x="0" y="0"/>
                </a:moveTo>
                <a:lnTo>
                  <a:pt x="758951" y="0"/>
                </a:lnTo>
                <a:lnTo>
                  <a:pt x="758951" y="1213103"/>
                </a:lnTo>
                <a:lnTo>
                  <a:pt x="0" y="12131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5439" y="4299775"/>
            <a:ext cx="773430" cy="1227455"/>
          </a:xfrm>
          <a:custGeom>
            <a:avLst/>
            <a:gdLst/>
            <a:ahLst/>
            <a:cxnLst/>
            <a:rect l="l" t="t" r="r" b="b"/>
            <a:pathLst>
              <a:path w="773429" h="1227454">
                <a:moveTo>
                  <a:pt x="772896" y="1227086"/>
                </a:moveTo>
                <a:lnTo>
                  <a:pt x="0" y="1227086"/>
                </a:lnTo>
                <a:lnTo>
                  <a:pt x="0" y="0"/>
                </a:lnTo>
                <a:lnTo>
                  <a:pt x="772896" y="0"/>
                </a:lnTo>
                <a:lnTo>
                  <a:pt x="7728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14386"/>
                </a:lnTo>
                <a:lnTo>
                  <a:pt x="6350" y="1214386"/>
                </a:lnTo>
                <a:lnTo>
                  <a:pt x="12700" y="1220736"/>
                </a:lnTo>
                <a:lnTo>
                  <a:pt x="772896" y="1220736"/>
                </a:lnTo>
                <a:lnTo>
                  <a:pt x="772896" y="1227086"/>
                </a:lnTo>
                <a:close/>
              </a:path>
              <a:path w="773429" h="12274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73429" h="1227454">
                <a:moveTo>
                  <a:pt x="7601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60196" y="6350"/>
                </a:lnTo>
                <a:lnTo>
                  <a:pt x="760196" y="12700"/>
                </a:lnTo>
                <a:close/>
              </a:path>
              <a:path w="773429" h="1227454">
                <a:moveTo>
                  <a:pt x="760196" y="1220736"/>
                </a:moveTo>
                <a:lnTo>
                  <a:pt x="760196" y="6350"/>
                </a:lnTo>
                <a:lnTo>
                  <a:pt x="766546" y="12700"/>
                </a:lnTo>
                <a:lnTo>
                  <a:pt x="772896" y="12700"/>
                </a:lnTo>
                <a:lnTo>
                  <a:pt x="772896" y="1214386"/>
                </a:lnTo>
                <a:lnTo>
                  <a:pt x="766546" y="1214386"/>
                </a:lnTo>
                <a:lnTo>
                  <a:pt x="760196" y="1220736"/>
                </a:lnTo>
                <a:close/>
              </a:path>
              <a:path w="773429" h="1227454">
                <a:moveTo>
                  <a:pt x="772896" y="12700"/>
                </a:moveTo>
                <a:lnTo>
                  <a:pt x="766546" y="12700"/>
                </a:lnTo>
                <a:lnTo>
                  <a:pt x="760196" y="6350"/>
                </a:lnTo>
                <a:lnTo>
                  <a:pt x="772896" y="6350"/>
                </a:lnTo>
                <a:lnTo>
                  <a:pt x="772896" y="12700"/>
                </a:lnTo>
                <a:close/>
              </a:path>
              <a:path w="773429" h="1227454">
                <a:moveTo>
                  <a:pt x="12700" y="1220736"/>
                </a:moveTo>
                <a:lnTo>
                  <a:pt x="6350" y="1214386"/>
                </a:lnTo>
                <a:lnTo>
                  <a:pt x="12700" y="1214386"/>
                </a:lnTo>
                <a:lnTo>
                  <a:pt x="12700" y="1220736"/>
                </a:lnTo>
                <a:close/>
              </a:path>
              <a:path w="773429" h="1227454">
                <a:moveTo>
                  <a:pt x="760196" y="1220736"/>
                </a:moveTo>
                <a:lnTo>
                  <a:pt x="12700" y="1220736"/>
                </a:lnTo>
                <a:lnTo>
                  <a:pt x="12700" y="1214386"/>
                </a:lnTo>
                <a:lnTo>
                  <a:pt x="760196" y="1214386"/>
                </a:lnTo>
                <a:lnTo>
                  <a:pt x="760196" y="1220736"/>
                </a:lnTo>
                <a:close/>
              </a:path>
              <a:path w="773429" h="1227454">
                <a:moveTo>
                  <a:pt x="772896" y="1220736"/>
                </a:moveTo>
                <a:lnTo>
                  <a:pt x="760196" y="1220736"/>
                </a:lnTo>
                <a:lnTo>
                  <a:pt x="766546" y="1214386"/>
                </a:lnTo>
                <a:lnTo>
                  <a:pt x="772896" y="1214386"/>
                </a:lnTo>
                <a:lnTo>
                  <a:pt x="772896" y="122073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07379" y="5119115"/>
            <a:ext cx="760730" cy="401320"/>
          </a:xfrm>
          <a:custGeom>
            <a:avLst/>
            <a:gdLst/>
            <a:ahLst/>
            <a:cxnLst/>
            <a:rect l="l" t="t" r="r" b="b"/>
            <a:pathLst>
              <a:path w="760729" h="401320">
                <a:moveTo>
                  <a:pt x="0" y="0"/>
                </a:moveTo>
                <a:lnTo>
                  <a:pt x="760476" y="0"/>
                </a:lnTo>
                <a:lnTo>
                  <a:pt x="760476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00877" y="5113032"/>
            <a:ext cx="773430" cy="414020"/>
          </a:xfrm>
          <a:custGeom>
            <a:avLst/>
            <a:gdLst/>
            <a:ahLst/>
            <a:cxnLst/>
            <a:rect l="l" t="t" r="r" b="b"/>
            <a:pathLst>
              <a:path w="773429" h="414020">
                <a:moveTo>
                  <a:pt x="772896" y="413829"/>
                </a:moveTo>
                <a:lnTo>
                  <a:pt x="0" y="413829"/>
                </a:lnTo>
                <a:lnTo>
                  <a:pt x="0" y="0"/>
                </a:lnTo>
                <a:lnTo>
                  <a:pt x="772896" y="0"/>
                </a:lnTo>
                <a:lnTo>
                  <a:pt x="7728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01129"/>
                </a:lnTo>
                <a:lnTo>
                  <a:pt x="6350" y="401129"/>
                </a:lnTo>
                <a:lnTo>
                  <a:pt x="12700" y="407479"/>
                </a:lnTo>
                <a:lnTo>
                  <a:pt x="772896" y="407479"/>
                </a:lnTo>
                <a:lnTo>
                  <a:pt x="772896" y="413829"/>
                </a:lnTo>
                <a:close/>
              </a:path>
              <a:path w="773429" h="41402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73429" h="414020">
                <a:moveTo>
                  <a:pt x="7601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60196" y="6350"/>
                </a:lnTo>
                <a:lnTo>
                  <a:pt x="760196" y="12700"/>
                </a:lnTo>
                <a:close/>
              </a:path>
              <a:path w="773429" h="414020">
                <a:moveTo>
                  <a:pt x="760196" y="407479"/>
                </a:moveTo>
                <a:lnTo>
                  <a:pt x="760196" y="6350"/>
                </a:lnTo>
                <a:lnTo>
                  <a:pt x="766546" y="12700"/>
                </a:lnTo>
                <a:lnTo>
                  <a:pt x="772896" y="12700"/>
                </a:lnTo>
                <a:lnTo>
                  <a:pt x="772896" y="401129"/>
                </a:lnTo>
                <a:lnTo>
                  <a:pt x="766546" y="401129"/>
                </a:lnTo>
                <a:lnTo>
                  <a:pt x="760196" y="407479"/>
                </a:lnTo>
                <a:close/>
              </a:path>
              <a:path w="773429" h="414020">
                <a:moveTo>
                  <a:pt x="772896" y="12700"/>
                </a:moveTo>
                <a:lnTo>
                  <a:pt x="766546" y="12700"/>
                </a:lnTo>
                <a:lnTo>
                  <a:pt x="760196" y="6350"/>
                </a:lnTo>
                <a:lnTo>
                  <a:pt x="772896" y="6350"/>
                </a:lnTo>
                <a:lnTo>
                  <a:pt x="772896" y="12700"/>
                </a:lnTo>
                <a:close/>
              </a:path>
              <a:path w="773429" h="414020">
                <a:moveTo>
                  <a:pt x="12700" y="407479"/>
                </a:moveTo>
                <a:lnTo>
                  <a:pt x="6350" y="401129"/>
                </a:lnTo>
                <a:lnTo>
                  <a:pt x="12700" y="401129"/>
                </a:lnTo>
                <a:lnTo>
                  <a:pt x="12700" y="407479"/>
                </a:lnTo>
                <a:close/>
              </a:path>
              <a:path w="773429" h="414020">
                <a:moveTo>
                  <a:pt x="760196" y="407479"/>
                </a:moveTo>
                <a:lnTo>
                  <a:pt x="12700" y="407479"/>
                </a:lnTo>
                <a:lnTo>
                  <a:pt x="12700" y="401129"/>
                </a:lnTo>
                <a:lnTo>
                  <a:pt x="760196" y="401129"/>
                </a:lnTo>
                <a:lnTo>
                  <a:pt x="760196" y="407479"/>
                </a:lnTo>
                <a:close/>
              </a:path>
              <a:path w="773429" h="414020">
                <a:moveTo>
                  <a:pt x="772896" y="407479"/>
                </a:moveTo>
                <a:lnTo>
                  <a:pt x="760196" y="407479"/>
                </a:lnTo>
                <a:lnTo>
                  <a:pt x="766546" y="401129"/>
                </a:lnTo>
                <a:lnTo>
                  <a:pt x="772896" y="401129"/>
                </a:lnTo>
                <a:lnTo>
                  <a:pt x="772896" y="40747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11789" y="4065790"/>
            <a:ext cx="0" cy="1454785"/>
          </a:xfrm>
          <a:custGeom>
            <a:avLst/>
            <a:gdLst/>
            <a:ahLst/>
            <a:cxnLst/>
            <a:rect l="l" t="t" r="r" b="b"/>
            <a:pathLst>
              <a:path w="0" h="1454785">
                <a:moveTo>
                  <a:pt x="0" y="0"/>
                </a:moveTo>
                <a:lnTo>
                  <a:pt x="0" y="14547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71986" y="4065790"/>
            <a:ext cx="0" cy="1454785"/>
          </a:xfrm>
          <a:custGeom>
            <a:avLst/>
            <a:gdLst/>
            <a:ahLst/>
            <a:cxnLst/>
            <a:rect l="l" t="t" r="r" b="b"/>
            <a:pathLst>
              <a:path w="0" h="1454785">
                <a:moveTo>
                  <a:pt x="0" y="0"/>
                </a:moveTo>
                <a:lnTo>
                  <a:pt x="0" y="14547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07227" y="4065790"/>
            <a:ext cx="0" cy="1213485"/>
          </a:xfrm>
          <a:custGeom>
            <a:avLst/>
            <a:gdLst/>
            <a:ahLst/>
            <a:cxnLst/>
            <a:rect l="l" t="t" r="r" b="b"/>
            <a:pathLst>
              <a:path w="0" h="1213485">
                <a:moveTo>
                  <a:pt x="0" y="0"/>
                </a:moveTo>
                <a:lnTo>
                  <a:pt x="0" y="12133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07227" y="5364479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0"/>
                </a:moveTo>
                <a:lnTo>
                  <a:pt x="0" y="1560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67424" y="4065790"/>
            <a:ext cx="0" cy="1454785"/>
          </a:xfrm>
          <a:custGeom>
            <a:avLst/>
            <a:gdLst/>
            <a:ahLst/>
            <a:cxnLst/>
            <a:rect l="l" t="t" r="r" b="b"/>
            <a:pathLst>
              <a:path w="0" h="1454785">
                <a:moveTo>
                  <a:pt x="0" y="0"/>
                </a:moveTo>
                <a:lnTo>
                  <a:pt x="0" y="14547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02429" y="5521147"/>
            <a:ext cx="778510" cy="19050"/>
          </a:xfrm>
          <a:custGeom>
            <a:avLst/>
            <a:gdLst/>
            <a:ahLst/>
            <a:cxnLst/>
            <a:rect l="l" t="t" r="r" b="b"/>
            <a:pathLst>
              <a:path w="778510" h="19050">
                <a:moveTo>
                  <a:pt x="0" y="19050"/>
                </a:moveTo>
                <a:lnTo>
                  <a:pt x="778294" y="19050"/>
                </a:lnTo>
                <a:lnTo>
                  <a:pt x="778294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98477" y="5520937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4" h="0">
                <a:moveTo>
                  <a:pt x="0" y="0"/>
                </a:moveTo>
                <a:lnTo>
                  <a:pt x="776452" y="0"/>
                </a:lnTo>
              </a:path>
            </a:pathLst>
          </a:custGeom>
          <a:ln w="19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66715" y="5321808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0" y="0"/>
                </a:moveTo>
                <a:lnTo>
                  <a:pt x="789432" y="0"/>
                </a:lnTo>
              </a:path>
            </a:pathLst>
          </a:custGeom>
          <a:ln w="85344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39500" y="522761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2012" y="522761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40121" y="469705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75415" y="5278691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75415" y="536450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 h="0">
                <a:moveTo>
                  <a:pt x="0" y="0"/>
                </a:moveTo>
                <a:lnTo>
                  <a:pt x="720001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41658" y="51775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46433" y="5177561"/>
            <a:ext cx="0" cy="202565"/>
          </a:xfrm>
          <a:custGeom>
            <a:avLst/>
            <a:gdLst/>
            <a:ahLst/>
            <a:cxnLst/>
            <a:rect l="l" t="t" r="r" b="b"/>
            <a:pathLst>
              <a:path w="0" h="202564">
                <a:moveTo>
                  <a:pt x="0" y="0"/>
                </a:moveTo>
                <a:lnTo>
                  <a:pt x="0" y="20224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91784" y="2161032"/>
            <a:ext cx="1606295" cy="1109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1784" y="4212335"/>
            <a:ext cx="1606295" cy="1251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8689" y="1804034"/>
            <a:ext cx="4972050" cy="369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347980" indent="-2286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如何操作才能使导线</a:t>
            </a:r>
            <a:r>
              <a:rPr dirty="0" sz="2700" spc="-5">
                <a:latin typeface="华文楷体"/>
                <a:cs typeface="华文楷体"/>
              </a:rPr>
              <a:t>H</a:t>
            </a:r>
            <a:r>
              <a:rPr dirty="0" sz="2700">
                <a:latin typeface="华文楷体"/>
                <a:cs typeface="华文楷体"/>
              </a:rPr>
              <a:t>中有持 续的电流呢？</a:t>
            </a:r>
            <a:endParaRPr sz="2700">
              <a:latin typeface="华文楷体"/>
              <a:cs typeface="华文楷体"/>
            </a:endParaRPr>
          </a:p>
          <a:p>
            <a:pPr marL="241300" marR="508634" indent="-228600">
              <a:lnSpc>
                <a:spcPct val="119900"/>
              </a:lnSpc>
              <a:spcBef>
                <a:spcPts val="1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如果在A、</a:t>
            </a:r>
            <a:r>
              <a:rPr dirty="0" sz="2700" spc="-5">
                <a:latin typeface="华文楷体"/>
                <a:cs typeface="华文楷体"/>
              </a:rPr>
              <a:t>B</a:t>
            </a:r>
            <a:r>
              <a:rPr dirty="0" sz="2700">
                <a:latin typeface="华文楷体"/>
                <a:cs typeface="华文楷体"/>
              </a:rPr>
              <a:t>之间加入一个装 置</a:t>
            </a:r>
            <a:r>
              <a:rPr dirty="0" sz="2700" spc="-5">
                <a:latin typeface="华文楷体"/>
                <a:cs typeface="华文楷体"/>
              </a:rPr>
              <a:t>P，</a:t>
            </a:r>
            <a:r>
              <a:rPr dirty="0" sz="2700">
                <a:latin typeface="华文楷体"/>
                <a:cs typeface="华文楷体"/>
              </a:rPr>
              <a:t>它能不断地从A取走电 子，补充给</a:t>
            </a:r>
            <a:r>
              <a:rPr dirty="0" sz="2700" spc="-5">
                <a:latin typeface="华文楷体"/>
                <a:cs typeface="华文楷体"/>
              </a:rPr>
              <a:t>B，</a:t>
            </a:r>
            <a:r>
              <a:rPr dirty="0" sz="2700">
                <a:latin typeface="华文楷体"/>
                <a:cs typeface="华文楷体"/>
              </a:rPr>
              <a:t>使A、</a:t>
            </a:r>
            <a:r>
              <a:rPr dirty="0" sz="2700" spc="-5">
                <a:latin typeface="华文楷体"/>
                <a:cs typeface="华文楷体"/>
              </a:rPr>
              <a:t>B</a:t>
            </a:r>
            <a:r>
              <a:rPr dirty="0" sz="2700">
                <a:latin typeface="华文楷体"/>
                <a:cs typeface="华文楷体"/>
              </a:rPr>
              <a:t>之间 始终保持一定的电势差，这</a:t>
            </a:r>
            <a:endParaRPr sz="27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645"/>
              </a:spcBef>
            </a:pPr>
            <a:r>
              <a:rPr dirty="0" sz="2700">
                <a:latin typeface="华文楷体"/>
                <a:cs typeface="华文楷体"/>
              </a:rPr>
              <a:t>样导线</a:t>
            </a:r>
            <a:r>
              <a:rPr dirty="0" sz="2700" spc="-5">
                <a:latin typeface="华文楷体"/>
                <a:cs typeface="华文楷体"/>
              </a:rPr>
              <a:t>H</a:t>
            </a:r>
            <a:r>
              <a:rPr dirty="0" sz="2700">
                <a:latin typeface="华文楷体"/>
                <a:cs typeface="华文楷体"/>
              </a:rPr>
              <a:t>中就会有持续的电流。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5196" y="222636"/>
            <a:ext cx="1219200" cy="402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小学语文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8369" y="1645157"/>
            <a:ext cx="5109210" cy="393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华文楷体"/>
                <a:cs typeface="华文楷体"/>
              </a:rPr>
              <a:t>能把电子从A搬到B的装置P就叫</a:t>
            </a:r>
            <a:r>
              <a:rPr dirty="0" sz="2500" spc="-5">
                <a:latin typeface="华文楷体"/>
                <a:cs typeface="华文楷体"/>
              </a:rPr>
              <a:t>做 </a:t>
            </a:r>
            <a:r>
              <a:rPr dirty="0" sz="2500">
                <a:latin typeface="华文楷体"/>
                <a:cs typeface="华文楷体"/>
              </a:rPr>
              <a:t>电源，A和B就是电源的两个电极</a:t>
            </a:r>
            <a:r>
              <a:rPr dirty="0" sz="2500" spc="-5">
                <a:latin typeface="华文楷体"/>
                <a:cs typeface="华文楷体"/>
              </a:rPr>
              <a:t>。</a:t>
            </a:r>
            <a:endParaRPr sz="2500">
              <a:latin typeface="华文楷体"/>
              <a:cs typeface="华文楷体"/>
            </a:endParaRPr>
          </a:p>
          <a:p>
            <a:pPr algn="just" marL="241300" marR="9906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华文楷体"/>
                <a:cs typeface="华文楷体"/>
              </a:rPr>
              <a:t>电源的作用就是搬运电荷，保持</a:t>
            </a:r>
            <a:r>
              <a:rPr dirty="0" sz="2500" spc="-5">
                <a:latin typeface="华文楷体"/>
                <a:cs typeface="华文楷体"/>
              </a:rPr>
              <a:t>导 </a:t>
            </a:r>
            <a:r>
              <a:rPr dirty="0" sz="2500">
                <a:latin typeface="华文楷体"/>
                <a:cs typeface="华文楷体"/>
              </a:rPr>
              <a:t>线两端的电势差，从而保持电路</a:t>
            </a:r>
            <a:r>
              <a:rPr dirty="0" sz="2500" spc="-5">
                <a:latin typeface="华文楷体"/>
                <a:cs typeface="华文楷体"/>
              </a:rPr>
              <a:t>中 </a:t>
            </a:r>
            <a:r>
              <a:rPr dirty="0" sz="2500">
                <a:latin typeface="华文楷体"/>
                <a:cs typeface="华文楷体"/>
              </a:rPr>
              <a:t>有持续的电流</a:t>
            </a:r>
            <a:r>
              <a:rPr dirty="0" sz="2500" spc="-5">
                <a:latin typeface="华文楷体"/>
                <a:cs typeface="华文楷体"/>
              </a:rPr>
              <a:t>。</a:t>
            </a:r>
            <a:endParaRPr sz="2500">
              <a:latin typeface="华文楷体"/>
              <a:cs typeface="华文楷体"/>
            </a:endParaRPr>
          </a:p>
          <a:p>
            <a:pPr algn="just" marL="241300" marR="9906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华文楷体"/>
                <a:cs typeface="华文楷体"/>
              </a:rPr>
              <a:t>手电筒中的小灯泡能持续发光，</a:t>
            </a:r>
            <a:r>
              <a:rPr dirty="0" sz="2500" spc="-5">
                <a:latin typeface="华文楷体"/>
                <a:cs typeface="华文楷体"/>
              </a:rPr>
              <a:t>是 </a:t>
            </a:r>
            <a:r>
              <a:rPr dirty="0" sz="2500">
                <a:latin typeface="华文楷体"/>
                <a:cs typeface="华文楷体"/>
              </a:rPr>
              <a:t>因为电路中有电源，使得电路中</a:t>
            </a:r>
            <a:r>
              <a:rPr dirty="0" sz="2500" spc="-5">
                <a:latin typeface="华文楷体"/>
                <a:cs typeface="华文楷体"/>
              </a:rPr>
              <a:t>的 </a:t>
            </a:r>
            <a:r>
              <a:rPr dirty="0" sz="2500">
                <a:latin typeface="华文楷体"/>
                <a:cs typeface="华文楷体"/>
              </a:rPr>
              <a:t>电流能够持续存在</a:t>
            </a:r>
            <a:r>
              <a:rPr dirty="0" sz="2500" spc="-5">
                <a:latin typeface="华文楷体"/>
                <a:cs typeface="华文楷体"/>
              </a:rPr>
              <a:t>。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0279" y="2011679"/>
            <a:ext cx="1662683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2025-04-19T13:08:42Z</dcterms:created>
  <dcterms:modified xsi:type="dcterms:W3CDTF">2025-04-19T13:08:42Z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