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4825" y="1730375"/>
            <a:ext cx="4126865" cy="54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9782" y="2073452"/>
            <a:ext cx="55124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电源和电流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564" y="3467607"/>
            <a:ext cx="252158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  <a:tab pos="2153285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高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华文楷体"/>
                <a:cs typeface="华文楷体"/>
              </a:rPr>
              <a:t>二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主讲人：许耀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3490" y="3467607"/>
            <a:ext cx="5546725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760"/>
              </a:spcBef>
              <a:tabLst>
                <a:tab pos="55118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4737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校：北京师范大学第二附属中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557" y="1244473"/>
            <a:ext cx="8609965" cy="2310130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解</a:t>
            </a:r>
            <a:r>
              <a:rPr dirty="0" sz="2800" spc="-5">
                <a:latin typeface="华文楷体"/>
                <a:cs typeface="华文楷体"/>
              </a:rPr>
              <a:t>:</a:t>
            </a:r>
            <a:r>
              <a:rPr dirty="0" sz="2800">
                <a:latin typeface="华文楷体"/>
                <a:cs typeface="华文楷体"/>
              </a:rPr>
              <a:t>设自由电子在导线内定向移动的平均速率是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20500"/>
              </a:lnSpc>
              <a:spcBef>
                <a:spcPts val="8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先计算出单位体积的铜原子个数，一个铜原子提供</a:t>
            </a:r>
            <a:r>
              <a:rPr dirty="0" sz="2800" spc="-5">
                <a:latin typeface="华文楷体"/>
                <a:cs typeface="华文楷体"/>
              </a:rPr>
              <a:t>一 </a:t>
            </a:r>
            <a:r>
              <a:rPr dirty="0" sz="2800">
                <a:latin typeface="华文楷体"/>
                <a:cs typeface="华文楷体"/>
              </a:rPr>
              <a:t>个自由电子，就可以得到单位体积自由电子的个数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华文楷体"/>
                <a:cs typeface="华文楷体"/>
              </a:rPr>
              <a:t>。 </a:t>
            </a:r>
            <a:r>
              <a:rPr dirty="0" sz="2800">
                <a:latin typeface="华文楷体"/>
                <a:cs typeface="华文楷体"/>
              </a:rPr>
              <a:t>先求解铜的摩尔体积</a:t>
            </a:r>
            <a:r>
              <a:rPr dirty="0" sz="2800" spc="-5" i="1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557" y="4295025"/>
            <a:ext cx="7108190" cy="10490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摩尔体积为</a:t>
            </a: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 spc="-75">
                <a:latin typeface="华文楷体"/>
                <a:cs typeface="华文楷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mol</a:t>
            </a:r>
            <a:r>
              <a:rPr dirty="0" sz="2800">
                <a:latin typeface="华文楷体"/>
                <a:cs typeface="华文楷体"/>
              </a:rPr>
              <a:t>铜原子占据的空间，也即</a:t>
            </a:r>
            <a:r>
              <a:rPr dirty="0" sz="2800" spc="-5">
                <a:latin typeface="华文楷体"/>
                <a:cs typeface="华文楷体"/>
              </a:rPr>
              <a:t>为</a:t>
            </a:r>
            <a:endParaRPr sz="28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Times New Roman"/>
                <a:cs typeface="Times New Roman"/>
              </a:rPr>
              <a:t>6.02</a:t>
            </a:r>
            <a:r>
              <a:rPr dirty="0" sz="2800">
                <a:latin typeface="华文楷体"/>
                <a:cs typeface="华文楷体"/>
              </a:rPr>
              <a:t>×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baseline="38580" sz="2700">
                <a:latin typeface="Times New Roman"/>
                <a:cs typeface="Times New Roman"/>
              </a:rPr>
              <a:t>23</a:t>
            </a:r>
            <a:r>
              <a:rPr dirty="0" sz="2800">
                <a:latin typeface="华文楷体"/>
                <a:cs typeface="华文楷体"/>
              </a:rPr>
              <a:t>个铜原子占据的空间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4719" y="4066425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895" y="0"/>
                </a:lnTo>
              </a:path>
            </a:pathLst>
          </a:custGeom>
          <a:ln w="124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2699" y="4066425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 h="0">
                <a:moveTo>
                  <a:pt x="0" y="0"/>
                </a:moveTo>
                <a:lnTo>
                  <a:pt x="1716201" y="0"/>
                </a:lnTo>
              </a:path>
            </a:pathLst>
          </a:custGeom>
          <a:ln w="124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09514" y="3857840"/>
            <a:ext cx="48768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0685" algn="l"/>
              </a:tabLst>
            </a:pPr>
            <a:r>
              <a:rPr dirty="0" sz="1150" spc="-10">
                <a:latin typeface="Symbol"/>
                <a:cs typeface="Symbol"/>
              </a:rPr>
              <a:t></a:t>
            </a:r>
            <a:r>
              <a:rPr dirty="0" sz="1150">
                <a:latin typeface="Times New Roman"/>
                <a:cs typeface="Times New Roman"/>
              </a:rPr>
              <a:t>6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1730" y="3704856"/>
            <a:ext cx="22701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245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M	</a:t>
            </a:r>
            <a:r>
              <a:rPr dirty="0" sz="2000" spc="30">
                <a:latin typeface="Times New Roman"/>
                <a:cs typeface="Times New Roman"/>
              </a:rPr>
              <a:t>6.4</a:t>
            </a:r>
            <a:r>
              <a:rPr dirty="0" sz="2000" spc="30">
                <a:latin typeface="Symbol"/>
                <a:cs typeface="Symbol"/>
              </a:rPr>
              <a:t></a:t>
            </a:r>
            <a:r>
              <a:rPr dirty="0" sz="2000" spc="30">
                <a:latin typeface="Times New Roman"/>
                <a:cs typeface="Times New Roman"/>
              </a:rPr>
              <a:t>10</a:t>
            </a:r>
            <a:r>
              <a:rPr dirty="0" baseline="43478" sz="1725" spc="44">
                <a:latin typeface="Symbol"/>
                <a:cs typeface="Symbol"/>
              </a:rPr>
              <a:t></a:t>
            </a:r>
            <a:r>
              <a:rPr dirty="0" baseline="43478" sz="1725" spc="44">
                <a:latin typeface="Times New Roman"/>
                <a:cs typeface="Times New Roman"/>
              </a:rPr>
              <a:t>2</a:t>
            </a:r>
            <a:r>
              <a:rPr dirty="0" baseline="43478" sz="1725" spc="-8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Kg/mol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592" y="3863873"/>
            <a:ext cx="4703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1530" algn="l"/>
                <a:tab pos="2806065" algn="l"/>
                <a:tab pos="3918585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V</a:t>
            </a:r>
            <a:r>
              <a:rPr dirty="0" sz="2000" spc="23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7.2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Symbol"/>
                <a:cs typeface="Symbol"/>
              </a:rPr>
              <a:t></a:t>
            </a:r>
            <a:r>
              <a:rPr dirty="0" sz="2000" spc="-20">
                <a:latin typeface="Times New Roman"/>
                <a:cs typeface="Times New Roman"/>
              </a:rPr>
              <a:t>10	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/mol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821" y="4047807"/>
            <a:ext cx="211963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dirty="0" sz="2100" spc="-60" i="1">
                <a:latin typeface="Symbol"/>
                <a:cs typeface="Symbol"/>
              </a:rPr>
              <a:t></a:t>
            </a:r>
            <a:r>
              <a:rPr dirty="0" sz="2100" spc="-60">
                <a:latin typeface="Times New Roman"/>
                <a:cs typeface="Times New Roman"/>
              </a:rPr>
              <a:t>	</a:t>
            </a:r>
            <a:r>
              <a:rPr dirty="0" sz="2000" spc="30">
                <a:latin typeface="Times New Roman"/>
                <a:cs typeface="Times New Roman"/>
              </a:rPr>
              <a:t>8.9</a:t>
            </a:r>
            <a:r>
              <a:rPr dirty="0" sz="2000" spc="30">
                <a:latin typeface="Symbol"/>
                <a:cs typeface="Symbol"/>
              </a:rPr>
              <a:t></a:t>
            </a:r>
            <a:r>
              <a:rPr dirty="0" sz="2000" spc="30">
                <a:latin typeface="Times New Roman"/>
                <a:cs typeface="Times New Roman"/>
              </a:rPr>
              <a:t>10</a:t>
            </a:r>
            <a:r>
              <a:rPr dirty="0" baseline="43478" sz="1725" spc="44">
                <a:latin typeface="Times New Roman"/>
                <a:cs typeface="Times New Roman"/>
              </a:rPr>
              <a:t>3</a:t>
            </a:r>
            <a:r>
              <a:rPr dirty="0" baseline="43478" sz="1725" spc="-15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Kg/m</a:t>
            </a:r>
            <a:r>
              <a:rPr dirty="0" baseline="43478" sz="1725">
                <a:latin typeface="Times New Roman"/>
                <a:cs typeface="Times New Roman"/>
              </a:rPr>
              <a:t>3</a:t>
            </a:r>
            <a:endParaRPr baseline="43478" sz="1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0821" y="1788680"/>
            <a:ext cx="8076565" cy="1059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11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单位体积铜原子的个数，也就是单位体积自由电</a:t>
            </a:r>
            <a:r>
              <a:rPr dirty="0" sz="2800" spc="-5">
                <a:latin typeface="华文楷体"/>
                <a:cs typeface="华文楷体"/>
              </a:rPr>
              <a:t>子 </a:t>
            </a:r>
            <a:r>
              <a:rPr dirty="0" sz="2800">
                <a:latin typeface="华文楷体"/>
                <a:cs typeface="华文楷体"/>
              </a:rPr>
              <a:t>个数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>
                <a:latin typeface="华文楷体"/>
                <a:cs typeface="华文楷体"/>
              </a:rPr>
              <a:t>为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0821" y="3669042"/>
            <a:ext cx="4164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根据电流的微观表达形</a:t>
            </a:r>
            <a:r>
              <a:rPr dirty="0" sz="2800" spc="-5"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6978" y="3290176"/>
            <a:ext cx="1787525" cy="0"/>
          </a:xfrm>
          <a:custGeom>
            <a:avLst/>
            <a:gdLst/>
            <a:ahLst/>
            <a:cxnLst/>
            <a:rect l="l" t="t" r="r" b="b"/>
            <a:pathLst>
              <a:path w="1787525" h="0">
                <a:moveTo>
                  <a:pt x="0" y="0"/>
                </a:moveTo>
                <a:lnTo>
                  <a:pt x="1787512" y="0"/>
                </a:lnTo>
              </a:path>
            </a:pathLst>
          </a:custGeom>
          <a:ln w="13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24023" y="2914040"/>
            <a:ext cx="20129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718" y="2981909"/>
            <a:ext cx="75565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32460" algn="l"/>
              </a:tabLst>
            </a:pPr>
            <a:r>
              <a:rPr dirty="0" baseline="-21680" sz="3075" spc="15" i="1">
                <a:latin typeface="Times New Roman"/>
                <a:cs typeface="Times New Roman"/>
              </a:rPr>
              <a:t>n</a:t>
            </a:r>
            <a:r>
              <a:rPr dirty="0" baseline="-21680" sz="3075" spc="-44" i="1">
                <a:latin typeface="Times New Roman"/>
                <a:cs typeface="Times New Roman"/>
              </a:rPr>
              <a:t> </a:t>
            </a:r>
            <a:r>
              <a:rPr dirty="0" baseline="-21680" sz="3075" spc="15">
                <a:latin typeface="Symbol"/>
                <a:cs typeface="Symbol"/>
              </a:rPr>
              <a:t></a:t>
            </a:r>
            <a:r>
              <a:rPr dirty="0" baseline="-21680" sz="3075" spc="-7">
                <a:latin typeface="Times New Roman"/>
                <a:cs typeface="Times New Roman"/>
              </a:rPr>
              <a:t> 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909" y="3080626"/>
            <a:ext cx="17018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339" y="3080626"/>
            <a:ext cx="175958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10">
                <a:latin typeface="Times New Roman"/>
                <a:cs typeface="Times New Roman"/>
              </a:rPr>
              <a:t> 8.36 </a:t>
            </a:r>
            <a:r>
              <a:rPr dirty="0" sz="2050" spc="15">
                <a:latin typeface="Symbol"/>
                <a:cs typeface="Symbol"/>
              </a:rPr>
              <a:t></a:t>
            </a:r>
            <a:r>
              <a:rPr dirty="0" sz="2050" spc="15">
                <a:latin typeface="Times New Roman"/>
                <a:cs typeface="Times New Roman"/>
              </a:rPr>
              <a:t>10</a:t>
            </a:r>
            <a:r>
              <a:rPr dirty="0" baseline="43981" sz="1800" spc="22">
                <a:latin typeface="Times New Roman"/>
                <a:cs typeface="Times New Roman"/>
              </a:rPr>
              <a:t>28 </a:t>
            </a:r>
            <a:r>
              <a:rPr dirty="0" sz="2050" spc="5">
                <a:latin typeface="Times New Roman"/>
                <a:cs typeface="Times New Roman"/>
              </a:rPr>
              <a:t>/</a:t>
            </a:r>
            <a:r>
              <a:rPr dirty="0" sz="2050" spc="-365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Times New Roman"/>
                <a:cs typeface="Times New Roman"/>
              </a:rPr>
              <a:t>m</a:t>
            </a:r>
            <a:r>
              <a:rPr dirty="0" baseline="43981" sz="1800" spc="37">
                <a:latin typeface="Times New Roman"/>
                <a:cs typeface="Times New Roman"/>
              </a:rPr>
              <a:t>3</a:t>
            </a:r>
            <a:endParaRPr baseline="43981"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254" y="2859191"/>
            <a:ext cx="2379980" cy="76898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695325">
              <a:lnSpc>
                <a:spcPct val="100000"/>
              </a:lnSpc>
              <a:spcBef>
                <a:spcPts val="560"/>
              </a:spcBef>
            </a:pPr>
            <a:r>
              <a:rPr dirty="0" sz="2050" spc="10">
                <a:latin typeface="Times New Roman"/>
                <a:cs typeface="Times New Roman"/>
              </a:rPr>
              <a:t>6.02</a:t>
            </a:r>
            <a:r>
              <a:rPr dirty="0" sz="2050" spc="-405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Symbol"/>
                <a:cs typeface="Symbol"/>
              </a:rPr>
              <a:t></a:t>
            </a:r>
            <a:r>
              <a:rPr dirty="0" sz="2050" spc="25">
                <a:latin typeface="Times New Roman"/>
                <a:cs typeface="Times New Roman"/>
              </a:rPr>
              <a:t>10</a:t>
            </a:r>
            <a:r>
              <a:rPr dirty="0" baseline="43981" sz="1800" spc="37">
                <a:latin typeface="Times New Roman"/>
                <a:cs typeface="Times New Roman"/>
              </a:rPr>
              <a:t>23 </a:t>
            </a:r>
            <a:r>
              <a:rPr dirty="0" sz="2050">
                <a:latin typeface="Times New Roman"/>
                <a:cs typeface="Times New Roman"/>
              </a:rPr>
              <a:t>/mol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597535" algn="l"/>
              </a:tabLst>
            </a:pPr>
            <a:r>
              <a:rPr dirty="0" sz="2050" spc="10" i="1">
                <a:latin typeface="Times New Roman"/>
                <a:cs typeface="Times New Roman"/>
              </a:rPr>
              <a:t>V	</a:t>
            </a:r>
            <a:r>
              <a:rPr dirty="0" sz="2050" spc="5">
                <a:latin typeface="Times New Roman"/>
                <a:cs typeface="Times New Roman"/>
              </a:rPr>
              <a:t>7.2</a:t>
            </a:r>
            <a:r>
              <a:rPr dirty="0" sz="2050" spc="-340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Symbol"/>
                <a:cs typeface="Symbol"/>
              </a:rPr>
              <a:t></a:t>
            </a:r>
            <a:r>
              <a:rPr dirty="0" sz="2050" spc="25">
                <a:latin typeface="Times New Roman"/>
                <a:cs typeface="Times New Roman"/>
              </a:rPr>
              <a:t>10</a:t>
            </a:r>
            <a:r>
              <a:rPr dirty="0" baseline="43981" sz="1800" spc="37">
                <a:latin typeface="Symbol"/>
                <a:cs typeface="Symbol"/>
              </a:rPr>
              <a:t></a:t>
            </a:r>
            <a:r>
              <a:rPr dirty="0" baseline="43981" sz="1800" spc="37">
                <a:latin typeface="Times New Roman"/>
                <a:cs typeface="Times New Roman"/>
              </a:rPr>
              <a:t>6</a:t>
            </a:r>
            <a:r>
              <a:rPr dirty="0" baseline="43981" sz="1800" spc="-67">
                <a:latin typeface="Times New Roman"/>
                <a:cs typeface="Times New Roman"/>
              </a:rPr>
              <a:t> </a:t>
            </a:r>
            <a:r>
              <a:rPr dirty="0" sz="2050" spc="25">
                <a:latin typeface="Times New Roman"/>
                <a:cs typeface="Times New Roman"/>
              </a:rPr>
              <a:t>m</a:t>
            </a:r>
            <a:r>
              <a:rPr dirty="0" baseline="43981" sz="1800" spc="37">
                <a:latin typeface="Times New Roman"/>
                <a:cs typeface="Times New Roman"/>
              </a:rPr>
              <a:t>3</a:t>
            </a:r>
            <a:r>
              <a:rPr dirty="0" baseline="43981" sz="1800" spc="-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/mol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6073" y="3701719"/>
            <a:ext cx="108458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0" i="1">
                <a:latin typeface="Times New Roman"/>
                <a:cs typeface="Times New Roman"/>
              </a:rPr>
              <a:t>I </a:t>
            </a:r>
            <a:r>
              <a:rPr dirty="0" sz="2350" spc="15">
                <a:latin typeface="Symbol"/>
                <a:cs typeface="Symbol"/>
              </a:rPr>
              <a:t></a:t>
            </a:r>
            <a:r>
              <a:rPr dirty="0" sz="2350" spc="75">
                <a:latin typeface="Times New Roman"/>
                <a:cs typeface="Times New Roman"/>
              </a:rPr>
              <a:t> </a:t>
            </a:r>
            <a:r>
              <a:rPr dirty="0" sz="2350" spc="75" i="1">
                <a:latin typeface="Times New Roman"/>
                <a:cs typeface="Times New Roman"/>
              </a:rPr>
              <a:t>neS</a:t>
            </a:r>
            <a:r>
              <a:rPr dirty="0" sz="2350" spc="75" i="1">
                <a:latin typeface="Book Antiqua"/>
                <a:cs typeface="Book Antiqua"/>
              </a:rPr>
              <a:t>v</a:t>
            </a:r>
            <a:endParaRPr sz="235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9377" y="4663973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 h="0">
                <a:moveTo>
                  <a:pt x="0" y="0"/>
                </a:moveTo>
                <a:lnTo>
                  <a:pt x="506069" y="0"/>
                </a:lnTo>
              </a:path>
            </a:pathLst>
          </a:custGeom>
          <a:ln w="15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76320" y="4663973"/>
            <a:ext cx="4892040" cy="0"/>
          </a:xfrm>
          <a:custGeom>
            <a:avLst/>
            <a:gdLst/>
            <a:ahLst/>
            <a:cxnLst/>
            <a:rect l="l" t="t" r="r" b="b"/>
            <a:pathLst>
              <a:path w="4892040" h="0">
                <a:moveTo>
                  <a:pt x="0" y="0"/>
                </a:moveTo>
                <a:lnTo>
                  <a:pt x="4891900" y="0"/>
                </a:lnTo>
              </a:path>
            </a:pathLst>
          </a:custGeom>
          <a:ln w="15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18892" y="4221607"/>
            <a:ext cx="129539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17329" y="4417796"/>
            <a:ext cx="19685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6146" y="4156737"/>
            <a:ext cx="5699125" cy="9042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ctr" marL="821055">
              <a:lnSpc>
                <a:spcPct val="100000"/>
              </a:lnSpc>
              <a:spcBef>
                <a:spcPts val="615"/>
              </a:spcBef>
            </a:pPr>
            <a:r>
              <a:rPr dirty="0" sz="2450" spc="-75">
                <a:latin typeface="Times New Roman"/>
                <a:cs typeface="Times New Roman"/>
              </a:rPr>
              <a:t>1A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834390" algn="l"/>
              </a:tabLst>
            </a:pPr>
            <a:r>
              <a:rPr dirty="0" sz="2450" spc="-5" i="1">
                <a:latin typeface="Times New Roman"/>
                <a:cs typeface="Times New Roman"/>
              </a:rPr>
              <a:t>neS	</a:t>
            </a:r>
            <a:r>
              <a:rPr dirty="0" sz="2450">
                <a:latin typeface="Times New Roman"/>
                <a:cs typeface="Times New Roman"/>
              </a:rPr>
              <a:t>8.36</a:t>
            </a:r>
            <a:r>
              <a:rPr dirty="0" sz="2450" spc="-400">
                <a:latin typeface="Times New Roman"/>
                <a:cs typeface="Times New Roman"/>
              </a:rPr>
              <a:t> </a:t>
            </a:r>
            <a:r>
              <a:rPr dirty="0" sz="2450" spc="25">
                <a:latin typeface="Symbol"/>
                <a:cs typeface="Symbol"/>
              </a:rPr>
              <a:t></a:t>
            </a:r>
            <a:r>
              <a:rPr dirty="0" sz="2450" spc="25">
                <a:latin typeface="Times New Roman"/>
                <a:cs typeface="Times New Roman"/>
              </a:rPr>
              <a:t>10</a:t>
            </a:r>
            <a:r>
              <a:rPr dirty="0" baseline="43650" sz="2100" spc="37">
                <a:latin typeface="Times New Roman"/>
                <a:cs typeface="Times New Roman"/>
              </a:rPr>
              <a:t>28</a:t>
            </a:r>
            <a:r>
              <a:rPr dirty="0" baseline="43650" sz="2100" spc="-7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Times New Roman"/>
                <a:cs typeface="Times New Roman"/>
              </a:rPr>
              <a:t>/m</a:t>
            </a:r>
            <a:r>
              <a:rPr dirty="0" baseline="43650" sz="2100" spc="30">
                <a:latin typeface="Times New Roman"/>
                <a:cs typeface="Times New Roman"/>
              </a:rPr>
              <a:t>3</a:t>
            </a:r>
            <a:r>
              <a:rPr dirty="0" baseline="43650" sz="2100" spc="157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</a:t>
            </a:r>
            <a:r>
              <a:rPr dirty="0" sz="2450" spc="20">
                <a:latin typeface="Times New Roman"/>
                <a:cs typeface="Times New Roman"/>
              </a:rPr>
              <a:t>1.6</a:t>
            </a:r>
            <a:r>
              <a:rPr dirty="0" sz="2450" spc="-395">
                <a:latin typeface="Times New Roman"/>
                <a:cs typeface="Times New Roman"/>
              </a:rPr>
              <a:t> </a:t>
            </a:r>
            <a:r>
              <a:rPr dirty="0" sz="2450" spc="25">
                <a:latin typeface="Symbol"/>
                <a:cs typeface="Symbol"/>
              </a:rPr>
              <a:t></a:t>
            </a:r>
            <a:r>
              <a:rPr dirty="0" sz="2450" spc="25">
                <a:latin typeface="Times New Roman"/>
                <a:cs typeface="Times New Roman"/>
              </a:rPr>
              <a:t>10</a:t>
            </a:r>
            <a:r>
              <a:rPr dirty="0" baseline="43650" sz="2100" spc="37">
                <a:latin typeface="Symbol"/>
                <a:cs typeface="Symbol"/>
              </a:rPr>
              <a:t></a:t>
            </a:r>
            <a:r>
              <a:rPr dirty="0" baseline="43650" sz="2100" spc="37">
                <a:latin typeface="Times New Roman"/>
                <a:cs typeface="Times New Roman"/>
              </a:rPr>
              <a:t>19</a:t>
            </a:r>
            <a:r>
              <a:rPr dirty="0" baseline="43650" sz="2100" spc="-97">
                <a:latin typeface="Times New Roman"/>
                <a:cs typeface="Times New Roman"/>
              </a:rPr>
              <a:t> </a:t>
            </a:r>
            <a:r>
              <a:rPr dirty="0" sz="2450" spc="60">
                <a:latin typeface="Times New Roman"/>
                <a:cs typeface="Times New Roman"/>
              </a:rPr>
              <a:t>C</a:t>
            </a:r>
            <a:r>
              <a:rPr dirty="0" sz="2450" spc="60">
                <a:latin typeface="Symbol"/>
                <a:cs typeface="Symbol"/>
              </a:rPr>
              <a:t></a:t>
            </a:r>
            <a:r>
              <a:rPr dirty="0" sz="2450" spc="60">
                <a:latin typeface="Times New Roman"/>
                <a:cs typeface="Times New Roman"/>
              </a:rPr>
              <a:t>1</a:t>
            </a:r>
            <a:r>
              <a:rPr dirty="0" sz="2450" spc="60">
                <a:latin typeface="Symbol"/>
                <a:cs typeface="Symbol"/>
              </a:rPr>
              <a:t></a:t>
            </a:r>
            <a:r>
              <a:rPr dirty="0" sz="2450" spc="60">
                <a:latin typeface="Times New Roman"/>
                <a:cs typeface="Times New Roman"/>
              </a:rPr>
              <a:t>10</a:t>
            </a:r>
            <a:r>
              <a:rPr dirty="0" baseline="43650" sz="2100" spc="89">
                <a:latin typeface="Symbol"/>
                <a:cs typeface="Symbol"/>
              </a:rPr>
              <a:t></a:t>
            </a:r>
            <a:r>
              <a:rPr dirty="0" baseline="43650" sz="2100" spc="89">
                <a:latin typeface="Times New Roman"/>
                <a:cs typeface="Times New Roman"/>
              </a:rPr>
              <a:t>6</a:t>
            </a:r>
            <a:r>
              <a:rPr dirty="0" baseline="43650" sz="2100" spc="-37">
                <a:latin typeface="Times New Roman"/>
                <a:cs typeface="Times New Roman"/>
              </a:rPr>
              <a:t> </a:t>
            </a:r>
            <a:r>
              <a:rPr dirty="0" sz="2450" spc="50">
                <a:latin typeface="Times New Roman"/>
                <a:cs typeface="Times New Roman"/>
              </a:rPr>
              <a:t>m</a:t>
            </a:r>
            <a:r>
              <a:rPr dirty="0" baseline="43650" sz="2100" spc="75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4953" y="5097983"/>
            <a:ext cx="1755139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35">
                <a:latin typeface="Times New Roman"/>
                <a:cs typeface="Times New Roman"/>
              </a:rPr>
              <a:t>=7.5</a:t>
            </a:r>
            <a:r>
              <a:rPr dirty="0" sz="2450" spc="35">
                <a:latin typeface="Symbol"/>
                <a:cs typeface="Symbol"/>
              </a:rPr>
              <a:t></a:t>
            </a:r>
            <a:r>
              <a:rPr dirty="0" sz="2450" spc="35">
                <a:latin typeface="Times New Roman"/>
                <a:cs typeface="Times New Roman"/>
              </a:rPr>
              <a:t>10</a:t>
            </a:r>
            <a:r>
              <a:rPr dirty="0" baseline="43650" sz="2100" spc="52">
                <a:latin typeface="Times New Roman"/>
                <a:cs typeface="Times New Roman"/>
              </a:rPr>
              <a:t>-5</a:t>
            </a:r>
            <a:r>
              <a:rPr dirty="0" baseline="43650" sz="2100" spc="-127">
                <a:latin typeface="Times New Roman"/>
                <a:cs typeface="Times New Roman"/>
              </a:rPr>
              <a:t> </a:t>
            </a:r>
            <a:r>
              <a:rPr dirty="0" sz="2450" spc="-5">
                <a:latin typeface="Times New Roman"/>
                <a:cs typeface="Times New Roman"/>
              </a:rPr>
              <a:t>m/s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9817" y="4417796"/>
            <a:ext cx="42545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Book Antiqua"/>
                <a:cs typeface="Book Antiqua"/>
              </a:rPr>
              <a:t>v</a:t>
            </a:r>
            <a:r>
              <a:rPr dirty="0" sz="2450" spc="-125" i="1">
                <a:latin typeface="Book Antiqua"/>
                <a:cs typeface="Book Antiqua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435" y="1888489"/>
            <a:ext cx="19208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3.</a:t>
            </a:r>
            <a:r>
              <a:rPr dirty="0" sz="2800">
                <a:latin typeface="华文楷体"/>
                <a:cs typeface="华文楷体"/>
              </a:rPr>
              <a:t>算一算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9979" y="2259723"/>
            <a:ext cx="567563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87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电子定向移动通过一条</a:t>
            </a: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>
                <a:latin typeface="华文楷体"/>
                <a:cs typeface="华文楷体"/>
              </a:rPr>
              <a:t>长的导</a:t>
            </a:r>
            <a:r>
              <a:rPr dirty="0" sz="2800" spc="-5">
                <a:latin typeface="华文楷体"/>
                <a:cs typeface="华文楷体"/>
              </a:rPr>
              <a:t>线 </a:t>
            </a:r>
            <a:r>
              <a:rPr dirty="0" sz="2800">
                <a:latin typeface="华文楷体"/>
                <a:cs typeface="华文楷体"/>
              </a:rPr>
              <a:t>大约需要多长时间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0763" y="2766060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171" y="1670557"/>
            <a:ext cx="6440170" cy="2590800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区分以下几个速率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电子定向移动的平均速率--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baseline="38580" sz="2700">
                <a:latin typeface="Times New Roman"/>
                <a:cs typeface="Times New Roman"/>
              </a:rPr>
              <a:t>-4</a:t>
            </a:r>
            <a:r>
              <a:rPr dirty="0" sz="2800">
                <a:latin typeface="Times New Roman"/>
                <a:cs typeface="Times New Roman"/>
              </a:rPr>
              <a:t>m/s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导体中建立电场的速率</a:t>
            </a:r>
            <a:r>
              <a:rPr dirty="0" sz="2800" spc="-5">
                <a:latin typeface="华文楷体"/>
                <a:cs typeface="华文楷体"/>
              </a:rPr>
              <a:t>--</a:t>
            </a:r>
            <a:r>
              <a:rPr dirty="0" sz="2800">
                <a:latin typeface="华文楷体"/>
                <a:cs typeface="华文楷体"/>
              </a:rPr>
              <a:t>光</a:t>
            </a:r>
            <a:r>
              <a:rPr dirty="0" sz="2800" spc="-5">
                <a:latin typeface="华文楷体"/>
                <a:cs typeface="华文楷体"/>
              </a:rPr>
              <a:t>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电子做无规则热运动的平均速率</a:t>
            </a:r>
            <a:r>
              <a:rPr dirty="0" sz="2800" spc="-5">
                <a:latin typeface="华文楷体"/>
                <a:cs typeface="华文楷体"/>
              </a:rPr>
              <a:t>--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38580" sz="2700" spc="-7">
                <a:latin typeface="Times New Roman"/>
                <a:cs typeface="Times New Roman"/>
              </a:rPr>
              <a:t>5</a:t>
            </a:r>
            <a:r>
              <a:rPr dirty="0" sz="2800" spc="-5">
                <a:latin typeface="Times New Roman"/>
                <a:cs typeface="Times New Roman"/>
              </a:rPr>
              <a:t>m/s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三</a:t>
            </a:r>
            <a:r>
              <a:rPr dirty="0" spc="-5"/>
              <a:t>.</a:t>
            </a:r>
            <a:r>
              <a:rPr dirty="0"/>
              <a:t>电动汽车中的电</a:t>
            </a:r>
            <a:r>
              <a:rPr dirty="0" spc="-5"/>
              <a:t>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2987" y="2253932"/>
            <a:ext cx="6654165" cy="130302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对纯电动汽车提供电能的是锂离子电池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锂离子电池的结构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9352" y="3654552"/>
            <a:ext cx="3589020" cy="2385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435" y="1675637"/>
            <a:ext cx="6298565" cy="347726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锂离子电池的充放电原理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充电时，电池的正极上有锂离子生成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生成的锂离子经过电解液运动到负极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放电时（即汽车开动时），嵌在负极</a:t>
            </a:r>
            <a:r>
              <a:rPr dirty="0" sz="2800" spc="-5">
                <a:latin typeface="华文楷体"/>
                <a:cs typeface="华文楷体"/>
              </a:rPr>
              <a:t>碳 </a:t>
            </a:r>
            <a:r>
              <a:rPr dirty="0" sz="2800">
                <a:latin typeface="华文楷体"/>
                <a:cs typeface="华文楷体"/>
              </a:rPr>
              <a:t>层中的锂离子脱出，通过电解液回到</a:t>
            </a:r>
            <a:r>
              <a:rPr dirty="0" sz="2800" spc="-5">
                <a:latin typeface="华文楷体"/>
                <a:cs typeface="华文楷体"/>
              </a:rPr>
              <a:t>正 </a:t>
            </a:r>
            <a:r>
              <a:rPr dirty="0" sz="2800">
                <a:latin typeface="华文楷体"/>
                <a:cs typeface="华文楷体"/>
              </a:rPr>
              <a:t>极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435" y="1677669"/>
            <a:ext cx="6426200" cy="3860165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 spc="-5">
                <a:latin typeface="华文楷体"/>
                <a:cs typeface="华文楷体"/>
              </a:rPr>
              <a:t>3.</a:t>
            </a:r>
            <a:r>
              <a:rPr dirty="0" sz="2700">
                <a:latin typeface="华文楷体"/>
                <a:cs typeface="华文楷体"/>
              </a:rPr>
              <a:t>锂离子电池的容量</a:t>
            </a:r>
            <a:endParaRPr sz="27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206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电池放电时能输出的总电荷量叫作电池的 容量，通常以“安时”（</a:t>
            </a:r>
            <a:r>
              <a:rPr dirty="0" sz="2700">
                <a:latin typeface="Times New Roman"/>
                <a:cs typeface="Times New Roman"/>
              </a:rPr>
              <a:t>A·h</a:t>
            </a:r>
            <a:r>
              <a:rPr dirty="0" sz="2700">
                <a:latin typeface="华文楷体"/>
                <a:cs typeface="华文楷体"/>
              </a:rPr>
              <a:t>）或“毫安 时</a:t>
            </a:r>
            <a:r>
              <a:rPr dirty="0" sz="2700" spc="-5">
                <a:latin typeface="华文楷体"/>
                <a:cs typeface="华文楷体"/>
              </a:rPr>
              <a:t>”（</a:t>
            </a:r>
            <a:r>
              <a:rPr dirty="0" sz="2700" spc="-5">
                <a:latin typeface="Times New Roman"/>
                <a:cs typeface="Times New Roman"/>
              </a:rPr>
              <a:t>mA·h</a:t>
            </a:r>
            <a:r>
              <a:rPr dirty="0" sz="2700" spc="-5">
                <a:latin typeface="华文楷体"/>
                <a:cs typeface="华文楷体"/>
              </a:rPr>
              <a:t>）</a:t>
            </a:r>
            <a:r>
              <a:rPr dirty="0" sz="2700">
                <a:latin typeface="华文楷体"/>
                <a:cs typeface="华文楷体"/>
              </a:rPr>
              <a:t>作单位。</a:t>
            </a:r>
            <a:endParaRPr sz="27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99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单体锂离子电池的容量极为有限，为满足 需要，常用由若干锂离子电池构成的电池 组。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567" y="1190866"/>
            <a:ext cx="33432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4.</a:t>
            </a:r>
            <a:r>
              <a:rPr dirty="0" sz="2800">
                <a:latin typeface="华文楷体"/>
                <a:cs typeface="华文楷体"/>
              </a:rPr>
              <a:t>常见的锂离子电</a:t>
            </a:r>
            <a:r>
              <a:rPr dirty="0" sz="2800" spc="-5">
                <a:latin typeface="华文楷体"/>
                <a:cs typeface="华文楷体"/>
              </a:rPr>
              <a:t>池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8003" y="2104644"/>
            <a:ext cx="2881883" cy="1758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35723" y="2951988"/>
            <a:ext cx="1243965" cy="452755"/>
          </a:xfrm>
          <a:custGeom>
            <a:avLst/>
            <a:gdLst/>
            <a:ahLst/>
            <a:cxnLst/>
            <a:rect l="l" t="t" r="r" b="b"/>
            <a:pathLst>
              <a:path w="1243965" h="452754">
                <a:moveTo>
                  <a:pt x="42672" y="452627"/>
                </a:moveTo>
                <a:lnTo>
                  <a:pt x="0" y="190500"/>
                </a:lnTo>
                <a:lnTo>
                  <a:pt x="1202435" y="0"/>
                </a:lnTo>
                <a:lnTo>
                  <a:pt x="1243583" y="262128"/>
                </a:lnTo>
                <a:lnTo>
                  <a:pt x="42672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9183" y="2944710"/>
            <a:ext cx="1257935" cy="466725"/>
          </a:xfrm>
          <a:custGeom>
            <a:avLst/>
            <a:gdLst/>
            <a:ahLst/>
            <a:cxnLst/>
            <a:rect l="l" t="t" r="r" b="b"/>
            <a:pathLst>
              <a:path w="1257934" h="466725">
                <a:moveTo>
                  <a:pt x="43472" y="466699"/>
                </a:moveTo>
                <a:lnTo>
                  <a:pt x="0" y="192290"/>
                </a:lnTo>
                <a:lnTo>
                  <a:pt x="1214069" y="0"/>
                </a:lnTo>
                <a:lnTo>
                  <a:pt x="1215378" y="8267"/>
                </a:lnTo>
                <a:lnTo>
                  <a:pt x="1202512" y="8267"/>
                </a:lnTo>
                <a:lnTo>
                  <a:pt x="1203504" y="14531"/>
                </a:lnTo>
                <a:lnTo>
                  <a:pt x="54131" y="196583"/>
                </a:lnTo>
                <a:lnTo>
                  <a:pt x="13538" y="196583"/>
                </a:lnTo>
                <a:lnTo>
                  <a:pt x="8267" y="203847"/>
                </a:lnTo>
                <a:lnTo>
                  <a:pt x="14688" y="203847"/>
                </a:lnTo>
                <a:lnTo>
                  <a:pt x="54024" y="452167"/>
                </a:lnTo>
                <a:lnTo>
                  <a:pt x="47751" y="453161"/>
                </a:lnTo>
                <a:lnTo>
                  <a:pt x="55016" y="458431"/>
                </a:lnTo>
                <a:lnTo>
                  <a:pt x="95671" y="458431"/>
                </a:lnTo>
                <a:lnTo>
                  <a:pt x="43472" y="466699"/>
                </a:lnTo>
                <a:close/>
              </a:path>
              <a:path w="1257934" h="466725">
                <a:moveTo>
                  <a:pt x="1203504" y="14531"/>
                </a:moveTo>
                <a:lnTo>
                  <a:pt x="1202512" y="8267"/>
                </a:lnTo>
                <a:lnTo>
                  <a:pt x="1209776" y="13538"/>
                </a:lnTo>
                <a:lnTo>
                  <a:pt x="1203504" y="14531"/>
                </a:lnTo>
                <a:close/>
              </a:path>
              <a:path w="1257934" h="466725">
                <a:moveTo>
                  <a:pt x="1242997" y="263846"/>
                </a:moveTo>
                <a:lnTo>
                  <a:pt x="1203504" y="14531"/>
                </a:lnTo>
                <a:lnTo>
                  <a:pt x="1209776" y="13538"/>
                </a:lnTo>
                <a:lnTo>
                  <a:pt x="1202512" y="8267"/>
                </a:lnTo>
                <a:lnTo>
                  <a:pt x="1215378" y="8267"/>
                </a:lnTo>
                <a:lnTo>
                  <a:pt x="1255698" y="262851"/>
                </a:lnTo>
                <a:lnTo>
                  <a:pt x="1249273" y="262851"/>
                </a:lnTo>
                <a:lnTo>
                  <a:pt x="1242997" y="263846"/>
                </a:lnTo>
                <a:close/>
              </a:path>
              <a:path w="1257934" h="466725">
                <a:moveTo>
                  <a:pt x="8267" y="203847"/>
                </a:moveTo>
                <a:lnTo>
                  <a:pt x="13538" y="196583"/>
                </a:lnTo>
                <a:lnTo>
                  <a:pt x="14531" y="202855"/>
                </a:lnTo>
                <a:lnTo>
                  <a:pt x="8267" y="203847"/>
                </a:lnTo>
                <a:close/>
              </a:path>
              <a:path w="1257934" h="466725">
                <a:moveTo>
                  <a:pt x="14531" y="202855"/>
                </a:moveTo>
                <a:lnTo>
                  <a:pt x="13538" y="196583"/>
                </a:lnTo>
                <a:lnTo>
                  <a:pt x="54131" y="196583"/>
                </a:lnTo>
                <a:lnTo>
                  <a:pt x="14531" y="202855"/>
                </a:lnTo>
                <a:close/>
              </a:path>
              <a:path w="1257934" h="466725">
                <a:moveTo>
                  <a:pt x="14688" y="203847"/>
                </a:moveTo>
                <a:lnTo>
                  <a:pt x="8267" y="203847"/>
                </a:lnTo>
                <a:lnTo>
                  <a:pt x="14531" y="202855"/>
                </a:lnTo>
                <a:lnTo>
                  <a:pt x="14688" y="203847"/>
                </a:lnTo>
                <a:close/>
              </a:path>
              <a:path w="1257934" h="466725">
                <a:moveTo>
                  <a:pt x="1243990" y="270116"/>
                </a:moveTo>
                <a:lnTo>
                  <a:pt x="1242997" y="263846"/>
                </a:lnTo>
                <a:lnTo>
                  <a:pt x="1249273" y="262851"/>
                </a:lnTo>
                <a:lnTo>
                  <a:pt x="1243990" y="270116"/>
                </a:lnTo>
                <a:close/>
              </a:path>
              <a:path w="1257934" h="466725">
                <a:moveTo>
                  <a:pt x="1256848" y="270116"/>
                </a:moveTo>
                <a:lnTo>
                  <a:pt x="1243990" y="270116"/>
                </a:lnTo>
                <a:lnTo>
                  <a:pt x="1249273" y="262851"/>
                </a:lnTo>
                <a:lnTo>
                  <a:pt x="1255698" y="262851"/>
                </a:lnTo>
                <a:lnTo>
                  <a:pt x="1256848" y="270116"/>
                </a:lnTo>
                <a:close/>
              </a:path>
              <a:path w="1257934" h="466725">
                <a:moveTo>
                  <a:pt x="95671" y="458431"/>
                </a:moveTo>
                <a:lnTo>
                  <a:pt x="55016" y="458431"/>
                </a:lnTo>
                <a:lnTo>
                  <a:pt x="54024" y="452167"/>
                </a:lnTo>
                <a:lnTo>
                  <a:pt x="1242997" y="263846"/>
                </a:lnTo>
                <a:lnTo>
                  <a:pt x="1243990" y="270116"/>
                </a:lnTo>
                <a:lnTo>
                  <a:pt x="1256848" y="270116"/>
                </a:lnTo>
                <a:lnTo>
                  <a:pt x="1257528" y="274408"/>
                </a:lnTo>
                <a:lnTo>
                  <a:pt x="95671" y="458431"/>
                </a:lnTo>
                <a:close/>
              </a:path>
              <a:path w="1257934" h="466725">
                <a:moveTo>
                  <a:pt x="55016" y="458431"/>
                </a:moveTo>
                <a:lnTo>
                  <a:pt x="47751" y="453161"/>
                </a:lnTo>
                <a:lnTo>
                  <a:pt x="54024" y="452167"/>
                </a:lnTo>
                <a:lnTo>
                  <a:pt x="55016" y="45843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8572" y="3938015"/>
            <a:ext cx="7482839" cy="197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0948" y="4297679"/>
            <a:ext cx="853440" cy="749935"/>
          </a:xfrm>
          <a:custGeom>
            <a:avLst/>
            <a:gdLst/>
            <a:ahLst/>
            <a:cxnLst/>
            <a:rect l="l" t="t" r="r" b="b"/>
            <a:pathLst>
              <a:path w="853439" h="749935">
                <a:moveTo>
                  <a:pt x="97535" y="749808"/>
                </a:moveTo>
                <a:lnTo>
                  <a:pt x="0" y="633984"/>
                </a:lnTo>
                <a:lnTo>
                  <a:pt x="757427" y="0"/>
                </a:lnTo>
                <a:lnTo>
                  <a:pt x="853439" y="114300"/>
                </a:lnTo>
                <a:lnTo>
                  <a:pt x="97535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42705" y="4288078"/>
            <a:ext cx="871219" cy="768350"/>
          </a:xfrm>
          <a:custGeom>
            <a:avLst/>
            <a:gdLst/>
            <a:ahLst/>
            <a:cxnLst/>
            <a:rect l="l" t="t" r="r" b="b"/>
            <a:pathLst>
              <a:path w="871219" h="768350">
                <a:moveTo>
                  <a:pt x="104775" y="767816"/>
                </a:moveTo>
                <a:lnTo>
                  <a:pt x="0" y="642937"/>
                </a:lnTo>
                <a:lnTo>
                  <a:pt x="766216" y="0"/>
                </a:lnTo>
                <a:lnTo>
                  <a:pt x="777148" y="13030"/>
                </a:lnTo>
                <a:lnTo>
                  <a:pt x="760564" y="13030"/>
                </a:lnTo>
                <a:lnTo>
                  <a:pt x="764651" y="17901"/>
                </a:lnTo>
                <a:lnTo>
                  <a:pt x="23688" y="639635"/>
                </a:lnTo>
                <a:lnTo>
                  <a:pt x="13804" y="639635"/>
                </a:lnTo>
                <a:lnTo>
                  <a:pt x="13017" y="648588"/>
                </a:lnTo>
                <a:lnTo>
                  <a:pt x="21317" y="648588"/>
                </a:lnTo>
                <a:lnTo>
                  <a:pt x="106339" y="749915"/>
                </a:lnTo>
                <a:lnTo>
                  <a:pt x="101472" y="753999"/>
                </a:lnTo>
                <a:lnTo>
                  <a:pt x="110426" y="754786"/>
                </a:lnTo>
                <a:lnTo>
                  <a:pt x="120303" y="754786"/>
                </a:lnTo>
                <a:lnTo>
                  <a:pt x="104775" y="767816"/>
                </a:lnTo>
                <a:close/>
              </a:path>
              <a:path w="871219" h="768350">
                <a:moveTo>
                  <a:pt x="764651" y="17901"/>
                </a:moveTo>
                <a:lnTo>
                  <a:pt x="760564" y="13030"/>
                </a:lnTo>
                <a:lnTo>
                  <a:pt x="769518" y="13817"/>
                </a:lnTo>
                <a:lnTo>
                  <a:pt x="764651" y="17901"/>
                </a:lnTo>
                <a:close/>
              </a:path>
              <a:path w="871219" h="768350">
                <a:moveTo>
                  <a:pt x="853103" y="123314"/>
                </a:moveTo>
                <a:lnTo>
                  <a:pt x="764651" y="17901"/>
                </a:lnTo>
                <a:lnTo>
                  <a:pt x="769518" y="13817"/>
                </a:lnTo>
                <a:lnTo>
                  <a:pt x="760564" y="13030"/>
                </a:lnTo>
                <a:lnTo>
                  <a:pt x="777148" y="13030"/>
                </a:lnTo>
                <a:lnTo>
                  <a:pt x="866249" y="119227"/>
                </a:lnTo>
                <a:lnTo>
                  <a:pt x="857973" y="119227"/>
                </a:lnTo>
                <a:lnTo>
                  <a:pt x="853103" y="123314"/>
                </a:lnTo>
                <a:close/>
              </a:path>
              <a:path w="871219" h="768350">
                <a:moveTo>
                  <a:pt x="857186" y="128181"/>
                </a:moveTo>
                <a:lnTo>
                  <a:pt x="853103" y="123314"/>
                </a:lnTo>
                <a:lnTo>
                  <a:pt x="857973" y="119227"/>
                </a:lnTo>
                <a:lnTo>
                  <a:pt x="857186" y="128181"/>
                </a:lnTo>
                <a:close/>
              </a:path>
              <a:path w="871219" h="768350">
                <a:moveTo>
                  <a:pt x="867056" y="128181"/>
                </a:moveTo>
                <a:lnTo>
                  <a:pt x="857186" y="128181"/>
                </a:lnTo>
                <a:lnTo>
                  <a:pt x="857973" y="119227"/>
                </a:lnTo>
                <a:lnTo>
                  <a:pt x="866249" y="119227"/>
                </a:lnTo>
                <a:lnTo>
                  <a:pt x="870991" y="124879"/>
                </a:lnTo>
                <a:lnTo>
                  <a:pt x="867056" y="128181"/>
                </a:lnTo>
                <a:close/>
              </a:path>
              <a:path w="871219" h="768350">
                <a:moveTo>
                  <a:pt x="120303" y="754786"/>
                </a:moveTo>
                <a:lnTo>
                  <a:pt x="110426" y="754786"/>
                </a:lnTo>
                <a:lnTo>
                  <a:pt x="106339" y="749915"/>
                </a:lnTo>
                <a:lnTo>
                  <a:pt x="853103" y="123314"/>
                </a:lnTo>
                <a:lnTo>
                  <a:pt x="857186" y="128181"/>
                </a:lnTo>
                <a:lnTo>
                  <a:pt x="867056" y="128181"/>
                </a:lnTo>
                <a:lnTo>
                  <a:pt x="120303" y="754786"/>
                </a:lnTo>
                <a:close/>
              </a:path>
              <a:path w="871219" h="768350">
                <a:moveTo>
                  <a:pt x="13017" y="648588"/>
                </a:moveTo>
                <a:lnTo>
                  <a:pt x="13804" y="639635"/>
                </a:lnTo>
                <a:lnTo>
                  <a:pt x="17888" y="644501"/>
                </a:lnTo>
                <a:lnTo>
                  <a:pt x="13017" y="648588"/>
                </a:lnTo>
                <a:close/>
              </a:path>
              <a:path w="871219" h="768350">
                <a:moveTo>
                  <a:pt x="17888" y="644501"/>
                </a:moveTo>
                <a:lnTo>
                  <a:pt x="13804" y="639635"/>
                </a:lnTo>
                <a:lnTo>
                  <a:pt x="23688" y="639635"/>
                </a:lnTo>
                <a:lnTo>
                  <a:pt x="17888" y="644501"/>
                </a:lnTo>
                <a:close/>
              </a:path>
              <a:path w="871219" h="768350">
                <a:moveTo>
                  <a:pt x="21317" y="648588"/>
                </a:moveTo>
                <a:lnTo>
                  <a:pt x="13017" y="648588"/>
                </a:lnTo>
                <a:lnTo>
                  <a:pt x="17888" y="644501"/>
                </a:lnTo>
                <a:lnTo>
                  <a:pt x="21317" y="648588"/>
                </a:lnTo>
                <a:close/>
              </a:path>
              <a:path w="871219" h="768350">
                <a:moveTo>
                  <a:pt x="110426" y="754786"/>
                </a:moveTo>
                <a:lnTo>
                  <a:pt x="101472" y="753999"/>
                </a:lnTo>
                <a:lnTo>
                  <a:pt x="106339" y="749915"/>
                </a:lnTo>
                <a:lnTo>
                  <a:pt x="110426" y="754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8572" y="2119883"/>
            <a:ext cx="4600956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844" y="1755012"/>
            <a:ext cx="8432165" cy="270764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5.</a:t>
            </a:r>
            <a:r>
              <a:rPr dirty="0" sz="2800">
                <a:latin typeface="华文楷体"/>
                <a:cs typeface="华文楷体"/>
              </a:rPr>
              <a:t>锂离子电池与社会和环</a:t>
            </a:r>
            <a:r>
              <a:rPr dirty="0" sz="2800" spc="-5">
                <a:latin typeface="华文楷体"/>
                <a:cs typeface="华文楷体"/>
              </a:rPr>
              <a:t>境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随着电池容量、可靠性、安全性与充电技术等的不</a:t>
            </a:r>
            <a:r>
              <a:rPr dirty="0" sz="2800" spc="-5">
                <a:latin typeface="华文楷体"/>
                <a:cs typeface="华文楷体"/>
              </a:rPr>
              <a:t>断 </a:t>
            </a:r>
            <a:r>
              <a:rPr dirty="0" sz="2800">
                <a:latin typeface="华文楷体"/>
                <a:cs typeface="华文楷体"/>
              </a:rPr>
              <a:t>成熟，纯电动汽车正在迅速发展。</a:t>
            </a:r>
            <a:r>
              <a:rPr dirty="0" sz="2800" spc="-5">
                <a:latin typeface="华文楷体"/>
                <a:cs typeface="华文楷体"/>
              </a:rPr>
              <a:t>2019</a:t>
            </a:r>
            <a:r>
              <a:rPr dirty="0" sz="2800">
                <a:latin typeface="华文楷体"/>
                <a:cs typeface="华文楷体"/>
              </a:rPr>
              <a:t>年，我国纯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动汽车生产就达到了</a:t>
            </a:r>
            <a:r>
              <a:rPr dirty="0" sz="2800" spc="-5">
                <a:latin typeface="华文楷体"/>
                <a:cs typeface="华文楷体"/>
              </a:rPr>
              <a:t>102</a:t>
            </a:r>
            <a:r>
              <a:rPr dirty="0" sz="2800">
                <a:latin typeface="华文楷体"/>
                <a:cs typeface="华文楷体"/>
              </a:rPr>
              <a:t>万辆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纯电动汽车的发展将极大缓解燃油汽车带来的污染</a:t>
            </a:r>
            <a:r>
              <a:rPr dirty="0" sz="2800" spc="-5">
                <a:latin typeface="华文楷体"/>
                <a:cs typeface="华文楷体"/>
              </a:rPr>
              <a:t>问 </a:t>
            </a:r>
            <a:r>
              <a:rPr dirty="0" sz="2800">
                <a:latin typeface="华文楷体"/>
                <a:cs typeface="华文楷体"/>
              </a:rPr>
              <a:t>题，有助于改善城市的空气质量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18695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1588008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18105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2610" y="1260475"/>
            <a:ext cx="15360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四</a:t>
            </a:r>
            <a:r>
              <a:rPr dirty="0" spc="-5"/>
              <a:t>.</a:t>
            </a:r>
            <a:r>
              <a:rPr dirty="0"/>
              <a:t>练</a:t>
            </a:r>
            <a:r>
              <a:rPr dirty="0" spc="-5"/>
              <a:t>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966" y="2029041"/>
            <a:ext cx="4371975" cy="37401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marR="5080" indent="-228600">
              <a:lnSpc>
                <a:spcPct val="1202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某手机的说明书标明该</a:t>
            </a:r>
            <a:r>
              <a:rPr dirty="0" sz="2800" spc="-5">
                <a:latin typeface="华文楷体"/>
                <a:cs typeface="华文楷体"/>
              </a:rPr>
              <a:t>手 </a:t>
            </a:r>
            <a:r>
              <a:rPr dirty="0" sz="2800">
                <a:latin typeface="华文楷体"/>
                <a:cs typeface="华文楷体"/>
              </a:rPr>
              <a:t>机电池容量为</a:t>
            </a:r>
            <a:r>
              <a:rPr dirty="0" sz="2800" spc="-5">
                <a:latin typeface="Times New Roman"/>
                <a:cs typeface="Times New Roman"/>
              </a:rPr>
              <a:t>4000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mA·h</a:t>
            </a:r>
            <a:r>
              <a:rPr dirty="0" sz="2800" spc="-5">
                <a:latin typeface="华文楷体"/>
                <a:cs typeface="华文楷体"/>
              </a:rPr>
              <a:t>，  </a:t>
            </a:r>
            <a:r>
              <a:rPr dirty="0" sz="2800">
                <a:latin typeface="华文楷体"/>
                <a:cs typeface="华文楷体"/>
              </a:rPr>
              <a:t>待机时间为</a:t>
            </a:r>
            <a:r>
              <a:rPr dirty="0" sz="2800" spc="-5">
                <a:latin typeface="Times New Roman"/>
                <a:cs typeface="Times New Roman"/>
              </a:rPr>
              <a:t>22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说明</a:t>
            </a:r>
            <a:r>
              <a:rPr dirty="0" sz="2800" spc="-5">
                <a:latin typeface="华文楷体"/>
                <a:cs typeface="华文楷体"/>
              </a:rPr>
              <a:t>书 </a:t>
            </a:r>
            <a:r>
              <a:rPr dirty="0" sz="2800">
                <a:latin typeface="华文楷体"/>
                <a:cs typeface="华文楷体"/>
              </a:rPr>
              <a:t>还标明，用该手机播放</a:t>
            </a:r>
            <a:r>
              <a:rPr dirty="0" sz="2800" spc="-5">
                <a:latin typeface="华文楷体"/>
                <a:cs typeface="华文楷体"/>
              </a:rPr>
              <a:t>视 </a:t>
            </a:r>
            <a:r>
              <a:rPr dirty="0" sz="2800">
                <a:latin typeface="华文楷体"/>
                <a:cs typeface="华文楷体"/>
              </a:rPr>
              <a:t>频的时间是</a:t>
            </a:r>
            <a:r>
              <a:rPr dirty="0" sz="2800" spc="-5">
                <a:latin typeface="Times New Roman"/>
                <a:cs typeface="Times New Roman"/>
              </a:rPr>
              <a:t>17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212725" indent="-228600">
              <a:lnSpc>
                <a:spcPct val="1199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请估算播放视频的电流</a:t>
            </a:r>
            <a:r>
              <a:rPr dirty="0" sz="2800" spc="-5">
                <a:latin typeface="华文楷体"/>
                <a:cs typeface="华文楷体"/>
              </a:rPr>
              <a:t>大 </a:t>
            </a:r>
            <a:r>
              <a:rPr dirty="0" sz="2800">
                <a:latin typeface="华文楷体"/>
                <a:cs typeface="华文楷体"/>
              </a:rPr>
              <a:t>约是待机电流的几倍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057400"/>
            <a:ext cx="4235196" cy="3525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1940255"/>
            <a:ext cx="5206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38235"/>
                </a:solidFill>
                <a:latin typeface="微软雅黑"/>
                <a:cs typeface="微软雅黑"/>
              </a:rPr>
              <a:t>电源和电流</a:t>
            </a:r>
            <a:r>
              <a:rPr dirty="0" sz="2800" b="1">
                <a:solidFill>
                  <a:srgbClr val="538235"/>
                </a:solidFill>
                <a:latin typeface="微软雅黑"/>
                <a:cs typeface="微软雅黑"/>
              </a:rPr>
              <a:t>（第二课时</a:t>
            </a:r>
            <a:r>
              <a:rPr dirty="0" sz="2800" spc="-5" b="1">
                <a:solidFill>
                  <a:srgbClr val="538235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2522" y="3491868"/>
          <a:ext cx="870521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820"/>
                <a:gridCol w="759459"/>
                <a:gridCol w="519620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  <a:tab pos="2172335" algn="l"/>
                        </a:tabLst>
                      </a:pP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级：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高	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主讲人：许耀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平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8080" y="1613281"/>
            <a:ext cx="965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解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7713" y="2794812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 h="0">
                <a:moveTo>
                  <a:pt x="0" y="0"/>
                </a:moveTo>
                <a:lnTo>
                  <a:pt x="245668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7404" y="2794812"/>
            <a:ext cx="1709420" cy="0"/>
          </a:xfrm>
          <a:custGeom>
            <a:avLst/>
            <a:gdLst/>
            <a:ahLst/>
            <a:cxnLst/>
            <a:rect l="l" t="t" r="r" b="b"/>
            <a:pathLst>
              <a:path w="1709420" h="0">
                <a:moveTo>
                  <a:pt x="0" y="0"/>
                </a:moveTo>
                <a:lnTo>
                  <a:pt x="1709293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8049" y="2752013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196" y="2797225"/>
            <a:ext cx="238125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3415" algn="l"/>
              </a:tabLst>
            </a:pPr>
            <a:r>
              <a:rPr dirty="0" sz="3000" spc="-65" i="1">
                <a:latin typeface="Times New Roman"/>
                <a:cs typeface="Times New Roman"/>
              </a:rPr>
              <a:t>t</a:t>
            </a:r>
            <a:r>
              <a:rPr dirty="0" baseline="-23809" sz="2625" spc="-97">
                <a:latin typeface="Times New Roman"/>
                <a:cs typeface="Times New Roman"/>
              </a:rPr>
              <a:t>1	</a:t>
            </a:r>
            <a:r>
              <a:rPr dirty="0" sz="3000" spc="30">
                <a:latin typeface="Times New Roman"/>
                <a:cs typeface="Times New Roman"/>
              </a:rPr>
              <a:t>22d</a:t>
            </a:r>
            <a:r>
              <a:rPr dirty="0" sz="3000" spc="30">
                <a:latin typeface="Symbol"/>
                <a:cs typeface="Symbol"/>
              </a:rPr>
              <a:t></a:t>
            </a:r>
            <a:r>
              <a:rPr dirty="0" sz="3000" spc="-520">
                <a:latin typeface="Times New Roman"/>
                <a:cs typeface="Times New Roman"/>
              </a:rPr>
              <a:t> </a:t>
            </a:r>
            <a:r>
              <a:rPr dirty="0" sz="3000" spc="15">
                <a:latin typeface="Times New Roman"/>
                <a:cs typeface="Times New Roman"/>
              </a:rPr>
              <a:t>24h/d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4745" y="2250605"/>
            <a:ext cx="4394835" cy="4883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4805" algn="l"/>
              </a:tabLst>
            </a:pPr>
            <a:r>
              <a:rPr dirty="0" baseline="-35185" sz="4500" spc="15" i="1">
                <a:latin typeface="Times New Roman"/>
                <a:cs typeface="Times New Roman"/>
              </a:rPr>
              <a:t>I	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22">
                <a:latin typeface="Times New Roman"/>
                <a:cs typeface="Times New Roman"/>
              </a:rPr>
              <a:t> </a:t>
            </a:r>
            <a:r>
              <a:rPr dirty="0" sz="3000" spc="15" i="1">
                <a:latin typeface="Times New Roman"/>
                <a:cs typeface="Times New Roman"/>
              </a:rPr>
              <a:t>q 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22">
                <a:latin typeface="Times New Roman"/>
                <a:cs typeface="Times New Roman"/>
              </a:rPr>
              <a:t> </a:t>
            </a:r>
            <a:r>
              <a:rPr dirty="0" sz="3000" spc="-160">
                <a:latin typeface="Times New Roman"/>
                <a:cs typeface="Times New Roman"/>
              </a:rPr>
              <a:t>4000mA</a:t>
            </a:r>
            <a:r>
              <a:rPr dirty="0" sz="3000" spc="-160">
                <a:latin typeface="Symbol"/>
                <a:cs typeface="Symbol"/>
              </a:rPr>
              <a:t></a:t>
            </a:r>
            <a:r>
              <a:rPr dirty="0" sz="3000" spc="-160">
                <a:latin typeface="Times New Roman"/>
                <a:cs typeface="Times New Roman"/>
              </a:rPr>
              <a:t> </a:t>
            </a:r>
            <a:r>
              <a:rPr dirty="0" sz="3000" spc="15">
                <a:latin typeface="Times New Roman"/>
                <a:cs typeface="Times New Roman"/>
              </a:rPr>
              <a:t>h 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82">
                <a:latin typeface="Times New Roman"/>
                <a:cs typeface="Times New Roman"/>
              </a:rPr>
              <a:t> </a:t>
            </a:r>
            <a:r>
              <a:rPr dirty="0" baseline="-35185" sz="4500" spc="-30">
                <a:latin typeface="Times New Roman"/>
                <a:cs typeface="Times New Roman"/>
              </a:rPr>
              <a:t>7.6mA</a:t>
            </a:r>
            <a:endParaRPr baseline="-35185" sz="4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2135" y="400968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9260" y="0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7417" y="4009681"/>
            <a:ext cx="1646555" cy="0"/>
          </a:xfrm>
          <a:custGeom>
            <a:avLst/>
            <a:gdLst/>
            <a:ahLst/>
            <a:cxnLst/>
            <a:rect l="l" t="t" r="r" b="b"/>
            <a:pathLst>
              <a:path w="1646554" h="0">
                <a:moveTo>
                  <a:pt x="0" y="0"/>
                </a:moveTo>
                <a:lnTo>
                  <a:pt x="1646034" y="0"/>
                </a:lnTo>
              </a:path>
            </a:pathLst>
          </a:custGeom>
          <a:ln w="15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22930" y="4269447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7150" y="3966895"/>
            <a:ext cx="13779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2338" y="4012107"/>
            <a:ext cx="175577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4910" algn="l"/>
              </a:tabLst>
            </a:pPr>
            <a:r>
              <a:rPr dirty="0" sz="3000" spc="5" i="1">
                <a:latin typeface="Times New Roman"/>
                <a:cs typeface="Times New Roman"/>
              </a:rPr>
              <a:t>t</a:t>
            </a:r>
            <a:r>
              <a:rPr dirty="0" sz="3000" spc="5" i="1">
                <a:latin typeface="Times New Roman"/>
                <a:cs typeface="Times New Roman"/>
              </a:rPr>
              <a:t>	</a:t>
            </a:r>
            <a:r>
              <a:rPr dirty="0" sz="3000" spc="10">
                <a:latin typeface="Times New Roman"/>
                <a:cs typeface="Times New Roman"/>
              </a:rPr>
              <a:t>1</a:t>
            </a:r>
            <a:r>
              <a:rPr dirty="0" sz="3000" spc="-145">
                <a:latin typeface="Times New Roman"/>
                <a:cs typeface="Times New Roman"/>
              </a:rPr>
              <a:t>7</a:t>
            </a:r>
            <a:r>
              <a:rPr dirty="0" sz="3000" spc="15">
                <a:latin typeface="Times New Roman"/>
                <a:cs typeface="Times New Roman"/>
              </a:rPr>
              <a:t>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3373" y="3709542"/>
            <a:ext cx="471297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6555" algn="l"/>
              </a:tabLst>
            </a:pPr>
            <a:r>
              <a:rPr dirty="0" sz="3000" spc="10" i="1">
                <a:latin typeface="Times New Roman"/>
                <a:cs typeface="Times New Roman"/>
              </a:rPr>
              <a:t>I	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baseline="35185" sz="4500" spc="22" i="1">
                <a:latin typeface="Times New Roman"/>
                <a:cs typeface="Times New Roman"/>
              </a:rPr>
              <a:t>q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baseline="35185" sz="4500" spc="-284">
                <a:latin typeface="Times New Roman"/>
                <a:cs typeface="Times New Roman"/>
              </a:rPr>
              <a:t>4000mA</a:t>
            </a:r>
            <a:r>
              <a:rPr dirty="0" baseline="35185" sz="4500" spc="-284">
                <a:latin typeface="Symbol"/>
                <a:cs typeface="Symbol"/>
              </a:rPr>
              <a:t></a:t>
            </a:r>
            <a:r>
              <a:rPr dirty="0" baseline="35185" sz="4500" spc="-284">
                <a:latin typeface="Times New Roman"/>
                <a:cs typeface="Times New Roman"/>
              </a:rPr>
              <a:t> </a:t>
            </a:r>
            <a:r>
              <a:rPr dirty="0" baseline="35185" sz="4500" spc="22">
                <a:latin typeface="Times New Roman"/>
                <a:cs typeface="Times New Roman"/>
              </a:rPr>
              <a:t>h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70">
                <a:latin typeface="Times New Roman"/>
                <a:cs typeface="Times New Roman"/>
              </a:rPr>
              <a:t>235.3mA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3746" y="5174030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 h="0">
                <a:moveTo>
                  <a:pt x="0" y="0"/>
                </a:moveTo>
                <a:lnTo>
                  <a:pt x="309740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1631" y="5174030"/>
            <a:ext cx="761365" cy="0"/>
          </a:xfrm>
          <a:custGeom>
            <a:avLst/>
            <a:gdLst/>
            <a:ahLst/>
            <a:cxnLst/>
            <a:rect l="l" t="t" r="r" b="b"/>
            <a:pathLst>
              <a:path w="761364" h="0">
                <a:moveTo>
                  <a:pt x="0" y="0"/>
                </a:moveTo>
                <a:lnTo>
                  <a:pt x="761123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79320" y="4545523"/>
            <a:ext cx="2665730" cy="11188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baseline="-35185" sz="4500" spc="22" i="1">
                <a:latin typeface="Times New Roman"/>
                <a:cs typeface="Times New Roman"/>
              </a:rPr>
              <a:t>n</a:t>
            </a:r>
            <a:r>
              <a:rPr dirty="0" baseline="-35185" sz="4500" spc="-577" i="1">
                <a:latin typeface="Times New Roman"/>
                <a:cs typeface="Times New Roman"/>
              </a:rPr>
              <a:t> 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-172">
                <a:latin typeface="Times New Roman"/>
                <a:cs typeface="Times New Roman"/>
              </a:rPr>
              <a:t> </a:t>
            </a:r>
            <a:r>
              <a:rPr dirty="0" sz="3000" spc="25" i="1">
                <a:latin typeface="Times New Roman"/>
                <a:cs typeface="Times New Roman"/>
              </a:rPr>
              <a:t>I</a:t>
            </a:r>
            <a:r>
              <a:rPr dirty="0" baseline="-23809" sz="2625" spc="37">
                <a:latin typeface="Times New Roman"/>
                <a:cs typeface="Times New Roman"/>
              </a:rPr>
              <a:t>2</a:t>
            </a:r>
            <a:r>
              <a:rPr dirty="0" baseline="-23809" sz="2625" spc="727">
                <a:latin typeface="Times New Roman"/>
                <a:cs typeface="Times New Roman"/>
              </a:rPr>
              <a:t> </a:t>
            </a:r>
            <a:r>
              <a:rPr dirty="0" baseline="-35185" sz="4500" spc="22">
                <a:latin typeface="Symbol"/>
                <a:cs typeface="Symbol"/>
              </a:rPr>
              <a:t></a:t>
            </a:r>
            <a:r>
              <a:rPr dirty="0" baseline="-35185" sz="4500" spc="-292">
                <a:latin typeface="Times New Roman"/>
                <a:cs typeface="Times New Roman"/>
              </a:rPr>
              <a:t> </a:t>
            </a:r>
            <a:r>
              <a:rPr dirty="0" sz="3000" spc="-150">
                <a:latin typeface="Times New Roman"/>
                <a:cs typeface="Times New Roman"/>
              </a:rPr>
              <a:t>235.3</a:t>
            </a:r>
            <a:r>
              <a:rPr dirty="0" sz="3000" spc="-285">
                <a:latin typeface="Times New Roman"/>
                <a:cs typeface="Times New Roman"/>
              </a:rPr>
              <a:t> </a:t>
            </a:r>
            <a:r>
              <a:rPr dirty="0" baseline="-35185" sz="4500" spc="22">
                <a:latin typeface="Symbol"/>
                <a:cs typeface="Symbol"/>
              </a:rPr>
              <a:t></a:t>
            </a:r>
            <a:r>
              <a:rPr dirty="0" baseline="-35185" sz="4500" spc="-727">
                <a:latin typeface="Times New Roman"/>
                <a:cs typeface="Times New Roman"/>
              </a:rPr>
              <a:t> </a:t>
            </a:r>
            <a:r>
              <a:rPr dirty="0" baseline="-35185" sz="4500" spc="22">
                <a:latin typeface="Times New Roman"/>
                <a:cs typeface="Times New Roman"/>
              </a:rPr>
              <a:t>31</a:t>
            </a:r>
            <a:endParaRPr baseline="-35185" sz="45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705"/>
              </a:spcBef>
              <a:tabLst>
                <a:tab pos="1350010" algn="l"/>
              </a:tabLst>
            </a:pPr>
            <a:r>
              <a:rPr dirty="0" sz="3000" spc="-55" i="1">
                <a:latin typeface="Times New Roman"/>
                <a:cs typeface="Times New Roman"/>
              </a:rPr>
              <a:t>I</a:t>
            </a:r>
            <a:r>
              <a:rPr dirty="0" baseline="-23809" sz="2625" spc="-82">
                <a:latin typeface="Times New Roman"/>
                <a:cs typeface="Times New Roman"/>
              </a:rPr>
              <a:t>1	</a:t>
            </a:r>
            <a:r>
              <a:rPr dirty="0" sz="3000" spc="-105">
                <a:latin typeface="Times New Roman"/>
                <a:cs typeface="Times New Roman"/>
              </a:rPr>
              <a:t>7.6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4267" y="1835823"/>
            <a:ext cx="5227320" cy="0"/>
          </a:xfrm>
          <a:custGeom>
            <a:avLst/>
            <a:gdLst/>
            <a:ahLst/>
            <a:cxnLst/>
            <a:rect l="l" t="t" r="r" b="b"/>
            <a:pathLst>
              <a:path w="5227320" h="0">
                <a:moveTo>
                  <a:pt x="0" y="0"/>
                </a:moveTo>
                <a:lnTo>
                  <a:pt x="5226913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99260" y="149351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8904" y="171754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0940" y="1252931"/>
            <a:ext cx="8883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小</a:t>
            </a:r>
            <a:r>
              <a:rPr dirty="0" spc="-5"/>
              <a:t>结</a:t>
            </a:r>
          </a:p>
        </p:txBody>
      </p:sp>
      <p:sp>
        <p:nvSpPr>
          <p:cNvPr id="6" name="object 6"/>
          <p:cNvSpPr/>
          <p:nvPr/>
        </p:nvSpPr>
        <p:spPr>
          <a:xfrm>
            <a:off x="7371588" y="2497835"/>
            <a:ext cx="447040" cy="266700"/>
          </a:xfrm>
          <a:custGeom>
            <a:avLst/>
            <a:gdLst/>
            <a:ahLst/>
            <a:cxnLst/>
            <a:rect l="l" t="t" r="r" b="b"/>
            <a:pathLst>
              <a:path w="447040" h="266700">
                <a:moveTo>
                  <a:pt x="313943" y="266700"/>
                </a:moveTo>
                <a:lnTo>
                  <a:pt x="313943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3943" y="67056"/>
                </a:lnTo>
                <a:lnTo>
                  <a:pt x="313943" y="0"/>
                </a:lnTo>
                <a:lnTo>
                  <a:pt x="446531" y="134112"/>
                </a:lnTo>
                <a:lnTo>
                  <a:pt x="313943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4831" y="2482761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45" y="19824"/>
                </a:lnTo>
                <a:lnTo>
                  <a:pt x="327278" y="30657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80">
                <a:moveTo>
                  <a:pt x="327278" y="30657"/>
                </a:moveTo>
                <a:lnTo>
                  <a:pt x="316445" y="19824"/>
                </a:lnTo>
                <a:lnTo>
                  <a:pt x="327278" y="15328"/>
                </a:lnTo>
                <a:lnTo>
                  <a:pt x="327278" y="30657"/>
                </a:lnTo>
                <a:close/>
              </a:path>
              <a:path w="463550" h="297180">
                <a:moveTo>
                  <a:pt x="445052" y="148431"/>
                </a:moveTo>
                <a:lnTo>
                  <a:pt x="327278" y="30657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41" y="143941"/>
                </a:lnTo>
                <a:lnTo>
                  <a:pt x="445052" y="148431"/>
                </a:lnTo>
                <a:close/>
              </a:path>
              <a:path w="463550" h="297180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80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20"/>
                </a:moveTo>
                <a:lnTo>
                  <a:pt x="445058" y="148424"/>
                </a:lnTo>
                <a:lnTo>
                  <a:pt x="449541" y="143941"/>
                </a:lnTo>
                <a:lnTo>
                  <a:pt x="449541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41" y="152920"/>
                </a:lnTo>
                <a:lnTo>
                  <a:pt x="449541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19" y="281520"/>
                </a:moveTo>
                <a:lnTo>
                  <a:pt x="327278" y="281520"/>
                </a:lnTo>
                <a:lnTo>
                  <a:pt x="327278" y="266204"/>
                </a:lnTo>
                <a:lnTo>
                  <a:pt x="445052" y="148431"/>
                </a:lnTo>
                <a:lnTo>
                  <a:pt x="449541" y="152920"/>
                </a:lnTo>
                <a:lnTo>
                  <a:pt x="458508" y="152920"/>
                </a:lnTo>
                <a:lnTo>
                  <a:pt x="329919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80">
                <a:moveTo>
                  <a:pt x="314578" y="296862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204"/>
                </a:lnTo>
                <a:lnTo>
                  <a:pt x="316445" y="277037"/>
                </a:lnTo>
                <a:lnTo>
                  <a:pt x="327278" y="281520"/>
                </a:lnTo>
                <a:lnTo>
                  <a:pt x="329919" y="281520"/>
                </a:lnTo>
                <a:lnTo>
                  <a:pt x="314578" y="296862"/>
                </a:lnTo>
                <a:close/>
              </a:path>
              <a:path w="463550" h="297180">
                <a:moveTo>
                  <a:pt x="327278" y="281520"/>
                </a:moveTo>
                <a:lnTo>
                  <a:pt x="316445" y="277037"/>
                </a:lnTo>
                <a:lnTo>
                  <a:pt x="327278" y="266204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7596" y="2176614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微观 解释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339" y="2467355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313944" y="266700"/>
                </a:moveTo>
                <a:lnTo>
                  <a:pt x="313944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3944" y="67056"/>
                </a:lnTo>
                <a:lnTo>
                  <a:pt x="313944" y="0"/>
                </a:lnTo>
                <a:lnTo>
                  <a:pt x="448056" y="132588"/>
                </a:lnTo>
                <a:lnTo>
                  <a:pt x="3139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4863" y="2451989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66" y="81876"/>
                </a:moveTo>
                <a:lnTo>
                  <a:pt x="314566" y="0"/>
                </a:lnTo>
                <a:lnTo>
                  <a:pt x="329896" y="15328"/>
                </a:lnTo>
                <a:lnTo>
                  <a:pt x="327266" y="15328"/>
                </a:lnTo>
                <a:lnTo>
                  <a:pt x="316433" y="19812"/>
                </a:lnTo>
                <a:lnTo>
                  <a:pt x="327266" y="30646"/>
                </a:lnTo>
                <a:lnTo>
                  <a:pt x="327266" y="75526"/>
                </a:lnTo>
                <a:lnTo>
                  <a:pt x="320916" y="75526"/>
                </a:lnTo>
                <a:lnTo>
                  <a:pt x="314566" y="81876"/>
                </a:lnTo>
                <a:close/>
              </a:path>
              <a:path w="463550" h="297180">
                <a:moveTo>
                  <a:pt x="327266" y="30646"/>
                </a:moveTo>
                <a:lnTo>
                  <a:pt x="316433" y="19812"/>
                </a:lnTo>
                <a:lnTo>
                  <a:pt x="327266" y="15328"/>
                </a:lnTo>
                <a:lnTo>
                  <a:pt x="327266" y="30646"/>
                </a:lnTo>
                <a:close/>
              </a:path>
              <a:path w="463550" h="297180">
                <a:moveTo>
                  <a:pt x="445033" y="148424"/>
                </a:moveTo>
                <a:lnTo>
                  <a:pt x="327266" y="30646"/>
                </a:lnTo>
                <a:lnTo>
                  <a:pt x="327266" y="15328"/>
                </a:lnTo>
                <a:lnTo>
                  <a:pt x="329896" y="15328"/>
                </a:lnTo>
                <a:lnTo>
                  <a:pt x="458507" y="143929"/>
                </a:lnTo>
                <a:lnTo>
                  <a:pt x="449529" y="143929"/>
                </a:lnTo>
                <a:lnTo>
                  <a:pt x="445033" y="148424"/>
                </a:lnTo>
                <a:close/>
              </a:path>
              <a:path w="463550" h="297180">
                <a:moveTo>
                  <a:pt x="314566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66" y="75526"/>
                </a:lnTo>
                <a:lnTo>
                  <a:pt x="314566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66" y="214972"/>
                </a:lnTo>
                <a:lnTo>
                  <a:pt x="314566" y="221322"/>
                </a:lnTo>
                <a:close/>
              </a:path>
              <a:path w="463550" h="297180">
                <a:moveTo>
                  <a:pt x="327266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66" y="81876"/>
                </a:lnTo>
                <a:lnTo>
                  <a:pt x="320916" y="75526"/>
                </a:lnTo>
                <a:lnTo>
                  <a:pt x="327266" y="75526"/>
                </a:lnTo>
                <a:lnTo>
                  <a:pt x="327266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29" y="152920"/>
                </a:moveTo>
                <a:lnTo>
                  <a:pt x="445033" y="148424"/>
                </a:lnTo>
                <a:lnTo>
                  <a:pt x="449529" y="143929"/>
                </a:lnTo>
                <a:lnTo>
                  <a:pt x="449529" y="152920"/>
                </a:lnTo>
                <a:close/>
              </a:path>
              <a:path w="463550" h="297180">
                <a:moveTo>
                  <a:pt x="458507" y="152920"/>
                </a:moveTo>
                <a:lnTo>
                  <a:pt x="449529" y="152920"/>
                </a:lnTo>
                <a:lnTo>
                  <a:pt x="449529" y="143929"/>
                </a:lnTo>
                <a:lnTo>
                  <a:pt x="458507" y="143929"/>
                </a:lnTo>
                <a:lnTo>
                  <a:pt x="463003" y="148424"/>
                </a:lnTo>
                <a:lnTo>
                  <a:pt x="458507" y="152920"/>
                </a:lnTo>
                <a:close/>
              </a:path>
              <a:path w="463550" h="297180">
                <a:moveTo>
                  <a:pt x="329896" y="281520"/>
                </a:moveTo>
                <a:lnTo>
                  <a:pt x="327266" y="281520"/>
                </a:lnTo>
                <a:lnTo>
                  <a:pt x="327266" y="266192"/>
                </a:lnTo>
                <a:lnTo>
                  <a:pt x="445033" y="148424"/>
                </a:lnTo>
                <a:lnTo>
                  <a:pt x="449529" y="152920"/>
                </a:lnTo>
                <a:lnTo>
                  <a:pt x="458507" y="152920"/>
                </a:lnTo>
                <a:lnTo>
                  <a:pt x="329896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66" y="221322"/>
                </a:moveTo>
                <a:lnTo>
                  <a:pt x="320916" y="221322"/>
                </a:lnTo>
                <a:lnTo>
                  <a:pt x="314566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66" y="208622"/>
                </a:lnTo>
                <a:lnTo>
                  <a:pt x="327266" y="221322"/>
                </a:lnTo>
                <a:close/>
              </a:path>
              <a:path w="463550" h="297180">
                <a:moveTo>
                  <a:pt x="314566" y="296849"/>
                </a:moveTo>
                <a:lnTo>
                  <a:pt x="314566" y="214972"/>
                </a:lnTo>
                <a:lnTo>
                  <a:pt x="320916" y="221322"/>
                </a:lnTo>
                <a:lnTo>
                  <a:pt x="327266" y="221322"/>
                </a:lnTo>
                <a:lnTo>
                  <a:pt x="327266" y="266192"/>
                </a:lnTo>
                <a:lnTo>
                  <a:pt x="316433" y="277025"/>
                </a:lnTo>
                <a:lnTo>
                  <a:pt x="327266" y="281520"/>
                </a:lnTo>
                <a:lnTo>
                  <a:pt x="329896" y="281520"/>
                </a:lnTo>
                <a:lnTo>
                  <a:pt x="314566" y="296849"/>
                </a:lnTo>
                <a:close/>
              </a:path>
              <a:path w="463550" h="297180">
                <a:moveTo>
                  <a:pt x="327266" y="281520"/>
                </a:moveTo>
                <a:lnTo>
                  <a:pt x="316433" y="277025"/>
                </a:lnTo>
                <a:lnTo>
                  <a:pt x="327266" y="266192"/>
                </a:lnTo>
                <a:lnTo>
                  <a:pt x="327266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27628" y="2181733"/>
            <a:ext cx="25800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7070" algn="l"/>
              </a:tabLst>
            </a:pPr>
            <a:r>
              <a:rPr dirty="0" sz="2400">
                <a:latin typeface="华文楷体"/>
                <a:cs typeface="华文楷体"/>
              </a:rPr>
              <a:t>搬运电荷，	</a:t>
            </a:r>
            <a:r>
              <a:rPr dirty="0" baseline="1157" sz="3600">
                <a:latin typeface="华文楷体"/>
                <a:cs typeface="华文楷体"/>
              </a:rPr>
              <a:t>形成 </a:t>
            </a:r>
            <a:r>
              <a:rPr dirty="0" sz="2400">
                <a:latin typeface="华文楷体"/>
                <a:cs typeface="华文楷体"/>
              </a:rPr>
              <a:t>保持电压	</a:t>
            </a:r>
            <a:r>
              <a:rPr dirty="0" baseline="1157" sz="3600">
                <a:latin typeface="华文楷体"/>
                <a:cs typeface="华文楷体"/>
              </a:rPr>
              <a:t>电流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5964" y="2497835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315468" y="266700"/>
                </a:moveTo>
                <a:lnTo>
                  <a:pt x="315468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5468" y="67056"/>
                </a:lnTo>
                <a:lnTo>
                  <a:pt x="315468" y="0"/>
                </a:lnTo>
                <a:lnTo>
                  <a:pt x="448056" y="134112"/>
                </a:lnTo>
                <a:lnTo>
                  <a:pt x="315468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9804" y="2482761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9" y="81876"/>
                </a:moveTo>
                <a:lnTo>
                  <a:pt x="314579" y="0"/>
                </a:lnTo>
                <a:lnTo>
                  <a:pt x="329909" y="15328"/>
                </a:lnTo>
                <a:lnTo>
                  <a:pt x="327279" y="15328"/>
                </a:lnTo>
                <a:lnTo>
                  <a:pt x="316445" y="19824"/>
                </a:lnTo>
                <a:lnTo>
                  <a:pt x="327279" y="30657"/>
                </a:lnTo>
                <a:lnTo>
                  <a:pt x="327279" y="75526"/>
                </a:lnTo>
                <a:lnTo>
                  <a:pt x="320929" y="75526"/>
                </a:lnTo>
                <a:lnTo>
                  <a:pt x="314579" y="81876"/>
                </a:lnTo>
                <a:close/>
              </a:path>
              <a:path w="463550" h="297180">
                <a:moveTo>
                  <a:pt x="327279" y="30657"/>
                </a:moveTo>
                <a:lnTo>
                  <a:pt x="316445" y="19824"/>
                </a:lnTo>
                <a:lnTo>
                  <a:pt x="327279" y="15328"/>
                </a:lnTo>
                <a:lnTo>
                  <a:pt x="327279" y="30657"/>
                </a:lnTo>
                <a:close/>
              </a:path>
              <a:path w="463550" h="297180">
                <a:moveTo>
                  <a:pt x="445052" y="148431"/>
                </a:moveTo>
                <a:lnTo>
                  <a:pt x="327279" y="30657"/>
                </a:lnTo>
                <a:lnTo>
                  <a:pt x="327279" y="15328"/>
                </a:lnTo>
                <a:lnTo>
                  <a:pt x="329909" y="15328"/>
                </a:lnTo>
                <a:lnTo>
                  <a:pt x="458533" y="143941"/>
                </a:lnTo>
                <a:lnTo>
                  <a:pt x="449541" y="143941"/>
                </a:lnTo>
                <a:lnTo>
                  <a:pt x="445052" y="148431"/>
                </a:lnTo>
                <a:close/>
              </a:path>
              <a:path w="463550" h="297180">
                <a:moveTo>
                  <a:pt x="314579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9" y="75526"/>
                </a:lnTo>
                <a:lnTo>
                  <a:pt x="314579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9" y="214972"/>
                </a:lnTo>
                <a:lnTo>
                  <a:pt x="314579" y="221322"/>
                </a:lnTo>
                <a:close/>
              </a:path>
              <a:path w="463550" h="297180">
                <a:moveTo>
                  <a:pt x="327279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9" y="81876"/>
                </a:lnTo>
                <a:lnTo>
                  <a:pt x="320929" y="75526"/>
                </a:lnTo>
                <a:lnTo>
                  <a:pt x="327279" y="75526"/>
                </a:lnTo>
                <a:lnTo>
                  <a:pt x="327279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20"/>
                </a:moveTo>
                <a:lnTo>
                  <a:pt x="445058" y="148424"/>
                </a:lnTo>
                <a:lnTo>
                  <a:pt x="449541" y="143941"/>
                </a:lnTo>
                <a:lnTo>
                  <a:pt x="449541" y="152920"/>
                </a:lnTo>
                <a:close/>
              </a:path>
              <a:path w="463550" h="297180">
                <a:moveTo>
                  <a:pt x="458520" y="152920"/>
                </a:moveTo>
                <a:lnTo>
                  <a:pt x="449541" y="152920"/>
                </a:lnTo>
                <a:lnTo>
                  <a:pt x="449541" y="143941"/>
                </a:lnTo>
                <a:lnTo>
                  <a:pt x="458533" y="143941"/>
                </a:lnTo>
                <a:lnTo>
                  <a:pt x="463010" y="148431"/>
                </a:lnTo>
                <a:lnTo>
                  <a:pt x="458520" y="152920"/>
                </a:lnTo>
                <a:close/>
              </a:path>
              <a:path w="463550" h="297180">
                <a:moveTo>
                  <a:pt x="329920" y="281520"/>
                </a:moveTo>
                <a:lnTo>
                  <a:pt x="327279" y="281520"/>
                </a:lnTo>
                <a:lnTo>
                  <a:pt x="327279" y="266204"/>
                </a:lnTo>
                <a:lnTo>
                  <a:pt x="445052" y="148431"/>
                </a:lnTo>
                <a:lnTo>
                  <a:pt x="449541" y="152920"/>
                </a:lnTo>
                <a:lnTo>
                  <a:pt x="458520" y="152920"/>
                </a:lnTo>
                <a:lnTo>
                  <a:pt x="329920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9" y="221322"/>
                </a:moveTo>
                <a:lnTo>
                  <a:pt x="320929" y="221322"/>
                </a:lnTo>
                <a:lnTo>
                  <a:pt x="314579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9" y="208622"/>
                </a:lnTo>
                <a:lnTo>
                  <a:pt x="327279" y="221322"/>
                </a:lnTo>
                <a:close/>
              </a:path>
              <a:path w="463550" h="297180">
                <a:moveTo>
                  <a:pt x="314579" y="296862"/>
                </a:moveTo>
                <a:lnTo>
                  <a:pt x="314579" y="214972"/>
                </a:lnTo>
                <a:lnTo>
                  <a:pt x="320929" y="221322"/>
                </a:lnTo>
                <a:lnTo>
                  <a:pt x="327279" y="221322"/>
                </a:lnTo>
                <a:lnTo>
                  <a:pt x="327279" y="266204"/>
                </a:lnTo>
                <a:lnTo>
                  <a:pt x="316445" y="277037"/>
                </a:lnTo>
                <a:lnTo>
                  <a:pt x="327279" y="281520"/>
                </a:lnTo>
                <a:lnTo>
                  <a:pt x="329920" y="281520"/>
                </a:lnTo>
                <a:lnTo>
                  <a:pt x="314579" y="296862"/>
                </a:lnTo>
                <a:close/>
              </a:path>
              <a:path w="463550" h="297180">
                <a:moveTo>
                  <a:pt x="327279" y="281520"/>
                </a:moveTo>
                <a:lnTo>
                  <a:pt x="316445" y="277037"/>
                </a:lnTo>
                <a:lnTo>
                  <a:pt x="327279" y="266204"/>
                </a:lnTo>
                <a:lnTo>
                  <a:pt x="327279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94944" y="2212517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电流 定义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9152" y="2497835"/>
            <a:ext cx="447040" cy="266700"/>
          </a:xfrm>
          <a:custGeom>
            <a:avLst/>
            <a:gdLst/>
            <a:ahLst/>
            <a:cxnLst/>
            <a:rect l="l" t="t" r="r" b="b"/>
            <a:pathLst>
              <a:path w="447040" h="266700">
                <a:moveTo>
                  <a:pt x="313944" y="266700"/>
                </a:moveTo>
                <a:lnTo>
                  <a:pt x="313944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3944" y="67056"/>
                </a:lnTo>
                <a:lnTo>
                  <a:pt x="313944" y="0"/>
                </a:lnTo>
                <a:lnTo>
                  <a:pt x="446531" y="134112"/>
                </a:lnTo>
                <a:lnTo>
                  <a:pt x="3139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62179" y="2482761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45" y="19824"/>
                </a:lnTo>
                <a:lnTo>
                  <a:pt x="327278" y="30657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80">
                <a:moveTo>
                  <a:pt x="327278" y="30657"/>
                </a:moveTo>
                <a:lnTo>
                  <a:pt x="316445" y="19824"/>
                </a:lnTo>
                <a:lnTo>
                  <a:pt x="327278" y="15328"/>
                </a:lnTo>
                <a:lnTo>
                  <a:pt x="327278" y="30657"/>
                </a:lnTo>
                <a:close/>
              </a:path>
              <a:path w="463550" h="297180">
                <a:moveTo>
                  <a:pt x="445052" y="148431"/>
                </a:moveTo>
                <a:lnTo>
                  <a:pt x="327278" y="30657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41" y="143941"/>
                </a:lnTo>
                <a:lnTo>
                  <a:pt x="445052" y="148431"/>
                </a:lnTo>
                <a:close/>
              </a:path>
              <a:path w="463550" h="297180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80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20"/>
                </a:moveTo>
                <a:lnTo>
                  <a:pt x="445058" y="148424"/>
                </a:lnTo>
                <a:lnTo>
                  <a:pt x="449541" y="143941"/>
                </a:lnTo>
                <a:lnTo>
                  <a:pt x="449541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41" y="152920"/>
                </a:lnTo>
                <a:lnTo>
                  <a:pt x="449541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19" y="281520"/>
                </a:moveTo>
                <a:lnTo>
                  <a:pt x="327278" y="281520"/>
                </a:lnTo>
                <a:lnTo>
                  <a:pt x="327278" y="266204"/>
                </a:lnTo>
                <a:lnTo>
                  <a:pt x="445052" y="148431"/>
                </a:lnTo>
                <a:lnTo>
                  <a:pt x="449541" y="152920"/>
                </a:lnTo>
                <a:lnTo>
                  <a:pt x="458508" y="152920"/>
                </a:lnTo>
                <a:lnTo>
                  <a:pt x="329919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80">
                <a:moveTo>
                  <a:pt x="314578" y="296862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204"/>
                </a:lnTo>
                <a:lnTo>
                  <a:pt x="316445" y="277037"/>
                </a:lnTo>
                <a:lnTo>
                  <a:pt x="327278" y="281520"/>
                </a:lnTo>
                <a:lnTo>
                  <a:pt x="329919" y="281520"/>
                </a:lnTo>
                <a:lnTo>
                  <a:pt x="314578" y="296862"/>
                </a:lnTo>
                <a:close/>
              </a:path>
              <a:path w="463550" h="297180">
                <a:moveTo>
                  <a:pt x="327278" y="281520"/>
                </a:moveTo>
                <a:lnTo>
                  <a:pt x="316445" y="277037"/>
                </a:lnTo>
                <a:lnTo>
                  <a:pt x="327278" y="266204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5835" y="2618485"/>
            <a:ext cx="410413" cy="255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27312" y="2366403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08112" y="3075673"/>
            <a:ext cx="3073400" cy="21507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2400">
                <a:latin typeface="华文楷体"/>
                <a:cs typeface="华文楷体"/>
              </a:rPr>
              <a:t>导体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400">
                <a:latin typeface="华文楷体"/>
                <a:cs typeface="华文楷体"/>
              </a:rPr>
              <a:t>电路</a:t>
            </a:r>
            <a:endParaRPr sz="2400">
              <a:latin typeface="华文楷体"/>
              <a:cs typeface="华文楷体"/>
            </a:endParaRPr>
          </a:p>
          <a:p>
            <a:pPr marL="123190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华文楷体"/>
                <a:cs typeface="华文楷体"/>
              </a:rPr>
              <a:t>导体连接方式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电路的应用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872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4825" y="1730375"/>
            <a:ext cx="7604125" cy="182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>
                <a:latin typeface="黑体"/>
                <a:cs typeface="黑体"/>
              </a:rPr>
              <a:t>问题</a:t>
            </a:r>
            <a:r>
              <a:rPr dirty="0" sz="3400" spc="-5">
                <a:latin typeface="黑体"/>
                <a:cs typeface="黑体"/>
              </a:rPr>
              <a:t>：</a:t>
            </a:r>
            <a:endParaRPr sz="3400">
              <a:latin typeface="黑体"/>
              <a:cs typeface="黑体"/>
            </a:endParaRPr>
          </a:p>
          <a:p>
            <a:pPr marL="2613025" marR="5080" indent="-228600">
              <a:lnSpc>
                <a:spcPct val="119900"/>
              </a:lnSpc>
              <a:spcBef>
                <a:spcPts val="2020"/>
              </a:spcBef>
              <a:buFont typeface="Arial"/>
              <a:buChar char="•"/>
              <a:tabLst>
                <a:tab pos="2613660" algn="l"/>
              </a:tabLst>
            </a:pPr>
            <a:r>
              <a:rPr dirty="0" sz="2800">
                <a:latin typeface="华文楷体"/>
                <a:cs typeface="华文楷体"/>
              </a:rPr>
              <a:t>从微观的角度考虑，导体中电</a:t>
            </a:r>
            <a:r>
              <a:rPr dirty="0" sz="2800" spc="-5">
                <a:latin typeface="华文楷体"/>
                <a:cs typeface="华文楷体"/>
              </a:rPr>
              <a:t>流 </a:t>
            </a:r>
            <a:r>
              <a:rPr dirty="0" sz="2800">
                <a:latin typeface="华文楷体"/>
                <a:cs typeface="华文楷体"/>
              </a:rPr>
              <a:t>的强弱，与哪些因素有关系呢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6211" y="2699004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0395" y="1666875"/>
            <a:ext cx="39109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一、电流的微观解</a:t>
            </a:r>
            <a:r>
              <a:rPr dirty="0" spc="-5"/>
              <a:t>释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919" y="2612732"/>
            <a:ext cx="13366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猜测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6772" y="3159251"/>
            <a:ext cx="1566672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70044" y="2270823"/>
            <a:ext cx="4876165" cy="321945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电子的电荷</a:t>
            </a:r>
            <a:r>
              <a:rPr dirty="0" sz="2800" spc="-5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自由电子定向移动的平均速</a:t>
            </a:r>
            <a:r>
              <a:rPr dirty="0" sz="2800" spc="-5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自由电子的密集程</a:t>
            </a:r>
            <a:r>
              <a:rPr dirty="0" sz="2800" spc="-5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导体的横截面</a:t>
            </a:r>
            <a:r>
              <a:rPr dirty="0" sz="2800" spc="-5">
                <a:latin typeface="华文楷体"/>
                <a:cs typeface="华文楷体"/>
              </a:rPr>
              <a:t>积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导体的长度…</a:t>
            </a:r>
            <a:r>
              <a:rPr dirty="0" sz="2800" spc="-5">
                <a:latin typeface="华文楷体"/>
                <a:cs typeface="华文楷体"/>
              </a:rPr>
              <a:t>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854" y="1544561"/>
            <a:ext cx="5765165" cy="3869054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建立模</a:t>
            </a:r>
            <a:r>
              <a:rPr dirty="0" sz="2800" spc="-5">
                <a:latin typeface="华文楷体"/>
                <a:cs typeface="华文楷体"/>
              </a:rPr>
              <a:t>型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一段圆柱形导体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横截面积为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长为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单位体积内的自由电子数为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每个电子的电荷量为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1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自由电子定向移动的平均速率为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7216" y="2292095"/>
            <a:ext cx="1685925" cy="786765"/>
          </a:xfrm>
          <a:custGeom>
            <a:avLst/>
            <a:gdLst/>
            <a:ahLst/>
            <a:cxnLst/>
            <a:rect l="l" t="t" r="r" b="b"/>
            <a:pathLst>
              <a:path w="1685925" h="786764">
                <a:moveTo>
                  <a:pt x="1685531" y="786383"/>
                </a:moveTo>
                <a:lnTo>
                  <a:pt x="259067" y="786383"/>
                </a:lnTo>
                <a:lnTo>
                  <a:pt x="220792" y="782211"/>
                </a:lnTo>
                <a:lnTo>
                  <a:pt x="184259" y="769901"/>
                </a:lnTo>
                <a:lnTo>
                  <a:pt x="149867" y="750062"/>
                </a:lnTo>
                <a:lnTo>
                  <a:pt x="118019" y="723304"/>
                </a:lnTo>
                <a:lnTo>
                  <a:pt x="89115" y="690238"/>
                </a:lnTo>
                <a:lnTo>
                  <a:pt x="63557" y="651473"/>
                </a:lnTo>
                <a:lnTo>
                  <a:pt x="41747" y="607620"/>
                </a:lnTo>
                <a:lnTo>
                  <a:pt x="24084" y="559288"/>
                </a:lnTo>
                <a:lnTo>
                  <a:pt x="10971" y="507088"/>
                </a:lnTo>
                <a:lnTo>
                  <a:pt x="2809" y="451629"/>
                </a:lnTo>
                <a:lnTo>
                  <a:pt x="0" y="393522"/>
                </a:lnTo>
                <a:lnTo>
                  <a:pt x="2809" y="335414"/>
                </a:lnTo>
                <a:lnTo>
                  <a:pt x="10971" y="279952"/>
                </a:lnTo>
                <a:lnTo>
                  <a:pt x="24084" y="227742"/>
                </a:lnTo>
                <a:lnTo>
                  <a:pt x="41747" y="179392"/>
                </a:lnTo>
                <a:lnTo>
                  <a:pt x="63557" y="135508"/>
                </a:lnTo>
                <a:lnTo>
                  <a:pt x="89115" y="96699"/>
                </a:lnTo>
                <a:lnTo>
                  <a:pt x="118019" y="63569"/>
                </a:lnTo>
                <a:lnTo>
                  <a:pt x="149867" y="36728"/>
                </a:lnTo>
                <a:lnTo>
                  <a:pt x="184259" y="16781"/>
                </a:lnTo>
                <a:lnTo>
                  <a:pt x="220792" y="4336"/>
                </a:lnTo>
                <a:lnTo>
                  <a:pt x="259067" y="0"/>
                </a:lnTo>
                <a:lnTo>
                  <a:pt x="1685531" y="0"/>
                </a:lnTo>
                <a:lnTo>
                  <a:pt x="1647064" y="4336"/>
                </a:lnTo>
                <a:lnTo>
                  <a:pt x="1610371" y="16781"/>
                </a:lnTo>
                <a:lnTo>
                  <a:pt x="1575852" y="36728"/>
                </a:lnTo>
                <a:lnTo>
                  <a:pt x="1543904" y="63569"/>
                </a:lnTo>
                <a:lnTo>
                  <a:pt x="1514925" y="96699"/>
                </a:lnTo>
                <a:lnTo>
                  <a:pt x="1489312" y="135508"/>
                </a:lnTo>
                <a:lnTo>
                  <a:pt x="1467464" y="179392"/>
                </a:lnTo>
                <a:lnTo>
                  <a:pt x="1449779" y="227742"/>
                </a:lnTo>
                <a:lnTo>
                  <a:pt x="1436654" y="279952"/>
                </a:lnTo>
                <a:lnTo>
                  <a:pt x="1428487" y="335414"/>
                </a:lnTo>
                <a:lnTo>
                  <a:pt x="1425676" y="393522"/>
                </a:lnTo>
                <a:lnTo>
                  <a:pt x="1428487" y="451629"/>
                </a:lnTo>
                <a:lnTo>
                  <a:pt x="1436654" y="507088"/>
                </a:lnTo>
                <a:lnTo>
                  <a:pt x="1449779" y="559288"/>
                </a:lnTo>
                <a:lnTo>
                  <a:pt x="1467464" y="607620"/>
                </a:lnTo>
                <a:lnTo>
                  <a:pt x="1489312" y="651473"/>
                </a:lnTo>
                <a:lnTo>
                  <a:pt x="1514925" y="690238"/>
                </a:lnTo>
                <a:lnTo>
                  <a:pt x="1543904" y="723304"/>
                </a:lnTo>
                <a:lnTo>
                  <a:pt x="1575852" y="750062"/>
                </a:lnTo>
                <a:lnTo>
                  <a:pt x="1610371" y="769901"/>
                </a:lnTo>
                <a:lnTo>
                  <a:pt x="1647064" y="782211"/>
                </a:lnTo>
                <a:lnTo>
                  <a:pt x="1685531" y="7863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69095" y="2289048"/>
            <a:ext cx="524255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42530" y="2287625"/>
            <a:ext cx="1953374" cy="795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67749" y="2518943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6301" y="3090913"/>
            <a:ext cx="124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84591" y="2111298"/>
            <a:ext cx="402590" cy="76200"/>
          </a:xfrm>
          <a:custGeom>
            <a:avLst/>
            <a:gdLst/>
            <a:ahLst/>
            <a:cxnLst/>
            <a:rect l="l" t="t" r="r" b="b"/>
            <a:pathLst>
              <a:path w="402590" h="76200">
                <a:moveTo>
                  <a:pt x="326008" y="76199"/>
                </a:moveTo>
                <a:lnTo>
                  <a:pt x="326008" y="0"/>
                </a:lnTo>
                <a:lnTo>
                  <a:pt x="392683" y="33337"/>
                </a:lnTo>
                <a:lnTo>
                  <a:pt x="345058" y="33337"/>
                </a:lnTo>
                <a:lnTo>
                  <a:pt x="345058" y="42862"/>
                </a:lnTo>
                <a:lnTo>
                  <a:pt x="392683" y="42862"/>
                </a:lnTo>
                <a:lnTo>
                  <a:pt x="326008" y="76199"/>
                </a:lnTo>
                <a:close/>
              </a:path>
              <a:path w="402590" h="76200">
                <a:moveTo>
                  <a:pt x="326008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326008" y="33337"/>
                </a:lnTo>
                <a:lnTo>
                  <a:pt x="326008" y="42862"/>
                </a:lnTo>
                <a:close/>
              </a:path>
              <a:path w="402590" h="76200">
                <a:moveTo>
                  <a:pt x="392683" y="42862"/>
                </a:moveTo>
                <a:lnTo>
                  <a:pt x="345058" y="42862"/>
                </a:lnTo>
                <a:lnTo>
                  <a:pt x="345058" y="33337"/>
                </a:lnTo>
                <a:lnTo>
                  <a:pt x="392683" y="33337"/>
                </a:lnTo>
                <a:lnTo>
                  <a:pt x="402208" y="38099"/>
                </a:lnTo>
                <a:lnTo>
                  <a:pt x="392683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52738" y="3255225"/>
            <a:ext cx="670560" cy="76200"/>
          </a:xfrm>
          <a:custGeom>
            <a:avLst/>
            <a:gdLst/>
            <a:ahLst/>
            <a:cxnLst/>
            <a:rect l="l" t="t" r="r" b="b"/>
            <a:pathLst>
              <a:path w="670559" h="76200">
                <a:moveTo>
                  <a:pt x="594144" y="76200"/>
                </a:moveTo>
                <a:lnTo>
                  <a:pt x="594144" y="0"/>
                </a:lnTo>
                <a:lnTo>
                  <a:pt x="660819" y="33337"/>
                </a:lnTo>
                <a:lnTo>
                  <a:pt x="613194" y="33337"/>
                </a:lnTo>
                <a:lnTo>
                  <a:pt x="613194" y="42862"/>
                </a:lnTo>
                <a:lnTo>
                  <a:pt x="660819" y="42862"/>
                </a:lnTo>
                <a:lnTo>
                  <a:pt x="594144" y="76200"/>
                </a:lnTo>
                <a:close/>
              </a:path>
              <a:path w="670559" h="76200">
                <a:moveTo>
                  <a:pt x="594144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594144" y="33337"/>
                </a:lnTo>
                <a:lnTo>
                  <a:pt x="594144" y="42862"/>
                </a:lnTo>
                <a:close/>
              </a:path>
              <a:path w="670559" h="76200">
                <a:moveTo>
                  <a:pt x="660819" y="42862"/>
                </a:moveTo>
                <a:lnTo>
                  <a:pt x="613194" y="42862"/>
                </a:lnTo>
                <a:lnTo>
                  <a:pt x="613194" y="33337"/>
                </a:lnTo>
                <a:lnTo>
                  <a:pt x="660819" y="33337"/>
                </a:lnTo>
                <a:lnTo>
                  <a:pt x="670344" y="38100"/>
                </a:lnTo>
                <a:lnTo>
                  <a:pt x="660819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48321" y="3255225"/>
            <a:ext cx="469265" cy="76200"/>
          </a:xfrm>
          <a:custGeom>
            <a:avLst/>
            <a:gdLst/>
            <a:ahLst/>
            <a:cxnLst/>
            <a:rect l="l" t="t" r="r" b="b"/>
            <a:pathLst>
              <a:path w="46926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3337"/>
                </a:lnTo>
                <a:lnTo>
                  <a:pt x="57150" y="33337"/>
                </a:lnTo>
                <a:lnTo>
                  <a:pt x="57150" y="42862"/>
                </a:lnTo>
                <a:lnTo>
                  <a:pt x="76200" y="42862"/>
                </a:lnTo>
                <a:lnTo>
                  <a:pt x="76200" y="76200"/>
                </a:lnTo>
                <a:close/>
              </a:path>
              <a:path w="469265" h="76200">
                <a:moveTo>
                  <a:pt x="76200" y="42862"/>
                </a:moveTo>
                <a:lnTo>
                  <a:pt x="57150" y="42862"/>
                </a:lnTo>
                <a:lnTo>
                  <a:pt x="57150" y="33337"/>
                </a:lnTo>
                <a:lnTo>
                  <a:pt x="76200" y="33337"/>
                </a:lnTo>
                <a:lnTo>
                  <a:pt x="76200" y="42862"/>
                </a:lnTo>
                <a:close/>
              </a:path>
              <a:path w="469265" h="76200">
                <a:moveTo>
                  <a:pt x="469239" y="42862"/>
                </a:moveTo>
                <a:lnTo>
                  <a:pt x="76200" y="42862"/>
                </a:lnTo>
                <a:lnTo>
                  <a:pt x="76200" y="33337"/>
                </a:lnTo>
                <a:lnTo>
                  <a:pt x="469239" y="33337"/>
                </a:lnTo>
                <a:lnTo>
                  <a:pt x="469239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90114" y="3150336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0"/>
                </a:moveTo>
                <a:lnTo>
                  <a:pt x="0" y="3574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48321" y="3150336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0"/>
                </a:moveTo>
                <a:lnTo>
                  <a:pt x="0" y="3574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64728" y="1738058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290" y="3745991"/>
            <a:ext cx="2006600" cy="990600"/>
          </a:xfrm>
          <a:custGeom>
            <a:avLst/>
            <a:gdLst/>
            <a:ahLst/>
            <a:cxnLst/>
            <a:rect l="l" t="t" r="r" b="b"/>
            <a:pathLst>
              <a:path w="2006600" h="990600">
                <a:moveTo>
                  <a:pt x="2006561" y="990600"/>
                </a:moveTo>
                <a:lnTo>
                  <a:pt x="325589" y="990600"/>
                </a:lnTo>
                <a:lnTo>
                  <a:pt x="287673" y="987201"/>
                </a:lnTo>
                <a:lnTo>
                  <a:pt x="215897" y="961566"/>
                </a:lnTo>
                <a:lnTo>
                  <a:pt x="182531" y="940070"/>
                </a:lnTo>
                <a:lnTo>
                  <a:pt x="151173" y="913284"/>
                </a:lnTo>
                <a:lnTo>
                  <a:pt x="122072" y="881577"/>
                </a:lnTo>
                <a:lnTo>
                  <a:pt x="95472" y="845321"/>
                </a:lnTo>
                <a:lnTo>
                  <a:pt x="71620" y="804886"/>
                </a:lnTo>
                <a:lnTo>
                  <a:pt x="50762" y="760642"/>
                </a:lnTo>
                <a:lnTo>
                  <a:pt x="33144" y="712961"/>
                </a:lnTo>
                <a:lnTo>
                  <a:pt x="19012" y="662213"/>
                </a:lnTo>
                <a:lnTo>
                  <a:pt x="8614" y="608769"/>
                </a:lnTo>
                <a:lnTo>
                  <a:pt x="2194" y="552999"/>
                </a:lnTo>
                <a:lnTo>
                  <a:pt x="0" y="495274"/>
                </a:lnTo>
                <a:lnTo>
                  <a:pt x="2194" y="437549"/>
                </a:lnTo>
                <a:lnTo>
                  <a:pt x="8614" y="381779"/>
                </a:lnTo>
                <a:lnTo>
                  <a:pt x="19012" y="328336"/>
                </a:lnTo>
                <a:lnTo>
                  <a:pt x="33144" y="277588"/>
                </a:lnTo>
                <a:lnTo>
                  <a:pt x="50762" y="229908"/>
                </a:lnTo>
                <a:lnTo>
                  <a:pt x="71620" y="185666"/>
                </a:lnTo>
                <a:lnTo>
                  <a:pt x="95472" y="145234"/>
                </a:lnTo>
                <a:lnTo>
                  <a:pt x="122072" y="108980"/>
                </a:lnTo>
                <a:lnTo>
                  <a:pt x="151173" y="77278"/>
                </a:lnTo>
                <a:lnTo>
                  <a:pt x="182531" y="50496"/>
                </a:lnTo>
                <a:lnTo>
                  <a:pt x="215897" y="29007"/>
                </a:lnTo>
                <a:lnTo>
                  <a:pt x="251026" y="13181"/>
                </a:lnTo>
                <a:lnTo>
                  <a:pt x="325589" y="0"/>
                </a:lnTo>
                <a:lnTo>
                  <a:pt x="2006561" y="0"/>
                </a:lnTo>
                <a:lnTo>
                  <a:pt x="1968429" y="3388"/>
                </a:lnTo>
                <a:lnTo>
                  <a:pt x="1931599" y="13181"/>
                </a:lnTo>
                <a:lnTo>
                  <a:pt x="1896313" y="29007"/>
                </a:lnTo>
                <a:lnTo>
                  <a:pt x="1862816" y="50496"/>
                </a:lnTo>
                <a:lnTo>
                  <a:pt x="1831353" y="77278"/>
                </a:lnTo>
                <a:lnTo>
                  <a:pt x="1802166" y="108980"/>
                </a:lnTo>
                <a:lnTo>
                  <a:pt x="1775499" y="145234"/>
                </a:lnTo>
                <a:lnTo>
                  <a:pt x="1751597" y="185666"/>
                </a:lnTo>
                <a:lnTo>
                  <a:pt x="1730703" y="229908"/>
                </a:lnTo>
                <a:lnTo>
                  <a:pt x="1713061" y="277588"/>
                </a:lnTo>
                <a:lnTo>
                  <a:pt x="1698916" y="328336"/>
                </a:lnTo>
                <a:lnTo>
                  <a:pt x="1688509" y="381779"/>
                </a:lnTo>
                <a:lnTo>
                  <a:pt x="1682087" y="437549"/>
                </a:lnTo>
                <a:lnTo>
                  <a:pt x="1679892" y="495274"/>
                </a:lnTo>
                <a:lnTo>
                  <a:pt x="1682087" y="552999"/>
                </a:lnTo>
                <a:lnTo>
                  <a:pt x="1688509" y="608769"/>
                </a:lnTo>
                <a:lnTo>
                  <a:pt x="1698916" y="662213"/>
                </a:lnTo>
                <a:lnTo>
                  <a:pt x="1713061" y="712961"/>
                </a:lnTo>
                <a:lnTo>
                  <a:pt x="1730703" y="760642"/>
                </a:lnTo>
                <a:lnTo>
                  <a:pt x="1751597" y="804886"/>
                </a:lnTo>
                <a:lnTo>
                  <a:pt x="1775499" y="845321"/>
                </a:lnTo>
                <a:lnTo>
                  <a:pt x="1802166" y="881577"/>
                </a:lnTo>
                <a:lnTo>
                  <a:pt x="1831353" y="913284"/>
                </a:lnTo>
                <a:lnTo>
                  <a:pt x="1862816" y="940070"/>
                </a:lnTo>
                <a:lnTo>
                  <a:pt x="1896313" y="961566"/>
                </a:lnTo>
                <a:lnTo>
                  <a:pt x="1931599" y="977399"/>
                </a:lnTo>
                <a:lnTo>
                  <a:pt x="1968429" y="987201"/>
                </a:lnTo>
                <a:lnTo>
                  <a:pt x="2006561" y="9906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87667" y="3742944"/>
            <a:ext cx="658367" cy="996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5629" y="3716616"/>
            <a:ext cx="2341676" cy="1821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93574" y="4741329"/>
            <a:ext cx="15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4845" y="3528479"/>
            <a:ext cx="482600" cy="76200"/>
          </a:xfrm>
          <a:custGeom>
            <a:avLst/>
            <a:gdLst/>
            <a:ahLst/>
            <a:cxnLst/>
            <a:rect l="l" t="t" r="r" b="b"/>
            <a:pathLst>
              <a:path w="482600" h="76200">
                <a:moveTo>
                  <a:pt x="406400" y="76200"/>
                </a:moveTo>
                <a:lnTo>
                  <a:pt x="406400" y="0"/>
                </a:lnTo>
                <a:lnTo>
                  <a:pt x="473075" y="33337"/>
                </a:lnTo>
                <a:lnTo>
                  <a:pt x="425450" y="33337"/>
                </a:lnTo>
                <a:lnTo>
                  <a:pt x="425450" y="42862"/>
                </a:lnTo>
                <a:lnTo>
                  <a:pt x="473075" y="42862"/>
                </a:lnTo>
                <a:lnTo>
                  <a:pt x="406400" y="76200"/>
                </a:lnTo>
                <a:close/>
              </a:path>
              <a:path w="482600" h="76200">
                <a:moveTo>
                  <a:pt x="4064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06400" y="33337"/>
                </a:lnTo>
                <a:lnTo>
                  <a:pt x="406400" y="42862"/>
                </a:lnTo>
                <a:close/>
              </a:path>
              <a:path w="482600" h="76200">
                <a:moveTo>
                  <a:pt x="473075" y="42862"/>
                </a:moveTo>
                <a:lnTo>
                  <a:pt x="425450" y="42862"/>
                </a:lnTo>
                <a:lnTo>
                  <a:pt x="425450" y="33337"/>
                </a:lnTo>
                <a:lnTo>
                  <a:pt x="473075" y="33337"/>
                </a:lnTo>
                <a:lnTo>
                  <a:pt x="482600" y="38100"/>
                </a:lnTo>
                <a:lnTo>
                  <a:pt x="4730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16790" y="4968024"/>
            <a:ext cx="804545" cy="76200"/>
          </a:xfrm>
          <a:custGeom>
            <a:avLst/>
            <a:gdLst/>
            <a:ahLst/>
            <a:cxnLst/>
            <a:rect l="l" t="t" r="r" b="b"/>
            <a:pathLst>
              <a:path w="804545" h="76200">
                <a:moveTo>
                  <a:pt x="728345" y="76200"/>
                </a:moveTo>
                <a:lnTo>
                  <a:pt x="728345" y="0"/>
                </a:lnTo>
                <a:lnTo>
                  <a:pt x="795020" y="33337"/>
                </a:lnTo>
                <a:lnTo>
                  <a:pt x="747395" y="33337"/>
                </a:lnTo>
                <a:lnTo>
                  <a:pt x="747395" y="42862"/>
                </a:lnTo>
                <a:lnTo>
                  <a:pt x="795020" y="42862"/>
                </a:lnTo>
                <a:lnTo>
                  <a:pt x="728345" y="76200"/>
                </a:lnTo>
                <a:close/>
              </a:path>
              <a:path w="804545" h="76200">
                <a:moveTo>
                  <a:pt x="72834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28345" y="33337"/>
                </a:lnTo>
                <a:lnTo>
                  <a:pt x="728345" y="42862"/>
                </a:lnTo>
                <a:close/>
              </a:path>
              <a:path w="804545" h="76200">
                <a:moveTo>
                  <a:pt x="795020" y="42862"/>
                </a:moveTo>
                <a:lnTo>
                  <a:pt x="747395" y="42862"/>
                </a:lnTo>
                <a:lnTo>
                  <a:pt x="747395" y="33337"/>
                </a:lnTo>
                <a:lnTo>
                  <a:pt x="795020" y="33337"/>
                </a:lnTo>
                <a:lnTo>
                  <a:pt x="804545" y="38100"/>
                </a:lnTo>
                <a:lnTo>
                  <a:pt x="795020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1590" y="4968024"/>
            <a:ext cx="563245" cy="76200"/>
          </a:xfrm>
          <a:custGeom>
            <a:avLst/>
            <a:gdLst/>
            <a:ahLst/>
            <a:cxnLst/>
            <a:rect l="l" t="t" r="r" b="b"/>
            <a:pathLst>
              <a:path w="56324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3337"/>
                </a:lnTo>
                <a:lnTo>
                  <a:pt x="57150" y="33337"/>
                </a:lnTo>
                <a:lnTo>
                  <a:pt x="57150" y="42862"/>
                </a:lnTo>
                <a:lnTo>
                  <a:pt x="76200" y="42862"/>
                </a:lnTo>
                <a:lnTo>
                  <a:pt x="76200" y="76200"/>
                </a:lnTo>
                <a:close/>
              </a:path>
              <a:path w="563245" h="76200">
                <a:moveTo>
                  <a:pt x="76200" y="42862"/>
                </a:moveTo>
                <a:lnTo>
                  <a:pt x="57150" y="42862"/>
                </a:lnTo>
                <a:lnTo>
                  <a:pt x="57150" y="33337"/>
                </a:lnTo>
                <a:lnTo>
                  <a:pt x="76200" y="33337"/>
                </a:lnTo>
                <a:lnTo>
                  <a:pt x="76200" y="42862"/>
                </a:lnTo>
                <a:close/>
              </a:path>
              <a:path w="563245" h="76200">
                <a:moveTo>
                  <a:pt x="563245" y="42862"/>
                </a:moveTo>
                <a:lnTo>
                  <a:pt x="76200" y="42862"/>
                </a:lnTo>
                <a:lnTo>
                  <a:pt x="76200" y="33337"/>
                </a:lnTo>
                <a:lnTo>
                  <a:pt x="563245" y="33337"/>
                </a:lnTo>
                <a:lnTo>
                  <a:pt x="56324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51590" y="4826418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79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98536" y="1567992"/>
            <a:ext cx="8630285" cy="2912110"/>
          </a:xfrm>
          <a:prstGeom prst="rect">
            <a:avLst/>
          </a:prstGeom>
        </p:spPr>
        <p:txBody>
          <a:bodyPr wrap="square" lIns="0" tIns="23050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1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3.</a:t>
            </a:r>
            <a:r>
              <a:rPr dirty="0" sz="2800">
                <a:latin typeface="华文楷体"/>
                <a:cs typeface="华文楷体"/>
              </a:rPr>
              <a:t>推导和解释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1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时间内，只有长为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的圆柱内的电子能通过横截面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ctr" marL="546100">
              <a:lnSpc>
                <a:spcPct val="100000"/>
              </a:lnSpc>
              <a:spcBef>
                <a:spcPts val="1935"/>
              </a:spcBef>
            </a:pPr>
            <a:r>
              <a:rPr dirty="0" sz="2800" spc="-5" b="1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247269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53289" y="5009426"/>
            <a:ext cx="3651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Book Antiqua"/>
                <a:cs typeface="Book Antiqua"/>
              </a:rPr>
              <a:t>v</a:t>
            </a:r>
            <a:r>
              <a:rPr dirty="0" sz="3200" b="1" i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2252" y="1456220"/>
            <a:ext cx="6224270" cy="1939289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长为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的圆柱内的自由电子总数</a:t>
            </a:r>
            <a:r>
              <a:rPr dirty="0" sz="2800" spc="-5" i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nS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时间内，通过横截面</a:t>
            </a:r>
            <a:r>
              <a:rPr dirty="0" sz="2800" spc="-5" i="1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的总电荷</a:t>
            </a:r>
            <a:r>
              <a:rPr dirty="0" sz="2800" spc="-5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739"/>
              </a:spcBef>
              <a:buFont typeface="Arial"/>
              <a:buChar char="•"/>
              <a:tabLst>
                <a:tab pos="241300" algn="l"/>
                <a:tab pos="145923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Ne	q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neS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3515" y="389901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 h="0">
                <a:moveTo>
                  <a:pt x="0" y="0"/>
                </a:moveTo>
                <a:lnTo>
                  <a:pt x="214591" y="0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99100" y="3899954"/>
            <a:ext cx="1206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0" i="1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252" y="3574072"/>
            <a:ext cx="50850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电流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可以表示为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r>
              <a:rPr dirty="0" sz="2800" spc="20">
                <a:latin typeface="华文楷体"/>
                <a:cs typeface="华文楷体"/>
              </a:rPr>
              <a:t> </a:t>
            </a:r>
            <a:r>
              <a:rPr dirty="0" baseline="-7337" sz="3975" spc="15" i="1">
                <a:latin typeface="Times New Roman"/>
                <a:cs typeface="Times New Roman"/>
              </a:rPr>
              <a:t>I</a:t>
            </a:r>
            <a:r>
              <a:rPr dirty="0" baseline="-7337" sz="3975" spc="359" i="1">
                <a:latin typeface="Times New Roman"/>
                <a:cs typeface="Times New Roman"/>
              </a:rPr>
              <a:t> </a:t>
            </a:r>
            <a:r>
              <a:rPr dirty="0" baseline="-7337" sz="3975" spc="30">
                <a:latin typeface="Symbol"/>
                <a:cs typeface="Symbol"/>
              </a:rPr>
              <a:t></a:t>
            </a:r>
            <a:r>
              <a:rPr dirty="0" baseline="-7337" sz="3975" spc="254">
                <a:latin typeface="Times New Roman"/>
                <a:cs typeface="Times New Roman"/>
              </a:rPr>
              <a:t> </a:t>
            </a:r>
            <a:r>
              <a:rPr dirty="0" baseline="28301" sz="3975" spc="22" i="1">
                <a:latin typeface="Times New Roman"/>
                <a:cs typeface="Times New Roman"/>
              </a:rPr>
              <a:t>q</a:t>
            </a:r>
            <a:r>
              <a:rPr dirty="0" baseline="28301" sz="3975" spc="284" i="1">
                <a:latin typeface="Times New Roman"/>
                <a:cs typeface="Times New Roman"/>
              </a:rPr>
              <a:t> </a:t>
            </a:r>
            <a:r>
              <a:rPr dirty="0" baseline="-7337" sz="3975" spc="30">
                <a:latin typeface="Symbol"/>
                <a:cs typeface="Symbol"/>
              </a:rPr>
              <a:t></a:t>
            </a:r>
            <a:r>
              <a:rPr dirty="0" baseline="-7337" sz="3975" spc="-89">
                <a:latin typeface="Times New Roman"/>
                <a:cs typeface="Times New Roman"/>
              </a:rPr>
              <a:t> </a:t>
            </a:r>
            <a:r>
              <a:rPr dirty="0" baseline="-7337" sz="3975" spc="135" i="1">
                <a:latin typeface="Times New Roman"/>
                <a:cs typeface="Times New Roman"/>
              </a:rPr>
              <a:t>neS</a:t>
            </a:r>
            <a:r>
              <a:rPr dirty="0" baseline="-7337" sz="3975" spc="135" i="1">
                <a:latin typeface="Book Antiqua"/>
                <a:cs typeface="Book Antiqua"/>
              </a:rPr>
              <a:t>v</a:t>
            </a:r>
            <a:endParaRPr baseline="-7337" sz="3975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5093" y="3622547"/>
            <a:ext cx="2050414" cy="830580"/>
          </a:xfrm>
          <a:custGeom>
            <a:avLst/>
            <a:gdLst/>
            <a:ahLst/>
            <a:cxnLst/>
            <a:rect l="l" t="t" r="r" b="b"/>
            <a:pathLst>
              <a:path w="2050415" h="830579">
                <a:moveTo>
                  <a:pt x="2050262" y="830579"/>
                </a:moveTo>
                <a:lnTo>
                  <a:pt x="273278" y="830579"/>
                </a:lnTo>
                <a:lnTo>
                  <a:pt x="236252" y="826926"/>
                </a:lnTo>
                <a:lnTo>
                  <a:pt x="167019" y="798274"/>
                </a:lnTo>
                <a:lnTo>
                  <a:pt x="135468" y="774271"/>
                </a:lnTo>
                <a:lnTo>
                  <a:pt x="106399" y="744479"/>
                </a:lnTo>
                <a:lnTo>
                  <a:pt x="80141" y="709395"/>
                </a:lnTo>
                <a:lnTo>
                  <a:pt x="57022" y="669516"/>
                </a:lnTo>
                <a:lnTo>
                  <a:pt x="37369" y="625340"/>
                </a:lnTo>
                <a:lnTo>
                  <a:pt x="21513" y="577364"/>
                </a:lnTo>
                <a:lnTo>
                  <a:pt x="9780" y="526085"/>
                </a:lnTo>
                <a:lnTo>
                  <a:pt x="2499" y="472000"/>
                </a:lnTo>
                <a:lnTo>
                  <a:pt x="0" y="415607"/>
                </a:lnTo>
                <a:lnTo>
                  <a:pt x="2499" y="359216"/>
                </a:lnTo>
                <a:lnTo>
                  <a:pt x="9780" y="305131"/>
                </a:lnTo>
                <a:lnTo>
                  <a:pt x="21513" y="253846"/>
                </a:lnTo>
                <a:lnTo>
                  <a:pt x="37369" y="205856"/>
                </a:lnTo>
                <a:lnTo>
                  <a:pt x="57022" y="161658"/>
                </a:lnTo>
                <a:lnTo>
                  <a:pt x="80141" y="121745"/>
                </a:lnTo>
                <a:lnTo>
                  <a:pt x="106399" y="86613"/>
                </a:lnTo>
                <a:lnTo>
                  <a:pt x="135468" y="56758"/>
                </a:lnTo>
                <a:lnTo>
                  <a:pt x="167019" y="32673"/>
                </a:lnTo>
                <a:lnTo>
                  <a:pt x="200723" y="14856"/>
                </a:lnTo>
                <a:lnTo>
                  <a:pt x="273278" y="0"/>
                </a:lnTo>
                <a:lnTo>
                  <a:pt x="2050262" y="0"/>
                </a:lnTo>
                <a:lnTo>
                  <a:pt x="2013102" y="3799"/>
                </a:lnTo>
                <a:lnTo>
                  <a:pt x="1977461" y="14856"/>
                </a:lnTo>
                <a:lnTo>
                  <a:pt x="1943665" y="32673"/>
                </a:lnTo>
                <a:lnTo>
                  <a:pt x="1912041" y="56758"/>
                </a:lnTo>
                <a:lnTo>
                  <a:pt x="1882915" y="86613"/>
                </a:lnTo>
                <a:lnTo>
                  <a:pt x="1856614" y="121745"/>
                </a:lnTo>
                <a:lnTo>
                  <a:pt x="1833464" y="161658"/>
                </a:lnTo>
                <a:lnTo>
                  <a:pt x="1813791" y="205856"/>
                </a:lnTo>
                <a:lnTo>
                  <a:pt x="1797922" y="253846"/>
                </a:lnTo>
                <a:lnTo>
                  <a:pt x="1786182" y="305131"/>
                </a:lnTo>
                <a:lnTo>
                  <a:pt x="1778899" y="359216"/>
                </a:lnTo>
                <a:lnTo>
                  <a:pt x="1776399" y="415607"/>
                </a:lnTo>
                <a:lnTo>
                  <a:pt x="1778899" y="472000"/>
                </a:lnTo>
                <a:lnTo>
                  <a:pt x="1786182" y="526085"/>
                </a:lnTo>
                <a:lnTo>
                  <a:pt x="1797922" y="577364"/>
                </a:lnTo>
                <a:lnTo>
                  <a:pt x="1813791" y="625340"/>
                </a:lnTo>
                <a:lnTo>
                  <a:pt x="1833464" y="669516"/>
                </a:lnTo>
                <a:lnTo>
                  <a:pt x="1856614" y="709395"/>
                </a:lnTo>
                <a:lnTo>
                  <a:pt x="1882915" y="744479"/>
                </a:lnTo>
                <a:lnTo>
                  <a:pt x="1912041" y="774271"/>
                </a:lnTo>
                <a:lnTo>
                  <a:pt x="1943665" y="798274"/>
                </a:lnTo>
                <a:lnTo>
                  <a:pt x="1977461" y="815992"/>
                </a:lnTo>
                <a:lnTo>
                  <a:pt x="2013102" y="826926"/>
                </a:lnTo>
                <a:lnTo>
                  <a:pt x="2050262" y="8305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7988" y="3619500"/>
            <a:ext cx="553211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70419" y="3613759"/>
            <a:ext cx="2333615" cy="1738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59544" y="3840111"/>
            <a:ext cx="167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6549" y="3433597"/>
            <a:ext cx="481330" cy="76200"/>
          </a:xfrm>
          <a:custGeom>
            <a:avLst/>
            <a:gdLst/>
            <a:ahLst/>
            <a:cxnLst/>
            <a:rect l="l" t="t" r="r" b="b"/>
            <a:pathLst>
              <a:path w="481329" h="76200">
                <a:moveTo>
                  <a:pt x="404710" y="76200"/>
                </a:moveTo>
                <a:lnTo>
                  <a:pt x="404710" y="0"/>
                </a:lnTo>
                <a:lnTo>
                  <a:pt x="471385" y="33337"/>
                </a:lnTo>
                <a:lnTo>
                  <a:pt x="423760" y="33337"/>
                </a:lnTo>
                <a:lnTo>
                  <a:pt x="423760" y="42862"/>
                </a:lnTo>
                <a:lnTo>
                  <a:pt x="471385" y="42862"/>
                </a:lnTo>
                <a:lnTo>
                  <a:pt x="404710" y="76200"/>
                </a:lnTo>
                <a:close/>
              </a:path>
              <a:path w="481329" h="76200">
                <a:moveTo>
                  <a:pt x="40471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04710" y="33337"/>
                </a:lnTo>
                <a:lnTo>
                  <a:pt x="404710" y="42862"/>
                </a:lnTo>
                <a:close/>
              </a:path>
              <a:path w="481329" h="76200">
                <a:moveTo>
                  <a:pt x="471385" y="42862"/>
                </a:moveTo>
                <a:lnTo>
                  <a:pt x="423760" y="42862"/>
                </a:lnTo>
                <a:lnTo>
                  <a:pt x="423760" y="33337"/>
                </a:lnTo>
                <a:lnTo>
                  <a:pt x="471385" y="33337"/>
                </a:lnTo>
                <a:lnTo>
                  <a:pt x="480910" y="38100"/>
                </a:lnTo>
                <a:lnTo>
                  <a:pt x="47138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7363" y="4642218"/>
            <a:ext cx="802005" cy="76200"/>
          </a:xfrm>
          <a:custGeom>
            <a:avLst/>
            <a:gdLst/>
            <a:ahLst/>
            <a:cxnLst/>
            <a:rect l="l" t="t" r="r" b="b"/>
            <a:pathLst>
              <a:path w="802004" h="76200">
                <a:moveTo>
                  <a:pt x="725525" y="76200"/>
                </a:moveTo>
                <a:lnTo>
                  <a:pt x="725525" y="0"/>
                </a:lnTo>
                <a:lnTo>
                  <a:pt x="792200" y="33337"/>
                </a:lnTo>
                <a:lnTo>
                  <a:pt x="744575" y="33337"/>
                </a:lnTo>
                <a:lnTo>
                  <a:pt x="744575" y="42862"/>
                </a:lnTo>
                <a:lnTo>
                  <a:pt x="792200" y="42862"/>
                </a:lnTo>
                <a:lnTo>
                  <a:pt x="725525" y="76200"/>
                </a:lnTo>
                <a:close/>
              </a:path>
              <a:path w="802004" h="76200">
                <a:moveTo>
                  <a:pt x="72552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25525" y="33337"/>
                </a:lnTo>
                <a:lnTo>
                  <a:pt x="725525" y="42862"/>
                </a:lnTo>
                <a:close/>
              </a:path>
              <a:path w="802004" h="76200">
                <a:moveTo>
                  <a:pt x="792200" y="42862"/>
                </a:moveTo>
                <a:lnTo>
                  <a:pt x="744575" y="42862"/>
                </a:lnTo>
                <a:lnTo>
                  <a:pt x="744575" y="33337"/>
                </a:lnTo>
                <a:lnTo>
                  <a:pt x="792200" y="33337"/>
                </a:lnTo>
                <a:lnTo>
                  <a:pt x="801725" y="38100"/>
                </a:lnTo>
                <a:lnTo>
                  <a:pt x="792200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15542" y="4642218"/>
            <a:ext cx="561340" cy="76200"/>
          </a:xfrm>
          <a:custGeom>
            <a:avLst/>
            <a:gdLst/>
            <a:ahLst/>
            <a:cxnLst/>
            <a:rect l="l" t="t" r="r" b="b"/>
            <a:pathLst>
              <a:path w="56134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3337"/>
                </a:lnTo>
                <a:lnTo>
                  <a:pt x="57150" y="33337"/>
                </a:lnTo>
                <a:lnTo>
                  <a:pt x="57150" y="42862"/>
                </a:lnTo>
                <a:lnTo>
                  <a:pt x="76200" y="42862"/>
                </a:lnTo>
                <a:lnTo>
                  <a:pt x="76200" y="76200"/>
                </a:lnTo>
                <a:close/>
              </a:path>
              <a:path w="561340" h="76200">
                <a:moveTo>
                  <a:pt x="76200" y="42862"/>
                </a:moveTo>
                <a:lnTo>
                  <a:pt x="57150" y="42862"/>
                </a:lnTo>
                <a:lnTo>
                  <a:pt x="57150" y="33337"/>
                </a:lnTo>
                <a:lnTo>
                  <a:pt x="76200" y="33337"/>
                </a:lnTo>
                <a:lnTo>
                  <a:pt x="76200" y="42862"/>
                </a:lnTo>
                <a:close/>
              </a:path>
              <a:path w="561340" h="76200">
                <a:moveTo>
                  <a:pt x="561276" y="42862"/>
                </a:moveTo>
                <a:lnTo>
                  <a:pt x="76200" y="42862"/>
                </a:lnTo>
                <a:lnTo>
                  <a:pt x="76200" y="33337"/>
                </a:lnTo>
                <a:lnTo>
                  <a:pt x="561276" y="33337"/>
                </a:lnTo>
                <a:lnTo>
                  <a:pt x="561276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15542" y="4529442"/>
            <a:ext cx="0" cy="377825"/>
          </a:xfrm>
          <a:custGeom>
            <a:avLst/>
            <a:gdLst/>
            <a:ahLst/>
            <a:cxnLst/>
            <a:rect l="l" t="t" r="r" b="b"/>
            <a:pathLst>
              <a:path w="0" h="377825">
                <a:moveTo>
                  <a:pt x="0" y="0"/>
                </a:moveTo>
                <a:lnTo>
                  <a:pt x="0" y="3774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35289" y="2953867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55558" y="4366002"/>
            <a:ext cx="844550" cy="88455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80"/>
              </a:spcBef>
            </a:pPr>
            <a:r>
              <a:rPr dirty="0" sz="2000" spc="-10" b="1" i="1">
                <a:latin typeface="Book Antiqua"/>
                <a:cs typeface="Book Antiqua"/>
              </a:rPr>
              <a:t>v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4825" y="1866264"/>
            <a:ext cx="7650480" cy="2837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二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黑体"/>
                <a:cs typeface="黑体"/>
              </a:rPr>
              <a:t>导体中电子定向移动的平均速</a:t>
            </a:r>
            <a:r>
              <a:rPr dirty="0" sz="2800" spc="-5">
                <a:latin typeface="黑体"/>
                <a:cs typeface="黑体"/>
              </a:rPr>
              <a:t>率</a:t>
            </a:r>
            <a:endParaRPr sz="2800">
              <a:latin typeface="黑体"/>
              <a:cs typeface="黑体"/>
            </a:endParaRPr>
          </a:p>
          <a:p>
            <a:pPr marL="2414270" marR="5080" indent="-228600">
              <a:lnSpc>
                <a:spcPct val="119900"/>
              </a:lnSpc>
              <a:spcBef>
                <a:spcPts val="1670"/>
              </a:spcBef>
              <a:buFont typeface="Arial"/>
              <a:buChar char="•"/>
              <a:tabLst>
                <a:tab pos="2414905" algn="l"/>
              </a:tabLst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猜测一下导体中电子定向移动</a:t>
            </a:r>
            <a:r>
              <a:rPr dirty="0" sz="2800" spc="-5">
                <a:latin typeface="华文楷体"/>
                <a:cs typeface="华文楷体"/>
              </a:rPr>
              <a:t>平 </a:t>
            </a:r>
            <a:r>
              <a:rPr dirty="0" sz="2800">
                <a:latin typeface="华文楷体"/>
                <a:cs typeface="华文楷体"/>
              </a:rPr>
              <a:t>均速率的数量级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427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4905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利用已知数据估算导体中电子</a:t>
            </a:r>
            <a:r>
              <a:rPr dirty="0" sz="2800" spc="-5">
                <a:latin typeface="华文楷体"/>
                <a:cs typeface="华文楷体"/>
              </a:rPr>
              <a:t>定 </a:t>
            </a:r>
            <a:r>
              <a:rPr dirty="0" sz="2800">
                <a:latin typeface="华文楷体"/>
                <a:cs typeface="华文楷体"/>
              </a:rPr>
              <a:t>向移动的平均速率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3560" y="2705100"/>
            <a:ext cx="1840991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435" y="1810384"/>
            <a:ext cx="8453120" cy="298005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有一条横截面积</a:t>
            </a:r>
            <a:r>
              <a:rPr dirty="0" sz="2700" i="1">
                <a:latin typeface="Times New Roman"/>
                <a:cs typeface="Times New Roman"/>
              </a:rPr>
              <a:t>S</a:t>
            </a:r>
            <a:r>
              <a:rPr dirty="0" sz="2700">
                <a:latin typeface="华文楷体"/>
                <a:cs typeface="华文楷体"/>
              </a:rPr>
              <a:t>＝</a:t>
            </a:r>
            <a:r>
              <a:rPr dirty="0" sz="2700">
                <a:latin typeface="Times New Roman"/>
                <a:cs typeface="Times New Roman"/>
              </a:rPr>
              <a:t>1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mm</a:t>
            </a:r>
            <a:r>
              <a:rPr dirty="0" baseline="38095" sz="2625" spc="-7">
                <a:latin typeface="Times New Roman"/>
                <a:cs typeface="Times New Roman"/>
              </a:rPr>
              <a:t>2</a:t>
            </a:r>
            <a:r>
              <a:rPr dirty="0" baseline="38095" sz="2625" spc="330">
                <a:latin typeface="Times New Roman"/>
                <a:cs typeface="Times New Roman"/>
              </a:rPr>
              <a:t> </a:t>
            </a:r>
            <a:r>
              <a:rPr dirty="0" sz="2700">
                <a:latin typeface="华文楷体"/>
                <a:cs typeface="华文楷体"/>
              </a:rPr>
              <a:t>的铜导线，通过的电流</a:t>
            </a:r>
            <a:r>
              <a:rPr dirty="0" sz="2700" i="1">
                <a:latin typeface="Times New Roman"/>
                <a:cs typeface="Times New Roman"/>
              </a:rPr>
              <a:t>I</a:t>
            </a:r>
            <a:r>
              <a:rPr dirty="0" sz="2700">
                <a:latin typeface="华文楷体"/>
                <a:cs typeface="华文楷体"/>
              </a:rPr>
              <a:t>＝</a:t>
            </a:r>
            <a:r>
              <a:rPr dirty="0" sz="270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5"/>
              </a:spcBef>
            </a:pP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。已知铜的密度</a:t>
            </a:r>
            <a:r>
              <a:rPr dirty="0" sz="2700" spc="-5" i="1">
                <a:latin typeface="Times New Roman"/>
                <a:cs typeface="Times New Roman"/>
              </a:rPr>
              <a:t>ρ</a:t>
            </a:r>
            <a:r>
              <a:rPr dirty="0" sz="2700" spc="-5">
                <a:latin typeface="华文楷体"/>
                <a:cs typeface="华文楷体"/>
              </a:rPr>
              <a:t>＝</a:t>
            </a:r>
            <a:r>
              <a:rPr dirty="0" sz="2700" spc="-5">
                <a:latin typeface="Times New Roman"/>
                <a:cs typeface="Times New Roman"/>
              </a:rPr>
              <a:t>8.9</a:t>
            </a:r>
            <a:r>
              <a:rPr dirty="0" sz="2700" spc="-5">
                <a:latin typeface="华文楷体"/>
                <a:cs typeface="华文楷体"/>
              </a:rPr>
              <a:t>×</a:t>
            </a:r>
            <a:r>
              <a:rPr dirty="0" sz="2700" spc="-5">
                <a:latin typeface="Times New Roman"/>
                <a:cs typeface="Times New Roman"/>
              </a:rPr>
              <a:t>10</a:t>
            </a:r>
            <a:r>
              <a:rPr dirty="0" baseline="38095" sz="2625" spc="-7">
                <a:latin typeface="Times New Roman"/>
                <a:cs typeface="Times New Roman"/>
              </a:rPr>
              <a:t>3 </a:t>
            </a:r>
            <a:r>
              <a:rPr dirty="0" sz="2700" spc="-5">
                <a:latin typeface="Times New Roman"/>
                <a:cs typeface="Times New Roman"/>
              </a:rPr>
              <a:t>kg/m</a:t>
            </a:r>
            <a:r>
              <a:rPr dirty="0" baseline="38095" sz="2625" spc="-7">
                <a:latin typeface="Times New Roman"/>
                <a:cs typeface="Times New Roman"/>
              </a:rPr>
              <a:t>3</a:t>
            </a:r>
            <a:r>
              <a:rPr dirty="0" sz="2700" spc="-5">
                <a:latin typeface="华文楷体"/>
                <a:cs typeface="华文楷体"/>
              </a:rPr>
              <a:t>，</a:t>
            </a:r>
            <a:r>
              <a:rPr dirty="0" sz="2700">
                <a:latin typeface="华文楷体"/>
                <a:cs typeface="华文楷体"/>
              </a:rPr>
              <a:t>铜的摩尔质量</a:t>
            </a:r>
            <a:r>
              <a:rPr dirty="0" sz="2700" i="1"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  <a:p>
            <a:pPr marL="241300" marR="5080">
              <a:lnSpc>
                <a:spcPct val="119400"/>
              </a:lnSpc>
              <a:spcBef>
                <a:spcPts val="15"/>
              </a:spcBef>
            </a:pPr>
            <a:r>
              <a:rPr dirty="0" sz="2700">
                <a:latin typeface="华文楷体"/>
                <a:cs typeface="华文楷体"/>
              </a:rPr>
              <a:t>＝</a:t>
            </a:r>
            <a:r>
              <a:rPr dirty="0" sz="2700">
                <a:latin typeface="Times New Roman"/>
                <a:cs typeface="Times New Roman"/>
              </a:rPr>
              <a:t>6.4</a:t>
            </a:r>
            <a:r>
              <a:rPr dirty="0" sz="2700">
                <a:latin typeface="华文楷体"/>
                <a:cs typeface="华文楷体"/>
              </a:rPr>
              <a:t>×</a:t>
            </a:r>
            <a:r>
              <a:rPr dirty="0" sz="2700">
                <a:latin typeface="Times New Roman"/>
                <a:cs typeface="Times New Roman"/>
              </a:rPr>
              <a:t>10</a:t>
            </a:r>
            <a:r>
              <a:rPr dirty="0" baseline="38095" sz="2625">
                <a:latin typeface="Times New Roman"/>
                <a:cs typeface="Times New Roman"/>
              </a:rPr>
              <a:t>-2</a:t>
            </a:r>
            <a:r>
              <a:rPr dirty="0" baseline="38095" sz="2625" spc="644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kg/mol</a:t>
            </a:r>
            <a:r>
              <a:rPr dirty="0" sz="2700" spc="-5">
                <a:latin typeface="华文楷体"/>
                <a:cs typeface="华文楷体"/>
              </a:rPr>
              <a:t>，</a:t>
            </a:r>
            <a:r>
              <a:rPr dirty="0" sz="2700">
                <a:latin typeface="华文楷体"/>
                <a:cs typeface="华文楷体"/>
              </a:rPr>
              <a:t>阿伏加德罗常数</a:t>
            </a:r>
            <a:r>
              <a:rPr dirty="0" sz="2700" i="1">
                <a:latin typeface="Times New Roman"/>
                <a:cs typeface="Times New Roman"/>
              </a:rPr>
              <a:t>N</a:t>
            </a:r>
            <a:r>
              <a:rPr dirty="0" baseline="-17460" sz="2625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＝</a:t>
            </a:r>
            <a:r>
              <a:rPr dirty="0" sz="2700">
                <a:latin typeface="Times New Roman"/>
                <a:cs typeface="Times New Roman"/>
              </a:rPr>
              <a:t>6.02</a:t>
            </a:r>
            <a:r>
              <a:rPr dirty="0" sz="2700">
                <a:latin typeface="华文楷体"/>
                <a:cs typeface="华文楷体"/>
              </a:rPr>
              <a:t>×</a:t>
            </a:r>
            <a:r>
              <a:rPr dirty="0" sz="2700">
                <a:latin typeface="Times New Roman"/>
                <a:cs typeface="Times New Roman"/>
              </a:rPr>
              <a:t>10</a:t>
            </a:r>
            <a:r>
              <a:rPr dirty="0" baseline="38095" sz="2625">
                <a:latin typeface="Times New Roman"/>
                <a:cs typeface="Times New Roman"/>
              </a:rPr>
              <a:t>23  </a:t>
            </a:r>
            <a:r>
              <a:rPr dirty="0" sz="2700" spc="-5">
                <a:latin typeface="Times New Roman"/>
                <a:cs typeface="Times New Roman"/>
              </a:rPr>
              <a:t>mol</a:t>
            </a:r>
            <a:r>
              <a:rPr dirty="0" baseline="38095" sz="2625" spc="-7">
                <a:latin typeface="Times New Roman"/>
                <a:cs typeface="Times New Roman"/>
              </a:rPr>
              <a:t>-1</a:t>
            </a:r>
            <a:r>
              <a:rPr dirty="0" sz="2700" spc="-5">
                <a:latin typeface="华文楷体"/>
                <a:cs typeface="华文楷体"/>
              </a:rPr>
              <a:t>，</a:t>
            </a:r>
            <a:r>
              <a:rPr dirty="0" sz="2700">
                <a:latin typeface="华文楷体"/>
                <a:cs typeface="华文楷体"/>
              </a:rPr>
              <a:t>电子的电荷量</a:t>
            </a:r>
            <a:r>
              <a:rPr dirty="0" sz="2700" i="1">
                <a:latin typeface="Times New Roman"/>
                <a:cs typeface="Times New Roman"/>
              </a:rPr>
              <a:t>e</a:t>
            </a:r>
            <a:r>
              <a:rPr dirty="0" sz="2700">
                <a:latin typeface="华文楷体"/>
                <a:cs typeface="华文楷体"/>
              </a:rPr>
              <a:t>＝</a:t>
            </a:r>
            <a:r>
              <a:rPr dirty="0" sz="2700">
                <a:latin typeface="Times New Roman"/>
                <a:cs typeface="Times New Roman"/>
              </a:rPr>
              <a:t>-1.6</a:t>
            </a:r>
            <a:r>
              <a:rPr dirty="0" sz="2700">
                <a:latin typeface="华文楷体"/>
                <a:cs typeface="华文楷体"/>
              </a:rPr>
              <a:t>×</a:t>
            </a:r>
            <a:r>
              <a:rPr dirty="0" sz="2700">
                <a:latin typeface="Times New Roman"/>
                <a:cs typeface="Times New Roman"/>
              </a:rPr>
              <a:t>10</a:t>
            </a:r>
            <a:r>
              <a:rPr dirty="0" baseline="38095" sz="2625">
                <a:latin typeface="Times New Roman"/>
                <a:cs typeface="Times New Roman"/>
              </a:rPr>
              <a:t>-19</a:t>
            </a:r>
            <a:r>
              <a:rPr dirty="0" baseline="38095" sz="2625" spc="262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C</a:t>
            </a:r>
            <a:r>
              <a:rPr dirty="0" sz="2700">
                <a:latin typeface="华文楷体"/>
                <a:cs typeface="华文楷体"/>
              </a:rPr>
              <a:t>。在这个问题中可 以认为导线中每个铜原子贡献一个自由电子。求铜导 线中自由电子定向移动的平均速率。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2025-04-19T13:10:19Z</dcterms:created>
  <dcterms:modified xsi:type="dcterms:W3CDTF">2025-04-19T13:10:19Z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