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1652" y="-12077"/>
            <a:ext cx="770069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7037" y="1104798"/>
            <a:ext cx="1448435" cy="37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8839" y="2499982"/>
            <a:ext cx="7057390" cy="208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58869" y="2453322"/>
            <a:ext cx="20256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50" b="1">
                <a:solidFill>
                  <a:srgbClr val="E1EFD9"/>
                </a:solidFill>
                <a:latin typeface="微软雅黑"/>
                <a:cs typeface="微软雅黑"/>
              </a:rPr>
              <a:t>宇宙航</a:t>
            </a:r>
            <a:r>
              <a:rPr dirty="0" sz="3600" b="1">
                <a:solidFill>
                  <a:srgbClr val="E1EFD9"/>
                </a:solidFill>
                <a:latin typeface="微软雅黑"/>
                <a:cs typeface="微软雅黑"/>
              </a:rPr>
              <a:t>行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499" y="1734566"/>
            <a:ext cx="5168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人教版高中物理必修2</a:t>
            </a:r>
            <a:r>
              <a:rPr dirty="0" sz="1800" spc="-50">
                <a:solidFill>
                  <a:srgbClr val="FFF1CC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第七章</a:t>
            </a:r>
            <a:r>
              <a:rPr dirty="0" sz="1800" spc="-45">
                <a:solidFill>
                  <a:srgbClr val="FFF1CC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万有引力与宇宙航行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392" y="3474923"/>
            <a:ext cx="3089275" cy="8280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 b="1">
                <a:solidFill>
                  <a:srgbClr val="001F5F"/>
                </a:solidFill>
                <a:latin typeface="楷体"/>
                <a:cs typeface="楷体"/>
              </a:rPr>
              <a:t>主讲人：赵艳</a:t>
            </a:r>
            <a:r>
              <a:rPr dirty="0" sz="2000" spc="-5" b="1">
                <a:solidFill>
                  <a:srgbClr val="001F5F"/>
                </a:solidFill>
                <a:latin typeface="楷体"/>
                <a:cs typeface="楷体"/>
              </a:rPr>
              <a:t>红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23875" algn="l"/>
              </a:tabLst>
            </a:pPr>
            <a:r>
              <a:rPr dirty="0" sz="2000" spc="-5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2000" spc="-5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20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2000" spc="-5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20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7402" y="1080439"/>
            <a:ext cx="5111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2.</a:t>
            </a:r>
            <a:r>
              <a:rPr dirty="0" sz="2400">
                <a:latin typeface="华文楷体"/>
                <a:cs typeface="华文楷体"/>
              </a:rPr>
              <a:t>做匀速圆周运动的人造卫星运行规律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5252" y="1086154"/>
            <a:ext cx="9029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15">
                <a:latin typeface="华文楷体"/>
                <a:cs typeface="华文楷体"/>
              </a:rPr>
              <a:t>万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latin typeface="华文楷体"/>
                <a:cs typeface="华文楷体"/>
              </a:rPr>
              <a:t>n</a:t>
            </a:r>
            <a:endParaRPr baseline="-17921" sz="2325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8889" y="1989950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431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7610" y="2025561"/>
            <a:ext cx="45085" cy="16510"/>
          </a:xfrm>
          <a:custGeom>
            <a:avLst/>
            <a:gdLst/>
            <a:ahLst/>
            <a:cxnLst/>
            <a:rect l="l" t="t" r="r" b="b"/>
            <a:pathLst>
              <a:path w="45085" h="16510">
                <a:moveTo>
                  <a:pt x="0" y="16078"/>
                </a:moveTo>
                <a:lnTo>
                  <a:pt x="44970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02580" y="2030158"/>
            <a:ext cx="65405" cy="196850"/>
          </a:xfrm>
          <a:custGeom>
            <a:avLst/>
            <a:gdLst/>
            <a:ahLst/>
            <a:cxnLst/>
            <a:rect l="l" t="t" r="r" b="b"/>
            <a:pathLst>
              <a:path w="65404" h="196850">
                <a:moveTo>
                  <a:pt x="0" y="0"/>
                </a:moveTo>
                <a:lnTo>
                  <a:pt x="65163" y="196418"/>
                </a:lnTo>
              </a:path>
            </a:pathLst>
          </a:custGeom>
          <a:ln w="238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75085" y="1695894"/>
            <a:ext cx="86360" cy="530860"/>
          </a:xfrm>
          <a:custGeom>
            <a:avLst/>
            <a:gdLst/>
            <a:ahLst/>
            <a:cxnLst/>
            <a:rect l="l" t="t" r="r" b="b"/>
            <a:pathLst>
              <a:path w="86360" h="530860">
                <a:moveTo>
                  <a:pt x="0" y="530682"/>
                </a:moveTo>
                <a:lnTo>
                  <a:pt x="86271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61356" y="169589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39" h="0">
                <a:moveTo>
                  <a:pt x="0" y="0"/>
                </a:moveTo>
                <a:lnTo>
                  <a:pt x="688327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17565" y="1985810"/>
            <a:ext cx="11303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5" i="1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9042" y="1674520"/>
            <a:ext cx="37338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30" i="1">
                <a:latin typeface="Times New Roman"/>
                <a:cs typeface="Times New Roman"/>
              </a:rPr>
              <a:t>G</a:t>
            </a:r>
            <a:r>
              <a:rPr dirty="0" sz="1700" spc="55" i="1">
                <a:latin typeface="Times New Roman"/>
                <a:cs typeface="Times New Roman"/>
              </a:rPr>
              <a:t>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5589" y="1834184"/>
            <a:ext cx="27559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0" i="1">
                <a:latin typeface="Times New Roman"/>
                <a:cs typeface="Times New Roman"/>
              </a:rPr>
              <a:t>v</a:t>
            </a:r>
            <a:r>
              <a:rPr dirty="0" sz="1700" spc="40" i="1">
                <a:latin typeface="Times New Roman"/>
                <a:cs typeface="Times New Roman"/>
              </a:rPr>
              <a:t>=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22087" y="2739948"/>
            <a:ext cx="44450" cy="16510"/>
          </a:xfrm>
          <a:custGeom>
            <a:avLst/>
            <a:gdLst/>
            <a:ahLst/>
            <a:cxnLst/>
            <a:rect l="l" t="t" r="r" b="b"/>
            <a:pathLst>
              <a:path w="44450" h="16510">
                <a:moveTo>
                  <a:pt x="0" y="16078"/>
                </a:moveTo>
                <a:lnTo>
                  <a:pt x="43865" y="0"/>
                </a:lnTo>
              </a:path>
            </a:pathLst>
          </a:custGeom>
          <a:ln w="117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65953" y="2744533"/>
            <a:ext cx="64135" cy="196850"/>
          </a:xfrm>
          <a:custGeom>
            <a:avLst/>
            <a:gdLst/>
            <a:ahLst/>
            <a:cxnLst/>
            <a:rect l="l" t="t" r="r" b="b"/>
            <a:pathLst>
              <a:path w="64135" h="196850">
                <a:moveTo>
                  <a:pt x="0" y="0"/>
                </a:moveTo>
                <a:lnTo>
                  <a:pt x="63588" y="196430"/>
                </a:lnTo>
              </a:path>
            </a:pathLst>
          </a:custGeom>
          <a:ln w="235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36705" y="2410269"/>
            <a:ext cx="84455" cy="530860"/>
          </a:xfrm>
          <a:custGeom>
            <a:avLst/>
            <a:gdLst/>
            <a:ahLst/>
            <a:cxnLst/>
            <a:rect l="l" t="t" r="r" b="b"/>
            <a:pathLst>
              <a:path w="84454" h="530860">
                <a:moveTo>
                  <a:pt x="0" y="530694"/>
                </a:moveTo>
                <a:lnTo>
                  <a:pt x="84162" y="0"/>
                </a:lnTo>
              </a:path>
            </a:pathLst>
          </a:custGeom>
          <a:ln w="117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20868" y="2410269"/>
            <a:ext cx="671830" cy="0"/>
          </a:xfrm>
          <a:custGeom>
            <a:avLst/>
            <a:gdLst/>
            <a:ahLst/>
            <a:cxnLst/>
            <a:rect l="l" t="t" r="r" b="b"/>
            <a:pathLst>
              <a:path w="671829" h="0">
                <a:moveTo>
                  <a:pt x="0" y="0"/>
                </a:moveTo>
                <a:lnTo>
                  <a:pt x="671588" y="0"/>
                </a:lnTo>
              </a:path>
            </a:pathLst>
          </a:custGeom>
          <a:ln w="117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47576" y="2388895"/>
            <a:ext cx="62928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855"/>
              </a:lnSpc>
              <a:spcBef>
                <a:spcPts val="125"/>
              </a:spcBef>
              <a:tabLst>
                <a:tab pos="603250" algn="l"/>
              </a:tabLst>
            </a:pPr>
            <a:r>
              <a:rPr dirty="0" u="sng" sz="17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GM	</a:t>
            </a:r>
            <a:endParaRPr sz="1700">
              <a:latin typeface="Times New Roman"/>
              <a:cs typeface="Times New Roman"/>
            </a:endParaRPr>
          </a:p>
          <a:p>
            <a:pPr algn="ctr" marR="68580">
              <a:lnSpc>
                <a:spcPts val="1855"/>
              </a:lnSpc>
            </a:pPr>
            <a:r>
              <a:rPr dirty="0" baseline="-26143" sz="2550" spc="15" i="1">
                <a:latin typeface="Times New Roman"/>
                <a:cs typeface="Times New Roman"/>
              </a:rPr>
              <a:t>r</a:t>
            </a:r>
            <a:r>
              <a:rPr dirty="0" baseline="-26143" sz="2550" spc="300" i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7465" y="2548559"/>
            <a:ext cx="14922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>
                <a:latin typeface="Times New Roman"/>
                <a:cs typeface="Times New Roman"/>
              </a:rPr>
              <a:t>=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2702" y="1788477"/>
            <a:ext cx="5499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华文楷体"/>
                <a:cs typeface="华文楷体"/>
              </a:rPr>
              <a:t>(</a:t>
            </a:r>
            <a:r>
              <a:rPr dirty="0" sz="2000" b="1">
                <a:latin typeface="华文楷体"/>
                <a:cs typeface="华文楷体"/>
              </a:rPr>
              <a:t>1</a:t>
            </a:r>
            <a:r>
              <a:rPr dirty="0" sz="2000" spc="-5" b="1">
                <a:latin typeface="华文楷体"/>
                <a:cs typeface="华文楷体"/>
              </a:rPr>
              <a:t>)</a:t>
            </a:r>
            <a:r>
              <a:rPr dirty="0" sz="2000" b="1">
                <a:latin typeface="华文楷体"/>
                <a:cs typeface="华文楷体"/>
              </a:rPr>
              <a:t>由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6072" y="1788477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得：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74913" y="2002142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 h="0">
                <a:moveTo>
                  <a:pt x="0" y="0"/>
                </a:moveTo>
                <a:lnTo>
                  <a:pt x="567880" y="0"/>
                </a:lnTo>
              </a:path>
            </a:pathLst>
          </a:custGeom>
          <a:ln w="10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34767" y="2002142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223" y="0"/>
                </a:lnTo>
              </a:path>
            </a:pathLst>
          </a:custGeom>
          <a:ln w="10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448928" y="1833981"/>
            <a:ext cx="56134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i="1">
                <a:latin typeface="Times New Roman"/>
                <a:cs typeface="Times New Roman"/>
              </a:rPr>
              <a:t>=m</a:t>
            </a:r>
            <a:r>
              <a:rPr dirty="0" sz="1850" spc="310" i="1">
                <a:latin typeface="Times New Roman"/>
                <a:cs typeface="Times New Roman"/>
              </a:rPr>
              <a:t> </a:t>
            </a:r>
            <a:r>
              <a:rPr dirty="0" baseline="-39039" sz="2775" spc="15" i="1">
                <a:latin typeface="Times New Roman"/>
                <a:cs typeface="Times New Roman"/>
              </a:rPr>
              <a:t>r</a:t>
            </a:r>
            <a:endParaRPr baseline="-39039" sz="27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1014" y="1659458"/>
            <a:ext cx="56959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i="1">
                <a:latin typeface="Times New Roman"/>
                <a:cs typeface="Times New Roman"/>
              </a:rPr>
              <a:t>G</a:t>
            </a:r>
            <a:r>
              <a:rPr dirty="0" sz="1850" spc="20" i="1">
                <a:latin typeface="Times New Roman"/>
                <a:cs typeface="Times New Roman"/>
              </a:rPr>
              <a:t>Mm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4639" y="1551482"/>
            <a:ext cx="217804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5525" sz="2775" spc="202" i="1">
                <a:latin typeface="Times New Roman"/>
                <a:cs typeface="Times New Roman"/>
              </a:rPr>
              <a:t>v</a:t>
            </a:r>
            <a:r>
              <a:rPr dirty="0" sz="1100" spc="-5" b="1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1867" y="1891741"/>
            <a:ext cx="21399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5525" sz="2775" spc="15" i="1">
                <a:latin typeface="Times New Roman"/>
                <a:cs typeface="Times New Roman"/>
              </a:rPr>
              <a:t>r</a:t>
            </a:r>
            <a:r>
              <a:rPr dirty="0" baseline="-25525" sz="2775" spc="-487" i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36072" y="3217227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得：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2702" y="2531363"/>
            <a:ext cx="5499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华文楷体"/>
                <a:cs typeface="华文楷体"/>
              </a:rPr>
              <a:t>(</a:t>
            </a:r>
            <a:r>
              <a:rPr dirty="0" sz="2000" b="1">
                <a:latin typeface="华文楷体"/>
                <a:cs typeface="华文楷体"/>
              </a:rPr>
              <a:t>2</a:t>
            </a:r>
            <a:r>
              <a:rPr dirty="0" sz="2000" spc="-5" b="1">
                <a:latin typeface="华文楷体"/>
                <a:cs typeface="华文楷体"/>
              </a:rPr>
              <a:t>)</a:t>
            </a:r>
            <a:r>
              <a:rPr dirty="0" sz="2000" b="1">
                <a:latin typeface="华文楷体"/>
                <a:cs typeface="华文楷体"/>
              </a:rPr>
              <a:t>由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6072" y="2531363"/>
            <a:ext cx="7448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得：</a:t>
            </a:r>
            <a:r>
              <a:rPr dirty="0" sz="2000" spc="-145" b="1">
                <a:latin typeface="华文楷体"/>
                <a:cs typeface="华文楷体"/>
              </a:rPr>
              <a:t> </a:t>
            </a:r>
            <a:r>
              <a:rPr dirty="0" baseline="4901" sz="2550" spc="22" i="1">
                <a:latin typeface="Times New Roman"/>
                <a:cs typeface="Times New Roman"/>
              </a:rPr>
              <a:t>ω</a:t>
            </a:r>
            <a:endParaRPr baseline="4901"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68347" y="2742336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4" h="0">
                <a:moveTo>
                  <a:pt x="0" y="0"/>
                </a:moveTo>
                <a:lnTo>
                  <a:pt x="556628" y="0"/>
                </a:lnTo>
              </a:path>
            </a:pathLst>
          </a:custGeom>
          <a:ln w="98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864271" y="2577452"/>
            <a:ext cx="126809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40540" sz="2775" spc="67" i="1">
                <a:latin typeface="Times New Roman"/>
                <a:cs typeface="Times New Roman"/>
              </a:rPr>
              <a:t>GMm</a:t>
            </a:r>
            <a:r>
              <a:rPr dirty="0" sz="1850" spc="45" i="1">
                <a:latin typeface="Times New Roman"/>
                <a:cs typeface="Times New Roman"/>
              </a:rPr>
              <a:t>=mω</a:t>
            </a:r>
            <a:r>
              <a:rPr dirty="0" baseline="44973" sz="1575" spc="67" b="1">
                <a:latin typeface="Times New Roman"/>
                <a:cs typeface="Times New Roman"/>
              </a:rPr>
              <a:t>2</a:t>
            </a:r>
            <a:r>
              <a:rPr dirty="0" baseline="44973" sz="1575" spc="-315" b="1">
                <a:latin typeface="Times New Roman"/>
                <a:cs typeface="Times New Roman"/>
              </a:rPr>
              <a:t> </a:t>
            </a:r>
            <a:r>
              <a:rPr dirty="0" sz="1850" spc="-5" i="1">
                <a:latin typeface="Times New Roman"/>
                <a:cs typeface="Times New Roman"/>
              </a:rPr>
              <a:t>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31745" y="2634106"/>
            <a:ext cx="21018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5525" sz="2775" spc="-7" i="1">
                <a:latin typeface="Times New Roman"/>
                <a:cs typeface="Times New Roman"/>
              </a:rPr>
              <a:t>r</a:t>
            </a:r>
            <a:r>
              <a:rPr dirty="0" baseline="-25525" sz="2775" spc="-494" i="1">
                <a:latin typeface="Times New Roman"/>
                <a:cs typeface="Times New Roman"/>
              </a:rPr>
              <a:t> </a:t>
            </a:r>
            <a:r>
              <a:rPr dirty="0" sz="1050" spc="10" b="1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79054" y="3470325"/>
            <a:ext cx="589280" cy="0"/>
          </a:xfrm>
          <a:custGeom>
            <a:avLst/>
            <a:gdLst/>
            <a:ahLst/>
            <a:cxnLst/>
            <a:rect l="l" t="t" r="r" b="b"/>
            <a:pathLst>
              <a:path w="589280" h="0">
                <a:moveTo>
                  <a:pt x="0" y="0"/>
                </a:moveTo>
                <a:lnTo>
                  <a:pt x="588987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74607" y="3470325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 h="0">
                <a:moveTo>
                  <a:pt x="0" y="0"/>
                </a:moveTo>
                <a:lnTo>
                  <a:pt x="402653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102702" y="3217227"/>
            <a:ext cx="12649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5165" algn="l"/>
              </a:tabLst>
            </a:pPr>
            <a:r>
              <a:rPr dirty="0" sz="2000" spc="-5" b="1">
                <a:latin typeface="华文楷体"/>
                <a:cs typeface="华文楷体"/>
              </a:rPr>
              <a:t>(</a:t>
            </a:r>
            <a:r>
              <a:rPr dirty="0" sz="2000" b="1">
                <a:latin typeface="华文楷体"/>
                <a:cs typeface="华文楷体"/>
              </a:rPr>
              <a:t>3</a:t>
            </a:r>
            <a:r>
              <a:rPr dirty="0" sz="2000" spc="-5" b="1">
                <a:latin typeface="华文楷体"/>
                <a:cs typeface="华文楷体"/>
              </a:rPr>
              <a:t>)</a:t>
            </a:r>
            <a:r>
              <a:rPr dirty="0" sz="2000" b="1">
                <a:latin typeface="华文楷体"/>
                <a:cs typeface="华文楷体"/>
              </a:rPr>
              <a:t>由</a:t>
            </a:r>
            <a:r>
              <a:rPr dirty="0" sz="2000" b="1">
                <a:latin typeface="华文楷体"/>
                <a:cs typeface="华文楷体"/>
              </a:rPr>
              <a:t>	</a:t>
            </a:r>
            <a:r>
              <a:rPr dirty="0" baseline="24216" sz="2925" i="1">
                <a:latin typeface="Times New Roman"/>
                <a:cs typeface="Times New Roman"/>
              </a:rPr>
              <a:t>G</a:t>
            </a:r>
            <a:r>
              <a:rPr dirty="0" baseline="24216" sz="2925" spc="7" i="1">
                <a:latin typeface="Times New Roman"/>
                <a:cs typeface="Times New Roman"/>
              </a:rPr>
              <a:t>Mm</a:t>
            </a:r>
            <a:endParaRPr baseline="24216" sz="29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2701" y="3355301"/>
            <a:ext cx="22161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5641" sz="2925" i="1">
                <a:latin typeface="Times New Roman"/>
                <a:cs typeface="Times New Roman"/>
              </a:rPr>
              <a:t>r</a:t>
            </a:r>
            <a:r>
              <a:rPr dirty="0" baseline="-25641" sz="2925" spc="-517" i="1">
                <a:latin typeface="Times New Roman"/>
                <a:cs typeface="Times New Roman"/>
              </a:rPr>
              <a:t> </a:t>
            </a:r>
            <a:r>
              <a:rPr dirty="0" sz="1150" spc="-5" b="1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74887" y="3114573"/>
            <a:ext cx="955040" cy="504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6559">
              <a:lnSpc>
                <a:spcPts val="1880"/>
              </a:lnSpc>
              <a:spcBef>
                <a:spcPts val="105"/>
              </a:spcBef>
            </a:pPr>
            <a:r>
              <a:rPr dirty="0" sz="1950" spc="5">
                <a:latin typeface="Times New Roman"/>
                <a:cs typeface="Times New Roman"/>
              </a:rPr>
              <a:t>4</a:t>
            </a:r>
            <a:r>
              <a:rPr dirty="0" sz="1950" spc="5" i="1">
                <a:latin typeface="Times New Roman"/>
                <a:cs typeface="Times New Roman"/>
              </a:rPr>
              <a:t>π</a:t>
            </a:r>
            <a:r>
              <a:rPr dirty="0" sz="1950" spc="-300" i="1">
                <a:latin typeface="Times New Roman"/>
                <a:cs typeface="Times New Roman"/>
              </a:rPr>
              <a:t> </a:t>
            </a:r>
            <a:r>
              <a:rPr dirty="0" baseline="43478" sz="1725" spc="-7" b="1">
                <a:latin typeface="Times New Roman"/>
                <a:cs typeface="Times New Roman"/>
              </a:rPr>
              <a:t>2</a:t>
            </a:r>
            <a:endParaRPr baseline="43478" sz="1725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  <a:tabLst>
                <a:tab pos="845185" algn="l"/>
              </a:tabLst>
            </a:pPr>
            <a:r>
              <a:rPr dirty="0" sz="1950" i="1">
                <a:latin typeface="Times New Roman"/>
                <a:cs typeface="Times New Roman"/>
              </a:rPr>
              <a:t>=</a:t>
            </a:r>
            <a:r>
              <a:rPr dirty="0" sz="1950" spc="5" i="1">
                <a:latin typeface="Times New Roman"/>
                <a:cs typeface="Times New Roman"/>
              </a:rPr>
              <a:t>m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-225" i="1">
                <a:latin typeface="Times New Roman"/>
                <a:cs typeface="Times New Roman"/>
              </a:rPr>
              <a:t> </a:t>
            </a:r>
            <a:r>
              <a:rPr dirty="0" baseline="-38461" sz="2925" i="1">
                <a:latin typeface="Times New Roman"/>
                <a:cs typeface="Times New Roman"/>
              </a:rPr>
              <a:t>T</a:t>
            </a:r>
            <a:r>
              <a:rPr dirty="0" baseline="-38461" sz="2925" spc="-225" i="1">
                <a:latin typeface="Times New Roman"/>
                <a:cs typeface="Times New Roman"/>
              </a:rPr>
              <a:t> </a:t>
            </a:r>
            <a:r>
              <a:rPr dirty="0" baseline="-21739" sz="1725" spc="-7" b="1">
                <a:latin typeface="Times New Roman"/>
                <a:cs typeface="Times New Roman"/>
              </a:rPr>
              <a:t>2</a:t>
            </a:r>
            <a:r>
              <a:rPr dirty="0" baseline="-21739" sz="1725" b="1">
                <a:latin typeface="Times New Roman"/>
                <a:cs typeface="Times New Roman"/>
              </a:rPr>
              <a:t>	</a:t>
            </a:r>
            <a:r>
              <a:rPr dirty="0" sz="1950" i="1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72367" y="3427577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 h="0">
                <a:moveTo>
                  <a:pt x="0" y="0"/>
                </a:moveTo>
                <a:lnTo>
                  <a:pt x="802716" y="0"/>
                </a:lnTo>
              </a:path>
            </a:pathLst>
          </a:custGeom>
          <a:ln w="11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55324" y="3453269"/>
            <a:ext cx="42545" cy="15875"/>
          </a:xfrm>
          <a:custGeom>
            <a:avLst/>
            <a:gdLst/>
            <a:ahLst/>
            <a:cxnLst/>
            <a:rect l="l" t="t" r="r" b="b"/>
            <a:pathLst>
              <a:path w="42545" h="15875">
                <a:moveTo>
                  <a:pt x="0" y="15633"/>
                </a:moveTo>
                <a:lnTo>
                  <a:pt x="42202" y="0"/>
                </a:lnTo>
              </a:path>
            </a:pathLst>
          </a:custGeom>
          <a:ln w="11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97526" y="3457740"/>
            <a:ext cx="61594" cy="203835"/>
          </a:xfrm>
          <a:custGeom>
            <a:avLst/>
            <a:gdLst/>
            <a:ahLst/>
            <a:cxnLst/>
            <a:rect l="l" t="t" r="r" b="b"/>
            <a:pathLst>
              <a:path w="61595" h="203835">
                <a:moveTo>
                  <a:pt x="0" y="0"/>
                </a:moveTo>
                <a:lnTo>
                  <a:pt x="61150" y="203238"/>
                </a:lnTo>
              </a:path>
            </a:pathLst>
          </a:custGeom>
          <a:ln w="22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65572" y="3114332"/>
            <a:ext cx="81280" cy="546735"/>
          </a:xfrm>
          <a:custGeom>
            <a:avLst/>
            <a:gdLst/>
            <a:ahLst/>
            <a:cxnLst/>
            <a:rect l="l" t="t" r="r" b="b"/>
            <a:pathLst>
              <a:path w="81279" h="546735">
                <a:moveTo>
                  <a:pt x="0" y="546646"/>
                </a:moveTo>
                <a:lnTo>
                  <a:pt x="80949" y="0"/>
                </a:lnTo>
              </a:path>
            </a:pathLst>
          </a:custGeom>
          <a:ln w="11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46522" y="3114332"/>
            <a:ext cx="856615" cy="0"/>
          </a:xfrm>
          <a:custGeom>
            <a:avLst/>
            <a:gdLst/>
            <a:ahLst/>
            <a:cxnLst/>
            <a:rect l="l" t="t" r="r" b="b"/>
            <a:pathLst>
              <a:path w="856614" h="0">
                <a:moveTo>
                  <a:pt x="0" y="0"/>
                </a:moveTo>
                <a:lnTo>
                  <a:pt x="856132" y="0"/>
                </a:lnTo>
              </a:path>
            </a:pathLst>
          </a:custGeom>
          <a:ln w="11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276799" y="3421976"/>
            <a:ext cx="35941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30" i="1">
                <a:latin typeface="Times New Roman"/>
                <a:cs typeface="Times New Roman"/>
              </a:rPr>
              <a:t>GM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17148" y="3274567"/>
            <a:ext cx="29019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20" i="1">
                <a:latin typeface="Times New Roman"/>
                <a:cs typeface="Times New Roman"/>
              </a:rPr>
              <a:t>T=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41213" y="3023298"/>
            <a:ext cx="36385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5" b="1">
                <a:latin typeface="Times New Roman"/>
                <a:cs typeface="Times New Roman"/>
              </a:rPr>
              <a:t>2 </a:t>
            </a:r>
            <a:r>
              <a:rPr dirty="0" baseline="-25252" sz="2475" spc="22" i="1">
                <a:latin typeface="Times New Roman"/>
                <a:cs typeface="Times New Roman"/>
              </a:rPr>
              <a:t>r</a:t>
            </a:r>
            <a:r>
              <a:rPr dirty="0" baseline="-25252" sz="2475" spc="15" i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76888" y="3119335"/>
            <a:ext cx="29845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15" b="1">
                <a:latin typeface="Times New Roman"/>
                <a:cs typeface="Times New Roman"/>
              </a:rPr>
              <a:t>4</a:t>
            </a:r>
            <a:r>
              <a:rPr dirty="0" sz="1650" spc="-35" b="1">
                <a:latin typeface="Times New Roman"/>
                <a:cs typeface="Times New Roman"/>
              </a:rPr>
              <a:t> </a:t>
            </a:r>
            <a:r>
              <a:rPr dirty="0" sz="1650" spc="15" i="1">
                <a:latin typeface="Times New Roman"/>
                <a:cs typeface="Times New Roman"/>
              </a:rPr>
              <a:t>π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29755" y="1929383"/>
            <a:ext cx="1571244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058252" y="3719036"/>
            <a:ext cx="6092190" cy="87503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800" b="1">
                <a:solidFill>
                  <a:srgbClr val="C00000"/>
                </a:solidFill>
                <a:latin typeface="黑体"/>
                <a:cs typeface="黑体"/>
              </a:rPr>
              <a:t>总结：</a:t>
            </a:r>
            <a:r>
              <a:rPr dirty="0" sz="1800" b="1">
                <a:solidFill>
                  <a:srgbClr val="C00000"/>
                </a:solidFill>
                <a:latin typeface="Times New Roman"/>
                <a:cs typeface="Times New Roman"/>
              </a:rPr>
              <a:t>a.</a:t>
            </a:r>
            <a:r>
              <a:rPr dirty="0" sz="1800" spc="-1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00000"/>
                </a:solidFill>
                <a:latin typeface="黑体"/>
                <a:cs typeface="黑体"/>
              </a:rPr>
              <a:t>卫星运动情况</a:t>
            </a:r>
            <a:r>
              <a:rPr dirty="0" sz="1800" spc="-4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dirty="0" sz="1800" spc="-40" i="1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dirty="0" sz="1850" spc="-545" i="1">
                <a:solidFill>
                  <a:srgbClr val="C00000"/>
                </a:solidFill>
                <a:latin typeface="黑体"/>
                <a:cs typeface="黑体"/>
              </a:rPr>
              <a:t>、</a:t>
            </a:r>
            <a:r>
              <a:rPr dirty="0" sz="1800" b="1" i="1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dirty="0" sz="1800" spc="-9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50" spc="-545" i="1">
                <a:solidFill>
                  <a:srgbClr val="C00000"/>
                </a:solidFill>
                <a:latin typeface="黑体"/>
                <a:cs typeface="黑体"/>
              </a:rPr>
              <a:t>、</a:t>
            </a:r>
            <a:r>
              <a:rPr dirty="0" sz="1800" i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sz="1800" spc="-10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dirty="0" sz="1800" b="1">
                <a:solidFill>
                  <a:srgbClr val="C00000"/>
                </a:solidFill>
                <a:latin typeface="黑体"/>
                <a:cs typeface="黑体"/>
              </a:rPr>
              <a:t>是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由</a:t>
            </a:r>
            <a:r>
              <a:rPr dirty="0" sz="1800" spc="-455" b="1">
                <a:solidFill>
                  <a:srgbClr val="C00000"/>
                </a:solidFill>
                <a:latin typeface="黑体"/>
                <a:cs typeface="黑体"/>
              </a:rPr>
              <a:t> </a:t>
            </a:r>
            <a:r>
              <a:rPr dirty="0" sz="1800" b="1" i="1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dirty="0" sz="1800" spc="-1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00000"/>
                </a:solidFill>
                <a:latin typeface="黑体"/>
                <a:cs typeface="黑体"/>
              </a:rPr>
              <a:t>和</a:t>
            </a:r>
            <a:r>
              <a:rPr dirty="0" sz="1800" spc="-5" b="1" i="1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dirty="0" sz="1800" b="1">
                <a:solidFill>
                  <a:srgbClr val="C00000"/>
                </a:solidFill>
                <a:latin typeface="黑体"/>
                <a:cs typeface="黑体"/>
              </a:rPr>
              <a:t>决定，与</a:t>
            </a:r>
            <a:r>
              <a:rPr dirty="0" sz="1800" spc="-5" b="1" i="1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dirty="0" sz="1800" b="1">
                <a:solidFill>
                  <a:srgbClr val="C00000"/>
                </a:solidFill>
                <a:latin typeface="黑体"/>
                <a:cs typeface="黑体"/>
              </a:rPr>
              <a:t>无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关</a:t>
            </a:r>
            <a:endParaRPr sz="1800">
              <a:latin typeface="黑体"/>
              <a:cs typeface="黑体"/>
            </a:endParaRPr>
          </a:p>
          <a:p>
            <a:pPr marL="747395">
              <a:lnSpc>
                <a:spcPct val="100000"/>
              </a:lnSpc>
              <a:spcBef>
                <a:spcPts val="1110"/>
              </a:spcBef>
            </a:pPr>
            <a:r>
              <a:rPr dirty="0" sz="1800" spc="-5" b="1">
                <a:solidFill>
                  <a:srgbClr val="C00000"/>
                </a:solidFill>
                <a:latin typeface="Times New Roman"/>
                <a:cs typeface="Times New Roman"/>
              </a:rPr>
              <a:t>b. </a:t>
            </a:r>
            <a:r>
              <a:rPr dirty="0" sz="1800" b="1">
                <a:solidFill>
                  <a:srgbClr val="C00000"/>
                </a:solidFill>
                <a:latin typeface="黑体"/>
                <a:cs typeface="黑体"/>
              </a:rPr>
              <a:t>“越近越快，越远越慢，与</a:t>
            </a:r>
            <a:r>
              <a:rPr dirty="0" sz="1800" spc="-5" b="1" i="1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dirty="0" sz="1800" b="1">
                <a:solidFill>
                  <a:srgbClr val="C00000"/>
                </a:solidFill>
                <a:latin typeface="黑体"/>
                <a:cs typeface="黑体"/>
              </a:rPr>
              <a:t>无关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”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789" y="982954"/>
            <a:ext cx="18605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A3838"/>
                </a:solidFill>
                <a:latin typeface="黑体"/>
                <a:cs typeface="黑体"/>
              </a:rPr>
              <a:t>三、同步卫</a:t>
            </a:r>
            <a:r>
              <a:rPr dirty="0" sz="2400" spc="-10" b="1">
                <a:solidFill>
                  <a:srgbClr val="3A3838"/>
                </a:solidFill>
                <a:latin typeface="黑体"/>
                <a:cs typeface="黑体"/>
              </a:rPr>
              <a:t>星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089" y="1557134"/>
            <a:ext cx="4843780" cy="13893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49400"/>
              </a:lnSpc>
              <a:spcBef>
                <a:spcPts val="80"/>
              </a:spcBef>
            </a:pPr>
            <a:r>
              <a:rPr dirty="0" sz="2000" spc="15">
                <a:latin typeface="Times New Roman"/>
                <a:cs typeface="Times New Roman"/>
              </a:rPr>
              <a:t>1.</a:t>
            </a:r>
            <a:r>
              <a:rPr dirty="0" sz="2000" spc="20">
                <a:latin typeface="华文楷体"/>
                <a:cs typeface="华文楷体"/>
              </a:rPr>
              <a:t>同步卫星：相</a:t>
            </a:r>
            <a:r>
              <a:rPr dirty="0" sz="2000" spc="25">
                <a:latin typeface="华文楷体"/>
                <a:cs typeface="华文楷体"/>
              </a:rPr>
              <a:t>对于地面静止的人造卫星</a:t>
            </a:r>
            <a:r>
              <a:rPr dirty="0" sz="2000">
                <a:latin typeface="华文楷体"/>
                <a:cs typeface="华文楷体"/>
              </a:rPr>
              <a:t>， </a:t>
            </a:r>
            <a:r>
              <a:rPr dirty="0" sz="2000" spc="110">
                <a:latin typeface="华文楷体"/>
                <a:cs typeface="华文楷体"/>
              </a:rPr>
              <a:t>它在轨道</a:t>
            </a:r>
            <a:r>
              <a:rPr dirty="0" sz="2000" spc="114">
                <a:latin typeface="华文楷体"/>
                <a:cs typeface="华文楷体"/>
              </a:rPr>
              <a:t>上跟着地球自西向东同步地做</a:t>
            </a:r>
            <a:r>
              <a:rPr dirty="0" sz="2000">
                <a:latin typeface="华文楷体"/>
                <a:cs typeface="华文楷体"/>
              </a:rPr>
              <a:t>匀 </a:t>
            </a:r>
            <a:r>
              <a:rPr dirty="0" sz="2000">
                <a:latin typeface="华文楷体"/>
                <a:cs typeface="华文楷体"/>
              </a:rPr>
              <a:t>速圆周运动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866" y="4395800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4" h="0">
                <a:moveTo>
                  <a:pt x="0" y="0"/>
                </a:moveTo>
                <a:lnTo>
                  <a:pt x="1132039" y="0"/>
                </a:lnTo>
              </a:path>
            </a:pathLst>
          </a:custGeom>
          <a:ln w="15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35830" y="4395800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 h="0">
                <a:moveTo>
                  <a:pt x="0" y="0"/>
                </a:moveTo>
                <a:lnTo>
                  <a:pt x="433209" y="0"/>
                </a:lnTo>
              </a:path>
            </a:pathLst>
          </a:custGeom>
          <a:ln w="15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22317" y="4395990"/>
            <a:ext cx="16192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i="1"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2094" y="4042917"/>
            <a:ext cx="40767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25" i="1">
                <a:latin typeface="Times New Roman"/>
                <a:cs typeface="Times New Roman"/>
              </a:rPr>
              <a:t>M</a:t>
            </a:r>
            <a:r>
              <a:rPr dirty="0" sz="1900" spc="20" i="1"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0060" y="4200601"/>
            <a:ext cx="95948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i="1">
                <a:latin typeface="Times New Roman"/>
                <a:cs typeface="Times New Roman"/>
              </a:rPr>
              <a:t>R </a:t>
            </a:r>
            <a:r>
              <a:rPr dirty="0" sz="1900" spc="15">
                <a:latin typeface="Symbol"/>
                <a:cs typeface="Symbol"/>
              </a:rPr>
              <a:t>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10" i="1">
                <a:latin typeface="Times New Roman"/>
                <a:cs typeface="Times New Roman"/>
              </a:rPr>
              <a:t>h</a:t>
            </a:r>
            <a:r>
              <a:rPr dirty="0" sz="1900" spc="-310" i="1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微软雅黑"/>
                <a:cs typeface="微软雅黑"/>
              </a:rPr>
              <a:t>）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391" y="4405414"/>
            <a:ext cx="105029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5">
                <a:latin typeface="Times New Roman"/>
                <a:cs typeface="Times New Roman"/>
              </a:rPr>
              <a:t>( </a:t>
            </a:r>
            <a:r>
              <a:rPr dirty="0" sz="1900" spc="15" i="1">
                <a:latin typeface="Times New Roman"/>
                <a:cs typeface="Times New Roman"/>
              </a:rPr>
              <a:t>R </a:t>
            </a:r>
            <a:r>
              <a:rPr dirty="0" sz="1900" spc="15">
                <a:latin typeface="Symbol"/>
                <a:cs typeface="Symbol"/>
              </a:rPr>
              <a:t>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10" i="1">
                <a:latin typeface="Times New Roman"/>
                <a:cs typeface="Times New Roman"/>
              </a:rPr>
              <a:t>h 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baseline="37777" sz="1875" spc="22">
                <a:latin typeface="Times New Roman"/>
                <a:cs typeface="Times New Roman"/>
              </a:rPr>
              <a:t>2</a:t>
            </a:r>
            <a:endParaRPr baseline="37777" sz="18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8404" y="4187728"/>
            <a:ext cx="130238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>
                <a:latin typeface="Symbol"/>
                <a:cs typeface="Symbol"/>
              </a:rPr>
              <a:t>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Times New Roman"/>
                <a:cs typeface="Times New Roman"/>
              </a:rPr>
              <a:t>m </a:t>
            </a:r>
            <a:r>
              <a:rPr dirty="0" sz="1900" spc="5">
                <a:latin typeface="Times New Roman"/>
                <a:cs typeface="Times New Roman"/>
              </a:rPr>
              <a:t>( </a:t>
            </a:r>
            <a:r>
              <a:rPr dirty="0" baseline="36549" sz="2850" spc="30">
                <a:latin typeface="Times New Roman"/>
                <a:cs typeface="Times New Roman"/>
              </a:rPr>
              <a:t>2</a:t>
            </a:r>
            <a:r>
              <a:rPr dirty="0" baseline="34722" sz="3000" spc="30" i="1">
                <a:latin typeface="Symbol"/>
                <a:cs typeface="Symbol"/>
              </a:rPr>
              <a:t></a:t>
            </a:r>
            <a:r>
              <a:rPr dirty="0" baseline="34722" sz="3000" spc="30" i="1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r>
              <a:rPr dirty="0" sz="1900" spc="-320">
                <a:latin typeface="Times New Roman"/>
                <a:cs typeface="Times New Roman"/>
              </a:rPr>
              <a:t> </a:t>
            </a:r>
            <a:r>
              <a:rPr dirty="0" sz="1900" spc="-900">
                <a:latin typeface="微软雅黑"/>
                <a:cs typeface="微软雅黑"/>
              </a:rPr>
              <a:t>（</a:t>
            </a:r>
            <a:r>
              <a:rPr dirty="0" baseline="37777" sz="1875" spc="-1350">
                <a:latin typeface="Times New Roman"/>
                <a:cs typeface="Times New Roman"/>
              </a:rPr>
              <a:t>2</a:t>
            </a:r>
            <a:endParaRPr baseline="37777" sz="1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86500" y="2642616"/>
            <a:ext cx="2142744" cy="206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39268" y="3614407"/>
            <a:ext cx="542290" cy="128905"/>
          </a:xfrm>
          <a:custGeom>
            <a:avLst/>
            <a:gdLst/>
            <a:ahLst/>
            <a:cxnLst/>
            <a:rect l="l" t="t" r="r" b="b"/>
            <a:pathLst>
              <a:path w="542290" h="128904">
                <a:moveTo>
                  <a:pt x="115658" y="128447"/>
                </a:moveTo>
                <a:lnTo>
                  <a:pt x="112674" y="128447"/>
                </a:lnTo>
                <a:lnTo>
                  <a:pt x="109753" y="127812"/>
                </a:lnTo>
                <a:lnTo>
                  <a:pt x="107022" y="126593"/>
                </a:lnTo>
                <a:lnTo>
                  <a:pt x="0" y="64490"/>
                </a:lnTo>
                <a:lnTo>
                  <a:pt x="106743" y="1905"/>
                </a:lnTo>
                <a:lnTo>
                  <a:pt x="109461" y="673"/>
                </a:lnTo>
                <a:lnTo>
                  <a:pt x="112382" y="25"/>
                </a:lnTo>
                <a:lnTo>
                  <a:pt x="115366" y="0"/>
                </a:lnTo>
                <a:lnTo>
                  <a:pt x="118287" y="609"/>
                </a:lnTo>
                <a:lnTo>
                  <a:pt x="128257" y="14122"/>
                </a:lnTo>
                <a:lnTo>
                  <a:pt x="127965" y="17106"/>
                </a:lnTo>
                <a:lnTo>
                  <a:pt x="81175" y="50018"/>
                </a:lnTo>
                <a:lnTo>
                  <a:pt x="28321" y="50139"/>
                </a:lnTo>
                <a:lnTo>
                  <a:pt x="28397" y="78714"/>
                </a:lnTo>
                <a:lnTo>
                  <a:pt x="81452" y="78714"/>
                </a:lnTo>
                <a:lnTo>
                  <a:pt x="121373" y="101879"/>
                </a:lnTo>
                <a:lnTo>
                  <a:pt x="128485" y="114274"/>
                </a:lnTo>
                <a:lnTo>
                  <a:pt x="128168" y="117233"/>
                </a:lnTo>
                <a:lnTo>
                  <a:pt x="118579" y="127838"/>
                </a:lnTo>
                <a:lnTo>
                  <a:pt x="115658" y="128447"/>
                </a:lnTo>
                <a:close/>
              </a:path>
              <a:path w="542290" h="128904">
                <a:moveTo>
                  <a:pt x="81243" y="78593"/>
                </a:moveTo>
                <a:lnTo>
                  <a:pt x="56713" y="64359"/>
                </a:lnTo>
                <a:lnTo>
                  <a:pt x="81175" y="50018"/>
                </a:lnTo>
                <a:lnTo>
                  <a:pt x="541972" y="48958"/>
                </a:lnTo>
                <a:lnTo>
                  <a:pt x="542036" y="77533"/>
                </a:lnTo>
                <a:lnTo>
                  <a:pt x="81243" y="78593"/>
                </a:lnTo>
                <a:close/>
              </a:path>
              <a:path w="542290" h="128904">
                <a:moveTo>
                  <a:pt x="28397" y="78714"/>
                </a:moveTo>
                <a:lnTo>
                  <a:pt x="28321" y="50139"/>
                </a:lnTo>
                <a:lnTo>
                  <a:pt x="81175" y="50018"/>
                </a:lnTo>
                <a:lnTo>
                  <a:pt x="77675" y="52070"/>
                </a:lnTo>
                <a:lnTo>
                  <a:pt x="35534" y="52070"/>
                </a:lnTo>
                <a:lnTo>
                  <a:pt x="35585" y="76746"/>
                </a:lnTo>
                <a:lnTo>
                  <a:pt x="78060" y="76746"/>
                </a:lnTo>
                <a:lnTo>
                  <a:pt x="81243" y="78593"/>
                </a:lnTo>
                <a:lnTo>
                  <a:pt x="28397" y="78714"/>
                </a:lnTo>
                <a:close/>
              </a:path>
              <a:path w="542290" h="128904">
                <a:moveTo>
                  <a:pt x="35585" y="76746"/>
                </a:moveTo>
                <a:lnTo>
                  <a:pt x="35534" y="52070"/>
                </a:lnTo>
                <a:lnTo>
                  <a:pt x="56713" y="64359"/>
                </a:lnTo>
                <a:lnTo>
                  <a:pt x="35585" y="76746"/>
                </a:lnTo>
                <a:close/>
              </a:path>
              <a:path w="542290" h="128904">
                <a:moveTo>
                  <a:pt x="56713" y="64359"/>
                </a:moveTo>
                <a:lnTo>
                  <a:pt x="35534" y="52070"/>
                </a:lnTo>
                <a:lnTo>
                  <a:pt x="77675" y="52070"/>
                </a:lnTo>
                <a:lnTo>
                  <a:pt x="56713" y="64359"/>
                </a:lnTo>
                <a:close/>
              </a:path>
              <a:path w="542290" h="128904">
                <a:moveTo>
                  <a:pt x="78060" y="76746"/>
                </a:moveTo>
                <a:lnTo>
                  <a:pt x="35585" y="76746"/>
                </a:lnTo>
                <a:lnTo>
                  <a:pt x="56713" y="64359"/>
                </a:lnTo>
                <a:lnTo>
                  <a:pt x="78060" y="76746"/>
                </a:lnTo>
                <a:close/>
              </a:path>
              <a:path w="542290" h="128904">
                <a:moveTo>
                  <a:pt x="81452" y="78714"/>
                </a:moveTo>
                <a:lnTo>
                  <a:pt x="28397" y="78714"/>
                </a:lnTo>
                <a:lnTo>
                  <a:pt x="81243" y="78593"/>
                </a:lnTo>
                <a:lnTo>
                  <a:pt x="81452" y="7871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53771" y="3310483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82574" y="3650348"/>
            <a:ext cx="456565" cy="128905"/>
          </a:xfrm>
          <a:custGeom>
            <a:avLst/>
            <a:gdLst/>
            <a:ahLst/>
            <a:cxnLst/>
            <a:rect l="l" t="t" r="r" b="b"/>
            <a:pathLst>
              <a:path w="456565" h="128904">
                <a:moveTo>
                  <a:pt x="115684" y="128447"/>
                </a:moveTo>
                <a:lnTo>
                  <a:pt x="112699" y="128435"/>
                </a:lnTo>
                <a:lnTo>
                  <a:pt x="109778" y="127812"/>
                </a:lnTo>
                <a:lnTo>
                  <a:pt x="107061" y="126593"/>
                </a:lnTo>
                <a:lnTo>
                  <a:pt x="0" y="64541"/>
                </a:lnTo>
                <a:lnTo>
                  <a:pt x="106718" y="1905"/>
                </a:lnTo>
                <a:lnTo>
                  <a:pt x="109435" y="660"/>
                </a:lnTo>
                <a:lnTo>
                  <a:pt x="112356" y="25"/>
                </a:lnTo>
                <a:lnTo>
                  <a:pt x="115341" y="0"/>
                </a:lnTo>
                <a:lnTo>
                  <a:pt x="118262" y="596"/>
                </a:lnTo>
                <a:lnTo>
                  <a:pt x="128231" y="14122"/>
                </a:lnTo>
                <a:lnTo>
                  <a:pt x="127939" y="17094"/>
                </a:lnTo>
                <a:lnTo>
                  <a:pt x="81167" y="50033"/>
                </a:lnTo>
                <a:lnTo>
                  <a:pt x="28321" y="50177"/>
                </a:lnTo>
                <a:lnTo>
                  <a:pt x="28397" y="78752"/>
                </a:lnTo>
                <a:lnTo>
                  <a:pt x="81510" y="78752"/>
                </a:lnTo>
                <a:lnTo>
                  <a:pt x="121386" y="101866"/>
                </a:lnTo>
                <a:lnTo>
                  <a:pt x="128511" y="114261"/>
                </a:lnTo>
                <a:lnTo>
                  <a:pt x="128193" y="117233"/>
                </a:lnTo>
                <a:lnTo>
                  <a:pt x="118618" y="127825"/>
                </a:lnTo>
                <a:lnTo>
                  <a:pt x="115684" y="128447"/>
                </a:lnTo>
                <a:close/>
              </a:path>
              <a:path w="456565" h="128904">
                <a:moveTo>
                  <a:pt x="81261" y="78608"/>
                </a:moveTo>
                <a:lnTo>
                  <a:pt x="56721" y="64383"/>
                </a:lnTo>
                <a:lnTo>
                  <a:pt x="81167" y="50033"/>
                </a:lnTo>
                <a:lnTo>
                  <a:pt x="456069" y="49009"/>
                </a:lnTo>
                <a:lnTo>
                  <a:pt x="456145" y="77584"/>
                </a:lnTo>
                <a:lnTo>
                  <a:pt x="81261" y="78608"/>
                </a:lnTo>
                <a:close/>
              </a:path>
              <a:path w="456565" h="128904">
                <a:moveTo>
                  <a:pt x="28397" y="78752"/>
                </a:moveTo>
                <a:lnTo>
                  <a:pt x="28321" y="50177"/>
                </a:lnTo>
                <a:lnTo>
                  <a:pt x="81167" y="50033"/>
                </a:lnTo>
                <a:lnTo>
                  <a:pt x="77655" y="52095"/>
                </a:lnTo>
                <a:lnTo>
                  <a:pt x="35521" y="52095"/>
                </a:lnTo>
                <a:lnTo>
                  <a:pt x="35598" y="76784"/>
                </a:lnTo>
                <a:lnTo>
                  <a:pt x="78114" y="76784"/>
                </a:lnTo>
                <a:lnTo>
                  <a:pt x="81261" y="78608"/>
                </a:lnTo>
                <a:lnTo>
                  <a:pt x="28397" y="78752"/>
                </a:lnTo>
                <a:close/>
              </a:path>
              <a:path w="456565" h="128904">
                <a:moveTo>
                  <a:pt x="35598" y="76784"/>
                </a:moveTo>
                <a:lnTo>
                  <a:pt x="35521" y="52095"/>
                </a:lnTo>
                <a:lnTo>
                  <a:pt x="56721" y="64383"/>
                </a:lnTo>
                <a:lnTo>
                  <a:pt x="35598" y="76784"/>
                </a:lnTo>
                <a:close/>
              </a:path>
              <a:path w="456565" h="128904">
                <a:moveTo>
                  <a:pt x="56721" y="64383"/>
                </a:moveTo>
                <a:lnTo>
                  <a:pt x="35521" y="52095"/>
                </a:lnTo>
                <a:lnTo>
                  <a:pt x="77655" y="52095"/>
                </a:lnTo>
                <a:lnTo>
                  <a:pt x="56721" y="64383"/>
                </a:lnTo>
                <a:close/>
              </a:path>
              <a:path w="456565" h="128904">
                <a:moveTo>
                  <a:pt x="78114" y="76784"/>
                </a:moveTo>
                <a:lnTo>
                  <a:pt x="35598" y="76784"/>
                </a:lnTo>
                <a:lnTo>
                  <a:pt x="56721" y="64383"/>
                </a:lnTo>
                <a:lnTo>
                  <a:pt x="78114" y="76784"/>
                </a:lnTo>
                <a:close/>
              </a:path>
              <a:path w="456565" h="128904">
                <a:moveTo>
                  <a:pt x="81510" y="78752"/>
                </a:moveTo>
                <a:lnTo>
                  <a:pt x="28397" y="78752"/>
                </a:lnTo>
                <a:lnTo>
                  <a:pt x="81261" y="78608"/>
                </a:lnTo>
                <a:lnTo>
                  <a:pt x="81510" y="787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03033" y="3372180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43244" y="1214627"/>
            <a:ext cx="2337816" cy="1357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93089" y="3133725"/>
            <a:ext cx="5120005" cy="831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835" indent="-191135">
              <a:lnSpc>
                <a:spcPct val="100000"/>
              </a:lnSpc>
              <a:spcBef>
                <a:spcPts val="105"/>
              </a:spcBef>
              <a:buSzPct val="95000"/>
              <a:buFont typeface="Times New Roman"/>
              <a:buAutoNum type="arabicPeriod" startAt="2"/>
              <a:tabLst>
                <a:tab pos="204470" algn="l"/>
              </a:tabLst>
            </a:pPr>
            <a:r>
              <a:rPr dirty="0" sz="2000">
                <a:latin typeface="华文楷体"/>
                <a:cs typeface="华文楷体"/>
              </a:rPr>
              <a:t>特点</a:t>
            </a:r>
            <a:r>
              <a:rPr dirty="0" sz="2000" spc="5">
                <a:latin typeface="华文楷体"/>
                <a:cs typeface="华文楷体"/>
              </a:rPr>
              <a:t>：</a:t>
            </a:r>
            <a:r>
              <a:rPr dirty="0" sz="2000" spc="-75">
                <a:latin typeface="华文楷体"/>
                <a:cs typeface="华文楷体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华文楷体"/>
                <a:cs typeface="华文楷体"/>
              </a:rPr>
              <a:t>＝</a:t>
            </a:r>
            <a:r>
              <a:rPr dirty="0" sz="2000" spc="-5">
                <a:latin typeface="Times New Roman"/>
                <a:cs typeface="Times New Roman"/>
              </a:rPr>
              <a:t>24h</a:t>
            </a:r>
            <a:r>
              <a:rPr dirty="0" sz="2000" spc="-5">
                <a:latin typeface="华文楷体"/>
                <a:cs typeface="华文楷体"/>
              </a:rPr>
              <a:t>；</a:t>
            </a:r>
            <a:r>
              <a:rPr dirty="0" sz="2000">
                <a:latin typeface="华文楷体"/>
                <a:cs typeface="华文楷体"/>
              </a:rPr>
              <a:t>轨道平面与赤道平面重合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 marL="203835" indent="-191135">
              <a:lnSpc>
                <a:spcPct val="100000"/>
              </a:lnSpc>
              <a:spcBef>
                <a:spcPts val="1535"/>
              </a:spcBef>
              <a:buSzPct val="95000"/>
              <a:buFont typeface="Times New Roman"/>
              <a:buAutoNum type="arabicPeriod" startAt="2"/>
              <a:tabLst>
                <a:tab pos="204470" algn="l"/>
              </a:tabLst>
            </a:pPr>
            <a:r>
              <a:rPr dirty="0" sz="2000">
                <a:latin typeface="华文楷体"/>
                <a:cs typeface="华文楷体"/>
              </a:rPr>
              <a:t>同步卫星的高度</a:t>
            </a:r>
            <a:r>
              <a:rPr dirty="0" sz="2000" spc="-5" i="1">
                <a:latin typeface="Times New Roman"/>
                <a:cs typeface="Times New Roman"/>
              </a:rPr>
              <a:t>h</a:t>
            </a:r>
            <a:r>
              <a:rPr dirty="0" sz="2000" spc="-5">
                <a:latin typeface="华文楷体"/>
                <a:cs typeface="华文楷体"/>
              </a:rPr>
              <a:t>（</a:t>
            </a:r>
            <a:r>
              <a:rPr dirty="0" sz="2000">
                <a:latin typeface="华文楷体"/>
                <a:cs typeface="华文楷体"/>
              </a:rPr>
              <a:t>距地表的距离</a:t>
            </a:r>
            <a:r>
              <a:rPr dirty="0" sz="2000" spc="5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089" y="4391672"/>
            <a:ext cx="54038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3865" algn="l"/>
              </a:tabLst>
            </a:pPr>
            <a:r>
              <a:rPr dirty="0" sz="1150" spc="20" b="1">
                <a:solidFill>
                  <a:srgbClr val="FF0000"/>
                </a:solidFill>
                <a:latin typeface="华文楷体"/>
                <a:cs typeface="华文楷体"/>
              </a:rPr>
              <a:t>引</a:t>
            </a:r>
            <a:r>
              <a:rPr dirty="0" sz="1150" spc="20" b="1">
                <a:solidFill>
                  <a:srgbClr val="FF0000"/>
                </a:solidFill>
                <a:latin typeface="华文楷体"/>
                <a:cs typeface="华文楷体"/>
              </a:rPr>
              <a:t>	</a:t>
            </a:r>
            <a:r>
              <a:rPr dirty="0" sz="1150" spc="1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3089" y="4250753"/>
            <a:ext cx="169418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2290" algn="l"/>
                <a:tab pos="1503680" algn="l"/>
              </a:tabLst>
            </a:pPr>
            <a:r>
              <a:rPr dirty="0" sz="1800">
                <a:latin typeface="华文楷体"/>
                <a:cs typeface="华文楷体"/>
              </a:rPr>
              <a:t>由</a:t>
            </a: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F	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800" spc="19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华文楷体"/>
                <a:cs typeface="华文楷体"/>
              </a:rPr>
              <a:t>有：	</a:t>
            </a:r>
            <a:r>
              <a:rPr dirty="0" baseline="11695" sz="2850" spc="30" i="1">
                <a:latin typeface="Times New Roman"/>
                <a:cs typeface="Times New Roman"/>
              </a:rPr>
              <a:t>G</a:t>
            </a:r>
            <a:endParaRPr baseline="11695"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964" y="2926397"/>
            <a:ext cx="49403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2870" indent="457200">
              <a:lnSpc>
                <a:spcPct val="150000"/>
              </a:lnSpc>
              <a:spcBef>
                <a:spcPts val="100"/>
              </a:spcBef>
            </a:pPr>
            <a:r>
              <a:rPr dirty="0" sz="1800" spc="5">
                <a:latin typeface="黑体"/>
                <a:cs typeface="黑体"/>
              </a:rPr>
              <a:t>同步卫星只能在距地</a:t>
            </a:r>
            <a:r>
              <a:rPr dirty="0" sz="1800" spc="10">
                <a:latin typeface="黑体"/>
                <a:cs typeface="黑体"/>
              </a:rPr>
              <a:t>面大约三万六千公里</a:t>
            </a:r>
            <a:r>
              <a:rPr dirty="0" sz="1800">
                <a:latin typeface="黑体"/>
                <a:cs typeface="黑体"/>
              </a:rPr>
              <a:t>的 </a:t>
            </a:r>
            <a:r>
              <a:rPr dirty="0" sz="1800" spc="100">
                <a:latin typeface="黑体"/>
                <a:cs typeface="黑体"/>
              </a:rPr>
              <a:t>轨道上运行，为了卫星之间</a:t>
            </a:r>
            <a:r>
              <a:rPr dirty="0" sz="1800" spc="105">
                <a:latin typeface="黑体"/>
                <a:cs typeface="黑体"/>
              </a:rPr>
              <a:t>不互相干扰，大</a:t>
            </a:r>
            <a:r>
              <a:rPr dirty="0" sz="1800">
                <a:latin typeface="黑体"/>
                <a:cs typeface="黑体"/>
              </a:rPr>
              <a:t>约</a:t>
            </a:r>
            <a:endParaRPr sz="1800">
              <a:latin typeface="黑体"/>
              <a:cs typeface="黑体"/>
            </a:endParaRPr>
          </a:p>
          <a:p>
            <a:pPr marL="12700" marR="5080">
              <a:lnSpc>
                <a:spcPct val="150000"/>
              </a:lnSpc>
            </a:pPr>
            <a:r>
              <a:rPr dirty="0" sz="1800" spc="5">
                <a:latin typeface="黑体"/>
                <a:cs typeface="黑体"/>
              </a:rPr>
              <a:t>3°左右才能放置1颗，这样地球</a:t>
            </a:r>
            <a:r>
              <a:rPr dirty="0" sz="1800" spc="10">
                <a:latin typeface="黑体"/>
                <a:cs typeface="黑体"/>
              </a:rPr>
              <a:t>的同步卫星只</a:t>
            </a:r>
            <a:r>
              <a:rPr dirty="0" sz="1800">
                <a:latin typeface="黑体"/>
                <a:cs typeface="黑体"/>
              </a:rPr>
              <a:t>能 大约有120颗。空间位置是一种</a:t>
            </a:r>
            <a:r>
              <a:rPr dirty="0" sz="1800">
                <a:solidFill>
                  <a:srgbClr val="FF0000"/>
                </a:solidFill>
                <a:latin typeface="黑体"/>
                <a:cs typeface="黑体"/>
              </a:rPr>
              <a:t>极其有限的资源</a:t>
            </a:r>
            <a:r>
              <a:rPr dirty="0" sz="1800">
                <a:latin typeface="黑体"/>
                <a:cs typeface="黑体"/>
              </a:rPr>
              <a:t>。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8449" y="1306220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0" y="0"/>
                </a:moveTo>
                <a:lnTo>
                  <a:pt x="1260233" y="0"/>
                </a:lnTo>
              </a:path>
            </a:pathLst>
          </a:custGeom>
          <a:ln w="13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10914" y="130622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52" y="0"/>
                </a:lnTo>
              </a:path>
            </a:pathLst>
          </a:custGeom>
          <a:ln w="13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47557" y="897839"/>
            <a:ext cx="47117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-5" i="1">
                <a:latin typeface="Times New Roman"/>
                <a:cs typeface="Times New Roman"/>
              </a:rPr>
              <a:t>M</a:t>
            </a:r>
            <a:r>
              <a:rPr dirty="0" sz="2250" spc="10" i="1">
                <a:latin typeface="Times New Roman"/>
                <a:cs typeface="Times New Roman"/>
              </a:rPr>
              <a:t>m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969" y="1104798"/>
            <a:ext cx="233679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10" i="1">
                <a:latin typeface="Times New Roman"/>
                <a:cs typeface="Times New Roman"/>
              </a:rPr>
              <a:t>G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3668" y="1104798"/>
            <a:ext cx="108648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15595" algn="l"/>
              </a:tabLst>
            </a:pPr>
            <a:r>
              <a:rPr dirty="0" sz="2250" spc="5" i="1">
                <a:latin typeface="Times New Roman"/>
                <a:cs typeface="Times New Roman"/>
              </a:rPr>
              <a:t>R	</a:t>
            </a:r>
            <a:r>
              <a:rPr dirty="0" sz="2250" spc="5">
                <a:latin typeface="Times New Roman"/>
                <a:cs typeface="Times New Roman"/>
              </a:rPr>
              <a:t>+ </a:t>
            </a:r>
            <a:r>
              <a:rPr dirty="0" sz="2250" spc="5" i="1">
                <a:latin typeface="Times New Roman"/>
                <a:cs typeface="Times New Roman"/>
              </a:rPr>
              <a:t>h</a:t>
            </a:r>
            <a:r>
              <a:rPr dirty="0" sz="2250" spc="65" i="1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微软雅黑"/>
                <a:cs typeface="微软雅黑"/>
              </a:rPr>
              <a:t>）</a:t>
            </a:r>
            <a:endParaRPr sz="225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561" y="1301330"/>
            <a:ext cx="234378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4184" algn="l"/>
                <a:tab pos="2170430" algn="l"/>
              </a:tabLst>
            </a:pPr>
            <a:r>
              <a:rPr dirty="0" sz="2250" spc="5">
                <a:latin typeface="Times New Roman"/>
                <a:cs typeface="Times New Roman"/>
              </a:rPr>
              <a:t>(</a:t>
            </a:r>
            <a:r>
              <a:rPr dirty="0" sz="2250" spc="-150">
                <a:latin typeface="Times New Roman"/>
                <a:cs typeface="Times New Roman"/>
              </a:rPr>
              <a:t> </a:t>
            </a:r>
            <a:r>
              <a:rPr dirty="0" sz="2250" spc="5" i="1">
                <a:latin typeface="Times New Roman"/>
                <a:cs typeface="Times New Roman"/>
              </a:rPr>
              <a:t>R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sz="2250" spc="5">
                <a:latin typeface="Times New Roman"/>
                <a:cs typeface="Times New Roman"/>
              </a:rPr>
              <a:t>+</a:t>
            </a:r>
            <a:r>
              <a:rPr dirty="0" sz="2250">
                <a:latin typeface="Times New Roman"/>
                <a:cs typeface="Times New Roman"/>
              </a:rPr>
              <a:t> </a:t>
            </a:r>
            <a:r>
              <a:rPr dirty="0" sz="2250" spc="-204">
                <a:latin typeface="Times New Roman"/>
                <a:cs typeface="Times New Roman"/>
              </a:rPr>
              <a:t> </a:t>
            </a:r>
            <a:r>
              <a:rPr dirty="0" sz="2250" spc="5" i="1">
                <a:latin typeface="Times New Roman"/>
                <a:cs typeface="Times New Roman"/>
              </a:rPr>
              <a:t>h</a:t>
            </a:r>
            <a:r>
              <a:rPr dirty="0" sz="2250" spc="-155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)</a:t>
            </a:r>
            <a:r>
              <a:rPr dirty="0" sz="2250" spc="-175">
                <a:latin typeface="Times New Roman"/>
                <a:cs typeface="Times New Roman"/>
              </a:rPr>
              <a:t> </a:t>
            </a:r>
            <a:r>
              <a:rPr dirty="0" baseline="42735" sz="1950" spc="15" b="1">
                <a:latin typeface="Times New Roman"/>
                <a:cs typeface="Times New Roman"/>
              </a:rPr>
              <a:t>2</a:t>
            </a:r>
            <a:r>
              <a:rPr dirty="0" baseline="42735" sz="1950" b="1">
                <a:latin typeface="Times New Roman"/>
                <a:cs typeface="Times New Roman"/>
              </a:rPr>
              <a:t>	</a:t>
            </a:r>
            <a:r>
              <a:rPr dirty="0" sz="2250" spc="5" i="1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1310" algn="l"/>
              </a:tabLst>
            </a:pPr>
            <a:r>
              <a:rPr dirty="0" spc="5"/>
              <a:t>=	</a:t>
            </a:r>
            <a:r>
              <a:rPr dirty="0" spc="10" i="1">
                <a:latin typeface="Times New Roman"/>
                <a:cs typeface="Times New Roman"/>
              </a:rPr>
              <a:t>m </a:t>
            </a:r>
            <a:r>
              <a:rPr dirty="0" spc="5"/>
              <a:t>( </a:t>
            </a:r>
            <a:r>
              <a:rPr dirty="0" baseline="40740" sz="3375" spc="7" b="1">
                <a:latin typeface="Times New Roman"/>
                <a:cs typeface="Times New Roman"/>
              </a:rPr>
              <a:t>2 </a:t>
            </a:r>
            <a:r>
              <a:rPr dirty="0" baseline="40740" sz="3375" spc="7" i="1">
                <a:latin typeface="Times New Roman"/>
                <a:cs typeface="Times New Roman"/>
              </a:rPr>
              <a:t>π</a:t>
            </a:r>
            <a:r>
              <a:rPr dirty="0" baseline="40740" sz="3375" spc="-89" i="1">
                <a:latin typeface="Times New Roman"/>
                <a:cs typeface="Times New Roman"/>
              </a:rPr>
              <a:t> </a:t>
            </a:r>
            <a:r>
              <a:rPr dirty="0" sz="2250" spc="-620"/>
              <a:t>)</a:t>
            </a:r>
            <a:r>
              <a:rPr dirty="0" sz="2250" spc="-620">
                <a:latin typeface="微软雅黑"/>
                <a:cs typeface="微软雅黑"/>
              </a:rPr>
              <a:t>（</a:t>
            </a:r>
            <a:r>
              <a:rPr dirty="0" baseline="42735" sz="1950" spc="-930" b="1"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6485" y="2271153"/>
            <a:ext cx="33020" cy="17145"/>
          </a:xfrm>
          <a:custGeom>
            <a:avLst/>
            <a:gdLst/>
            <a:ahLst/>
            <a:cxnLst/>
            <a:rect l="l" t="t" r="r" b="b"/>
            <a:pathLst>
              <a:path w="33019" h="17144">
                <a:moveTo>
                  <a:pt x="0" y="16954"/>
                </a:moveTo>
                <a:lnTo>
                  <a:pt x="32689" y="0"/>
                </a:lnTo>
              </a:path>
            </a:pathLst>
          </a:custGeom>
          <a:ln w="10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9175" y="2275992"/>
            <a:ext cx="47625" cy="220979"/>
          </a:xfrm>
          <a:custGeom>
            <a:avLst/>
            <a:gdLst/>
            <a:ahLst/>
            <a:cxnLst/>
            <a:rect l="l" t="t" r="r" b="b"/>
            <a:pathLst>
              <a:path w="47625" h="220980">
                <a:moveTo>
                  <a:pt x="0" y="0"/>
                </a:moveTo>
                <a:lnTo>
                  <a:pt x="47383" y="220510"/>
                </a:lnTo>
              </a:path>
            </a:pathLst>
          </a:custGeom>
          <a:ln w="20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41893" y="1903437"/>
            <a:ext cx="62865" cy="593090"/>
          </a:xfrm>
          <a:custGeom>
            <a:avLst/>
            <a:gdLst/>
            <a:ahLst/>
            <a:cxnLst/>
            <a:rect l="l" t="t" r="r" b="b"/>
            <a:pathLst>
              <a:path w="62864" h="593089">
                <a:moveTo>
                  <a:pt x="0" y="593064"/>
                </a:moveTo>
                <a:lnTo>
                  <a:pt x="62725" y="0"/>
                </a:lnTo>
              </a:path>
            </a:pathLst>
          </a:custGeom>
          <a:ln w="10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04618" y="1903437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 h="0">
                <a:moveTo>
                  <a:pt x="0" y="0"/>
                </a:moveTo>
                <a:lnTo>
                  <a:pt x="746010" y="0"/>
                </a:lnTo>
              </a:path>
            </a:pathLst>
          </a:custGeom>
          <a:ln w="10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03804" y="1902002"/>
            <a:ext cx="93980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1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1281" y="1908657"/>
            <a:ext cx="518159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20" i="1">
                <a:latin typeface="Times New Roman"/>
                <a:cs typeface="Times New Roman"/>
              </a:rPr>
              <a:t>GM</a:t>
            </a:r>
            <a:r>
              <a:rPr dirty="0" sz="1850" spc="-5" i="1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4099" y="2077072"/>
            <a:ext cx="30035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10" i="1">
                <a:latin typeface="Times New Roman"/>
                <a:cs typeface="Times New Roman"/>
              </a:rPr>
              <a:t>h</a:t>
            </a:r>
            <a:r>
              <a:rPr dirty="0" sz="1850" spc="-5" i="1">
                <a:latin typeface="Times New Roman"/>
                <a:cs typeface="Times New Roman"/>
              </a:rPr>
              <a:t>=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0032" y="2077072"/>
            <a:ext cx="224282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5">
                <a:latin typeface="Times New Roman"/>
                <a:cs typeface="Times New Roman"/>
              </a:rPr>
              <a:t>- </a:t>
            </a:r>
            <a:r>
              <a:rPr dirty="0" sz="1850" spc="-5" i="1">
                <a:latin typeface="Times New Roman"/>
                <a:cs typeface="Times New Roman"/>
              </a:rPr>
              <a:t>R </a:t>
            </a:r>
            <a:r>
              <a:rPr dirty="0" sz="1850" spc="-5">
                <a:latin typeface="Times New Roman"/>
                <a:cs typeface="Times New Roman"/>
              </a:rPr>
              <a:t>= </a:t>
            </a:r>
            <a:r>
              <a:rPr dirty="0" sz="1850" spc="-15" b="1">
                <a:latin typeface="Times New Roman"/>
                <a:cs typeface="Times New Roman"/>
              </a:rPr>
              <a:t>5</a:t>
            </a:r>
            <a:r>
              <a:rPr dirty="0" sz="1850" spc="-15" i="1">
                <a:latin typeface="Times New Roman"/>
                <a:cs typeface="Times New Roman"/>
              </a:rPr>
              <a:t>.</a:t>
            </a:r>
            <a:r>
              <a:rPr dirty="0" sz="1850" spc="-15" b="1">
                <a:latin typeface="Times New Roman"/>
                <a:cs typeface="Times New Roman"/>
              </a:rPr>
              <a:t>6 </a:t>
            </a:r>
            <a:r>
              <a:rPr dirty="0" sz="1850" spc="45" i="1">
                <a:latin typeface="Times New Roman"/>
                <a:cs typeface="Times New Roman"/>
              </a:rPr>
              <a:t>R≈ </a:t>
            </a:r>
            <a:r>
              <a:rPr dirty="0" sz="1850" spc="-55" b="1">
                <a:latin typeface="Times New Roman"/>
                <a:cs typeface="Times New Roman"/>
              </a:rPr>
              <a:t>3</a:t>
            </a:r>
            <a:r>
              <a:rPr dirty="0" sz="1850" spc="-55" i="1">
                <a:latin typeface="Times New Roman"/>
                <a:cs typeface="Times New Roman"/>
              </a:rPr>
              <a:t>.</a:t>
            </a:r>
            <a:r>
              <a:rPr dirty="0" sz="1850" spc="-55" b="1">
                <a:latin typeface="Times New Roman"/>
                <a:cs typeface="Times New Roman"/>
              </a:rPr>
              <a:t>6</a:t>
            </a:r>
            <a:r>
              <a:rPr dirty="0" sz="1850" spc="-55" i="1">
                <a:latin typeface="Times New Roman"/>
                <a:cs typeface="Times New Roman"/>
              </a:rPr>
              <a:t>×</a:t>
            </a:r>
            <a:r>
              <a:rPr dirty="0" sz="1850" spc="-55" b="1">
                <a:latin typeface="Times New Roman"/>
                <a:cs typeface="Times New Roman"/>
              </a:rPr>
              <a:t>10 </a:t>
            </a:r>
            <a:r>
              <a:rPr dirty="0" baseline="42328" sz="1575" spc="15" b="1">
                <a:latin typeface="Times New Roman"/>
                <a:cs typeface="Times New Roman"/>
              </a:rPr>
              <a:t>7</a:t>
            </a:r>
            <a:r>
              <a:rPr dirty="0" baseline="42328" sz="1575" b="1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6445" y="2101303"/>
            <a:ext cx="939800" cy="4425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150"/>
              </a:lnSpc>
              <a:spcBef>
                <a:spcPts val="125"/>
              </a:spcBef>
              <a:tabLst>
                <a:tab pos="913765" algn="l"/>
              </a:tabLst>
            </a:pPr>
            <a:r>
              <a:rPr dirty="0" sz="1050" spc="10" b="1">
                <a:latin typeface="Times New Roman"/>
                <a:cs typeface="Times New Roman"/>
              </a:rPr>
              <a:t>3  </a:t>
            </a:r>
            <a:r>
              <a:rPr dirty="0" sz="1050" spc="55" b="1">
                <a:latin typeface="Times New Roman"/>
                <a:cs typeface="Times New Roman"/>
              </a:rPr>
              <a:t> </a:t>
            </a:r>
            <a:r>
              <a:rPr dirty="0" u="sng" sz="10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  <a:p>
            <a:pPr algn="ctr" marL="109855">
              <a:lnSpc>
                <a:spcPts val="2110"/>
              </a:lnSpc>
            </a:pPr>
            <a:r>
              <a:rPr dirty="0" sz="1850" spc="35" b="1">
                <a:latin typeface="Times New Roman"/>
                <a:cs typeface="Times New Roman"/>
              </a:rPr>
              <a:t>4</a:t>
            </a:r>
            <a:r>
              <a:rPr dirty="0" sz="1850" spc="35" i="1">
                <a:latin typeface="Times New Roman"/>
                <a:cs typeface="Times New Roman"/>
              </a:rPr>
              <a:t>π</a:t>
            </a:r>
            <a:r>
              <a:rPr dirty="0" sz="1850" spc="-190" i="1">
                <a:latin typeface="Times New Roman"/>
                <a:cs typeface="Times New Roman"/>
              </a:rPr>
              <a:t> </a:t>
            </a:r>
            <a:r>
              <a:rPr dirty="0" baseline="42328" sz="1575" spc="15" b="1">
                <a:latin typeface="Times New Roman"/>
                <a:cs typeface="Times New Roman"/>
              </a:rPr>
              <a:t>2</a:t>
            </a:r>
            <a:endParaRPr baseline="42328" sz="15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14871" y="3000755"/>
            <a:ext cx="2022348" cy="185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58255" y="999744"/>
            <a:ext cx="2735579" cy="1877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5611" y="2071116"/>
            <a:ext cx="1825752" cy="714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1667" y="1014082"/>
            <a:ext cx="7790180" cy="2247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69875" algn="l"/>
              </a:tabLst>
            </a:pPr>
            <a:r>
              <a:rPr dirty="0" sz="2400" b="1">
                <a:solidFill>
                  <a:srgbClr val="171616"/>
                </a:solidFill>
                <a:latin typeface="黑体"/>
                <a:cs typeface="黑体"/>
              </a:rPr>
              <a:t>同步卫星的几个</a:t>
            </a: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一定</a:t>
            </a:r>
            <a:r>
              <a:rPr dirty="0" sz="2100" spc="-10" b="1">
                <a:solidFill>
                  <a:srgbClr val="171616"/>
                </a:solidFill>
                <a:latin typeface="黑体"/>
                <a:cs typeface="黑体"/>
              </a:rPr>
              <a:t>：</a:t>
            </a:r>
            <a:endParaRPr sz="2100">
              <a:latin typeface="黑体"/>
              <a:cs typeface="黑体"/>
            </a:endParaRPr>
          </a:p>
          <a:p>
            <a:pPr lvl="1" marL="636270" indent="-400685">
              <a:lnSpc>
                <a:spcPct val="100000"/>
              </a:lnSpc>
              <a:spcBef>
                <a:spcPts val="2130"/>
              </a:spcBef>
              <a:buSzPct val="95238"/>
              <a:buFont typeface="Times New Roman"/>
              <a:buAutoNum type="arabicPeriod"/>
              <a:tabLst>
                <a:tab pos="636270" algn="l"/>
              </a:tabLst>
            </a:pPr>
            <a:r>
              <a:rPr dirty="0" sz="2100">
                <a:latin typeface="黑体"/>
                <a:cs typeface="黑体"/>
              </a:rPr>
              <a:t>轨道平面一定：轨道平面与赤道面共面。</a:t>
            </a:r>
            <a:endParaRPr sz="2100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2350">
              <a:latin typeface="Times New Roman"/>
              <a:cs typeface="Times New Roman"/>
            </a:endParaRPr>
          </a:p>
          <a:p>
            <a:pPr lvl="1" marL="636270" indent="-400685">
              <a:lnSpc>
                <a:spcPct val="100000"/>
              </a:lnSpc>
              <a:buSzPct val="95238"/>
              <a:buFont typeface="Times New Roman"/>
              <a:buAutoNum type="arabicPeriod"/>
              <a:tabLst>
                <a:tab pos="636270" algn="l"/>
                <a:tab pos="5502275" algn="l"/>
              </a:tabLst>
            </a:pPr>
            <a:r>
              <a:rPr dirty="0" sz="2100">
                <a:solidFill>
                  <a:srgbClr val="1F3863"/>
                </a:solidFill>
                <a:latin typeface="黑体"/>
                <a:cs typeface="黑体"/>
              </a:rPr>
              <a:t>高度一定：</a:t>
            </a:r>
            <a:r>
              <a:rPr dirty="0" sz="2100">
                <a:latin typeface="黑体"/>
                <a:cs typeface="黑体"/>
              </a:rPr>
              <a:t>离地面的高度	，即</a:t>
            </a:r>
            <a:r>
              <a:rPr dirty="0" sz="2100" i="1">
                <a:latin typeface="Times New Roman"/>
                <a:cs typeface="Times New Roman"/>
              </a:rPr>
              <a:t>h</a:t>
            </a:r>
            <a:r>
              <a:rPr dirty="0" sz="2100">
                <a:latin typeface="黑体"/>
                <a:cs typeface="黑体"/>
              </a:rPr>
              <a:t>＝</a:t>
            </a:r>
            <a:r>
              <a:rPr dirty="0" sz="2100">
                <a:latin typeface="Times New Roman"/>
                <a:cs typeface="Times New Roman"/>
              </a:rPr>
              <a:t>35800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km</a:t>
            </a:r>
            <a:r>
              <a:rPr dirty="0" sz="2100">
                <a:latin typeface="黑体"/>
                <a:cs typeface="黑体"/>
              </a:rPr>
              <a:t>。</a:t>
            </a:r>
            <a:endParaRPr sz="2100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lvl="1" marL="617855" indent="-382270">
              <a:lnSpc>
                <a:spcPct val="100000"/>
              </a:lnSpc>
              <a:buClr>
                <a:srgbClr val="000000"/>
              </a:buClr>
              <a:buSzPct val="95000"/>
              <a:buAutoNum type="arabicPeriod"/>
              <a:tabLst>
                <a:tab pos="617855" algn="l"/>
              </a:tabLst>
            </a:pP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周期一定</a:t>
            </a:r>
            <a:r>
              <a:rPr dirty="0" sz="2000">
                <a:latin typeface="黑体"/>
                <a:cs typeface="黑体"/>
              </a:rPr>
              <a:t>：与地球自转周期相同，即</a:t>
            </a:r>
            <a:r>
              <a:rPr dirty="0" sz="2000" spc="-5" i="1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黑体"/>
                <a:cs typeface="黑体"/>
              </a:rPr>
              <a:t>＝</a:t>
            </a:r>
            <a:r>
              <a:rPr dirty="0" sz="2000" spc="-5">
                <a:latin typeface="Times New Roman"/>
                <a:cs typeface="Times New Roman"/>
              </a:rPr>
              <a:t>24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5552" y="3388677"/>
            <a:ext cx="434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角速度一定</a:t>
            </a:r>
            <a:r>
              <a:rPr dirty="0" sz="2000">
                <a:latin typeface="黑体"/>
                <a:cs typeface="黑体"/>
              </a:rPr>
              <a:t>：与地球自转的角速度相</a:t>
            </a:r>
            <a:r>
              <a:rPr dirty="0" sz="2000" spc="5">
                <a:latin typeface="黑体"/>
                <a:cs typeface="黑体"/>
              </a:rPr>
              <a:t>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5552" y="3845877"/>
            <a:ext cx="129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速率一定</a:t>
            </a:r>
            <a:r>
              <a:rPr dirty="0" sz="2000" spc="5">
                <a:latin typeface="黑体"/>
                <a:cs typeface="黑体"/>
              </a:rPr>
              <a:t>：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4902" y="4017657"/>
            <a:ext cx="153543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>
                <a:latin typeface="黑体"/>
                <a:cs typeface="黑体"/>
              </a:rPr>
              <a:t>即</a:t>
            </a:r>
            <a:r>
              <a:rPr dirty="0" sz="2200" spc="-5" i="1">
                <a:latin typeface="Times New Roman"/>
                <a:cs typeface="Times New Roman"/>
              </a:rPr>
              <a:t>v</a:t>
            </a:r>
            <a:r>
              <a:rPr dirty="0" sz="2200" spc="-65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=3.1km/s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29127" y="3857244"/>
            <a:ext cx="1429512" cy="78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40284" y="3543465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89953" y="0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83248" y="3539477"/>
            <a:ext cx="16383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i="1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0915" y="3362375"/>
            <a:ext cx="26327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i="1">
                <a:latin typeface="Times New Roman"/>
                <a:cs typeface="Times New Roman"/>
              </a:rPr>
              <a:t>ω= </a:t>
            </a:r>
            <a:r>
              <a:rPr dirty="0" baseline="39886" sz="2925" b="1">
                <a:latin typeface="Times New Roman"/>
                <a:cs typeface="Times New Roman"/>
              </a:rPr>
              <a:t>2</a:t>
            </a:r>
            <a:r>
              <a:rPr dirty="0" baseline="39886" sz="2925" i="1">
                <a:latin typeface="Times New Roman"/>
                <a:cs typeface="Times New Roman"/>
              </a:rPr>
              <a:t>π </a:t>
            </a:r>
            <a:r>
              <a:rPr dirty="0" sz="1950">
                <a:latin typeface="Times New Roman"/>
                <a:cs typeface="Times New Roman"/>
              </a:rPr>
              <a:t>= </a:t>
            </a:r>
            <a:r>
              <a:rPr dirty="0" sz="1950" spc="20">
                <a:latin typeface="Times New Roman"/>
                <a:cs typeface="Times New Roman"/>
              </a:rPr>
              <a:t>7.3×10</a:t>
            </a:r>
            <a:r>
              <a:rPr dirty="0" baseline="43478" sz="1725" spc="30">
                <a:latin typeface="Times New Roman"/>
                <a:cs typeface="Times New Roman"/>
              </a:rPr>
              <a:t>-5 </a:t>
            </a:r>
            <a:r>
              <a:rPr dirty="0" sz="1950">
                <a:latin typeface="Times New Roman"/>
                <a:cs typeface="Times New Roman"/>
              </a:rPr>
              <a:t>rad/s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baseline="-5555" sz="3000" spc="7">
                <a:latin typeface="黑体"/>
                <a:cs typeface="黑体"/>
              </a:rPr>
              <a:t>。</a:t>
            </a:r>
            <a:endParaRPr baseline="-5555" sz="3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839" y="853427"/>
            <a:ext cx="7112000" cy="1261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例</a:t>
            </a:r>
            <a:r>
              <a:rPr dirty="0" sz="1800" spc="370">
                <a:latin typeface="黑体"/>
                <a:cs typeface="黑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2015</a:t>
            </a:r>
            <a:r>
              <a:rPr dirty="0" sz="1800">
                <a:latin typeface="黑体"/>
                <a:cs typeface="黑体"/>
              </a:rPr>
              <a:t>年</a:t>
            </a:r>
            <a:r>
              <a:rPr dirty="0" sz="1800">
                <a:latin typeface="Times New Roman"/>
                <a:cs typeface="Times New Roman"/>
              </a:rPr>
              <a:t>12</a:t>
            </a:r>
            <a:r>
              <a:rPr dirty="0" sz="1800">
                <a:latin typeface="黑体"/>
                <a:cs typeface="黑体"/>
              </a:rPr>
              <a:t>月</a:t>
            </a:r>
            <a:r>
              <a:rPr dirty="0" sz="1800">
                <a:latin typeface="Times New Roman"/>
                <a:cs typeface="Times New Roman"/>
              </a:rPr>
              <a:t>29</a:t>
            </a:r>
            <a:r>
              <a:rPr dirty="0" sz="1800">
                <a:latin typeface="黑体"/>
                <a:cs typeface="黑体"/>
              </a:rPr>
              <a:t>日，“高分四号”卫星升空。这是我国“</a:t>
            </a:r>
            <a:r>
              <a:rPr dirty="0" sz="1800" spc="5">
                <a:latin typeface="黑体"/>
                <a:cs typeface="黑体"/>
              </a:rPr>
              <a:t>高分”专</a:t>
            </a:r>
            <a:r>
              <a:rPr dirty="0" sz="1800">
                <a:latin typeface="黑体"/>
                <a:cs typeface="黑体"/>
              </a:rPr>
              <a:t>项 首颗高轨道、高分辨率的光学遥感卫星，也是世界上空间分辨率很高、 </a:t>
            </a:r>
            <a:r>
              <a:rPr dirty="0" sz="1800" spc="45">
                <a:latin typeface="黑体"/>
                <a:cs typeface="黑体"/>
              </a:rPr>
              <a:t>幅宽很大的地球同步轨道遥感卫星。</a:t>
            </a:r>
            <a:r>
              <a:rPr dirty="0" sz="1800" spc="50">
                <a:latin typeface="黑体"/>
                <a:cs typeface="黑体"/>
              </a:rPr>
              <a:t>下列关于“高分四号”地球同</a:t>
            </a:r>
            <a:r>
              <a:rPr dirty="0" sz="1800">
                <a:latin typeface="黑体"/>
                <a:cs typeface="黑体"/>
              </a:rPr>
              <a:t>步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839" y="2226297"/>
            <a:ext cx="2540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卫星的说法中正确的是（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marL="565785" indent="-222885">
              <a:lnSpc>
                <a:spcPct val="100000"/>
              </a:lnSpc>
              <a:spcBef>
                <a:spcPts val="1180"/>
              </a:spcBef>
              <a:buSzPct val="94444"/>
              <a:buFont typeface="Times New Roman"/>
              <a:buAutoNum type="alphaUcPeriod"/>
              <a:tabLst>
                <a:tab pos="565785" algn="l"/>
              </a:tabLst>
            </a:pPr>
            <a:r>
              <a:rPr dirty="0"/>
              <a:t>该卫星定点在北京上空</a:t>
            </a:r>
          </a:p>
          <a:p>
            <a:pPr marL="565785" indent="-210185">
              <a:lnSpc>
                <a:spcPct val="100000"/>
              </a:lnSpc>
              <a:spcBef>
                <a:spcPts val="1080"/>
              </a:spcBef>
              <a:buSzPct val="94444"/>
              <a:buFont typeface="Times New Roman"/>
              <a:buAutoNum type="alphaUcPeriod"/>
              <a:tabLst>
                <a:tab pos="565785" algn="l"/>
              </a:tabLst>
            </a:pPr>
            <a:r>
              <a:rPr dirty="0"/>
              <a:t>该卫星定点在赤道上空</a:t>
            </a:r>
          </a:p>
          <a:p>
            <a:pPr marL="565785" indent="-210185">
              <a:lnSpc>
                <a:spcPct val="100000"/>
              </a:lnSpc>
              <a:spcBef>
                <a:spcPts val="1080"/>
              </a:spcBef>
              <a:buSzPct val="94444"/>
              <a:buFont typeface="Times New Roman"/>
              <a:buAutoNum type="alphaUcPeriod"/>
              <a:tabLst>
                <a:tab pos="565785" algn="l"/>
              </a:tabLst>
            </a:pPr>
            <a:r>
              <a:rPr dirty="0"/>
              <a:t>它的高度和速度是一定的，但周期可以是地球自转周期的整数倍</a:t>
            </a:r>
          </a:p>
          <a:p>
            <a:pPr marL="12700" marR="5080" indent="342900">
              <a:lnSpc>
                <a:spcPts val="3250"/>
              </a:lnSpc>
              <a:spcBef>
                <a:spcPts val="280"/>
              </a:spcBef>
              <a:buSzPct val="94444"/>
              <a:buFont typeface="Times New Roman"/>
              <a:buAutoNum type="alphaUcPeriod"/>
              <a:tabLst>
                <a:tab pos="581660" algn="l"/>
              </a:tabLst>
            </a:pPr>
            <a:r>
              <a:rPr dirty="0" spc="15"/>
              <a:t>它的周期和地球自转周</a:t>
            </a:r>
            <a:r>
              <a:rPr dirty="0" spc="20"/>
              <a:t>期相同，但高度和速度可以选择，高度</a:t>
            </a:r>
            <a:r>
              <a:rPr dirty="0"/>
              <a:t>增 大，速度减小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3231" y="2169160"/>
            <a:ext cx="5016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C00000"/>
                </a:solidFill>
                <a:latin typeface="微软雅黑"/>
                <a:cs typeface="微软雅黑"/>
              </a:rPr>
              <a:t>B</a:t>
            </a:r>
            <a:r>
              <a:rPr dirty="0" sz="2000" spc="1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baseline="-7716" sz="2700">
                <a:latin typeface="黑体"/>
                <a:cs typeface="黑体"/>
              </a:rPr>
              <a:t>）</a:t>
            </a:r>
            <a:endParaRPr baseline="-7716" sz="27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84779" y="933119"/>
            <a:ext cx="5098415" cy="376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四、载人航天与太空探</a:t>
            </a:r>
            <a:r>
              <a:rPr dirty="0" sz="2400" spc="-10" b="1">
                <a:latin typeface="黑体"/>
                <a:cs typeface="黑体"/>
              </a:rPr>
              <a:t>索</a:t>
            </a:r>
            <a:endParaRPr sz="2400">
              <a:latin typeface="黑体"/>
              <a:cs typeface="黑体"/>
            </a:endParaRPr>
          </a:p>
          <a:p>
            <a:pPr marL="1881505" marR="85725">
              <a:lnSpc>
                <a:spcPct val="120000"/>
              </a:lnSpc>
              <a:spcBef>
                <a:spcPts val="1655"/>
              </a:spcBef>
              <a:buSzPct val="95000"/>
              <a:buFont typeface="Wingdings"/>
              <a:buChar char=""/>
              <a:tabLst>
                <a:tab pos="2085339" algn="l"/>
              </a:tabLst>
            </a:pPr>
            <a:r>
              <a:rPr dirty="0" sz="2000" spc="-5">
                <a:latin typeface="黑体"/>
                <a:cs typeface="黑体"/>
              </a:rPr>
              <a:t>1957年10月4日，苏联发</a:t>
            </a:r>
            <a:r>
              <a:rPr dirty="0" sz="2000">
                <a:latin typeface="黑体"/>
                <a:cs typeface="黑体"/>
              </a:rPr>
              <a:t>射 </a:t>
            </a:r>
            <a:r>
              <a:rPr dirty="0" sz="2000">
                <a:latin typeface="黑体"/>
                <a:cs typeface="黑体"/>
              </a:rPr>
              <a:t>第一颗人造地球卫</a:t>
            </a:r>
            <a:r>
              <a:rPr dirty="0" sz="2000" spc="5">
                <a:latin typeface="黑体"/>
                <a:cs typeface="黑体"/>
              </a:rPr>
              <a:t>星</a:t>
            </a:r>
            <a:endParaRPr sz="2000">
              <a:latin typeface="黑体"/>
              <a:cs typeface="黑体"/>
            </a:endParaRPr>
          </a:p>
          <a:p>
            <a:pPr algn="just" marL="1881505" marR="5080">
              <a:lnSpc>
                <a:spcPct val="120000"/>
              </a:lnSpc>
              <a:spcBef>
                <a:spcPts val="990"/>
              </a:spcBef>
              <a:buSzPct val="95000"/>
              <a:buFont typeface="Wingdings"/>
              <a:buChar char=""/>
              <a:tabLst>
                <a:tab pos="2085339" algn="l"/>
              </a:tabLst>
            </a:pPr>
            <a:r>
              <a:rPr dirty="0" sz="2000" spc="40">
                <a:solidFill>
                  <a:srgbClr val="1F3863"/>
                </a:solidFill>
                <a:latin typeface="黑体"/>
                <a:cs typeface="黑体"/>
              </a:rPr>
              <a:t>1961年4月12日苏联空军</a:t>
            </a:r>
            <a:r>
              <a:rPr dirty="0" sz="2000">
                <a:solidFill>
                  <a:srgbClr val="1F3863"/>
                </a:solidFill>
                <a:latin typeface="黑体"/>
                <a:cs typeface="黑体"/>
              </a:rPr>
              <a:t>少 </a:t>
            </a:r>
            <a:r>
              <a:rPr dirty="0" sz="2000" spc="110">
                <a:solidFill>
                  <a:srgbClr val="1F3863"/>
                </a:solidFill>
                <a:latin typeface="黑体"/>
                <a:cs typeface="黑体"/>
              </a:rPr>
              <a:t>校加加林乘坐东方一</a:t>
            </a:r>
            <a:r>
              <a:rPr dirty="0" sz="2000" spc="114">
                <a:solidFill>
                  <a:srgbClr val="1F3863"/>
                </a:solidFill>
                <a:latin typeface="黑体"/>
                <a:cs typeface="黑体"/>
              </a:rPr>
              <a:t>号载</a:t>
            </a:r>
            <a:r>
              <a:rPr dirty="0" sz="2000">
                <a:solidFill>
                  <a:srgbClr val="1F3863"/>
                </a:solidFill>
                <a:latin typeface="黑体"/>
                <a:cs typeface="黑体"/>
              </a:rPr>
              <a:t>人 </a:t>
            </a:r>
            <a:r>
              <a:rPr dirty="0" sz="2000" spc="110">
                <a:solidFill>
                  <a:srgbClr val="1F3863"/>
                </a:solidFill>
                <a:latin typeface="黑体"/>
                <a:cs typeface="黑体"/>
              </a:rPr>
              <a:t>飞船进入太空，实现</a:t>
            </a:r>
            <a:r>
              <a:rPr dirty="0" sz="2000" spc="114">
                <a:solidFill>
                  <a:srgbClr val="1F3863"/>
                </a:solidFill>
                <a:latin typeface="黑体"/>
                <a:cs typeface="黑体"/>
              </a:rPr>
              <a:t>了人</a:t>
            </a:r>
            <a:r>
              <a:rPr dirty="0" sz="2000">
                <a:solidFill>
                  <a:srgbClr val="1F3863"/>
                </a:solidFill>
                <a:latin typeface="黑体"/>
                <a:cs typeface="黑体"/>
              </a:rPr>
              <a:t>进 </a:t>
            </a:r>
            <a:r>
              <a:rPr dirty="0" sz="2000">
                <a:solidFill>
                  <a:srgbClr val="1F3863"/>
                </a:solidFill>
                <a:latin typeface="黑体"/>
                <a:cs typeface="黑体"/>
              </a:rPr>
              <a:t>入太空的梦</a:t>
            </a:r>
            <a:r>
              <a:rPr dirty="0" sz="2000" spc="5">
                <a:solidFill>
                  <a:srgbClr val="1F3863"/>
                </a:solidFill>
                <a:latin typeface="黑体"/>
                <a:cs typeface="黑体"/>
              </a:rPr>
              <a:t>想</a:t>
            </a:r>
            <a:endParaRPr sz="2000">
              <a:latin typeface="黑体"/>
              <a:cs typeface="黑体"/>
            </a:endParaRPr>
          </a:p>
          <a:p>
            <a:pPr marL="1835785" marR="131445">
              <a:lnSpc>
                <a:spcPct val="120000"/>
              </a:lnSpc>
              <a:spcBef>
                <a:spcPts val="855"/>
              </a:spcBef>
              <a:buSzPct val="95000"/>
              <a:buFont typeface="Wingdings"/>
              <a:buChar char=""/>
              <a:tabLst>
                <a:tab pos="2038985" algn="l"/>
              </a:tabLst>
            </a:pPr>
            <a:r>
              <a:rPr dirty="0" sz="2000" spc="-5">
                <a:solidFill>
                  <a:srgbClr val="800000"/>
                </a:solidFill>
                <a:latin typeface="黑体"/>
                <a:cs typeface="黑体"/>
              </a:rPr>
              <a:t>1969年7月20日，阿波罗1</a:t>
            </a: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1 </a:t>
            </a: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号将人类送上了月</a:t>
            </a:r>
            <a:r>
              <a:rPr dirty="0" sz="2000" spc="5">
                <a:solidFill>
                  <a:srgbClr val="800000"/>
                </a:solidFill>
                <a:latin typeface="黑体"/>
                <a:cs typeface="黑体"/>
              </a:rPr>
              <a:t>球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5547" y="1642872"/>
            <a:ext cx="2258567" cy="139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59279" y="2286000"/>
            <a:ext cx="1999488" cy="1857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14627" y="3285744"/>
            <a:ext cx="2071116" cy="156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4880" y="1214627"/>
            <a:ext cx="2127504" cy="149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1999488"/>
            <a:ext cx="2350007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6058" y="3214116"/>
            <a:ext cx="2236241" cy="1499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50602" y="723087"/>
            <a:ext cx="4700905" cy="3503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1095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141730" algn="l"/>
              </a:tabLst>
            </a:pPr>
            <a:r>
              <a:rPr dirty="0" sz="2400" b="1">
                <a:solidFill>
                  <a:srgbClr val="7C3D5F"/>
                </a:solidFill>
                <a:latin typeface="黑体"/>
                <a:cs typeface="黑体"/>
              </a:rPr>
              <a:t>我国的航天成</a:t>
            </a:r>
            <a:r>
              <a:rPr dirty="0" sz="2400" spc="-10" b="1">
                <a:solidFill>
                  <a:srgbClr val="7C3D5F"/>
                </a:solidFill>
                <a:latin typeface="黑体"/>
                <a:cs typeface="黑体"/>
              </a:rPr>
              <a:t>就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latin typeface="黑体"/>
                <a:cs typeface="黑体"/>
              </a:rPr>
              <a:t>1970</a:t>
            </a:r>
            <a:r>
              <a:rPr dirty="0" sz="2000">
                <a:latin typeface="黑体"/>
                <a:cs typeface="黑体"/>
              </a:rPr>
              <a:t>年</a:t>
            </a:r>
            <a:r>
              <a:rPr dirty="0" sz="2000" spc="-5">
                <a:latin typeface="黑体"/>
                <a:cs typeface="黑体"/>
              </a:rPr>
              <a:t>4</a:t>
            </a:r>
            <a:r>
              <a:rPr dirty="0" sz="2000">
                <a:latin typeface="黑体"/>
                <a:cs typeface="黑体"/>
              </a:rPr>
              <a:t>月</a:t>
            </a:r>
            <a:r>
              <a:rPr dirty="0" sz="2000" spc="-5">
                <a:latin typeface="黑体"/>
                <a:cs typeface="黑体"/>
              </a:rPr>
              <a:t>24</a:t>
            </a:r>
            <a:r>
              <a:rPr dirty="0" sz="2000">
                <a:latin typeface="黑体"/>
                <a:cs typeface="黑体"/>
              </a:rPr>
              <a:t>日我国第一颗人造卫星升</a:t>
            </a:r>
            <a:r>
              <a:rPr dirty="0" sz="2000" spc="5">
                <a:latin typeface="黑体"/>
                <a:cs typeface="黑体"/>
              </a:rPr>
              <a:t>空</a:t>
            </a:r>
            <a:endParaRPr sz="2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55">
                <a:solidFill>
                  <a:srgbClr val="800000"/>
                </a:solidFill>
                <a:latin typeface="黑体"/>
                <a:cs typeface="黑体"/>
              </a:rPr>
              <a:t>2003年10月15日，神舟五号</a:t>
            </a:r>
            <a:r>
              <a:rPr dirty="0" sz="2000" spc="65">
                <a:solidFill>
                  <a:srgbClr val="800000"/>
                </a:solidFill>
                <a:latin typeface="黑体"/>
                <a:cs typeface="黑体"/>
              </a:rPr>
              <a:t>，中国航</a:t>
            </a: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天 </a:t>
            </a: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员杨利伟进入太</a:t>
            </a:r>
            <a:r>
              <a:rPr dirty="0" sz="2000" spc="5">
                <a:solidFill>
                  <a:srgbClr val="800000"/>
                </a:solidFill>
                <a:latin typeface="黑体"/>
                <a:cs typeface="黑体"/>
              </a:rPr>
              <a:t>空</a:t>
            </a:r>
            <a:endParaRPr sz="2000">
              <a:latin typeface="黑体"/>
              <a:cs typeface="黑体"/>
            </a:endParaRPr>
          </a:p>
          <a:p>
            <a:pPr>
              <a:lnSpc>
                <a:spcPct val="100000"/>
              </a:lnSpc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99CC00"/>
              </a:buClr>
              <a:buSzPct val="80000"/>
              <a:buFont typeface="Wingdings"/>
              <a:buChar char=""/>
              <a:tabLst>
                <a:tab pos="185420" algn="l"/>
              </a:tabLst>
            </a:pPr>
            <a:r>
              <a:rPr dirty="0" sz="2000" spc="65">
                <a:solidFill>
                  <a:srgbClr val="385622"/>
                </a:solidFill>
                <a:latin typeface="黑体"/>
                <a:cs typeface="黑体"/>
              </a:rPr>
              <a:t>2007年10月</a:t>
            </a:r>
            <a:r>
              <a:rPr dirty="0" sz="2000" spc="70">
                <a:solidFill>
                  <a:srgbClr val="385622"/>
                </a:solidFill>
                <a:latin typeface="黑体"/>
                <a:cs typeface="黑体"/>
              </a:rPr>
              <a:t>24日嫦娥一号月球探测器</a:t>
            </a:r>
            <a:r>
              <a:rPr dirty="0" sz="2000">
                <a:solidFill>
                  <a:srgbClr val="385622"/>
                </a:solidFill>
                <a:latin typeface="黑体"/>
                <a:cs typeface="黑体"/>
              </a:rPr>
              <a:t>发 </a:t>
            </a:r>
            <a:r>
              <a:rPr dirty="0" sz="2000">
                <a:solidFill>
                  <a:srgbClr val="385622"/>
                </a:solidFill>
                <a:latin typeface="黑体"/>
                <a:cs typeface="黑体"/>
              </a:rPr>
              <a:t>射成</a:t>
            </a:r>
            <a:r>
              <a:rPr dirty="0" sz="2000" spc="5">
                <a:solidFill>
                  <a:srgbClr val="385622"/>
                </a:solidFill>
                <a:latin typeface="黑体"/>
                <a:cs typeface="黑体"/>
              </a:rPr>
              <a:t>功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8116" y="928116"/>
            <a:ext cx="2572512" cy="15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6383" y="1929383"/>
            <a:ext cx="2572512" cy="1891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93490" y="1161402"/>
            <a:ext cx="4418965" cy="3270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105">
                <a:solidFill>
                  <a:srgbClr val="1F3863"/>
                </a:solidFill>
                <a:latin typeface="黑体"/>
                <a:cs typeface="黑体"/>
              </a:rPr>
              <a:t>2011</a:t>
            </a:r>
            <a:r>
              <a:rPr dirty="0" sz="2000" spc="110">
                <a:solidFill>
                  <a:srgbClr val="1F3863"/>
                </a:solidFill>
                <a:latin typeface="黑体"/>
                <a:cs typeface="黑体"/>
              </a:rPr>
              <a:t>年</a:t>
            </a:r>
            <a:r>
              <a:rPr dirty="0" sz="2000" spc="105">
                <a:solidFill>
                  <a:srgbClr val="1F3863"/>
                </a:solidFill>
                <a:latin typeface="黑体"/>
                <a:cs typeface="黑体"/>
              </a:rPr>
              <a:t>9</a:t>
            </a:r>
            <a:r>
              <a:rPr dirty="0" sz="2000" spc="110">
                <a:solidFill>
                  <a:srgbClr val="1F3863"/>
                </a:solidFill>
                <a:latin typeface="黑体"/>
                <a:cs typeface="黑体"/>
              </a:rPr>
              <a:t>月</a:t>
            </a:r>
            <a:r>
              <a:rPr dirty="0" sz="2000" spc="105">
                <a:solidFill>
                  <a:srgbClr val="1F3863"/>
                </a:solidFill>
                <a:latin typeface="黑体"/>
                <a:cs typeface="黑体"/>
              </a:rPr>
              <a:t>29</a:t>
            </a:r>
            <a:r>
              <a:rPr dirty="0" sz="2000" spc="110">
                <a:solidFill>
                  <a:srgbClr val="1F3863"/>
                </a:solidFill>
                <a:latin typeface="黑体"/>
                <a:cs typeface="黑体"/>
              </a:rPr>
              <a:t>日天宫一号发射升空</a:t>
            </a:r>
            <a:r>
              <a:rPr dirty="0" sz="2000" spc="5">
                <a:solidFill>
                  <a:srgbClr val="1F3863"/>
                </a:solidFill>
                <a:latin typeface="黑体"/>
                <a:cs typeface="黑体"/>
              </a:rPr>
              <a:t>，</a:t>
            </a:r>
            <a:endParaRPr sz="20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1F3863"/>
                </a:solidFill>
                <a:latin typeface="黑体"/>
                <a:cs typeface="黑体"/>
              </a:rPr>
              <a:t>11</a:t>
            </a:r>
            <a:r>
              <a:rPr dirty="0" sz="2000">
                <a:solidFill>
                  <a:srgbClr val="1F3863"/>
                </a:solidFill>
                <a:latin typeface="黑体"/>
                <a:cs typeface="黑体"/>
              </a:rPr>
              <a:t>月天宫一号与神舟八号飞船成功对</a:t>
            </a:r>
            <a:r>
              <a:rPr dirty="0" sz="2000" spc="5">
                <a:solidFill>
                  <a:srgbClr val="1F3863"/>
                </a:solidFill>
                <a:latin typeface="黑体"/>
                <a:cs typeface="黑体"/>
              </a:rPr>
              <a:t>接</a:t>
            </a:r>
            <a:endParaRPr sz="20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36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-5">
                <a:solidFill>
                  <a:srgbClr val="800000"/>
                </a:solidFill>
                <a:latin typeface="黑体"/>
                <a:cs typeface="黑体"/>
              </a:rPr>
              <a:t>2013年12月2日嫦娥三号探测器进入</a:t>
            </a: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太 </a:t>
            </a: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空，当月</a:t>
            </a:r>
            <a:r>
              <a:rPr dirty="0" sz="2000" spc="-5">
                <a:solidFill>
                  <a:srgbClr val="800000"/>
                </a:solidFill>
                <a:latin typeface="黑体"/>
                <a:cs typeface="黑体"/>
              </a:rPr>
              <a:t>14</a:t>
            </a:r>
            <a:r>
              <a:rPr dirty="0" sz="2000">
                <a:solidFill>
                  <a:srgbClr val="800000"/>
                </a:solidFill>
                <a:latin typeface="黑体"/>
                <a:cs typeface="黑体"/>
              </a:rPr>
              <a:t>日成功软着陆于月</a:t>
            </a:r>
            <a:r>
              <a:rPr dirty="0" sz="2000" spc="5">
                <a:solidFill>
                  <a:srgbClr val="800000"/>
                </a:solidFill>
                <a:latin typeface="黑体"/>
                <a:cs typeface="黑体"/>
              </a:rPr>
              <a:t>球</a:t>
            </a:r>
            <a:endParaRPr sz="2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25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3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spc="50">
                <a:latin typeface="黑体"/>
                <a:cs typeface="黑体"/>
              </a:rPr>
              <a:t>2017年发射了货运</a:t>
            </a:r>
            <a:r>
              <a:rPr dirty="0" sz="2000" spc="60">
                <a:latin typeface="黑体"/>
                <a:cs typeface="黑体"/>
              </a:rPr>
              <a:t>飞船天舟一号，</a:t>
            </a:r>
            <a:r>
              <a:rPr dirty="0" sz="2000">
                <a:latin typeface="黑体"/>
                <a:cs typeface="黑体"/>
              </a:rPr>
              <a:t>入 </a:t>
            </a:r>
            <a:r>
              <a:rPr dirty="0" sz="2000" spc="35">
                <a:latin typeface="黑体"/>
                <a:cs typeface="黑体"/>
              </a:rPr>
              <a:t>轨后与天宫二号空间站进行自动交会</a:t>
            </a:r>
            <a:r>
              <a:rPr dirty="0" sz="2000">
                <a:latin typeface="黑体"/>
                <a:cs typeface="黑体"/>
              </a:rPr>
              <a:t>对 </a:t>
            </a:r>
            <a:r>
              <a:rPr dirty="0" sz="2000">
                <a:latin typeface="黑体"/>
                <a:cs typeface="黑体"/>
              </a:rPr>
              <a:t>接等3</a:t>
            </a:r>
            <a:r>
              <a:rPr dirty="0" sz="2000" spc="-20">
                <a:latin typeface="黑体"/>
                <a:cs typeface="黑体"/>
              </a:rPr>
              <a:t> </a:t>
            </a:r>
            <a:r>
              <a:rPr dirty="0" sz="2000">
                <a:latin typeface="黑体"/>
                <a:cs typeface="黑体"/>
              </a:rPr>
              <a:t>次交会对接及多项实验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9744" y="3144011"/>
            <a:ext cx="2572511" cy="164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50414" y="929944"/>
            <a:ext cx="3206750" cy="2286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332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BE9000"/>
                </a:solidFill>
                <a:latin typeface="黑体"/>
                <a:cs typeface="黑体"/>
              </a:rPr>
              <a:t>作业及反</a:t>
            </a:r>
            <a:r>
              <a:rPr dirty="0" sz="2800" spc="-20" b="1">
                <a:solidFill>
                  <a:srgbClr val="BE9000"/>
                </a:solidFill>
                <a:latin typeface="黑体"/>
                <a:cs typeface="黑体"/>
              </a:rPr>
              <a:t>馈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华文楷体"/>
                <a:cs typeface="华文楷体"/>
              </a:rPr>
              <a:t>1.</a:t>
            </a:r>
            <a:r>
              <a:rPr dirty="0" sz="2400">
                <a:latin typeface="华文楷体"/>
                <a:cs typeface="华文楷体"/>
              </a:rPr>
              <a:t>阅读教材</a:t>
            </a:r>
            <a:endParaRPr sz="24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华文楷体"/>
                <a:cs typeface="华文楷体"/>
              </a:rPr>
              <a:t>2.</a:t>
            </a:r>
            <a:r>
              <a:rPr dirty="0" sz="2400">
                <a:latin typeface="华文楷体"/>
                <a:cs typeface="华文楷体"/>
              </a:rPr>
              <a:t>下载并完成课后作业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52" y="0"/>
            <a:ext cx="1551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9300" y="2641600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25292" y="1599183"/>
            <a:ext cx="34575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i="1">
                <a:solidFill>
                  <a:srgbClr val="001F5F"/>
                </a:solidFill>
                <a:latin typeface="华文隶书"/>
                <a:cs typeface="华文隶书"/>
              </a:rPr>
              <a:t>The</a:t>
            </a:r>
            <a:r>
              <a:rPr dirty="0" sz="5400" spc="-75" i="1">
                <a:solidFill>
                  <a:srgbClr val="001F5F"/>
                </a:solidFill>
                <a:latin typeface="华文隶书"/>
                <a:cs typeface="华文隶书"/>
              </a:rPr>
              <a:t> </a:t>
            </a:r>
            <a:r>
              <a:rPr dirty="0" sz="5400" spc="-5" i="1">
                <a:solidFill>
                  <a:srgbClr val="001F5F"/>
                </a:solidFill>
                <a:latin typeface="华文隶书"/>
                <a:cs typeface="华文隶书"/>
              </a:rPr>
              <a:t>end</a:t>
            </a:r>
            <a:r>
              <a:rPr dirty="0" sz="5400" spc="-5">
                <a:solidFill>
                  <a:srgbClr val="001F5F"/>
                </a:solidFill>
                <a:latin typeface="Microsoft YaHei UI"/>
                <a:cs typeface="Microsoft YaHei UI"/>
              </a:rPr>
              <a:t>.</a:t>
            </a:r>
            <a:r>
              <a:rPr dirty="0" sz="5400">
                <a:solidFill>
                  <a:srgbClr val="001F5F"/>
                </a:solidFill>
                <a:latin typeface="Microsoft YaHei UI"/>
                <a:cs typeface="Microsoft YaHei UI"/>
              </a:rPr>
              <a:t>谢谢</a:t>
            </a:r>
            <a:endParaRPr sz="54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2587" y="2695816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 h="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1714" y="859142"/>
            <a:ext cx="6770370" cy="3368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546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BE9000"/>
                </a:solidFill>
                <a:latin typeface="黑体"/>
                <a:cs typeface="黑体"/>
              </a:rPr>
              <a:t>学习目标及任</a:t>
            </a:r>
            <a:r>
              <a:rPr dirty="0" sz="2800" spc="-20" b="1">
                <a:solidFill>
                  <a:srgbClr val="BE9000"/>
                </a:solidFill>
                <a:latin typeface="黑体"/>
                <a:cs typeface="黑体"/>
              </a:rPr>
              <a:t>务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buSzPct val="95454"/>
              <a:buAutoNum type="arabicPeriod"/>
              <a:tabLst>
                <a:tab pos="214629" algn="l"/>
              </a:tabLst>
            </a:pPr>
            <a:r>
              <a:rPr dirty="0" sz="2200" spc="35" b="1">
                <a:latin typeface="华文楷体"/>
                <a:cs typeface="华文楷体"/>
              </a:rPr>
              <a:t>通过牛顿的设想了解人造卫星</a:t>
            </a:r>
            <a:r>
              <a:rPr dirty="0" sz="2200" spc="40" b="1">
                <a:latin typeface="华文楷体"/>
                <a:cs typeface="华文楷体"/>
              </a:rPr>
              <a:t>的发射原理，知道三</a:t>
            </a:r>
            <a:r>
              <a:rPr dirty="0" sz="2200" spc="-5" b="1">
                <a:latin typeface="华文楷体"/>
                <a:cs typeface="华文楷体"/>
              </a:rPr>
              <a:t>个 </a:t>
            </a:r>
            <a:r>
              <a:rPr dirty="0" sz="2200" b="1">
                <a:latin typeface="华文楷体"/>
                <a:cs typeface="华文楷体"/>
              </a:rPr>
              <a:t>宇宙速度的含义，并能够推导第一宇宙速度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 marL="12700" marR="5080">
              <a:lnSpc>
                <a:spcPct val="150000"/>
              </a:lnSpc>
              <a:buSzPct val="95454"/>
              <a:buAutoNum type="arabicPeriod"/>
              <a:tabLst>
                <a:tab pos="280035" algn="l"/>
              </a:tabLst>
            </a:pPr>
            <a:r>
              <a:rPr dirty="0" sz="2200" spc="10" b="1">
                <a:latin typeface="华文楷体"/>
                <a:cs typeface="华文楷体"/>
              </a:rPr>
              <a:t>能正确描述和</a:t>
            </a:r>
            <a:r>
              <a:rPr dirty="0" sz="2200" spc="15" b="1">
                <a:latin typeface="华文楷体"/>
                <a:cs typeface="华文楷体"/>
              </a:rPr>
              <a:t>解释人造地球卫星的运行规律，知道</a:t>
            </a:r>
            <a:r>
              <a:rPr dirty="0" sz="2200" spc="-5" b="1">
                <a:latin typeface="华文楷体"/>
                <a:cs typeface="华文楷体"/>
              </a:rPr>
              <a:t>什 </a:t>
            </a:r>
            <a:r>
              <a:rPr dirty="0" sz="2200" b="1">
                <a:latin typeface="华文楷体"/>
                <a:cs typeface="华文楷体"/>
              </a:rPr>
              <a:t>么是同步卫星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 marL="205740" indent="-193040">
              <a:lnSpc>
                <a:spcPct val="100000"/>
              </a:lnSpc>
              <a:spcBef>
                <a:spcPts val="1320"/>
              </a:spcBef>
              <a:buSzPct val="95454"/>
              <a:buAutoNum type="arabicPeriod"/>
              <a:tabLst>
                <a:tab pos="206375" algn="l"/>
              </a:tabLst>
            </a:pPr>
            <a:r>
              <a:rPr dirty="0" sz="2200" b="1">
                <a:latin typeface="华文楷体"/>
                <a:cs typeface="华文楷体"/>
              </a:rPr>
              <a:t>了解人类探索宇宙的进程及我国的航天成就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037" y="923912"/>
            <a:ext cx="6872605" cy="1948814"/>
          </a:xfrm>
          <a:custGeom>
            <a:avLst/>
            <a:gdLst/>
            <a:ahLst/>
            <a:cxnLst/>
            <a:rect l="l" t="t" r="r" b="b"/>
            <a:pathLst>
              <a:path w="6872605" h="1948814">
                <a:moveTo>
                  <a:pt x="6867550" y="1948522"/>
                </a:moveTo>
                <a:lnTo>
                  <a:pt x="4762" y="1948522"/>
                </a:lnTo>
                <a:lnTo>
                  <a:pt x="3289" y="1948281"/>
                </a:lnTo>
                <a:lnTo>
                  <a:pt x="1968" y="1947608"/>
                </a:lnTo>
                <a:lnTo>
                  <a:pt x="914" y="1946554"/>
                </a:lnTo>
                <a:lnTo>
                  <a:pt x="241" y="1945233"/>
                </a:lnTo>
                <a:lnTo>
                  <a:pt x="0" y="1943760"/>
                </a:lnTo>
                <a:lnTo>
                  <a:pt x="0" y="4762"/>
                </a:lnTo>
                <a:lnTo>
                  <a:pt x="4762" y="0"/>
                </a:lnTo>
                <a:lnTo>
                  <a:pt x="6867550" y="0"/>
                </a:lnTo>
                <a:lnTo>
                  <a:pt x="6872312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938997"/>
                </a:lnTo>
                <a:lnTo>
                  <a:pt x="4762" y="1938997"/>
                </a:lnTo>
                <a:lnTo>
                  <a:pt x="9525" y="1943760"/>
                </a:lnTo>
                <a:lnTo>
                  <a:pt x="6872312" y="1943760"/>
                </a:lnTo>
                <a:lnTo>
                  <a:pt x="6872071" y="1945233"/>
                </a:lnTo>
                <a:lnTo>
                  <a:pt x="6871398" y="1946554"/>
                </a:lnTo>
                <a:lnTo>
                  <a:pt x="6870344" y="1947608"/>
                </a:lnTo>
                <a:lnTo>
                  <a:pt x="6869023" y="1948281"/>
                </a:lnTo>
                <a:lnTo>
                  <a:pt x="6867550" y="1948522"/>
                </a:lnTo>
                <a:close/>
              </a:path>
              <a:path w="6872605" h="194881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872605" h="1948814">
                <a:moveTo>
                  <a:pt x="6862787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862787" y="4762"/>
                </a:lnTo>
                <a:lnTo>
                  <a:pt x="6862787" y="9524"/>
                </a:lnTo>
                <a:close/>
              </a:path>
              <a:path w="6872605" h="1948814">
                <a:moveTo>
                  <a:pt x="6862787" y="1943760"/>
                </a:moveTo>
                <a:lnTo>
                  <a:pt x="6862787" y="4762"/>
                </a:lnTo>
                <a:lnTo>
                  <a:pt x="6867550" y="9524"/>
                </a:lnTo>
                <a:lnTo>
                  <a:pt x="6872312" y="9524"/>
                </a:lnTo>
                <a:lnTo>
                  <a:pt x="6872312" y="1938997"/>
                </a:lnTo>
                <a:lnTo>
                  <a:pt x="6867550" y="1938997"/>
                </a:lnTo>
                <a:lnTo>
                  <a:pt x="6862787" y="1943760"/>
                </a:lnTo>
                <a:close/>
              </a:path>
              <a:path w="6872605" h="1948814">
                <a:moveTo>
                  <a:pt x="6872312" y="9524"/>
                </a:moveTo>
                <a:lnTo>
                  <a:pt x="6867550" y="9524"/>
                </a:lnTo>
                <a:lnTo>
                  <a:pt x="6862787" y="4762"/>
                </a:lnTo>
                <a:lnTo>
                  <a:pt x="6872312" y="4762"/>
                </a:lnTo>
                <a:lnTo>
                  <a:pt x="6872312" y="9524"/>
                </a:lnTo>
                <a:close/>
              </a:path>
              <a:path w="6872605" h="1948814">
                <a:moveTo>
                  <a:pt x="9525" y="1943760"/>
                </a:moveTo>
                <a:lnTo>
                  <a:pt x="4762" y="1938997"/>
                </a:lnTo>
                <a:lnTo>
                  <a:pt x="9525" y="1938997"/>
                </a:lnTo>
                <a:lnTo>
                  <a:pt x="9525" y="1943760"/>
                </a:lnTo>
                <a:close/>
              </a:path>
              <a:path w="6872605" h="1948814">
                <a:moveTo>
                  <a:pt x="6862787" y="1943760"/>
                </a:moveTo>
                <a:lnTo>
                  <a:pt x="9525" y="1943760"/>
                </a:lnTo>
                <a:lnTo>
                  <a:pt x="9525" y="1938997"/>
                </a:lnTo>
                <a:lnTo>
                  <a:pt x="6862787" y="1938997"/>
                </a:lnTo>
                <a:lnTo>
                  <a:pt x="6862787" y="1943760"/>
                </a:lnTo>
                <a:close/>
              </a:path>
              <a:path w="6872605" h="1948814">
                <a:moveTo>
                  <a:pt x="6872312" y="1943760"/>
                </a:moveTo>
                <a:lnTo>
                  <a:pt x="6862787" y="1943760"/>
                </a:lnTo>
                <a:lnTo>
                  <a:pt x="6867550" y="1938997"/>
                </a:lnTo>
                <a:lnTo>
                  <a:pt x="6872312" y="1938997"/>
                </a:lnTo>
                <a:lnTo>
                  <a:pt x="6872312" y="194376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922451"/>
            <a:ext cx="670560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35000">
              <a:lnSpc>
                <a:spcPct val="150000"/>
              </a:lnSpc>
              <a:spcBef>
                <a:spcPts val="100"/>
              </a:spcBef>
            </a:pPr>
            <a:r>
              <a:rPr dirty="0" sz="2000" spc="5">
                <a:latin typeface="黑体"/>
                <a:cs typeface="黑体"/>
              </a:rPr>
              <a:t>在</a:t>
            </a:r>
            <a:r>
              <a:rPr dirty="0" sz="2000" spc="70">
                <a:latin typeface="黑体"/>
                <a:cs typeface="黑体"/>
              </a:rPr>
              <a:t> </a:t>
            </a:r>
            <a:r>
              <a:rPr dirty="0" sz="2000" spc="40">
                <a:latin typeface="黑体"/>
                <a:cs typeface="黑体"/>
              </a:rPr>
              <a:t>1687</a:t>
            </a:r>
            <a:r>
              <a:rPr dirty="0" sz="2000" spc="80">
                <a:latin typeface="黑体"/>
                <a:cs typeface="黑体"/>
              </a:rPr>
              <a:t> </a:t>
            </a:r>
            <a:r>
              <a:rPr dirty="0" sz="2000" spc="65">
                <a:latin typeface="黑体"/>
                <a:cs typeface="黑体"/>
              </a:rPr>
              <a:t>年出版的《自然哲学的数学原理》中，牛</a:t>
            </a:r>
            <a:r>
              <a:rPr dirty="0" sz="2000" spc="5">
                <a:latin typeface="黑体"/>
                <a:cs typeface="黑体"/>
              </a:rPr>
              <a:t>顿 </a:t>
            </a:r>
            <a:r>
              <a:rPr dirty="0" sz="2000" spc="20">
                <a:latin typeface="黑体"/>
                <a:cs typeface="黑体"/>
              </a:rPr>
              <a:t>设想：把物体</a:t>
            </a:r>
            <a:r>
              <a:rPr dirty="0" sz="2000" spc="25">
                <a:latin typeface="黑体"/>
                <a:cs typeface="黑体"/>
              </a:rPr>
              <a:t>从高山上水平抛出，速度一次比一次大，落</a:t>
            </a:r>
            <a:r>
              <a:rPr dirty="0" sz="2000">
                <a:latin typeface="黑体"/>
                <a:cs typeface="黑体"/>
              </a:rPr>
              <a:t>地 </a:t>
            </a:r>
            <a:r>
              <a:rPr dirty="0" sz="2000" spc="20">
                <a:latin typeface="黑体"/>
                <a:cs typeface="黑体"/>
              </a:rPr>
              <a:t>点也就一次比</a:t>
            </a:r>
            <a:r>
              <a:rPr dirty="0" sz="2000" spc="25">
                <a:latin typeface="黑体"/>
                <a:cs typeface="黑体"/>
              </a:rPr>
              <a:t>一次远；抛出速度足够大时，物体就不会落</a:t>
            </a:r>
            <a:r>
              <a:rPr dirty="0" sz="2000">
                <a:latin typeface="黑体"/>
                <a:cs typeface="黑体"/>
              </a:rPr>
              <a:t>回 </a:t>
            </a:r>
            <a:r>
              <a:rPr dirty="0" sz="2000">
                <a:latin typeface="黑体"/>
                <a:cs typeface="黑体"/>
              </a:rPr>
              <a:t>地面，成为人造地球卫星。这个速度究竟需要多大呢</a:t>
            </a:r>
            <a:r>
              <a:rPr dirty="0" sz="2000" spc="5">
                <a:latin typeface="黑体"/>
                <a:cs typeface="黑体"/>
              </a:rPr>
              <a:t>？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128" y="2857500"/>
            <a:ext cx="1786127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93152" y="3020695"/>
            <a:ext cx="4671060" cy="140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我们从受力和运动的角度来分析一下：</a:t>
            </a:r>
            <a:endParaRPr sz="1800">
              <a:latin typeface="黑体"/>
              <a:cs typeface="黑体"/>
            </a:endParaRPr>
          </a:p>
          <a:p>
            <a:pPr marL="12700" marR="5080" indent="571500">
              <a:lnSpc>
                <a:spcPct val="150000"/>
              </a:lnSpc>
              <a:spcBef>
                <a:spcPts val="1470"/>
              </a:spcBef>
            </a:pPr>
            <a:r>
              <a:rPr dirty="0" sz="2000" b="1">
                <a:latin typeface="华文楷体"/>
                <a:cs typeface="华文楷体"/>
              </a:rPr>
              <a:t>卫星绕地球做匀速圆周运动，地球对 </a:t>
            </a:r>
            <a:r>
              <a:rPr dirty="0" sz="2000" b="1">
                <a:latin typeface="华文楷体"/>
                <a:cs typeface="华文楷体"/>
              </a:rPr>
              <a:t>卫星的引力提供向心力，即：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baseline="-17094" sz="1950" b="1">
                <a:latin typeface="华文楷体"/>
                <a:cs typeface="华文楷体"/>
              </a:rPr>
              <a:t>引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964" y="1053262"/>
            <a:ext cx="727900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8000">
              <a:lnSpc>
                <a:spcPct val="150000"/>
              </a:lnSpc>
              <a:spcBef>
                <a:spcPts val="95"/>
              </a:spcBef>
            </a:pPr>
            <a:r>
              <a:rPr dirty="0" sz="2000">
                <a:latin typeface="华文楷体"/>
                <a:cs typeface="华文楷体"/>
              </a:rPr>
              <a:t>设地球的质量为</a:t>
            </a:r>
            <a:r>
              <a:rPr dirty="0" sz="2000" spc="-10" i="1">
                <a:latin typeface="Times New Roman"/>
                <a:cs typeface="Times New Roman"/>
              </a:rPr>
              <a:t>M</a:t>
            </a:r>
            <a:r>
              <a:rPr dirty="0" sz="2000">
                <a:latin typeface="华文楷体"/>
                <a:cs typeface="华文楷体"/>
              </a:rPr>
              <a:t>，绕地球做匀速圆周运动的物体质量为</a:t>
            </a:r>
            <a:r>
              <a:rPr dirty="0" sz="2000" spc="-5" i="1">
                <a:latin typeface="Times New Roman"/>
                <a:cs typeface="Times New Roman"/>
              </a:rPr>
              <a:t>m</a:t>
            </a:r>
            <a:r>
              <a:rPr dirty="0" sz="2000">
                <a:latin typeface="华文楷体"/>
                <a:cs typeface="华文楷体"/>
              </a:rPr>
              <a:t>， </a:t>
            </a:r>
            <a:r>
              <a:rPr dirty="0" sz="2000">
                <a:latin typeface="华文楷体"/>
                <a:cs typeface="华文楷体"/>
              </a:rPr>
              <a:t>速度为</a:t>
            </a:r>
            <a:r>
              <a:rPr dirty="0" sz="2000" i="1">
                <a:latin typeface="Times New Roman"/>
                <a:cs typeface="Times New Roman"/>
              </a:rPr>
              <a:t>v</a:t>
            </a:r>
            <a:r>
              <a:rPr dirty="0" sz="2000">
                <a:latin typeface="华文楷体"/>
                <a:cs typeface="华文楷体"/>
              </a:rPr>
              <a:t>，它到地心的距离为</a:t>
            </a:r>
            <a:r>
              <a:rPr dirty="0" sz="2000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2190" y="2727858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 h="0">
                <a:moveTo>
                  <a:pt x="0" y="0"/>
                </a:moveTo>
                <a:lnTo>
                  <a:pt x="70738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80994" y="2727858"/>
            <a:ext cx="735965" cy="0"/>
          </a:xfrm>
          <a:custGeom>
            <a:avLst/>
            <a:gdLst/>
            <a:ahLst/>
            <a:cxnLst/>
            <a:rect l="l" t="t" r="r" b="b"/>
            <a:pathLst>
              <a:path w="735964" h="0">
                <a:moveTo>
                  <a:pt x="0" y="0"/>
                </a:moveTo>
                <a:lnTo>
                  <a:pt x="73568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51250" y="2727591"/>
            <a:ext cx="14541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765" y="2290038"/>
            <a:ext cx="152590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55700" algn="l"/>
              </a:tabLst>
            </a:pPr>
            <a:r>
              <a:rPr dirty="0" sz="2400" spc="5" i="1">
                <a:latin typeface="Times New Roman"/>
                <a:cs typeface="Times New Roman"/>
              </a:rPr>
              <a:t>M</a:t>
            </a:r>
            <a:r>
              <a:rPr dirty="0" sz="2400" spc="10" i="1">
                <a:latin typeface="Times New Roman"/>
                <a:cs typeface="Times New Roman"/>
              </a:rPr>
              <a:t>m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m</a:t>
            </a:r>
            <a:r>
              <a:rPr dirty="0" sz="2400" spc="5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0464" y="2523896"/>
            <a:ext cx="62611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华文楷体"/>
                <a:cs typeface="华文楷体"/>
              </a:rPr>
              <a:t>由</a:t>
            </a:r>
            <a:r>
              <a:rPr dirty="0" sz="2000" spc="-1025">
                <a:latin typeface="华文楷体"/>
                <a:cs typeface="华文楷体"/>
              </a:rPr>
              <a:t>：</a:t>
            </a:r>
            <a:r>
              <a:rPr dirty="0" baseline="6944" sz="3600" spc="15" i="1">
                <a:latin typeface="Times New Roman"/>
                <a:cs typeface="Times New Roman"/>
              </a:rPr>
              <a:t>G</a:t>
            </a:r>
            <a:endParaRPr baseline="6944"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1668" y="2255456"/>
            <a:ext cx="12827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4915" y="2602268"/>
            <a:ext cx="32321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5462" sz="3600" spc="7" i="1">
                <a:latin typeface="Times New Roman"/>
                <a:cs typeface="Times New Roman"/>
              </a:rPr>
              <a:t>r</a:t>
            </a:r>
            <a:r>
              <a:rPr dirty="0" baseline="-25462" sz="3600" spc="-135" i="1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0062" y="2485453"/>
            <a:ext cx="19431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0760" y="2721114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790" y="0"/>
                </a:lnTo>
              </a:path>
            </a:pathLst>
          </a:custGeom>
          <a:ln w="17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47436" y="2765107"/>
            <a:ext cx="43815" cy="19685"/>
          </a:xfrm>
          <a:custGeom>
            <a:avLst/>
            <a:gdLst/>
            <a:ahLst/>
            <a:cxnLst/>
            <a:rect l="l" t="t" r="r" b="b"/>
            <a:pathLst>
              <a:path w="43814" h="19685">
                <a:moveTo>
                  <a:pt x="0" y="19659"/>
                </a:moveTo>
                <a:lnTo>
                  <a:pt x="43662" y="0"/>
                </a:lnTo>
              </a:path>
            </a:pathLst>
          </a:custGeom>
          <a:ln w="17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91098" y="277258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61137" y="244322"/>
                </a:lnTo>
              </a:path>
            </a:pathLst>
          </a:custGeom>
          <a:ln w="34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62218" y="2342934"/>
            <a:ext cx="90170" cy="674370"/>
          </a:xfrm>
          <a:custGeom>
            <a:avLst/>
            <a:gdLst/>
            <a:ahLst/>
            <a:cxnLst/>
            <a:rect l="l" t="t" r="r" b="b"/>
            <a:pathLst>
              <a:path w="90170" h="674369">
                <a:moveTo>
                  <a:pt x="0" y="673976"/>
                </a:moveTo>
                <a:lnTo>
                  <a:pt x="89839" y="0"/>
                </a:lnTo>
              </a:path>
            </a:pathLst>
          </a:custGeom>
          <a:ln w="17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2058" y="2342934"/>
            <a:ext cx="732790" cy="0"/>
          </a:xfrm>
          <a:custGeom>
            <a:avLst/>
            <a:gdLst/>
            <a:ahLst/>
            <a:cxnLst/>
            <a:rect l="l" t="t" r="r" b="b"/>
            <a:pathLst>
              <a:path w="732789" h="0">
                <a:moveTo>
                  <a:pt x="0" y="0"/>
                </a:moveTo>
                <a:lnTo>
                  <a:pt x="732421" y="0"/>
                </a:lnTo>
              </a:path>
            </a:pathLst>
          </a:custGeom>
          <a:ln w="17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25095" y="2719501"/>
            <a:ext cx="13081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10" i="1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1771" y="2333840"/>
            <a:ext cx="44577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10" i="1">
                <a:latin typeface="Times New Roman"/>
                <a:cs typeface="Times New Roman"/>
              </a:rPr>
              <a:t>G</a:t>
            </a:r>
            <a:r>
              <a:rPr dirty="0" sz="2100" spc="25" i="1"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402" y="3124961"/>
            <a:ext cx="7223125" cy="1397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445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华文楷体"/>
                <a:cs typeface="华文楷体"/>
              </a:rPr>
              <a:t>若是</a:t>
            </a:r>
            <a:r>
              <a:rPr dirty="0" sz="2000">
                <a:solidFill>
                  <a:srgbClr val="FF0000"/>
                </a:solidFill>
                <a:latin typeface="华文楷体"/>
                <a:cs typeface="华文楷体"/>
              </a:rPr>
              <a:t>近地卫星</a:t>
            </a:r>
            <a:r>
              <a:rPr dirty="0" sz="2000">
                <a:latin typeface="华文楷体"/>
                <a:cs typeface="华文楷体"/>
              </a:rPr>
              <a:t>，飞行高度（卫星所在位置距地面的距离</a:t>
            </a:r>
            <a:r>
              <a:rPr dirty="0" sz="2000" spc="5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  <a:p>
            <a:pPr marL="12700" marR="5080">
              <a:lnSpc>
                <a:spcPct val="150000"/>
              </a:lnSpc>
            </a:pPr>
            <a:r>
              <a:rPr dirty="0" sz="2000" spc="5">
                <a:latin typeface="华文楷体"/>
                <a:cs typeface="华文楷体"/>
              </a:rPr>
              <a:t>为</a:t>
            </a:r>
            <a:r>
              <a:rPr dirty="0" sz="2000" spc="-15">
                <a:latin typeface="华文楷体"/>
                <a:cs typeface="华文楷体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h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=100~200km</a:t>
            </a:r>
            <a:r>
              <a:rPr dirty="0" sz="2000" spc="-5">
                <a:latin typeface="华文楷体"/>
                <a:cs typeface="华文楷体"/>
              </a:rPr>
              <a:t>，</a:t>
            </a:r>
            <a:r>
              <a:rPr dirty="0" sz="2000">
                <a:latin typeface="华文楷体"/>
                <a:cs typeface="华文楷体"/>
              </a:rPr>
              <a:t>地球半径</a:t>
            </a:r>
            <a:r>
              <a:rPr dirty="0" sz="2000" i="1">
                <a:latin typeface="Times New Roman"/>
                <a:cs typeface="Times New Roman"/>
              </a:rPr>
              <a:t>R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6400km</a:t>
            </a:r>
            <a:r>
              <a:rPr dirty="0" sz="2000" spc="-5">
                <a:latin typeface="华文楷体"/>
                <a:cs typeface="华文楷体"/>
              </a:rPr>
              <a:t>，</a:t>
            </a:r>
            <a:r>
              <a:rPr dirty="0" sz="2000">
                <a:latin typeface="华文楷体"/>
                <a:cs typeface="华文楷体"/>
              </a:rPr>
              <a:t>可认为在“地面附近</a:t>
            </a:r>
            <a:r>
              <a:rPr dirty="0" sz="2000" spc="5">
                <a:latin typeface="华文楷体"/>
                <a:cs typeface="华文楷体"/>
              </a:rPr>
              <a:t>”  </a:t>
            </a:r>
            <a:r>
              <a:rPr dirty="0" sz="2000">
                <a:latin typeface="华文楷体"/>
                <a:cs typeface="华文楷体"/>
              </a:rPr>
              <a:t>飞行，则</a:t>
            </a:r>
            <a:r>
              <a:rPr dirty="0" sz="2000" i="1">
                <a:latin typeface="Times New Roman"/>
                <a:cs typeface="Times New Roman"/>
              </a:rPr>
              <a:t>r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≈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R</a:t>
            </a:r>
            <a:r>
              <a:rPr dirty="0" sz="2000" spc="-5">
                <a:latin typeface="华文楷体"/>
                <a:cs typeface="华文楷体"/>
              </a:rPr>
              <a:t>，</a:t>
            </a:r>
            <a:r>
              <a:rPr dirty="0" sz="2000">
                <a:latin typeface="华文楷体"/>
                <a:cs typeface="华文楷体"/>
              </a:rPr>
              <a:t>可得</a:t>
            </a:r>
            <a:r>
              <a:rPr dirty="0" sz="2000" i="1">
                <a:latin typeface="Times New Roman"/>
                <a:cs typeface="Times New Roman"/>
              </a:rPr>
              <a:t>v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 7.9km/s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9240" y="2486825"/>
            <a:ext cx="1330325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17575" algn="l"/>
                <a:tab pos="1168400" algn="l"/>
              </a:tabLst>
            </a:pPr>
            <a:r>
              <a:rPr dirty="0" sz="2000">
                <a:latin typeface="华文楷体"/>
                <a:cs typeface="华文楷体"/>
              </a:rPr>
              <a:t>解得</a:t>
            </a:r>
            <a:r>
              <a:rPr dirty="0" sz="2000" spc="5">
                <a:latin typeface="华文楷体"/>
                <a:cs typeface="华文楷体"/>
              </a:rPr>
              <a:t>：</a:t>
            </a:r>
            <a:r>
              <a:rPr dirty="0" sz="2000">
                <a:latin typeface="华文楷体"/>
                <a:cs typeface="华文楷体"/>
              </a:rPr>
              <a:t>	</a:t>
            </a:r>
            <a:r>
              <a:rPr dirty="0" baseline="-3968" sz="3150" spc="15" i="1">
                <a:latin typeface="Times New Roman"/>
                <a:cs typeface="Times New Roman"/>
              </a:rPr>
              <a:t>v</a:t>
            </a:r>
            <a:r>
              <a:rPr dirty="0" baseline="-3968" sz="3150" i="1">
                <a:latin typeface="Times New Roman"/>
                <a:cs typeface="Times New Roman"/>
              </a:rPr>
              <a:t>	</a:t>
            </a:r>
            <a:r>
              <a:rPr dirty="0" baseline="-3968" sz="3150" spc="22">
                <a:latin typeface="Symbol"/>
                <a:cs typeface="Symbol"/>
              </a:rPr>
              <a:t></a:t>
            </a:r>
            <a:endParaRPr baseline="-3968" sz="3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414" y="870572"/>
            <a:ext cx="216789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838"/>
                </a:solidFill>
                <a:latin typeface="黑体"/>
                <a:cs typeface="黑体"/>
              </a:rPr>
              <a:t>一、宇宙速</a:t>
            </a:r>
            <a:r>
              <a:rPr dirty="0" sz="2800" spc="-20" b="1">
                <a:solidFill>
                  <a:srgbClr val="3A3838"/>
                </a:solidFill>
                <a:latin typeface="黑体"/>
                <a:cs typeface="黑体"/>
              </a:rPr>
              <a:t>度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1714" y="1675764"/>
            <a:ext cx="6836409" cy="231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marR="133985">
              <a:lnSpc>
                <a:spcPct val="1514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1.</a:t>
            </a:r>
            <a:r>
              <a:rPr dirty="0" sz="2400">
                <a:latin typeface="华文楷体"/>
                <a:cs typeface="华文楷体"/>
              </a:rPr>
              <a:t>第一宇宙速度：物体在地面附近绕地球做匀速圆 周运动所具有的速度，</a:t>
            </a:r>
            <a:r>
              <a:rPr dirty="0" sz="2400" i="1">
                <a:latin typeface="Times New Roman"/>
                <a:cs typeface="Times New Roman"/>
              </a:rPr>
              <a:t>v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7.9km/s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94945" indent="-182245">
              <a:lnSpc>
                <a:spcPct val="100000"/>
              </a:lnSpc>
              <a:spcBef>
                <a:spcPts val="277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>
                <a:latin typeface="黑体"/>
                <a:cs typeface="黑体"/>
              </a:rPr>
              <a:t>要发射一颗人造地球卫星，其发射速度就不能小于第一宇宙速度。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R="95885">
              <a:lnSpc>
                <a:spcPct val="100000"/>
              </a:lnSpc>
            </a:pPr>
            <a:r>
              <a:rPr dirty="0" sz="2000" b="1">
                <a:latin typeface="黑体"/>
                <a:cs typeface="黑体"/>
              </a:rPr>
              <a:t>所以第一宇宙速度也称为“</a:t>
            </a:r>
            <a:r>
              <a:rPr dirty="0" sz="2000" b="1">
                <a:solidFill>
                  <a:srgbClr val="FF0000"/>
                </a:solidFill>
                <a:latin typeface="黑体"/>
                <a:cs typeface="黑体"/>
              </a:rPr>
              <a:t>最小发射速度</a:t>
            </a:r>
            <a:r>
              <a:rPr dirty="0" sz="2000" spc="-5" b="1">
                <a:latin typeface="黑体"/>
                <a:cs typeface="黑体"/>
              </a:rPr>
              <a:t>”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3962" y="1924050"/>
            <a:ext cx="5922645" cy="723900"/>
          </a:xfrm>
          <a:custGeom>
            <a:avLst/>
            <a:gdLst/>
            <a:ahLst/>
            <a:cxnLst/>
            <a:rect l="l" t="t" r="r" b="b"/>
            <a:pathLst>
              <a:path w="5922645" h="723900">
                <a:moveTo>
                  <a:pt x="5917501" y="723900"/>
                </a:moveTo>
                <a:lnTo>
                  <a:pt x="4762" y="723900"/>
                </a:lnTo>
                <a:lnTo>
                  <a:pt x="3289" y="723671"/>
                </a:lnTo>
                <a:lnTo>
                  <a:pt x="1968" y="722985"/>
                </a:lnTo>
                <a:lnTo>
                  <a:pt x="914" y="721931"/>
                </a:lnTo>
                <a:lnTo>
                  <a:pt x="241" y="720610"/>
                </a:lnTo>
                <a:lnTo>
                  <a:pt x="0" y="719137"/>
                </a:lnTo>
                <a:lnTo>
                  <a:pt x="0" y="4762"/>
                </a:lnTo>
                <a:lnTo>
                  <a:pt x="4762" y="0"/>
                </a:lnTo>
                <a:lnTo>
                  <a:pt x="5917501" y="0"/>
                </a:lnTo>
                <a:lnTo>
                  <a:pt x="592226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14375"/>
                </a:lnTo>
                <a:lnTo>
                  <a:pt x="4762" y="714375"/>
                </a:lnTo>
                <a:lnTo>
                  <a:pt x="9525" y="719137"/>
                </a:lnTo>
                <a:lnTo>
                  <a:pt x="5922264" y="719137"/>
                </a:lnTo>
                <a:lnTo>
                  <a:pt x="5922022" y="720610"/>
                </a:lnTo>
                <a:lnTo>
                  <a:pt x="5921349" y="721931"/>
                </a:lnTo>
                <a:lnTo>
                  <a:pt x="5920295" y="722985"/>
                </a:lnTo>
                <a:lnTo>
                  <a:pt x="5918974" y="723671"/>
                </a:lnTo>
                <a:lnTo>
                  <a:pt x="5917501" y="723900"/>
                </a:lnTo>
                <a:close/>
              </a:path>
              <a:path w="5922645" h="72390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922645" h="723900">
                <a:moveTo>
                  <a:pt x="591273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912739" y="4762"/>
                </a:lnTo>
                <a:lnTo>
                  <a:pt x="5912739" y="9525"/>
                </a:lnTo>
                <a:close/>
              </a:path>
              <a:path w="5922645" h="723900">
                <a:moveTo>
                  <a:pt x="5912739" y="719137"/>
                </a:moveTo>
                <a:lnTo>
                  <a:pt x="5912739" y="4762"/>
                </a:lnTo>
                <a:lnTo>
                  <a:pt x="5917501" y="9525"/>
                </a:lnTo>
                <a:lnTo>
                  <a:pt x="5922264" y="9525"/>
                </a:lnTo>
                <a:lnTo>
                  <a:pt x="5922264" y="714375"/>
                </a:lnTo>
                <a:lnTo>
                  <a:pt x="5917501" y="714375"/>
                </a:lnTo>
                <a:lnTo>
                  <a:pt x="5912739" y="719137"/>
                </a:lnTo>
                <a:close/>
              </a:path>
              <a:path w="5922645" h="723900">
                <a:moveTo>
                  <a:pt x="5922264" y="9525"/>
                </a:moveTo>
                <a:lnTo>
                  <a:pt x="5917501" y="9525"/>
                </a:lnTo>
                <a:lnTo>
                  <a:pt x="5912739" y="4762"/>
                </a:lnTo>
                <a:lnTo>
                  <a:pt x="5922264" y="4762"/>
                </a:lnTo>
                <a:lnTo>
                  <a:pt x="5922264" y="9525"/>
                </a:lnTo>
                <a:close/>
              </a:path>
              <a:path w="5922645" h="723900">
                <a:moveTo>
                  <a:pt x="9525" y="719137"/>
                </a:moveTo>
                <a:lnTo>
                  <a:pt x="4762" y="714375"/>
                </a:lnTo>
                <a:lnTo>
                  <a:pt x="9525" y="714375"/>
                </a:lnTo>
                <a:lnTo>
                  <a:pt x="9525" y="719137"/>
                </a:lnTo>
                <a:close/>
              </a:path>
              <a:path w="5922645" h="723900">
                <a:moveTo>
                  <a:pt x="5912739" y="719137"/>
                </a:moveTo>
                <a:lnTo>
                  <a:pt x="9525" y="719137"/>
                </a:lnTo>
                <a:lnTo>
                  <a:pt x="9525" y="714375"/>
                </a:lnTo>
                <a:lnTo>
                  <a:pt x="5912739" y="714375"/>
                </a:lnTo>
                <a:lnTo>
                  <a:pt x="5912739" y="719137"/>
                </a:lnTo>
                <a:close/>
              </a:path>
              <a:path w="5922645" h="723900">
                <a:moveTo>
                  <a:pt x="5922264" y="719137"/>
                </a:moveTo>
                <a:lnTo>
                  <a:pt x="5912739" y="719137"/>
                </a:lnTo>
                <a:lnTo>
                  <a:pt x="5917501" y="714375"/>
                </a:lnTo>
                <a:lnTo>
                  <a:pt x="5922264" y="714375"/>
                </a:lnTo>
                <a:lnTo>
                  <a:pt x="5922264" y="71913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57883" y="4357115"/>
            <a:ext cx="6286500" cy="370840"/>
          </a:xfrm>
          <a:prstGeom prst="rect">
            <a:avLst/>
          </a:prstGeom>
          <a:solidFill>
            <a:srgbClr val="DEEBF7"/>
          </a:solidFill>
        </p:spPr>
        <p:txBody>
          <a:bodyPr wrap="square" lIns="0" tIns="3301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dirty="0" sz="1800">
                <a:solidFill>
                  <a:srgbClr val="C00000"/>
                </a:solidFill>
                <a:latin typeface="黑体"/>
                <a:cs typeface="黑体"/>
              </a:rPr>
              <a:t>第一宇宙速度（</a:t>
            </a:r>
            <a:r>
              <a:rPr dirty="0" sz="1800" spc="-459">
                <a:solidFill>
                  <a:srgbClr val="C00000"/>
                </a:solidFill>
                <a:latin typeface="黑体"/>
                <a:cs typeface="黑体"/>
              </a:rPr>
              <a:t> </a:t>
            </a:r>
            <a:r>
              <a:rPr dirty="0" sz="1800" spc="-5" i="1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dirty="0" baseline="-16908" sz="1725" spc="-7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=7.9km/s</a:t>
            </a:r>
            <a:r>
              <a:rPr dirty="0" sz="18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黑体"/>
                <a:cs typeface="黑体"/>
              </a:rPr>
              <a:t>）最小发射速度、最大运行速度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9127" y="2929127"/>
            <a:ext cx="1336548" cy="1214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73626" y="3306495"/>
            <a:ext cx="402971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latin typeface="微软雅黑"/>
                <a:cs typeface="微软雅黑"/>
              </a:rPr>
              <a:t>卫星</a:t>
            </a:r>
            <a:r>
              <a:rPr dirty="0" sz="1600" spc="10">
                <a:latin typeface="微软雅黑"/>
                <a:cs typeface="微软雅黑"/>
              </a:rPr>
              <a:t>的</a:t>
            </a:r>
            <a:r>
              <a:rPr dirty="0" sz="1600" spc="-200">
                <a:latin typeface="微软雅黑"/>
                <a:cs typeface="微软雅黑"/>
              </a:rPr>
              <a:t> </a:t>
            </a:r>
            <a:r>
              <a:rPr dirty="0" sz="1600" spc="40" i="1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微软雅黑"/>
                <a:cs typeface="微软雅黑"/>
              </a:rPr>
              <a:t>越大，需要</a:t>
            </a:r>
            <a:r>
              <a:rPr dirty="0" sz="1600" spc="10">
                <a:latin typeface="微软雅黑"/>
                <a:cs typeface="微软雅黑"/>
              </a:rPr>
              <a:t>的</a:t>
            </a:r>
            <a:r>
              <a:rPr dirty="0" sz="1600" spc="105">
                <a:latin typeface="微软雅黑"/>
                <a:cs typeface="微软雅黑"/>
              </a:rPr>
              <a:t> </a:t>
            </a:r>
            <a:r>
              <a:rPr dirty="0" sz="1600" spc="25" i="1">
                <a:latin typeface="Times New Roman"/>
                <a:cs typeface="Times New Roman"/>
              </a:rPr>
              <a:t>v</a:t>
            </a:r>
            <a:r>
              <a:rPr dirty="0" baseline="-26315" sz="1425" spc="-30">
                <a:latin typeface="微软雅黑"/>
                <a:cs typeface="微软雅黑"/>
              </a:rPr>
              <a:t>发</a:t>
            </a:r>
            <a:r>
              <a:rPr dirty="0" baseline="-26315" sz="1425" spc="217">
                <a:latin typeface="微软雅黑"/>
                <a:cs typeface="微软雅黑"/>
              </a:rPr>
              <a:t>射</a:t>
            </a:r>
            <a:r>
              <a:rPr dirty="0" sz="1600" spc="-5">
                <a:latin typeface="微软雅黑"/>
                <a:cs typeface="微软雅黑"/>
              </a:rPr>
              <a:t>越大，</a:t>
            </a:r>
            <a:r>
              <a:rPr dirty="0" sz="1600" spc="10">
                <a:latin typeface="微软雅黑"/>
                <a:cs typeface="微软雅黑"/>
              </a:rPr>
              <a:t>而</a:t>
            </a:r>
            <a:r>
              <a:rPr dirty="0" sz="1600" spc="-95">
                <a:latin typeface="微软雅黑"/>
                <a:cs typeface="微软雅黑"/>
              </a:rPr>
              <a:t> </a:t>
            </a:r>
            <a:r>
              <a:rPr dirty="0" sz="1600" spc="5" i="1">
                <a:latin typeface="Times New Roman"/>
                <a:cs typeface="Times New Roman"/>
              </a:rPr>
              <a:t>v</a:t>
            </a:r>
            <a:r>
              <a:rPr dirty="0" baseline="-26315" sz="1425" spc="-30">
                <a:latin typeface="微软雅黑"/>
                <a:cs typeface="微软雅黑"/>
              </a:rPr>
              <a:t>运</a:t>
            </a:r>
            <a:r>
              <a:rPr dirty="0" baseline="-26315" sz="1425" spc="217">
                <a:latin typeface="微软雅黑"/>
                <a:cs typeface="微软雅黑"/>
              </a:rPr>
              <a:t>行</a:t>
            </a:r>
            <a:r>
              <a:rPr dirty="0" sz="1600" spc="-5">
                <a:latin typeface="微软雅黑"/>
                <a:cs typeface="微软雅黑"/>
              </a:rPr>
              <a:t>越</a:t>
            </a:r>
            <a:r>
              <a:rPr dirty="0" sz="1600" spc="10">
                <a:latin typeface="微软雅黑"/>
                <a:cs typeface="微软雅黑"/>
              </a:rPr>
              <a:t>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43646" y="134780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991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71409" y="138028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5">
                <a:moveTo>
                  <a:pt x="0" y="14503"/>
                </a:moveTo>
                <a:lnTo>
                  <a:pt x="32232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03642" y="1385811"/>
            <a:ext cx="45720" cy="180975"/>
          </a:xfrm>
          <a:custGeom>
            <a:avLst/>
            <a:gdLst/>
            <a:ahLst/>
            <a:cxnLst/>
            <a:rect l="l" t="t" r="r" b="b"/>
            <a:pathLst>
              <a:path w="45720" h="180975">
                <a:moveTo>
                  <a:pt x="0" y="0"/>
                </a:moveTo>
                <a:lnTo>
                  <a:pt x="45135" y="180378"/>
                </a:lnTo>
              </a:path>
            </a:pathLst>
          </a:custGeom>
          <a:ln w="257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56143" y="1068590"/>
            <a:ext cx="66675" cy="497840"/>
          </a:xfrm>
          <a:custGeom>
            <a:avLst/>
            <a:gdLst/>
            <a:ahLst/>
            <a:cxnLst/>
            <a:rect l="l" t="t" r="r" b="b"/>
            <a:pathLst>
              <a:path w="66675" h="497840">
                <a:moveTo>
                  <a:pt x="0" y="497598"/>
                </a:moveTo>
                <a:lnTo>
                  <a:pt x="66319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22463" y="106859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0651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020672" y="1345615"/>
            <a:ext cx="10287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i="1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8447" y="1060868"/>
            <a:ext cx="33401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5" i="1">
                <a:latin typeface="Times New Roman"/>
                <a:cs typeface="Times New Roman"/>
              </a:rPr>
              <a:t>G</a:t>
            </a:r>
            <a:r>
              <a:rPr dirty="0" sz="1550" i="1">
                <a:latin typeface="Times New Roman"/>
                <a:cs typeface="Times New Roman"/>
              </a:rPr>
              <a:t>M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7402" y="1018527"/>
            <a:ext cx="6564630" cy="1605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黑体"/>
                <a:cs typeface="黑体"/>
              </a:rPr>
              <a:t>思考与讨论</a:t>
            </a:r>
            <a:r>
              <a:rPr dirty="0" sz="2000" spc="-5">
                <a:solidFill>
                  <a:srgbClr val="FF0000"/>
                </a:solidFill>
                <a:latin typeface="黑体"/>
                <a:cs typeface="黑体"/>
              </a:rPr>
              <a:t>1：</a:t>
            </a:r>
            <a:r>
              <a:rPr dirty="0" sz="1800">
                <a:latin typeface="黑体"/>
                <a:cs typeface="黑体"/>
              </a:rPr>
              <a:t>高轨道卫星与近地卫星相比哪个运行速度大？</a:t>
            </a:r>
            <a:r>
              <a:rPr dirty="0" sz="1800" spc="-745">
                <a:latin typeface="黑体"/>
                <a:cs typeface="黑体"/>
              </a:rPr>
              <a:t> </a:t>
            </a:r>
            <a:r>
              <a:rPr dirty="0" baseline="-32258" sz="2325" i="1">
                <a:latin typeface="Times New Roman"/>
                <a:cs typeface="Times New Roman"/>
              </a:rPr>
              <a:t>v</a:t>
            </a:r>
            <a:r>
              <a:rPr dirty="0" baseline="-32258" sz="2325" spc="465" i="1">
                <a:latin typeface="Times New Roman"/>
                <a:cs typeface="Times New Roman"/>
              </a:rPr>
              <a:t> </a:t>
            </a:r>
            <a:r>
              <a:rPr dirty="0" baseline="-32258" sz="2325">
                <a:latin typeface="Symbol"/>
                <a:cs typeface="Symbol"/>
              </a:rPr>
              <a:t></a:t>
            </a:r>
            <a:endParaRPr baseline="-32258" sz="2325">
              <a:latin typeface="Symbol"/>
              <a:cs typeface="Symbol"/>
            </a:endParaRPr>
          </a:p>
          <a:p>
            <a:pPr marL="426720" indent="-342900">
              <a:lnSpc>
                <a:spcPct val="100000"/>
              </a:lnSpc>
              <a:spcBef>
                <a:spcPts val="1850"/>
              </a:spcBef>
              <a:buFont typeface="Wingdings"/>
              <a:buChar char=""/>
              <a:tabLst>
                <a:tab pos="426720" algn="l"/>
                <a:tab pos="427355" algn="l"/>
              </a:tabLst>
            </a:pPr>
            <a:r>
              <a:rPr dirty="0" sz="2000">
                <a:latin typeface="华文楷体"/>
                <a:cs typeface="华文楷体"/>
              </a:rPr>
              <a:t>人造卫星的发射速度与运行速度是两个不同的概</a:t>
            </a:r>
            <a:r>
              <a:rPr dirty="0" sz="2000" spc="5">
                <a:latin typeface="华文楷体"/>
                <a:cs typeface="华文楷体"/>
              </a:rPr>
              <a:t>念</a:t>
            </a:r>
            <a:endParaRPr sz="2000">
              <a:latin typeface="华文楷体"/>
              <a:cs typeface="华文楷体"/>
            </a:endParaRPr>
          </a:p>
          <a:p>
            <a:pPr marL="512445">
              <a:lnSpc>
                <a:spcPct val="100000"/>
              </a:lnSpc>
              <a:spcBef>
                <a:spcPts val="919"/>
              </a:spcBef>
            </a:pPr>
            <a:r>
              <a:rPr dirty="0" sz="1800">
                <a:solidFill>
                  <a:srgbClr val="C00000"/>
                </a:solidFill>
                <a:latin typeface="华文楷体"/>
                <a:cs typeface="华文楷体"/>
              </a:rPr>
              <a:t>发射速度</a:t>
            </a:r>
            <a:r>
              <a:rPr dirty="0" sz="1800" spc="-5">
                <a:solidFill>
                  <a:srgbClr val="C00000"/>
                </a:solidFill>
                <a:latin typeface="华文楷体"/>
                <a:cs typeface="华文楷体"/>
              </a:rPr>
              <a:t> </a:t>
            </a:r>
            <a:r>
              <a:rPr dirty="0" sz="1800">
                <a:latin typeface="华文楷体"/>
                <a:cs typeface="华文楷体"/>
              </a:rPr>
              <a:t>指被发射物体离开地面时的速度</a:t>
            </a:r>
            <a:endParaRPr sz="1800">
              <a:latin typeface="华文楷体"/>
              <a:cs typeface="华文楷体"/>
            </a:endParaRPr>
          </a:p>
          <a:p>
            <a:pPr marL="512445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solidFill>
                  <a:srgbClr val="C00000"/>
                </a:solidFill>
                <a:latin typeface="楷体"/>
                <a:cs typeface="楷体"/>
              </a:rPr>
              <a:t>运行速度</a:t>
            </a:r>
            <a:r>
              <a:rPr dirty="0" sz="1800" spc="-15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1800">
                <a:latin typeface="楷体"/>
                <a:cs typeface="楷体"/>
              </a:rPr>
              <a:t>指卫星在稳定的轨道上绕地球转动的线速度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7988" y="2929127"/>
            <a:ext cx="1286256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52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21977" y="918857"/>
            <a:ext cx="21678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838"/>
                </a:solidFill>
                <a:latin typeface="黑体"/>
                <a:cs typeface="黑体"/>
              </a:rPr>
              <a:t>一、宇宙速</a:t>
            </a:r>
            <a:r>
              <a:rPr dirty="0" sz="2800" spc="-20" b="1">
                <a:solidFill>
                  <a:srgbClr val="3A3838"/>
                </a:solidFill>
                <a:latin typeface="黑体"/>
                <a:cs typeface="黑体"/>
              </a:rPr>
              <a:t>度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3152" y="3444240"/>
            <a:ext cx="256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向心力是由重力提供</a:t>
            </a:r>
            <a:r>
              <a:rPr dirty="0" sz="2000" spc="5">
                <a:latin typeface="华文楷体"/>
                <a:cs typeface="华文楷体"/>
              </a:rPr>
              <a:t>的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5926" y="395860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120" y="0"/>
                </a:lnTo>
              </a:path>
            </a:pathLst>
          </a:custGeom>
          <a:ln w="12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60937" y="3956646"/>
            <a:ext cx="21336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4041" y="3522522"/>
            <a:ext cx="49212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m</a:t>
            </a:r>
            <a:r>
              <a:rPr dirty="0" sz="2400" spc="150" i="1">
                <a:latin typeface="Times New Roman"/>
                <a:cs typeface="Times New Roman"/>
              </a:rPr>
              <a:t>v</a:t>
            </a:r>
            <a:r>
              <a:rPr dirty="0" baseline="43650" sz="2100" spc="7" b="1">
                <a:latin typeface="Times New Roman"/>
                <a:cs typeface="Times New Roman"/>
              </a:rPr>
              <a:t>2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2780" y="3745191"/>
            <a:ext cx="66484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mg</a:t>
            </a:r>
            <a:r>
              <a:rPr dirty="0" sz="2400" spc="30" i="1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31140" y="3982389"/>
            <a:ext cx="43815" cy="25400"/>
          </a:xfrm>
          <a:custGeom>
            <a:avLst/>
            <a:gdLst/>
            <a:ahLst/>
            <a:cxnLst/>
            <a:rect l="l" t="t" r="r" b="b"/>
            <a:pathLst>
              <a:path w="43814" h="25400">
                <a:moveTo>
                  <a:pt x="0" y="25006"/>
                </a:moveTo>
                <a:lnTo>
                  <a:pt x="43764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74904" y="3989539"/>
            <a:ext cx="63500" cy="144145"/>
          </a:xfrm>
          <a:custGeom>
            <a:avLst/>
            <a:gdLst/>
            <a:ahLst/>
            <a:cxnLst/>
            <a:rect l="l" t="t" r="r" b="b"/>
            <a:pathLst>
              <a:path w="63500" h="144145">
                <a:moveTo>
                  <a:pt x="0" y="0"/>
                </a:moveTo>
                <a:lnTo>
                  <a:pt x="63398" y="14376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45440" y="3717175"/>
            <a:ext cx="84455" cy="416559"/>
          </a:xfrm>
          <a:custGeom>
            <a:avLst/>
            <a:gdLst/>
            <a:ahLst/>
            <a:cxnLst/>
            <a:rect l="l" t="t" r="r" b="b"/>
            <a:pathLst>
              <a:path w="84454" h="416560">
                <a:moveTo>
                  <a:pt x="0" y="416128"/>
                </a:moveTo>
                <a:lnTo>
                  <a:pt x="83946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29387" y="3717175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1121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20181" y="3690823"/>
            <a:ext cx="103886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46430" algn="l"/>
              </a:tabLst>
            </a:pPr>
            <a:r>
              <a:rPr dirty="0" sz="2650" spc="10" i="1">
                <a:latin typeface="Times New Roman"/>
                <a:cs typeface="Times New Roman"/>
              </a:rPr>
              <a:t>v</a:t>
            </a:r>
            <a:r>
              <a:rPr dirty="0" sz="2650" spc="25" i="1">
                <a:latin typeface="Times New Roman"/>
                <a:cs typeface="Times New Roman"/>
              </a:rPr>
              <a:t>=</a:t>
            </a:r>
            <a:r>
              <a:rPr dirty="0" sz="2650" i="1">
                <a:latin typeface="Times New Roman"/>
                <a:cs typeface="Times New Roman"/>
              </a:rPr>
              <a:t>	</a:t>
            </a:r>
            <a:r>
              <a:rPr dirty="0" sz="2650" spc="20" i="1">
                <a:latin typeface="Times New Roman"/>
                <a:cs typeface="Times New Roman"/>
              </a:rPr>
              <a:t>gR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1714" y="1930082"/>
            <a:ext cx="44196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黑体"/>
                <a:cs typeface="黑体"/>
              </a:rPr>
              <a:t>思考与讨论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FF0000"/>
                </a:solidFill>
                <a:latin typeface="黑体"/>
                <a:cs typeface="黑体"/>
              </a:rPr>
              <a:t>：</a:t>
            </a:r>
            <a:r>
              <a:rPr dirty="0" sz="1800">
                <a:latin typeface="黑体"/>
                <a:cs typeface="黑体"/>
              </a:rPr>
              <a:t>有人说第一宇宙速度也可用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1714" y="2377122"/>
            <a:ext cx="663829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球表面处重力加速度，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>
                <a:latin typeface="黑体"/>
                <a:cs typeface="黑体"/>
              </a:rPr>
              <a:t>为地球半径）算出，你认为正确吗？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</a:pPr>
            <a:r>
              <a:rPr dirty="0" sz="2000">
                <a:latin typeface="华文楷体"/>
                <a:cs typeface="华文楷体"/>
              </a:rPr>
              <a:t>物体在地面附近绕地球做匀速圆周运动时，可近似认</a:t>
            </a:r>
            <a:r>
              <a:rPr dirty="0" sz="2000" spc="5">
                <a:latin typeface="华文楷体"/>
                <a:cs typeface="华文楷体"/>
              </a:rPr>
              <a:t>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75311" y="2116963"/>
            <a:ext cx="38735" cy="22225"/>
          </a:xfrm>
          <a:custGeom>
            <a:avLst/>
            <a:gdLst/>
            <a:ahLst/>
            <a:cxnLst/>
            <a:rect l="l" t="t" r="r" b="b"/>
            <a:pathLst>
              <a:path w="38735" h="22225">
                <a:moveTo>
                  <a:pt x="0" y="21856"/>
                </a:moveTo>
                <a:lnTo>
                  <a:pt x="38265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13576" y="2123211"/>
            <a:ext cx="55880" cy="125730"/>
          </a:xfrm>
          <a:custGeom>
            <a:avLst/>
            <a:gdLst/>
            <a:ahLst/>
            <a:cxnLst/>
            <a:rect l="l" t="t" r="r" b="b"/>
            <a:pathLst>
              <a:path w="55879" h="125730">
                <a:moveTo>
                  <a:pt x="0" y="0"/>
                </a:moveTo>
                <a:lnTo>
                  <a:pt x="55435" y="125717"/>
                </a:lnTo>
              </a:path>
            </a:pathLst>
          </a:custGeom>
          <a:ln w="249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75260" y="1885048"/>
            <a:ext cx="73660" cy="364490"/>
          </a:xfrm>
          <a:custGeom>
            <a:avLst/>
            <a:gdLst/>
            <a:ahLst/>
            <a:cxnLst/>
            <a:rect l="l" t="t" r="r" b="b"/>
            <a:pathLst>
              <a:path w="73660" h="364489">
                <a:moveTo>
                  <a:pt x="0" y="363880"/>
                </a:moveTo>
                <a:lnTo>
                  <a:pt x="73393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48653" y="1885048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5749" y="0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368757" y="1887232"/>
            <a:ext cx="167322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4728" sz="3525" spc="-7" i="1">
                <a:latin typeface="Times New Roman"/>
                <a:cs typeface="Times New Roman"/>
              </a:rPr>
              <a:t>gR</a:t>
            </a:r>
            <a:r>
              <a:rPr dirty="0" baseline="4728" sz="3525" spc="-307" i="1">
                <a:latin typeface="Times New Roman"/>
                <a:cs typeface="Times New Roman"/>
              </a:rPr>
              <a:t> </a:t>
            </a:r>
            <a:r>
              <a:rPr dirty="0" sz="1800">
                <a:latin typeface="黑体"/>
                <a:cs typeface="黑体"/>
              </a:rPr>
              <a:t>（式中</a:t>
            </a:r>
            <a:r>
              <a:rPr dirty="0" sz="1800" i="1">
                <a:latin typeface="Times New Roman"/>
                <a:cs typeface="Times New Roman"/>
              </a:rPr>
              <a:t>g</a:t>
            </a:r>
            <a:r>
              <a:rPr dirty="0" sz="1800">
                <a:latin typeface="黑体"/>
                <a:cs typeface="黑体"/>
              </a:rPr>
              <a:t>为地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4352" y="1861439"/>
            <a:ext cx="35814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0" i="1">
                <a:latin typeface="Times New Roman"/>
                <a:cs typeface="Times New Roman"/>
              </a:rPr>
              <a:t>v</a:t>
            </a:r>
            <a:r>
              <a:rPr dirty="0" sz="2350" spc="-10" i="1">
                <a:latin typeface="Times New Roman"/>
                <a:cs typeface="Times New Roman"/>
              </a:rPr>
              <a:t>=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7964" y="1369656"/>
            <a:ext cx="2957296" cy="2288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9413" y="3805885"/>
            <a:ext cx="2000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C55A11"/>
                </a:solidFill>
                <a:latin typeface="Times New Roman"/>
                <a:cs typeface="Times New Roman"/>
              </a:rPr>
              <a:t>11.2km/s&gt;</a:t>
            </a:r>
            <a:r>
              <a:rPr dirty="0" sz="1800" spc="-10" b="1" i="1">
                <a:solidFill>
                  <a:srgbClr val="C55A11"/>
                </a:solidFill>
                <a:latin typeface="Times New Roman"/>
                <a:cs typeface="Times New Roman"/>
              </a:rPr>
              <a:t>v</a:t>
            </a:r>
            <a:r>
              <a:rPr dirty="0" sz="1800" spc="-10" b="1">
                <a:solidFill>
                  <a:srgbClr val="C55A11"/>
                </a:solidFill>
                <a:latin typeface="Times New Roman"/>
                <a:cs typeface="Times New Roman"/>
              </a:rPr>
              <a:t>&gt;7.9km/s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1106" y="2580551"/>
            <a:ext cx="1087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FF5050"/>
                </a:solidFill>
                <a:latin typeface="Times New Roman"/>
                <a:cs typeface="Times New Roman"/>
              </a:rPr>
              <a:t>v</a:t>
            </a:r>
            <a:r>
              <a:rPr dirty="0" baseline="-16908" sz="1725" spc="-7" b="1">
                <a:solidFill>
                  <a:srgbClr val="FF5050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FF5050"/>
                </a:solidFill>
                <a:latin typeface="Times New Roman"/>
                <a:cs typeface="Times New Roman"/>
              </a:rPr>
              <a:t>=7.9km/s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704" y="259271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5050"/>
                </a:solidFill>
                <a:latin typeface="宋体"/>
                <a:cs typeface="宋体"/>
              </a:rPr>
              <a:t>地球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9327" y="985634"/>
            <a:ext cx="4767580" cy="932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100"/>
              </a:spcBef>
            </a:pPr>
            <a:r>
              <a:rPr dirty="0" sz="2000" spc="-5"/>
              <a:t>2.</a:t>
            </a:r>
            <a:r>
              <a:rPr dirty="0" sz="2000">
                <a:latin typeface="华文楷体"/>
                <a:cs typeface="华文楷体"/>
              </a:rPr>
              <a:t>第二宇宙速度：</a:t>
            </a:r>
            <a:r>
              <a:rPr dirty="0" sz="2000" i="1">
                <a:latin typeface="Times New Roman"/>
                <a:cs typeface="Times New Roman"/>
              </a:rPr>
              <a:t>v</a:t>
            </a:r>
            <a:r>
              <a:rPr dirty="0" sz="2000" spc="-90" i="1">
                <a:latin typeface="Times New Roman"/>
                <a:cs typeface="Times New Roman"/>
              </a:rPr>
              <a:t> </a:t>
            </a:r>
            <a:r>
              <a:rPr dirty="0" sz="2000" spc="-10"/>
              <a:t>=11.2km/s</a:t>
            </a:r>
            <a:r>
              <a:rPr dirty="0" sz="2000" spc="-10">
                <a:latin typeface="华文楷体"/>
                <a:cs typeface="华文楷体"/>
              </a:rPr>
              <a:t>，</a:t>
            </a:r>
            <a:r>
              <a:rPr dirty="0" sz="2000">
                <a:latin typeface="华文楷体"/>
                <a:cs typeface="华文楷体"/>
              </a:rPr>
              <a:t>物体会克</a:t>
            </a:r>
            <a:r>
              <a:rPr dirty="0" sz="2000" spc="5">
                <a:latin typeface="华文楷体"/>
                <a:cs typeface="华文楷体"/>
              </a:rPr>
              <a:t>服 </a:t>
            </a:r>
            <a:r>
              <a:rPr dirty="0" sz="2000">
                <a:latin typeface="华文楷体"/>
                <a:cs typeface="华文楷体"/>
              </a:rPr>
              <a:t>地球的引力，永远离开地球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2099" y="1142987"/>
            <a:ext cx="1556385" cy="61341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800" spc="-5" b="1" i="1">
                <a:solidFill>
                  <a:srgbClr val="00893C"/>
                </a:solidFill>
                <a:latin typeface="Times New Roman"/>
                <a:cs typeface="Times New Roman"/>
              </a:rPr>
              <a:t>v</a:t>
            </a:r>
            <a:r>
              <a:rPr dirty="0" baseline="-16908" sz="1725" spc="-7" b="1">
                <a:solidFill>
                  <a:srgbClr val="00893C"/>
                </a:solidFill>
                <a:latin typeface="Times New Roman"/>
                <a:cs typeface="Times New Roman"/>
              </a:rPr>
              <a:t>3</a:t>
            </a:r>
            <a:r>
              <a:rPr dirty="0" sz="1800" spc="-5" b="1">
                <a:solidFill>
                  <a:srgbClr val="00893C"/>
                </a:solidFill>
                <a:latin typeface="Times New Roman"/>
                <a:cs typeface="Times New Roman"/>
              </a:rPr>
              <a:t>=16.7km/s</a:t>
            </a:r>
            <a:endParaRPr sz="180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155"/>
              </a:spcBef>
            </a:pPr>
            <a:r>
              <a:rPr dirty="0" sz="1800" b="1" i="1">
                <a:solidFill>
                  <a:srgbClr val="3366FF"/>
                </a:solidFill>
                <a:latin typeface="Times New Roman"/>
                <a:cs typeface="Times New Roman"/>
              </a:rPr>
              <a:t>v</a:t>
            </a:r>
            <a:r>
              <a:rPr dirty="0" baseline="-16908" sz="1725" spc="7" b="1">
                <a:solidFill>
                  <a:srgbClr val="3366FF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3366FF"/>
                </a:solidFill>
                <a:latin typeface="Times New Roman"/>
                <a:cs typeface="Times New Roman"/>
              </a:rPr>
              <a:t>=</a:t>
            </a:r>
            <a:r>
              <a:rPr dirty="0" sz="1800" spc="-100" b="1">
                <a:solidFill>
                  <a:srgbClr val="3366FF"/>
                </a:solidFill>
                <a:latin typeface="Times New Roman"/>
                <a:cs typeface="Times New Roman"/>
              </a:rPr>
              <a:t>1</a:t>
            </a:r>
            <a:r>
              <a:rPr dirty="0" sz="1800" b="1">
                <a:solidFill>
                  <a:srgbClr val="3366FF"/>
                </a:solidFill>
                <a:latin typeface="Times New Roman"/>
                <a:cs typeface="Times New Roman"/>
              </a:rPr>
              <a:t>1.2</a:t>
            </a:r>
            <a:r>
              <a:rPr dirty="0" sz="1800" spc="-5" b="1">
                <a:solidFill>
                  <a:srgbClr val="3366FF"/>
                </a:solidFill>
                <a:latin typeface="Times New Roman"/>
                <a:cs typeface="Times New Roman"/>
              </a:rPr>
              <a:t>k</a:t>
            </a:r>
            <a:r>
              <a:rPr dirty="0" sz="1800" b="1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dirty="0" sz="1800" spc="-5" b="1">
                <a:solidFill>
                  <a:srgbClr val="3366FF"/>
                </a:solidFill>
                <a:latin typeface="Times New Roman"/>
                <a:cs typeface="Times New Roman"/>
              </a:rPr>
              <a:t>/</a:t>
            </a:r>
            <a:r>
              <a:rPr dirty="0" sz="1800" b="1">
                <a:solidFill>
                  <a:srgbClr val="3366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527" y="3485959"/>
            <a:ext cx="4772025" cy="93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100"/>
              </a:spcBef>
            </a:pPr>
            <a:r>
              <a:rPr dirty="0" sz="2000" spc="50">
                <a:latin typeface="Times New Roman"/>
                <a:cs typeface="Times New Roman"/>
              </a:rPr>
              <a:t>3.</a:t>
            </a:r>
            <a:r>
              <a:rPr dirty="0" sz="2000" spc="55">
                <a:latin typeface="华文楷体"/>
                <a:cs typeface="华文楷体"/>
              </a:rPr>
              <a:t>第三宇宙速度</a:t>
            </a:r>
            <a:r>
              <a:rPr dirty="0" sz="2000" spc="30">
                <a:latin typeface="华文楷体"/>
                <a:cs typeface="华文楷体"/>
              </a:rPr>
              <a:t>：</a:t>
            </a:r>
            <a:r>
              <a:rPr dirty="0" sz="2000" spc="30" i="1">
                <a:latin typeface="Times New Roman"/>
                <a:cs typeface="Times New Roman"/>
              </a:rPr>
              <a:t>v</a:t>
            </a:r>
            <a:r>
              <a:rPr dirty="0" sz="2000" spc="8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16.7km/s</a:t>
            </a:r>
            <a:r>
              <a:rPr dirty="0" sz="2000" spc="55">
                <a:latin typeface="华文楷体"/>
                <a:cs typeface="华文楷体"/>
              </a:rPr>
              <a:t>，</a:t>
            </a:r>
            <a:r>
              <a:rPr dirty="0" sz="2000" spc="60">
                <a:latin typeface="华文楷体"/>
                <a:cs typeface="华文楷体"/>
              </a:rPr>
              <a:t>物体会</a:t>
            </a:r>
            <a:r>
              <a:rPr dirty="0" sz="2000" spc="5">
                <a:latin typeface="华文楷体"/>
                <a:cs typeface="华文楷体"/>
              </a:rPr>
              <a:t>挣 </a:t>
            </a:r>
            <a:r>
              <a:rPr dirty="0" sz="2000">
                <a:latin typeface="华文楷体"/>
                <a:cs typeface="华文楷体"/>
              </a:rPr>
              <a:t>脱太阳引力束缚，飞到太阳系外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339" y="2144267"/>
            <a:ext cx="47707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080" indent="-4572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600" spc="35">
                <a:latin typeface="黑体"/>
                <a:cs typeface="黑体"/>
              </a:rPr>
              <a:t>说明：若速度大于</a:t>
            </a:r>
            <a:r>
              <a:rPr dirty="0" sz="1600" spc="30">
                <a:latin typeface="黑体"/>
                <a:cs typeface="黑体"/>
              </a:rPr>
              <a:t>7.9km/s</a:t>
            </a:r>
            <a:r>
              <a:rPr dirty="0" sz="1600" spc="35">
                <a:latin typeface="黑体"/>
                <a:cs typeface="黑体"/>
              </a:rPr>
              <a:t>而小于</a:t>
            </a:r>
            <a:r>
              <a:rPr dirty="0" sz="1600" spc="30">
                <a:latin typeface="黑体"/>
                <a:cs typeface="黑体"/>
              </a:rPr>
              <a:t>11.2</a:t>
            </a:r>
            <a:r>
              <a:rPr dirty="0" sz="1600" spc="35">
                <a:latin typeface="黑体"/>
                <a:cs typeface="黑体"/>
              </a:rPr>
              <a:t>km/s</a:t>
            </a:r>
            <a:r>
              <a:rPr dirty="0" sz="1600" spc="40">
                <a:latin typeface="黑体"/>
                <a:cs typeface="黑体"/>
              </a:rPr>
              <a:t>，</a:t>
            </a:r>
            <a:r>
              <a:rPr dirty="0" sz="1600" spc="-5">
                <a:latin typeface="黑体"/>
                <a:cs typeface="黑体"/>
              </a:rPr>
              <a:t>物 </a:t>
            </a:r>
            <a:r>
              <a:rPr dirty="0" sz="1600" spc="5">
                <a:latin typeface="黑体"/>
                <a:cs typeface="黑体"/>
              </a:rPr>
              <a:t>体绕地球运动</a:t>
            </a:r>
            <a:r>
              <a:rPr dirty="0" sz="1600" spc="10">
                <a:latin typeface="黑体"/>
                <a:cs typeface="黑体"/>
              </a:rPr>
              <a:t>的轨迹是椭圆，但还在地球的引</a:t>
            </a:r>
            <a:r>
              <a:rPr dirty="0" sz="1600" spc="-5">
                <a:latin typeface="黑体"/>
                <a:cs typeface="黑体"/>
              </a:rPr>
              <a:t>力 </a:t>
            </a:r>
            <a:r>
              <a:rPr dirty="0" sz="1600">
                <a:latin typeface="黑体"/>
                <a:cs typeface="黑体"/>
              </a:rPr>
              <a:t>范围之内</a:t>
            </a:r>
            <a:r>
              <a:rPr dirty="0" sz="1600" spc="-5">
                <a:latin typeface="黑体"/>
                <a:cs typeface="黑体"/>
              </a:rPr>
              <a:t>。</a:t>
            </a:r>
            <a:endParaRPr sz="16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8255" y="1786127"/>
            <a:ext cx="2766059" cy="2991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36490" y="3657930"/>
            <a:ext cx="669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893C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00893C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00893C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215" y="982954"/>
            <a:ext cx="33909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A3838"/>
                </a:solidFill>
                <a:latin typeface="黑体"/>
                <a:cs typeface="黑体"/>
              </a:rPr>
              <a:t>二、人造卫星的运行规</a:t>
            </a:r>
            <a:r>
              <a:rPr dirty="0" sz="2400" spc="-10" b="1">
                <a:solidFill>
                  <a:srgbClr val="3A3838"/>
                </a:solidFill>
                <a:latin typeface="黑体"/>
                <a:cs typeface="黑体"/>
              </a:rPr>
              <a:t>律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089" y="1749717"/>
            <a:ext cx="5183505" cy="1011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1.</a:t>
            </a:r>
            <a:r>
              <a:rPr dirty="0" sz="2400">
                <a:latin typeface="华文楷体"/>
                <a:cs typeface="华文楷体"/>
              </a:rPr>
              <a:t>人造卫星的轨道</a:t>
            </a:r>
            <a:endParaRPr sz="2400">
              <a:latin typeface="华文楷体"/>
              <a:cs typeface="华文楷体"/>
            </a:endParaRPr>
          </a:p>
          <a:p>
            <a:pPr marL="405130" indent="-392430">
              <a:lnSpc>
                <a:spcPct val="100000"/>
              </a:lnSpc>
              <a:spcBef>
                <a:spcPts val="2480"/>
              </a:spcBef>
              <a:buFont typeface="Wingdings"/>
              <a:buChar char=""/>
              <a:tabLst>
                <a:tab pos="404495" algn="l"/>
                <a:tab pos="405130" algn="l"/>
              </a:tabLst>
            </a:pPr>
            <a:r>
              <a:rPr dirty="0" sz="2000">
                <a:latin typeface="黑体"/>
                <a:cs typeface="黑体"/>
              </a:rPr>
              <a:t>由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>
                <a:latin typeface="黑体"/>
                <a:cs typeface="黑体"/>
              </a:rPr>
              <a:t>引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n</a:t>
            </a:r>
            <a:r>
              <a:rPr dirty="0" sz="2000">
                <a:latin typeface="黑体"/>
                <a:cs typeface="黑体"/>
              </a:rPr>
              <a:t>知：轨道平面，一定经过地球中</a:t>
            </a:r>
            <a:r>
              <a:rPr dirty="0" sz="2000" spc="5">
                <a:latin typeface="黑体"/>
                <a:cs typeface="黑体"/>
              </a:rPr>
              <a:t>心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2025-04-18T08:53:57Z</dcterms:created>
  <dcterms:modified xsi:type="dcterms:W3CDTF">2025-04-18T08:53:57Z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