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2CA8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5259" y="2320290"/>
            <a:ext cx="930148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5864" y="1307465"/>
            <a:ext cx="9860915" cy="3880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F2CA8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9800" y="3112770"/>
            <a:ext cx="6958965" cy="242697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35"/>
              </a:spcBef>
            </a:pPr>
            <a:r>
              <a:rPr dirty="0" sz="4000" spc="600" b="1">
                <a:solidFill>
                  <a:srgbClr val="FFFFFF"/>
                </a:solidFill>
                <a:latin typeface="微软雅黑"/>
                <a:cs typeface="微软雅黑"/>
              </a:rPr>
              <a:t>相对论时空观与牛顿力学</a:t>
            </a: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的 </a:t>
            </a:r>
            <a:r>
              <a:rPr dirty="0" sz="4000" spc="600" b="1">
                <a:solidFill>
                  <a:srgbClr val="FFFFFF"/>
                </a:solidFill>
                <a:latin typeface="微软雅黑"/>
                <a:cs typeface="微软雅黑"/>
              </a:rPr>
              <a:t>局限</a:t>
            </a: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性</a:t>
            </a:r>
            <a:endParaRPr sz="4000">
              <a:latin typeface="微软雅黑"/>
              <a:cs typeface="微软雅黑"/>
            </a:endParaRPr>
          </a:p>
          <a:p>
            <a:pPr marL="114935">
              <a:lnSpc>
                <a:spcPct val="100000"/>
              </a:lnSpc>
              <a:spcBef>
                <a:spcPts val="3260"/>
              </a:spcBef>
            </a:pP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主讲人：王巨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生</a:t>
            </a:r>
            <a:endParaRPr sz="2400">
              <a:latin typeface="华文楷体"/>
              <a:cs typeface="华文楷体"/>
            </a:endParaRPr>
          </a:p>
          <a:p>
            <a:pPr marL="114935">
              <a:lnSpc>
                <a:spcPct val="100000"/>
              </a:lnSpc>
              <a:spcBef>
                <a:spcPts val="710"/>
              </a:spcBef>
              <a:tabLst>
                <a:tab pos="727710" algn="l"/>
              </a:tabLst>
            </a:pP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	</a:t>
            </a: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校：北京市第八十中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41830">
              <a:lnSpc>
                <a:spcPct val="100000"/>
              </a:lnSpc>
              <a:spcBef>
                <a:spcPts val="100"/>
              </a:spcBef>
              <a:tabLst>
                <a:tab pos="5309235" algn="l"/>
                <a:tab pos="6534784" algn="l"/>
              </a:tabLst>
            </a:pPr>
            <a:r>
              <a:rPr dirty="0"/>
              <a:t>人教版高中物理必修</a:t>
            </a:r>
            <a:r>
              <a:rPr dirty="0" spc="-10"/>
              <a:t>二</a:t>
            </a:r>
            <a:r>
              <a:rPr dirty="0"/>
              <a:t>	</a:t>
            </a:r>
            <a:r>
              <a:rPr dirty="0"/>
              <a:t>第七</a:t>
            </a:r>
            <a:r>
              <a:rPr dirty="0" spc="-10"/>
              <a:t>章</a:t>
            </a:r>
            <a:r>
              <a:rPr dirty="0"/>
              <a:t>	</a:t>
            </a:r>
            <a:r>
              <a:rPr dirty="0"/>
              <a:t>万有引力与宇宙航</a:t>
            </a:r>
            <a:r>
              <a:rPr dirty="0" spc="-10"/>
              <a:t>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0652" y="2961132"/>
            <a:ext cx="3749040" cy="281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4264" y="1112519"/>
            <a:ext cx="9980295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12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1905</a:t>
            </a:r>
            <a:r>
              <a:rPr dirty="0" sz="2800">
                <a:latin typeface="黑体"/>
                <a:cs typeface="黑体"/>
              </a:rPr>
              <a:t>年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黑体"/>
                <a:cs typeface="黑体"/>
              </a:rPr>
              <a:t>出生于德国的美籍物理学家阿尔伯特</a:t>
            </a:r>
            <a:r>
              <a:rPr dirty="0" sz="2800" spc="-10">
                <a:latin typeface="Times New Roman"/>
                <a:cs typeface="Times New Roman"/>
              </a:rPr>
              <a:t>·</a:t>
            </a:r>
            <a:r>
              <a:rPr dirty="0" sz="2800">
                <a:latin typeface="黑体"/>
                <a:cs typeface="黑体"/>
              </a:rPr>
              <a:t>爱因斯</a:t>
            </a:r>
            <a:r>
              <a:rPr dirty="0" sz="2800" spc="-5">
                <a:latin typeface="黑体"/>
                <a:cs typeface="黑体"/>
              </a:rPr>
              <a:t>坦 </a:t>
            </a:r>
            <a:r>
              <a:rPr dirty="0" sz="2800" spc="-10">
                <a:latin typeface="Times New Roman"/>
                <a:cs typeface="Times New Roman"/>
              </a:rPr>
              <a:t>(</a:t>
            </a:r>
            <a:r>
              <a:rPr dirty="0" sz="2800" spc="-5">
                <a:latin typeface="Times New Roman"/>
                <a:cs typeface="Times New Roman"/>
              </a:rPr>
              <a:t>1879</a:t>
            </a:r>
            <a:r>
              <a:rPr dirty="0" sz="2800" spc="-10">
                <a:latin typeface="Times New Roman"/>
                <a:cs typeface="Times New Roman"/>
              </a:rPr>
              <a:t>-</a:t>
            </a:r>
            <a:r>
              <a:rPr dirty="0" sz="2800" spc="-5">
                <a:latin typeface="Times New Roman"/>
                <a:cs typeface="Times New Roman"/>
              </a:rPr>
              <a:t>1955</a:t>
            </a:r>
            <a:r>
              <a:rPr dirty="0" sz="2800" spc="-10">
                <a:latin typeface="Times New Roman"/>
                <a:cs typeface="Times New Roman"/>
              </a:rPr>
              <a:t>)</a:t>
            </a:r>
            <a:r>
              <a:rPr dirty="0" sz="2800">
                <a:latin typeface="黑体"/>
                <a:cs typeface="黑体"/>
              </a:rPr>
              <a:t>发表了狭义相对论。这个理论指出在宇宙中</a:t>
            </a: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唯一不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变 </a:t>
            </a:r>
            <a:r>
              <a:rPr dirty="0" sz="2800">
                <a:latin typeface="黑体"/>
                <a:cs typeface="黑体"/>
              </a:rPr>
              <a:t>的是</a:t>
            </a: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光线在真空中的速度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黑体"/>
                <a:cs typeface="黑体"/>
              </a:rPr>
              <a:t>其它任何事物</a:t>
            </a:r>
            <a:r>
              <a:rPr dirty="0" sz="2800" spc="-5">
                <a:latin typeface="Times New Roman"/>
                <a:cs typeface="Times New Roman"/>
              </a:rPr>
              <a:t>──</a:t>
            </a: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速度</a:t>
            </a:r>
            <a:r>
              <a:rPr dirty="0" sz="2800">
                <a:latin typeface="黑体"/>
                <a:cs typeface="黑体"/>
              </a:rPr>
              <a:t>、</a:t>
            </a: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长度</a:t>
            </a:r>
            <a:r>
              <a:rPr dirty="0" sz="2800">
                <a:latin typeface="黑体"/>
                <a:cs typeface="黑体"/>
              </a:rPr>
              <a:t>、</a:t>
            </a: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质量</a:t>
            </a:r>
            <a:r>
              <a:rPr dirty="0" sz="2800" spc="-5">
                <a:latin typeface="黑体"/>
                <a:cs typeface="黑体"/>
              </a:rPr>
              <a:t>和 </a:t>
            </a:r>
            <a:r>
              <a:rPr dirty="0" sz="2800">
                <a:latin typeface="黑体"/>
                <a:cs typeface="黑体"/>
              </a:rPr>
              <a:t>经过的</a:t>
            </a: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时间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黑体"/>
                <a:cs typeface="黑体"/>
              </a:rPr>
              <a:t>都随观察者的参考系</a:t>
            </a:r>
            <a:r>
              <a:rPr dirty="0" sz="2800" spc="-10">
                <a:latin typeface="Times New Roman"/>
                <a:cs typeface="Times New Roman"/>
              </a:rPr>
              <a:t>(</a:t>
            </a:r>
            <a:r>
              <a:rPr dirty="0" sz="2800">
                <a:latin typeface="黑体"/>
                <a:cs typeface="黑体"/>
              </a:rPr>
              <a:t>特定观察</a:t>
            </a:r>
            <a:r>
              <a:rPr dirty="0" sz="2800" spc="-10">
                <a:latin typeface="Times New Roman"/>
                <a:cs typeface="Times New Roman"/>
              </a:rPr>
              <a:t>)</a:t>
            </a:r>
            <a:r>
              <a:rPr dirty="0" sz="2800">
                <a:latin typeface="黑体"/>
                <a:cs typeface="黑体"/>
              </a:rPr>
              <a:t>而</a:t>
            </a: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变化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0639" y="2915411"/>
            <a:ext cx="1985772" cy="296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34384" y="2932176"/>
            <a:ext cx="2287524" cy="2872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6320" y="2014727"/>
            <a:ext cx="5791200" cy="402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9170" y="1957577"/>
            <a:ext cx="5905500" cy="4140835"/>
          </a:xfrm>
          <a:custGeom>
            <a:avLst/>
            <a:gdLst/>
            <a:ahLst/>
            <a:cxnLst/>
            <a:rect l="l" t="t" r="r" b="b"/>
            <a:pathLst>
              <a:path w="5905500" h="4140835">
                <a:moveTo>
                  <a:pt x="5905500" y="4140708"/>
                </a:moveTo>
                <a:lnTo>
                  <a:pt x="0" y="4140708"/>
                </a:lnTo>
                <a:lnTo>
                  <a:pt x="0" y="0"/>
                </a:lnTo>
                <a:lnTo>
                  <a:pt x="5905500" y="0"/>
                </a:lnTo>
                <a:lnTo>
                  <a:pt x="5905500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4083558"/>
                </a:lnTo>
                <a:lnTo>
                  <a:pt x="28575" y="4083558"/>
                </a:lnTo>
                <a:lnTo>
                  <a:pt x="57150" y="4112133"/>
                </a:lnTo>
                <a:lnTo>
                  <a:pt x="5905500" y="4112133"/>
                </a:lnTo>
                <a:lnTo>
                  <a:pt x="5905500" y="4140708"/>
                </a:lnTo>
                <a:close/>
              </a:path>
              <a:path w="5905500" h="4140835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5905500" h="4140835">
                <a:moveTo>
                  <a:pt x="5848350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5848350" y="28575"/>
                </a:lnTo>
                <a:lnTo>
                  <a:pt x="5848350" y="57150"/>
                </a:lnTo>
                <a:close/>
              </a:path>
              <a:path w="5905500" h="4140835">
                <a:moveTo>
                  <a:pt x="5848350" y="4112133"/>
                </a:moveTo>
                <a:lnTo>
                  <a:pt x="5848350" y="28575"/>
                </a:lnTo>
                <a:lnTo>
                  <a:pt x="5876925" y="57150"/>
                </a:lnTo>
                <a:lnTo>
                  <a:pt x="5905500" y="57150"/>
                </a:lnTo>
                <a:lnTo>
                  <a:pt x="5905500" y="4083558"/>
                </a:lnTo>
                <a:lnTo>
                  <a:pt x="5876925" y="4083558"/>
                </a:lnTo>
                <a:lnTo>
                  <a:pt x="5848350" y="4112133"/>
                </a:lnTo>
                <a:close/>
              </a:path>
              <a:path w="5905500" h="4140835">
                <a:moveTo>
                  <a:pt x="5905500" y="57150"/>
                </a:moveTo>
                <a:lnTo>
                  <a:pt x="5876925" y="57150"/>
                </a:lnTo>
                <a:lnTo>
                  <a:pt x="5848350" y="28575"/>
                </a:lnTo>
                <a:lnTo>
                  <a:pt x="5905500" y="28575"/>
                </a:lnTo>
                <a:lnTo>
                  <a:pt x="5905500" y="57150"/>
                </a:lnTo>
                <a:close/>
              </a:path>
              <a:path w="5905500" h="4140835">
                <a:moveTo>
                  <a:pt x="57150" y="4112133"/>
                </a:moveTo>
                <a:lnTo>
                  <a:pt x="28575" y="4083558"/>
                </a:lnTo>
                <a:lnTo>
                  <a:pt x="57150" y="4083558"/>
                </a:lnTo>
                <a:lnTo>
                  <a:pt x="57150" y="4112133"/>
                </a:lnTo>
                <a:close/>
              </a:path>
              <a:path w="5905500" h="4140835">
                <a:moveTo>
                  <a:pt x="5848350" y="4112133"/>
                </a:moveTo>
                <a:lnTo>
                  <a:pt x="57150" y="4112133"/>
                </a:lnTo>
                <a:lnTo>
                  <a:pt x="57150" y="4083558"/>
                </a:lnTo>
                <a:lnTo>
                  <a:pt x="5848350" y="4083558"/>
                </a:lnTo>
                <a:lnTo>
                  <a:pt x="5848350" y="4112133"/>
                </a:lnTo>
                <a:close/>
              </a:path>
              <a:path w="5905500" h="4140835">
                <a:moveTo>
                  <a:pt x="5905500" y="4112133"/>
                </a:moveTo>
                <a:lnTo>
                  <a:pt x="5848350" y="4112133"/>
                </a:lnTo>
                <a:lnTo>
                  <a:pt x="5876925" y="4083558"/>
                </a:lnTo>
                <a:lnTo>
                  <a:pt x="5905500" y="4083558"/>
                </a:lnTo>
                <a:lnTo>
                  <a:pt x="5905500" y="411213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9814" y="1200784"/>
            <a:ext cx="96266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为了纪念相对论诞生100周年，纪念爱因斯坦逝世50周年，联合国把2005 年确定为“世界物理年”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4919" y="637031"/>
            <a:ext cx="2133600" cy="2197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9064" y="840613"/>
            <a:ext cx="9327515" cy="3263265"/>
          </a:xfrm>
          <a:prstGeom prst="rect">
            <a:avLst/>
          </a:prstGeom>
        </p:spPr>
        <p:txBody>
          <a:bodyPr wrap="square" lIns="0" tIns="2400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2800">
                <a:latin typeface="黑体"/>
                <a:cs typeface="黑体"/>
              </a:rPr>
              <a:t>相对论时空</a:t>
            </a:r>
            <a:r>
              <a:rPr dirty="0" sz="2800" spc="-5">
                <a:latin typeface="黑体"/>
                <a:cs typeface="黑体"/>
              </a:rPr>
              <a:t>观</a:t>
            </a:r>
            <a:endParaRPr sz="2800">
              <a:latin typeface="黑体"/>
              <a:cs typeface="黑体"/>
            </a:endParaRPr>
          </a:p>
          <a:p>
            <a:pPr marL="256540">
              <a:lnSpc>
                <a:spcPct val="100000"/>
              </a:lnSpc>
              <a:spcBef>
                <a:spcPts val="1795"/>
              </a:spcBef>
            </a:pPr>
            <a:r>
              <a:rPr dirty="0" sz="2800" spc="-5">
                <a:solidFill>
                  <a:srgbClr val="1F2CA8"/>
                </a:solidFill>
                <a:latin typeface="Times New Roman"/>
                <a:cs typeface="Times New Roman"/>
              </a:rPr>
              <a:t>1</a:t>
            </a: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、两条基本假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设</a:t>
            </a:r>
            <a:endParaRPr sz="2800">
              <a:latin typeface="黑体"/>
              <a:cs typeface="黑体"/>
            </a:endParaRPr>
          </a:p>
          <a:p>
            <a:pPr marL="337185" marR="2879725">
              <a:lnSpc>
                <a:spcPct val="100299"/>
              </a:lnSpc>
              <a:spcBef>
                <a:spcPts val="730"/>
              </a:spcBef>
              <a:buSzPct val="96428"/>
              <a:buFont typeface="Times New Roman"/>
              <a:buAutoNum type="arabicParenBoth"/>
              <a:tabLst>
                <a:tab pos="752475" algn="l"/>
              </a:tabLst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在不同的惯性参考系中，物理规律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的 </a:t>
            </a: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形式都是相同的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；</a:t>
            </a:r>
            <a:endParaRPr sz="2800">
              <a:latin typeface="黑体"/>
              <a:cs typeface="黑体"/>
            </a:endParaRPr>
          </a:p>
          <a:p>
            <a:pPr marL="781685" indent="-414655">
              <a:lnSpc>
                <a:spcPct val="100000"/>
              </a:lnSpc>
              <a:spcBef>
                <a:spcPts val="270"/>
              </a:spcBef>
              <a:buSzPct val="96428"/>
              <a:buFont typeface="Times New Roman"/>
              <a:buAutoNum type="arabicParenBoth"/>
              <a:tabLst>
                <a:tab pos="782320" algn="l"/>
              </a:tabLst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真空中的光速在不同的惯性参考系中大小都是相同的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marL="256540">
              <a:lnSpc>
                <a:spcPct val="100000"/>
              </a:lnSpc>
              <a:spcBef>
                <a:spcPts val="730"/>
              </a:spcBef>
            </a:pPr>
            <a:r>
              <a:rPr dirty="0" sz="2800" spc="-5">
                <a:solidFill>
                  <a:srgbClr val="1F2CA8"/>
                </a:solidFill>
                <a:latin typeface="Times New Roman"/>
                <a:cs typeface="Times New Roman"/>
              </a:rPr>
              <a:t>2</a:t>
            </a: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、狭义相对论结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论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989" y="4081017"/>
            <a:ext cx="3639185" cy="2082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33705" indent="-414655">
              <a:lnSpc>
                <a:spcPct val="100000"/>
              </a:lnSpc>
              <a:spcBef>
                <a:spcPts val="819"/>
              </a:spcBef>
              <a:buSzPct val="96428"/>
              <a:buFont typeface="Times New Roman"/>
              <a:buAutoNum type="arabicParenBoth"/>
              <a:tabLst>
                <a:tab pos="434340" algn="l"/>
              </a:tabLst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同时是相对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的</a:t>
            </a:r>
            <a:endParaRPr sz="2800">
              <a:latin typeface="黑体"/>
              <a:cs typeface="黑体"/>
            </a:endParaRPr>
          </a:p>
          <a:p>
            <a:pPr marL="427355" indent="-414655">
              <a:lnSpc>
                <a:spcPct val="100000"/>
              </a:lnSpc>
              <a:spcBef>
                <a:spcPts val="720"/>
              </a:spcBef>
              <a:buSzPct val="96428"/>
              <a:buFont typeface="Times New Roman"/>
              <a:buAutoNum type="arabicParenBoth"/>
              <a:tabLst>
                <a:tab pos="427990" algn="l"/>
              </a:tabLst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时间延缓效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应</a:t>
            </a:r>
            <a:endParaRPr sz="2800">
              <a:latin typeface="黑体"/>
              <a:cs typeface="黑体"/>
            </a:endParaRPr>
          </a:p>
          <a:p>
            <a:pPr marL="442595" indent="-414655">
              <a:lnSpc>
                <a:spcPct val="100000"/>
              </a:lnSpc>
              <a:spcBef>
                <a:spcPts val="600"/>
              </a:spcBef>
              <a:buSzPct val="96428"/>
              <a:buFont typeface="Times New Roman"/>
              <a:buAutoNum type="arabicParenBoth"/>
              <a:tabLst>
                <a:tab pos="443230" algn="l"/>
              </a:tabLst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长度收缩效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应</a:t>
            </a:r>
            <a:endParaRPr sz="2800">
              <a:latin typeface="黑体"/>
              <a:cs typeface="黑体"/>
            </a:endParaRPr>
          </a:p>
          <a:p>
            <a:pPr marL="427355" indent="-414655">
              <a:lnSpc>
                <a:spcPct val="100000"/>
              </a:lnSpc>
              <a:spcBef>
                <a:spcPts val="720"/>
              </a:spcBef>
              <a:buSzPct val="96428"/>
              <a:buFont typeface="Times New Roman"/>
              <a:buAutoNum type="arabicParenBoth"/>
              <a:tabLst>
                <a:tab pos="427990" algn="l"/>
              </a:tabLst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运动的物体质量变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大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4315" y="4173220"/>
            <a:ext cx="3580765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889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时间、长度和质量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这 </a:t>
            </a: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三者都与参考系的运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动 </a:t>
            </a: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有关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7864" y="1596389"/>
            <a:ext cx="2158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时间延缓效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应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104" y="3339464"/>
            <a:ext cx="2158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长度收缩效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应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7864" y="4984115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运动的物体质量变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大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60892" y="5271896"/>
            <a:ext cx="114935" cy="323850"/>
          </a:xfrm>
          <a:custGeom>
            <a:avLst/>
            <a:gdLst/>
            <a:ahLst/>
            <a:cxnLst/>
            <a:rect l="l" t="t" r="r" b="b"/>
            <a:pathLst>
              <a:path w="114934" h="323850">
                <a:moveTo>
                  <a:pt x="114490" y="0"/>
                </a:moveTo>
                <a:lnTo>
                  <a:pt x="0" y="323380"/>
                </a:lnTo>
              </a:path>
            </a:pathLst>
          </a:custGeom>
          <a:ln w="7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03820" y="5464721"/>
            <a:ext cx="32384" cy="22860"/>
          </a:xfrm>
          <a:custGeom>
            <a:avLst/>
            <a:gdLst/>
            <a:ahLst/>
            <a:cxnLst/>
            <a:rect l="l" t="t" r="r" b="b"/>
            <a:pathLst>
              <a:path w="32384" h="22860">
                <a:moveTo>
                  <a:pt x="0" y="22504"/>
                </a:moveTo>
                <a:lnTo>
                  <a:pt x="323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36180" y="5464721"/>
            <a:ext cx="77470" cy="153670"/>
          </a:xfrm>
          <a:custGeom>
            <a:avLst/>
            <a:gdLst/>
            <a:ahLst/>
            <a:cxnLst/>
            <a:rect l="l" t="t" r="r" b="b"/>
            <a:pathLst>
              <a:path w="77470" h="153670">
                <a:moveTo>
                  <a:pt x="0" y="0"/>
                </a:moveTo>
                <a:lnTo>
                  <a:pt x="77165" y="153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13345" y="5215623"/>
            <a:ext cx="85090" cy="402590"/>
          </a:xfrm>
          <a:custGeom>
            <a:avLst/>
            <a:gdLst/>
            <a:ahLst/>
            <a:cxnLst/>
            <a:rect l="l" t="t" r="r" b="b"/>
            <a:pathLst>
              <a:path w="85090" h="402589">
                <a:moveTo>
                  <a:pt x="0" y="402158"/>
                </a:moveTo>
                <a:lnTo>
                  <a:pt x="84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97965" y="5215623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5" h="0">
                <a:moveTo>
                  <a:pt x="0" y="0"/>
                </a:moveTo>
                <a:lnTo>
                  <a:pt x="10910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01331" y="5208866"/>
            <a:ext cx="1287780" cy="408940"/>
          </a:xfrm>
          <a:custGeom>
            <a:avLst/>
            <a:gdLst/>
            <a:ahLst/>
            <a:cxnLst/>
            <a:rect l="l" t="t" r="r" b="b"/>
            <a:pathLst>
              <a:path w="1287779" h="408939">
                <a:moveTo>
                  <a:pt x="127879" y="372897"/>
                </a:moveTo>
                <a:lnTo>
                  <a:pt x="112013" y="372897"/>
                </a:lnTo>
                <a:lnTo>
                  <a:pt x="190830" y="0"/>
                </a:lnTo>
                <a:lnTo>
                  <a:pt x="1287678" y="0"/>
                </a:lnTo>
                <a:lnTo>
                  <a:pt x="1287678" y="14262"/>
                </a:lnTo>
                <a:lnTo>
                  <a:pt x="203276" y="14262"/>
                </a:lnTo>
                <a:lnTo>
                  <a:pt x="127879" y="372897"/>
                </a:lnTo>
                <a:close/>
              </a:path>
              <a:path w="1287779" h="408939">
                <a:moveTo>
                  <a:pt x="5816" y="282117"/>
                </a:moveTo>
                <a:lnTo>
                  <a:pt x="0" y="274612"/>
                </a:lnTo>
                <a:lnTo>
                  <a:pt x="43980" y="245351"/>
                </a:lnTo>
                <a:lnTo>
                  <a:pt x="55584" y="267106"/>
                </a:lnTo>
                <a:lnTo>
                  <a:pt x="26555" y="267106"/>
                </a:lnTo>
                <a:lnTo>
                  <a:pt x="5816" y="282117"/>
                </a:lnTo>
                <a:close/>
              </a:path>
              <a:path w="1287779" h="408939">
                <a:moveTo>
                  <a:pt x="120307" y="408914"/>
                </a:moveTo>
                <a:lnTo>
                  <a:pt x="104546" y="408914"/>
                </a:lnTo>
                <a:lnTo>
                  <a:pt x="26555" y="267106"/>
                </a:lnTo>
                <a:lnTo>
                  <a:pt x="55584" y="267106"/>
                </a:lnTo>
                <a:lnTo>
                  <a:pt x="112013" y="372897"/>
                </a:lnTo>
                <a:lnTo>
                  <a:pt x="127879" y="372897"/>
                </a:lnTo>
                <a:lnTo>
                  <a:pt x="120307" y="408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76439" y="5172849"/>
            <a:ext cx="1337945" cy="0"/>
          </a:xfrm>
          <a:custGeom>
            <a:avLst/>
            <a:gdLst/>
            <a:ahLst/>
            <a:cxnLst/>
            <a:rect l="l" t="t" r="r" b="b"/>
            <a:pathLst>
              <a:path w="1337945" h="0">
                <a:moveTo>
                  <a:pt x="0" y="0"/>
                </a:moveTo>
                <a:lnTo>
                  <a:pt x="1337462" y="0"/>
                </a:lnTo>
              </a:path>
            </a:pathLst>
          </a:custGeom>
          <a:ln w="150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63217" y="4760620"/>
            <a:ext cx="32956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110" i="1">
                <a:latin typeface="Times New Roman"/>
                <a:cs typeface="Times New Roman"/>
              </a:rPr>
              <a:t>m</a:t>
            </a:r>
            <a:r>
              <a:rPr dirty="0" baseline="-25641" sz="1950">
                <a:latin typeface="Times New Roman"/>
                <a:cs typeface="Times New Roman"/>
              </a:rPr>
              <a:t>0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81771" y="5099012"/>
            <a:ext cx="26543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4691" sz="3375" spc="7" i="1">
                <a:latin typeface="Times New Roman"/>
                <a:cs typeface="Times New Roman"/>
              </a:rPr>
              <a:t>c</a:t>
            </a:r>
            <a:r>
              <a:rPr dirty="0" baseline="-24691" sz="3375" spc="-600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7807" y="4945202"/>
            <a:ext cx="85598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10" i="1">
                <a:latin typeface="Times New Roman"/>
                <a:cs typeface="Times New Roman"/>
              </a:rPr>
              <a:t>m </a:t>
            </a:r>
            <a:r>
              <a:rPr dirty="0" sz="2250" spc="95">
                <a:latin typeface="Times New Roman"/>
                <a:cs typeface="Times New Roman"/>
              </a:rPr>
              <a:t>(</a:t>
            </a:r>
            <a:r>
              <a:rPr dirty="0" sz="2250" spc="95" i="1">
                <a:latin typeface="Times New Roman"/>
                <a:cs typeface="Times New Roman"/>
              </a:rPr>
              <a:t>v</a:t>
            </a:r>
            <a:r>
              <a:rPr dirty="0" sz="2250" spc="95">
                <a:latin typeface="Times New Roman"/>
                <a:cs typeface="Times New Roman"/>
              </a:rPr>
              <a:t>)</a:t>
            </a:r>
            <a:r>
              <a:rPr dirty="0" sz="2250" spc="-36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4526" y="5228069"/>
            <a:ext cx="67373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">
                <a:latin typeface="Times New Roman"/>
                <a:cs typeface="Times New Roman"/>
              </a:rPr>
              <a:t>1</a:t>
            </a:r>
            <a:r>
              <a:rPr dirty="0" sz="2250" spc="-27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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 spc="5" i="1">
                <a:latin typeface="Times New Roman"/>
                <a:cs typeface="Times New Roman"/>
              </a:rPr>
              <a:t>v</a:t>
            </a:r>
            <a:r>
              <a:rPr dirty="0" sz="2250" spc="-350" i="1">
                <a:latin typeface="Times New Roman"/>
                <a:cs typeface="Times New Roman"/>
              </a:rPr>
              <a:t> </a:t>
            </a:r>
            <a:r>
              <a:rPr dirty="0" baseline="42735" sz="1950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73748" y="4759833"/>
            <a:ext cx="2447290" cy="946150"/>
          </a:xfrm>
          <a:custGeom>
            <a:avLst/>
            <a:gdLst/>
            <a:ahLst/>
            <a:cxnLst/>
            <a:rect l="l" t="t" r="r" b="b"/>
            <a:pathLst>
              <a:path w="2447290" h="946150">
                <a:moveTo>
                  <a:pt x="2446781" y="945641"/>
                </a:moveTo>
                <a:lnTo>
                  <a:pt x="0" y="945641"/>
                </a:lnTo>
                <a:lnTo>
                  <a:pt x="0" y="0"/>
                </a:lnTo>
                <a:lnTo>
                  <a:pt x="2446781" y="0"/>
                </a:lnTo>
                <a:lnTo>
                  <a:pt x="2446781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917066"/>
                </a:lnTo>
                <a:lnTo>
                  <a:pt x="14287" y="917066"/>
                </a:lnTo>
                <a:lnTo>
                  <a:pt x="28575" y="931354"/>
                </a:lnTo>
                <a:lnTo>
                  <a:pt x="2446781" y="931354"/>
                </a:lnTo>
                <a:lnTo>
                  <a:pt x="2446781" y="945641"/>
                </a:lnTo>
                <a:close/>
              </a:path>
              <a:path w="2447290" h="94615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447290" h="946150">
                <a:moveTo>
                  <a:pt x="2418206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18206" y="14287"/>
                </a:lnTo>
                <a:lnTo>
                  <a:pt x="2418206" y="28575"/>
                </a:lnTo>
                <a:close/>
              </a:path>
              <a:path w="2447290" h="946150">
                <a:moveTo>
                  <a:pt x="2418206" y="931354"/>
                </a:moveTo>
                <a:lnTo>
                  <a:pt x="2418206" y="14287"/>
                </a:lnTo>
                <a:lnTo>
                  <a:pt x="2432494" y="28575"/>
                </a:lnTo>
                <a:lnTo>
                  <a:pt x="2446781" y="28575"/>
                </a:lnTo>
                <a:lnTo>
                  <a:pt x="2446781" y="917066"/>
                </a:lnTo>
                <a:lnTo>
                  <a:pt x="2432494" y="917066"/>
                </a:lnTo>
                <a:lnTo>
                  <a:pt x="2418206" y="931354"/>
                </a:lnTo>
                <a:close/>
              </a:path>
              <a:path w="2447290" h="946150">
                <a:moveTo>
                  <a:pt x="2446781" y="28575"/>
                </a:moveTo>
                <a:lnTo>
                  <a:pt x="2432494" y="28575"/>
                </a:lnTo>
                <a:lnTo>
                  <a:pt x="2418206" y="14287"/>
                </a:lnTo>
                <a:lnTo>
                  <a:pt x="2446781" y="14287"/>
                </a:lnTo>
                <a:lnTo>
                  <a:pt x="2446781" y="28575"/>
                </a:lnTo>
                <a:close/>
              </a:path>
              <a:path w="2447290" h="946150">
                <a:moveTo>
                  <a:pt x="28575" y="931354"/>
                </a:moveTo>
                <a:lnTo>
                  <a:pt x="14287" y="917066"/>
                </a:lnTo>
                <a:lnTo>
                  <a:pt x="28575" y="917066"/>
                </a:lnTo>
                <a:lnTo>
                  <a:pt x="28575" y="931354"/>
                </a:lnTo>
                <a:close/>
              </a:path>
              <a:path w="2447290" h="946150">
                <a:moveTo>
                  <a:pt x="2418206" y="931354"/>
                </a:moveTo>
                <a:lnTo>
                  <a:pt x="28575" y="931354"/>
                </a:lnTo>
                <a:lnTo>
                  <a:pt x="28575" y="917066"/>
                </a:lnTo>
                <a:lnTo>
                  <a:pt x="2418206" y="917066"/>
                </a:lnTo>
                <a:lnTo>
                  <a:pt x="2418206" y="931354"/>
                </a:lnTo>
                <a:close/>
              </a:path>
              <a:path w="2447290" h="946150">
                <a:moveTo>
                  <a:pt x="2446781" y="931354"/>
                </a:moveTo>
                <a:lnTo>
                  <a:pt x="2418206" y="931354"/>
                </a:lnTo>
                <a:lnTo>
                  <a:pt x="2432494" y="917066"/>
                </a:lnTo>
                <a:lnTo>
                  <a:pt x="2446781" y="917066"/>
                </a:lnTo>
                <a:lnTo>
                  <a:pt x="2446781" y="93135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49475" y="3637699"/>
            <a:ext cx="494665" cy="0"/>
          </a:xfrm>
          <a:custGeom>
            <a:avLst/>
            <a:gdLst/>
            <a:ahLst/>
            <a:cxnLst/>
            <a:rect l="l" t="t" r="r" b="b"/>
            <a:pathLst>
              <a:path w="494665" h="0">
                <a:moveTo>
                  <a:pt x="0" y="0"/>
                </a:moveTo>
                <a:lnTo>
                  <a:pt x="494322" y="0"/>
                </a:lnTo>
              </a:path>
            </a:pathLst>
          </a:custGeom>
          <a:ln w="16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38085" y="3674516"/>
            <a:ext cx="63500" cy="22860"/>
          </a:xfrm>
          <a:custGeom>
            <a:avLst/>
            <a:gdLst/>
            <a:ahLst/>
            <a:cxnLst/>
            <a:rect l="l" t="t" r="r" b="b"/>
            <a:pathLst>
              <a:path w="63500" h="22860">
                <a:moveTo>
                  <a:pt x="0" y="22415"/>
                </a:moveTo>
                <a:lnTo>
                  <a:pt x="63068" y="0"/>
                </a:lnTo>
              </a:path>
            </a:pathLst>
          </a:custGeom>
          <a:ln w="16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01153" y="3680917"/>
            <a:ext cx="91440" cy="291465"/>
          </a:xfrm>
          <a:custGeom>
            <a:avLst/>
            <a:gdLst/>
            <a:ahLst/>
            <a:cxnLst/>
            <a:rect l="l" t="t" r="r" b="b"/>
            <a:pathLst>
              <a:path w="91440" h="291464">
                <a:moveTo>
                  <a:pt x="0" y="0"/>
                </a:moveTo>
                <a:lnTo>
                  <a:pt x="91401" y="291338"/>
                </a:lnTo>
              </a:path>
            </a:pathLst>
          </a:custGeom>
          <a:ln w="33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02855" y="3188703"/>
            <a:ext cx="121285" cy="783590"/>
          </a:xfrm>
          <a:custGeom>
            <a:avLst/>
            <a:gdLst/>
            <a:ahLst/>
            <a:cxnLst/>
            <a:rect l="l" t="t" r="r" b="b"/>
            <a:pathLst>
              <a:path w="121284" h="783589">
                <a:moveTo>
                  <a:pt x="0" y="783551"/>
                </a:moveTo>
                <a:lnTo>
                  <a:pt x="121005" y="0"/>
                </a:lnTo>
              </a:path>
            </a:pathLst>
          </a:custGeom>
          <a:ln w="16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23861" y="318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5" h="0">
                <a:moveTo>
                  <a:pt x="0" y="0"/>
                </a:moveTo>
                <a:lnTo>
                  <a:pt x="1161122" y="0"/>
                </a:lnTo>
              </a:path>
            </a:pathLst>
          </a:custGeom>
          <a:ln w="16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513546" y="3625862"/>
            <a:ext cx="11557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13546" y="3192068"/>
            <a:ext cx="11557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99223" y="3385756"/>
            <a:ext cx="5778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2518" y="3635514"/>
            <a:ext cx="16192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62518" y="3201708"/>
            <a:ext cx="16192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66357" y="3395395"/>
            <a:ext cx="170180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195" algn="l"/>
                <a:tab pos="661035" algn="l"/>
                <a:tab pos="1233805" algn="l"/>
                <a:tab pos="1519555" algn="l"/>
              </a:tabLst>
            </a:pPr>
            <a:r>
              <a:rPr dirty="0" sz="2400" spc="5" i="1">
                <a:latin typeface="Times New Roman"/>
                <a:cs typeface="Times New Roman"/>
              </a:rPr>
              <a:t>l</a:t>
            </a:r>
            <a:r>
              <a:rPr dirty="0" sz="2400" spc="5" i="1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10">
                <a:latin typeface="Times New Roman"/>
                <a:cs typeface="Times New Roman"/>
              </a:rPr>
              <a:t>	</a:t>
            </a:r>
            <a:r>
              <a:rPr dirty="0" sz="2400" spc="5" i="1">
                <a:latin typeface="Times New Roman"/>
                <a:cs typeface="Times New Roman"/>
              </a:rPr>
              <a:t>l</a:t>
            </a:r>
            <a:r>
              <a:rPr dirty="0" sz="2400" spc="5" i="1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52676" y="2359875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1147" y="0"/>
                </a:lnTo>
              </a:path>
            </a:pathLst>
          </a:custGeom>
          <a:ln w="77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39330" y="2395905"/>
            <a:ext cx="56515" cy="22860"/>
          </a:xfrm>
          <a:custGeom>
            <a:avLst/>
            <a:gdLst/>
            <a:ahLst/>
            <a:cxnLst/>
            <a:rect l="l" t="t" r="r" b="b"/>
            <a:pathLst>
              <a:path w="56515" h="22860">
                <a:moveTo>
                  <a:pt x="0" y="22415"/>
                </a:moveTo>
                <a:lnTo>
                  <a:pt x="56286" y="0"/>
                </a:lnTo>
              </a:path>
            </a:pathLst>
          </a:custGeom>
          <a:ln w="15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95616" y="2402306"/>
            <a:ext cx="81915" cy="287655"/>
          </a:xfrm>
          <a:custGeom>
            <a:avLst/>
            <a:gdLst/>
            <a:ahLst/>
            <a:cxnLst/>
            <a:rect l="l" t="t" r="r" b="b"/>
            <a:pathLst>
              <a:path w="81915" h="287655">
                <a:moveTo>
                  <a:pt x="0" y="0"/>
                </a:moveTo>
                <a:lnTo>
                  <a:pt x="81572" y="287375"/>
                </a:lnTo>
              </a:path>
            </a:pathLst>
          </a:custGeom>
          <a:ln w="31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86383" y="1915604"/>
            <a:ext cx="108585" cy="774700"/>
          </a:xfrm>
          <a:custGeom>
            <a:avLst/>
            <a:gdLst/>
            <a:ahLst/>
            <a:cxnLst/>
            <a:rect l="l" t="t" r="r" b="b"/>
            <a:pathLst>
              <a:path w="108584" h="774700">
                <a:moveTo>
                  <a:pt x="0" y="774077"/>
                </a:moveTo>
                <a:lnTo>
                  <a:pt x="107975" y="0"/>
                </a:lnTo>
              </a:path>
            </a:pathLst>
          </a:custGeom>
          <a:ln w="15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94358" y="1915604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20" h="0">
                <a:moveTo>
                  <a:pt x="0" y="0"/>
                </a:moveTo>
                <a:lnTo>
                  <a:pt x="1036218" y="0"/>
                </a:lnTo>
              </a:path>
            </a:pathLst>
          </a:custGeom>
          <a:ln w="15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93381" y="1870786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40" h="0">
                <a:moveTo>
                  <a:pt x="0" y="0"/>
                </a:moveTo>
                <a:lnTo>
                  <a:pt x="1373962" y="0"/>
                </a:lnTo>
              </a:path>
            </a:pathLst>
          </a:custGeom>
          <a:ln w="15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162962" y="1790992"/>
            <a:ext cx="3390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5462" sz="3600" spc="7" i="1">
                <a:latin typeface="Times New Roman"/>
                <a:cs typeface="Times New Roman"/>
              </a:rPr>
              <a:t>v </a:t>
            </a: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60983" y="2117585"/>
            <a:ext cx="941069" cy="49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20"/>
              </a:spcBef>
            </a:pP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  <a:p>
            <a:pPr marL="614680">
              <a:lnSpc>
                <a:spcPts val="1825"/>
              </a:lnSpc>
            </a:pPr>
            <a:r>
              <a:rPr dirty="0" baseline="-25462" sz="3600" spc="7" i="1">
                <a:latin typeface="Times New Roman"/>
                <a:cs typeface="Times New Roman"/>
              </a:rPr>
              <a:t>c </a:t>
            </a: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3776" y="1434769"/>
            <a:ext cx="49085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>
                <a:latin typeface="Symbol"/>
                <a:cs typeface="Symbol"/>
              </a:rPr>
              <a:t>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baseline="43650" sz="2100">
                <a:latin typeface="Times New Roman"/>
                <a:cs typeface="Times New Roman"/>
              </a:rPr>
              <a:t>'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12179" y="1628495"/>
            <a:ext cx="71120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9590" algn="l"/>
              </a:tabLst>
            </a:pPr>
            <a:r>
              <a:rPr dirty="0" sz="2400" spc="10">
                <a:latin typeface="Symbol"/>
                <a:cs typeface="Symbol"/>
              </a:rPr>
              <a:t>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304" y="1278255"/>
            <a:ext cx="6959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相对论是否全盘否定了牛顿的经典力学理论</a:t>
            </a:r>
            <a:r>
              <a:rPr dirty="0" sz="2800" spc="-5">
                <a:solidFill>
                  <a:srgbClr val="0000FF"/>
                </a:solidFill>
                <a:latin typeface="黑体"/>
                <a:cs typeface="黑体"/>
              </a:rPr>
              <a:t>?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1068" y="1903476"/>
            <a:ext cx="2743200" cy="281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388" y="3083051"/>
            <a:ext cx="1985771" cy="455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1529" y="3067596"/>
            <a:ext cx="2001520" cy="487045"/>
          </a:xfrm>
          <a:custGeom>
            <a:avLst/>
            <a:gdLst/>
            <a:ahLst/>
            <a:cxnLst/>
            <a:rect l="l" t="t" r="r" b="b"/>
            <a:pathLst>
              <a:path w="2001520" h="487045">
                <a:moveTo>
                  <a:pt x="1757680" y="129311"/>
                </a:moveTo>
                <a:lnTo>
                  <a:pt x="1757680" y="0"/>
                </a:lnTo>
                <a:lnTo>
                  <a:pt x="1773008" y="15328"/>
                </a:lnTo>
                <a:lnTo>
                  <a:pt x="1770380" y="15328"/>
                </a:lnTo>
                <a:lnTo>
                  <a:pt x="1759534" y="19824"/>
                </a:lnTo>
                <a:lnTo>
                  <a:pt x="1770380" y="30670"/>
                </a:lnTo>
                <a:lnTo>
                  <a:pt x="1770380" y="122961"/>
                </a:lnTo>
                <a:lnTo>
                  <a:pt x="1764030" y="122961"/>
                </a:lnTo>
                <a:lnTo>
                  <a:pt x="1757680" y="129311"/>
                </a:lnTo>
                <a:close/>
              </a:path>
              <a:path w="2001520" h="487045">
                <a:moveTo>
                  <a:pt x="1770380" y="30670"/>
                </a:moveTo>
                <a:lnTo>
                  <a:pt x="1759534" y="19824"/>
                </a:lnTo>
                <a:lnTo>
                  <a:pt x="1770380" y="15328"/>
                </a:lnTo>
                <a:lnTo>
                  <a:pt x="1770380" y="30670"/>
                </a:lnTo>
                <a:close/>
              </a:path>
              <a:path w="2001520" h="487045">
                <a:moveTo>
                  <a:pt x="1983003" y="243293"/>
                </a:moveTo>
                <a:lnTo>
                  <a:pt x="1770380" y="30670"/>
                </a:lnTo>
                <a:lnTo>
                  <a:pt x="1770380" y="15328"/>
                </a:lnTo>
                <a:lnTo>
                  <a:pt x="1773008" y="15328"/>
                </a:lnTo>
                <a:lnTo>
                  <a:pt x="1996478" y="238798"/>
                </a:lnTo>
                <a:lnTo>
                  <a:pt x="1987499" y="238798"/>
                </a:lnTo>
                <a:lnTo>
                  <a:pt x="1983003" y="243293"/>
                </a:lnTo>
                <a:close/>
              </a:path>
              <a:path w="2001520" h="487045">
                <a:moveTo>
                  <a:pt x="1757680" y="363626"/>
                </a:moveTo>
                <a:lnTo>
                  <a:pt x="0" y="363626"/>
                </a:lnTo>
                <a:lnTo>
                  <a:pt x="0" y="122961"/>
                </a:lnTo>
                <a:lnTo>
                  <a:pt x="1757680" y="122961"/>
                </a:lnTo>
                <a:lnTo>
                  <a:pt x="1757680" y="129311"/>
                </a:lnTo>
                <a:lnTo>
                  <a:pt x="12700" y="129311"/>
                </a:lnTo>
                <a:lnTo>
                  <a:pt x="6350" y="135661"/>
                </a:lnTo>
                <a:lnTo>
                  <a:pt x="12700" y="135661"/>
                </a:lnTo>
                <a:lnTo>
                  <a:pt x="12700" y="350926"/>
                </a:lnTo>
                <a:lnTo>
                  <a:pt x="6350" y="350926"/>
                </a:lnTo>
                <a:lnTo>
                  <a:pt x="12700" y="357276"/>
                </a:lnTo>
                <a:lnTo>
                  <a:pt x="1757680" y="357276"/>
                </a:lnTo>
                <a:lnTo>
                  <a:pt x="1757680" y="363626"/>
                </a:lnTo>
                <a:close/>
              </a:path>
              <a:path w="2001520" h="487045">
                <a:moveTo>
                  <a:pt x="1770380" y="135661"/>
                </a:moveTo>
                <a:lnTo>
                  <a:pt x="12700" y="135661"/>
                </a:lnTo>
                <a:lnTo>
                  <a:pt x="12700" y="129311"/>
                </a:lnTo>
                <a:lnTo>
                  <a:pt x="1757680" y="129311"/>
                </a:lnTo>
                <a:lnTo>
                  <a:pt x="1764030" y="122961"/>
                </a:lnTo>
                <a:lnTo>
                  <a:pt x="1770380" y="122961"/>
                </a:lnTo>
                <a:lnTo>
                  <a:pt x="1770380" y="135661"/>
                </a:lnTo>
                <a:close/>
              </a:path>
              <a:path w="2001520" h="487045">
                <a:moveTo>
                  <a:pt x="12700" y="135661"/>
                </a:moveTo>
                <a:lnTo>
                  <a:pt x="6350" y="135661"/>
                </a:lnTo>
                <a:lnTo>
                  <a:pt x="12700" y="129311"/>
                </a:lnTo>
                <a:lnTo>
                  <a:pt x="12700" y="135661"/>
                </a:lnTo>
                <a:close/>
              </a:path>
              <a:path w="2001520" h="487045">
                <a:moveTo>
                  <a:pt x="1987499" y="247789"/>
                </a:moveTo>
                <a:lnTo>
                  <a:pt x="1983003" y="243293"/>
                </a:lnTo>
                <a:lnTo>
                  <a:pt x="1987499" y="238798"/>
                </a:lnTo>
                <a:lnTo>
                  <a:pt x="1987499" y="247789"/>
                </a:lnTo>
                <a:close/>
              </a:path>
              <a:path w="2001520" h="487045">
                <a:moveTo>
                  <a:pt x="1996478" y="247789"/>
                </a:moveTo>
                <a:lnTo>
                  <a:pt x="1987499" y="247789"/>
                </a:lnTo>
                <a:lnTo>
                  <a:pt x="1987499" y="238798"/>
                </a:lnTo>
                <a:lnTo>
                  <a:pt x="1996478" y="238798"/>
                </a:lnTo>
                <a:lnTo>
                  <a:pt x="2000973" y="243293"/>
                </a:lnTo>
                <a:lnTo>
                  <a:pt x="1996478" y="247789"/>
                </a:lnTo>
                <a:close/>
              </a:path>
              <a:path w="2001520" h="487045">
                <a:moveTo>
                  <a:pt x="1773008" y="471258"/>
                </a:moveTo>
                <a:lnTo>
                  <a:pt x="1770380" y="471258"/>
                </a:lnTo>
                <a:lnTo>
                  <a:pt x="1770380" y="455917"/>
                </a:lnTo>
                <a:lnTo>
                  <a:pt x="1983003" y="243293"/>
                </a:lnTo>
                <a:lnTo>
                  <a:pt x="1987499" y="247789"/>
                </a:lnTo>
                <a:lnTo>
                  <a:pt x="1996478" y="247789"/>
                </a:lnTo>
                <a:lnTo>
                  <a:pt x="1773008" y="471258"/>
                </a:lnTo>
                <a:close/>
              </a:path>
              <a:path w="2001520" h="487045">
                <a:moveTo>
                  <a:pt x="12700" y="357276"/>
                </a:moveTo>
                <a:lnTo>
                  <a:pt x="6350" y="350926"/>
                </a:lnTo>
                <a:lnTo>
                  <a:pt x="12700" y="350926"/>
                </a:lnTo>
                <a:lnTo>
                  <a:pt x="12700" y="357276"/>
                </a:lnTo>
                <a:close/>
              </a:path>
              <a:path w="2001520" h="487045">
                <a:moveTo>
                  <a:pt x="1770380" y="363626"/>
                </a:moveTo>
                <a:lnTo>
                  <a:pt x="1764030" y="363626"/>
                </a:lnTo>
                <a:lnTo>
                  <a:pt x="1757680" y="357276"/>
                </a:lnTo>
                <a:lnTo>
                  <a:pt x="12700" y="357276"/>
                </a:lnTo>
                <a:lnTo>
                  <a:pt x="12700" y="350926"/>
                </a:lnTo>
                <a:lnTo>
                  <a:pt x="1770380" y="350926"/>
                </a:lnTo>
                <a:lnTo>
                  <a:pt x="1770380" y="363626"/>
                </a:lnTo>
                <a:close/>
              </a:path>
              <a:path w="2001520" h="487045">
                <a:moveTo>
                  <a:pt x="1757680" y="486587"/>
                </a:moveTo>
                <a:lnTo>
                  <a:pt x="1757680" y="357276"/>
                </a:lnTo>
                <a:lnTo>
                  <a:pt x="1764030" y="363626"/>
                </a:lnTo>
                <a:lnTo>
                  <a:pt x="1770380" y="363626"/>
                </a:lnTo>
                <a:lnTo>
                  <a:pt x="1770380" y="455917"/>
                </a:lnTo>
                <a:lnTo>
                  <a:pt x="1759534" y="466763"/>
                </a:lnTo>
                <a:lnTo>
                  <a:pt x="1770380" y="471258"/>
                </a:lnTo>
                <a:lnTo>
                  <a:pt x="1773008" y="471258"/>
                </a:lnTo>
                <a:lnTo>
                  <a:pt x="1757680" y="486587"/>
                </a:lnTo>
                <a:close/>
              </a:path>
              <a:path w="2001520" h="487045">
                <a:moveTo>
                  <a:pt x="1770380" y="471258"/>
                </a:moveTo>
                <a:lnTo>
                  <a:pt x="1759534" y="466763"/>
                </a:lnTo>
                <a:lnTo>
                  <a:pt x="1770380" y="455917"/>
                </a:lnTo>
                <a:lnTo>
                  <a:pt x="1770380" y="4712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72411" y="2139695"/>
            <a:ext cx="2403348" cy="2578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944" y="1013460"/>
            <a:ext cx="10124440" cy="362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95833"/>
              <a:buAutoNum type="arabicPlain"/>
              <a:tabLst>
                <a:tab pos="778510" algn="l"/>
              </a:tabLst>
            </a:pPr>
            <a:r>
              <a:rPr dirty="0" sz="2400" b="1">
                <a:latin typeface="黑体"/>
                <a:cs typeface="黑体"/>
              </a:rPr>
              <a:t>经典力学的适用范围，只适用于低速运动，不适用高速运动，只适</a:t>
            </a:r>
            <a:r>
              <a:rPr dirty="0" sz="2400" spc="-10" b="1">
                <a:latin typeface="黑体"/>
                <a:cs typeface="黑体"/>
              </a:rPr>
              <a:t>用 </a:t>
            </a:r>
            <a:r>
              <a:rPr dirty="0" sz="2400" b="1">
                <a:latin typeface="黑体"/>
                <a:cs typeface="黑体"/>
              </a:rPr>
              <a:t>于宏观世界，不适用微观世界，只适用于弱引力，不适用于强引力的情况</a:t>
            </a:r>
            <a:r>
              <a:rPr dirty="0" sz="2400" spc="-10" b="1">
                <a:latin typeface="黑体"/>
                <a:cs typeface="黑体"/>
              </a:rPr>
              <a:t>。</a:t>
            </a:r>
            <a:endParaRPr sz="2400">
              <a:latin typeface="黑体"/>
              <a:cs typeface="黑体"/>
            </a:endParaRPr>
          </a:p>
          <a:p>
            <a:pPr marL="12700" marR="157480">
              <a:lnSpc>
                <a:spcPct val="150000"/>
              </a:lnSpc>
              <a:buSzPct val="95833"/>
              <a:buAutoNum type="arabicPlain"/>
              <a:tabLst>
                <a:tab pos="778510" algn="l"/>
              </a:tabLst>
            </a:pPr>
            <a:r>
              <a:rPr dirty="0" sz="2400" b="1">
                <a:latin typeface="黑体"/>
                <a:cs typeface="黑体"/>
              </a:rPr>
              <a:t>对于高速运动（接近光速）需要应用爱因斯坦相对论，当物体的速</a:t>
            </a:r>
            <a:r>
              <a:rPr dirty="0" sz="2400" spc="-10" b="1">
                <a:latin typeface="黑体"/>
                <a:cs typeface="黑体"/>
              </a:rPr>
              <a:t>度 </a:t>
            </a:r>
            <a:r>
              <a:rPr dirty="0" sz="2400" b="1">
                <a:latin typeface="黑体"/>
                <a:cs typeface="黑体"/>
              </a:rPr>
              <a:t>远远小于真空光速时，相对论物理学与经典物理学的结论是没有区别的</a:t>
            </a:r>
            <a:r>
              <a:rPr dirty="0" sz="2400" spc="-10" b="1">
                <a:latin typeface="黑体"/>
                <a:cs typeface="黑体"/>
              </a:rPr>
              <a:t>。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90170" marR="377825" indent="160020">
              <a:lnSpc>
                <a:spcPct val="100000"/>
              </a:lnSpc>
            </a:pPr>
            <a:r>
              <a:rPr dirty="0" sz="2500" b="1">
                <a:solidFill>
                  <a:srgbClr val="1F2CA8"/>
                </a:solidFill>
                <a:latin typeface="黑体"/>
                <a:cs typeface="黑体"/>
              </a:rPr>
              <a:t>如：在一个无限大的光滑水平面上，有一质量为</a:t>
            </a:r>
            <a:r>
              <a:rPr dirty="0" sz="2500" spc="-5" b="1" i="1">
                <a:solidFill>
                  <a:srgbClr val="1F2CA8"/>
                </a:solidFill>
                <a:latin typeface="Times New Roman"/>
                <a:cs typeface="Times New Roman"/>
              </a:rPr>
              <a:t>m</a:t>
            </a:r>
            <a:r>
              <a:rPr dirty="0" sz="2500" b="1">
                <a:solidFill>
                  <a:srgbClr val="1F2CA8"/>
                </a:solidFill>
                <a:latin typeface="黑体"/>
                <a:cs typeface="黑体"/>
              </a:rPr>
              <a:t>的物体，在一个</a:t>
            </a:r>
            <a:r>
              <a:rPr dirty="0" sz="2500" spc="-15" b="1">
                <a:solidFill>
                  <a:srgbClr val="1F2CA8"/>
                </a:solidFill>
                <a:latin typeface="黑体"/>
                <a:cs typeface="黑体"/>
              </a:rPr>
              <a:t>水 </a:t>
            </a:r>
            <a:r>
              <a:rPr dirty="0" sz="2500" b="1">
                <a:solidFill>
                  <a:srgbClr val="1F2CA8"/>
                </a:solidFill>
                <a:latin typeface="黑体"/>
                <a:cs typeface="黑体"/>
              </a:rPr>
              <a:t>平恒力</a:t>
            </a:r>
            <a:r>
              <a:rPr dirty="0" sz="2500" spc="-5" b="1" i="1">
                <a:solidFill>
                  <a:srgbClr val="1F2CA8"/>
                </a:solidFill>
                <a:latin typeface="Times New Roman"/>
                <a:cs typeface="Times New Roman"/>
              </a:rPr>
              <a:t>F</a:t>
            </a:r>
            <a:r>
              <a:rPr dirty="0" sz="2500" b="1">
                <a:solidFill>
                  <a:srgbClr val="1F2CA8"/>
                </a:solidFill>
                <a:latin typeface="黑体"/>
                <a:cs typeface="黑体"/>
              </a:rPr>
              <a:t>的作用下，从静止开始运动</a:t>
            </a:r>
            <a:r>
              <a:rPr dirty="0" sz="2500" spc="-15" b="1">
                <a:solidFill>
                  <a:srgbClr val="1F2CA8"/>
                </a:solidFill>
                <a:latin typeface="黑体"/>
                <a:cs typeface="黑体"/>
              </a:rPr>
              <a:t>。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3507" y="4346447"/>
            <a:ext cx="3240024" cy="156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6700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13205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0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0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1398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67891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44396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22590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99094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0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0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75587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53780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30285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1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1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06777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84971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61476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1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1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39670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16162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92667" y="558002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1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1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70772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47277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790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23769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01963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78467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790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48333" y="5588330"/>
            <a:ext cx="2853055" cy="0"/>
          </a:xfrm>
          <a:custGeom>
            <a:avLst/>
            <a:gdLst/>
            <a:ahLst/>
            <a:cxnLst/>
            <a:rect l="l" t="t" r="r" b="b"/>
            <a:pathLst>
              <a:path w="2853054" h="0">
                <a:moveTo>
                  <a:pt x="0" y="0"/>
                </a:moveTo>
                <a:lnTo>
                  <a:pt x="28524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256661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24826" y="5588330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 h="0">
                <a:moveTo>
                  <a:pt x="0" y="0"/>
                </a:moveTo>
                <a:lnTo>
                  <a:pt x="26995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333153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09658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790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486150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64344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3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640849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790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719043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795547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790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872040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950233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3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026739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790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103231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181425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257929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05"/>
                </a:moveTo>
                <a:lnTo>
                  <a:pt x="0" y="107035"/>
                </a:lnTo>
                <a:lnTo>
                  <a:pt x="74790" y="0"/>
                </a:lnTo>
                <a:lnTo>
                  <a:pt x="98221" y="16357"/>
                </a:lnTo>
                <a:lnTo>
                  <a:pt x="23418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334421" y="5580151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05"/>
                </a:moveTo>
                <a:lnTo>
                  <a:pt x="0" y="107035"/>
                </a:lnTo>
                <a:lnTo>
                  <a:pt x="74802" y="0"/>
                </a:lnTo>
                <a:lnTo>
                  <a:pt x="98221" y="16357"/>
                </a:lnTo>
                <a:lnTo>
                  <a:pt x="23431" y="12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79080" y="5210555"/>
            <a:ext cx="693420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74761" y="5205336"/>
            <a:ext cx="703580" cy="387985"/>
          </a:xfrm>
          <a:custGeom>
            <a:avLst/>
            <a:gdLst/>
            <a:ahLst/>
            <a:cxnLst/>
            <a:rect l="l" t="t" r="r" b="b"/>
            <a:pathLst>
              <a:path w="703579" h="387985">
                <a:moveTo>
                  <a:pt x="703097" y="387756"/>
                </a:moveTo>
                <a:lnTo>
                  <a:pt x="0" y="387756"/>
                </a:lnTo>
                <a:lnTo>
                  <a:pt x="0" y="0"/>
                </a:lnTo>
                <a:lnTo>
                  <a:pt x="703097" y="0"/>
                </a:lnTo>
                <a:lnTo>
                  <a:pt x="70309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78231"/>
                </a:lnTo>
                <a:lnTo>
                  <a:pt x="4762" y="378231"/>
                </a:lnTo>
                <a:lnTo>
                  <a:pt x="9525" y="382993"/>
                </a:lnTo>
                <a:lnTo>
                  <a:pt x="703097" y="382993"/>
                </a:lnTo>
                <a:lnTo>
                  <a:pt x="703097" y="387756"/>
                </a:lnTo>
                <a:close/>
              </a:path>
              <a:path w="703579" h="3879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03579" h="387985">
                <a:moveTo>
                  <a:pt x="69357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93572" y="4762"/>
                </a:lnTo>
                <a:lnTo>
                  <a:pt x="693572" y="9525"/>
                </a:lnTo>
                <a:close/>
              </a:path>
              <a:path w="703579" h="387985">
                <a:moveTo>
                  <a:pt x="693572" y="382993"/>
                </a:moveTo>
                <a:lnTo>
                  <a:pt x="693572" y="4762"/>
                </a:lnTo>
                <a:lnTo>
                  <a:pt x="698334" y="9525"/>
                </a:lnTo>
                <a:lnTo>
                  <a:pt x="703097" y="9525"/>
                </a:lnTo>
                <a:lnTo>
                  <a:pt x="703097" y="378231"/>
                </a:lnTo>
                <a:lnTo>
                  <a:pt x="698334" y="378231"/>
                </a:lnTo>
                <a:lnTo>
                  <a:pt x="693572" y="382993"/>
                </a:lnTo>
                <a:close/>
              </a:path>
              <a:path w="703579" h="387985">
                <a:moveTo>
                  <a:pt x="703097" y="9525"/>
                </a:moveTo>
                <a:lnTo>
                  <a:pt x="698334" y="9525"/>
                </a:lnTo>
                <a:lnTo>
                  <a:pt x="693572" y="4762"/>
                </a:lnTo>
                <a:lnTo>
                  <a:pt x="703097" y="4762"/>
                </a:lnTo>
                <a:lnTo>
                  <a:pt x="703097" y="9525"/>
                </a:lnTo>
                <a:close/>
              </a:path>
              <a:path w="703579" h="387985">
                <a:moveTo>
                  <a:pt x="9525" y="382993"/>
                </a:moveTo>
                <a:lnTo>
                  <a:pt x="4762" y="378231"/>
                </a:lnTo>
                <a:lnTo>
                  <a:pt x="9525" y="378231"/>
                </a:lnTo>
                <a:lnTo>
                  <a:pt x="9525" y="382993"/>
                </a:lnTo>
                <a:close/>
              </a:path>
              <a:path w="703579" h="387985">
                <a:moveTo>
                  <a:pt x="693572" y="382993"/>
                </a:moveTo>
                <a:lnTo>
                  <a:pt x="9525" y="382993"/>
                </a:lnTo>
                <a:lnTo>
                  <a:pt x="9525" y="378231"/>
                </a:lnTo>
                <a:lnTo>
                  <a:pt x="693572" y="378231"/>
                </a:lnTo>
                <a:lnTo>
                  <a:pt x="693572" y="382993"/>
                </a:lnTo>
                <a:close/>
              </a:path>
              <a:path w="703579" h="387985">
                <a:moveTo>
                  <a:pt x="703097" y="382993"/>
                </a:moveTo>
                <a:lnTo>
                  <a:pt x="693572" y="382993"/>
                </a:lnTo>
                <a:lnTo>
                  <a:pt x="698334" y="378231"/>
                </a:lnTo>
                <a:lnTo>
                  <a:pt x="703097" y="378231"/>
                </a:lnTo>
                <a:lnTo>
                  <a:pt x="703097" y="382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73096" y="5286133"/>
            <a:ext cx="1003300" cy="171450"/>
          </a:xfrm>
          <a:custGeom>
            <a:avLst/>
            <a:gdLst/>
            <a:ahLst/>
            <a:cxnLst/>
            <a:rect l="l" t="t" r="r" b="b"/>
            <a:pathLst>
              <a:path w="1003300" h="171450">
                <a:moveTo>
                  <a:pt x="927355" y="85718"/>
                </a:moveTo>
                <a:lnTo>
                  <a:pt x="841260" y="35496"/>
                </a:lnTo>
                <a:lnTo>
                  <a:pt x="831811" y="18961"/>
                </a:lnTo>
                <a:lnTo>
                  <a:pt x="832116" y="15659"/>
                </a:lnTo>
                <a:lnTo>
                  <a:pt x="850938" y="0"/>
                </a:lnTo>
                <a:lnTo>
                  <a:pt x="854252" y="304"/>
                </a:lnTo>
                <a:lnTo>
                  <a:pt x="857453" y="1168"/>
                </a:lnTo>
                <a:lnTo>
                  <a:pt x="860463" y="2590"/>
                </a:lnTo>
                <a:lnTo>
                  <a:pt x="970314" y="66675"/>
                </a:lnTo>
                <a:lnTo>
                  <a:pt x="965161" y="66675"/>
                </a:lnTo>
                <a:lnTo>
                  <a:pt x="965161" y="69265"/>
                </a:lnTo>
                <a:lnTo>
                  <a:pt x="955560" y="69265"/>
                </a:lnTo>
                <a:lnTo>
                  <a:pt x="927355" y="85718"/>
                </a:lnTo>
                <a:close/>
              </a:path>
              <a:path w="1003300" h="171450">
                <a:moveTo>
                  <a:pt x="894687" y="104775"/>
                </a:moveTo>
                <a:lnTo>
                  <a:pt x="0" y="104775"/>
                </a:lnTo>
                <a:lnTo>
                  <a:pt x="0" y="66675"/>
                </a:lnTo>
                <a:lnTo>
                  <a:pt x="894709" y="66675"/>
                </a:lnTo>
                <a:lnTo>
                  <a:pt x="927355" y="85718"/>
                </a:lnTo>
                <a:lnTo>
                  <a:pt x="894687" y="104775"/>
                </a:lnTo>
                <a:close/>
              </a:path>
              <a:path w="1003300" h="171450">
                <a:moveTo>
                  <a:pt x="970309" y="104775"/>
                </a:moveTo>
                <a:lnTo>
                  <a:pt x="965161" y="104775"/>
                </a:lnTo>
                <a:lnTo>
                  <a:pt x="965161" y="66675"/>
                </a:lnTo>
                <a:lnTo>
                  <a:pt x="970314" y="66675"/>
                </a:lnTo>
                <a:lnTo>
                  <a:pt x="1002969" y="85725"/>
                </a:lnTo>
                <a:lnTo>
                  <a:pt x="970309" y="104775"/>
                </a:lnTo>
                <a:close/>
              </a:path>
              <a:path w="1003300" h="171450">
                <a:moveTo>
                  <a:pt x="955560" y="102171"/>
                </a:moveTo>
                <a:lnTo>
                  <a:pt x="927355" y="85718"/>
                </a:lnTo>
                <a:lnTo>
                  <a:pt x="955560" y="69265"/>
                </a:lnTo>
                <a:lnTo>
                  <a:pt x="955560" y="102171"/>
                </a:lnTo>
                <a:close/>
              </a:path>
              <a:path w="1003300" h="171450">
                <a:moveTo>
                  <a:pt x="965161" y="102171"/>
                </a:moveTo>
                <a:lnTo>
                  <a:pt x="955560" y="102171"/>
                </a:lnTo>
                <a:lnTo>
                  <a:pt x="955560" y="69265"/>
                </a:lnTo>
                <a:lnTo>
                  <a:pt x="965161" y="69265"/>
                </a:lnTo>
                <a:lnTo>
                  <a:pt x="965161" y="102171"/>
                </a:lnTo>
                <a:close/>
              </a:path>
              <a:path w="1003300" h="171450">
                <a:moveTo>
                  <a:pt x="850938" y="171450"/>
                </a:moveTo>
                <a:lnTo>
                  <a:pt x="831811" y="152476"/>
                </a:lnTo>
                <a:lnTo>
                  <a:pt x="832078" y="149174"/>
                </a:lnTo>
                <a:lnTo>
                  <a:pt x="927366" y="85725"/>
                </a:lnTo>
                <a:lnTo>
                  <a:pt x="955560" y="102171"/>
                </a:lnTo>
                <a:lnTo>
                  <a:pt x="965161" y="102171"/>
                </a:lnTo>
                <a:lnTo>
                  <a:pt x="965161" y="104775"/>
                </a:lnTo>
                <a:lnTo>
                  <a:pt x="970309" y="104775"/>
                </a:lnTo>
                <a:lnTo>
                  <a:pt x="860463" y="168846"/>
                </a:lnTo>
                <a:lnTo>
                  <a:pt x="857453" y="170268"/>
                </a:lnTo>
                <a:lnTo>
                  <a:pt x="854252" y="171145"/>
                </a:lnTo>
                <a:lnTo>
                  <a:pt x="850938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667506" y="5174348"/>
            <a:ext cx="1352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Calibri"/>
                <a:cs typeface="Calibri"/>
              </a:rPr>
              <a:t>F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47456" y="5234520"/>
            <a:ext cx="2298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Calibri"/>
                <a:cs typeface="Calibri"/>
              </a:rPr>
              <a:t>m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3962" y="1015872"/>
            <a:ext cx="8632190" cy="3599179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6333490" algn="l"/>
                <a:tab pos="6797675" algn="l"/>
              </a:tabLst>
            </a:pPr>
            <a:r>
              <a:rPr dirty="0" sz="2800">
                <a:latin typeface="黑体"/>
                <a:cs typeface="黑体"/>
              </a:rPr>
              <a:t>例：</a:t>
            </a:r>
            <a:r>
              <a:rPr dirty="0" sz="2800">
                <a:solidFill>
                  <a:srgbClr val="070707"/>
                </a:solidFill>
                <a:latin typeface="黑体"/>
                <a:cs typeface="黑体"/>
              </a:rPr>
              <a:t>下列说法中不符合相对论原理的是</a:t>
            </a:r>
            <a:r>
              <a:rPr dirty="0" sz="2800" spc="-5">
                <a:solidFill>
                  <a:srgbClr val="070707"/>
                </a:solidFill>
                <a:latin typeface="Times New Roman"/>
                <a:cs typeface="Times New Roman"/>
              </a:rPr>
              <a:t>(	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A	</a:t>
            </a:r>
            <a:r>
              <a:rPr dirty="0" sz="2800" spc="-5">
                <a:solidFill>
                  <a:srgbClr val="07070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082040" indent="-612140">
              <a:lnSpc>
                <a:spcPct val="100000"/>
              </a:lnSpc>
              <a:spcBef>
                <a:spcPts val="630"/>
              </a:spcBef>
              <a:buSzPct val="96428"/>
              <a:buFont typeface="Times New Roman"/>
              <a:buAutoNum type="alphaUcPeriod"/>
              <a:tabLst>
                <a:tab pos="1082040" algn="l"/>
              </a:tabLst>
            </a:pPr>
            <a:r>
              <a:rPr dirty="0" sz="2800">
                <a:solidFill>
                  <a:srgbClr val="070707"/>
                </a:solidFill>
                <a:latin typeface="黑体"/>
                <a:cs typeface="黑体"/>
              </a:rPr>
              <a:t>只有静止的参照系是惯性</a:t>
            </a:r>
            <a:r>
              <a:rPr dirty="0" sz="2800" spc="-5">
                <a:solidFill>
                  <a:srgbClr val="070707"/>
                </a:solidFill>
                <a:latin typeface="黑体"/>
                <a:cs typeface="黑体"/>
              </a:rPr>
              <a:t>系</a:t>
            </a:r>
            <a:endParaRPr sz="2800">
              <a:latin typeface="黑体"/>
              <a:cs typeface="黑体"/>
            </a:endParaRPr>
          </a:p>
          <a:p>
            <a:pPr marL="1062990" indent="-59309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1062990" algn="l"/>
              </a:tabLst>
            </a:pPr>
            <a:r>
              <a:rPr dirty="0" sz="2800">
                <a:solidFill>
                  <a:srgbClr val="070707"/>
                </a:solidFill>
                <a:latin typeface="黑体"/>
                <a:cs typeface="黑体"/>
              </a:rPr>
              <a:t>由于在任何惯性系中力学规律都是相同的，因此</a:t>
            </a:r>
            <a:r>
              <a:rPr dirty="0" sz="2800" spc="-5">
                <a:solidFill>
                  <a:srgbClr val="070707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dirty="0" sz="2800">
                <a:solidFill>
                  <a:srgbClr val="070707"/>
                </a:solidFill>
                <a:latin typeface="黑体"/>
                <a:cs typeface="黑体"/>
              </a:rPr>
              <a:t>研究力学问题时可以选择任何惯性</a:t>
            </a:r>
            <a:r>
              <a:rPr dirty="0" sz="2800" spc="-5">
                <a:solidFill>
                  <a:srgbClr val="070707"/>
                </a:solidFill>
                <a:latin typeface="黑体"/>
                <a:cs typeface="黑体"/>
              </a:rPr>
              <a:t>系</a:t>
            </a:r>
            <a:endParaRPr sz="2800">
              <a:latin typeface="黑体"/>
              <a:cs typeface="黑体"/>
            </a:endParaRPr>
          </a:p>
          <a:p>
            <a:pPr marL="1062990" indent="-593090">
              <a:lnSpc>
                <a:spcPct val="100000"/>
              </a:lnSpc>
              <a:spcBef>
                <a:spcPts val="660"/>
              </a:spcBef>
              <a:buSzPct val="96428"/>
              <a:buFont typeface="Times New Roman"/>
              <a:buAutoNum type="alphaUcPeriod" startAt="3"/>
              <a:tabLst>
                <a:tab pos="1062990" algn="l"/>
              </a:tabLst>
            </a:pPr>
            <a:r>
              <a:rPr dirty="0" sz="2800">
                <a:solidFill>
                  <a:srgbClr val="070707"/>
                </a:solidFill>
                <a:latin typeface="黑体"/>
                <a:cs typeface="黑体"/>
              </a:rPr>
              <a:t>在不同的惯性系中，光速都是相同</a:t>
            </a:r>
            <a:r>
              <a:rPr dirty="0" sz="2800" spc="-5">
                <a:solidFill>
                  <a:srgbClr val="070707"/>
                </a:solidFill>
                <a:latin typeface="黑体"/>
                <a:cs typeface="黑体"/>
              </a:rPr>
              <a:t>的</a:t>
            </a:r>
            <a:endParaRPr sz="2800">
              <a:latin typeface="黑体"/>
              <a:cs typeface="黑体"/>
            </a:endParaRPr>
          </a:p>
          <a:p>
            <a:pPr marL="469900" marR="74930">
              <a:lnSpc>
                <a:spcPts val="4040"/>
              </a:lnSpc>
              <a:spcBef>
                <a:spcPts val="240"/>
              </a:spcBef>
              <a:buSzPct val="96428"/>
              <a:buFont typeface="Times New Roman"/>
              <a:buAutoNum type="alphaUcPeriod" startAt="3"/>
              <a:tabLst>
                <a:tab pos="1082040" algn="l"/>
              </a:tabLst>
            </a:pPr>
            <a:r>
              <a:rPr dirty="0" sz="2800">
                <a:solidFill>
                  <a:srgbClr val="070707"/>
                </a:solidFill>
                <a:latin typeface="黑体"/>
                <a:cs typeface="黑体"/>
              </a:rPr>
              <a:t>在一个惯性系内进行任何力学实验都不能判断</a:t>
            </a:r>
            <a:r>
              <a:rPr dirty="0" sz="2800" spc="-5">
                <a:solidFill>
                  <a:srgbClr val="070707"/>
                </a:solidFill>
                <a:latin typeface="黑体"/>
                <a:cs typeface="黑体"/>
              </a:rPr>
              <a:t>它 </a:t>
            </a:r>
            <a:r>
              <a:rPr dirty="0" sz="2800">
                <a:solidFill>
                  <a:srgbClr val="070707"/>
                </a:solidFill>
                <a:latin typeface="黑体"/>
                <a:cs typeface="黑体"/>
              </a:rPr>
              <a:t>是否相对另一个惯性系做匀速直线运</a:t>
            </a:r>
            <a:r>
              <a:rPr dirty="0" sz="2800" spc="-5">
                <a:solidFill>
                  <a:srgbClr val="070707"/>
                </a:solidFill>
                <a:latin typeface="黑体"/>
                <a:cs typeface="黑体"/>
              </a:rPr>
              <a:t>动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090" y="783716"/>
            <a:ext cx="6557009" cy="4152265"/>
          </a:xfrm>
          <a:prstGeom prst="rect">
            <a:avLst/>
          </a:prstGeom>
        </p:spPr>
        <p:txBody>
          <a:bodyPr wrap="square" lIns="0" tIns="278765" rIns="0" bIns="0" rtlCol="0" vert="horz">
            <a:spAutoFit/>
          </a:bodyPr>
          <a:lstStyle/>
          <a:p>
            <a:pPr marL="4114165">
              <a:lnSpc>
                <a:spcPct val="100000"/>
              </a:lnSpc>
              <a:spcBef>
                <a:spcPts val="2195"/>
              </a:spcBef>
            </a:pPr>
            <a:r>
              <a:rPr dirty="0" sz="3200" b="1">
                <a:latin typeface="黑体"/>
                <a:cs typeface="黑体"/>
              </a:rPr>
              <a:t>小</a:t>
            </a:r>
            <a:r>
              <a:rPr dirty="0" sz="3200" spc="-10" b="1"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一、了解了牛顿力学的成就与局限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性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二、了解了狭义相对论时空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观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latin typeface="黑体"/>
                <a:cs typeface="黑体"/>
              </a:rPr>
              <a:t>作业：完成课后拓展阅读及练</a:t>
            </a:r>
            <a:r>
              <a:rPr dirty="0" sz="3200" spc="-10" b="1">
                <a:latin typeface="黑体"/>
                <a:cs typeface="黑体"/>
              </a:rPr>
              <a:t>习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250" y="2174786"/>
            <a:ext cx="6666865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1365" algn="l"/>
              </a:tabLst>
            </a:pP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The e</a:t>
            </a:r>
            <a:r>
              <a:rPr dirty="0" sz="7200" spc="-5" i="1">
                <a:solidFill>
                  <a:srgbClr val="C00000"/>
                </a:solidFill>
                <a:latin typeface="华文隶书"/>
                <a:cs typeface="华文隶书"/>
              </a:rPr>
              <a:t>n</a:t>
            </a: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d</a:t>
            </a:r>
            <a:r>
              <a:rPr dirty="0" sz="7200">
                <a:solidFill>
                  <a:srgbClr val="C00000"/>
                </a:solidFill>
                <a:latin typeface="Microsoft YaHei UI"/>
                <a:cs typeface="Microsoft YaHei UI"/>
              </a:rPr>
              <a:t>.	</a:t>
            </a:r>
            <a:r>
              <a:rPr dirty="0" sz="8800">
                <a:solidFill>
                  <a:srgbClr val="C00000"/>
                </a:solidFill>
                <a:latin typeface="华文新魏"/>
                <a:cs typeface="华文新魏"/>
              </a:rPr>
              <a:t>谢谢</a:t>
            </a:r>
            <a:r>
              <a:rPr dirty="0" sz="8800" spc="-5">
                <a:solidFill>
                  <a:srgbClr val="C00000"/>
                </a:solidFill>
                <a:latin typeface="华文新魏"/>
                <a:cs typeface="华文新魏"/>
              </a:rPr>
              <a:t>！</a:t>
            </a:r>
            <a:endParaRPr sz="8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090" y="818388"/>
            <a:ext cx="6630670" cy="347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7770">
              <a:lnSpc>
                <a:spcPct val="151000"/>
              </a:lnSpc>
              <a:spcBef>
                <a:spcPts val="100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学习目标及任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务 </a:t>
            </a: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一、了解牛顿力学的成就与局限性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；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二、了解相对论时空观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；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三、了解物理学理论的发展过程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。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244" y="1271269"/>
            <a:ext cx="6538595" cy="31534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 indent="79375">
              <a:lnSpc>
                <a:spcPct val="100200"/>
              </a:lnSpc>
              <a:spcBef>
                <a:spcPts val="85"/>
              </a:spcBef>
            </a:pPr>
            <a:r>
              <a:rPr dirty="0" sz="2500" b="1">
                <a:latin typeface="黑体"/>
                <a:cs typeface="黑体"/>
              </a:rPr>
              <a:t>如：在一个无限大的光滑水平面上，有一质</a:t>
            </a:r>
            <a:r>
              <a:rPr dirty="0" sz="2500" spc="-15" b="1">
                <a:latin typeface="黑体"/>
                <a:cs typeface="黑体"/>
              </a:rPr>
              <a:t>量 </a:t>
            </a:r>
            <a:r>
              <a:rPr dirty="0" sz="2500" b="1">
                <a:latin typeface="黑体"/>
                <a:cs typeface="黑体"/>
              </a:rPr>
              <a:t>为</a:t>
            </a:r>
            <a:r>
              <a:rPr dirty="0" sz="2500" spc="-5" b="1" i="1">
                <a:latin typeface="Times New Roman"/>
                <a:cs typeface="Times New Roman"/>
              </a:rPr>
              <a:t>m</a:t>
            </a:r>
            <a:r>
              <a:rPr dirty="0" sz="2500" b="1">
                <a:latin typeface="黑体"/>
                <a:cs typeface="黑体"/>
              </a:rPr>
              <a:t>的物体，在一个水平恒力</a:t>
            </a:r>
            <a:r>
              <a:rPr dirty="0" sz="2500" spc="-5" b="1" i="1">
                <a:latin typeface="Times New Roman"/>
                <a:cs typeface="Times New Roman"/>
              </a:rPr>
              <a:t>F</a:t>
            </a:r>
            <a:r>
              <a:rPr dirty="0" sz="2500" b="1">
                <a:latin typeface="黑体"/>
                <a:cs typeface="黑体"/>
              </a:rPr>
              <a:t>的作用下，从</a:t>
            </a:r>
            <a:r>
              <a:rPr dirty="0" sz="2500" spc="-15" b="1">
                <a:latin typeface="黑体"/>
                <a:cs typeface="黑体"/>
              </a:rPr>
              <a:t>静 </a:t>
            </a:r>
            <a:r>
              <a:rPr dirty="0" sz="2500" b="1">
                <a:latin typeface="黑体"/>
                <a:cs typeface="黑体"/>
              </a:rPr>
              <a:t>止开始运动</a:t>
            </a:r>
            <a:r>
              <a:rPr dirty="0" sz="2500" spc="-15" b="1">
                <a:latin typeface="黑体"/>
                <a:cs typeface="黑体"/>
              </a:rPr>
              <a:t>。</a:t>
            </a:r>
            <a:endParaRPr sz="25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271770" algn="l"/>
              </a:tabLst>
            </a:pPr>
            <a:r>
              <a:rPr dirty="0" sz="2500" b="1">
                <a:solidFill>
                  <a:srgbClr val="FF0000"/>
                </a:solidFill>
                <a:latin typeface="黑体"/>
                <a:cs typeface="黑体"/>
              </a:rPr>
              <a:t>由动力学及运动学公式可知</a:t>
            </a:r>
            <a:r>
              <a:rPr dirty="0" sz="2500" spc="-5" b="1">
                <a:solidFill>
                  <a:srgbClr val="FF0000"/>
                </a:solidFill>
                <a:latin typeface="黑体"/>
                <a:cs typeface="黑体"/>
              </a:rPr>
              <a:t>：</a:t>
            </a:r>
            <a:r>
              <a:rPr dirty="0" sz="25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500" spc="-5" b="1" i="1">
                <a:solidFill>
                  <a:srgbClr val="FF0000"/>
                </a:solidFill>
                <a:latin typeface="Times New Roman"/>
                <a:cs typeface="Times New Roman"/>
              </a:rPr>
              <a:t>ma	v=at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464184">
              <a:lnSpc>
                <a:spcPct val="100000"/>
              </a:lnSpc>
            </a:pPr>
            <a:r>
              <a:rPr dirty="0" sz="2500" b="1">
                <a:solidFill>
                  <a:srgbClr val="FF0000"/>
                </a:solidFill>
                <a:latin typeface="黑体"/>
                <a:cs typeface="黑体"/>
              </a:rPr>
              <a:t>推理</a:t>
            </a:r>
            <a:r>
              <a:rPr dirty="0" sz="2500" b="1">
                <a:latin typeface="黑体"/>
                <a:cs typeface="黑体"/>
              </a:rPr>
              <a:t>：随着时间的推移，物体的速度不断</a:t>
            </a:r>
            <a:r>
              <a:rPr dirty="0" sz="2500" spc="-15" b="1">
                <a:latin typeface="黑体"/>
                <a:cs typeface="黑体"/>
              </a:rPr>
              <a:t>增 </a:t>
            </a:r>
            <a:r>
              <a:rPr dirty="0" sz="2500" b="1">
                <a:latin typeface="黑体"/>
                <a:cs typeface="黑体"/>
              </a:rPr>
              <a:t>大，最终可使物体获得任意速度</a:t>
            </a:r>
            <a:r>
              <a:rPr dirty="0" sz="2500" spc="-15" b="1">
                <a:latin typeface="黑体"/>
                <a:cs typeface="黑体"/>
              </a:rPr>
              <a:t>。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0831" y="1196339"/>
            <a:ext cx="3240024" cy="156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3135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99640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1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1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77834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54325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30831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09025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85529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1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1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62021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40215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16720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1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1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93212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71406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247911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0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0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26105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02597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53" y="123659"/>
                </a:moveTo>
                <a:lnTo>
                  <a:pt x="0" y="107048"/>
                </a:lnTo>
                <a:lnTo>
                  <a:pt x="76504" y="0"/>
                </a:lnTo>
                <a:lnTo>
                  <a:pt x="99745" y="16611"/>
                </a:lnTo>
                <a:lnTo>
                  <a:pt x="23253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79102" y="2429154"/>
            <a:ext cx="100330" cy="123825"/>
          </a:xfrm>
          <a:custGeom>
            <a:avLst/>
            <a:gdLst/>
            <a:ahLst/>
            <a:cxnLst/>
            <a:rect l="l" t="t" r="r" b="b"/>
            <a:pathLst>
              <a:path w="100329" h="123825">
                <a:moveTo>
                  <a:pt x="23241" y="123659"/>
                </a:moveTo>
                <a:lnTo>
                  <a:pt x="0" y="107048"/>
                </a:lnTo>
                <a:lnTo>
                  <a:pt x="76492" y="0"/>
                </a:lnTo>
                <a:lnTo>
                  <a:pt x="99745" y="16611"/>
                </a:lnTo>
                <a:lnTo>
                  <a:pt x="23241" y="12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57207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3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633711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790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710204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788397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864902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790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34768" y="2437460"/>
            <a:ext cx="2853055" cy="0"/>
          </a:xfrm>
          <a:custGeom>
            <a:avLst/>
            <a:gdLst/>
            <a:ahLst/>
            <a:cxnLst/>
            <a:rect l="l" t="t" r="r" b="b"/>
            <a:pathLst>
              <a:path w="2853054" h="0">
                <a:moveTo>
                  <a:pt x="0" y="0"/>
                </a:moveTo>
                <a:lnTo>
                  <a:pt x="28524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43096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11261" y="2437460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 h="0">
                <a:moveTo>
                  <a:pt x="0" y="0"/>
                </a:moveTo>
                <a:lnTo>
                  <a:pt x="26995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019588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096093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790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172586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250779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327284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790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05478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3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481983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790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558474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36669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713173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790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789666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867859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944364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18" y="123418"/>
                </a:moveTo>
                <a:lnTo>
                  <a:pt x="0" y="107048"/>
                </a:lnTo>
                <a:lnTo>
                  <a:pt x="74790" y="0"/>
                </a:lnTo>
                <a:lnTo>
                  <a:pt x="98221" y="16370"/>
                </a:lnTo>
                <a:lnTo>
                  <a:pt x="23418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020856" y="2429268"/>
            <a:ext cx="98425" cy="123825"/>
          </a:xfrm>
          <a:custGeom>
            <a:avLst/>
            <a:gdLst/>
            <a:ahLst/>
            <a:cxnLst/>
            <a:rect l="l" t="t" r="r" b="b"/>
            <a:pathLst>
              <a:path w="98425" h="123825">
                <a:moveTo>
                  <a:pt x="23431" y="123418"/>
                </a:moveTo>
                <a:lnTo>
                  <a:pt x="0" y="107048"/>
                </a:lnTo>
                <a:lnTo>
                  <a:pt x="74802" y="0"/>
                </a:lnTo>
                <a:lnTo>
                  <a:pt x="98221" y="16370"/>
                </a:lnTo>
                <a:lnTo>
                  <a:pt x="23431" y="123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66404" y="2058923"/>
            <a:ext cx="693420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61196" y="2054466"/>
            <a:ext cx="703580" cy="387985"/>
          </a:xfrm>
          <a:custGeom>
            <a:avLst/>
            <a:gdLst/>
            <a:ahLst/>
            <a:cxnLst/>
            <a:rect l="l" t="t" r="r" b="b"/>
            <a:pathLst>
              <a:path w="703579" h="387985">
                <a:moveTo>
                  <a:pt x="703097" y="387756"/>
                </a:moveTo>
                <a:lnTo>
                  <a:pt x="0" y="387756"/>
                </a:lnTo>
                <a:lnTo>
                  <a:pt x="0" y="0"/>
                </a:lnTo>
                <a:lnTo>
                  <a:pt x="703097" y="0"/>
                </a:lnTo>
                <a:lnTo>
                  <a:pt x="70309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78231"/>
                </a:lnTo>
                <a:lnTo>
                  <a:pt x="4762" y="378231"/>
                </a:lnTo>
                <a:lnTo>
                  <a:pt x="9525" y="382993"/>
                </a:lnTo>
                <a:lnTo>
                  <a:pt x="703097" y="382993"/>
                </a:lnTo>
                <a:lnTo>
                  <a:pt x="703097" y="387756"/>
                </a:lnTo>
                <a:close/>
              </a:path>
              <a:path w="703579" h="3879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03579" h="387985">
                <a:moveTo>
                  <a:pt x="69357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93572" y="4762"/>
                </a:lnTo>
                <a:lnTo>
                  <a:pt x="693572" y="9525"/>
                </a:lnTo>
                <a:close/>
              </a:path>
              <a:path w="703579" h="387985">
                <a:moveTo>
                  <a:pt x="693572" y="382993"/>
                </a:moveTo>
                <a:lnTo>
                  <a:pt x="693572" y="4762"/>
                </a:lnTo>
                <a:lnTo>
                  <a:pt x="698334" y="9525"/>
                </a:lnTo>
                <a:lnTo>
                  <a:pt x="703097" y="9525"/>
                </a:lnTo>
                <a:lnTo>
                  <a:pt x="703097" y="378231"/>
                </a:lnTo>
                <a:lnTo>
                  <a:pt x="698334" y="378231"/>
                </a:lnTo>
                <a:lnTo>
                  <a:pt x="693572" y="382993"/>
                </a:lnTo>
                <a:close/>
              </a:path>
              <a:path w="703579" h="387985">
                <a:moveTo>
                  <a:pt x="703097" y="9525"/>
                </a:moveTo>
                <a:lnTo>
                  <a:pt x="698334" y="9525"/>
                </a:lnTo>
                <a:lnTo>
                  <a:pt x="693572" y="4762"/>
                </a:lnTo>
                <a:lnTo>
                  <a:pt x="703097" y="4762"/>
                </a:lnTo>
                <a:lnTo>
                  <a:pt x="703097" y="9525"/>
                </a:lnTo>
                <a:close/>
              </a:path>
              <a:path w="703579" h="387985">
                <a:moveTo>
                  <a:pt x="9525" y="382993"/>
                </a:moveTo>
                <a:lnTo>
                  <a:pt x="4762" y="378231"/>
                </a:lnTo>
                <a:lnTo>
                  <a:pt x="9525" y="378231"/>
                </a:lnTo>
                <a:lnTo>
                  <a:pt x="9525" y="382993"/>
                </a:lnTo>
                <a:close/>
              </a:path>
              <a:path w="703579" h="387985">
                <a:moveTo>
                  <a:pt x="693572" y="382993"/>
                </a:moveTo>
                <a:lnTo>
                  <a:pt x="9525" y="382993"/>
                </a:lnTo>
                <a:lnTo>
                  <a:pt x="9525" y="378231"/>
                </a:lnTo>
                <a:lnTo>
                  <a:pt x="693572" y="378231"/>
                </a:lnTo>
                <a:lnTo>
                  <a:pt x="693572" y="382993"/>
                </a:lnTo>
                <a:close/>
              </a:path>
              <a:path w="703579" h="387985">
                <a:moveTo>
                  <a:pt x="703097" y="382993"/>
                </a:moveTo>
                <a:lnTo>
                  <a:pt x="693572" y="382993"/>
                </a:lnTo>
                <a:lnTo>
                  <a:pt x="698334" y="378231"/>
                </a:lnTo>
                <a:lnTo>
                  <a:pt x="703097" y="378231"/>
                </a:lnTo>
                <a:lnTo>
                  <a:pt x="703097" y="382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259531" y="2135263"/>
            <a:ext cx="1003300" cy="171450"/>
          </a:xfrm>
          <a:custGeom>
            <a:avLst/>
            <a:gdLst/>
            <a:ahLst/>
            <a:cxnLst/>
            <a:rect l="l" t="t" r="r" b="b"/>
            <a:pathLst>
              <a:path w="1003300" h="171450">
                <a:moveTo>
                  <a:pt x="927355" y="85718"/>
                </a:moveTo>
                <a:lnTo>
                  <a:pt x="841260" y="35496"/>
                </a:lnTo>
                <a:lnTo>
                  <a:pt x="831811" y="18961"/>
                </a:lnTo>
                <a:lnTo>
                  <a:pt x="832116" y="15659"/>
                </a:lnTo>
                <a:lnTo>
                  <a:pt x="850938" y="0"/>
                </a:lnTo>
                <a:lnTo>
                  <a:pt x="854252" y="304"/>
                </a:lnTo>
                <a:lnTo>
                  <a:pt x="857453" y="1168"/>
                </a:lnTo>
                <a:lnTo>
                  <a:pt x="860463" y="2590"/>
                </a:lnTo>
                <a:lnTo>
                  <a:pt x="970314" y="66675"/>
                </a:lnTo>
                <a:lnTo>
                  <a:pt x="965161" y="66675"/>
                </a:lnTo>
                <a:lnTo>
                  <a:pt x="965161" y="69265"/>
                </a:lnTo>
                <a:lnTo>
                  <a:pt x="955560" y="69265"/>
                </a:lnTo>
                <a:lnTo>
                  <a:pt x="927355" y="85718"/>
                </a:lnTo>
                <a:close/>
              </a:path>
              <a:path w="1003300" h="171450">
                <a:moveTo>
                  <a:pt x="894687" y="104775"/>
                </a:moveTo>
                <a:lnTo>
                  <a:pt x="0" y="104775"/>
                </a:lnTo>
                <a:lnTo>
                  <a:pt x="0" y="66675"/>
                </a:lnTo>
                <a:lnTo>
                  <a:pt x="894709" y="66675"/>
                </a:lnTo>
                <a:lnTo>
                  <a:pt x="927355" y="85718"/>
                </a:lnTo>
                <a:lnTo>
                  <a:pt x="894687" y="104775"/>
                </a:lnTo>
                <a:close/>
              </a:path>
              <a:path w="1003300" h="171450">
                <a:moveTo>
                  <a:pt x="970309" y="104775"/>
                </a:moveTo>
                <a:lnTo>
                  <a:pt x="965161" y="104775"/>
                </a:lnTo>
                <a:lnTo>
                  <a:pt x="965161" y="66675"/>
                </a:lnTo>
                <a:lnTo>
                  <a:pt x="970314" y="66675"/>
                </a:lnTo>
                <a:lnTo>
                  <a:pt x="1002969" y="85725"/>
                </a:lnTo>
                <a:lnTo>
                  <a:pt x="970309" y="104775"/>
                </a:lnTo>
                <a:close/>
              </a:path>
              <a:path w="1003300" h="171450">
                <a:moveTo>
                  <a:pt x="955560" y="102171"/>
                </a:moveTo>
                <a:lnTo>
                  <a:pt x="927355" y="85718"/>
                </a:lnTo>
                <a:lnTo>
                  <a:pt x="955560" y="69265"/>
                </a:lnTo>
                <a:lnTo>
                  <a:pt x="955560" y="102171"/>
                </a:lnTo>
                <a:close/>
              </a:path>
              <a:path w="1003300" h="171450">
                <a:moveTo>
                  <a:pt x="965161" y="102171"/>
                </a:moveTo>
                <a:lnTo>
                  <a:pt x="955560" y="102171"/>
                </a:lnTo>
                <a:lnTo>
                  <a:pt x="955560" y="69265"/>
                </a:lnTo>
                <a:lnTo>
                  <a:pt x="965161" y="69265"/>
                </a:lnTo>
                <a:lnTo>
                  <a:pt x="965161" y="102171"/>
                </a:lnTo>
                <a:close/>
              </a:path>
              <a:path w="1003300" h="171450">
                <a:moveTo>
                  <a:pt x="850938" y="171450"/>
                </a:moveTo>
                <a:lnTo>
                  <a:pt x="831811" y="152476"/>
                </a:lnTo>
                <a:lnTo>
                  <a:pt x="832078" y="149174"/>
                </a:lnTo>
                <a:lnTo>
                  <a:pt x="927366" y="85725"/>
                </a:lnTo>
                <a:lnTo>
                  <a:pt x="955560" y="102171"/>
                </a:lnTo>
                <a:lnTo>
                  <a:pt x="965161" y="102171"/>
                </a:lnTo>
                <a:lnTo>
                  <a:pt x="965161" y="104775"/>
                </a:lnTo>
                <a:lnTo>
                  <a:pt x="970309" y="104775"/>
                </a:lnTo>
                <a:lnTo>
                  <a:pt x="860463" y="168846"/>
                </a:lnTo>
                <a:lnTo>
                  <a:pt x="857453" y="170268"/>
                </a:lnTo>
                <a:lnTo>
                  <a:pt x="854252" y="171145"/>
                </a:lnTo>
                <a:lnTo>
                  <a:pt x="850938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0353941" y="2023478"/>
            <a:ext cx="1352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b="1" i="1">
                <a:latin typeface="Calibri"/>
                <a:cs typeface="Calibri"/>
              </a:rPr>
              <a:t>F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33891" y="2083650"/>
            <a:ext cx="22732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00" b="1" i="1">
                <a:latin typeface="Calibri"/>
                <a:cs typeface="Calibri"/>
              </a:rPr>
              <a:t>m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86571" y="3116579"/>
            <a:ext cx="2747772" cy="2948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1683" y="1639823"/>
            <a:ext cx="6844283" cy="402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0805" y="5672454"/>
            <a:ext cx="61004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对建立牛顿力学作出重要贡献的科学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家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389" y="1130935"/>
            <a:ext cx="61004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牛顿力学（经典力学）的成就与局限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性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6073" y="1790382"/>
            <a:ext cx="6388277" cy="3691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45952" y="4796129"/>
            <a:ext cx="2181301" cy="392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40225" y="2846387"/>
            <a:ext cx="21678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笛卡尔、胡</a:t>
            </a:r>
            <a:r>
              <a:rPr dirty="0" sz="2800" spc="-20" b="1">
                <a:latin typeface="黑体"/>
                <a:cs typeface="黑体"/>
              </a:rPr>
              <a:t>克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6570" y="1098550"/>
            <a:ext cx="78879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如果说我看得远，那是因为我站在巨人们的肩上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7719" y="1525269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——牛</a:t>
            </a:r>
            <a:r>
              <a:rPr dirty="0" sz="2800" spc="-20" b="1">
                <a:solidFill>
                  <a:srgbClr val="FF0000"/>
                </a:solidFill>
                <a:latin typeface="黑体"/>
                <a:cs typeface="黑体"/>
              </a:rPr>
              <a:t>顿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8152" y="1639252"/>
            <a:ext cx="190500" cy="4321175"/>
          </a:xfrm>
          <a:custGeom>
            <a:avLst/>
            <a:gdLst/>
            <a:ahLst/>
            <a:cxnLst/>
            <a:rect l="l" t="t" r="r" b="b"/>
            <a:pathLst>
              <a:path w="190500" h="4321175">
                <a:moveTo>
                  <a:pt x="63500" y="190500"/>
                </a:moveTo>
                <a:lnTo>
                  <a:pt x="0" y="190500"/>
                </a:lnTo>
                <a:lnTo>
                  <a:pt x="95250" y="0"/>
                </a:lnTo>
                <a:lnTo>
                  <a:pt x="166687" y="142875"/>
                </a:lnTo>
                <a:lnTo>
                  <a:pt x="63500" y="142875"/>
                </a:lnTo>
                <a:lnTo>
                  <a:pt x="63500" y="190500"/>
                </a:lnTo>
                <a:close/>
              </a:path>
              <a:path w="190500" h="4321175">
                <a:moveTo>
                  <a:pt x="127000" y="4321175"/>
                </a:moveTo>
                <a:lnTo>
                  <a:pt x="63500" y="4321175"/>
                </a:lnTo>
                <a:lnTo>
                  <a:pt x="63500" y="142875"/>
                </a:lnTo>
                <a:lnTo>
                  <a:pt x="127000" y="142875"/>
                </a:lnTo>
                <a:lnTo>
                  <a:pt x="127000" y="4321175"/>
                </a:lnTo>
                <a:close/>
              </a:path>
              <a:path w="190500" h="4321175">
                <a:moveTo>
                  <a:pt x="190500" y="190500"/>
                </a:moveTo>
                <a:lnTo>
                  <a:pt x="127000" y="190500"/>
                </a:lnTo>
                <a:lnTo>
                  <a:pt x="127000" y="142875"/>
                </a:lnTo>
                <a:lnTo>
                  <a:pt x="166687" y="142875"/>
                </a:lnTo>
                <a:lnTo>
                  <a:pt x="19050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39837" y="1539875"/>
            <a:ext cx="380365" cy="429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solidFill>
                  <a:srgbClr val="1F2CA8"/>
                </a:solidFill>
                <a:latin typeface="黑体"/>
                <a:cs typeface="黑体"/>
              </a:rPr>
              <a:t>经 典 力 学 金 字 塔 的 建 立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1245" y="3759834"/>
            <a:ext cx="10953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开普</a:t>
            </a:r>
            <a:r>
              <a:rPr dirty="0" sz="2800" spc="-20" b="1">
                <a:latin typeface="黑体"/>
                <a:cs typeface="黑体"/>
              </a:rPr>
              <a:t>勒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9997" y="2063432"/>
            <a:ext cx="7378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牛</a:t>
            </a:r>
            <a:r>
              <a:rPr dirty="0" sz="2800" spc="-20" b="1">
                <a:latin typeface="黑体"/>
                <a:cs typeface="黑体"/>
              </a:rPr>
              <a:t>顿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3147" y="1126236"/>
            <a:ext cx="3108959" cy="3336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6625" y="1248409"/>
            <a:ext cx="6925945" cy="4069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73355" indent="614680">
              <a:lnSpc>
                <a:spcPct val="100000"/>
              </a:lnSpc>
              <a:spcBef>
                <a:spcPts val="100"/>
              </a:spcBef>
            </a:pPr>
            <a:r>
              <a:rPr dirty="0" sz="2400" spc="120" b="1">
                <a:latin typeface="黑体"/>
                <a:cs typeface="黑体"/>
              </a:rPr>
              <a:t>17</a:t>
            </a:r>
            <a:r>
              <a:rPr dirty="0" sz="2400" spc="120" b="1">
                <a:latin typeface="黑体"/>
                <a:cs typeface="黑体"/>
              </a:rPr>
              <a:t>世纪牛顿力学构成了体系。可以说</a:t>
            </a:r>
            <a:r>
              <a:rPr dirty="0" sz="2400" spc="125" b="1">
                <a:latin typeface="黑体"/>
                <a:cs typeface="黑体"/>
              </a:rPr>
              <a:t>，这</a:t>
            </a:r>
            <a:r>
              <a:rPr dirty="0" sz="2400" spc="-10" b="1">
                <a:latin typeface="黑体"/>
                <a:cs typeface="黑体"/>
              </a:rPr>
              <a:t>是 </a:t>
            </a:r>
            <a:r>
              <a:rPr dirty="0" sz="2400" b="1">
                <a:latin typeface="黑体"/>
                <a:cs typeface="黑体"/>
              </a:rPr>
              <a:t>物理学第一次伟大的综合。牛顿建立了两个定律</a:t>
            </a:r>
            <a:r>
              <a:rPr dirty="0" sz="2400" spc="-10" b="1">
                <a:latin typeface="黑体"/>
                <a:cs typeface="黑体"/>
              </a:rPr>
              <a:t>， </a:t>
            </a:r>
            <a:r>
              <a:rPr dirty="0" sz="2400" spc="114" b="1">
                <a:latin typeface="黑体"/>
                <a:cs typeface="黑体"/>
              </a:rPr>
              <a:t>一个是运动定律，一个是万有引力定</a:t>
            </a:r>
            <a:r>
              <a:rPr dirty="0" sz="2400" spc="120" b="1">
                <a:latin typeface="黑体"/>
                <a:cs typeface="黑体"/>
              </a:rPr>
              <a:t>律，并发</a:t>
            </a:r>
            <a:r>
              <a:rPr dirty="0" sz="2400" spc="-10" b="1">
                <a:latin typeface="黑体"/>
                <a:cs typeface="黑体"/>
              </a:rPr>
              <a:t>展 </a:t>
            </a:r>
            <a:r>
              <a:rPr dirty="0" sz="2400" spc="114" b="1">
                <a:latin typeface="黑体"/>
                <a:cs typeface="黑体"/>
              </a:rPr>
              <a:t>了变量数学微积分，具有解决实际问</a:t>
            </a:r>
            <a:r>
              <a:rPr dirty="0" sz="2400" spc="120" b="1">
                <a:latin typeface="黑体"/>
                <a:cs typeface="黑体"/>
              </a:rPr>
              <a:t>题的能力</a:t>
            </a:r>
            <a:r>
              <a:rPr dirty="0" sz="2400" spc="-10" b="1">
                <a:latin typeface="黑体"/>
                <a:cs typeface="黑体"/>
              </a:rPr>
              <a:t>。 </a:t>
            </a:r>
            <a:r>
              <a:rPr dirty="0" sz="2400" spc="114" b="1">
                <a:latin typeface="黑体"/>
                <a:cs typeface="黑体"/>
              </a:rPr>
              <a:t>他开拓了天体力学这一科学，海王星</a:t>
            </a:r>
            <a:r>
              <a:rPr dirty="0" sz="2400" spc="120" b="1">
                <a:latin typeface="黑体"/>
                <a:cs typeface="黑体"/>
              </a:rPr>
              <a:t>和冥王星</a:t>
            </a:r>
            <a:r>
              <a:rPr dirty="0" sz="2400" spc="-10" b="1">
                <a:latin typeface="黑体"/>
                <a:cs typeface="黑体"/>
              </a:rPr>
              <a:t>的 </a:t>
            </a:r>
            <a:r>
              <a:rPr dirty="0" sz="2400" b="1">
                <a:latin typeface="黑体"/>
                <a:cs typeface="黑体"/>
              </a:rPr>
              <a:t>发现就充分显示了这一</a:t>
            </a:r>
            <a:r>
              <a:rPr dirty="0" sz="2400" spc="-10" b="1">
                <a:latin typeface="黑体"/>
                <a:cs typeface="黑体"/>
              </a:rPr>
              <a:t>点</a:t>
            </a:r>
            <a:r>
              <a:rPr dirty="0" sz="2400" spc="5" b="1">
                <a:latin typeface="黑体"/>
                <a:cs typeface="黑体"/>
              </a:rPr>
              <a:t> </a:t>
            </a:r>
            <a:r>
              <a:rPr dirty="0" sz="2400" spc="-10" b="1">
                <a:latin typeface="黑体"/>
                <a:cs typeface="黑体"/>
              </a:rPr>
              <a:t>。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80975" marR="5080" indent="553720">
              <a:lnSpc>
                <a:spcPct val="100000"/>
              </a:lnSpc>
            </a:pPr>
            <a:r>
              <a:rPr dirty="0" sz="2400" b="1">
                <a:solidFill>
                  <a:srgbClr val="1F2CA8"/>
                </a:solidFill>
                <a:latin typeface="宋体"/>
                <a:cs typeface="宋体"/>
              </a:rPr>
              <a:t>如果一定要举出某个人、某一天作为近代科</a:t>
            </a:r>
            <a:r>
              <a:rPr dirty="0" sz="2400" spc="-10" b="1">
                <a:solidFill>
                  <a:srgbClr val="1F2CA8"/>
                </a:solidFill>
                <a:latin typeface="宋体"/>
                <a:cs typeface="宋体"/>
              </a:rPr>
              <a:t>学 </a:t>
            </a:r>
            <a:r>
              <a:rPr dirty="0" sz="2400" b="1">
                <a:solidFill>
                  <a:srgbClr val="1F2CA8"/>
                </a:solidFill>
                <a:latin typeface="宋体"/>
                <a:cs typeface="宋体"/>
              </a:rPr>
              <a:t>诞生的标志，我选牛顿《自然哲学的数学原理》</a:t>
            </a:r>
            <a:r>
              <a:rPr dirty="0" sz="2400" spc="-10" b="1">
                <a:solidFill>
                  <a:srgbClr val="1F2CA8"/>
                </a:solidFill>
                <a:latin typeface="宋体"/>
                <a:cs typeface="宋体"/>
              </a:rPr>
              <a:t>在</a:t>
            </a:r>
            <a:endParaRPr sz="2400">
              <a:latin typeface="宋体"/>
              <a:cs typeface="宋体"/>
            </a:endParaRPr>
          </a:p>
          <a:p>
            <a:pPr marL="180975">
              <a:lnSpc>
                <a:spcPct val="100000"/>
              </a:lnSpc>
            </a:pPr>
            <a:r>
              <a:rPr dirty="0" sz="2400" spc="-5" b="1">
                <a:solidFill>
                  <a:srgbClr val="1F2CA8"/>
                </a:solidFill>
                <a:latin typeface="Calibri"/>
                <a:cs typeface="Calibri"/>
              </a:rPr>
              <a:t>1687 </a:t>
            </a:r>
            <a:r>
              <a:rPr dirty="0" sz="2400" b="1">
                <a:solidFill>
                  <a:srgbClr val="1F2CA8"/>
                </a:solidFill>
                <a:latin typeface="宋体"/>
                <a:cs typeface="宋体"/>
              </a:rPr>
              <a:t>年出版的那一天</a:t>
            </a:r>
            <a:r>
              <a:rPr dirty="0" sz="2400" spc="-10" b="1">
                <a:solidFill>
                  <a:srgbClr val="1F2CA8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r" marR="76835">
              <a:lnSpc>
                <a:spcPct val="100000"/>
              </a:lnSpc>
            </a:pPr>
            <a:r>
              <a:rPr dirty="0" sz="2400" b="1">
                <a:solidFill>
                  <a:srgbClr val="1F2CA8"/>
                </a:solidFill>
                <a:latin typeface="Calibri"/>
                <a:cs typeface="Calibri"/>
              </a:rPr>
              <a:t>——</a:t>
            </a:r>
            <a:r>
              <a:rPr dirty="0" sz="2400" b="1">
                <a:solidFill>
                  <a:srgbClr val="1F2CA8"/>
                </a:solidFill>
                <a:latin typeface="宋体"/>
                <a:cs typeface="宋体"/>
              </a:rPr>
              <a:t>杨振</a:t>
            </a:r>
            <a:r>
              <a:rPr dirty="0" sz="2400" spc="-10" b="1">
                <a:solidFill>
                  <a:srgbClr val="1F2CA8"/>
                </a:solidFill>
                <a:latin typeface="宋体"/>
                <a:cs typeface="宋体"/>
              </a:rPr>
              <a:t>宁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15883" y="1444752"/>
            <a:ext cx="2400300" cy="257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2850" y="1146175"/>
            <a:ext cx="9077960" cy="4548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牛顿的经典时空观</a:t>
            </a:r>
            <a:r>
              <a:rPr dirty="0" sz="2800" spc="-5">
                <a:latin typeface="黑体"/>
                <a:cs typeface="黑体"/>
              </a:rPr>
              <a:t>(</a:t>
            </a:r>
            <a:r>
              <a:rPr dirty="0" sz="2800">
                <a:latin typeface="黑体"/>
                <a:cs typeface="黑体"/>
              </a:rPr>
              <a:t>绝对时空观</a:t>
            </a:r>
            <a:r>
              <a:rPr dirty="0" sz="2800" spc="-5">
                <a:latin typeface="黑体"/>
                <a:cs typeface="黑体"/>
              </a:rPr>
              <a:t>)</a:t>
            </a:r>
            <a:endParaRPr sz="2800">
              <a:latin typeface="黑体"/>
              <a:cs typeface="黑体"/>
            </a:endParaRPr>
          </a:p>
          <a:p>
            <a:pPr marL="668020" indent="-533400">
              <a:lnSpc>
                <a:spcPct val="100000"/>
              </a:lnSpc>
              <a:spcBef>
                <a:spcPts val="2360"/>
              </a:spcBef>
              <a:buSzPct val="96428"/>
              <a:buAutoNum type="arabicParenBoth"/>
              <a:tabLst>
                <a:tab pos="668655" algn="l"/>
              </a:tabLst>
            </a:pP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同时的绝对</a:t>
            </a:r>
            <a:r>
              <a:rPr dirty="0" sz="2800" spc="-5">
                <a:solidFill>
                  <a:srgbClr val="0000FF"/>
                </a:solidFill>
                <a:latin typeface="黑体"/>
                <a:cs typeface="黑体"/>
              </a:rPr>
              <a:t>性</a:t>
            </a:r>
            <a:endParaRPr sz="2800">
              <a:latin typeface="黑体"/>
              <a:cs typeface="黑体"/>
            </a:endParaRPr>
          </a:p>
          <a:p>
            <a:pPr marL="668020" indent="-533400">
              <a:lnSpc>
                <a:spcPct val="100000"/>
              </a:lnSpc>
              <a:spcBef>
                <a:spcPts val="2365"/>
              </a:spcBef>
              <a:buSzPct val="96428"/>
              <a:buAutoNum type="arabicParenBoth"/>
              <a:tabLst>
                <a:tab pos="668655" algn="l"/>
              </a:tabLst>
            </a:pP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质量的绝对</a:t>
            </a:r>
            <a:r>
              <a:rPr dirty="0" sz="2800" spc="-5">
                <a:solidFill>
                  <a:srgbClr val="0000FF"/>
                </a:solidFill>
                <a:latin typeface="黑体"/>
                <a:cs typeface="黑体"/>
              </a:rPr>
              <a:t>性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"/>
              <a:buAutoNum type="arabicParenBoth"/>
            </a:pPr>
            <a:endParaRPr sz="2300">
              <a:latin typeface="Times New Roman"/>
              <a:cs typeface="Times New Roman"/>
            </a:endParaRPr>
          </a:p>
          <a:p>
            <a:pPr marL="683260" indent="-533400">
              <a:lnSpc>
                <a:spcPct val="100000"/>
              </a:lnSpc>
              <a:buSzPct val="96428"/>
              <a:buAutoNum type="arabicParenBoth"/>
              <a:tabLst>
                <a:tab pos="683895" algn="l"/>
              </a:tabLst>
            </a:pPr>
            <a:r>
              <a:rPr dirty="0" sz="2800">
                <a:solidFill>
                  <a:srgbClr val="0000FF"/>
                </a:solidFill>
                <a:latin typeface="黑体"/>
                <a:cs typeface="黑体"/>
              </a:rPr>
              <a:t>空间距离的绝对</a:t>
            </a:r>
            <a:r>
              <a:rPr dirty="0" sz="2800" spc="-5">
                <a:solidFill>
                  <a:srgbClr val="0000FF"/>
                </a:solidFill>
                <a:latin typeface="黑体"/>
                <a:cs typeface="黑体"/>
              </a:rPr>
              <a:t>性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时间、长度和质量这三者都与参考系的运动无关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marL="225425" marR="5080">
              <a:lnSpc>
                <a:spcPct val="100000"/>
              </a:lnSpc>
              <a:spcBef>
                <a:spcPts val="2400"/>
              </a:spcBef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古代思想家奥古斯丁曾说：“时间是什么？你不问我，我很清楚， 你若问起，我变茫然。”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87630" indent="304800">
              <a:lnSpc>
                <a:spcPct val="100000"/>
              </a:lnSpc>
              <a:spcBef>
                <a:spcPts val="100"/>
              </a:spcBef>
            </a:pPr>
            <a:r>
              <a:rPr dirty="0"/>
              <a:t>在十九世纪和二十世纪之交，许多人陶醉在经典物理学的巨大的成功之 中，似乎完善的理论和技术的进行给人们这样一种感觉：物理学这座庄严 雄伟，动人心弦的美丽的殿堂已经建成。</a:t>
            </a:r>
          </a:p>
          <a:p>
            <a:pPr marL="94615">
              <a:lnSpc>
                <a:spcPct val="100000"/>
              </a:lnSpc>
              <a:spcBef>
                <a:spcPts val="810"/>
              </a:spcBef>
            </a:pPr>
            <a:r>
              <a:rPr dirty="0" b="1">
                <a:solidFill>
                  <a:srgbClr val="000000"/>
                </a:solidFill>
                <a:latin typeface="黑体"/>
                <a:cs typeface="黑体"/>
              </a:rPr>
              <a:t>“物理学上空的两朵乌云</a:t>
            </a:r>
            <a:r>
              <a:rPr dirty="0" spc="-10" b="1">
                <a:solidFill>
                  <a:srgbClr val="000000"/>
                </a:solidFill>
                <a:latin typeface="黑体"/>
                <a:cs typeface="黑体"/>
              </a:rPr>
              <a:t>”</a:t>
            </a:r>
          </a:p>
          <a:p>
            <a:pPr marL="94615">
              <a:lnSpc>
                <a:spcPct val="100000"/>
              </a:lnSpc>
              <a:spcBef>
                <a:spcPts val="735"/>
              </a:spcBef>
            </a:pPr>
            <a:r>
              <a:rPr dirty="0">
                <a:latin typeface="Times New Roman"/>
                <a:cs typeface="Times New Roman"/>
              </a:rPr>
              <a:t>1.</a:t>
            </a:r>
            <a:r>
              <a:rPr dirty="0"/>
              <a:t>迈克耳孙</a:t>
            </a:r>
            <a:r>
              <a:rPr dirty="0">
                <a:latin typeface="Times New Roman"/>
                <a:cs typeface="Times New Roman"/>
              </a:rPr>
              <a:t>—</a:t>
            </a:r>
            <a:r>
              <a:rPr dirty="0"/>
              <a:t>莫雷实验：</a:t>
            </a:r>
          </a:p>
          <a:p>
            <a:pPr marL="94615" marR="508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19</a:t>
            </a:r>
            <a:r>
              <a:rPr dirty="0"/>
              <a:t>世纪，英国物理学家麦克斯韦根据电磁场理论预言了电磁波的存在，并 证明电磁波的传播速度等于光速</a:t>
            </a:r>
            <a:r>
              <a:rPr dirty="0" spc="-5" i="1">
                <a:latin typeface="Times New Roman"/>
                <a:cs typeface="Times New Roman"/>
              </a:rPr>
              <a:t>c</a:t>
            </a:r>
            <a:r>
              <a:rPr dirty="0"/>
              <a:t>。人们自然要问：这个速度是相对哪个</a:t>
            </a:r>
          </a:p>
          <a:p>
            <a:pPr marL="94615">
              <a:lnSpc>
                <a:spcPts val="2875"/>
              </a:lnSpc>
              <a:spcBef>
                <a:spcPts val="10"/>
              </a:spcBef>
            </a:pPr>
            <a:r>
              <a:rPr dirty="0"/>
              <a:t>参考系而言的？一些物理学家对这个问题进行了研究。在实验研究中，</a:t>
            </a:r>
          </a:p>
          <a:p>
            <a:pPr marL="94615" marR="5080">
              <a:lnSpc>
                <a:spcPts val="2890"/>
              </a:lnSpc>
              <a:spcBef>
                <a:spcPts val="80"/>
              </a:spcBef>
            </a:pPr>
            <a:r>
              <a:rPr dirty="0">
                <a:latin typeface="Times New Roman"/>
                <a:cs typeface="Times New Roman"/>
              </a:rPr>
              <a:t>1887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/>
              <a:t>年的迈克耳孙</a:t>
            </a:r>
            <a:r>
              <a:rPr dirty="0">
                <a:latin typeface="Times New Roman"/>
                <a:cs typeface="Times New Roman"/>
              </a:rPr>
              <a:t>—</a:t>
            </a:r>
            <a:r>
              <a:rPr dirty="0"/>
              <a:t>莫雷实验以及其他一些实验表明：在不同的参考系 中，光的传播速度都是一样的！这与牛顿力学中不同参考系之间的速度变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102" y="5621654"/>
            <a:ext cx="29337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5">
                <a:latin typeface="宋体"/>
                <a:cs typeface="宋体"/>
              </a:rPr>
              <a:t>绝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5452" y="5013934"/>
            <a:ext cx="250825" cy="575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34722" sz="5400" spc="-1972" i="1">
                <a:latin typeface="Times New Roman"/>
                <a:cs typeface="Times New Roman"/>
              </a:rPr>
              <a:t>v</a:t>
            </a:r>
            <a:r>
              <a:rPr dirty="0" sz="3600">
                <a:latin typeface="MT Extra"/>
                <a:cs typeface="MT Extra"/>
              </a:rPr>
              <a:t></a:t>
            </a:r>
            <a:endParaRPr sz="3600">
              <a:latin typeface="MT Extra"/>
              <a:cs typeface="MT Ext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1008" y="5299684"/>
            <a:ext cx="1744345" cy="668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3425"/>
              </a:lnSpc>
              <a:spcBef>
                <a:spcPts val="110"/>
              </a:spcBef>
              <a:tabLst>
                <a:tab pos="937260" algn="l"/>
              </a:tabLst>
            </a:pPr>
            <a:r>
              <a:rPr dirty="0" sz="3600" spc="5">
                <a:latin typeface="Symbol"/>
                <a:cs typeface="Symbol"/>
              </a:rPr>
              <a:t></a:t>
            </a:r>
            <a:r>
              <a:rPr dirty="0" sz="3600" spc="-125">
                <a:latin typeface="Times New Roman"/>
                <a:cs typeface="Times New Roman"/>
              </a:rPr>
              <a:t> </a:t>
            </a:r>
            <a:r>
              <a:rPr dirty="0" sz="3600" spc="-655" i="1">
                <a:latin typeface="Times New Roman"/>
                <a:cs typeface="Times New Roman"/>
              </a:rPr>
              <a:t>v</a:t>
            </a:r>
            <a:r>
              <a:rPr dirty="0" baseline="34722" sz="5400" spc="-982">
                <a:latin typeface="MT Extra"/>
                <a:cs typeface="MT Extra"/>
              </a:rPr>
              <a:t></a:t>
            </a:r>
            <a:r>
              <a:rPr dirty="0" baseline="34722" sz="5400" spc="-982">
                <a:latin typeface="Times New Roman"/>
                <a:cs typeface="Times New Roman"/>
              </a:rPr>
              <a:t>	</a:t>
            </a:r>
            <a:r>
              <a:rPr dirty="0" sz="3600" spc="5">
                <a:latin typeface="Symbol"/>
                <a:cs typeface="Symbol"/>
              </a:rPr>
              <a:t></a:t>
            </a:r>
            <a:r>
              <a:rPr dirty="0" sz="3600" spc="-320">
                <a:latin typeface="Times New Roman"/>
                <a:cs typeface="Times New Roman"/>
              </a:rPr>
              <a:t> </a:t>
            </a:r>
            <a:r>
              <a:rPr dirty="0" sz="3600" spc="-655" i="1">
                <a:latin typeface="Times New Roman"/>
                <a:cs typeface="Times New Roman"/>
              </a:rPr>
              <a:t>v</a:t>
            </a:r>
            <a:r>
              <a:rPr dirty="0" baseline="34722" sz="5400" spc="-982">
                <a:latin typeface="MT Extra"/>
                <a:cs typeface="MT Extra"/>
              </a:rPr>
              <a:t></a:t>
            </a:r>
            <a:endParaRPr baseline="34722" sz="5400">
              <a:latin typeface="MT Extra"/>
              <a:cs typeface="MT Extra"/>
            </a:endParaRPr>
          </a:p>
          <a:p>
            <a:pPr marL="560070">
              <a:lnSpc>
                <a:spcPts val="1625"/>
              </a:lnSpc>
              <a:tabLst>
                <a:tab pos="1463675" algn="l"/>
              </a:tabLst>
            </a:pPr>
            <a:r>
              <a:rPr dirty="0" baseline="1322" sz="3150" spc="7">
                <a:latin typeface="宋体"/>
                <a:cs typeface="宋体"/>
              </a:rPr>
              <a:t>相</a:t>
            </a:r>
            <a:r>
              <a:rPr dirty="0" baseline="1322" sz="3150" spc="7">
                <a:latin typeface="宋体"/>
                <a:cs typeface="宋体"/>
              </a:rPr>
              <a:t>	</a:t>
            </a:r>
            <a:r>
              <a:rPr dirty="0" sz="2100" spc="5">
                <a:latin typeface="宋体"/>
                <a:cs typeface="宋体"/>
              </a:rPr>
              <a:t>牵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7780" y="5042534"/>
            <a:ext cx="2463800" cy="99695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换关系不符。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2400">
                <a:solidFill>
                  <a:srgbClr val="1F2CA8"/>
                </a:solidFill>
                <a:latin typeface="黑体"/>
                <a:cs typeface="黑体"/>
              </a:rPr>
              <a:t>2.黑体辐射问题。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825" y="1222375"/>
            <a:ext cx="25139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迈克耳孙—莫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雷 </a:t>
            </a: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实验原理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图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4296" y="1103375"/>
            <a:ext cx="5402580" cy="464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33359" y="113855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9134" y="37680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2025-04-18T08:55:08Z</dcterms:created>
  <dcterms:modified xsi:type="dcterms:W3CDTF">2025-04-18T08:55:08Z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