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1840" y="-32156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92400" y="3522129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 h="0">
                <a:moveTo>
                  <a:pt x="0" y="0"/>
                </a:moveTo>
                <a:lnTo>
                  <a:pt x="681567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1554" y="2137321"/>
            <a:ext cx="508889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124" y="1893569"/>
            <a:ext cx="9585325" cy="3920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63641" y="3253219"/>
            <a:ext cx="2869565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600" b="1">
                <a:solidFill>
                  <a:srgbClr val="E1EFD9"/>
                </a:solidFill>
                <a:latin typeface="微软雅黑"/>
                <a:cs typeface="微软雅黑"/>
              </a:rPr>
              <a:t>行星的运</a:t>
            </a:r>
            <a:r>
              <a:rPr dirty="0" sz="4000" spc="-5" b="1">
                <a:solidFill>
                  <a:srgbClr val="E1EFD9"/>
                </a:solidFill>
                <a:latin typeface="微软雅黑"/>
                <a:cs typeface="微软雅黑"/>
              </a:rPr>
              <a:t>动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6912" y="2316784"/>
            <a:ext cx="6883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0065" algn="l"/>
                <a:tab pos="4126865" algn="l"/>
              </a:tabLst>
            </a:pPr>
            <a:r>
              <a:rPr dirty="0" sz="2400" i="0">
                <a:solidFill>
                  <a:srgbClr val="FFF1CC"/>
                </a:solidFill>
                <a:latin typeface="黑体"/>
                <a:cs typeface="黑体"/>
              </a:rPr>
              <a:t>人教版高中物理必修2	第七章	万有引力与宇宙航行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8429" y="4807102"/>
            <a:ext cx="369824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solidFill>
                  <a:srgbClr val="001F5F"/>
                </a:solidFill>
                <a:latin typeface="楷体"/>
                <a:cs typeface="楷体"/>
              </a:rPr>
              <a:t>主讲人：赵艳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红</a:t>
            </a:r>
            <a:endParaRPr sz="24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5475" algn="l"/>
              </a:tabLst>
            </a:pP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24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24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7983" y="2247900"/>
            <a:ext cx="2638044" cy="172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61076" y="4538471"/>
            <a:ext cx="2645664" cy="2139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24100" y="4555235"/>
            <a:ext cx="2337816" cy="1859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67571" y="4661915"/>
            <a:ext cx="1679448" cy="1679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61915" y="1887512"/>
            <a:ext cx="6425565" cy="2595245"/>
          </a:xfrm>
          <a:custGeom>
            <a:avLst/>
            <a:gdLst/>
            <a:ahLst/>
            <a:cxnLst/>
            <a:rect l="l" t="t" r="r" b="b"/>
            <a:pathLst>
              <a:path w="6425565" h="2595245">
                <a:moveTo>
                  <a:pt x="6420548" y="2594838"/>
                </a:moveTo>
                <a:lnTo>
                  <a:pt x="4762" y="2594838"/>
                </a:lnTo>
                <a:lnTo>
                  <a:pt x="3289" y="2594610"/>
                </a:lnTo>
                <a:lnTo>
                  <a:pt x="1955" y="2593936"/>
                </a:lnTo>
                <a:lnTo>
                  <a:pt x="901" y="2592882"/>
                </a:lnTo>
                <a:lnTo>
                  <a:pt x="228" y="2591549"/>
                </a:lnTo>
                <a:lnTo>
                  <a:pt x="0" y="2590076"/>
                </a:lnTo>
                <a:lnTo>
                  <a:pt x="0" y="4762"/>
                </a:lnTo>
                <a:lnTo>
                  <a:pt x="4762" y="0"/>
                </a:lnTo>
                <a:lnTo>
                  <a:pt x="6420548" y="0"/>
                </a:lnTo>
                <a:lnTo>
                  <a:pt x="642531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585313"/>
                </a:lnTo>
                <a:lnTo>
                  <a:pt x="4762" y="2585313"/>
                </a:lnTo>
                <a:lnTo>
                  <a:pt x="9525" y="2590076"/>
                </a:lnTo>
                <a:lnTo>
                  <a:pt x="6425310" y="2590076"/>
                </a:lnTo>
                <a:lnTo>
                  <a:pt x="6425082" y="2591549"/>
                </a:lnTo>
                <a:lnTo>
                  <a:pt x="6424409" y="2592882"/>
                </a:lnTo>
                <a:lnTo>
                  <a:pt x="6423355" y="2593936"/>
                </a:lnTo>
                <a:lnTo>
                  <a:pt x="6422021" y="2594610"/>
                </a:lnTo>
                <a:lnTo>
                  <a:pt x="6420548" y="2594838"/>
                </a:lnTo>
                <a:close/>
              </a:path>
              <a:path w="6425565" h="259524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6425565" h="2595245">
                <a:moveTo>
                  <a:pt x="641578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415785" y="4762"/>
                </a:lnTo>
                <a:lnTo>
                  <a:pt x="6415785" y="9525"/>
                </a:lnTo>
                <a:close/>
              </a:path>
              <a:path w="6425565" h="2595245">
                <a:moveTo>
                  <a:pt x="6415785" y="2590076"/>
                </a:moveTo>
                <a:lnTo>
                  <a:pt x="6415785" y="4762"/>
                </a:lnTo>
                <a:lnTo>
                  <a:pt x="6420548" y="9525"/>
                </a:lnTo>
                <a:lnTo>
                  <a:pt x="6425310" y="9525"/>
                </a:lnTo>
                <a:lnTo>
                  <a:pt x="6425310" y="2585313"/>
                </a:lnTo>
                <a:lnTo>
                  <a:pt x="6420548" y="2585313"/>
                </a:lnTo>
                <a:lnTo>
                  <a:pt x="6415785" y="2590076"/>
                </a:lnTo>
                <a:close/>
              </a:path>
              <a:path w="6425565" h="2595245">
                <a:moveTo>
                  <a:pt x="6425310" y="9525"/>
                </a:moveTo>
                <a:lnTo>
                  <a:pt x="6420548" y="9525"/>
                </a:lnTo>
                <a:lnTo>
                  <a:pt x="6415785" y="4762"/>
                </a:lnTo>
                <a:lnTo>
                  <a:pt x="6425310" y="4762"/>
                </a:lnTo>
                <a:lnTo>
                  <a:pt x="6425310" y="9525"/>
                </a:lnTo>
                <a:close/>
              </a:path>
              <a:path w="6425565" h="2595245">
                <a:moveTo>
                  <a:pt x="9525" y="2590076"/>
                </a:moveTo>
                <a:lnTo>
                  <a:pt x="4762" y="2585313"/>
                </a:lnTo>
                <a:lnTo>
                  <a:pt x="9525" y="2585313"/>
                </a:lnTo>
                <a:lnTo>
                  <a:pt x="9525" y="2590076"/>
                </a:lnTo>
                <a:close/>
              </a:path>
              <a:path w="6425565" h="2595245">
                <a:moveTo>
                  <a:pt x="6415785" y="2590076"/>
                </a:moveTo>
                <a:lnTo>
                  <a:pt x="9525" y="2590076"/>
                </a:lnTo>
                <a:lnTo>
                  <a:pt x="9525" y="2585313"/>
                </a:lnTo>
                <a:lnTo>
                  <a:pt x="6415785" y="2585313"/>
                </a:lnTo>
                <a:lnTo>
                  <a:pt x="6415785" y="2590076"/>
                </a:lnTo>
                <a:close/>
              </a:path>
              <a:path w="6425565" h="2595245">
                <a:moveTo>
                  <a:pt x="6425310" y="2590076"/>
                </a:moveTo>
                <a:lnTo>
                  <a:pt x="6415785" y="2590076"/>
                </a:lnTo>
                <a:lnTo>
                  <a:pt x="6420548" y="2585313"/>
                </a:lnTo>
                <a:lnTo>
                  <a:pt x="6425310" y="2585313"/>
                </a:lnTo>
                <a:lnTo>
                  <a:pt x="6425310" y="259007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87422" y="1270990"/>
            <a:ext cx="9312910" cy="309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做一做：绘制椭圆体验行星的运动轨迹</a:t>
            </a:r>
            <a:endParaRPr sz="2400">
              <a:latin typeface="华文楷体"/>
              <a:cs typeface="华文楷体"/>
            </a:endParaRPr>
          </a:p>
          <a:p>
            <a:pPr algn="just" marL="3070225" marR="5080" indent="514350">
              <a:lnSpc>
                <a:spcPct val="150000"/>
              </a:lnSpc>
              <a:spcBef>
                <a:spcPts val="1880"/>
              </a:spcBef>
            </a:pPr>
            <a:r>
              <a:rPr dirty="0" sz="1800">
                <a:latin typeface="华文楷体"/>
                <a:cs typeface="华文楷体"/>
              </a:rPr>
              <a:t>可以用一条细绳和两只图钉来画椭圆。如把白纸铺在木板 上，然后按上图钉。把细绳的两端系在图钉上，用一支铅笔紧 贴着细绳滑动，使绳始终保持张紧状态。铅笔纸上画出的轨迹 就是椭圆，图钉在纸上留下的痕迹叫作椭圆的焦点。</a:t>
            </a:r>
            <a:endParaRPr sz="1800">
              <a:latin typeface="华文楷体"/>
              <a:cs typeface="华文楷体"/>
            </a:endParaRPr>
          </a:p>
          <a:p>
            <a:pPr marL="3252470" indent="-182245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3253104" algn="l"/>
              </a:tabLst>
            </a:pPr>
            <a:r>
              <a:rPr dirty="0" sz="1800">
                <a:latin typeface="华文楷体"/>
                <a:cs typeface="华文楷体"/>
              </a:rPr>
              <a:t>保持绳长不变，当两焦点不断靠近时，椭圆形状如何变化？</a:t>
            </a:r>
            <a:endParaRPr sz="1800">
              <a:latin typeface="华文楷体"/>
              <a:cs typeface="华文楷体"/>
            </a:endParaRPr>
          </a:p>
          <a:p>
            <a:pPr marL="3252470" indent="-182245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3253104" algn="l"/>
              </a:tabLst>
            </a:pPr>
            <a:r>
              <a:rPr dirty="0" sz="1800">
                <a:latin typeface="华文楷体"/>
                <a:cs typeface="华文楷体"/>
              </a:rPr>
              <a:t>焦点重合时，半长轴转变为什么？</a:t>
            </a:r>
            <a:endParaRPr sz="1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6167" y="3806952"/>
            <a:ext cx="3575304" cy="197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37715" y="1240446"/>
            <a:ext cx="9569450" cy="4574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58339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二、开普勒行星运动定</a:t>
            </a:r>
            <a:r>
              <a:rPr dirty="0" sz="3200" spc="5">
                <a:latin typeface="黑体"/>
                <a:cs typeface="黑体"/>
              </a:rPr>
              <a:t>律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 marR="1185545">
              <a:lnSpc>
                <a:spcPct val="150000"/>
              </a:lnSpc>
              <a:spcBef>
                <a:spcPts val="2000"/>
              </a:spcBef>
              <a:buSzPct val="95833"/>
              <a:buAutoNum type="arabicPeriod" startAt="2"/>
              <a:tabLst>
                <a:tab pos="223520" algn="l"/>
                <a:tab pos="2583815" algn="l"/>
              </a:tabLst>
            </a:pPr>
            <a:r>
              <a:rPr dirty="0" sz="2400">
                <a:latin typeface="华文楷体"/>
                <a:cs typeface="华文楷体"/>
              </a:rPr>
              <a:t>开普勒第二定律	对任意一个行星来说，它与太阳的连线在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相 等的时间内</a:t>
            </a:r>
            <a:r>
              <a:rPr dirty="0" sz="2400">
                <a:solidFill>
                  <a:srgbClr val="C00000"/>
                </a:solidFill>
                <a:latin typeface="华文楷体"/>
                <a:cs typeface="华文楷体"/>
              </a:rPr>
              <a:t>扫过的面积相等。（面积定律）</a:t>
            </a:r>
            <a:endParaRPr sz="2400">
              <a:latin typeface="华文楷体"/>
              <a:cs typeface="华文楷体"/>
            </a:endParaRPr>
          </a:p>
          <a:p>
            <a:pPr lvl="1" marL="5139055" marR="1171575">
              <a:lnSpc>
                <a:spcPct val="150000"/>
              </a:lnSpc>
              <a:spcBef>
                <a:spcPts val="2205"/>
              </a:spcBef>
              <a:buSzPct val="95000"/>
              <a:buFont typeface="Wingdings"/>
              <a:buChar char=""/>
              <a:tabLst>
                <a:tab pos="5342255" algn="l"/>
              </a:tabLst>
            </a:pPr>
            <a:r>
              <a:rPr dirty="0" sz="2000">
                <a:latin typeface="Microsoft JhengHei"/>
                <a:cs typeface="Microsoft JhengHei"/>
              </a:rPr>
              <a:t>当行星离太阳</a:t>
            </a:r>
            <a:r>
              <a:rPr dirty="0" sz="2000">
                <a:solidFill>
                  <a:srgbClr val="001F5F"/>
                </a:solidFill>
                <a:latin typeface="Microsoft JhengHei"/>
                <a:cs typeface="Microsoft JhengHei"/>
              </a:rPr>
              <a:t>较近</a:t>
            </a:r>
            <a:r>
              <a:rPr dirty="0" sz="2000">
                <a:latin typeface="Microsoft JhengHei"/>
                <a:cs typeface="Microsoft JhengHei"/>
              </a:rPr>
              <a:t>的时候</a:t>
            </a:r>
            <a:r>
              <a:rPr dirty="0" sz="2000">
                <a:latin typeface="Microsoft JhengHei"/>
                <a:cs typeface="Microsoft JhengHei"/>
              </a:rPr>
              <a:t>， </a:t>
            </a:r>
            <a:r>
              <a:rPr dirty="0" sz="2000">
                <a:latin typeface="Microsoft JhengHei"/>
                <a:cs typeface="Microsoft JhengHei"/>
              </a:rPr>
              <a:t>运行的速度</a:t>
            </a: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较大</a:t>
            </a:r>
            <a:r>
              <a:rPr dirty="0" sz="2000">
                <a:latin typeface="Microsoft JhengHei"/>
                <a:cs typeface="Microsoft JhengHei"/>
              </a:rPr>
              <a:t>，而离太</a:t>
            </a:r>
            <a:r>
              <a:rPr dirty="0" sz="2000" spc="5">
                <a:latin typeface="Microsoft JhengHei"/>
                <a:cs typeface="Microsoft JhengHei"/>
              </a:rPr>
              <a:t>阳 </a:t>
            </a:r>
            <a:r>
              <a:rPr dirty="0" sz="2000">
                <a:solidFill>
                  <a:srgbClr val="001F5F"/>
                </a:solidFill>
                <a:latin typeface="Microsoft JhengHei"/>
                <a:cs typeface="Microsoft JhengHei"/>
              </a:rPr>
              <a:t>较远</a:t>
            </a:r>
            <a:r>
              <a:rPr dirty="0" sz="2000">
                <a:latin typeface="Microsoft JhengHei"/>
                <a:cs typeface="Microsoft JhengHei"/>
              </a:rPr>
              <a:t>的时候速度</a:t>
            </a: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较小</a:t>
            </a:r>
            <a:r>
              <a:rPr dirty="0" sz="2000" spc="5">
                <a:latin typeface="Microsoft JhengHei"/>
                <a:cs typeface="Microsoft JhengHei"/>
              </a:rPr>
              <a:t>。</a:t>
            </a:r>
            <a:endParaRPr sz="2000">
              <a:latin typeface="Microsoft JhengHei"/>
              <a:cs typeface="Microsoft JhengHei"/>
            </a:endParaRPr>
          </a:p>
          <a:p>
            <a:pPr marL="4374515">
              <a:lnSpc>
                <a:spcPct val="100000"/>
              </a:lnSpc>
              <a:spcBef>
                <a:spcPts val="1764"/>
              </a:spcBef>
            </a:pPr>
            <a:r>
              <a:rPr dirty="0" sz="2400">
                <a:latin typeface="华文楷体"/>
                <a:cs typeface="华文楷体"/>
              </a:rPr>
              <a:t>（行星与恒星的距离越大则速度越小）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30435" y="4611738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 h="0">
                <a:moveTo>
                  <a:pt x="0" y="0"/>
                </a:moveTo>
                <a:lnTo>
                  <a:pt x="437311" y="0"/>
                </a:lnTo>
              </a:path>
            </a:pathLst>
          </a:custGeom>
          <a:ln w="155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54183" y="4352937"/>
            <a:ext cx="49530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>
                <a:latin typeface="Times New Roman"/>
                <a:cs typeface="Times New Roman"/>
              </a:rPr>
              <a:t>=</a:t>
            </a:r>
            <a:r>
              <a:rPr dirty="0" sz="2950" spc="-105">
                <a:latin typeface="Times New Roman"/>
                <a:cs typeface="Times New Roman"/>
              </a:rPr>
              <a:t> </a:t>
            </a:r>
            <a:r>
              <a:rPr dirty="0" sz="2950" i="1">
                <a:latin typeface="Times New Roman"/>
                <a:cs typeface="Times New Roman"/>
              </a:rPr>
              <a:t>k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9678" y="4442447"/>
            <a:ext cx="40640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4482" sz="4425" i="1">
                <a:latin typeface="Times New Roman"/>
                <a:cs typeface="Times New Roman"/>
              </a:rPr>
              <a:t>T</a:t>
            </a:r>
            <a:r>
              <a:rPr dirty="0" baseline="-24482" sz="4425" spc="-494" i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7598" y="1240446"/>
            <a:ext cx="8407400" cy="3150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863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二、开普勒行星运动定</a:t>
            </a:r>
            <a:r>
              <a:rPr dirty="0" sz="3200" spc="5">
                <a:latin typeface="黑体"/>
                <a:cs typeface="黑体"/>
              </a:rPr>
              <a:t>律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tabLst>
                <a:tab pos="2602865" algn="l"/>
              </a:tabLst>
            </a:pPr>
            <a:r>
              <a:rPr dirty="0" sz="2400">
                <a:latin typeface="Times New Roman"/>
                <a:cs typeface="Times New Roman"/>
              </a:rPr>
              <a:t>3.</a:t>
            </a:r>
            <a:r>
              <a:rPr dirty="0" sz="2400">
                <a:latin typeface="华文楷体"/>
                <a:cs typeface="华文楷体"/>
              </a:rPr>
              <a:t>开普勒第三定律	所有行星轨道的半长轴的三次方跟它的公转 周期的二次方之比都相等。（</a:t>
            </a:r>
            <a:r>
              <a:rPr dirty="0" sz="2400" spc="-5">
                <a:latin typeface="华文楷体"/>
                <a:cs typeface="华文楷体"/>
              </a:rPr>
              <a:t> </a:t>
            </a:r>
            <a:r>
              <a:rPr dirty="0" sz="2400">
                <a:latin typeface="华文楷体"/>
                <a:cs typeface="华文楷体"/>
              </a:rPr>
              <a:t>周期定律）</a:t>
            </a:r>
            <a:endParaRPr sz="2400">
              <a:latin typeface="华文楷体"/>
              <a:cs typeface="华文楷体"/>
            </a:endParaRPr>
          </a:p>
          <a:p>
            <a:pPr marL="255270" indent="-242570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>
                <a:latin typeface="华文楷体"/>
                <a:cs typeface="华文楷体"/>
              </a:rPr>
              <a:t>若用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代表椭圆轨道的半长轴，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代表公转周期</a:t>
            </a:r>
            <a:endParaRPr sz="2400">
              <a:latin typeface="华文楷体"/>
              <a:cs typeface="华文楷体"/>
            </a:endParaRPr>
          </a:p>
          <a:p>
            <a:pPr marL="1655445">
              <a:lnSpc>
                <a:spcPct val="100000"/>
              </a:lnSpc>
              <a:spcBef>
                <a:spcPts val="930"/>
              </a:spcBef>
            </a:pPr>
            <a:r>
              <a:rPr dirty="0" baseline="-24482" sz="4425" spc="157" i="1">
                <a:latin typeface="Times New Roman"/>
                <a:cs typeface="Times New Roman"/>
              </a:rPr>
              <a:t>a</a:t>
            </a:r>
            <a:r>
              <a:rPr dirty="0" sz="1700" spc="105" b="1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9174" y="4402721"/>
            <a:ext cx="45840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C00000"/>
                </a:solidFill>
                <a:latin typeface="华文楷体"/>
                <a:cs typeface="华文楷体"/>
              </a:rPr>
              <a:t>比</a:t>
            </a:r>
            <a:r>
              <a:rPr dirty="0" sz="2000" spc="5">
                <a:solidFill>
                  <a:srgbClr val="C00000"/>
                </a:solidFill>
                <a:latin typeface="华文楷体"/>
                <a:cs typeface="华文楷体"/>
              </a:rPr>
              <a:t>值</a:t>
            </a:r>
            <a:r>
              <a:rPr dirty="0" sz="2000" spc="-50">
                <a:solidFill>
                  <a:srgbClr val="C00000"/>
                </a:solidFill>
                <a:latin typeface="华文楷体"/>
                <a:cs typeface="华文楷体"/>
              </a:rPr>
              <a:t> </a:t>
            </a:r>
            <a:r>
              <a:rPr dirty="0" sz="2000" i="1">
                <a:solidFill>
                  <a:srgbClr val="C00000"/>
                </a:solidFill>
                <a:latin typeface="Times New Roman"/>
                <a:cs typeface="Times New Roman"/>
              </a:rPr>
              <a:t>k</a:t>
            </a:r>
            <a:r>
              <a:rPr dirty="0" sz="2000" spc="-45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00000"/>
                </a:solidFill>
                <a:latin typeface="华文楷体"/>
                <a:cs typeface="华文楷体"/>
              </a:rPr>
              <a:t>是一个对</a:t>
            </a:r>
            <a:r>
              <a:rPr dirty="0" sz="2000">
                <a:solidFill>
                  <a:srgbClr val="001F5F"/>
                </a:solidFill>
                <a:latin typeface="华文楷体"/>
                <a:cs typeface="华文楷体"/>
              </a:rPr>
              <a:t>所有行星</a:t>
            </a:r>
            <a:r>
              <a:rPr dirty="0" sz="2000">
                <a:solidFill>
                  <a:srgbClr val="C00000"/>
                </a:solidFill>
                <a:latin typeface="华文楷体"/>
                <a:cs typeface="华文楷体"/>
              </a:rPr>
              <a:t>都相同的常量</a:t>
            </a:r>
            <a:r>
              <a:rPr dirty="0" sz="2000" spc="5">
                <a:solidFill>
                  <a:srgbClr val="C00000"/>
                </a:solidFill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5667" y="5025783"/>
            <a:ext cx="5106035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200"/>
              </a:lnSpc>
              <a:spcBef>
                <a:spcPts val="100"/>
              </a:spcBef>
            </a:pPr>
            <a:r>
              <a:rPr dirty="0" sz="2000">
                <a:solidFill>
                  <a:srgbClr val="001F5F"/>
                </a:solidFill>
                <a:latin typeface="华文楷体"/>
                <a:cs typeface="华文楷体"/>
              </a:rPr>
              <a:t>注意：开普勒运动定律不仅适用于行星也适</a:t>
            </a:r>
            <a:r>
              <a:rPr dirty="0" sz="2000">
                <a:solidFill>
                  <a:srgbClr val="001F5F"/>
                </a:solidFill>
                <a:latin typeface="华文楷体"/>
                <a:cs typeface="华文楷体"/>
              </a:rPr>
              <a:t>用 </a:t>
            </a:r>
            <a:r>
              <a:rPr dirty="0" sz="2000">
                <a:solidFill>
                  <a:srgbClr val="001F5F"/>
                </a:solidFill>
                <a:latin typeface="华文楷体"/>
                <a:cs typeface="华文楷体"/>
              </a:rPr>
              <a:t>于卫星，</a:t>
            </a:r>
            <a:r>
              <a:rPr dirty="0" sz="2000" i="1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001F5F"/>
                </a:solidFill>
                <a:latin typeface="华文楷体"/>
                <a:cs typeface="华文楷体"/>
              </a:rPr>
              <a:t>值与中心天体有关</a:t>
            </a:r>
            <a:r>
              <a:rPr dirty="0" sz="2000" spc="5">
                <a:solidFill>
                  <a:srgbClr val="001F5F"/>
                </a:solidFill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20592" y="2225954"/>
          <a:ext cx="6496050" cy="4354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895"/>
                <a:gridCol w="2506980"/>
                <a:gridCol w="2397125"/>
              </a:tblGrid>
              <a:tr h="904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行</a:t>
                      </a:r>
                      <a:r>
                        <a:rPr dirty="0" sz="1800" spc="8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 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星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1295"/>
                        </a:spcBef>
                      </a:pPr>
                      <a:r>
                        <a:rPr dirty="0" sz="1800" spc="1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轨道半长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轴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  <a:p>
                      <a:pPr algn="ctr">
                        <a:lnSpc>
                          <a:spcPts val="2160"/>
                        </a:lnSpc>
                      </a:pPr>
                      <a:r>
                        <a:rPr dirty="0" sz="1800" b="1" i="1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(10</a:t>
                      </a:r>
                      <a:r>
                        <a:rPr dirty="0" baseline="21739" sz="1725" b="1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km)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1295"/>
                        </a:spcBef>
                      </a:pPr>
                      <a:r>
                        <a:rPr dirty="0" sz="1800" spc="1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轨道半短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轴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  <a:p>
                      <a:pPr algn="ctr">
                        <a:lnSpc>
                          <a:spcPts val="2160"/>
                        </a:lnSpc>
                      </a:pPr>
                      <a:r>
                        <a:rPr dirty="0" sz="1800" b="1" i="1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(10</a:t>
                      </a:r>
                      <a:r>
                        <a:rPr dirty="0" baseline="21739" sz="1725" b="1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km)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1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水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星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4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57.9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4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56.7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1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金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星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6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108.2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6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108.1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1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地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球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6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149.6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6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149.5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1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火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星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6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227.9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6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226.9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1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木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星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6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778.3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6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777.4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1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土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星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75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1427.0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75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1424.8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800" spc="1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天王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星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160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800" spc="-75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2882.3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160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800" spc="-75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2879.1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160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800" spc="1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海王</a:t>
                      </a:r>
                      <a:r>
                        <a:rPr dirty="0" sz="1800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星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160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800" spc="-75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4523.9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160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800" spc="-75" b="1">
                          <a:solidFill>
                            <a:srgbClr val="000066"/>
                          </a:solidFill>
                          <a:latin typeface="思源黑体 CN"/>
                          <a:cs typeface="思源黑体 CN"/>
                        </a:rPr>
                        <a:t>4523.8</a:t>
                      </a:r>
                      <a:endParaRPr sz="1800">
                        <a:latin typeface="思源黑体 CN"/>
                        <a:cs typeface="思源黑体 CN"/>
                      </a:endParaRPr>
                    </a:p>
                  </a:txBody>
                  <a:tcPr marL="0" marR="0" marB="0" marT="160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374072" y="1392084"/>
            <a:ext cx="6069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三、高中阶段对行星运动的近似化研</a:t>
            </a:r>
            <a:r>
              <a:rPr dirty="0" sz="2800" spc="-5">
                <a:latin typeface="黑体"/>
                <a:cs typeface="黑体"/>
              </a:rPr>
              <a:t>究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89058" y="1422057"/>
            <a:ext cx="6069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三、高中阶段对行星运动的近似化研</a:t>
            </a:r>
            <a:r>
              <a:rPr dirty="0" sz="2800" spc="-5">
                <a:latin typeface="黑体"/>
                <a:cs typeface="黑体"/>
              </a:rPr>
              <a:t>究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80474" y="6038977"/>
            <a:ext cx="407670" cy="0"/>
          </a:xfrm>
          <a:custGeom>
            <a:avLst/>
            <a:gdLst/>
            <a:ahLst/>
            <a:cxnLst/>
            <a:rect l="l" t="t" r="r" b="b"/>
            <a:pathLst>
              <a:path w="407669" h="0">
                <a:moveTo>
                  <a:pt x="0" y="0"/>
                </a:moveTo>
                <a:lnTo>
                  <a:pt x="407288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67379" y="5800394"/>
            <a:ext cx="5820410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10">
                <a:latin typeface="Times New Roman"/>
                <a:cs typeface="Times New Roman"/>
              </a:rPr>
              <a:t>=</a:t>
            </a:r>
            <a:r>
              <a:rPr dirty="0" sz="2700" spc="-45">
                <a:latin typeface="Times New Roman"/>
                <a:cs typeface="Times New Roman"/>
              </a:rPr>
              <a:t> </a:t>
            </a:r>
            <a:r>
              <a:rPr dirty="0" sz="2700" spc="5" i="1">
                <a:latin typeface="Times New Roman"/>
                <a:cs typeface="Times New Roman"/>
              </a:rPr>
              <a:t>k</a:t>
            </a:r>
            <a:r>
              <a:rPr dirty="0" sz="2700" spc="5">
                <a:latin typeface="微软雅黑"/>
                <a:cs typeface="微软雅黑"/>
              </a:rPr>
              <a:t>，</a:t>
            </a:r>
            <a:r>
              <a:rPr dirty="0" sz="2700" spc="5" i="1">
                <a:latin typeface="Times New Roman"/>
                <a:cs typeface="Times New Roman"/>
              </a:rPr>
              <a:t>k</a:t>
            </a:r>
            <a:r>
              <a:rPr dirty="0" sz="2700" spc="25">
                <a:latin typeface="微软雅黑"/>
                <a:cs typeface="微软雅黑"/>
              </a:rPr>
              <a:t>是一个对所有行星都</a:t>
            </a:r>
            <a:r>
              <a:rPr dirty="0" sz="2700" spc="125">
                <a:latin typeface="微软雅黑"/>
                <a:cs typeface="微软雅黑"/>
              </a:rPr>
              <a:t>相</a:t>
            </a:r>
            <a:r>
              <a:rPr dirty="0" sz="2700" spc="25">
                <a:latin typeface="微软雅黑"/>
                <a:cs typeface="微软雅黑"/>
              </a:rPr>
              <a:t>同的常量</a:t>
            </a:r>
            <a:endParaRPr sz="27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9590" y="5883655"/>
            <a:ext cx="379095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5720" sz="4050" spc="15" i="1">
                <a:latin typeface="Times New Roman"/>
                <a:cs typeface="Times New Roman"/>
              </a:rPr>
              <a:t>T</a:t>
            </a:r>
            <a:r>
              <a:rPr dirty="0" baseline="-25720" sz="4050" spc="-427" i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1178" y="5393143"/>
            <a:ext cx="297815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5720" sz="4050" spc="15" i="1">
                <a:latin typeface="Times New Roman"/>
                <a:cs typeface="Times New Roman"/>
              </a:rPr>
              <a:t>r</a:t>
            </a:r>
            <a:r>
              <a:rPr dirty="0" baseline="-25720" sz="4050" spc="-697" i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720725">
              <a:lnSpc>
                <a:spcPct val="150000"/>
              </a:lnSpc>
              <a:spcBef>
                <a:spcPts val="100"/>
              </a:spcBef>
            </a:pPr>
            <a:r>
              <a:rPr dirty="0"/>
              <a:t>实际上，行星的轨道与圆十分接近，在中学阶段的研究中我们可按 圆轨道处理。这样就可以说:</a:t>
            </a:r>
          </a:p>
          <a:p>
            <a:pPr marL="713105">
              <a:lnSpc>
                <a:spcPct val="100000"/>
              </a:lnSpc>
              <a:spcBef>
                <a:spcPts val="1864"/>
              </a:spcBef>
            </a:pPr>
            <a:r>
              <a:rPr dirty="0"/>
              <a:t>①行星绕太阳运动的</a:t>
            </a:r>
            <a:r>
              <a:rPr dirty="0">
                <a:solidFill>
                  <a:srgbClr val="CC0000"/>
                </a:solidFill>
              </a:rPr>
              <a:t>轨道十分接近圆</a:t>
            </a:r>
            <a:r>
              <a:rPr dirty="0"/>
              <a:t>，太阳处在</a:t>
            </a:r>
            <a:r>
              <a:rPr dirty="0">
                <a:solidFill>
                  <a:srgbClr val="CC0000"/>
                </a:solidFill>
              </a:rPr>
              <a:t>圆心</a:t>
            </a:r>
          </a:p>
          <a:p>
            <a:pPr marL="431800" marR="253365" indent="281305">
              <a:lnSpc>
                <a:spcPct val="150000"/>
              </a:lnSpc>
            </a:pPr>
            <a:r>
              <a:rPr dirty="0"/>
              <a:t>②行星绕太阳做圆周运动的角速度</a:t>
            </a:r>
            <a:r>
              <a:rPr dirty="0" spc="-100"/>
              <a:t> </a:t>
            </a:r>
            <a:r>
              <a:rPr dirty="0"/>
              <a:t>（线速度）大小不变，即行星 做</a:t>
            </a:r>
            <a:r>
              <a:rPr dirty="0">
                <a:solidFill>
                  <a:srgbClr val="CC0000"/>
                </a:solidFill>
              </a:rPr>
              <a:t>匀速圆周运动</a:t>
            </a:r>
          </a:p>
          <a:p>
            <a:pPr marL="431800" marR="227965" indent="281305">
              <a:lnSpc>
                <a:spcPts val="4320"/>
              </a:lnSpc>
              <a:spcBef>
                <a:spcPts val="384"/>
              </a:spcBef>
            </a:pPr>
            <a:r>
              <a:rPr dirty="0"/>
              <a:t>③所有行星</a:t>
            </a:r>
            <a:r>
              <a:rPr dirty="0">
                <a:solidFill>
                  <a:srgbClr val="CC0000"/>
                </a:solidFill>
              </a:rPr>
              <a:t>轨道半</a:t>
            </a:r>
            <a:r>
              <a:rPr dirty="0" spc="-245">
                <a:solidFill>
                  <a:srgbClr val="CC0000"/>
                </a:solidFill>
              </a:rPr>
              <a:t>径</a:t>
            </a:r>
            <a:r>
              <a:rPr dirty="0" sz="2500" spc="-795" i="1">
                <a:solidFill>
                  <a:srgbClr val="CC0000"/>
                </a:solidFill>
                <a:latin typeface="华文楷体"/>
                <a:cs typeface="华文楷体"/>
              </a:rPr>
              <a:t>r</a:t>
            </a:r>
            <a:r>
              <a:rPr dirty="0"/>
              <a:t>的三次方跟它的公转周期的二次方的比值都 相等</a:t>
            </a:r>
            <a:endParaRPr sz="25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 i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 i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059" y="2023872"/>
            <a:ext cx="6655308" cy="3896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21188" y="1151115"/>
            <a:ext cx="3479165" cy="542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>
                <a:latin typeface="微软雅黑"/>
                <a:cs typeface="微软雅黑"/>
              </a:rPr>
              <a:t>太阳系轨道示意</a:t>
            </a:r>
            <a:r>
              <a:rPr dirty="0" sz="3400" spc="-5">
                <a:latin typeface="微软雅黑"/>
                <a:cs typeface="微软雅黑"/>
              </a:rPr>
              <a:t>图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393" y="6022733"/>
            <a:ext cx="3836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太阳的八大行星谁的周期最长呢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？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2968" y="2642616"/>
            <a:ext cx="4806696" cy="2784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78831" y="1206411"/>
            <a:ext cx="8407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BE9000"/>
                </a:solidFill>
                <a:latin typeface="黑体"/>
                <a:cs typeface="黑体"/>
              </a:rPr>
              <a:t>例</a:t>
            </a:r>
            <a:r>
              <a:rPr dirty="0" sz="3200" spc="-10" b="1">
                <a:solidFill>
                  <a:srgbClr val="BE9000"/>
                </a:solidFill>
                <a:latin typeface="黑体"/>
                <a:cs typeface="黑体"/>
              </a:rPr>
              <a:t>题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33893" y="3808768"/>
            <a:ext cx="3235325" cy="1885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40055" indent="-427355">
              <a:lnSpc>
                <a:spcPct val="100000"/>
              </a:lnSpc>
              <a:spcBef>
                <a:spcPts val="105"/>
              </a:spcBef>
              <a:buSzPct val="95000"/>
              <a:buAutoNum type="alphaUcPeriod"/>
              <a:tabLst>
                <a:tab pos="440055" algn="l"/>
              </a:tabLst>
            </a:pPr>
            <a:r>
              <a:rPr dirty="0" sz="2000">
                <a:latin typeface="华文楷体"/>
                <a:cs typeface="华文楷体"/>
              </a:rPr>
              <a:t>地球公转速度是不变</a:t>
            </a:r>
            <a:r>
              <a:rPr dirty="0" sz="2000" spc="5">
                <a:latin typeface="华文楷体"/>
                <a:cs typeface="华文楷体"/>
              </a:rPr>
              <a:t>的</a:t>
            </a:r>
            <a:endParaRPr sz="2000">
              <a:latin typeface="华文楷体"/>
              <a:cs typeface="华文楷体"/>
            </a:endParaRPr>
          </a:p>
          <a:p>
            <a:pPr marL="424180" indent="-411480">
              <a:lnSpc>
                <a:spcPct val="100000"/>
              </a:lnSpc>
              <a:spcBef>
                <a:spcPts val="1680"/>
              </a:spcBef>
              <a:buSzPct val="95000"/>
              <a:buAutoNum type="alphaUcPeriod"/>
              <a:tabLst>
                <a:tab pos="424180" algn="l"/>
              </a:tabLst>
            </a:pPr>
            <a:r>
              <a:rPr dirty="0" sz="2000">
                <a:latin typeface="华文楷体"/>
                <a:cs typeface="华文楷体"/>
              </a:rPr>
              <a:t>冬至这天地球公转速度</a:t>
            </a:r>
            <a:r>
              <a:rPr dirty="0" sz="2000" spc="5">
                <a:latin typeface="华文楷体"/>
                <a:cs typeface="华文楷体"/>
              </a:rPr>
              <a:t>大</a:t>
            </a:r>
            <a:endParaRPr sz="2000">
              <a:latin typeface="华文楷体"/>
              <a:cs typeface="华文楷体"/>
            </a:endParaRPr>
          </a:p>
          <a:p>
            <a:pPr marL="429259" indent="-416559">
              <a:lnSpc>
                <a:spcPct val="100000"/>
              </a:lnSpc>
              <a:spcBef>
                <a:spcPts val="1680"/>
              </a:spcBef>
              <a:buSzPct val="95000"/>
              <a:buAutoNum type="alphaUcPeriod"/>
              <a:tabLst>
                <a:tab pos="429259" algn="l"/>
              </a:tabLst>
            </a:pPr>
            <a:r>
              <a:rPr dirty="0" sz="2000">
                <a:latin typeface="华文楷体"/>
                <a:cs typeface="华文楷体"/>
              </a:rPr>
              <a:t>夏至这天地球公转速度</a:t>
            </a:r>
            <a:r>
              <a:rPr dirty="0" sz="2000" spc="5">
                <a:latin typeface="华文楷体"/>
                <a:cs typeface="华文楷体"/>
              </a:rPr>
              <a:t>大</a:t>
            </a:r>
            <a:endParaRPr sz="2000">
              <a:latin typeface="华文楷体"/>
              <a:cs typeface="华文楷体"/>
            </a:endParaRPr>
          </a:p>
          <a:p>
            <a:pPr marL="463550" indent="-450850">
              <a:lnSpc>
                <a:spcPct val="100000"/>
              </a:lnSpc>
              <a:spcBef>
                <a:spcPts val="1680"/>
              </a:spcBef>
              <a:buSzPct val="95000"/>
              <a:buAutoNum type="alphaUcPeriod"/>
              <a:tabLst>
                <a:tab pos="463550" algn="l"/>
              </a:tabLst>
            </a:pPr>
            <a:r>
              <a:rPr dirty="0" sz="2000">
                <a:latin typeface="华文楷体"/>
                <a:cs typeface="华文楷体"/>
              </a:rPr>
              <a:t>无法确</a:t>
            </a:r>
            <a:r>
              <a:rPr dirty="0" sz="2000" spc="5">
                <a:latin typeface="华文楷体"/>
                <a:cs typeface="华文楷体"/>
              </a:rPr>
              <a:t>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6393" y="2224570"/>
            <a:ext cx="9004935" cy="140716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354965" marR="5080" indent="-342900">
              <a:lnSpc>
                <a:spcPct val="141700"/>
              </a:lnSpc>
              <a:spcBef>
                <a:spcPts val="295"/>
              </a:spcBef>
            </a:pPr>
            <a:r>
              <a:rPr dirty="0" sz="2000" spc="-5">
                <a:latin typeface="华文楷体"/>
                <a:cs typeface="华文楷体"/>
              </a:rPr>
              <a:t>1.</a:t>
            </a:r>
            <a:r>
              <a:rPr dirty="0" sz="2000" spc="430">
                <a:latin typeface="华文楷体"/>
                <a:cs typeface="华文楷体"/>
              </a:rPr>
              <a:t> </a:t>
            </a:r>
            <a:r>
              <a:rPr dirty="0" sz="2000">
                <a:latin typeface="华文楷体"/>
                <a:cs typeface="华文楷体"/>
              </a:rPr>
              <a:t>地球绕太阳的运行轨道是椭圆，因而地球与太阳之间的距离随季节变化。冬</a:t>
            </a:r>
            <a:r>
              <a:rPr dirty="0" sz="2000" spc="5">
                <a:latin typeface="华文楷体"/>
                <a:cs typeface="华文楷体"/>
              </a:rPr>
              <a:t>至 </a:t>
            </a:r>
            <a:r>
              <a:rPr dirty="0" sz="2000">
                <a:latin typeface="华文楷体"/>
                <a:cs typeface="华文楷体"/>
              </a:rPr>
              <a:t>这天地球离太阳最近，夏至最远。下列关于地球在这两天绕太阳公转速度大</a:t>
            </a:r>
            <a:r>
              <a:rPr dirty="0" sz="2000">
                <a:latin typeface="华文楷体"/>
                <a:cs typeface="华文楷体"/>
              </a:rPr>
              <a:t>小 </a:t>
            </a:r>
            <a:r>
              <a:rPr dirty="0" sz="2000">
                <a:latin typeface="华文楷体"/>
                <a:cs typeface="华文楷体"/>
              </a:rPr>
              <a:t>的说法中，正确的</a:t>
            </a:r>
            <a:r>
              <a:rPr dirty="0" sz="2000" spc="500">
                <a:latin typeface="华文楷体"/>
                <a:cs typeface="华文楷体"/>
              </a:rPr>
              <a:t>是</a:t>
            </a:r>
            <a:r>
              <a:rPr dirty="0" sz="2000" spc="5">
                <a:latin typeface="华文楷体"/>
                <a:cs typeface="华文楷体"/>
              </a:rPr>
              <a:t>（</a:t>
            </a:r>
            <a:r>
              <a:rPr dirty="0" sz="2000" spc="420">
                <a:latin typeface="华文楷体"/>
                <a:cs typeface="华文楷体"/>
              </a:rPr>
              <a:t> </a:t>
            </a: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dirty="0" sz="2400" spc="36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81051" y="3832720"/>
            <a:ext cx="2348865" cy="471805"/>
          </a:xfrm>
          <a:custGeom>
            <a:avLst/>
            <a:gdLst/>
            <a:ahLst/>
            <a:cxnLst/>
            <a:rect l="l" t="t" r="r" b="b"/>
            <a:pathLst>
              <a:path w="2348865" h="471804">
                <a:moveTo>
                  <a:pt x="2343861" y="471182"/>
                </a:moveTo>
                <a:lnTo>
                  <a:pt x="4762" y="471182"/>
                </a:lnTo>
                <a:lnTo>
                  <a:pt x="3289" y="470954"/>
                </a:lnTo>
                <a:lnTo>
                  <a:pt x="1955" y="470281"/>
                </a:lnTo>
                <a:lnTo>
                  <a:pt x="901" y="469226"/>
                </a:lnTo>
                <a:lnTo>
                  <a:pt x="228" y="467893"/>
                </a:lnTo>
                <a:lnTo>
                  <a:pt x="0" y="466420"/>
                </a:lnTo>
                <a:lnTo>
                  <a:pt x="0" y="4762"/>
                </a:lnTo>
                <a:lnTo>
                  <a:pt x="4762" y="0"/>
                </a:lnTo>
                <a:lnTo>
                  <a:pt x="2343861" y="0"/>
                </a:lnTo>
                <a:lnTo>
                  <a:pt x="234862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57"/>
                </a:lnTo>
                <a:lnTo>
                  <a:pt x="4762" y="461657"/>
                </a:lnTo>
                <a:lnTo>
                  <a:pt x="9525" y="466420"/>
                </a:lnTo>
                <a:lnTo>
                  <a:pt x="2348623" y="466420"/>
                </a:lnTo>
                <a:lnTo>
                  <a:pt x="2348382" y="467893"/>
                </a:lnTo>
                <a:lnTo>
                  <a:pt x="2347709" y="469226"/>
                </a:lnTo>
                <a:lnTo>
                  <a:pt x="2346655" y="470281"/>
                </a:lnTo>
                <a:lnTo>
                  <a:pt x="2345334" y="470954"/>
                </a:lnTo>
                <a:lnTo>
                  <a:pt x="2343861" y="471182"/>
                </a:lnTo>
                <a:close/>
              </a:path>
              <a:path w="2348865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348865" h="471804">
                <a:moveTo>
                  <a:pt x="233909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339098" y="4762"/>
                </a:lnTo>
                <a:lnTo>
                  <a:pt x="2339098" y="9525"/>
                </a:lnTo>
                <a:close/>
              </a:path>
              <a:path w="2348865" h="471804">
                <a:moveTo>
                  <a:pt x="2339098" y="466420"/>
                </a:moveTo>
                <a:lnTo>
                  <a:pt x="2339098" y="4762"/>
                </a:lnTo>
                <a:lnTo>
                  <a:pt x="2343861" y="9525"/>
                </a:lnTo>
                <a:lnTo>
                  <a:pt x="2348623" y="9525"/>
                </a:lnTo>
                <a:lnTo>
                  <a:pt x="2348623" y="461657"/>
                </a:lnTo>
                <a:lnTo>
                  <a:pt x="2343861" y="461657"/>
                </a:lnTo>
                <a:lnTo>
                  <a:pt x="2339098" y="466420"/>
                </a:lnTo>
                <a:close/>
              </a:path>
              <a:path w="2348865" h="471804">
                <a:moveTo>
                  <a:pt x="2348623" y="9525"/>
                </a:moveTo>
                <a:lnTo>
                  <a:pt x="2343861" y="9525"/>
                </a:lnTo>
                <a:lnTo>
                  <a:pt x="2339098" y="4762"/>
                </a:lnTo>
                <a:lnTo>
                  <a:pt x="2348623" y="4762"/>
                </a:lnTo>
                <a:lnTo>
                  <a:pt x="2348623" y="9525"/>
                </a:lnTo>
                <a:close/>
              </a:path>
              <a:path w="2348865" h="471804">
                <a:moveTo>
                  <a:pt x="9525" y="466420"/>
                </a:moveTo>
                <a:lnTo>
                  <a:pt x="4762" y="461657"/>
                </a:lnTo>
                <a:lnTo>
                  <a:pt x="9525" y="461657"/>
                </a:lnTo>
                <a:lnTo>
                  <a:pt x="9525" y="466420"/>
                </a:lnTo>
                <a:close/>
              </a:path>
              <a:path w="2348865" h="471804">
                <a:moveTo>
                  <a:pt x="2339098" y="466420"/>
                </a:moveTo>
                <a:lnTo>
                  <a:pt x="9525" y="466420"/>
                </a:lnTo>
                <a:lnTo>
                  <a:pt x="9525" y="461657"/>
                </a:lnTo>
                <a:lnTo>
                  <a:pt x="2339098" y="461657"/>
                </a:lnTo>
                <a:lnTo>
                  <a:pt x="2339098" y="466420"/>
                </a:lnTo>
                <a:close/>
              </a:path>
              <a:path w="2348865" h="471804">
                <a:moveTo>
                  <a:pt x="2348623" y="466420"/>
                </a:moveTo>
                <a:lnTo>
                  <a:pt x="2339098" y="466420"/>
                </a:lnTo>
                <a:lnTo>
                  <a:pt x="2343861" y="461657"/>
                </a:lnTo>
                <a:lnTo>
                  <a:pt x="2348623" y="461657"/>
                </a:lnTo>
                <a:lnTo>
                  <a:pt x="2348623" y="46642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64553" y="3853357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开普勒第二定律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0114" y="1206411"/>
            <a:ext cx="9664700" cy="2948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2082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BE9000"/>
                </a:solidFill>
                <a:latin typeface="黑体"/>
                <a:cs typeface="黑体"/>
              </a:rPr>
              <a:t>例</a:t>
            </a:r>
            <a:r>
              <a:rPr dirty="0" sz="3200" spc="-10" b="1">
                <a:solidFill>
                  <a:srgbClr val="BE9000"/>
                </a:solidFill>
                <a:latin typeface="黑体"/>
                <a:cs typeface="黑体"/>
              </a:rPr>
              <a:t>题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</a:pPr>
            <a:r>
              <a:rPr dirty="0" sz="2400" spc="-5">
                <a:latin typeface="华文楷体"/>
                <a:cs typeface="华文楷体"/>
              </a:rPr>
              <a:t>2.</a:t>
            </a:r>
            <a:r>
              <a:rPr dirty="0" sz="2400">
                <a:latin typeface="华文楷体"/>
                <a:cs typeface="华文楷体"/>
              </a:rPr>
              <a:t>已知木星绕太阳的公转周期是地球绕太阳公转周期的</a:t>
            </a:r>
            <a:r>
              <a:rPr dirty="0" sz="2400" spc="-5">
                <a:latin typeface="华文楷体"/>
                <a:cs typeface="华文楷体"/>
              </a:rPr>
              <a:t>12</a:t>
            </a:r>
            <a:r>
              <a:rPr dirty="0" sz="2400">
                <a:latin typeface="华文楷体"/>
                <a:cs typeface="华文楷体"/>
              </a:rPr>
              <a:t>倍，则木星轨道 半长轴是地球轨道半长轴的多少倍？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dirty="0" sz="2400" b="1">
                <a:latin typeface="宋体"/>
                <a:cs typeface="宋体"/>
              </a:rPr>
              <a:t>解：根据开普勒第三定律</a:t>
            </a:r>
            <a:r>
              <a:rPr dirty="0" sz="2400" spc="-10" b="1">
                <a:latin typeface="宋体"/>
                <a:cs typeface="宋体"/>
              </a:rPr>
              <a:t>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11666" y="4965788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167" y="0"/>
                </a:lnTo>
              </a:path>
            </a:pathLst>
          </a:custGeom>
          <a:ln w="15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59617" y="4965788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 h="0">
                <a:moveTo>
                  <a:pt x="0" y="0"/>
                </a:moveTo>
                <a:lnTo>
                  <a:pt x="496341" y="0"/>
                </a:lnTo>
              </a:path>
            </a:pathLst>
          </a:custGeom>
          <a:ln w="15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95607" y="4965788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180" y="0"/>
                </a:lnTo>
              </a:path>
            </a:pathLst>
          </a:custGeom>
          <a:ln w="15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57302" y="4965788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 h="0">
                <a:moveTo>
                  <a:pt x="0" y="0"/>
                </a:moveTo>
                <a:lnTo>
                  <a:pt x="496341" y="0"/>
                </a:lnTo>
              </a:path>
            </a:pathLst>
          </a:custGeom>
          <a:ln w="15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01852" y="4929416"/>
            <a:ext cx="52705" cy="24130"/>
          </a:xfrm>
          <a:custGeom>
            <a:avLst/>
            <a:gdLst/>
            <a:ahLst/>
            <a:cxnLst/>
            <a:rect l="l" t="t" r="r" b="b"/>
            <a:pathLst>
              <a:path w="52704" h="24129">
                <a:moveTo>
                  <a:pt x="0" y="23685"/>
                </a:moveTo>
                <a:lnTo>
                  <a:pt x="52412" y="0"/>
                </a:lnTo>
              </a:path>
            </a:pathLst>
          </a:custGeom>
          <a:ln w="15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54264" y="4936185"/>
            <a:ext cx="76200" cy="124460"/>
          </a:xfrm>
          <a:custGeom>
            <a:avLst/>
            <a:gdLst/>
            <a:ahLst/>
            <a:cxnLst/>
            <a:rect l="l" t="t" r="r" b="b"/>
            <a:pathLst>
              <a:path w="76200" h="124460">
                <a:moveTo>
                  <a:pt x="0" y="0"/>
                </a:moveTo>
                <a:lnTo>
                  <a:pt x="75946" y="124358"/>
                </a:lnTo>
              </a:path>
            </a:pathLst>
          </a:custGeom>
          <a:ln w="306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38770" y="4695926"/>
            <a:ext cx="100965" cy="365125"/>
          </a:xfrm>
          <a:custGeom>
            <a:avLst/>
            <a:gdLst/>
            <a:ahLst/>
            <a:cxnLst/>
            <a:rect l="l" t="t" r="r" b="b"/>
            <a:pathLst>
              <a:path w="100965" h="365125">
                <a:moveTo>
                  <a:pt x="0" y="364617"/>
                </a:moveTo>
                <a:lnTo>
                  <a:pt x="100545" y="0"/>
                </a:lnTo>
              </a:path>
            </a:pathLst>
          </a:custGeom>
          <a:ln w="15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39316" y="4695926"/>
            <a:ext cx="604520" cy="0"/>
          </a:xfrm>
          <a:custGeom>
            <a:avLst/>
            <a:gdLst/>
            <a:ahLst/>
            <a:cxnLst/>
            <a:rect l="l" t="t" r="r" b="b"/>
            <a:pathLst>
              <a:path w="604520" h="0">
                <a:moveTo>
                  <a:pt x="0" y="0"/>
                </a:moveTo>
                <a:lnTo>
                  <a:pt x="604380" y="0"/>
                </a:lnTo>
              </a:path>
            </a:pathLst>
          </a:custGeom>
          <a:ln w="15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469885" y="4699050"/>
            <a:ext cx="1212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6330" y="4954523"/>
            <a:ext cx="1212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92051" y="4461332"/>
            <a:ext cx="1212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8110" y="4954523"/>
            <a:ext cx="111569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7110" algn="l"/>
              </a:tabLst>
            </a:pPr>
            <a:r>
              <a:rPr dirty="0" sz="150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2195" y="4708410"/>
            <a:ext cx="225869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7690" algn="l"/>
                <a:tab pos="1302385" algn="l"/>
                <a:tab pos="1611630" algn="l"/>
              </a:tabLst>
            </a:pP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10">
                <a:latin typeface="Times New Roman"/>
                <a:cs typeface="Times New Roman"/>
              </a:rPr>
              <a:t>	</a:t>
            </a:r>
            <a:r>
              <a:rPr dirty="0" sz="2550" spc="5">
                <a:latin typeface="Times New Roman"/>
                <a:cs typeface="Times New Roman"/>
              </a:rPr>
              <a:t>12</a:t>
            </a:r>
            <a:r>
              <a:rPr dirty="0" sz="2550" spc="215">
                <a:latin typeface="Times New Roman"/>
                <a:cs typeface="Times New Roman"/>
              </a:rPr>
              <a:t> </a:t>
            </a:r>
            <a:r>
              <a:rPr dirty="0" baseline="42592" sz="2250">
                <a:latin typeface="Times New Roman"/>
                <a:cs typeface="Times New Roman"/>
              </a:rPr>
              <a:t>2	</a:t>
            </a:r>
            <a:r>
              <a:rPr dirty="0" sz="2550" spc="10">
                <a:latin typeface="Symbol"/>
                <a:cs typeface="Symbol"/>
              </a:rPr>
              <a:t></a:t>
            </a:r>
            <a:r>
              <a:rPr dirty="0" sz="2550" spc="10">
                <a:latin typeface="Times New Roman"/>
                <a:cs typeface="Times New Roman"/>
              </a:rPr>
              <a:t>	5</a:t>
            </a:r>
            <a:r>
              <a:rPr dirty="0" sz="2550" spc="-38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.24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6500" y="4708410"/>
            <a:ext cx="34798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20">
                <a:latin typeface="Symbol"/>
                <a:cs typeface="Symbol"/>
              </a:rPr>
              <a:t>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4511" y="4708410"/>
            <a:ext cx="205104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65386" y="4708410"/>
            <a:ext cx="205104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01853" y="5189702"/>
            <a:ext cx="1212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40" i="1">
                <a:latin typeface="Times New Roman"/>
                <a:cs typeface="Times New Roman"/>
              </a:rPr>
              <a:t>地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98985" y="5189702"/>
            <a:ext cx="1212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40" i="1">
                <a:latin typeface="Times New Roman"/>
                <a:cs typeface="Times New Roman"/>
              </a:rPr>
              <a:t>地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4168" y="5189702"/>
            <a:ext cx="1212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40" i="1">
                <a:latin typeface="Times New Roman"/>
                <a:cs typeface="Times New Roman"/>
              </a:rPr>
              <a:t>地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05580" y="5189702"/>
            <a:ext cx="1212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40" i="1">
                <a:latin typeface="Times New Roman"/>
                <a:cs typeface="Times New Roman"/>
              </a:rPr>
              <a:t>地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93783" y="4572203"/>
            <a:ext cx="99314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4310" algn="l"/>
                <a:tab pos="558800" algn="l"/>
              </a:tabLst>
            </a:pPr>
            <a:r>
              <a:rPr dirty="0" u="heavy" sz="1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500" spc="-5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地</a:t>
            </a:r>
            <a:r>
              <a:rPr dirty="0" u="heavy" sz="1500" spc="-5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500" spc="-540" i="1">
                <a:latin typeface="Times New Roman"/>
                <a:cs typeface="Times New Roman"/>
              </a:rPr>
              <a:t> </a:t>
            </a:r>
            <a:r>
              <a:rPr dirty="0" sz="1500" spc="20" i="1">
                <a:latin typeface="Times New Roman"/>
                <a:cs typeface="Times New Roman"/>
              </a:rPr>
              <a:t> </a:t>
            </a:r>
            <a:r>
              <a:rPr dirty="0" baseline="-22875" sz="3825" spc="30">
                <a:latin typeface="Symbol"/>
                <a:cs typeface="Symbol"/>
              </a:rPr>
              <a:t></a:t>
            </a:r>
            <a:endParaRPr baseline="-22875" sz="3825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76694" y="4963896"/>
            <a:ext cx="15303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2415" y="4470692"/>
            <a:ext cx="15303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89321" y="4963896"/>
            <a:ext cx="20764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latin typeface="Times New Roman"/>
                <a:cs typeface="Times New Roman"/>
              </a:rPr>
              <a:t>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85053" y="4470692"/>
            <a:ext cx="20764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latin typeface="Times New Roman"/>
                <a:cs typeface="Times New Roman"/>
              </a:rPr>
              <a:t>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79010" y="4818379"/>
            <a:ext cx="32448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5054" sz="3825" spc="7" i="1">
                <a:latin typeface="Times New Roman"/>
                <a:cs typeface="Times New Roman"/>
              </a:rPr>
              <a:t>r</a:t>
            </a:r>
            <a:r>
              <a:rPr dirty="0" baseline="-25054" sz="3825" spc="-187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01100" y="4963896"/>
            <a:ext cx="120205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07110" algn="l"/>
              </a:tabLst>
            </a:pPr>
            <a:r>
              <a:rPr dirty="0" sz="2550" spc="10" i="1">
                <a:latin typeface="Times New Roman"/>
                <a:cs typeface="Times New Roman"/>
              </a:rPr>
              <a:t>T</a:t>
            </a:r>
            <a:r>
              <a:rPr dirty="0" sz="2550" spc="10" i="1">
                <a:latin typeface="Times New Roman"/>
                <a:cs typeface="Times New Roman"/>
              </a:rPr>
              <a:t>	</a:t>
            </a:r>
            <a:r>
              <a:rPr dirty="0" sz="2550" spc="10" i="1">
                <a:latin typeface="Times New Roman"/>
                <a:cs typeface="Times New Roman"/>
              </a:rPr>
              <a:t>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55659" y="4337024"/>
            <a:ext cx="244348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07110" algn="l"/>
                <a:tab pos="2131695" algn="l"/>
              </a:tabLst>
            </a:pPr>
            <a:r>
              <a:rPr dirty="0" baseline="-22875" sz="3825" spc="7" i="1">
                <a:latin typeface="Times New Roman"/>
                <a:cs typeface="Times New Roman"/>
              </a:rPr>
              <a:t>r</a:t>
            </a:r>
            <a:r>
              <a:rPr dirty="0" baseline="-22875" sz="3825" spc="-60" i="1">
                <a:latin typeface="Times New Roman"/>
                <a:cs typeface="Times New Roman"/>
              </a:rPr>
              <a:t> </a:t>
            </a:r>
            <a:r>
              <a:rPr dirty="0" baseline="3703" sz="2250">
                <a:latin typeface="Times New Roman"/>
                <a:cs typeface="Times New Roman"/>
              </a:rPr>
              <a:t>3	</a:t>
            </a:r>
            <a:r>
              <a:rPr dirty="0" baseline="-25054" sz="3825" spc="7" i="1">
                <a:latin typeface="Times New Roman"/>
                <a:cs typeface="Times New Roman"/>
              </a:rPr>
              <a:t>r</a:t>
            </a:r>
            <a:r>
              <a:rPr dirty="0" baseline="-25054" sz="3825" spc="-60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3	</a:t>
            </a:r>
            <a:r>
              <a:rPr dirty="0" baseline="-22875" sz="3825" spc="7" i="1">
                <a:latin typeface="Times New Roman"/>
                <a:cs typeface="Times New Roman"/>
              </a:rPr>
              <a:t>r</a:t>
            </a:r>
            <a:r>
              <a:rPr dirty="0" baseline="-22875" sz="3825" spc="-179" i="1">
                <a:latin typeface="Times New Roman"/>
                <a:cs typeface="Times New Roman"/>
              </a:rPr>
              <a:t> </a:t>
            </a:r>
            <a:r>
              <a:rPr dirty="0" baseline="3703" sz="2250">
                <a:latin typeface="Times New Roman"/>
                <a:cs typeface="Times New Roman"/>
              </a:rPr>
              <a:t>3</a:t>
            </a:r>
            <a:endParaRPr baseline="3703"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77286" y="1226934"/>
            <a:ext cx="3698875" cy="2649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1671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BE9000"/>
                </a:solidFill>
                <a:latin typeface="黑体"/>
                <a:cs typeface="黑体"/>
              </a:rPr>
              <a:t>作业及反</a:t>
            </a:r>
            <a:r>
              <a:rPr dirty="0" sz="3200" spc="5">
                <a:solidFill>
                  <a:srgbClr val="BE9000"/>
                </a:solidFill>
                <a:latin typeface="黑体"/>
                <a:cs typeface="黑体"/>
              </a:rPr>
              <a:t>馈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1.</a:t>
            </a:r>
            <a:r>
              <a:rPr dirty="0" sz="2800">
                <a:latin typeface="华文楷体"/>
                <a:cs typeface="华文楷体"/>
              </a:rPr>
              <a:t>阅读教</a:t>
            </a:r>
            <a:r>
              <a:rPr dirty="0" sz="2800" spc="-5">
                <a:latin typeface="华文楷体"/>
                <a:cs typeface="华文楷体"/>
              </a:rPr>
              <a:t>材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26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2.</a:t>
            </a:r>
            <a:r>
              <a:rPr dirty="0" sz="2800">
                <a:latin typeface="华文楷体"/>
                <a:cs typeface="华文楷体"/>
              </a:rPr>
              <a:t>下载并完成课后作</a:t>
            </a:r>
            <a:r>
              <a:rPr dirty="0" sz="2800" spc="-5">
                <a:latin typeface="华文楷体"/>
                <a:cs typeface="华文楷体"/>
              </a:rPr>
              <a:t>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9109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80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3" name="object 3"/>
          <p:cNvSpPr/>
          <p:nvPr/>
        </p:nvSpPr>
        <p:spPr>
          <a:xfrm>
            <a:off x="2270125" y="3594430"/>
            <a:ext cx="8138159" cy="0"/>
          </a:xfrm>
          <a:custGeom>
            <a:avLst/>
            <a:gdLst/>
            <a:ahLst/>
            <a:cxnLst/>
            <a:rect l="l" t="t" r="r" b="b"/>
            <a:pathLst>
              <a:path w="8138159" h="0">
                <a:moveTo>
                  <a:pt x="0" y="0"/>
                </a:moveTo>
                <a:lnTo>
                  <a:pt x="813815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43074" y="1221396"/>
            <a:ext cx="8804275" cy="32975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4376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BE9000"/>
                </a:solidFill>
                <a:latin typeface="黑体"/>
                <a:cs typeface="黑体"/>
              </a:rPr>
              <a:t>学习目标和任</a:t>
            </a:r>
            <a:r>
              <a:rPr dirty="0" sz="3200" spc="-10" b="1">
                <a:solidFill>
                  <a:srgbClr val="BE9000"/>
                </a:solidFill>
                <a:latin typeface="黑体"/>
                <a:cs typeface="黑体"/>
              </a:rPr>
              <a:t>务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marL="257810" indent="-245110">
              <a:lnSpc>
                <a:spcPct val="100000"/>
              </a:lnSpc>
              <a:buSzPct val="96428"/>
              <a:buAutoNum type="arabicPeriod"/>
              <a:tabLst>
                <a:tab pos="258445" algn="l"/>
              </a:tabLst>
            </a:pPr>
            <a:r>
              <a:rPr dirty="0" sz="2800">
                <a:latin typeface="华文楷体"/>
                <a:cs typeface="华文楷体"/>
              </a:rPr>
              <a:t>了解人类认识行星运动的历史过程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57810" indent="-245110">
              <a:lnSpc>
                <a:spcPct val="100000"/>
              </a:lnSpc>
              <a:spcBef>
                <a:spcPts val="1680"/>
              </a:spcBef>
              <a:buSzPct val="96428"/>
              <a:buAutoNum type="arabicPeriod"/>
              <a:tabLst>
                <a:tab pos="258445" algn="l"/>
              </a:tabLst>
            </a:pPr>
            <a:r>
              <a:rPr dirty="0" sz="2800">
                <a:latin typeface="华文楷体"/>
                <a:cs typeface="华文楷体"/>
              </a:rPr>
              <a:t>理解开普勒行星运动定律的内容，并能进行简单应用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57810" indent="-245110">
              <a:lnSpc>
                <a:spcPct val="100000"/>
              </a:lnSpc>
              <a:spcBef>
                <a:spcPts val="1680"/>
              </a:spcBef>
              <a:buSzPct val="96428"/>
              <a:buAutoNum type="arabicPeriod"/>
              <a:tabLst>
                <a:tab pos="258445" algn="l"/>
              </a:tabLst>
            </a:pPr>
            <a:r>
              <a:rPr dirty="0" sz="2800">
                <a:latin typeface="华文楷体"/>
                <a:cs typeface="华文楷体"/>
              </a:rPr>
              <a:t>知道处理行星运动的近似方法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83940" y="1240446"/>
            <a:ext cx="49028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一、对行星运动规律的认</a:t>
            </a:r>
            <a:r>
              <a:rPr dirty="0" sz="3200" spc="5">
                <a:latin typeface="黑体"/>
                <a:cs typeface="黑体"/>
              </a:rPr>
              <a:t>识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19288" y="2142744"/>
            <a:ext cx="3642359" cy="2273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128457" y="4743970"/>
            <a:ext cx="205803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2000">
                <a:latin typeface="华文楷体"/>
                <a:cs typeface="华文楷体"/>
              </a:rPr>
              <a:t>地心说——托勒</a:t>
            </a:r>
            <a:r>
              <a:rPr dirty="0" sz="2000">
                <a:latin typeface="华文楷体"/>
                <a:cs typeface="华文楷体"/>
              </a:rPr>
              <a:t>密 </a:t>
            </a:r>
            <a:r>
              <a:rPr dirty="0" sz="2000">
                <a:latin typeface="华文楷体"/>
                <a:cs typeface="华文楷体"/>
              </a:rPr>
              <a:t>日心说——哥白</a:t>
            </a:r>
            <a:r>
              <a:rPr dirty="0" sz="2000" spc="5">
                <a:latin typeface="华文楷体"/>
                <a:cs typeface="华文楷体"/>
              </a:rPr>
              <a:t>尼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2729" y="5828500"/>
            <a:ext cx="5740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JhengHei"/>
                <a:cs typeface="Microsoft JhengHei"/>
              </a:rPr>
              <a:t>我国古代天文学成就：天像观察、仪器制作、编订历法。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2052" y="3757777"/>
            <a:ext cx="4104004" cy="1764030"/>
          </a:xfrm>
          <a:custGeom>
            <a:avLst/>
            <a:gdLst/>
            <a:ahLst/>
            <a:cxnLst/>
            <a:rect l="l" t="t" r="r" b="b"/>
            <a:pathLst>
              <a:path w="4104004" h="1764029">
                <a:moveTo>
                  <a:pt x="4103509" y="1763839"/>
                </a:moveTo>
                <a:lnTo>
                  <a:pt x="0" y="1763839"/>
                </a:lnTo>
                <a:lnTo>
                  <a:pt x="0" y="0"/>
                </a:lnTo>
                <a:lnTo>
                  <a:pt x="4103509" y="0"/>
                </a:lnTo>
                <a:lnTo>
                  <a:pt x="410350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754314"/>
                </a:lnTo>
                <a:lnTo>
                  <a:pt x="4762" y="1754314"/>
                </a:lnTo>
                <a:lnTo>
                  <a:pt x="9525" y="1759077"/>
                </a:lnTo>
                <a:lnTo>
                  <a:pt x="4103509" y="1759077"/>
                </a:lnTo>
                <a:lnTo>
                  <a:pt x="4103509" y="1763839"/>
                </a:lnTo>
                <a:close/>
              </a:path>
              <a:path w="4104004" h="17640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104004" h="1764029">
                <a:moveTo>
                  <a:pt x="409398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093984" y="4762"/>
                </a:lnTo>
                <a:lnTo>
                  <a:pt x="4093984" y="9525"/>
                </a:lnTo>
                <a:close/>
              </a:path>
              <a:path w="4104004" h="1764029">
                <a:moveTo>
                  <a:pt x="4093984" y="1759077"/>
                </a:moveTo>
                <a:lnTo>
                  <a:pt x="4093984" y="4762"/>
                </a:lnTo>
                <a:lnTo>
                  <a:pt x="4098747" y="9525"/>
                </a:lnTo>
                <a:lnTo>
                  <a:pt x="4103509" y="9525"/>
                </a:lnTo>
                <a:lnTo>
                  <a:pt x="4103509" y="1754314"/>
                </a:lnTo>
                <a:lnTo>
                  <a:pt x="4098747" y="1754314"/>
                </a:lnTo>
                <a:lnTo>
                  <a:pt x="4093984" y="1759077"/>
                </a:lnTo>
                <a:close/>
              </a:path>
              <a:path w="4104004" h="1764029">
                <a:moveTo>
                  <a:pt x="4103509" y="9525"/>
                </a:moveTo>
                <a:lnTo>
                  <a:pt x="4098747" y="9525"/>
                </a:lnTo>
                <a:lnTo>
                  <a:pt x="4093984" y="4762"/>
                </a:lnTo>
                <a:lnTo>
                  <a:pt x="4103509" y="4762"/>
                </a:lnTo>
                <a:lnTo>
                  <a:pt x="4103509" y="9525"/>
                </a:lnTo>
                <a:close/>
              </a:path>
              <a:path w="4104004" h="1764029">
                <a:moveTo>
                  <a:pt x="9525" y="1759077"/>
                </a:moveTo>
                <a:lnTo>
                  <a:pt x="4762" y="1754314"/>
                </a:lnTo>
                <a:lnTo>
                  <a:pt x="9525" y="1754314"/>
                </a:lnTo>
                <a:lnTo>
                  <a:pt x="9525" y="1759077"/>
                </a:lnTo>
                <a:close/>
              </a:path>
              <a:path w="4104004" h="1764029">
                <a:moveTo>
                  <a:pt x="4093984" y="1759077"/>
                </a:moveTo>
                <a:lnTo>
                  <a:pt x="9525" y="1759077"/>
                </a:lnTo>
                <a:lnTo>
                  <a:pt x="9525" y="1754314"/>
                </a:lnTo>
                <a:lnTo>
                  <a:pt x="4093984" y="1754314"/>
                </a:lnTo>
                <a:lnTo>
                  <a:pt x="4093984" y="1759077"/>
                </a:lnTo>
                <a:close/>
              </a:path>
              <a:path w="4104004" h="1764029">
                <a:moveTo>
                  <a:pt x="4103509" y="1759077"/>
                </a:moveTo>
                <a:lnTo>
                  <a:pt x="4093984" y="1759077"/>
                </a:lnTo>
                <a:lnTo>
                  <a:pt x="4098747" y="1754314"/>
                </a:lnTo>
                <a:lnTo>
                  <a:pt x="4103509" y="1754314"/>
                </a:lnTo>
                <a:lnTo>
                  <a:pt x="4103509" y="175907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42073" y="2240267"/>
            <a:ext cx="7059295" cy="2362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0750" indent="-282575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921385" algn="l"/>
              </a:tabLst>
            </a:pPr>
            <a:r>
              <a:rPr dirty="0" sz="2800">
                <a:latin typeface="华文楷体"/>
                <a:cs typeface="华文楷体"/>
              </a:rPr>
              <a:t>行</a:t>
            </a:r>
            <a:r>
              <a:rPr dirty="0" sz="2800" spc="-5">
                <a:latin typeface="华文楷体"/>
                <a:cs typeface="华文楷体"/>
              </a:rPr>
              <a:t>星</a:t>
            </a:r>
            <a:endParaRPr sz="2800">
              <a:latin typeface="华文楷体"/>
              <a:cs typeface="华文楷体"/>
            </a:endParaRPr>
          </a:p>
          <a:p>
            <a:pPr marL="187960" indent="-175260">
              <a:lnSpc>
                <a:spcPct val="100000"/>
              </a:lnSpc>
              <a:spcBef>
                <a:spcPts val="1605"/>
              </a:spcBef>
              <a:buSzPct val="95000"/>
              <a:buAutoNum type="arabicPeriod"/>
              <a:tabLst>
                <a:tab pos="188595" algn="l"/>
              </a:tabLst>
            </a:pPr>
            <a:r>
              <a:rPr dirty="0" sz="2000">
                <a:latin typeface="华文楷体"/>
                <a:cs typeface="华文楷体"/>
              </a:rPr>
              <a:t>像地球、金星、木星等绕着太阳（恒星）转的天体称为行星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  <a:p>
            <a:pPr marL="212725" indent="-175260">
              <a:lnSpc>
                <a:spcPct val="100000"/>
              </a:lnSpc>
              <a:spcBef>
                <a:spcPts val="905"/>
              </a:spcBef>
              <a:buSzPct val="95000"/>
              <a:buAutoNum type="arabicPeriod"/>
              <a:tabLst>
                <a:tab pos="213360" algn="l"/>
              </a:tabLst>
            </a:pPr>
            <a:r>
              <a:rPr dirty="0" sz="2000">
                <a:latin typeface="华文楷体"/>
                <a:cs typeface="华文楷体"/>
              </a:rPr>
              <a:t>恒星是发光发热的星体，行星本身不发光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  <a:p>
            <a:pPr lvl="1" marL="1355725" marR="1809114">
              <a:lnSpc>
                <a:spcPct val="150000"/>
              </a:lnSpc>
              <a:spcBef>
                <a:spcPts val="1255"/>
              </a:spcBef>
              <a:buSzPct val="94444"/>
              <a:buFont typeface="Wingdings"/>
              <a:buChar char=""/>
              <a:tabLst>
                <a:tab pos="1538605" algn="l"/>
              </a:tabLst>
            </a:pPr>
            <a:r>
              <a:rPr dirty="0" sz="1800">
                <a:latin typeface="华文楷体"/>
                <a:cs typeface="华文楷体"/>
              </a:rPr>
              <a:t>东汉（二世纪）张衡观测记录了两千 五百颗恒星，发明了浑天仪、地动仪。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5555" y="4577232"/>
            <a:ext cx="3752850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华文楷体"/>
                <a:cs typeface="华文楷体"/>
              </a:rPr>
              <a:t>*月球背面的张衡环形山”</a:t>
            </a:r>
            <a:endParaRPr sz="1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华文楷体"/>
                <a:cs typeface="华文楷体"/>
              </a:rPr>
              <a:t>*小行星1802命名为“张衡小行星”。</a:t>
            </a:r>
            <a:endParaRPr sz="1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83940" y="1240446"/>
            <a:ext cx="49028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一、对行星运动规律的认</a:t>
            </a:r>
            <a:r>
              <a:rPr dirty="0" sz="3200" spc="5">
                <a:latin typeface="黑体"/>
                <a:cs typeface="黑体"/>
              </a:rPr>
              <a:t>识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6195" y="2263775"/>
            <a:ext cx="2676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华文楷体"/>
                <a:cs typeface="华文楷体"/>
              </a:rPr>
              <a:t>1</a:t>
            </a:r>
            <a:r>
              <a:rPr dirty="0" sz="2400" spc="-5" b="1" i="1">
                <a:latin typeface="华文楷体"/>
                <a:cs typeface="华文楷体"/>
              </a:rPr>
              <a:t>.</a:t>
            </a:r>
            <a:r>
              <a:rPr dirty="0" sz="2400" b="1" i="1">
                <a:latin typeface="华文楷体"/>
                <a:cs typeface="华文楷体"/>
              </a:rPr>
              <a:t>地心说</a:t>
            </a:r>
            <a:r>
              <a:rPr dirty="0" sz="2400">
                <a:latin typeface="华文楷体"/>
                <a:cs typeface="华文楷体"/>
              </a:rPr>
              <a:t>——托勒密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9952" y="3192779"/>
            <a:ext cx="5680075" cy="2585085"/>
          </a:xfrm>
          <a:custGeom>
            <a:avLst/>
            <a:gdLst/>
            <a:ahLst/>
            <a:cxnLst/>
            <a:rect l="l" t="t" r="r" b="b"/>
            <a:pathLst>
              <a:path w="5680075" h="2585085">
                <a:moveTo>
                  <a:pt x="0" y="0"/>
                </a:moveTo>
                <a:lnTo>
                  <a:pt x="5679948" y="0"/>
                </a:lnTo>
                <a:lnTo>
                  <a:pt x="5679948" y="2584704"/>
                </a:lnTo>
                <a:lnTo>
                  <a:pt x="0" y="2584704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39952" y="3175673"/>
            <a:ext cx="5680075" cy="249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 marR="323215" indent="400050">
              <a:lnSpc>
                <a:spcPct val="15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为了解释行星的逆行，</a:t>
            </a:r>
            <a:r>
              <a:rPr dirty="0" sz="1800" spc="-100">
                <a:latin typeface="华文楷体"/>
                <a:cs typeface="华文楷体"/>
              </a:rPr>
              <a:t> </a:t>
            </a:r>
            <a:r>
              <a:rPr dirty="0" sz="1800">
                <a:latin typeface="华文楷体"/>
                <a:cs typeface="华文楷体"/>
              </a:rPr>
              <a:t>古希腊人提出一个理论。 这个理论认为每个行星都沿着圆运动，这个圆叫作</a:t>
            </a:r>
            <a:endParaRPr sz="1800">
              <a:latin typeface="华文楷体"/>
              <a:cs typeface="华文楷体"/>
            </a:endParaRPr>
          </a:p>
          <a:p>
            <a:pPr marL="9017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华文楷体"/>
                <a:cs typeface="华文楷体"/>
              </a:rPr>
              <a:t>“本轮”，同时本轮的圆心又环绕着地球沿一个叫作</a:t>
            </a:r>
            <a:endParaRPr sz="1800">
              <a:latin typeface="华文楷体"/>
              <a:cs typeface="华文楷体"/>
            </a:endParaRPr>
          </a:p>
          <a:p>
            <a:pPr marL="90170" marR="101600">
              <a:lnSpc>
                <a:spcPct val="150000"/>
              </a:lnSpc>
            </a:pPr>
            <a:r>
              <a:rPr dirty="0" sz="1800">
                <a:latin typeface="华文楷体"/>
                <a:cs typeface="华文楷体"/>
              </a:rPr>
              <a:t>“均轮”的大圆运动……这个理论在公元</a:t>
            </a:r>
            <a:r>
              <a:rPr dirty="0" sz="1800" spc="-50">
                <a:latin typeface="华文楷体"/>
                <a:cs typeface="华文楷体"/>
              </a:rPr>
              <a:t> </a:t>
            </a:r>
            <a:r>
              <a:rPr dirty="0" sz="1800">
                <a:latin typeface="华文楷体"/>
                <a:cs typeface="华文楷体"/>
              </a:rPr>
              <a:t>2</a:t>
            </a:r>
            <a:r>
              <a:rPr dirty="0" sz="1800" spc="-50">
                <a:latin typeface="华文楷体"/>
                <a:cs typeface="华文楷体"/>
              </a:rPr>
              <a:t> </a:t>
            </a:r>
            <a:r>
              <a:rPr dirty="0" sz="1800">
                <a:latin typeface="华文楷体"/>
                <a:cs typeface="华文楷体"/>
              </a:rPr>
              <a:t>世纪由伟大 的古代天文学家托勒密完善而成。</a:t>
            </a:r>
            <a:endParaRPr sz="1800">
              <a:latin typeface="华文楷体"/>
              <a:cs typeface="华文楷体"/>
            </a:endParaRPr>
          </a:p>
          <a:p>
            <a:pPr marL="49022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华文楷体"/>
                <a:cs typeface="华文楷体"/>
              </a:rPr>
              <a:t>我们</a:t>
            </a:r>
            <a:r>
              <a:rPr dirty="0" sz="1800">
                <a:solidFill>
                  <a:srgbClr val="FF0000"/>
                </a:solidFill>
                <a:latin typeface="华文楷体"/>
                <a:cs typeface="华文楷体"/>
              </a:rPr>
              <a:t>把这个理论称为地心说</a:t>
            </a:r>
            <a:r>
              <a:rPr dirty="0" sz="1800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20128" y="4654296"/>
            <a:ext cx="3852672" cy="111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16679" y="2132076"/>
            <a:ext cx="5857240" cy="922019"/>
          </a:xfrm>
          <a:prstGeom prst="rect">
            <a:avLst/>
          </a:prstGeom>
          <a:solidFill>
            <a:srgbClr val="DAE2F3"/>
          </a:solidFill>
        </p:spPr>
        <p:txBody>
          <a:bodyPr wrap="square" lIns="0" tIns="18415" rIns="0" bIns="0" rtlCol="0" vert="horz">
            <a:spAutoFit/>
          </a:bodyPr>
          <a:lstStyle/>
          <a:p>
            <a:pPr algn="just" marL="92075" marR="270510" indent="457200">
              <a:lnSpc>
                <a:spcPct val="100000"/>
              </a:lnSpc>
              <a:spcBef>
                <a:spcPts val="145"/>
              </a:spcBef>
            </a:pPr>
            <a:r>
              <a:rPr dirty="0" sz="1800">
                <a:latin typeface="华文楷体"/>
                <a:cs typeface="华文楷体"/>
              </a:rPr>
              <a:t>生活在地球上的古人通过观察都自然地认为，地球 是静止不动的，太阳、月球和星星从头上飞过，地球是 宇宙的中心。太阳、月亮、其它星体绕着地球运动。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45540" y="3358121"/>
            <a:ext cx="3757295" cy="2364105"/>
          </a:xfrm>
          <a:custGeom>
            <a:avLst/>
            <a:gdLst/>
            <a:ahLst/>
            <a:cxnLst/>
            <a:rect l="l" t="t" r="r" b="b"/>
            <a:pathLst>
              <a:path w="3757295" h="2364104">
                <a:moveTo>
                  <a:pt x="3752303" y="2364016"/>
                </a:moveTo>
                <a:lnTo>
                  <a:pt x="4762" y="2364016"/>
                </a:lnTo>
                <a:lnTo>
                  <a:pt x="3289" y="2363787"/>
                </a:lnTo>
                <a:lnTo>
                  <a:pt x="1968" y="2363114"/>
                </a:lnTo>
                <a:lnTo>
                  <a:pt x="914" y="2362060"/>
                </a:lnTo>
                <a:lnTo>
                  <a:pt x="241" y="2360726"/>
                </a:lnTo>
                <a:lnTo>
                  <a:pt x="0" y="2359253"/>
                </a:lnTo>
                <a:lnTo>
                  <a:pt x="0" y="4762"/>
                </a:lnTo>
                <a:lnTo>
                  <a:pt x="4762" y="0"/>
                </a:lnTo>
                <a:lnTo>
                  <a:pt x="3752303" y="0"/>
                </a:lnTo>
                <a:lnTo>
                  <a:pt x="375706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354491"/>
                </a:lnTo>
                <a:lnTo>
                  <a:pt x="4762" y="2354491"/>
                </a:lnTo>
                <a:lnTo>
                  <a:pt x="9525" y="2359253"/>
                </a:lnTo>
                <a:lnTo>
                  <a:pt x="3757066" y="2359253"/>
                </a:lnTo>
                <a:lnTo>
                  <a:pt x="3756837" y="2360726"/>
                </a:lnTo>
                <a:lnTo>
                  <a:pt x="3756164" y="2362060"/>
                </a:lnTo>
                <a:lnTo>
                  <a:pt x="3755110" y="2363114"/>
                </a:lnTo>
                <a:lnTo>
                  <a:pt x="3753777" y="2363787"/>
                </a:lnTo>
                <a:lnTo>
                  <a:pt x="3752303" y="2364016"/>
                </a:lnTo>
                <a:close/>
              </a:path>
              <a:path w="3757295" h="23641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757295" h="2364104">
                <a:moveTo>
                  <a:pt x="374754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747541" y="4762"/>
                </a:lnTo>
                <a:lnTo>
                  <a:pt x="3747541" y="9525"/>
                </a:lnTo>
                <a:close/>
              </a:path>
              <a:path w="3757295" h="2364104">
                <a:moveTo>
                  <a:pt x="3747541" y="2359253"/>
                </a:moveTo>
                <a:lnTo>
                  <a:pt x="3747541" y="4762"/>
                </a:lnTo>
                <a:lnTo>
                  <a:pt x="3752303" y="9525"/>
                </a:lnTo>
                <a:lnTo>
                  <a:pt x="3757066" y="9525"/>
                </a:lnTo>
                <a:lnTo>
                  <a:pt x="3757066" y="2354491"/>
                </a:lnTo>
                <a:lnTo>
                  <a:pt x="3752303" y="2354491"/>
                </a:lnTo>
                <a:lnTo>
                  <a:pt x="3747541" y="2359253"/>
                </a:lnTo>
                <a:close/>
              </a:path>
              <a:path w="3757295" h="2364104">
                <a:moveTo>
                  <a:pt x="3757066" y="9525"/>
                </a:moveTo>
                <a:lnTo>
                  <a:pt x="3752303" y="9525"/>
                </a:lnTo>
                <a:lnTo>
                  <a:pt x="3747541" y="4762"/>
                </a:lnTo>
                <a:lnTo>
                  <a:pt x="3757066" y="4762"/>
                </a:lnTo>
                <a:lnTo>
                  <a:pt x="3757066" y="9525"/>
                </a:lnTo>
                <a:close/>
              </a:path>
              <a:path w="3757295" h="2364104">
                <a:moveTo>
                  <a:pt x="9525" y="2359253"/>
                </a:moveTo>
                <a:lnTo>
                  <a:pt x="4762" y="2354491"/>
                </a:lnTo>
                <a:lnTo>
                  <a:pt x="9525" y="2354491"/>
                </a:lnTo>
                <a:lnTo>
                  <a:pt x="9525" y="2359253"/>
                </a:lnTo>
                <a:close/>
              </a:path>
              <a:path w="3757295" h="2364104">
                <a:moveTo>
                  <a:pt x="3747541" y="2359253"/>
                </a:moveTo>
                <a:lnTo>
                  <a:pt x="9525" y="2359253"/>
                </a:lnTo>
                <a:lnTo>
                  <a:pt x="9525" y="2354491"/>
                </a:lnTo>
                <a:lnTo>
                  <a:pt x="3747541" y="2354491"/>
                </a:lnTo>
                <a:lnTo>
                  <a:pt x="3747541" y="2359253"/>
                </a:lnTo>
                <a:close/>
              </a:path>
              <a:path w="3757295" h="2364104">
                <a:moveTo>
                  <a:pt x="3757066" y="2359253"/>
                </a:moveTo>
                <a:lnTo>
                  <a:pt x="3747541" y="2359253"/>
                </a:lnTo>
                <a:lnTo>
                  <a:pt x="3752303" y="2354491"/>
                </a:lnTo>
                <a:lnTo>
                  <a:pt x="3757066" y="2354491"/>
                </a:lnTo>
                <a:lnTo>
                  <a:pt x="3757066" y="2359253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29043" y="3357931"/>
            <a:ext cx="3582035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dirty="0" sz="1400" b="1" i="1">
                <a:latin typeface="华文楷体"/>
                <a:cs typeface="华文楷体"/>
              </a:rPr>
              <a:t>行星的逆行</a:t>
            </a:r>
            <a:r>
              <a:rPr dirty="0" sz="1400" spc="5">
                <a:latin typeface="华文楷体"/>
                <a:cs typeface="华文楷体"/>
              </a:rPr>
              <a:t>：</a:t>
            </a:r>
            <a:r>
              <a:rPr dirty="0" sz="1400" spc="-25">
                <a:latin typeface="华文楷体"/>
                <a:cs typeface="华文楷体"/>
              </a:rPr>
              <a:t> </a:t>
            </a:r>
            <a:r>
              <a:rPr dirty="0" sz="1400">
                <a:latin typeface="华文楷体"/>
                <a:cs typeface="华文楷体"/>
              </a:rPr>
              <a:t>观察表明，行星并非总向</a:t>
            </a:r>
            <a:r>
              <a:rPr dirty="0" sz="1400" spc="5">
                <a:latin typeface="华文楷体"/>
                <a:cs typeface="华文楷体"/>
              </a:rPr>
              <a:t>一 </a:t>
            </a:r>
            <a:r>
              <a:rPr dirty="0" sz="1400">
                <a:latin typeface="华文楷体"/>
                <a:cs typeface="华文楷体"/>
              </a:rPr>
              <a:t>个方向移动。大多数时间它相对于恒星由西</a:t>
            </a:r>
            <a:r>
              <a:rPr dirty="0" sz="1400">
                <a:latin typeface="华文楷体"/>
                <a:cs typeface="华文楷体"/>
              </a:rPr>
              <a:t>向 </a:t>
            </a:r>
            <a:r>
              <a:rPr dirty="0" sz="1400">
                <a:latin typeface="华文楷体"/>
                <a:cs typeface="华文楷体"/>
              </a:rPr>
              <a:t>东移动</a:t>
            </a:r>
            <a:r>
              <a:rPr dirty="0" sz="1400" spc="5">
                <a:latin typeface="华文楷体"/>
                <a:cs typeface="华文楷体"/>
              </a:rPr>
              <a:t>，</a:t>
            </a:r>
            <a:r>
              <a:rPr dirty="0" sz="1400" spc="-30">
                <a:latin typeface="华文楷体"/>
                <a:cs typeface="华文楷体"/>
              </a:rPr>
              <a:t> </a:t>
            </a:r>
            <a:r>
              <a:rPr dirty="0" sz="1400">
                <a:latin typeface="华文楷体"/>
                <a:cs typeface="华文楷体"/>
              </a:rPr>
              <a:t>但有时却要停下来，然后向西移</a:t>
            </a:r>
            <a:r>
              <a:rPr dirty="0" sz="1400" spc="5">
                <a:latin typeface="华文楷体"/>
                <a:cs typeface="华文楷体"/>
              </a:rPr>
              <a:t>动 </a:t>
            </a:r>
            <a:r>
              <a:rPr dirty="0" sz="1400">
                <a:latin typeface="华文楷体"/>
                <a:cs typeface="华文楷体"/>
              </a:rPr>
              <a:t>一段时间，随后又向东移动，这个现象叫作</a:t>
            </a:r>
            <a:r>
              <a:rPr dirty="0" sz="1400">
                <a:latin typeface="华文楷体"/>
                <a:cs typeface="华文楷体"/>
              </a:rPr>
              <a:t>行 </a:t>
            </a:r>
            <a:r>
              <a:rPr dirty="0" sz="1400">
                <a:latin typeface="华文楷体"/>
                <a:cs typeface="华文楷体"/>
              </a:rPr>
              <a:t>星的逆</a:t>
            </a:r>
            <a:r>
              <a:rPr dirty="0" sz="1400" spc="350">
                <a:latin typeface="华文楷体"/>
                <a:cs typeface="华文楷体"/>
              </a:rPr>
              <a:t>行</a:t>
            </a:r>
            <a:r>
              <a:rPr dirty="0" sz="1400" spc="5">
                <a:latin typeface="华文楷体"/>
                <a:cs typeface="华文楷体"/>
              </a:rPr>
              <a:t>。</a:t>
            </a:r>
            <a:endParaRPr sz="14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26752" y="1769364"/>
            <a:ext cx="1400555" cy="1319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6820" y="5032247"/>
            <a:ext cx="1488948" cy="1495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9634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83940" y="1240446"/>
            <a:ext cx="49028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一、对行星运动规律的认</a:t>
            </a:r>
            <a:r>
              <a:rPr dirty="0" sz="3200" spc="5">
                <a:latin typeface="黑体"/>
                <a:cs typeface="黑体"/>
              </a:rPr>
              <a:t>识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19516" y="1933955"/>
            <a:ext cx="2113787" cy="206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72819" y="2215375"/>
            <a:ext cx="6663055" cy="4244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华文楷体"/>
                <a:cs typeface="华文楷体"/>
              </a:rPr>
              <a:t>2.</a:t>
            </a:r>
            <a:r>
              <a:rPr dirty="0" sz="2400" b="1" i="1">
                <a:latin typeface="华文楷体"/>
                <a:cs typeface="华文楷体"/>
              </a:rPr>
              <a:t>日心说</a:t>
            </a:r>
            <a:r>
              <a:rPr dirty="0" sz="2400">
                <a:latin typeface="华文楷体"/>
                <a:cs typeface="华文楷体"/>
              </a:rPr>
              <a:t>——哥白尼《天体运行论》</a:t>
            </a:r>
            <a:endParaRPr sz="2400">
              <a:latin typeface="华文楷体"/>
              <a:cs typeface="华文楷体"/>
            </a:endParaRPr>
          </a:p>
          <a:p>
            <a:pPr marL="12700" marR="534035">
              <a:lnSpc>
                <a:spcPct val="150000"/>
              </a:lnSpc>
              <a:spcBef>
                <a:spcPts val="65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>
                <a:latin typeface="华文楷体"/>
                <a:cs typeface="华文楷体"/>
              </a:rPr>
              <a:t>哥白</a:t>
            </a:r>
            <a:r>
              <a:rPr dirty="0" sz="2000" spc="500">
                <a:latin typeface="华文楷体"/>
                <a:cs typeface="华文楷体"/>
              </a:rPr>
              <a:t>尼</a:t>
            </a:r>
            <a:r>
              <a:rPr dirty="0" sz="2000">
                <a:latin typeface="华文楷体"/>
                <a:cs typeface="华文楷体"/>
              </a:rPr>
              <a:t>坚信宇宙与自然是美的，而美的东西一定是</a:t>
            </a:r>
            <a:r>
              <a:rPr dirty="0" sz="2000">
                <a:latin typeface="华文楷体"/>
                <a:cs typeface="华文楷体"/>
              </a:rPr>
              <a:t>简 </a:t>
            </a:r>
            <a:r>
              <a:rPr dirty="0" sz="2000">
                <a:latin typeface="华文楷体"/>
                <a:cs typeface="华文楷体"/>
              </a:rPr>
              <a:t>单与和谐的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  <a:p>
            <a:pPr marL="12700" marR="474980">
              <a:lnSpc>
                <a:spcPct val="150000"/>
              </a:lnSpc>
              <a:spcBef>
                <a:spcPts val="489"/>
              </a:spcBef>
            </a:pP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哥白尼提出：行星和地球绕太阳做匀速圆周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运</a:t>
            </a:r>
            <a:r>
              <a:rPr dirty="0" sz="2000" spc="-5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动，只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有 </a:t>
            </a: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月球环绕地球运行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。</a:t>
            </a:r>
            <a:endParaRPr sz="2000">
              <a:latin typeface="Microsoft JhengHei"/>
              <a:cs typeface="Microsoft JhengHei"/>
            </a:endParaRPr>
          </a:p>
          <a:p>
            <a:pPr marL="215265" indent="-202565">
              <a:lnSpc>
                <a:spcPct val="100000"/>
              </a:lnSpc>
              <a:spcBef>
                <a:spcPts val="101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>
                <a:latin typeface="华文楷体"/>
                <a:cs typeface="华文楷体"/>
              </a:rPr>
              <a:t>这个理论也解释了行星逆行等许多现象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  <a:p>
            <a:pPr algn="just" marL="12700" marR="5080">
              <a:lnSpc>
                <a:spcPct val="150000"/>
              </a:lnSpc>
              <a:spcBef>
                <a:spcPts val="58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>
                <a:latin typeface="华文楷体"/>
                <a:cs typeface="华文楷体"/>
              </a:rPr>
              <a:t>到了</a:t>
            </a:r>
            <a:r>
              <a:rPr dirty="0" sz="2000" spc="-5">
                <a:latin typeface="华文楷体"/>
                <a:cs typeface="华文楷体"/>
              </a:rPr>
              <a:t>17</a:t>
            </a:r>
            <a:r>
              <a:rPr dirty="0" sz="2000" spc="-65">
                <a:latin typeface="华文楷体"/>
                <a:cs typeface="华文楷体"/>
              </a:rPr>
              <a:t> </a:t>
            </a:r>
            <a:r>
              <a:rPr dirty="0" sz="2000">
                <a:latin typeface="华文楷体"/>
                <a:cs typeface="华文楷体"/>
              </a:rPr>
              <a:t>世纪初，伽利略发明的望远镜为地心宇宙论画上</a:t>
            </a:r>
            <a:r>
              <a:rPr dirty="0" sz="2000" spc="5">
                <a:latin typeface="华文楷体"/>
                <a:cs typeface="华文楷体"/>
              </a:rPr>
              <a:t>了 </a:t>
            </a:r>
            <a:r>
              <a:rPr dirty="0" sz="2000">
                <a:latin typeface="华文楷体"/>
                <a:cs typeface="华文楷体"/>
              </a:rPr>
              <a:t>最后的句号。</a:t>
            </a:r>
            <a:r>
              <a:rPr dirty="0" sz="2000" spc="-5">
                <a:latin typeface="华文楷体"/>
                <a:cs typeface="华文楷体"/>
              </a:rPr>
              <a:t>1609</a:t>
            </a:r>
            <a:r>
              <a:rPr dirty="0" sz="2000" spc="-90">
                <a:latin typeface="华文楷体"/>
                <a:cs typeface="华文楷体"/>
              </a:rPr>
              <a:t> </a:t>
            </a:r>
            <a:r>
              <a:rPr dirty="0" sz="2000">
                <a:latin typeface="华文楷体"/>
                <a:cs typeface="华文楷体"/>
              </a:rPr>
              <a:t>年，他用望远镜观察发现了围绕木星转</a:t>
            </a:r>
            <a:r>
              <a:rPr dirty="0" sz="2000" spc="5">
                <a:latin typeface="华文楷体"/>
                <a:cs typeface="华文楷体"/>
              </a:rPr>
              <a:t>动 </a:t>
            </a:r>
            <a:r>
              <a:rPr dirty="0" sz="2000">
                <a:latin typeface="华文楷体"/>
                <a:cs typeface="华文楷体"/>
              </a:rPr>
              <a:t>的“月球”，进一步表明地球不是宇宙的中</a:t>
            </a:r>
            <a:r>
              <a:rPr dirty="0" sz="2000" spc="5">
                <a:latin typeface="华文楷体"/>
                <a:cs typeface="华文楷体"/>
              </a:rPr>
              <a:t>心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45068" y="4392167"/>
            <a:ext cx="1792224" cy="2098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7744" y="4242815"/>
            <a:ext cx="4197096" cy="202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1895" y="2008936"/>
            <a:ext cx="1021016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C00000"/>
                </a:solidFill>
                <a:latin typeface="Microsoft JhengHei"/>
                <a:cs typeface="Microsoft JhengHei"/>
              </a:rPr>
              <a:t>从表面上看，日心说与地心说不过是参考系的改变。其实，这</a:t>
            </a:r>
            <a:r>
              <a:rPr dirty="0" sz="2800" spc="-5">
                <a:solidFill>
                  <a:srgbClr val="C00000"/>
                </a:solidFill>
                <a:latin typeface="Microsoft JhengHei"/>
                <a:cs typeface="Microsoft JhengHei"/>
              </a:rPr>
              <a:t>是 </a:t>
            </a:r>
            <a:r>
              <a:rPr dirty="0" sz="2800">
                <a:solidFill>
                  <a:srgbClr val="C00000"/>
                </a:solidFill>
                <a:latin typeface="Microsoft JhengHei"/>
                <a:cs typeface="Microsoft JhengHei"/>
              </a:rPr>
              <a:t>一次真正的科学革命，因为它使人们的世界观发生了重大变革</a:t>
            </a:r>
            <a:r>
              <a:rPr dirty="0" sz="2800" spc="-5">
                <a:solidFill>
                  <a:srgbClr val="C00000"/>
                </a:solidFill>
                <a:latin typeface="Microsoft JhengHei"/>
                <a:cs typeface="Microsoft JhengHei"/>
              </a:rPr>
              <a:t>。 </a:t>
            </a:r>
            <a:r>
              <a:rPr dirty="0" sz="2800">
                <a:solidFill>
                  <a:srgbClr val="C00000"/>
                </a:solidFill>
                <a:latin typeface="Microsoft JhengHei"/>
                <a:cs typeface="Microsoft JhengHei"/>
              </a:rPr>
              <a:t>宇宙中心的转变暗示了宇宙</a:t>
            </a:r>
            <a:r>
              <a:rPr dirty="0" sz="2800" spc="-5">
                <a:solidFill>
                  <a:srgbClr val="C00000"/>
                </a:solidFill>
                <a:latin typeface="Microsoft JhengHei"/>
                <a:cs typeface="Microsoft JhengHei"/>
              </a:rPr>
              <a:t>可</a:t>
            </a:r>
            <a:r>
              <a:rPr dirty="0" sz="2800" spc="8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2800">
                <a:solidFill>
                  <a:srgbClr val="C00000"/>
                </a:solidFill>
                <a:latin typeface="Microsoft JhengHei"/>
                <a:cs typeface="Microsoft JhengHei"/>
              </a:rPr>
              <a:t>能根本没有中心</a:t>
            </a:r>
            <a:r>
              <a:rPr dirty="0" sz="2800" spc="-5">
                <a:solidFill>
                  <a:srgbClr val="C00000"/>
                </a:solidFill>
                <a:latin typeface="Microsoft JhengHei"/>
                <a:cs typeface="Microsoft JhengHei"/>
              </a:rPr>
              <a:t>！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83940" y="1240446"/>
            <a:ext cx="49028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一、对行星运动规律的认</a:t>
            </a:r>
            <a:r>
              <a:rPr dirty="0" sz="3200" spc="5">
                <a:latin typeface="黑体"/>
                <a:cs typeface="黑体"/>
              </a:rPr>
              <a:t>识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25167" y="2683764"/>
            <a:ext cx="2712720" cy="2566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3038" y="2380259"/>
            <a:ext cx="10163175" cy="33102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719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华文楷体"/>
                <a:cs typeface="华文楷体"/>
              </a:rPr>
              <a:t>3.</a:t>
            </a:r>
            <a:r>
              <a:rPr dirty="0" sz="2400">
                <a:latin typeface="华文楷体"/>
                <a:cs typeface="华文楷体"/>
              </a:rPr>
              <a:t>第谷——天才的观测家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550"/>
              </a:spcBef>
            </a:pPr>
            <a:r>
              <a:rPr dirty="0" sz="2000">
                <a:latin typeface="Microsoft JhengHei"/>
                <a:cs typeface="Microsoft JhengHei"/>
              </a:rPr>
              <a:t>他的天象记录，几乎包罗了望远镜发明之前肉眼所能观测的全</a:t>
            </a:r>
            <a:r>
              <a:rPr dirty="0" sz="2000" spc="5">
                <a:latin typeface="Microsoft JhengHei"/>
                <a:cs typeface="Microsoft JhengHei"/>
              </a:rPr>
              <a:t>部</a:t>
            </a:r>
            <a:endParaRPr sz="20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algn="just" marL="447040" marR="3869054">
              <a:lnSpc>
                <a:spcPct val="150000"/>
              </a:lnSpc>
              <a:buSzPct val="95000"/>
              <a:buFont typeface="Wingdings"/>
              <a:buChar char=""/>
              <a:tabLst>
                <a:tab pos="650875" algn="l"/>
              </a:tabLst>
            </a:pPr>
            <a:r>
              <a:rPr dirty="0" sz="2000">
                <a:latin typeface="华文楷体"/>
                <a:cs typeface="华文楷体"/>
              </a:rPr>
              <a:t>在他以前，人们测量天体位置的误差大约</a:t>
            </a:r>
            <a:r>
              <a:rPr dirty="0" sz="2000" spc="5">
                <a:latin typeface="华文楷体"/>
                <a:cs typeface="华文楷体"/>
              </a:rPr>
              <a:t>是</a:t>
            </a:r>
            <a:r>
              <a:rPr dirty="0" sz="2000" spc="-85">
                <a:latin typeface="华文楷体"/>
                <a:cs typeface="华文楷体"/>
              </a:rPr>
              <a:t> </a:t>
            </a:r>
            <a:r>
              <a:rPr dirty="0" sz="2000" spc="-5">
                <a:latin typeface="华文楷体"/>
                <a:cs typeface="华文楷体"/>
              </a:rPr>
              <a:t>10′，  </a:t>
            </a:r>
            <a:r>
              <a:rPr dirty="0" sz="2000">
                <a:latin typeface="华文楷体"/>
                <a:cs typeface="华文楷体"/>
              </a:rPr>
              <a:t>第谷把这个不确定性减小</a:t>
            </a:r>
            <a:r>
              <a:rPr dirty="0" sz="2000" spc="5">
                <a:latin typeface="华文楷体"/>
                <a:cs typeface="华文楷体"/>
              </a:rPr>
              <a:t>到</a:t>
            </a:r>
            <a:r>
              <a:rPr dirty="0" sz="2000" spc="-50">
                <a:latin typeface="华文楷体"/>
                <a:cs typeface="华文楷体"/>
              </a:rPr>
              <a:t> </a:t>
            </a:r>
            <a:r>
              <a:rPr dirty="0" sz="2000" spc="-5">
                <a:latin typeface="华文楷体"/>
                <a:cs typeface="华文楷体"/>
              </a:rPr>
              <a:t>2′</a:t>
            </a:r>
            <a:r>
              <a:rPr dirty="0" sz="2000">
                <a:latin typeface="华文楷体"/>
                <a:cs typeface="华文楷体"/>
              </a:rPr>
              <a:t>。他的观测结果为</a:t>
            </a:r>
            <a:r>
              <a:rPr dirty="0" sz="2000" spc="5">
                <a:latin typeface="华文楷体"/>
                <a:cs typeface="华文楷体"/>
              </a:rPr>
              <a:t>哥 </a:t>
            </a:r>
            <a:r>
              <a:rPr dirty="0" sz="2000">
                <a:latin typeface="华文楷体"/>
                <a:cs typeface="华文楷体"/>
              </a:rPr>
              <a:t>白尼的学说提供了关键性的支持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2320"/>
              </a:spcBef>
            </a:pPr>
            <a:r>
              <a:rPr dirty="0" sz="1600">
                <a:latin typeface="华文楷体"/>
                <a:cs typeface="华文楷体"/>
              </a:rPr>
              <a:t>最后一位肉眼观测星星的天文学</a:t>
            </a:r>
            <a:r>
              <a:rPr dirty="0" sz="1600" spc="-5">
                <a:latin typeface="华文楷体"/>
                <a:cs typeface="华文楷体"/>
              </a:rPr>
              <a:t>家</a:t>
            </a:r>
            <a:endParaRPr sz="16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83940" y="1240446"/>
            <a:ext cx="49028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一、对行星运动规律的认</a:t>
            </a:r>
            <a:r>
              <a:rPr dirty="0" sz="3200" spc="5">
                <a:latin typeface="黑体"/>
                <a:cs typeface="黑体"/>
              </a:rPr>
              <a:t>识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8072" y="2350287"/>
            <a:ext cx="5931535" cy="3356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41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华文楷体"/>
                <a:cs typeface="华文楷体"/>
              </a:rPr>
              <a:t>4.</a:t>
            </a:r>
            <a:r>
              <a:rPr dirty="0" sz="2400">
                <a:latin typeface="华文楷体"/>
                <a:cs typeface="华文楷体"/>
              </a:rPr>
              <a:t>开普勒——天空立法者</a:t>
            </a:r>
            <a:endParaRPr sz="2400">
              <a:latin typeface="华文楷体"/>
              <a:cs typeface="华文楷体"/>
            </a:endParaRPr>
          </a:p>
          <a:p>
            <a:pPr marL="12700" marR="5080" indent="444500">
              <a:lnSpc>
                <a:spcPct val="150000"/>
              </a:lnSpc>
              <a:spcBef>
                <a:spcPts val="240"/>
              </a:spcBef>
            </a:pPr>
            <a:r>
              <a:rPr dirty="0" sz="2000">
                <a:latin typeface="华文楷体"/>
                <a:cs typeface="华文楷体"/>
              </a:rPr>
              <a:t>开普勒相信哥白尼的学说，所以开始时他按行</a:t>
            </a:r>
            <a:r>
              <a:rPr dirty="0" sz="2000" spc="5">
                <a:latin typeface="华文楷体"/>
                <a:cs typeface="华文楷体"/>
              </a:rPr>
              <a:t>星 </a:t>
            </a:r>
            <a:r>
              <a:rPr dirty="0" sz="2000">
                <a:latin typeface="华文楷体"/>
                <a:cs typeface="华文楷体"/>
              </a:rPr>
              <a:t>绕太阳做匀速圆</a:t>
            </a:r>
            <a:r>
              <a:rPr dirty="0" sz="2000" spc="500">
                <a:latin typeface="华文楷体"/>
                <a:cs typeface="华文楷体"/>
              </a:rPr>
              <a:t>周</a:t>
            </a:r>
            <a:r>
              <a:rPr dirty="0" sz="2000">
                <a:latin typeface="华文楷体"/>
                <a:cs typeface="华文楷体"/>
              </a:rPr>
              <a:t>运动的观点来思考问题。在他对</a:t>
            </a:r>
            <a:r>
              <a:rPr dirty="0" sz="2000">
                <a:latin typeface="华文楷体"/>
                <a:cs typeface="华文楷体"/>
              </a:rPr>
              <a:t>火 </a:t>
            </a:r>
            <a:r>
              <a:rPr dirty="0" sz="2000">
                <a:latin typeface="华文楷体"/>
                <a:cs typeface="华文楷体"/>
              </a:rPr>
              <a:t>星轨道的研究中</a:t>
            </a:r>
            <a:r>
              <a:rPr dirty="0" sz="2000" spc="-5">
                <a:latin typeface="华文楷体"/>
                <a:cs typeface="华文楷体"/>
              </a:rPr>
              <a:t>，70</a:t>
            </a:r>
            <a:r>
              <a:rPr dirty="0" sz="2000" spc="-75">
                <a:latin typeface="华文楷体"/>
                <a:cs typeface="华文楷体"/>
              </a:rPr>
              <a:t> </a:t>
            </a:r>
            <a:r>
              <a:rPr dirty="0" sz="2000">
                <a:latin typeface="华文楷体"/>
                <a:cs typeface="华文楷体"/>
              </a:rPr>
              <a:t>余次尝试所得的结果都与第谷</a:t>
            </a:r>
            <a:r>
              <a:rPr dirty="0" sz="2000" spc="5">
                <a:latin typeface="华文楷体"/>
                <a:cs typeface="华文楷体"/>
              </a:rPr>
              <a:t>的 </a:t>
            </a:r>
            <a:r>
              <a:rPr dirty="0" sz="2000">
                <a:latin typeface="华文楷体"/>
                <a:cs typeface="华文楷体"/>
              </a:rPr>
              <a:t>观测数</a:t>
            </a:r>
            <a:r>
              <a:rPr dirty="0" sz="2000" spc="500">
                <a:latin typeface="华文楷体"/>
                <a:cs typeface="华文楷体"/>
              </a:rPr>
              <a:t>据</a:t>
            </a:r>
            <a:r>
              <a:rPr dirty="0" sz="2000">
                <a:latin typeface="华文楷体"/>
                <a:cs typeface="华文楷体"/>
              </a:rPr>
              <a:t>有至少</a:t>
            </a:r>
            <a:r>
              <a:rPr dirty="0" sz="2000" spc="-5">
                <a:latin typeface="华文楷体"/>
                <a:cs typeface="华文楷体"/>
              </a:rPr>
              <a:t>8′</a:t>
            </a:r>
            <a:r>
              <a:rPr dirty="0" sz="2000">
                <a:latin typeface="华文楷体"/>
                <a:cs typeface="华文楷体"/>
              </a:rPr>
              <a:t>的偏差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  <a:p>
            <a:pPr marL="715010">
              <a:lnSpc>
                <a:spcPct val="100000"/>
              </a:lnSpc>
              <a:spcBef>
                <a:spcPts val="1775"/>
              </a:spcBef>
            </a:pP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是第谷测量错了吗？还是哥白尼错了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？</a:t>
            </a:r>
            <a:endParaRPr sz="2000">
              <a:latin typeface="Microsoft JhengHei"/>
              <a:cs typeface="Microsoft JhengHei"/>
            </a:endParaRPr>
          </a:p>
          <a:p>
            <a:pPr marL="240029">
              <a:lnSpc>
                <a:spcPct val="100000"/>
              </a:lnSpc>
              <a:spcBef>
                <a:spcPts val="2130"/>
              </a:spcBef>
            </a:pPr>
            <a:r>
              <a:rPr dirty="0" sz="2000">
                <a:latin typeface="华文楷体"/>
                <a:cs typeface="华文楷体"/>
              </a:rPr>
              <a:t>“完美的”匀速圆周运动，第一次受到了质</a:t>
            </a:r>
            <a:r>
              <a:rPr dirty="0" sz="2000" spc="5">
                <a:latin typeface="华文楷体"/>
                <a:cs typeface="华文楷体"/>
              </a:rPr>
              <a:t>疑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3812" y="2568219"/>
            <a:ext cx="3652520" cy="322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最后他假设行星绕太阳运动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的 </a:t>
            </a: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轨道不是圆，而是椭圆，终于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解 </a:t>
            </a: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释这种差别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。</a:t>
            </a:r>
            <a:r>
              <a:rPr dirty="0" sz="2000" spc="-5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同时他还发现了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行 </a:t>
            </a: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星运动的其他规律。他把他发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现 </a:t>
            </a: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的规律分别于</a:t>
            </a:r>
            <a:r>
              <a:rPr dirty="0" sz="2000" spc="-55">
                <a:solidFill>
                  <a:srgbClr val="C00000"/>
                </a:solidFill>
                <a:latin typeface="Microsoft JhengHei"/>
                <a:cs typeface="Microsoft JhengHei"/>
              </a:rPr>
              <a:t>1609</a:t>
            </a:r>
            <a:r>
              <a:rPr dirty="0" sz="2000" spc="2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年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和</a:t>
            </a:r>
            <a:r>
              <a:rPr dirty="0" sz="2000" spc="25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2000" spc="-55">
                <a:solidFill>
                  <a:srgbClr val="C00000"/>
                </a:solidFill>
                <a:latin typeface="Microsoft JhengHei"/>
                <a:cs typeface="Microsoft JhengHei"/>
              </a:rPr>
              <a:t>1619</a:t>
            </a:r>
            <a:r>
              <a:rPr dirty="0" sz="2000" spc="2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年 </a:t>
            </a: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公开发表，后人称为开普勒行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星 </a:t>
            </a:r>
            <a:r>
              <a:rPr dirty="0" sz="2000">
                <a:solidFill>
                  <a:srgbClr val="C00000"/>
                </a:solidFill>
                <a:latin typeface="Microsoft JhengHei"/>
                <a:cs typeface="Microsoft JhengHei"/>
              </a:rPr>
              <a:t>运动定律</a:t>
            </a:r>
            <a:r>
              <a:rPr dirty="0" sz="2000" spc="5">
                <a:solidFill>
                  <a:srgbClr val="C00000"/>
                </a:solidFill>
                <a:latin typeface="Microsoft JhengHei"/>
                <a:cs typeface="Microsoft JhengHei"/>
              </a:rPr>
              <a:t>。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83940" y="1240446"/>
            <a:ext cx="44964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二、开普勒行星运动定</a:t>
            </a:r>
            <a:r>
              <a:rPr dirty="0" sz="3200" spc="5">
                <a:latin typeface="黑体"/>
                <a:cs typeface="黑体"/>
              </a:rPr>
              <a:t>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88008" y="2866542"/>
            <a:ext cx="93027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583815" algn="l"/>
              </a:tabLst>
            </a:pPr>
            <a:r>
              <a:rPr dirty="0" sz="2400" spc="-5">
                <a:latin typeface="华文楷体"/>
                <a:cs typeface="华文楷体"/>
              </a:rPr>
              <a:t>1.</a:t>
            </a:r>
            <a:r>
              <a:rPr dirty="0" sz="2400">
                <a:latin typeface="华文楷体"/>
                <a:cs typeface="华文楷体"/>
              </a:rPr>
              <a:t>开普勒第一定律	所有行星绕太阳运动的轨道都是椭圆，太阳处在椭 圆的一个焦点上。（轨道定律）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55152" y="548640"/>
            <a:ext cx="1793748" cy="2479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50052" y="3730752"/>
            <a:ext cx="3064763" cy="2436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2025-04-18T08:48:13Z</dcterms:created>
  <dcterms:modified xsi:type="dcterms:W3CDTF">2025-04-18T08:48:13Z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