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1840" y="-32156"/>
            <a:ext cx="10688319" cy="63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75609" y="2320290"/>
            <a:ext cx="6240780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3884" y="1097152"/>
            <a:ext cx="10984230" cy="257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6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510404" y="3238500"/>
            <a:ext cx="5029835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600" b="1">
                <a:solidFill>
                  <a:srgbClr val="FFFFFF"/>
                </a:solidFill>
                <a:latin typeface="微软雅黑"/>
                <a:cs typeface="微软雅黑"/>
              </a:rPr>
              <a:t>平抛运动实验分</a:t>
            </a:r>
            <a:r>
              <a:rPr dirty="0" sz="4400" spc="5" b="1">
                <a:solidFill>
                  <a:srgbClr val="FFFFFF"/>
                </a:solidFill>
                <a:latin typeface="微软雅黑"/>
                <a:cs typeface="微软雅黑"/>
              </a:rPr>
              <a:t>析</a:t>
            </a:r>
            <a:endParaRPr sz="44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2504" y="4602162"/>
            <a:ext cx="3691890" cy="93726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2400" b="1">
                <a:solidFill>
                  <a:srgbClr val="1F2CA8"/>
                </a:solidFill>
                <a:latin typeface="华文楷体"/>
                <a:cs typeface="华文楷体"/>
              </a:rPr>
              <a:t>主讲人：王巨</a:t>
            </a:r>
            <a:r>
              <a:rPr dirty="0" sz="2400" spc="-5" b="1">
                <a:solidFill>
                  <a:srgbClr val="1F2CA8"/>
                </a:solidFill>
                <a:latin typeface="华文楷体"/>
                <a:cs typeface="华文楷体"/>
              </a:rPr>
              <a:t>生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624840" algn="l"/>
              </a:tabLst>
            </a:pPr>
            <a:r>
              <a:rPr dirty="0" sz="2400" spc="-5" b="1">
                <a:solidFill>
                  <a:srgbClr val="1F2CA8"/>
                </a:solidFill>
                <a:latin typeface="华文楷体"/>
                <a:cs typeface="华文楷体"/>
              </a:rPr>
              <a:t>学</a:t>
            </a:r>
            <a:r>
              <a:rPr dirty="0" sz="2400" spc="-5" b="1">
                <a:solidFill>
                  <a:srgbClr val="1F2CA8"/>
                </a:solidFill>
                <a:latin typeface="华文楷体"/>
                <a:cs typeface="华文楷体"/>
              </a:rPr>
              <a:t>	</a:t>
            </a:r>
            <a:r>
              <a:rPr dirty="0" sz="2400" b="1">
                <a:solidFill>
                  <a:srgbClr val="1F2CA8"/>
                </a:solidFill>
                <a:latin typeface="华文楷体"/>
                <a:cs typeface="华文楷体"/>
              </a:rPr>
              <a:t>校：北京市第八十中</a:t>
            </a:r>
            <a:r>
              <a:rPr dirty="0" sz="2400" spc="-5" b="1">
                <a:solidFill>
                  <a:srgbClr val="1F2CA8"/>
                </a:solidFill>
                <a:latin typeface="华文楷体"/>
                <a:cs typeface="华文楷体"/>
              </a:rPr>
              <a:t>学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11480">
              <a:lnSpc>
                <a:spcPct val="100000"/>
              </a:lnSpc>
              <a:spcBef>
                <a:spcPts val="100"/>
              </a:spcBef>
              <a:tabLst>
                <a:tab pos="3778885" algn="l"/>
                <a:tab pos="5004435" algn="l"/>
              </a:tabLst>
            </a:pPr>
            <a:r>
              <a:rPr dirty="0"/>
              <a:t>人教版高中物理必修</a:t>
            </a:r>
            <a:r>
              <a:rPr dirty="0" spc="-10"/>
              <a:t>二</a:t>
            </a:r>
            <a:r>
              <a:rPr dirty="0"/>
              <a:t>	</a:t>
            </a:r>
            <a:r>
              <a:rPr dirty="0"/>
              <a:t>第五</a:t>
            </a:r>
            <a:r>
              <a:rPr dirty="0" spc="-10"/>
              <a:t>章</a:t>
            </a:r>
            <a:r>
              <a:rPr dirty="0"/>
              <a:t>	</a:t>
            </a:r>
            <a:r>
              <a:rPr dirty="0"/>
              <a:t>抛体运</a:t>
            </a:r>
            <a:r>
              <a:rPr dirty="0" spc="-10"/>
              <a:t>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6523" y="1095736"/>
            <a:ext cx="1127125" cy="573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 spc="5" i="1">
                <a:latin typeface="Times New Roman"/>
                <a:cs typeface="Times New Roman"/>
              </a:rPr>
              <a:t>x</a:t>
            </a:r>
            <a:r>
              <a:rPr dirty="0" sz="3400" spc="-45" i="1">
                <a:latin typeface="Times New Roman"/>
                <a:cs typeface="Times New Roman"/>
              </a:rPr>
              <a:t> </a:t>
            </a:r>
            <a:r>
              <a:rPr dirty="0" sz="3400" spc="-229">
                <a:latin typeface="Symbol"/>
                <a:cs typeface="Symbol"/>
              </a:rPr>
              <a:t></a:t>
            </a:r>
            <a:r>
              <a:rPr dirty="0" sz="3600" spc="-229" i="1">
                <a:latin typeface="Symbol"/>
                <a:cs typeface="Symbol"/>
              </a:rPr>
              <a:t></a:t>
            </a:r>
            <a:r>
              <a:rPr dirty="0" baseline="-25641" sz="2925" spc="-345">
                <a:latin typeface="Times New Roman"/>
                <a:cs typeface="Times New Roman"/>
              </a:rPr>
              <a:t>0</a:t>
            </a:r>
            <a:r>
              <a:rPr dirty="0" sz="3400" spc="-229" i="1">
                <a:latin typeface="Times New Roman"/>
                <a:cs typeface="Times New Roman"/>
              </a:rPr>
              <a:t>t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7039" y="1982190"/>
            <a:ext cx="2057400" cy="60134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marL="204470" marR="5080" indent="-192405">
              <a:lnSpc>
                <a:spcPct val="33200"/>
              </a:lnSpc>
              <a:tabLst>
                <a:tab pos="441959" algn="l"/>
                <a:tab pos="954405" algn="l"/>
                <a:tab pos="1199515" algn="l"/>
              </a:tabLst>
            </a:pPr>
            <a:r>
              <a:rPr dirty="0" sz="3300" i="1">
                <a:latin typeface="Times New Roman"/>
                <a:cs typeface="Times New Roman"/>
              </a:rPr>
              <a:t>y		</a:t>
            </a:r>
            <a:r>
              <a:rPr dirty="0" sz="3300">
                <a:latin typeface="Symbol"/>
                <a:cs typeface="Symbol"/>
              </a:rPr>
              <a:t></a:t>
            </a:r>
            <a:r>
              <a:rPr dirty="0" sz="3300" spc="90">
                <a:latin typeface="Times New Roman"/>
                <a:cs typeface="Times New Roman"/>
              </a:rPr>
              <a:t> </a:t>
            </a:r>
            <a:r>
              <a:rPr dirty="0" sz="3300" i="1">
                <a:latin typeface="Times New Roman"/>
                <a:cs typeface="Times New Roman"/>
              </a:rPr>
              <a:t>y	</a:t>
            </a:r>
            <a:r>
              <a:rPr dirty="0" sz="3300">
                <a:latin typeface="Symbol"/>
                <a:cs typeface="Symbol"/>
              </a:rPr>
              <a:t></a:t>
            </a:r>
            <a:r>
              <a:rPr dirty="0" sz="3300">
                <a:latin typeface="Times New Roman"/>
                <a:cs typeface="Times New Roman"/>
              </a:rPr>
              <a:t> </a:t>
            </a:r>
            <a:r>
              <a:rPr dirty="0" sz="3300" spc="10" i="1">
                <a:latin typeface="Times New Roman"/>
                <a:cs typeface="Times New Roman"/>
              </a:rPr>
              <a:t>gt</a:t>
            </a:r>
            <a:r>
              <a:rPr dirty="0" sz="3300" spc="-455" i="1">
                <a:latin typeface="Times New Roman"/>
                <a:cs typeface="Times New Roman"/>
              </a:rPr>
              <a:t> </a:t>
            </a:r>
            <a:r>
              <a:rPr dirty="0" baseline="43859" sz="2850">
                <a:latin typeface="Times New Roman"/>
                <a:cs typeface="Times New Roman"/>
              </a:rPr>
              <a:t>2 </a:t>
            </a:r>
            <a:r>
              <a:rPr dirty="0" sz="1900">
                <a:latin typeface="Times New Roman"/>
                <a:cs typeface="Times New Roman"/>
              </a:rPr>
              <a:t> 2		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58918" y="3248977"/>
            <a:ext cx="1076960" cy="0"/>
          </a:xfrm>
          <a:custGeom>
            <a:avLst/>
            <a:gdLst/>
            <a:ahLst/>
            <a:cxnLst/>
            <a:rect l="l" t="t" r="r" b="b"/>
            <a:pathLst>
              <a:path w="1076960" h="0">
                <a:moveTo>
                  <a:pt x="0" y="0"/>
                </a:moveTo>
                <a:lnTo>
                  <a:pt x="1076706" y="0"/>
                </a:lnTo>
              </a:path>
            </a:pathLst>
          </a:custGeom>
          <a:ln w="194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399165" y="3381209"/>
            <a:ext cx="38100" cy="54610"/>
          </a:xfrm>
          <a:custGeom>
            <a:avLst/>
            <a:gdLst/>
            <a:ahLst/>
            <a:cxnLst/>
            <a:rect l="l" t="t" r="r" b="b"/>
            <a:pathLst>
              <a:path w="38100" h="54610">
                <a:moveTo>
                  <a:pt x="0" y="54330"/>
                </a:moveTo>
                <a:lnTo>
                  <a:pt x="376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36846" y="3381209"/>
            <a:ext cx="95250" cy="406400"/>
          </a:xfrm>
          <a:custGeom>
            <a:avLst/>
            <a:gdLst/>
            <a:ahLst/>
            <a:cxnLst/>
            <a:rect l="l" t="t" r="r" b="b"/>
            <a:pathLst>
              <a:path w="95250" h="406400">
                <a:moveTo>
                  <a:pt x="0" y="0"/>
                </a:moveTo>
                <a:lnTo>
                  <a:pt x="94741" y="4059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31588" y="2721063"/>
            <a:ext cx="105410" cy="1066165"/>
          </a:xfrm>
          <a:custGeom>
            <a:avLst/>
            <a:gdLst/>
            <a:ahLst/>
            <a:cxnLst/>
            <a:rect l="l" t="t" r="r" b="b"/>
            <a:pathLst>
              <a:path w="105410" h="1066164">
                <a:moveTo>
                  <a:pt x="0" y="1066088"/>
                </a:moveTo>
                <a:lnTo>
                  <a:pt x="10491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36503" y="2721063"/>
            <a:ext cx="1130300" cy="0"/>
          </a:xfrm>
          <a:custGeom>
            <a:avLst/>
            <a:gdLst/>
            <a:ahLst/>
            <a:cxnLst/>
            <a:rect l="l" t="t" r="r" b="b"/>
            <a:pathLst>
              <a:path w="1130300" h="0">
                <a:moveTo>
                  <a:pt x="0" y="0"/>
                </a:moveTo>
                <a:lnTo>
                  <a:pt x="112967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394072" y="2711830"/>
            <a:ext cx="1372235" cy="1075690"/>
          </a:xfrm>
          <a:custGeom>
            <a:avLst/>
            <a:gdLst/>
            <a:ahLst/>
            <a:cxnLst/>
            <a:rect l="l" t="t" r="r" b="b"/>
            <a:pathLst>
              <a:path w="1372235" h="1075689">
                <a:moveTo>
                  <a:pt x="156881" y="982027"/>
                </a:moveTo>
                <a:lnTo>
                  <a:pt x="137515" y="982027"/>
                </a:lnTo>
                <a:lnTo>
                  <a:pt x="234289" y="0"/>
                </a:lnTo>
                <a:lnTo>
                  <a:pt x="1372107" y="0"/>
                </a:lnTo>
                <a:lnTo>
                  <a:pt x="1372107" y="19481"/>
                </a:lnTo>
                <a:lnTo>
                  <a:pt x="251599" y="19481"/>
                </a:lnTo>
                <a:lnTo>
                  <a:pt x="156881" y="982027"/>
                </a:lnTo>
                <a:close/>
              </a:path>
              <a:path w="1372235" h="1075689">
                <a:moveTo>
                  <a:pt x="10185" y="727811"/>
                </a:moveTo>
                <a:lnTo>
                  <a:pt x="0" y="720636"/>
                </a:lnTo>
                <a:lnTo>
                  <a:pt x="53987" y="645807"/>
                </a:lnTo>
                <a:lnTo>
                  <a:pt x="65954" y="693978"/>
                </a:lnTo>
                <a:lnTo>
                  <a:pt x="31572" y="693978"/>
                </a:lnTo>
                <a:lnTo>
                  <a:pt x="10185" y="727811"/>
                </a:lnTo>
                <a:close/>
              </a:path>
              <a:path w="1372235" h="1075689">
                <a:moveTo>
                  <a:pt x="147700" y="1075321"/>
                </a:moveTo>
                <a:lnTo>
                  <a:pt x="128346" y="1075321"/>
                </a:lnTo>
                <a:lnTo>
                  <a:pt x="31572" y="693978"/>
                </a:lnTo>
                <a:lnTo>
                  <a:pt x="65954" y="693978"/>
                </a:lnTo>
                <a:lnTo>
                  <a:pt x="137515" y="982027"/>
                </a:lnTo>
                <a:lnTo>
                  <a:pt x="156881" y="982027"/>
                </a:lnTo>
                <a:lnTo>
                  <a:pt x="147700" y="10753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619423" y="3208820"/>
            <a:ext cx="139700" cy="299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00" spc="-5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86273" y="2692615"/>
            <a:ext cx="223520" cy="499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spc="5" i="1">
                <a:latin typeface="Times New Roman"/>
                <a:cs typeface="Times New Roman"/>
              </a:rPr>
              <a:t>g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52367" y="2940684"/>
            <a:ext cx="934719" cy="499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21640" algn="l"/>
              </a:tabLst>
            </a:pPr>
            <a:r>
              <a:rPr dirty="0" sz="3100" i="1">
                <a:latin typeface="Times New Roman"/>
                <a:cs typeface="Times New Roman"/>
              </a:rPr>
              <a:t>υ	</a:t>
            </a:r>
            <a:r>
              <a:rPr dirty="0" sz="3100" spc="5">
                <a:latin typeface="Symbol"/>
                <a:cs typeface="Symbol"/>
              </a:rPr>
              <a:t></a:t>
            </a:r>
            <a:r>
              <a:rPr dirty="0" sz="3100" spc="-20">
                <a:latin typeface="Times New Roman"/>
                <a:cs typeface="Times New Roman"/>
              </a:rPr>
              <a:t> </a:t>
            </a:r>
            <a:r>
              <a:rPr dirty="0" sz="3100" i="1">
                <a:latin typeface="Times New Roman"/>
                <a:cs typeface="Times New Roman"/>
              </a:rPr>
              <a:t>x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07331" y="3248215"/>
            <a:ext cx="1003935" cy="499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i="1">
                <a:latin typeface="Times New Roman"/>
                <a:cs typeface="Times New Roman"/>
              </a:rPr>
              <a:t>y</a:t>
            </a:r>
            <a:r>
              <a:rPr dirty="0" baseline="-24691" sz="2700">
                <a:latin typeface="Times New Roman"/>
                <a:cs typeface="Times New Roman"/>
              </a:rPr>
              <a:t>2 </a:t>
            </a:r>
            <a:r>
              <a:rPr dirty="0" sz="3100" spc="5">
                <a:latin typeface="Symbol"/>
                <a:cs typeface="Symbol"/>
              </a:rPr>
              <a:t></a:t>
            </a:r>
            <a:r>
              <a:rPr dirty="0" sz="3100" spc="-150">
                <a:latin typeface="Times New Roman"/>
                <a:cs typeface="Times New Roman"/>
              </a:rPr>
              <a:t> </a:t>
            </a:r>
            <a:r>
              <a:rPr dirty="0" sz="3100" spc="-95" i="1">
                <a:latin typeface="Times New Roman"/>
                <a:cs typeface="Times New Roman"/>
              </a:rPr>
              <a:t>y</a:t>
            </a:r>
            <a:r>
              <a:rPr dirty="0" baseline="-24691" sz="2700" spc="-142">
                <a:latin typeface="Times New Roman"/>
                <a:cs typeface="Times New Roman"/>
              </a:rPr>
              <a:t>1</a:t>
            </a:r>
            <a:endParaRPr baseline="-24691" sz="2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246619" y="1249680"/>
            <a:ext cx="3657600" cy="2930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123314" y="1184910"/>
            <a:ext cx="144907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010187"/>
                </a:solidFill>
                <a:latin typeface="华文楷体"/>
                <a:cs typeface="华文楷体"/>
              </a:rPr>
              <a:t>水平方</a:t>
            </a:r>
            <a:r>
              <a:rPr dirty="0" sz="2800" spc="-10" b="1">
                <a:solidFill>
                  <a:srgbClr val="010187"/>
                </a:solidFill>
                <a:latin typeface="华文楷体"/>
                <a:cs typeface="华文楷体"/>
              </a:rPr>
              <a:t>向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92835" y="2109469"/>
            <a:ext cx="144907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010187"/>
                </a:solidFill>
                <a:latin typeface="华文楷体"/>
                <a:cs typeface="华文楷体"/>
              </a:rPr>
              <a:t>竖直方</a:t>
            </a:r>
            <a:r>
              <a:rPr dirty="0" sz="2800" spc="-10" b="1">
                <a:solidFill>
                  <a:srgbClr val="010187"/>
                </a:solidFill>
                <a:latin typeface="华文楷体"/>
                <a:cs typeface="华文楷体"/>
              </a:rPr>
              <a:t>向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59814" y="4162425"/>
            <a:ext cx="8217534" cy="11512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1F2CA8"/>
                </a:solidFill>
                <a:latin typeface="华文楷体"/>
                <a:cs typeface="华文楷体"/>
              </a:rPr>
              <a:t>两个拓展问题的共同点：给定的第一个点不是抛出</a:t>
            </a:r>
            <a:r>
              <a:rPr dirty="0" sz="2800" spc="-10" b="1">
                <a:solidFill>
                  <a:srgbClr val="1F2CA8"/>
                </a:solidFill>
                <a:latin typeface="华文楷体"/>
                <a:cs typeface="华文楷体"/>
              </a:rPr>
              <a:t>点</a:t>
            </a:r>
            <a:endParaRPr sz="28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2150"/>
              </a:spcBef>
            </a:pP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分析方法：竖直方向连续相等时间间隔内的位移差</a:t>
            </a:r>
            <a:r>
              <a:rPr dirty="0" sz="2800" spc="-10" b="1">
                <a:solidFill>
                  <a:srgbClr val="FF0000"/>
                </a:solidFill>
                <a:latin typeface="华文楷体"/>
                <a:cs typeface="华文楷体"/>
              </a:rPr>
              <a:t>是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59814" y="5502275"/>
            <a:ext cx="144907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定值。</a:t>
            </a:r>
            <a:r>
              <a:rPr dirty="0" sz="2800" spc="-10" b="1">
                <a:solidFill>
                  <a:srgbClr val="FF0000"/>
                </a:solidFill>
                <a:latin typeface="华文楷体"/>
                <a:cs typeface="华文楷体"/>
              </a:rPr>
              <a:t>即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73654" y="5485993"/>
            <a:ext cx="1528445" cy="5403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350" spc="-45">
                <a:latin typeface="Symbol"/>
                <a:cs typeface="Symbol"/>
              </a:rPr>
              <a:t></a:t>
            </a:r>
            <a:r>
              <a:rPr dirty="0" sz="3350" spc="-45" i="1">
                <a:latin typeface="Times New Roman"/>
                <a:cs typeface="Times New Roman"/>
              </a:rPr>
              <a:t>y </a:t>
            </a:r>
            <a:r>
              <a:rPr dirty="0" sz="3350" spc="-10">
                <a:latin typeface="Symbol"/>
                <a:cs typeface="Symbol"/>
              </a:rPr>
              <a:t></a:t>
            </a:r>
            <a:r>
              <a:rPr dirty="0" sz="3350" spc="-10">
                <a:latin typeface="Times New Roman"/>
                <a:cs typeface="Times New Roman"/>
              </a:rPr>
              <a:t> </a:t>
            </a:r>
            <a:r>
              <a:rPr dirty="0" sz="3350" spc="-5" i="1">
                <a:latin typeface="Times New Roman"/>
                <a:cs typeface="Times New Roman"/>
              </a:rPr>
              <a:t>gT</a:t>
            </a:r>
            <a:r>
              <a:rPr dirty="0" sz="3350" spc="-509" i="1">
                <a:latin typeface="Times New Roman"/>
                <a:cs typeface="Times New Roman"/>
              </a:rPr>
              <a:t> </a:t>
            </a:r>
            <a:r>
              <a:rPr dirty="0" baseline="42735" sz="2925" spc="-7">
                <a:latin typeface="Times New Roman"/>
                <a:cs typeface="Times New Roman"/>
              </a:rPr>
              <a:t>2</a:t>
            </a:r>
            <a:endParaRPr baseline="42735" sz="292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9980" y="807275"/>
            <a:ext cx="5945505" cy="2364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74549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latin typeface="宋体"/>
                <a:cs typeface="宋体"/>
              </a:rPr>
              <a:t>小</a:t>
            </a:r>
            <a:r>
              <a:rPr dirty="0" sz="3600" spc="-15" b="1">
                <a:latin typeface="宋体"/>
                <a:cs typeface="宋体"/>
              </a:rPr>
              <a:t>结</a:t>
            </a:r>
            <a:endParaRPr sz="3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200" b="1">
                <a:solidFill>
                  <a:srgbClr val="010187"/>
                </a:solidFill>
                <a:latin typeface="黑体"/>
                <a:cs typeface="黑体"/>
              </a:rPr>
              <a:t>1、掌握实验操作流程及实验要</a:t>
            </a:r>
            <a:r>
              <a:rPr dirty="0" sz="3200" spc="-10" b="1">
                <a:solidFill>
                  <a:srgbClr val="010187"/>
                </a:solidFill>
                <a:latin typeface="黑体"/>
                <a:cs typeface="黑体"/>
              </a:rPr>
              <a:t>点</a:t>
            </a:r>
            <a:endParaRPr sz="32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200" b="1">
                <a:solidFill>
                  <a:srgbClr val="010187"/>
                </a:solidFill>
                <a:latin typeface="黑体"/>
                <a:cs typeface="黑体"/>
              </a:rPr>
              <a:t>2、掌握实验分析方</a:t>
            </a:r>
            <a:r>
              <a:rPr dirty="0" sz="3200" spc="-10" b="1">
                <a:solidFill>
                  <a:srgbClr val="010187"/>
                </a:solidFill>
                <a:latin typeface="黑体"/>
                <a:cs typeface="黑体"/>
              </a:rPr>
              <a:t>法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5295" y="3389629"/>
            <a:ext cx="247396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010187"/>
                </a:solidFill>
                <a:latin typeface="黑体"/>
                <a:cs typeface="黑体"/>
              </a:rPr>
              <a:t>水平运动规</a:t>
            </a:r>
            <a:r>
              <a:rPr dirty="0" sz="3200" spc="-10" b="1">
                <a:solidFill>
                  <a:srgbClr val="010187"/>
                </a:solidFill>
                <a:latin typeface="黑体"/>
                <a:cs typeface="黑体"/>
              </a:rPr>
              <a:t>律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5295" y="4405629"/>
            <a:ext cx="247396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010187"/>
                </a:solidFill>
                <a:latin typeface="黑体"/>
                <a:cs typeface="黑体"/>
              </a:rPr>
              <a:t>竖直运动规</a:t>
            </a:r>
            <a:r>
              <a:rPr dirty="0" sz="3200" spc="-10" b="1">
                <a:solidFill>
                  <a:srgbClr val="010187"/>
                </a:solidFill>
                <a:latin typeface="黑体"/>
                <a:cs typeface="黑体"/>
              </a:rPr>
              <a:t>律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55475" y="4675073"/>
            <a:ext cx="233045" cy="0"/>
          </a:xfrm>
          <a:custGeom>
            <a:avLst/>
            <a:gdLst/>
            <a:ahLst/>
            <a:cxnLst/>
            <a:rect l="l" t="t" r="r" b="b"/>
            <a:pathLst>
              <a:path w="233045" h="0">
                <a:moveTo>
                  <a:pt x="0" y="0"/>
                </a:moveTo>
                <a:lnTo>
                  <a:pt x="232930" y="0"/>
                </a:lnTo>
              </a:path>
            </a:pathLst>
          </a:custGeom>
          <a:ln w="16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632032" y="3287433"/>
            <a:ext cx="1406525" cy="18764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650" spc="15" i="1">
                <a:latin typeface="Times New Roman"/>
                <a:cs typeface="Times New Roman"/>
              </a:rPr>
              <a:t>x </a:t>
            </a:r>
            <a:r>
              <a:rPr dirty="0" sz="3650" spc="20">
                <a:latin typeface="Symbol"/>
                <a:cs typeface="Symbol"/>
              </a:rPr>
              <a:t></a:t>
            </a:r>
            <a:r>
              <a:rPr dirty="0" sz="3650" spc="-210">
                <a:latin typeface="Times New Roman"/>
                <a:cs typeface="Times New Roman"/>
              </a:rPr>
              <a:t> </a:t>
            </a:r>
            <a:r>
              <a:rPr dirty="0" sz="3650" spc="20" i="1">
                <a:latin typeface="Times New Roman"/>
                <a:cs typeface="Times New Roman"/>
              </a:rPr>
              <a:t>v</a:t>
            </a:r>
            <a:r>
              <a:rPr dirty="0" baseline="-23255" sz="3225" spc="30">
                <a:latin typeface="Times New Roman"/>
                <a:cs typeface="Times New Roman"/>
              </a:rPr>
              <a:t>0</a:t>
            </a:r>
            <a:r>
              <a:rPr dirty="0" sz="3650" spc="20" i="1">
                <a:latin typeface="Times New Roman"/>
                <a:cs typeface="Times New Roman"/>
              </a:rPr>
              <a:t>t</a:t>
            </a:r>
            <a:endParaRPr sz="3650">
              <a:latin typeface="Times New Roman"/>
              <a:cs typeface="Times New Roman"/>
            </a:endParaRPr>
          </a:p>
          <a:p>
            <a:pPr algn="ctr" marL="32384">
              <a:lnSpc>
                <a:spcPts val="2985"/>
              </a:lnSpc>
              <a:spcBef>
                <a:spcPts val="4175"/>
              </a:spcBef>
            </a:pPr>
            <a:r>
              <a:rPr dirty="0" sz="3000" spc="10" i="1">
                <a:latin typeface="Times New Roman"/>
                <a:cs typeface="Times New Roman"/>
              </a:rPr>
              <a:t>y </a:t>
            </a:r>
            <a:r>
              <a:rPr dirty="0" sz="3000" spc="15">
                <a:latin typeface="Symbol"/>
                <a:cs typeface="Symbol"/>
              </a:rPr>
              <a:t>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baseline="35185" sz="4500" spc="22">
                <a:latin typeface="Times New Roman"/>
                <a:cs typeface="Times New Roman"/>
              </a:rPr>
              <a:t>1 </a:t>
            </a:r>
            <a:r>
              <a:rPr dirty="0" sz="3000" spc="10" i="1">
                <a:latin typeface="Times New Roman"/>
                <a:cs typeface="Times New Roman"/>
              </a:rPr>
              <a:t>gt</a:t>
            </a:r>
            <a:r>
              <a:rPr dirty="0" sz="3000" spc="-285" i="1">
                <a:latin typeface="Times New Roman"/>
                <a:cs typeface="Times New Roman"/>
              </a:rPr>
              <a:t> </a:t>
            </a:r>
            <a:r>
              <a:rPr dirty="0" baseline="42857" sz="2625" spc="7">
                <a:latin typeface="Times New Roman"/>
                <a:cs typeface="Times New Roman"/>
              </a:rPr>
              <a:t>2</a:t>
            </a:r>
            <a:endParaRPr baseline="42857" sz="2625">
              <a:latin typeface="Times New Roman"/>
              <a:cs typeface="Times New Roman"/>
            </a:endParaRPr>
          </a:p>
          <a:p>
            <a:pPr algn="ctr" marL="85090">
              <a:lnSpc>
                <a:spcPts val="2985"/>
              </a:lnSpc>
            </a:pPr>
            <a:r>
              <a:rPr dirty="0" sz="3000" spc="15">
                <a:latin typeface="Times New Roman"/>
                <a:cs typeface="Times New Roman"/>
              </a:rPr>
              <a:t>2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26175" y="4406265"/>
            <a:ext cx="212407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8205" algn="l"/>
              </a:tabLst>
            </a:pPr>
            <a:r>
              <a:rPr dirty="0" sz="3200" spc="-10" b="1">
                <a:solidFill>
                  <a:srgbClr val="010187"/>
                </a:solidFill>
                <a:latin typeface="黑体"/>
                <a:cs typeface="黑体"/>
              </a:rPr>
              <a:t>或</a:t>
            </a:r>
            <a:r>
              <a:rPr dirty="0" sz="3200" spc="-10" b="1">
                <a:solidFill>
                  <a:srgbClr val="010187"/>
                </a:solidFill>
                <a:latin typeface="黑体"/>
                <a:cs typeface="黑体"/>
              </a:rPr>
              <a:t>	</a:t>
            </a:r>
            <a:r>
              <a:rPr dirty="0" sz="3200" spc="-5">
                <a:latin typeface="Times New Roman"/>
                <a:cs typeface="Times New Roman"/>
              </a:rPr>
              <a:t>Δ</a:t>
            </a:r>
            <a:r>
              <a:rPr dirty="0" sz="3200" spc="-5" i="1">
                <a:latin typeface="Times New Roman"/>
                <a:cs typeface="Times New Roman"/>
              </a:rPr>
              <a:t>y</a:t>
            </a:r>
            <a:r>
              <a:rPr dirty="0" sz="3200" spc="-5">
                <a:latin typeface="Times New Roman"/>
                <a:cs typeface="Times New Roman"/>
              </a:rPr>
              <a:t>=</a:t>
            </a:r>
            <a:r>
              <a:rPr dirty="0" sz="3200" spc="-5" i="1">
                <a:latin typeface="Times New Roman"/>
                <a:cs typeface="Times New Roman"/>
              </a:rPr>
              <a:t>gT</a:t>
            </a:r>
            <a:r>
              <a:rPr dirty="0" baseline="21680" sz="3075" spc="15">
                <a:latin typeface="Times New Roman"/>
                <a:cs typeface="Times New Roman"/>
              </a:rPr>
              <a:t>2</a:t>
            </a:r>
            <a:endParaRPr baseline="21680" sz="307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1840" y="0"/>
            <a:ext cx="2058670" cy="634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5194" y="1160779"/>
            <a:ext cx="41554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10187"/>
                </a:solidFill>
                <a:latin typeface="黑体"/>
                <a:cs typeface="黑体"/>
              </a:rPr>
              <a:t>作业：完成课后练</a:t>
            </a:r>
            <a:r>
              <a:rPr dirty="0" sz="3600" spc="-15" b="1">
                <a:solidFill>
                  <a:srgbClr val="010187"/>
                </a:solidFill>
                <a:latin typeface="黑体"/>
                <a:cs typeface="黑体"/>
              </a:rPr>
              <a:t>习</a:t>
            </a:r>
            <a:endParaRPr sz="36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1840" y="0"/>
            <a:ext cx="2058670" cy="634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62250" y="2174786"/>
            <a:ext cx="6666865" cy="1365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01365" algn="l"/>
              </a:tabLst>
            </a:pPr>
            <a:r>
              <a:rPr dirty="0" sz="7200" i="1">
                <a:solidFill>
                  <a:srgbClr val="C00000"/>
                </a:solidFill>
                <a:latin typeface="华文隶书"/>
                <a:cs typeface="华文隶书"/>
              </a:rPr>
              <a:t>The e</a:t>
            </a:r>
            <a:r>
              <a:rPr dirty="0" sz="7200" spc="-5" i="1">
                <a:solidFill>
                  <a:srgbClr val="C00000"/>
                </a:solidFill>
                <a:latin typeface="华文隶书"/>
                <a:cs typeface="华文隶书"/>
              </a:rPr>
              <a:t>n</a:t>
            </a:r>
            <a:r>
              <a:rPr dirty="0" sz="7200" i="1">
                <a:solidFill>
                  <a:srgbClr val="C00000"/>
                </a:solidFill>
                <a:latin typeface="华文隶书"/>
                <a:cs typeface="华文隶书"/>
              </a:rPr>
              <a:t>d</a:t>
            </a:r>
            <a:r>
              <a:rPr dirty="0" sz="7200">
                <a:solidFill>
                  <a:srgbClr val="C00000"/>
                </a:solidFill>
                <a:latin typeface="Microsoft YaHei UI"/>
                <a:cs typeface="Microsoft YaHei UI"/>
              </a:rPr>
              <a:t>.	</a:t>
            </a:r>
            <a:r>
              <a:rPr dirty="0" sz="8800">
                <a:solidFill>
                  <a:srgbClr val="C00000"/>
                </a:solidFill>
                <a:latin typeface="华文新魏"/>
                <a:cs typeface="华文新魏"/>
              </a:rPr>
              <a:t>谢谢</a:t>
            </a:r>
            <a:r>
              <a:rPr dirty="0" sz="8800" spc="-5">
                <a:solidFill>
                  <a:srgbClr val="C00000"/>
                </a:solidFill>
                <a:latin typeface="华文新魏"/>
                <a:cs typeface="华文新魏"/>
              </a:rPr>
              <a:t>！</a:t>
            </a:r>
            <a:endParaRPr sz="88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0090" y="818388"/>
            <a:ext cx="6630670" cy="438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747770">
              <a:lnSpc>
                <a:spcPct val="151000"/>
              </a:lnSpc>
              <a:spcBef>
                <a:spcPts val="100"/>
              </a:spcBef>
            </a:pPr>
            <a:r>
              <a:rPr dirty="0" sz="3200" b="1">
                <a:solidFill>
                  <a:srgbClr val="1F2CA8"/>
                </a:solidFill>
                <a:latin typeface="黑体"/>
                <a:cs typeface="黑体"/>
              </a:rPr>
              <a:t>学习目标及任</a:t>
            </a:r>
            <a:r>
              <a:rPr dirty="0" sz="3200" spc="-10" b="1">
                <a:solidFill>
                  <a:srgbClr val="1F2CA8"/>
                </a:solidFill>
                <a:latin typeface="黑体"/>
                <a:cs typeface="黑体"/>
              </a:rPr>
              <a:t>务 </a:t>
            </a:r>
            <a:r>
              <a:rPr dirty="0" sz="3200" b="1">
                <a:solidFill>
                  <a:srgbClr val="1F2CA8"/>
                </a:solidFill>
                <a:latin typeface="黑体"/>
                <a:cs typeface="黑体"/>
              </a:rPr>
              <a:t>一、认识平抛实验装</a:t>
            </a:r>
            <a:r>
              <a:rPr dirty="0" sz="3200" spc="-10" b="1">
                <a:solidFill>
                  <a:srgbClr val="1F2CA8"/>
                </a:solidFill>
                <a:latin typeface="黑体"/>
                <a:cs typeface="黑体"/>
              </a:rPr>
              <a:t>置</a:t>
            </a:r>
            <a:endParaRPr sz="32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200" b="1">
                <a:solidFill>
                  <a:srgbClr val="1F2CA8"/>
                </a:solidFill>
                <a:latin typeface="黑体"/>
                <a:cs typeface="黑体"/>
              </a:rPr>
              <a:t>二、掌握平抛实验的操作要</a:t>
            </a:r>
            <a:r>
              <a:rPr dirty="0" sz="3200" spc="-10" b="1">
                <a:solidFill>
                  <a:srgbClr val="1F2CA8"/>
                </a:solidFill>
                <a:latin typeface="黑体"/>
                <a:cs typeface="黑体"/>
              </a:rPr>
              <a:t>点</a:t>
            </a:r>
            <a:endParaRPr sz="3200">
              <a:latin typeface="黑体"/>
              <a:cs typeface="黑体"/>
            </a:endParaRPr>
          </a:p>
          <a:p>
            <a:pPr marL="12700" marR="486409">
              <a:lnSpc>
                <a:spcPct val="186600"/>
              </a:lnSpc>
              <a:spcBef>
                <a:spcPts val="730"/>
              </a:spcBef>
            </a:pPr>
            <a:r>
              <a:rPr dirty="0" sz="3200" b="1">
                <a:solidFill>
                  <a:srgbClr val="1F2CA8"/>
                </a:solidFill>
                <a:latin typeface="黑体"/>
                <a:cs typeface="黑体"/>
              </a:rPr>
              <a:t>三、掌握分析平抛运动实验的方</a:t>
            </a:r>
            <a:r>
              <a:rPr dirty="0" sz="3200" spc="-10" b="1">
                <a:solidFill>
                  <a:srgbClr val="1F2CA8"/>
                </a:solidFill>
                <a:latin typeface="黑体"/>
                <a:cs typeface="黑体"/>
              </a:rPr>
              <a:t>法 </a:t>
            </a:r>
            <a:r>
              <a:rPr dirty="0" sz="3200" b="1">
                <a:solidFill>
                  <a:srgbClr val="1F2CA8"/>
                </a:solidFill>
                <a:latin typeface="黑体"/>
                <a:cs typeface="黑体"/>
              </a:rPr>
              <a:t>四、平抛运动实验的拓展分</a:t>
            </a:r>
            <a:r>
              <a:rPr dirty="0" sz="3200" spc="-10" b="1">
                <a:solidFill>
                  <a:srgbClr val="1F2CA8"/>
                </a:solidFill>
                <a:latin typeface="黑体"/>
                <a:cs typeface="黑体"/>
              </a:rPr>
              <a:t>析</a:t>
            </a:r>
            <a:endParaRPr sz="32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394" y="1116964"/>
            <a:ext cx="329057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1F2CA8"/>
                </a:solidFill>
                <a:latin typeface="黑体"/>
                <a:cs typeface="黑体"/>
              </a:rPr>
              <a:t>一、平抛实验装</a:t>
            </a:r>
            <a:r>
              <a:rPr dirty="0" sz="3200" spc="-10" b="1">
                <a:solidFill>
                  <a:srgbClr val="1F2CA8"/>
                </a:solidFill>
                <a:latin typeface="黑体"/>
                <a:cs typeface="黑体"/>
              </a:rPr>
              <a:t>置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0419" y="1444752"/>
            <a:ext cx="5432844" cy="5047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21095" y="1573529"/>
            <a:ext cx="635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小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球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13120" y="1906523"/>
            <a:ext cx="509270" cy="238125"/>
          </a:xfrm>
          <a:custGeom>
            <a:avLst/>
            <a:gdLst/>
            <a:ahLst/>
            <a:cxnLst/>
            <a:rect l="l" t="t" r="r" b="b"/>
            <a:pathLst>
              <a:path w="509270" h="238125">
                <a:moveTo>
                  <a:pt x="118871" y="237744"/>
                </a:moveTo>
                <a:lnTo>
                  <a:pt x="0" y="118871"/>
                </a:lnTo>
                <a:lnTo>
                  <a:pt x="118871" y="0"/>
                </a:lnTo>
                <a:lnTo>
                  <a:pt x="118871" y="59436"/>
                </a:lnTo>
                <a:lnTo>
                  <a:pt x="509015" y="59436"/>
                </a:lnTo>
                <a:lnTo>
                  <a:pt x="509015" y="178307"/>
                </a:lnTo>
                <a:lnTo>
                  <a:pt x="118871" y="178307"/>
                </a:lnTo>
                <a:lnTo>
                  <a:pt x="118871" y="2377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04776" y="1890941"/>
            <a:ext cx="523875" cy="268605"/>
          </a:xfrm>
          <a:custGeom>
            <a:avLst/>
            <a:gdLst/>
            <a:ahLst/>
            <a:cxnLst/>
            <a:rect l="l" t="t" r="r" b="b"/>
            <a:pathLst>
              <a:path w="523875" h="268605">
                <a:moveTo>
                  <a:pt x="134073" y="268147"/>
                </a:moveTo>
                <a:lnTo>
                  <a:pt x="0" y="134073"/>
                </a:lnTo>
                <a:lnTo>
                  <a:pt x="134073" y="0"/>
                </a:lnTo>
                <a:lnTo>
                  <a:pt x="134073" y="15328"/>
                </a:lnTo>
                <a:lnTo>
                  <a:pt x="121373" y="15328"/>
                </a:lnTo>
                <a:lnTo>
                  <a:pt x="121373" y="30670"/>
                </a:lnTo>
                <a:lnTo>
                  <a:pt x="22466" y="129578"/>
                </a:lnTo>
                <a:lnTo>
                  <a:pt x="13474" y="129578"/>
                </a:lnTo>
                <a:lnTo>
                  <a:pt x="13474" y="138569"/>
                </a:lnTo>
                <a:lnTo>
                  <a:pt x="22466" y="138569"/>
                </a:lnTo>
                <a:lnTo>
                  <a:pt x="121373" y="237477"/>
                </a:lnTo>
                <a:lnTo>
                  <a:pt x="121373" y="252818"/>
                </a:lnTo>
                <a:lnTo>
                  <a:pt x="134073" y="252818"/>
                </a:lnTo>
                <a:lnTo>
                  <a:pt x="134073" y="268147"/>
                </a:lnTo>
                <a:close/>
              </a:path>
              <a:path w="523875" h="268605">
                <a:moveTo>
                  <a:pt x="121373" y="30670"/>
                </a:moveTo>
                <a:lnTo>
                  <a:pt x="121373" y="15328"/>
                </a:lnTo>
                <a:lnTo>
                  <a:pt x="132219" y="19824"/>
                </a:lnTo>
                <a:lnTo>
                  <a:pt x="121373" y="30670"/>
                </a:lnTo>
                <a:close/>
              </a:path>
              <a:path w="523875" h="268605">
                <a:moveTo>
                  <a:pt x="510628" y="81051"/>
                </a:moveTo>
                <a:lnTo>
                  <a:pt x="121373" y="81051"/>
                </a:lnTo>
                <a:lnTo>
                  <a:pt x="121373" y="30670"/>
                </a:lnTo>
                <a:lnTo>
                  <a:pt x="132219" y="19824"/>
                </a:lnTo>
                <a:lnTo>
                  <a:pt x="121373" y="15328"/>
                </a:lnTo>
                <a:lnTo>
                  <a:pt x="134073" y="15328"/>
                </a:lnTo>
                <a:lnTo>
                  <a:pt x="134073" y="68351"/>
                </a:lnTo>
                <a:lnTo>
                  <a:pt x="127723" y="68351"/>
                </a:lnTo>
                <a:lnTo>
                  <a:pt x="134073" y="74701"/>
                </a:lnTo>
                <a:lnTo>
                  <a:pt x="510628" y="74701"/>
                </a:lnTo>
                <a:lnTo>
                  <a:pt x="510628" y="81051"/>
                </a:lnTo>
                <a:close/>
              </a:path>
              <a:path w="523875" h="268605">
                <a:moveTo>
                  <a:pt x="134073" y="74701"/>
                </a:moveTo>
                <a:lnTo>
                  <a:pt x="127723" y="68351"/>
                </a:lnTo>
                <a:lnTo>
                  <a:pt x="134073" y="68351"/>
                </a:lnTo>
                <a:lnTo>
                  <a:pt x="134073" y="74701"/>
                </a:lnTo>
                <a:close/>
              </a:path>
              <a:path w="523875" h="268605">
                <a:moveTo>
                  <a:pt x="523328" y="81051"/>
                </a:moveTo>
                <a:lnTo>
                  <a:pt x="516978" y="81051"/>
                </a:lnTo>
                <a:lnTo>
                  <a:pt x="510628" y="74701"/>
                </a:lnTo>
                <a:lnTo>
                  <a:pt x="134073" y="74701"/>
                </a:lnTo>
                <a:lnTo>
                  <a:pt x="134073" y="68351"/>
                </a:lnTo>
                <a:lnTo>
                  <a:pt x="523328" y="68351"/>
                </a:lnTo>
                <a:lnTo>
                  <a:pt x="523328" y="81051"/>
                </a:lnTo>
                <a:close/>
              </a:path>
              <a:path w="523875" h="268605">
                <a:moveTo>
                  <a:pt x="510628" y="193446"/>
                </a:moveTo>
                <a:lnTo>
                  <a:pt x="510628" y="74701"/>
                </a:lnTo>
                <a:lnTo>
                  <a:pt x="516978" y="81051"/>
                </a:lnTo>
                <a:lnTo>
                  <a:pt x="523328" y="81051"/>
                </a:lnTo>
                <a:lnTo>
                  <a:pt x="523328" y="187096"/>
                </a:lnTo>
                <a:lnTo>
                  <a:pt x="516978" y="187096"/>
                </a:lnTo>
                <a:lnTo>
                  <a:pt x="510628" y="193446"/>
                </a:lnTo>
                <a:close/>
              </a:path>
              <a:path w="523875" h="268605">
                <a:moveTo>
                  <a:pt x="13474" y="138569"/>
                </a:moveTo>
                <a:lnTo>
                  <a:pt x="13474" y="129578"/>
                </a:lnTo>
                <a:lnTo>
                  <a:pt x="17970" y="134073"/>
                </a:lnTo>
                <a:lnTo>
                  <a:pt x="13474" y="138569"/>
                </a:lnTo>
                <a:close/>
              </a:path>
              <a:path w="523875" h="268605">
                <a:moveTo>
                  <a:pt x="17970" y="134073"/>
                </a:moveTo>
                <a:lnTo>
                  <a:pt x="13474" y="129578"/>
                </a:lnTo>
                <a:lnTo>
                  <a:pt x="22466" y="129578"/>
                </a:lnTo>
                <a:lnTo>
                  <a:pt x="17970" y="134073"/>
                </a:lnTo>
                <a:close/>
              </a:path>
              <a:path w="523875" h="268605">
                <a:moveTo>
                  <a:pt x="22466" y="138569"/>
                </a:moveTo>
                <a:lnTo>
                  <a:pt x="13474" y="138569"/>
                </a:lnTo>
                <a:lnTo>
                  <a:pt x="17970" y="134073"/>
                </a:lnTo>
                <a:lnTo>
                  <a:pt x="22466" y="138569"/>
                </a:lnTo>
                <a:close/>
              </a:path>
              <a:path w="523875" h="268605">
                <a:moveTo>
                  <a:pt x="134073" y="252818"/>
                </a:moveTo>
                <a:lnTo>
                  <a:pt x="121373" y="252818"/>
                </a:lnTo>
                <a:lnTo>
                  <a:pt x="132219" y="248323"/>
                </a:lnTo>
                <a:lnTo>
                  <a:pt x="121373" y="237477"/>
                </a:lnTo>
                <a:lnTo>
                  <a:pt x="121373" y="187096"/>
                </a:lnTo>
                <a:lnTo>
                  <a:pt x="510628" y="187096"/>
                </a:lnTo>
                <a:lnTo>
                  <a:pt x="510628" y="193446"/>
                </a:lnTo>
                <a:lnTo>
                  <a:pt x="134073" y="193446"/>
                </a:lnTo>
                <a:lnTo>
                  <a:pt x="127723" y="199796"/>
                </a:lnTo>
                <a:lnTo>
                  <a:pt x="134073" y="199796"/>
                </a:lnTo>
                <a:lnTo>
                  <a:pt x="134073" y="252818"/>
                </a:lnTo>
                <a:close/>
              </a:path>
              <a:path w="523875" h="268605">
                <a:moveTo>
                  <a:pt x="523328" y="199796"/>
                </a:moveTo>
                <a:lnTo>
                  <a:pt x="134073" y="199796"/>
                </a:lnTo>
                <a:lnTo>
                  <a:pt x="134073" y="193446"/>
                </a:lnTo>
                <a:lnTo>
                  <a:pt x="510628" y="193446"/>
                </a:lnTo>
                <a:lnTo>
                  <a:pt x="516978" y="187096"/>
                </a:lnTo>
                <a:lnTo>
                  <a:pt x="523328" y="187096"/>
                </a:lnTo>
                <a:lnTo>
                  <a:pt x="523328" y="199796"/>
                </a:lnTo>
                <a:close/>
              </a:path>
              <a:path w="523875" h="268605">
                <a:moveTo>
                  <a:pt x="134073" y="199796"/>
                </a:moveTo>
                <a:lnTo>
                  <a:pt x="127723" y="199796"/>
                </a:lnTo>
                <a:lnTo>
                  <a:pt x="134073" y="193446"/>
                </a:lnTo>
                <a:lnTo>
                  <a:pt x="134073" y="199796"/>
                </a:lnTo>
                <a:close/>
              </a:path>
              <a:path w="523875" h="268605">
                <a:moveTo>
                  <a:pt x="121373" y="252818"/>
                </a:moveTo>
                <a:lnTo>
                  <a:pt x="121373" y="237477"/>
                </a:lnTo>
                <a:lnTo>
                  <a:pt x="132219" y="248323"/>
                </a:lnTo>
                <a:lnTo>
                  <a:pt x="121373" y="2528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815194" y="3662045"/>
            <a:ext cx="1246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水平挡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板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94519" y="4079747"/>
            <a:ext cx="617220" cy="190500"/>
          </a:xfrm>
          <a:custGeom>
            <a:avLst/>
            <a:gdLst/>
            <a:ahLst/>
            <a:cxnLst/>
            <a:rect l="l" t="t" r="r" b="b"/>
            <a:pathLst>
              <a:path w="617220" h="190500">
                <a:moveTo>
                  <a:pt x="96011" y="190500"/>
                </a:moveTo>
                <a:lnTo>
                  <a:pt x="0" y="96012"/>
                </a:lnTo>
                <a:lnTo>
                  <a:pt x="96011" y="0"/>
                </a:lnTo>
                <a:lnTo>
                  <a:pt x="96011" y="47243"/>
                </a:lnTo>
                <a:lnTo>
                  <a:pt x="617220" y="47243"/>
                </a:lnTo>
                <a:lnTo>
                  <a:pt x="617220" y="143255"/>
                </a:lnTo>
                <a:lnTo>
                  <a:pt x="96011" y="143255"/>
                </a:lnTo>
                <a:lnTo>
                  <a:pt x="96011" y="190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486176" y="4064546"/>
            <a:ext cx="633095" cy="221615"/>
          </a:xfrm>
          <a:custGeom>
            <a:avLst/>
            <a:gdLst/>
            <a:ahLst/>
            <a:cxnLst/>
            <a:rect l="l" t="t" r="r" b="b"/>
            <a:pathLst>
              <a:path w="633095" h="221614">
                <a:moveTo>
                  <a:pt x="110578" y="221157"/>
                </a:moveTo>
                <a:lnTo>
                  <a:pt x="0" y="110578"/>
                </a:lnTo>
                <a:lnTo>
                  <a:pt x="110578" y="0"/>
                </a:lnTo>
                <a:lnTo>
                  <a:pt x="110578" y="15328"/>
                </a:lnTo>
                <a:lnTo>
                  <a:pt x="97878" y="15328"/>
                </a:lnTo>
                <a:lnTo>
                  <a:pt x="97878" y="30670"/>
                </a:lnTo>
                <a:lnTo>
                  <a:pt x="22466" y="106083"/>
                </a:lnTo>
                <a:lnTo>
                  <a:pt x="13474" y="106083"/>
                </a:lnTo>
                <a:lnTo>
                  <a:pt x="13474" y="115074"/>
                </a:lnTo>
                <a:lnTo>
                  <a:pt x="22466" y="115074"/>
                </a:lnTo>
                <a:lnTo>
                  <a:pt x="97878" y="190487"/>
                </a:lnTo>
                <a:lnTo>
                  <a:pt x="97878" y="205828"/>
                </a:lnTo>
                <a:lnTo>
                  <a:pt x="110578" y="205828"/>
                </a:lnTo>
                <a:lnTo>
                  <a:pt x="110578" y="221157"/>
                </a:lnTo>
                <a:close/>
              </a:path>
              <a:path w="633095" h="221614">
                <a:moveTo>
                  <a:pt x="97878" y="30670"/>
                </a:moveTo>
                <a:lnTo>
                  <a:pt x="97878" y="15328"/>
                </a:lnTo>
                <a:lnTo>
                  <a:pt x="108724" y="19824"/>
                </a:lnTo>
                <a:lnTo>
                  <a:pt x="97878" y="30670"/>
                </a:lnTo>
                <a:close/>
              </a:path>
              <a:path w="633095" h="221614">
                <a:moveTo>
                  <a:pt x="619848" y="69303"/>
                </a:moveTo>
                <a:lnTo>
                  <a:pt x="97878" y="69303"/>
                </a:lnTo>
                <a:lnTo>
                  <a:pt x="97878" y="30670"/>
                </a:lnTo>
                <a:lnTo>
                  <a:pt x="108724" y="19824"/>
                </a:lnTo>
                <a:lnTo>
                  <a:pt x="97878" y="15328"/>
                </a:lnTo>
                <a:lnTo>
                  <a:pt x="110578" y="15328"/>
                </a:lnTo>
                <a:lnTo>
                  <a:pt x="110578" y="56603"/>
                </a:lnTo>
                <a:lnTo>
                  <a:pt x="104228" y="56603"/>
                </a:lnTo>
                <a:lnTo>
                  <a:pt x="110578" y="62953"/>
                </a:lnTo>
                <a:lnTo>
                  <a:pt x="619848" y="62953"/>
                </a:lnTo>
                <a:lnTo>
                  <a:pt x="619848" y="69303"/>
                </a:lnTo>
                <a:close/>
              </a:path>
              <a:path w="633095" h="221614">
                <a:moveTo>
                  <a:pt x="110578" y="62953"/>
                </a:moveTo>
                <a:lnTo>
                  <a:pt x="104228" y="56603"/>
                </a:lnTo>
                <a:lnTo>
                  <a:pt x="110578" y="56603"/>
                </a:lnTo>
                <a:lnTo>
                  <a:pt x="110578" y="62953"/>
                </a:lnTo>
                <a:close/>
              </a:path>
              <a:path w="633095" h="221614">
                <a:moveTo>
                  <a:pt x="632548" y="69303"/>
                </a:moveTo>
                <a:lnTo>
                  <a:pt x="626198" y="69303"/>
                </a:lnTo>
                <a:lnTo>
                  <a:pt x="619848" y="62953"/>
                </a:lnTo>
                <a:lnTo>
                  <a:pt x="110578" y="62953"/>
                </a:lnTo>
                <a:lnTo>
                  <a:pt x="110578" y="56603"/>
                </a:lnTo>
                <a:lnTo>
                  <a:pt x="632548" y="56603"/>
                </a:lnTo>
                <a:lnTo>
                  <a:pt x="632548" y="69303"/>
                </a:lnTo>
                <a:close/>
              </a:path>
              <a:path w="633095" h="221614">
                <a:moveTo>
                  <a:pt x="619848" y="158203"/>
                </a:moveTo>
                <a:lnTo>
                  <a:pt x="619848" y="62953"/>
                </a:lnTo>
                <a:lnTo>
                  <a:pt x="626198" y="69303"/>
                </a:lnTo>
                <a:lnTo>
                  <a:pt x="632548" y="69303"/>
                </a:lnTo>
                <a:lnTo>
                  <a:pt x="632548" y="151853"/>
                </a:lnTo>
                <a:lnTo>
                  <a:pt x="626198" y="151853"/>
                </a:lnTo>
                <a:lnTo>
                  <a:pt x="619848" y="158203"/>
                </a:lnTo>
                <a:close/>
              </a:path>
              <a:path w="633095" h="221614">
                <a:moveTo>
                  <a:pt x="13474" y="115074"/>
                </a:moveTo>
                <a:lnTo>
                  <a:pt x="13474" y="106083"/>
                </a:lnTo>
                <a:lnTo>
                  <a:pt x="17970" y="110578"/>
                </a:lnTo>
                <a:lnTo>
                  <a:pt x="13474" y="115074"/>
                </a:lnTo>
                <a:close/>
              </a:path>
              <a:path w="633095" h="221614">
                <a:moveTo>
                  <a:pt x="17970" y="110578"/>
                </a:moveTo>
                <a:lnTo>
                  <a:pt x="13474" y="106083"/>
                </a:lnTo>
                <a:lnTo>
                  <a:pt x="22466" y="106083"/>
                </a:lnTo>
                <a:lnTo>
                  <a:pt x="17970" y="110578"/>
                </a:lnTo>
                <a:close/>
              </a:path>
              <a:path w="633095" h="221614">
                <a:moveTo>
                  <a:pt x="22466" y="115074"/>
                </a:moveTo>
                <a:lnTo>
                  <a:pt x="13474" y="115074"/>
                </a:lnTo>
                <a:lnTo>
                  <a:pt x="17970" y="110578"/>
                </a:lnTo>
                <a:lnTo>
                  <a:pt x="22466" y="115074"/>
                </a:lnTo>
                <a:close/>
              </a:path>
              <a:path w="633095" h="221614">
                <a:moveTo>
                  <a:pt x="110578" y="205828"/>
                </a:moveTo>
                <a:lnTo>
                  <a:pt x="97878" y="205828"/>
                </a:lnTo>
                <a:lnTo>
                  <a:pt x="108724" y="201333"/>
                </a:lnTo>
                <a:lnTo>
                  <a:pt x="97878" y="190487"/>
                </a:lnTo>
                <a:lnTo>
                  <a:pt x="97878" y="151853"/>
                </a:lnTo>
                <a:lnTo>
                  <a:pt x="619848" y="151853"/>
                </a:lnTo>
                <a:lnTo>
                  <a:pt x="619848" y="158203"/>
                </a:lnTo>
                <a:lnTo>
                  <a:pt x="110578" y="158203"/>
                </a:lnTo>
                <a:lnTo>
                  <a:pt x="104228" y="164553"/>
                </a:lnTo>
                <a:lnTo>
                  <a:pt x="110578" y="164553"/>
                </a:lnTo>
                <a:lnTo>
                  <a:pt x="110578" y="205828"/>
                </a:lnTo>
                <a:close/>
              </a:path>
              <a:path w="633095" h="221614">
                <a:moveTo>
                  <a:pt x="632548" y="164553"/>
                </a:moveTo>
                <a:lnTo>
                  <a:pt x="110578" y="164553"/>
                </a:lnTo>
                <a:lnTo>
                  <a:pt x="110578" y="158203"/>
                </a:lnTo>
                <a:lnTo>
                  <a:pt x="619848" y="158203"/>
                </a:lnTo>
                <a:lnTo>
                  <a:pt x="626198" y="151853"/>
                </a:lnTo>
                <a:lnTo>
                  <a:pt x="632548" y="151853"/>
                </a:lnTo>
                <a:lnTo>
                  <a:pt x="632548" y="164553"/>
                </a:lnTo>
                <a:close/>
              </a:path>
              <a:path w="633095" h="221614">
                <a:moveTo>
                  <a:pt x="110578" y="164553"/>
                </a:moveTo>
                <a:lnTo>
                  <a:pt x="104228" y="164553"/>
                </a:lnTo>
                <a:lnTo>
                  <a:pt x="110578" y="158203"/>
                </a:lnTo>
                <a:lnTo>
                  <a:pt x="110578" y="164553"/>
                </a:lnTo>
                <a:close/>
              </a:path>
              <a:path w="633095" h="221614">
                <a:moveTo>
                  <a:pt x="97878" y="205828"/>
                </a:moveTo>
                <a:lnTo>
                  <a:pt x="97878" y="190487"/>
                </a:lnTo>
                <a:lnTo>
                  <a:pt x="108724" y="201333"/>
                </a:lnTo>
                <a:lnTo>
                  <a:pt x="97878" y="2058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718040" y="1809750"/>
            <a:ext cx="1246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竖直背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板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398507" y="2185416"/>
            <a:ext cx="617220" cy="190500"/>
          </a:xfrm>
          <a:custGeom>
            <a:avLst/>
            <a:gdLst/>
            <a:ahLst/>
            <a:cxnLst/>
            <a:rect l="l" t="t" r="r" b="b"/>
            <a:pathLst>
              <a:path w="617220" h="190500">
                <a:moveTo>
                  <a:pt x="94488" y="190499"/>
                </a:moveTo>
                <a:lnTo>
                  <a:pt x="0" y="94487"/>
                </a:lnTo>
                <a:lnTo>
                  <a:pt x="94488" y="0"/>
                </a:lnTo>
                <a:lnTo>
                  <a:pt x="94488" y="47243"/>
                </a:lnTo>
                <a:lnTo>
                  <a:pt x="617220" y="47243"/>
                </a:lnTo>
                <a:lnTo>
                  <a:pt x="617220" y="143255"/>
                </a:lnTo>
                <a:lnTo>
                  <a:pt x="94488" y="143255"/>
                </a:lnTo>
                <a:lnTo>
                  <a:pt x="94488" y="1904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389021" y="2169706"/>
            <a:ext cx="633095" cy="221615"/>
          </a:xfrm>
          <a:custGeom>
            <a:avLst/>
            <a:gdLst/>
            <a:ahLst/>
            <a:cxnLst/>
            <a:rect l="l" t="t" r="r" b="b"/>
            <a:pathLst>
              <a:path w="633095" h="221614">
                <a:moveTo>
                  <a:pt x="110578" y="221157"/>
                </a:moveTo>
                <a:lnTo>
                  <a:pt x="0" y="110578"/>
                </a:lnTo>
                <a:lnTo>
                  <a:pt x="110578" y="0"/>
                </a:lnTo>
                <a:lnTo>
                  <a:pt x="110578" y="15328"/>
                </a:lnTo>
                <a:lnTo>
                  <a:pt x="97878" y="15328"/>
                </a:lnTo>
                <a:lnTo>
                  <a:pt x="97878" y="30670"/>
                </a:lnTo>
                <a:lnTo>
                  <a:pt x="22466" y="106083"/>
                </a:lnTo>
                <a:lnTo>
                  <a:pt x="13474" y="106083"/>
                </a:lnTo>
                <a:lnTo>
                  <a:pt x="13474" y="115074"/>
                </a:lnTo>
                <a:lnTo>
                  <a:pt x="22466" y="115074"/>
                </a:lnTo>
                <a:lnTo>
                  <a:pt x="97878" y="190487"/>
                </a:lnTo>
                <a:lnTo>
                  <a:pt x="97878" y="205828"/>
                </a:lnTo>
                <a:lnTo>
                  <a:pt x="110578" y="205828"/>
                </a:lnTo>
                <a:lnTo>
                  <a:pt x="110578" y="221157"/>
                </a:lnTo>
                <a:close/>
              </a:path>
              <a:path w="633095" h="221614">
                <a:moveTo>
                  <a:pt x="97878" y="30670"/>
                </a:moveTo>
                <a:lnTo>
                  <a:pt x="97878" y="15328"/>
                </a:lnTo>
                <a:lnTo>
                  <a:pt x="108724" y="19824"/>
                </a:lnTo>
                <a:lnTo>
                  <a:pt x="97878" y="30670"/>
                </a:lnTo>
                <a:close/>
              </a:path>
              <a:path w="633095" h="221614">
                <a:moveTo>
                  <a:pt x="619848" y="69303"/>
                </a:moveTo>
                <a:lnTo>
                  <a:pt x="97878" y="69303"/>
                </a:lnTo>
                <a:lnTo>
                  <a:pt x="97878" y="30670"/>
                </a:lnTo>
                <a:lnTo>
                  <a:pt x="108724" y="19824"/>
                </a:lnTo>
                <a:lnTo>
                  <a:pt x="97878" y="15328"/>
                </a:lnTo>
                <a:lnTo>
                  <a:pt x="110578" y="15328"/>
                </a:lnTo>
                <a:lnTo>
                  <a:pt x="110578" y="56603"/>
                </a:lnTo>
                <a:lnTo>
                  <a:pt x="104228" y="56603"/>
                </a:lnTo>
                <a:lnTo>
                  <a:pt x="110578" y="62953"/>
                </a:lnTo>
                <a:lnTo>
                  <a:pt x="619848" y="62953"/>
                </a:lnTo>
                <a:lnTo>
                  <a:pt x="619848" y="69303"/>
                </a:lnTo>
                <a:close/>
              </a:path>
              <a:path w="633095" h="221614">
                <a:moveTo>
                  <a:pt x="110578" y="62953"/>
                </a:moveTo>
                <a:lnTo>
                  <a:pt x="104228" y="56603"/>
                </a:lnTo>
                <a:lnTo>
                  <a:pt x="110578" y="56603"/>
                </a:lnTo>
                <a:lnTo>
                  <a:pt x="110578" y="62953"/>
                </a:lnTo>
                <a:close/>
              </a:path>
              <a:path w="633095" h="221614">
                <a:moveTo>
                  <a:pt x="632548" y="69303"/>
                </a:moveTo>
                <a:lnTo>
                  <a:pt x="626198" y="69303"/>
                </a:lnTo>
                <a:lnTo>
                  <a:pt x="619848" y="62953"/>
                </a:lnTo>
                <a:lnTo>
                  <a:pt x="110578" y="62953"/>
                </a:lnTo>
                <a:lnTo>
                  <a:pt x="110578" y="56603"/>
                </a:lnTo>
                <a:lnTo>
                  <a:pt x="632548" y="56603"/>
                </a:lnTo>
                <a:lnTo>
                  <a:pt x="632548" y="69303"/>
                </a:lnTo>
                <a:close/>
              </a:path>
              <a:path w="633095" h="221614">
                <a:moveTo>
                  <a:pt x="619848" y="158203"/>
                </a:moveTo>
                <a:lnTo>
                  <a:pt x="619848" y="62953"/>
                </a:lnTo>
                <a:lnTo>
                  <a:pt x="626198" y="69303"/>
                </a:lnTo>
                <a:lnTo>
                  <a:pt x="632548" y="69303"/>
                </a:lnTo>
                <a:lnTo>
                  <a:pt x="632548" y="151853"/>
                </a:lnTo>
                <a:lnTo>
                  <a:pt x="626198" y="151853"/>
                </a:lnTo>
                <a:lnTo>
                  <a:pt x="619848" y="158203"/>
                </a:lnTo>
                <a:close/>
              </a:path>
              <a:path w="633095" h="221614">
                <a:moveTo>
                  <a:pt x="13474" y="115074"/>
                </a:moveTo>
                <a:lnTo>
                  <a:pt x="13474" y="106083"/>
                </a:lnTo>
                <a:lnTo>
                  <a:pt x="17970" y="110578"/>
                </a:lnTo>
                <a:lnTo>
                  <a:pt x="13474" y="115074"/>
                </a:lnTo>
                <a:close/>
              </a:path>
              <a:path w="633095" h="221614">
                <a:moveTo>
                  <a:pt x="17970" y="110578"/>
                </a:moveTo>
                <a:lnTo>
                  <a:pt x="13474" y="106083"/>
                </a:lnTo>
                <a:lnTo>
                  <a:pt x="22466" y="106083"/>
                </a:lnTo>
                <a:lnTo>
                  <a:pt x="17970" y="110578"/>
                </a:lnTo>
                <a:close/>
              </a:path>
              <a:path w="633095" h="221614">
                <a:moveTo>
                  <a:pt x="22466" y="115074"/>
                </a:moveTo>
                <a:lnTo>
                  <a:pt x="13474" y="115074"/>
                </a:lnTo>
                <a:lnTo>
                  <a:pt x="17970" y="110578"/>
                </a:lnTo>
                <a:lnTo>
                  <a:pt x="22466" y="115074"/>
                </a:lnTo>
                <a:close/>
              </a:path>
              <a:path w="633095" h="221614">
                <a:moveTo>
                  <a:pt x="110578" y="205828"/>
                </a:moveTo>
                <a:lnTo>
                  <a:pt x="97878" y="205828"/>
                </a:lnTo>
                <a:lnTo>
                  <a:pt x="108724" y="201333"/>
                </a:lnTo>
                <a:lnTo>
                  <a:pt x="97878" y="190487"/>
                </a:lnTo>
                <a:lnTo>
                  <a:pt x="97878" y="151853"/>
                </a:lnTo>
                <a:lnTo>
                  <a:pt x="619848" y="151853"/>
                </a:lnTo>
                <a:lnTo>
                  <a:pt x="619848" y="158203"/>
                </a:lnTo>
                <a:lnTo>
                  <a:pt x="110578" y="158203"/>
                </a:lnTo>
                <a:lnTo>
                  <a:pt x="104228" y="164553"/>
                </a:lnTo>
                <a:lnTo>
                  <a:pt x="110578" y="164553"/>
                </a:lnTo>
                <a:lnTo>
                  <a:pt x="110578" y="205828"/>
                </a:lnTo>
                <a:close/>
              </a:path>
              <a:path w="633095" h="221614">
                <a:moveTo>
                  <a:pt x="632548" y="164553"/>
                </a:moveTo>
                <a:lnTo>
                  <a:pt x="110578" y="164553"/>
                </a:lnTo>
                <a:lnTo>
                  <a:pt x="110578" y="158203"/>
                </a:lnTo>
                <a:lnTo>
                  <a:pt x="619848" y="158203"/>
                </a:lnTo>
                <a:lnTo>
                  <a:pt x="626198" y="151853"/>
                </a:lnTo>
                <a:lnTo>
                  <a:pt x="632548" y="151853"/>
                </a:lnTo>
                <a:lnTo>
                  <a:pt x="632548" y="164553"/>
                </a:lnTo>
                <a:close/>
              </a:path>
              <a:path w="633095" h="221614">
                <a:moveTo>
                  <a:pt x="110578" y="164553"/>
                </a:moveTo>
                <a:lnTo>
                  <a:pt x="104228" y="164553"/>
                </a:lnTo>
                <a:lnTo>
                  <a:pt x="110578" y="158203"/>
                </a:lnTo>
                <a:lnTo>
                  <a:pt x="110578" y="164553"/>
                </a:lnTo>
                <a:close/>
              </a:path>
              <a:path w="633095" h="221614">
                <a:moveTo>
                  <a:pt x="97878" y="205828"/>
                </a:moveTo>
                <a:lnTo>
                  <a:pt x="97878" y="190487"/>
                </a:lnTo>
                <a:lnTo>
                  <a:pt x="108724" y="201333"/>
                </a:lnTo>
                <a:lnTo>
                  <a:pt x="97878" y="2058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316729" y="2109470"/>
            <a:ext cx="635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轨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道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44211" y="1906523"/>
            <a:ext cx="506095" cy="205740"/>
          </a:xfrm>
          <a:custGeom>
            <a:avLst/>
            <a:gdLst/>
            <a:ahLst/>
            <a:cxnLst/>
            <a:rect l="l" t="t" r="r" b="b"/>
            <a:pathLst>
              <a:path w="506095" h="205739">
                <a:moveTo>
                  <a:pt x="402336" y="205739"/>
                </a:moveTo>
                <a:lnTo>
                  <a:pt x="402336" y="153924"/>
                </a:lnTo>
                <a:lnTo>
                  <a:pt x="0" y="153924"/>
                </a:lnTo>
                <a:lnTo>
                  <a:pt x="0" y="51815"/>
                </a:lnTo>
                <a:lnTo>
                  <a:pt x="402336" y="51815"/>
                </a:lnTo>
                <a:lnTo>
                  <a:pt x="402336" y="0"/>
                </a:lnTo>
                <a:lnTo>
                  <a:pt x="505967" y="103631"/>
                </a:lnTo>
                <a:lnTo>
                  <a:pt x="402336" y="2057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737100" y="1890941"/>
            <a:ext cx="522605" cy="237490"/>
          </a:xfrm>
          <a:custGeom>
            <a:avLst/>
            <a:gdLst/>
            <a:ahLst/>
            <a:cxnLst/>
            <a:rect l="l" t="t" r="r" b="b"/>
            <a:pathLst>
              <a:path w="522604" h="237489">
                <a:moveTo>
                  <a:pt x="403542" y="66928"/>
                </a:moveTo>
                <a:lnTo>
                  <a:pt x="403542" y="0"/>
                </a:lnTo>
                <a:lnTo>
                  <a:pt x="418871" y="15328"/>
                </a:lnTo>
                <a:lnTo>
                  <a:pt x="416242" y="15328"/>
                </a:lnTo>
                <a:lnTo>
                  <a:pt x="405396" y="19824"/>
                </a:lnTo>
                <a:lnTo>
                  <a:pt x="416242" y="30670"/>
                </a:lnTo>
                <a:lnTo>
                  <a:pt x="416242" y="60578"/>
                </a:lnTo>
                <a:lnTo>
                  <a:pt x="409892" y="60578"/>
                </a:lnTo>
                <a:lnTo>
                  <a:pt x="403542" y="66928"/>
                </a:lnTo>
                <a:close/>
              </a:path>
              <a:path w="522604" h="237489">
                <a:moveTo>
                  <a:pt x="416242" y="30670"/>
                </a:moveTo>
                <a:lnTo>
                  <a:pt x="405396" y="19824"/>
                </a:lnTo>
                <a:lnTo>
                  <a:pt x="416242" y="15328"/>
                </a:lnTo>
                <a:lnTo>
                  <a:pt x="416242" y="30670"/>
                </a:lnTo>
                <a:close/>
              </a:path>
              <a:path w="522604" h="237489">
                <a:moveTo>
                  <a:pt x="504088" y="118516"/>
                </a:moveTo>
                <a:lnTo>
                  <a:pt x="416242" y="30670"/>
                </a:lnTo>
                <a:lnTo>
                  <a:pt x="416242" y="15328"/>
                </a:lnTo>
                <a:lnTo>
                  <a:pt x="418871" y="15328"/>
                </a:lnTo>
                <a:lnTo>
                  <a:pt x="517563" y="114020"/>
                </a:lnTo>
                <a:lnTo>
                  <a:pt x="508584" y="114020"/>
                </a:lnTo>
                <a:lnTo>
                  <a:pt x="504088" y="118516"/>
                </a:lnTo>
                <a:close/>
              </a:path>
              <a:path w="522604" h="237489">
                <a:moveTo>
                  <a:pt x="403542" y="176466"/>
                </a:moveTo>
                <a:lnTo>
                  <a:pt x="0" y="176466"/>
                </a:lnTo>
                <a:lnTo>
                  <a:pt x="0" y="60578"/>
                </a:lnTo>
                <a:lnTo>
                  <a:pt x="403542" y="60578"/>
                </a:lnTo>
                <a:lnTo>
                  <a:pt x="403542" y="66928"/>
                </a:lnTo>
                <a:lnTo>
                  <a:pt x="12700" y="66928"/>
                </a:lnTo>
                <a:lnTo>
                  <a:pt x="6350" y="73278"/>
                </a:lnTo>
                <a:lnTo>
                  <a:pt x="12700" y="73278"/>
                </a:lnTo>
                <a:lnTo>
                  <a:pt x="12700" y="163766"/>
                </a:lnTo>
                <a:lnTo>
                  <a:pt x="6350" y="163766"/>
                </a:lnTo>
                <a:lnTo>
                  <a:pt x="12700" y="170116"/>
                </a:lnTo>
                <a:lnTo>
                  <a:pt x="403542" y="170116"/>
                </a:lnTo>
                <a:lnTo>
                  <a:pt x="403542" y="176466"/>
                </a:lnTo>
                <a:close/>
              </a:path>
              <a:path w="522604" h="237489">
                <a:moveTo>
                  <a:pt x="416242" y="73278"/>
                </a:moveTo>
                <a:lnTo>
                  <a:pt x="12700" y="73278"/>
                </a:lnTo>
                <a:lnTo>
                  <a:pt x="12700" y="66928"/>
                </a:lnTo>
                <a:lnTo>
                  <a:pt x="403542" y="66928"/>
                </a:lnTo>
                <a:lnTo>
                  <a:pt x="409892" y="60578"/>
                </a:lnTo>
                <a:lnTo>
                  <a:pt x="416242" y="60578"/>
                </a:lnTo>
                <a:lnTo>
                  <a:pt x="416242" y="73278"/>
                </a:lnTo>
                <a:close/>
              </a:path>
              <a:path w="522604" h="237489">
                <a:moveTo>
                  <a:pt x="12700" y="73278"/>
                </a:moveTo>
                <a:lnTo>
                  <a:pt x="6350" y="73278"/>
                </a:lnTo>
                <a:lnTo>
                  <a:pt x="12700" y="66928"/>
                </a:lnTo>
                <a:lnTo>
                  <a:pt x="12700" y="73278"/>
                </a:lnTo>
                <a:close/>
              </a:path>
              <a:path w="522604" h="237489">
                <a:moveTo>
                  <a:pt x="508584" y="123012"/>
                </a:moveTo>
                <a:lnTo>
                  <a:pt x="504088" y="118516"/>
                </a:lnTo>
                <a:lnTo>
                  <a:pt x="508584" y="114020"/>
                </a:lnTo>
                <a:lnTo>
                  <a:pt x="508584" y="123012"/>
                </a:lnTo>
                <a:close/>
              </a:path>
              <a:path w="522604" h="237489">
                <a:moveTo>
                  <a:pt x="517563" y="123012"/>
                </a:moveTo>
                <a:lnTo>
                  <a:pt x="508584" y="123012"/>
                </a:lnTo>
                <a:lnTo>
                  <a:pt x="508584" y="114020"/>
                </a:lnTo>
                <a:lnTo>
                  <a:pt x="517563" y="114020"/>
                </a:lnTo>
                <a:lnTo>
                  <a:pt x="522058" y="118516"/>
                </a:lnTo>
                <a:lnTo>
                  <a:pt x="517563" y="123012"/>
                </a:lnTo>
                <a:close/>
              </a:path>
              <a:path w="522604" h="237489">
                <a:moveTo>
                  <a:pt x="418871" y="221703"/>
                </a:moveTo>
                <a:lnTo>
                  <a:pt x="416242" y="221703"/>
                </a:lnTo>
                <a:lnTo>
                  <a:pt x="416242" y="206362"/>
                </a:lnTo>
                <a:lnTo>
                  <a:pt x="504088" y="118516"/>
                </a:lnTo>
                <a:lnTo>
                  <a:pt x="508584" y="123012"/>
                </a:lnTo>
                <a:lnTo>
                  <a:pt x="517563" y="123012"/>
                </a:lnTo>
                <a:lnTo>
                  <a:pt x="418871" y="221703"/>
                </a:lnTo>
                <a:close/>
              </a:path>
              <a:path w="522604" h="237489">
                <a:moveTo>
                  <a:pt x="12700" y="170116"/>
                </a:moveTo>
                <a:lnTo>
                  <a:pt x="6350" y="163766"/>
                </a:lnTo>
                <a:lnTo>
                  <a:pt x="12700" y="163766"/>
                </a:lnTo>
                <a:lnTo>
                  <a:pt x="12700" y="170116"/>
                </a:lnTo>
                <a:close/>
              </a:path>
              <a:path w="522604" h="237489">
                <a:moveTo>
                  <a:pt x="416242" y="176466"/>
                </a:moveTo>
                <a:lnTo>
                  <a:pt x="409892" y="176466"/>
                </a:lnTo>
                <a:lnTo>
                  <a:pt x="403542" y="170116"/>
                </a:lnTo>
                <a:lnTo>
                  <a:pt x="12700" y="170116"/>
                </a:lnTo>
                <a:lnTo>
                  <a:pt x="12700" y="163766"/>
                </a:lnTo>
                <a:lnTo>
                  <a:pt x="416242" y="163766"/>
                </a:lnTo>
                <a:lnTo>
                  <a:pt x="416242" y="176466"/>
                </a:lnTo>
                <a:close/>
              </a:path>
              <a:path w="522604" h="237489">
                <a:moveTo>
                  <a:pt x="403542" y="237032"/>
                </a:moveTo>
                <a:lnTo>
                  <a:pt x="403542" y="170116"/>
                </a:lnTo>
                <a:lnTo>
                  <a:pt x="409892" y="176466"/>
                </a:lnTo>
                <a:lnTo>
                  <a:pt x="416242" y="176466"/>
                </a:lnTo>
                <a:lnTo>
                  <a:pt x="416242" y="206362"/>
                </a:lnTo>
                <a:lnTo>
                  <a:pt x="405396" y="217208"/>
                </a:lnTo>
                <a:lnTo>
                  <a:pt x="416242" y="221703"/>
                </a:lnTo>
                <a:lnTo>
                  <a:pt x="418871" y="221703"/>
                </a:lnTo>
                <a:lnTo>
                  <a:pt x="403542" y="237032"/>
                </a:lnTo>
                <a:close/>
              </a:path>
              <a:path w="522604" h="237489">
                <a:moveTo>
                  <a:pt x="416242" y="221703"/>
                </a:moveTo>
                <a:lnTo>
                  <a:pt x="405396" y="217208"/>
                </a:lnTo>
                <a:lnTo>
                  <a:pt x="416242" y="206362"/>
                </a:lnTo>
                <a:lnTo>
                  <a:pt x="416242" y="2217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819" y="1076960"/>
            <a:ext cx="451548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1F2CA8"/>
                </a:solidFill>
                <a:latin typeface="黑体"/>
                <a:cs typeface="黑体"/>
              </a:rPr>
              <a:t>二、平抛实验的操作要</a:t>
            </a:r>
            <a:r>
              <a:rPr dirty="0" sz="3200" spc="-10" b="1">
                <a:solidFill>
                  <a:srgbClr val="1F2CA8"/>
                </a:solidFill>
                <a:latin typeface="黑体"/>
                <a:cs typeface="黑体"/>
              </a:rPr>
              <a:t>点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819" y="2095500"/>
            <a:ext cx="7216775" cy="25850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310"/>
              </a:lnSpc>
              <a:spcBef>
                <a:spcPts val="95"/>
              </a:spcBef>
            </a:pPr>
            <a:r>
              <a:rPr dirty="0" sz="2800" spc="-5" b="1">
                <a:solidFill>
                  <a:srgbClr val="010187"/>
                </a:solidFill>
                <a:latin typeface="华文楷体"/>
                <a:cs typeface="华文楷体"/>
              </a:rPr>
              <a:t>1</a:t>
            </a:r>
            <a:r>
              <a:rPr dirty="0" sz="2800" b="1">
                <a:solidFill>
                  <a:srgbClr val="010187"/>
                </a:solidFill>
                <a:latin typeface="华文楷体"/>
                <a:cs typeface="华文楷体"/>
              </a:rPr>
              <a:t>、保证背板保持竖</a:t>
            </a:r>
            <a:r>
              <a:rPr dirty="0" sz="2800" spc="-10" b="1">
                <a:solidFill>
                  <a:srgbClr val="010187"/>
                </a:solidFill>
                <a:latin typeface="华文楷体"/>
                <a:cs typeface="华文楷体"/>
              </a:rPr>
              <a:t>直</a:t>
            </a:r>
            <a:endParaRPr sz="2800">
              <a:latin typeface="华文楷体"/>
              <a:cs typeface="华文楷体"/>
            </a:endParaRPr>
          </a:p>
          <a:p>
            <a:pPr marL="12700">
              <a:lnSpc>
                <a:spcPts val="3429"/>
              </a:lnSpc>
            </a:pPr>
            <a:r>
              <a:rPr dirty="0" sz="2800" spc="-5" b="1">
                <a:solidFill>
                  <a:srgbClr val="010187"/>
                </a:solidFill>
                <a:latin typeface="华文楷体"/>
                <a:cs typeface="华文楷体"/>
              </a:rPr>
              <a:t>2</a:t>
            </a:r>
            <a:r>
              <a:rPr dirty="0" sz="2800" b="1">
                <a:solidFill>
                  <a:srgbClr val="010187"/>
                </a:solidFill>
                <a:latin typeface="华文楷体"/>
                <a:cs typeface="华文楷体"/>
              </a:rPr>
              <a:t>、保证小球每次从同一</a:t>
            </a:r>
            <a:r>
              <a:rPr dirty="0" sz="2800" spc="-285" b="1">
                <a:solidFill>
                  <a:srgbClr val="010187"/>
                </a:solidFill>
                <a:latin typeface="华文楷体"/>
                <a:cs typeface="华文楷体"/>
              </a:rPr>
              <a:t>点</a:t>
            </a:r>
            <a:r>
              <a:rPr dirty="0" sz="2900" spc="-950" b="1" i="1">
                <a:solidFill>
                  <a:srgbClr val="010187"/>
                </a:solidFill>
                <a:latin typeface="华文楷体"/>
                <a:cs typeface="华文楷体"/>
              </a:rPr>
              <a:t>A</a:t>
            </a:r>
            <a:r>
              <a:rPr dirty="0" sz="2800" b="1">
                <a:solidFill>
                  <a:srgbClr val="010187"/>
                </a:solidFill>
                <a:latin typeface="华文楷体"/>
                <a:cs typeface="华文楷体"/>
              </a:rPr>
              <a:t>由静止释</a:t>
            </a:r>
            <a:r>
              <a:rPr dirty="0" sz="2800" spc="-10" b="1">
                <a:solidFill>
                  <a:srgbClr val="010187"/>
                </a:solidFill>
                <a:latin typeface="华文楷体"/>
                <a:cs typeface="华文楷体"/>
              </a:rPr>
              <a:t>放</a:t>
            </a:r>
            <a:endParaRPr sz="28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800" spc="-5" b="1">
                <a:solidFill>
                  <a:srgbClr val="010187"/>
                </a:solidFill>
                <a:latin typeface="华文楷体"/>
                <a:cs typeface="华文楷体"/>
              </a:rPr>
              <a:t>3</a:t>
            </a:r>
            <a:r>
              <a:rPr dirty="0" sz="2800" b="1">
                <a:solidFill>
                  <a:srgbClr val="010187"/>
                </a:solidFill>
                <a:latin typeface="华文楷体"/>
                <a:cs typeface="华文楷体"/>
              </a:rPr>
              <a:t>、确定小球的抛出点</a:t>
            </a:r>
            <a:r>
              <a:rPr dirty="0" sz="2800" spc="-5" b="1" i="1">
                <a:solidFill>
                  <a:srgbClr val="010187"/>
                </a:solidFill>
                <a:latin typeface="Times New Roman"/>
                <a:cs typeface="Times New Roman"/>
              </a:rPr>
              <a:t>O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-5" b="1">
                <a:solidFill>
                  <a:srgbClr val="010187"/>
                </a:solidFill>
                <a:latin typeface="华文楷体"/>
                <a:cs typeface="华文楷体"/>
              </a:rPr>
              <a:t>4</a:t>
            </a:r>
            <a:r>
              <a:rPr dirty="0" sz="2800" b="1">
                <a:solidFill>
                  <a:srgbClr val="010187"/>
                </a:solidFill>
                <a:latin typeface="华文楷体"/>
                <a:cs typeface="华文楷体"/>
              </a:rPr>
              <a:t>、保证小球从抛出点</a:t>
            </a:r>
            <a:r>
              <a:rPr dirty="0" sz="2800" spc="-5" b="1" i="1">
                <a:solidFill>
                  <a:srgbClr val="010187"/>
                </a:solidFill>
                <a:latin typeface="Times New Roman"/>
                <a:cs typeface="Times New Roman"/>
              </a:rPr>
              <a:t>O</a:t>
            </a:r>
            <a:r>
              <a:rPr dirty="0" sz="2800" b="1">
                <a:solidFill>
                  <a:srgbClr val="010187"/>
                </a:solidFill>
                <a:latin typeface="华文楷体"/>
                <a:cs typeface="华文楷体"/>
              </a:rPr>
              <a:t>水平抛</a:t>
            </a:r>
            <a:r>
              <a:rPr dirty="0" sz="2800" spc="-10" b="1">
                <a:solidFill>
                  <a:srgbClr val="010187"/>
                </a:solidFill>
                <a:latin typeface="华文楷体"/>
                <a:cs typeface="华文楷体"/>
              </a:rPr>
              <a:t>出</a:t>
            </a:r>
            <a:endParaRPr sz="2800">
              <a:latin typeface="华文楷体"/>
              <a:cs typeface="华文楷体"/>
            </a:endParaRPr>
          </a:p>
          <a:p>
            <a:pPr marL="12700" marR="5080">
              <a:lnSpc>
                <a:spcPts val="3320"/>
              </a:lnSpc>
              <a:spcBef>
                <a:spcPts val="145"/>
              </a:spcBef>
            </a:pPr>
            <a:r>
              <a:rPr dirty="0" sz="2800" spc="-5" b="1">
                <a:solidFill>
                  <a:srgbClr val="010187"/>
                </a:solidFill>
                <a:latin typeface="华文楷体"/>
                <a:cs typeface="华文楷体"/>
              </a:rPr>
              <a:t>5</a:t>
            </a:r>
            <a:r>
              <a:rPr dirty="0" sz="2800" b="1">
                <a:solidFill>
                  <a:srgbClr val="010187"/>
                </a:solidFill>
                <a:latin typeface="华文楷体"/>
                <a:cs typeface="华文楷体"/>
              </a:rPr>
              <a:t>、将小球的几个运动位置点及抛出点</a:t>
            </a:r>
            <a:r>
              <a:rPr dirty="0" sz="2800" spc="-5" b="1" i="1">
                <a:solidFill>
                  <a:srgbClr val="010187"/>
                </a:solidFill>
                <a:latin typeface="Times New Roman"/>
                <a:cs typeface="Times New Roman"/>
              </a:rPr>
              <a:t>O</a:t>
            </a:r>
            <a:r>
              <a:rPr dirty="0" sz="2800" b="1">
                <a:solidFill>
                  <a:srgbClr val="010187"/>
                </a:solidFill>
                <a:latin typeface="华文楷体"/>
                <a:cs typeface="华文楷体"/>
              </a:rPr>
              <a:t>用圆</a:t>
            </a:r>
            <a:r>
              <a:rPr dirty="0" sz="2800" spc="-5" b="1">
                <a:solidFill>
                  <a:srgbClr val="010187"/>
                </a:solidFill>
                <a:latin typeface="华文楷体"/>
                <a:cs typeface="华文楷体"/>
              </a:rPr>
              <a:t>滑 </a:t>
            </a:r>
            <a:r>
              <a:rPr dirty="0" sz="2800" b="1">
                <a:solidFill>
                  <a:srgbClr val="010187"/>
                </a:solidFill>
                <a:latin typeface="华文楷体"/>
                <a:cs typeface="华文楷体"/>
              </a:rPr>
              <a:t>曲线连接，画出小球的运动轨</a:t>
            </a:r>
            <a:r>
              <a:rPr dirty="0" sz="2800" spc="-10" b="1">
                <a:solidFill>
                  <a:srgbClr val="010187"/>
                </a:solidFill>
                <a:latin typeface="华文楷体"/>
                <a:cs typeface="华文楷体"/>
              </a:rPr>
              <a:t>迹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61959" y="1127760"/>
            <a:ext cx="3547872" cy="2298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364980" y="1507566"/>
            <a:ext cx="88976" cy="89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493023" y="1051521"/>
            <a:ext cx="152400" cy="190500"/>
          </a:xfrm>
          <a:custGeom>
            <a:avLst/>
            <a:gdLst/>
            <a:ahLst/>
            <a:cxnLst/>
            <a:rect l="l" t="t" r="r" b="b"/>
            <a:pathLst>
              <a:path w="152400" h="190500">
                <a:moveTo>
                  <a:pt x="47853" y="190499"/>
                </a:moveTo>
                <a:lnTo>
                  <a:pt x="0" y="159245"/>
                </a:lnTo>
                <a:lnTo>
                  <a:pt x="104000" y="0"/>
                </a:lnTo>
                <a:lnTo>
                  <a:pt x="151841" y="31254"/>
                </a:lnTo>
                <a:lnTo>
                  <a:pt x="47853" y="1904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781846" y="748029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02178" y="1164272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53043" y="3425952"/>
            <a:ext cx="2965704" cy="2926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1840" y="4876800"/>
            <a:ext cx="126047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010187"/>
                </a:solidFill>
                <a:latin typeface="华文楷体"/>
                <a:cs typeface="华文楷体"/>
              </a:rPr>
              <a:t>4</a:t>
            </a:r>
            <a:r>
              <a:rPr dirty="0" sz="2800" b="1">
                <a:solidFill>
                  <a:srgbClr val="010187"/>
                </a:solidFill>
                <a:latin typeface="华文楷体"/>
                <a:cs typeface="华文楷体"/>
              </a:rPr>
              <a:t>、利</a:t>
            </a:r>
            <a:r>
              <a:rPr dirty="0" sz="2800" spc="-10" b="1">
                <a:solidFill>
                  <a:srgbClr val="010187"/>
                </a:solidFill>
                <a:latin typeface="华文楷体"/>
                <a:cs typeface="华文楷体"/>
              </a:rPr>
              <a:t>用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9514" y="5594350"/>
            <a:ext cx="180530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010187"/>
                </a:solidFill>
                <a:latin typeface="华文楷体"/>
                <a:cs typeface="华文楷体"/>
              </a:rPr>
              <a:t>求解初速</a:t>
            </a:r>
            <a:r>
              <a:rPr dirty="0" sz="2800" spc="-10" b="1">
                <a:solidFill>
                  <a:srgbClr val="010187"/>
                </a:solidFill>
                <a:latin typeface="华文楷体"/>
                <a:cs typeface="华文楷体"/>
              </a:rPr>
              <a:t>度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35122" y="5120271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 h="0">
                <a:moveTo>
                  <a:pt x="0" y="0"/>
                </a:moveTo>
                <a:lnTo>
                  <a:pt x="184543" y="0"/>
                </a:lnTo>
              </a:path>
            </a:pathLst>
          </a:custGeom>
          <a:ln w="134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743111" y="5119433"/>
            <a:ext cx="196215" cy="43560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50" spc="15">
                <a:latin typeface="Times New Roman"/>
                <a:cs typeface="Times New Roman"/>
              </a:rPr>
              <a:t>2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1840" y="846079"/>
            <a:ext cx="7217409" cy="4441825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dirty="0" sz="3200" b="1">
                <a:solidFill>
                  <a:srgbClr val="1F2CA8"/>
                </a:solidFill>
                <a:latin typeface="黑体"/>
                <a:cs typeface="黑体"/>
              </a:rPr>
              <a:t>三、平抛运动实验的分析方</a:t>
            </a:r>
            <a:r>
              <a:rPr dirty="0" sz="3200" spc="-10" b="1">
                <a:solidFill>
                  <a:srgbClr val="1F2CA8"/>
                </a:solidFill>
                <a:latin typeface="黑体"/>
                <a:cs typeface="黑体"/>
              </a:rPr>
              <a:t>法</a:t>
            </a:r>
            <a:endParaRPr sz="3200">
              <a:latin typeface="黑体"/>
              <a:cs typeface="黑体"/>
            </a:endParaRPr>
          </a:p>
          <a:p>
            <a:pPr marL="12700" marR="73025">
              <a:lnSpc>
                <a:spcPts val="5040"/>
              </a:lnSpc>
              <a:spcBef>
                <a:spcPts val="20"/>
              </a:spcBef>
            </a:pP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原理：将平抛运动分解为水平匀速运动及竖</a:t>
            </a:r>
            <a:r>
              <a:rPr dirty="0" sz="2800" spc="-5" b="1">
                <a:solidFill>
                  <a:srgbClr val="FF0000"/>
                </a:solidFill>
                <a:latin typeface="华文楷体"/>
                <a:cs typeface="华文楷体"/>
              </a:rPr>
              <a:t>直 </a:t>
            </a: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方向的自由落体运</a:t>
            </a:r>
            <a:r>
              <a:rPr dirty="0" sz="2800" spc="-10" b="1">
                <a:solidFill>
                  <a:srgbClr val="FF0000"/>
                </a:solidFill>
                <a:latin typeface="华文楷体"/>
                <a:cs typeface="华文楷体"/>
              </a:rPr>
              <a:t>动</a:t>
            </a:r>
            <a:endParaRPr sz="28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2800" spc="-5" b="1">
                <a:solidFill>
                  <a:srgbClr val="010187"/>
                </a:solidFill>
                <a:latin typeface="华文楷体"/>
                <a:cs typeface="华文楷体"/>
              </a:rPr>
              <a:t>1</a:t>
            </a:r>
            <a:r>
              <a:rPr dirty="0" sz="2800" b="1">
                <a:solidFill>
                  <a:srgbClr val="010187"/>
                </a:solidFill>
                <a:latin typeface="华文楷体"/>
                <a:cs typeface="华文楷体"/>
              </a:rPr>
              <a:t>、</a:t>
            </a:r>
            <a:r>
              <a:rPr dirty="0" sz="2800" spc="-285" b="1">
                <a:solidFill>
                  <a:srgbClr val="010187"/>
                </a:solidFill>
                <a:latin typeface="华文楷体"/>
                <a:cs typeface="华文楷体"/>
              </a:rPr>
              <a:t>以</a:t>
            </a:r>
            <a:r>
              <a:rPr dirty="0" sz="2900" spc="-960" b="1" i="1">
                <a:solidFill>
                  <a:srgbClr val="010187"/>
                </a:solidFill>
                <a:latin typeface="华文楷体"/>
                <a:cs typeface="华文楷体"/>
              </a:rPr>
              <a:t>O</a:t>
            </a:r>
            <a:r>
              <a:rPr dirty="0" sz="2800" b="1">
                <a:solidFill>
                  <a:srgbClr val="010187"/>
                </a:solidFill>
                <a:latin typeface="华文楷体"/>
                <a:cs typeface="华文楷体"/>
              </a:rPr>
              <a:t>为原点建</a:t>
            </a:r>
            <a:r>
              <a:rPr dirty="0" sz="2800" spc="-285" b="1">
                <a:solidFill>
                  <a:srgbClr val="010187"/>
                </a:solidFill>
                <a:latin typeface="华文楷体"/>
                <a:cs typeface="华文楷体"/>
              </a:rPr>
              <a:t>立</a:t>
            </a:r>
            <a:r>
              <a:rPr dirty="0" sz="2900" spc="-990" b="1" i="1">
                <a:solidFill>
                  <a:srgbClr val="010187"/>
                </a:solidFill>
                <a:latin typeface="华文楷体"/>
                <a:cs typeface="华文楷体"/>
              </a:rPr>
              <a:t>x--y</a:t>
            </a:r>
            <a:r>
              <a:rPr dirty="0" sz="2800" b="1">
                <a:solidFill>
                  <a:srgbClr val="010187"/>
                </a:solidFill>
                <a:latin typeface="华文楷体"/>
                <a:cs typeface="华文楷体"/>
              </a:rPr>
              <a:t>坐标</a:t>
            </a:r>
            <a:r>
              <a:rPr dirty="0" sz="2800" spc="-10" b="1">
                <a:solidFill>
                  <a:srgbClr val="010187"/>
                </a:solidFill>
                <a:latin typeface="华文楷体"/>
                <a:cs typeface="华文楷体"/>
              </a:rPr>
              <a:t>系</a:t>
            </a:r>
            <a:endParaRPr sz="28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dirty="0" sz="2800" spc="-5" b="1">
                <a:solidFill>
                  <a:srgbClr val="010187"/>
                </a:solidFill>
                <a:latin typeface="华文楷体"/>
                <a:cs typeface="华文楷体"/>
              </a:rPr>
              <a:t>2</a:t>
            </a:r>
            <a:r>
              <a:rPr dirty="0" sz="2800" b="1">
                <a:solidFill>
                  <a:srgbClr val="010187"/>
                </a:solidFill>
                <a:latin typeface="华文楷体"/>
                <a:cs typeface="华文楷体"/>
              </a:rPr>
              <a:t>、从图线中找一</a:t>
            </a:r>
            <a:r>
              <a:rPr dirty="0" sz="2800" spc="-285" b="1">
                <a:solidFill>
                  <a:srgbClr val="010187"/>
                </a:solidFill>
                <a:latin typeface="华文楷体"/>
                <a:cs typeface="华文楷体"/>
              </a:rPr>
              <a:t>点</a:t>
            </a:r>
            <a:r>
              <a:rPr dirty="0" sz="2900" spc="-95" b="1" i="1">
                <a:solidFill>
                  <a:srgbClr val="010187"/>
                </a:solidFill>
                <a:latin typeface="华文楷体"/>
                <a:cs typeface="华文楷体"/>
              </a:rPr>
              <a:t>M</a:t>
            </a:r>
            <a:endParaRPr sz="29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dirty="0" sz="2800" spc="-5" b="1">
                <a:solidFill>
                  <a:srgbClr val="010187"/>
                </a:solidFill>
                <a:latin typeface="华文楷体"/>
                <a:cs typeface="华文楷体"/>
              </a:rPr>
              <a:t>3</a:t>
            </a:r>
            <a:r>
              <a:rPr dirty="0" sz="2800" b="1">
                <a:solidFill>
                  <a:srgbClr val="010187"/>
                </a:solidFill>
                <a:latin typeface="华文楷体"/>
                <a:cs typeface="华文楷体"/>
              </a:rPr>
              <a:t>、测量</a:t>
            </a:r>
            <a:r>
              <a:rPr dirty="0" sz="2800" spc="-285" b="1">
                <a:solidFill>
                  <a:srgbClr val="010187"/>
                </a:solidFill>
                <a:latin typeface="华文楷体"/>
                <a:cs typeface="华文楷体"/>
              </a:rPr>
              <a:t>点</a:t>
            </a:r>
            <a:r>
              <a:rPr dirty="0" sz="2900" spc="-975" b="1" i="1">
                <a:solidFill>
                  <a:srgbClr val="010187"/>
                </a:solidFill>
                <a:latin typeface="华文楷体"/>
                <a:cs typeface="华文楷体"/>
              </a:rPr>
              <a:t>M</a:t>
            </a:r>
            <a:r>
              <a:rPr dirty="0" sz="2800" b="1">
                <a:solidFill>
                  <a:srgbClr val="010187"/>
                </a:solidFill>
                <a:latin typeface="华文楷体"/>
                <a:cs typeface="华文楷体"/>
              </a:rPr>
              <a:t>到</a:t>
            </a:r>
            <a:r>
              <a:rPr dirty="0" sz="2800" spc="-5" b="1" i="1">
                <a:solidFill>
                  <a:srgbClr val="010187"/>
                </a:solidFill>
                <a:latin typeface="Times New Roman"/>
                <a:cs typeface="Times New Roman"/>
              </a:rPr>
              <a:t>y</a:t>
            </a:r>
            <a:r>
              <a:rPr dirty="0" sz="2800" b="1">
                <a:solidFill>
                  <a:srgbClr val="010187"/>
                </a:solidFill>
                <a:latin typeface="华文楷体"/>
                <a:cs typeface="华文楷体"/>
              </a:rPr>
              <a:t>轴和</a:t>
            </a:r>
            <a:r>
              <a:rPr dirty="0" sz="2800" spc="-5" b="1" i="1">
                <a:solidFill>
                  <a:srgbClr val="010187"/>
                </a:solidFill>
                <a:latin typeface="Times New Roman"/>
                <a:cs typeface="Times New Roman"/>
              </a:rPr>
              <a:t>x</a:t>
            </a:r>
            <a:r>
              <a:rPr dirty="0" sz="2800" b="1">
                <a:solidFill>
                  <a:srgbClr val="010187"/>
                </a:solidFill>
                <a:latin typeface="华文楷体"/>
                <a:cs typeface="华文楷体"/>
              </a:rPr>
              <a:t>轴的距离，分别记为</a:t>
            </a:r>
            <a:r>
              <a:rPr dirty="0" sz="2800" spc="-425" b="1" i="1">
                <a:solidFill>
                  <a:srgbClr val="010187"/>
                </a:solidFill>
                <a:latin typeface="Times New Roman"/>
                <a:cs typeface="Times New Roman"/>
              </a:rPr>
              <a:t>x</a:t>
            </a:r>
            <a:r>
              <a:rPr dirty="0" sz="2900" spc="-425" b="1" i="1">
                <a:solidFill>
                  <a:srgbClr val="010187"/>
                </a:solidFill>
                <a:latin typeface="华文楷体"/>
                <a:cs typeface="华文楷体"/>
              </a:rPr>
              <a:t>，</a:t>
            </a:r>
            <a:r>
              <a:rPr dirty="0" sz="2800" spc="-425" b="1" i="1">
                <a:solidFill>
                  <a:srgbClr val="010187"/>
                </a:solidFill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  <a:p>
            <a:pPr marL="1524635">
              <a:lnSpc>
                <a:spcPct val="100000"/>
              </a:lnSpc>
              <a:spcBef>
                <a:spcPts val="1475"/>
              </a:spcBef>
            </a:pPr>
            <a:r>
              <a:rPr dirty="0" sz="2650" spc="15" i="1">
                <a:latin typeface="Times New Roman"/>
                <a:cs typeface="Times New Roman"/>
              </a:rPr>
              <a:t>y </a:t>
            </a:r>
            <a:r>
              <a:rPr dirty="0" sz="2650" spc="20">
                <a:latin typeface="Symbol"/>
                <a:cs typeface="Symbol"/>
              </a:rPr>
              <a:t></a:t>
            </a:r>
            <a:r>
              <a:rPr dirty="0" sz="2650" spc="20">
                <a:latin typeface="Times New Roman"/>
                <a:cs typeface="Times New Roman"/>
              </a:rPr>
              <a:t> </a:t>
            </a:r>
            <a:r>
              <a:rPr dirty="0" baseline="35639" sz="3975" spc="22">
                <a:latin typeface="Times New Roman"/>
                <a:cs typeface="Times New Roman"/>
              </a:rPr>
              <a:t>1</a:t>
            </a:r>
            <a:r>
              <a:rPr dirty="0" baseline="35639" sz="3975" spc="-690">
                <a:latin typeface="Times New Roman"/>
                <a:cs typeface="Times New Roman"/>
              </a:rPr>
              <a:t> </a:t>
            </a:r>
            <a:r>
              <a:rPr dirty="0" sz="2650" spc="20" i="1">
                <a:latin typeface="Times New Roman"/>
                <a:cs typeface="Times New Roman"/>
              </a:rPr>
              <a:t>gt</a:t>
            </a:r>
            <a:r>
              <a:rPr dirty="0" baseline="43010" sz="2325" spc="30">
                <a:latin typeface="Times New Roman"/>
                <a:cs typeface="Times New Roman"/>
              </a:rPr>
              <a:t>2</a:t>
            </a:r>
            <a:endParaRPr baseline="43010" sz="232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6598" y="4748021"/>
            <a:ext cx="1099820" cy="5467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400" spc="5" i="1">
                <a:latin typeface="Times New Roman"/>
                <a:cs typeface="Times New Roman"/>
              </a:rPr>
              <a:t>x </a:t>
            </a:r>
            <a:r>
              <a:rPr dirty="0" sz="3400" spc="5">
                <a:latin typeface="Symbol"/>
                <a:cs typeface="Symbol"/>
              </a:rPr>
              <a:t></a:t>
            </a:r>
            <a:r>
              <a:rPr dirty="0" sz="3400" spc="5">
                <a:latin typeface="Times New Roman"/>
                <a:cs typeface="Times New Roman"/>
              </a:rPr>
              <a:t> </a:t>
            </a:r>
            <a:r>
              <a:rPr dirty="0" sz="3400" spc="5" i="1">
                <a:latin typeface="Times New Roman"/>
                <a:cs typeface="Times New Roman"/>
              </a:rPr>
              <a:t>v</a:t>
            </a:r>
            <a:r>
              <a:rPr dirty="0" sz="3400" spc="-55" i="1">
                <a:latin typeface="Times New Roman"/>
                <a:cs typeface="Times New Roman"/>
              </a:rPr>
              <a:t> </a:t>
            </a:r>
            <a:r>
              <a:rPr dirty="0" sz="3400" i="1">
                <a:latin typeface="Times New Roman"/>
                <a:cs typeface="Times New Roman"/>
              </a:rPr>
              <a:t>t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243316" y="1427988"/>
            <a:ext cx="3343655" cy="3369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288905" y="3394075"/>
            <a:ext cx="171830" cy="17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478134" y="3039745"/>
            <a:ext cx="2965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03114" y="5863602"/>
            <a:ext cx="419734" cy="0"/>
          </a:xfrm>
          <a:custGeom>
            <a:avLst/>
            <a:gdLst/>
            <a:ahLst/>
            <a:cxnLst/>
            <a:rect l="l" t="t" r="r" b="b"/>
            <a:pathLst>
              <a:path w="419735" h="0">
                <a:moveTo>
                  <a:pt x="0" y="0"/>
                </a:moveTo>
                <a:lnTo>
                  <a:pt x="419735" y="0"/>
                </a:lnTo>
              </a:path>
            </a:pathLst>
          </a:custGeom>
          <a:ln w="146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73168" y="5966879"/>
            <a:ext cx="45085" cy="26034"/>
          </a:xfrm>
          <a:custGeom>
            <a:avLst/>
            <a:gdLst/>
            <a:ahLst/>
            <a:cxnLst/>
            <a:rect l="l" t="t" r="r" b="b"/>
            <a:pathLst>
              <a:path w="45085" h="26035">
                <a:moveTo>
                  <a:pt x="0" y="25590"/>
                </a:moveTo>
                <a:lnTo>
                  <a:pt x="44716" y="0"/>
                </a:lnTo>
              </a:path>
            </a:pathLst>
          </a:custGeom>
          <a:ln w="146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717884" y="5974181"/>
            <a:ext cx="65405" cy="342900"/>
          </a:xfrm>
          <a:custGeom>
            <a:avLst/>
            <a:gdLst/>
            <a:ahLst/>
            <a:cxnLst/>
            <a:rect l="l" t="t" r="r" b="b"/>
            <a:pathLst>
              <a:path w="65404" h="342900">
                <a:moveTo>
                  <a:pt x="0" y="0"/>
                </a:moveTo>
                <a:lnTo>
                  <a:pt x="64782" y="342709"/>
                </a:lnTo>
              </a:path>
            </a:pathLst>
          </a:custGeom>
          <a:ln w="292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789970" y="5395696"/>
            <a:ext cx="86360" cy="921385"/>
          </a:xfrm>
          <a:custGeom>
            <a:avLst/>
            <a:gdLst/>
            <a:ahLst/>
            <a:cxnLst/>
            <a:rect l="l" t="t" r="r" b="b"/>
            <a:pathLst>
              <a:path w="86360" h="921385">
                <a:moveTo>
                  <a:pt x="0" y="921194"/>
                </a:moveTo>
                <a:lnTo>
                  <a:pt x="85775" y="0"/>
                </a:lnTo>
              </a:path>
            </a:pathLst>
          </a:custGeom>
          <a:ln w="146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695952" y="5018196"/>
            <a:ext cx="732155" cy="79629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  <a:tabLst>
                <a:tab pos="706120" algn="l"/>
              </a:tabLst>
            </a:pPr>
            <a:r>
              <a:rPr dirty="0" sz="2000" spc="-5">
                <a:latin typeface="Times New Roman"/>
                <a:cs typeface="Times New Roman"/>
              </a:rPr>
              <a:t>0</a:t>
            </a:r>
            <a:r>
              <a:rPr dirty="0" sz="2000" spc="-185">
                <a:latin typeface="Times New Roman"/>
                <a:cs typeface="Times New Roman"/>
              </a:rPr>
              <a:t>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  <a:p>
            <a:pPr algn="ctr" marL="102235">
              <a:lnSpc>
                <a:spcPct val="100000"/>
              </a:lnSpc>
              <a:spcBef>
                <a:spcPts val="220"/>
              </a:spcBef>
            </a:pPr>
            <a:r>
              <a:rPr dirty="0" sz="2750" spc="5" i="1">
                <a:latin typeface="Times New Roman"/>
                <a:cs typeface="Times New Roman"/>
              </a:rPr>
              <a:t>g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14138" y="5862586"/>
            <a:ext cx="394970" cy="4470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750" spc="5">
                <a:latin typeface="Times New Roman"/>
                <a:cs typeface="Times New Roman"/>
              </a:rPr>
              <a:t>2</a:t>
            </a:r>
            <a:r>
              <a:rPr dirty="0" sz="2750" spc="-465">
                <a:latin typeface="Times New Roman"/>
                <a:cs typeface="Times New Roman"/>
              </a:rPr>
              <a:t> </a:t>
            </a:r>
            <a:r>
              <a:rPr dirty="0" sz="2750" spc="5" i="1">
                <a:latin typeface="Times New Roman"/>
                <a:cs typeface="Times New Roman"/>
              </a:rPr>
              <a:t>y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69740" y="5822467"/>
            <a:ext cx="128270" cy="2717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5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15537" y="5588418"/>
            <a:ext cx="843915" cy="4470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384810" algn="l"/>
              </a:tabLst>
            </a:pPr>
            <a:r>
              <a:rPr dirty="0" sz="2750" spc="5" i="1">
                <a:latin typeface="Times New Roman"/>
                <a:cs typeface="Times New Roman"/>
              </a:rPr>
              <a:t>v	</a:t>
            </a:r>
            <a:r>
              <a:rPr dirty="0" sz="2750" spc="5">
                <a:latin typeface="Symbol"/>
                <a:cs typeface="Symbol"/>
              </a:rPr>
              <a:t></a:t>
            </a:r>
            <a:r>
              <a:rPr dirty="0" sz="2750" spc="-10">
                <a:latin typeface="Times New Roman"/>
                <a:cs typeface="Times New Roman"/>
              </a:rPr>
              <a:t> </a:t>
            </a:r>
            <a:r>
              <a:rPr dirty="0" sz="2750" spc="5" i="1">
                <a:latin typeface="Times New Roman"/>
                <a:cs typeface="Times New Roman"/>
              </a:rPr>
              <a:t>x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0425" y="1086485"/>
            <a:ext cx="7332345" cy="385317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794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1F2CA8"/>
                </a:solidFill>
                <a:latin typeface="黑体"/>
                <a:cs typeface="黑体"/>
              </a:rPr>
              <a:t>四、平抛实验的拓</a:t>
            </a:r>
            <a:r>
              <a:rPr dirty="0" sz="3200" spc="-10" b="1">
                <a:solidFill>
                  <a:srgbClr val="1F2CA8"/>
                </a:solidFill>
                <a:latin typeface="黑体"/>
                <a:cs typeface="黑体"/>
              </a:rPr>
              <a:t>展</a:t>
            </a:r>
            <a:endParaRPr sz="3200">
              <a:latin typeface="黑体"/>
              <a:cs typeface="黑体"/>
            </a:endParaRPr>
          </a:p>
          <a:p>
            <a:pPr marL="12700" marR="5080">
              <a:lnSpc>
                <a:spcPct val="99200"/>
              </a:lnSpc>
              <a:spcBef>
                <a:spcPts val="2160"/>
              </a:spcBef>
            </a:pP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例1：</a:t>
            </a:r>
            <a:r>
              <a:rPr dirty="0" sz="2800" b="1">
                <a:solidFill>
                  <a:srgbClr val="1F2CA8"/>
                </a:solidFill>
                <a:latin typeface="华文楷体"/>
                <a:cs typeface="华文楷体"/>
              </a:rPr>
              <a:t>在研究平抛物体运动的实验中，用一张</a:t>
            </a:r>
            <a:r>
              <a:rPr dirty="0" sz="2800" spc="-10" b="1">
                <a:solidFill>
                  <a:srgbClr val="1F2CA8"/>
                </a:solidFill>
                <a:latin typeface="华文楷体"/>
                <a:cs typeface="华文楷体"/>
              </a:rPr>
              <a:t>印 </a:t>
            </a:r>
            <a:r>
              <a:rPr dirty="0" sz="2800" b="1">
                <a:solidFill>
                  <a:srgbClr val="1F2CA8"/>
                </a:solidFill>
                <a:latin typeface="华文楷体"/>
                <a:cs typeface="华文楷体"/>
              </a:rPr>
              <a:t>有方格的纸记录运动的轨迹，如图所示，方</a:t>
            </a:r>
            <a:r>
              <a:rPr dirty="0" sz="2800" spc="-10" b="1">
                <a:solidFill>
                  <a:srgbClr val="1F2CA8"/>
                </a:solidFill>
                <a:latin typeface="华文楷体"/>
                <a:cs typeface="华文楷体"/>
              </a:rPr>
              <a:t>格 </a:t>
            </a:r>
            <a:r>
              <a:rPr dirty="0" sz="2800" b="1">
                <a:solidFill>
                  <a:srgbClr val="1F2CA8"/>
                </a:solidFill>
                <a:latin typeface="华文楷体"/>
                <a:cs typeface="华文楷体"/>
              </a:rPr>
              <a:t>的边长</a:t>
            </a:r>
            <a:r>
              <a:rPr dirty="0" sz="2800" spc="-285" b="1">
                <a:solidFill>
                  <a:srgbClr val="1F2CA8"/>
                </a:solidFill>
                <a:latin typeface="华文楷体"/>
                <a:cs typeface="华文楷体"/>
              </a:rPr>
              <a:t>为</a:t>
            </a:r>
            <a:r>
              <a:rPr dirty="0" sz="2900" spc="-315" b="1" i="1">
                <a:solidFill>
                  <a:srgbClr val="1F2CA8"/>
                </a:solidFill>
                <a:latin typeface="华文楷体"/>
                <a:cs typeface="华文楷体"/>
              </a:rPr>
              <a:t>L</a:t>
            </a:r>
            <a:r>
              <a:rPr dirty="0" sz="2800" spc="-315" b="1">
                <a:solidFill>
                  <a:srgbClr val="1F2CA8"/>
                </a:solidFill>
                <a:latin typeface="华文楷体"/>
                <a:cs typeface="华文楷体"/>
              </a:rPr>
              <a:t>，</a:t>
            </a:r>
            <a:r>
              <a:rPr dirty="0" sz="2800" spc="-315" b="1" i="1">
                <a:solidFill>
                  <a:srgbClr val="1F2CA8"/>
                </a:solidFill>
                <a:latin typeface="Times New Roman"/>
                <a:cs typeface="Times New Roman"/>
              </a:rPr>
              <a:t>a</a:t>
            </a:r>
            <a:r>
              <a:rPr dirty="0" sz="2800" b="1">
                <a:solidFill>
                  <a:srgbClr val="1F2CA8"/>
                </a:solidFill>
                <a:latin typeface="华文楷体"/>
                <a:cs typeface="华文楷体"/>
              </a:rPr>
              <a:t>、</a:t>
            </a:r>
            <a:r>
              <a:rPr dirty="0" sz="2800" spc="-5" b="1" i="1">
                <a:solidFill>
                  <a:srgbClr val="1F2CA8"/>
                </a:solidFill>
                <a:latin typeface="Times New Roman"/>
                <a:cs typeface="Times New Roman"/>
              </a:rPr>
              <a:t>b</a:t>
            </a:r>
            <a:r>
              <a:rPr dirty="0" sz="2800" b="1">
                <a:solidFill>
                  <a:srgbClr val="1F2CA8"/>
                </a:solidFill>
                <a:latin typeface="华文楷体"/>
                <a:cs typeface="华文楷体"/>
              </a:rPr>
              <a:t>、</a:t>
            </a:r>
            <a:r>
              <a:rPr dirty="0" sz="2800" spc="-5" b="1" i="1">
                <a:solidFill>
                  <a:srgbClr val="1F2CA8"/>
                </a:solidFill>
                <a:latin typeface="Times New Roman"/>
                <a:cs typeface="Times New Roman"/>
              </a:rPr>
              <a:t>c</a:t>
            </a:r>
            <a:r>
              <a:rPr dirty="0" sz="2800" b="1">
                <a:solidFill>
                  <a:srgbClr val="1F2CA8"/>
                </a:solidFill>
                <a:latin typeface="华文楷体"/>
                <a:cs typeface="华文楷体"/>
              </a:rPr>
              <a:t>、</a:t>
            </a:r>
            <a:r>
              <a:rPr dirty="0" sz="2800" spc="-5" b="1" i="1">
                <a:solidFill>
                  <a:srgbClr val="1F2CA8"/>
                </a:solidFill>
                <a:latin typeface="Times New Roman"/>
                <a:cs typeface="Times New Roman"/>
              </a:rPr>
              <a:t>d</a:t>
            </a:r>
            <a:r>
              <a:rPr dirty="0" sz="2800" b="1">
                <a:solidFill>
                  <a:srgbClr val="1F2CA8"/>
                </a:solidFill>
                <a:latin typeface="华文楷体"/>
                <a:cs typeface="华文楷体"/>
              </a:rPr>
              <a:t>是轨迹中的四点，当</a:t>
            </a:r>
            <a:r>
              <a:rPr dirty="0" sz="2800" spc="-10" b="1">
                <a:solidFill>
                  <a:srgbClr val="1F2CA8"/>
                </a:solidFill>
                <a:latin typeface="华文楷体"/>
                <a:cs typeface="华文楷体"/>
              </a:rPr>
              <a:t>地 </a:t>
            </a:r>
            <a:r>
              <a:rPr dirty="0" sz="2800" b="1">
                <a:solidFill>
                  <a:srgbClr val="1F2CA8"/>
                </a:solidFill>
                <a:latin typeface="华文楷体"/>
                <a:cs typeface="华文楷体"/>
              </a:rPr>
              <a:t>的重力加速度为</a:t>
            </a:r>
            <a:r>
              <a:rPr dirty="0" sz="2800" spc="-5" b="1" i="1">
                <a:solidFill>
                  <a:srgbClr val="1F2CA8"/>
                </a:solidFill>
                <a:latin typeface="Times New Roman"/>
                <a:cs typeface="Times New Roman"/>
              </a:rPr>
              <a:t>g</a:t>
            </a:r>
            <a:r>
              <a:rPr dirty="0" sz="2800" spc="-5" b="1">
                <a:solidFill>
                  <a:srgbClr val="1F2CA8"/>
                </a:solidFill>
                <a:latin typeface="华文楷体"/>
                <a:cs typeface="华文楷体"/>
              </a:rPr>
              <a:t>.</a:t>
            </a:r>
            <a:r>
              <a:rPr dirty="0" sz="2800" b="1">
                <a:solidFill>
                  <a:srgbClr val="1F2CA8"/>
                </a:solidFill>
                <a:latin typeface="华文楷体"/>
                <a:cs typeface="华文楷体"/>
              </a:rPr>
              <a:t>求</a:t>
            </a:r>
            <a:r>
              <a:rPr dirty="0" sz="2800" spc="-10" b="1">
                <a:solidFill>
                  <a:srgbClr val="1F2CA8"/>
                </a:solidFill>
                <a:latin typeface="华文楷体"/>
                <a:cs typeface="华文楷体"/>
              </a:rPr>
              <a:t>：</a:t>
            </a:r>
            <a:endParaRPr sz="2800">
              <a:latin typeface="华文楷体"/>
              <a:cs typeface="华文楷体"/>
            </a:endParaRPr>
          </a:p>
          <a:p>
            <a:pPr marL="389890" indent="-377190">
              <a:lnSpc>
                <a:spcPts val="3320"/>
              </a:lnSpc>
              <a:buSzPct val="96428"/>
              <a:buAutoNum type="arabicParenBoth"/>
              <a:tabLst>
                <a:tab pos="389890" algn="l"/>
              </a:tabLst>
            </a:pPr>
            <a:r>
              <a:rPr dirty="0" sz="2800" b="1">
                <a:solidFill>
                  <a:srgbClr val="1F2CA8"/>
                </a:solidFill>
                <a:latin typeface="华文楷体"/>
                <a:cs typeface="华文楷体"/>
              </a:rPr>
              <a:t>平抛运动的初速</a:t>
            </a:r>
            <a:r>
              <a:rPr dirty="0" sz="2800" spc="-10" b="1">
                <a:solidFill>
                  <a:srgbClr val="1F2CA8"/>
                </a:solidFill>
                <a:latin typeface="华文楷体"/>
                <a:cs typeface="华文楷体"/>
              </a:rPr>
              <a:t>度</a:t>
            </a:r>
            <a:endParaRPr sz="2800">
              <a:latin typeface="华文楷体"/>
              <a:cs typeface="华文楷体"/>
            </a:endParaRPr>
          </a:p>
          <a:p>
            <a:pPr marL="389890" indent="-377190">
              <a:lnSpc>
                <a:spcPct val="100000"/>
              </a:lnSpc>
              <a:buSzPct val="96428"/>
              <a:buAutoNum type="arabicParenBoth"/>
              <a:tabLst>
                <a:tab pos="389890" algn="l"/>
              </a:tabLst>
            </a:pPr>
            <a:r>
              <a:rPr dirty="0" sz="2800" b="1">
                <a:solidFill>
                  <a:srgbClr val="1F2CA8"/>
                </a:solidFill>
                <a:latin typeface="华文楷体"/>
                <a:cs typeface="华文楷体"/>
              </a:rPr>
              <a:t>平抛运动抛出点的位</a:t>
            </a:r>
            <a:r>
              <a:rPr dirty="0" sz="2800" spc="-10" b="1">
                <a:solidFill>
                  <a:srgbClr val="1F2CA8"/>
                </a:solidFill>
                <a:latin typeface="华文楷体"/>
                <a:cs typeface="华文楷体"/>
              </a:rPr>
              <a:t>置</a:t>
            </a:r>
            <a:endParaRPr sz="2800">
              <a:latin typeface="华文楷体"/>
              <a:cs typeface="华文楷体"/>
            </a:endParaRPr>
          </a:p>
          <a:p>
            <a:pPr marL="130175">
              <a:lnSpc>
                <a:spcPct val="100000"/>
              </a:lnSpc>
              <a:spcBef>
                <a:spcPts val="640"/>
              </a:spcBef>
            </a:pP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给定的第一个点</a:t>
            </a: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不是抛出</a:t>
            </a:r>
            <a:r>
              <a:rPr dirty="0" sz="2800" spc="-10" b="1">
                <a:solidFill>
                  <a:srgbClr val="FF0000"/>
                </a:solidFill>
                <a:latin typeface="华文楷体"/>
                <a:cs typeface="华文楷体"/>
              </a:rPr>
              <a:t>点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87511" y="955547"/>
            <a:ext cx="2772155" cy="2494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04631" y="3448811"/>
            <a:ext cx="3241548" cy="2606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3884" y="1097152"/>
            <a:ext cx="7850505" cy="2575560"/>
          </a:xfrm>
          <a:prstGeom prst="rect">
            <a:avLst/>
          </a:prstGeom>
        </p:spPr>
        <p:txBody>
          <a:bodyPr wrap="square" lIns="0" tIns="22097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dirty="0" sz="2800" spc="-5" b="1">
                <a:solidFill>
                  <a:srgbClr val="010187"/>
                </a:solidFill>
                <a:latin typeface="华文楷体"/>
                <a:cs typeface="华文楷体"/>
              </a:rPr>
              <a:t>1</a:t>
            </a:r>
            <a:r>
              <a:rPr dirty="0" sz="2800" b="1">
                <a:solidFill>
                  <a:srgbClr val="010187"/>
                </a:solidFill>
                <a:latin typeface="华文楷体"/>
                <a:cs typeface="华文楷体"/>
              </a:rPr>
              <a:t>、如何判断</a:t>
            </a:r>
            <a:r>
              <a:rPr dirty="0" sz="2800" spc="-5" b="1" i="1">
                <a:solidFill>
                  <a:srgbClr val="010187"/>
                </a:solidFill>
                <a:latin typeface="Times New Roman"/>
                <a:cs typeface="Times New Roman"/>
              </a:rPr>
              <a:t>a</a:t>
            </a:r>
            <a:r>
              <a:rPr dirty="0" sz="2800" b="1">
                <a:solidFill>
                  <a:srgbClr val="010187"/>
                </a:solidFill>
                <a:latin typeface="华文楷体"/>
                <a:cs typeface="华文楷体"/>
              </a:rPr>
              <a:t>点是不是抛出</a:t>
            </a:r>
            <a:r>
              <a:rPr dirty="0" sz="2800" spc="-10" b="1">
                <a:solidFill>
                  <a:srgbClr val="010187"/>
                </a:solidFill>
                <a:latin typeface="华文楷体"/>
                <a:cs typeface="华文楷体"/>
              </a:rPr>
              <a:t>点</a:t>
            </a:r>
            <a:endParaRPr sz="2800">
              <a:latin typeface="华文楷体"/>
              <a:cs typeface="华文楷体"/>
            </a:endParaRPr>
          </a:p>
          <a:p>
            <a:pPr marL="460375">
              <a:lnSpc>
                <a:spcPct val="100000"/>
              </a:lnSpc>
              <a:spcBef>
                <a:spcPts val="1639"/>
              </a:spcBef>
            </a:pP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看竖直方向相同时间内的位移比是否为</a:t>
            </a:r>
            <a:r>
              <a:rPr dirty="0" sz="2800" spc="-5" b="1">
                <a:solidFill>
                  <a:srgbClr val="FF0000"/>
                </a:solidFill>
                <a:latin typeface="华文楷体"/>
                <a:cs typeface="华文楷体"/>
              </a:rPr>
              <a:t>1:3</a:t>
            </a:r>
            <a:endParaRPr sz="2800">
              <a:latin typeface="华文楷体"/>
              <a:cs typeface="华文楷体"/>
            </a:endParaRPr>
          </a:p>
          <a:p>
            <a:pPr marL="549910" marR="5080" indent="-537210">
              <a:lnSpc>
                <a:spcPct val="148800"/>
              </a:lnSpc>
              <a:spcBef>
                <a:spcPts val="80"/>
              </a:spcBef>
            </a:pPr>
            <a:r>
              <a:rPr dirty="0" sz="2800" spc="-5" b="1">
                <a:solidFill>
                  <a:srgbClr val="010187"/>
                </a:solidFill>
                <a:latin typeface="华文楷体"/>
                <a:cs typeface="华文楷体"/>
              </a:rPr>
              <a:t>2</a:t>
            </a:r>
            <a:r>
              <a:rPr dirty="0" sz="2800" b="1">
                <a:solidFill>
                  <a:srgbClr val="010187"/>
                </a:solidFill>
                <a:latin typeface="华文楷体"/>
                <a:cs typeface="华文楷体"/>
              </a:rPr>
              <a:t>、若抛出点不是</a:t>
            </a:r>
            <a:r>
              <a:rPr dirty="0" sz="2800" spc="-5" b="1" i="1">
                <a:solidFill>
                  <a:srgbClr val="010187"/>
                </a:solidFill>
                <a:latin typeface="Times New Roman"/>
                <a:cs typeface="Times New Roman"/>
              </a:rPr>
              <a:t>a</a:t>
            </a:r>
            <a:r>
              <a:rPr dirty="0" sz="2800" b="1">
                <a:solidFill>
                  <a:srgbClr val="010187"/>
                </a:solidFill>
                <a:latin typeface="华文楷体"/>
                <a:cs typeface="华文楷体"/>
              </a:rPr>
              <a:t>点，还能用原来的分析方法吗</a:t>
            </a:r>
            <a:r>
              <a:rPr dirty="0" sz="2800" spc="-5" b="1">
                <a:solidFill>
                  <a:srgbClr val="010187"/>
                </a:solidFill>
                <a:latin typeface="华文楷体"/>
                <a:cs typeface="华文楷体"/>
              </a:rPr>
              <a:t>？ </a:t>
            </a: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因为竖直方向初速度不为</a:t>
            </a:r>
            <a:r>
              <a:rPr dirty="0" sz="2800" spc="-10" b="1">
                <a:solidFill>
                  <a:srgbClr val="FF0000"/>
                </a:solidFill>
                <a:latin typeface="华文楷体"/>
                <a:cs typeface="华文楷体"/>
              </a:rPr>
              <a:t>零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3884" y="4297553"/>
            <a:ext cx="7775575" cy="1295400"/>
          </a:xfrm>
          <a:prstGeom prst="rect">
            <a:avLst/>
          </a:prstGeom>
        </p:spPr>
        <p:txBody>
          <a:bodyPr wrap="square" lIns="0" tIns="22097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dirty="0" sz="2800" spc="-5" b="1">
                <a:solidFill>
                  <a:srgbClr val="010187"/>
                </a:solidFill>
                <a:latin typeface="华文楷体"/>
                <a:cs typeface="华文楷体"/>
              </a:rPr>
              <a:t>3</a:t>
            </a:r>
            <a:r>
              <a:rPr dirty="0" sz="2800" b="1">
                <a:solidFill>
                  <a:srgbClr val="010187"/>
                </a:solidFill>
                <a:latin typeface="华文楷体"/>
                <a:cs typeface="华文楷体"/>
              </a:rPr>
              <a:t>、</a:t>
            </a:r>
            <a:r>
              <a:rPr dirty="0" sz="2800" spc="-5" b="1" i="1">
                <a:solidFill>
                  <a:srgbClr val="010187"/>
                </a:solidFill>
                <a:latin typeface="Times New Roman"/>
                <a:cs typeface="Times New Roman"/>
              </a:rPr>
              <a:t>a</a:t>
            </a:r>
            <a:r>
              <a:rPr dirty="0" sz="2800" b="1">
                <a:solidFill>
                  <a:srgbClr val="010187"/>
                </a:solidFill>
                <a:latin typeface="华文楷体"/>
                <a:cs typeface="华文楷体"/>
              </a:rPr>
              <a:t>点不是抛出点的分析方</a:t>
            </a:r>
            <a:r>
              <a:rPr dirty="0" sz="2800" spc="-10" b="1">
                <a:solidFill>
                  <a:srgbClr val="010187"/>
                </a:solidFill>
                <a:latin typeface="华文楷体"/>
                <a:cs typeface="华文楷体"/>
              </a:rPr>
              <a:t>法</a:t>
            </a:r>
            <a:endParaRPr sz="2800">
              <a:latin typeface="华文楷体"/>
              <a:cs typeface="华文楷体"/>
            </a:endParaRPr>
          </a:p>
          <a:p>
            <a:pPr marL="639445">
              <a:lnSpc>
                <a:spcPct val="100000"/>
              </a:lnSpc>
              <a:spcBef>
                <a:spcPts val="1639"/>
              </a:spcBef>
            </a:pP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利用竖直方向物体做匀变速直线运动规律：</a:t>
            </a:r>
            <a:r>
              <a:rPr dirty="0" sz="2800" spc="-10" b="1">
                <a:solidFill>
                  <a:srgbClr val="FF0000"/>
                </a:solidFill>
                <a:latin typeface="华文楷体"/>
                <a:cs typeface="华文楷体"/>
              </a:rPr>
              <a:t>连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3884" y="5781675"/>
            <a:ext cx="536765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续相等时间间隔内的位移差是定</a:t>
            </a:r>
            <a:r>
              <a:rPr dirty="0" sz="2800" spc="-10" b="1">
                <a:solidFill>
                  <a:srgbClr val="FF0000"/>
                </a:solidFill>
                <a:latin typeface="华文楷体"/>
                <a:cs typeface="华文楷体"/>
              </a:rPr>
              <a:t>值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79637" y="4124718"/>
            <a:ext cx="222250" cy="0"/>
          </a:xfrm>
          <a:custGeom>
            <a:avLst/>
            <a:gdLst/>
            <a:ahLst/>
            <a:cxnLst/>
            <a:rect l="l" t="t" r="r" b="b"/>
            <a:pathLst>
              <a:path w="222250" h="0">
                <a:moveTo>
                  <a:pt x="0" y="0"/>
                </a:moveTo>
                <a:lnTo>
                  <a:pt x="221957" y="0"/>
                </a:lnTo>
              </a:path>
            </a:pathLst>
          </a:custGeom>
          <a:ln w="153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391803" y="4126179"/>
            <a:ext cx="208279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15"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1094" y="3850640"/>
            <a:ext cx="3506470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87070" algn="l"/>
              </a:tabLst>
            </a:pPr>
            <a:r>
              <a:rPr dirty="0" sz="2800" spc="-10" b="1">
                <a:solidFill>
                  <a:srgbClr val="010187"/>
                </a:solidFill>
                <a:latin typeface="华文楷体"/>
                <a:cs typeface="华文楷体"/>
              </a:rPr>
              <a:t>即	</a:t>
            </a:r>
            <a:r>
              <a:rPr dirty="0" baseline="1949" sz="4275" spc="15" i="1">
                <a:latin typeface="Times New Roman"/>
                <a:cs typeface="Times New Roman"/>
              </a:rPr>
              <a:t>y</a:t>
            </a:r>
            <a:r>
              <a:rPr dirty="0" baseline="1949" sz="4275" spc="30" i="1">
                <a:latin typeface="Times New Roman"/>
                <a:cs typeface="Times New Roman"/>
              </a:rPr>
              <a:t> </a:t>
            </a:r>
            <a:r>
              <a:rPr dirty="0" baseline="1949" sz="4275" spc="22">
                <a:latin typeface="Symbol"/>
                <a:cs typeface="Symbol"/>
              </a:rPr>
              <a:t></a:t>
            </a:r>
            <a:r>
              <a:rPr dirty="0" baseline="1949" sz="4275" spc="209">
                <a:latin typeface="Times New Roman"/>
                <a:cs typeface="Times New Roman"/>
              </a:rPr>
              <a:t> </a:t>
            </a:r>
            <a:r>
              <a:rPr dirty="0" baseline="37037" sz="4275" spc="22">
                <a:latin typeface="Times New Roman"/>
                <a:cs typeface="Times New Roman"/>
              </a:rPr>
              <a:t>1</a:t>
            </a:r>
            <a:r>
              <a:rPr dirty="0" baseline="37037" sz="4275" spc="82">
                <a:latin typeface="Times New Roman"/>
                <a:cs typeface="Times New Roman"/>
              </a:rPr>
              <a:t> </a:t>
            </a:r>
            <a:r>
              <a:rPr dirty="0" baseline="1949" sz="4275" spc="15" i="1">
                <a:latin typeface="Times New Roman"/>
                <a:cs typeface="Times New Roman"/>
              </a:rPr>
              <a:t>gt</a:t>
            </a:r>
            <a:r>
              <a:rPr dirty="0" baseline="1949" sz="4275" spc="-607" i="1">
                <a:latin typeface="Times New Roman"/>
                <a:cs typeface="Times New Roman"/>
              </a:rPr>
              <a:t> </a:t>
            </a:r>
            <a:r>
              <a:rPr dirty="0" baseline="47138" sz="2475" spc="22">
                <a:latin typeface="Times New Roman"/>
                <a:cs typeface="Times New Roman"/>
              </a:rPr>
              <a:t>2</a:t>
            </a:r>
            <a:r>
              <a:rPr dirty="0" baseline="47138" sz="2475" spc="509"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10187"/>
                </a:solidFill>
                <a:latin typeface="华文楷体"/>
                <a:cs typeface="华文楷体"/>
              </a:rPr>
              <a:t>不再适</a:t>
            </a:r>
            <a:r>
              <a:rPr dirty="0" sz="2800" spc="-10" b="1">
                <a:solidFill>
                  <a:srgbClr val="010187"/>
                </a:solidFill>
                <a:latin typeface="华文楷体"/>
                <a:cs typeface="华文楷体"/>
              </a:rPr>
              <a:t>用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49640" y="1466088"/>
            <a:ext cx="3015996" cy="2712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376619" y="5684113"/>
            <a:ext cx="1528445" cy="5403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350" spc="-45">
                <a:latin typeface="Symbol"/>
                <a:cs typeface="Symbol"/>
              </a:rPr>
              <a:t></a:t>
            </a:r>
            <a:r>
              <a:rPr dirty="0" sz="3350" spc="-45" i="1">
                <a:latin typeface="Times New Roman"/>
                <a:cs typeface="Times New Roman"/>
              </a:rPr>
              <a:t>y </a:t>
            </a:r>
            <a:r>
              <a:rPr dirty="0" sz="3350" spc="-10">
                <a:latin typeface="Symbol"/>
                <a:cs typeface="Symbol"/>
              </a:rPr>
              <a:t></a:t>
            </a:r>
            <a:r>
              <a:rPr dirty="0" sz="3350" spc="-10">
                <a:latin typeface="Times New Roman"/>
                <a:cs typeface="Times New Roman"/>
              </a:rPr>
              <a:t> </a:t>
            </a:r>
            <a:r>
              <a:rPr dirty="0" sz="3350" spc="-5" i="1">
                <a:latin typeface="Times New Roman"/>
                <a:cs typeface="Times New Roman"/>
              </a:rPr>
              <a:t>gT</a:t>
            </a:r>
            <a:r>
              <a:rPr dirty="0" sz="3350" spc="-509" i="1">
                <a:latin typeface="Times New Roman"/>
                <a:cs typeface="Times New Roman"/>
              </a:rPr>
              <a:t> </a:t>
            </a:r>
            <a:r>
              <a:rPr dirty="0" baseline="42735" sz="2925" spc="-7">
                <a:latin typeface="Times New Roman"/>
                <a:cs typeface="Times New Roman"/>
              </a:rPr>
              <a:t>2</a:t>
            </a:r>
            <a:endParaRPr baseline="42735" sz="292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8675" y="3136899"/>
            <a:ext cx="104457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宋体"/>
                <a:cs typeface="宋体"/>
              </a:rPr>
              <a:t>（</a:t>
            </a:r>
            <a:r>
              <a:rPr dirty="0" sz="3200" spc="-5">
                <a:latin typeface="Calibri"/>
                <a:cs typeface="Calibri"/>
              </a:rPr>
              <a:t>2</a:t>
            </a:r>
            <a:r>
              <a:rPr dirty="0" sz="3200" spc="5">
                <a:latin typeface="宋体"/>
                <a:cs typeface="宋体"/>
              </a:rPr>
              <a:t>）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00255" y="3340684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009" y="0"/>
                </a:lnTo>
              </a:path>
            </a:pathLst>
          </a:custGeom>
          <a:ln w="148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08381" y="3340684"/>
            <a:ext cx="660400" cy="0"/>
          </a:xfrm>
          <a:custGeom>
            <a:avLst/>
            <a:gdLst/>
            <a:ahLst/>
            <a:cxnLst/>
            <a:rect l="l" t="t" r="r" b="b"/>
            <a:pathLst>
              <a:path w="660400" h="0">
                <a:moveTo>
                  <a:pt x="0" y="0"/>
                </a:moveTo>
                <a:lnTo>
                  <a:pt x="659853" y="0"/>
                </a:lnTo>
              </a:path>
            </a:pathLst>
          </a:custGeom>
          <a:ln w="148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606084" y="2793555"/>
            <a:ext cx="18351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i="1"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59932" y="3031096"/>
            <a:ext cx="221615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 spc="15" i="1">
                <a:latin typeface="Times New Roman"/>
                <a:cs typeface="Times New Roman"/>
              </a:rPr>
              <a:t>by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78768" y="3299650"/>
            <a:ext cx="129539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 spc="15" i="1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13590" y="3340887"/>
            <a:ext cx="130810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8820" algn="l"/>
              </a:tabLst>
            </a:pPr>
            <a:r>
              <a:rPr dirty="0" sz="2800" i="1">
                <a:latin typeface="Times New Roman"/>
                <a:cs typeface="Times New Roman"/>
              </a:rPr>
              <a:t>g</a:t>
            </a:r>
            <a:r>
              <a:rPr dirty="0" sz="2800" i="1">
                <a:latin typeface="Times New Roman"/>
                <a:cs typeface="Times New Roman"/>
              </a:rPr>
              <a:t>	</a:t>
            </a:r>
            <a:r>
              <a:rPr dirty="0" sz="2800" spc="170">
                <a:latin typeface="Times New Roman"/>
                <a:cs typeface="Times New Roman"/>
              </a:rPr>
              <a:t>2</a:t>
            </a:r>
            <a:r>
              <a:rPr dirty="0" sz="2800" i="1">
                <a:latin typeface="Times New Roman"/>
                <a:cs typeface="Times New Roman"/>
              </a:rPr>
              <a:t>gT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12103" y="2837230"/>
            <a:ext cx="8261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1165" algn="l"/>
              </a:tabLst>
            </a:pPr>
            <a:r>
              <a:rPr dirty="0" baseline="-34722" sz="4200">
                <a:latin typeface="Symbol"/>
                <a:cs typeface="Symbol"/>
              </a:rPr>
              <a:t></a:t>
            </a:r>
            <a:r>
              <a:rPr dirty="0" baseline="-34722" sz="4200">
                <a:latin typeface="Times New Roman"/>
                <a:cs typeface="Times New Roman"/>
              </a:rPr>
              <a:t>	</a:t>
            </a:r>
            <a:r>
              <a:rPr dirty="0" sz="2800" spc="40">
                <a:latin typeface="Times New Roman"/>
                <a:cs typeface="Times New Roman"/>
              </a:rPr>
              <a:t>3</a:t>
            </a:r>
            <a:r>
              <a:rPr dirty="0" sz="2800" i="1">
                <a:latin typeface="Times New Roman"/>
                <a:cs typeface="Times New Roman"/>
              </a:rPr>
              <a:t>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74044" y="3062109"/>
            <a:ext cx="55118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2265" algn="l"/>
              </a:tabLst>
            </a:pPr>
            <a:r>
              <a:rPr dirty="0" sz="2800" i="1">
                <a:latin typeface="Times New Roman"/>
                <a:cs typeface="Times New Roman"/>
              </a:rPr>
              <a:t>t</a:t>
            </a:r>
            <a:r>
              <a:rPr dirty="0" sz="2800" i="1">
                <a:latin typeface="Times New Roman"/>
                <a:cs typeface="Times New Roman"/>
              </a:rPr>
              <a:t>	</a:t>
            </a:r>
            <a:r>
              <a:rPr dirty="0" sz="2800">
                <a:latin typeface="Symbol"/>
                <a:cs typeface="Symbol"/>
              </a:rPr>
              <a:t>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16305" y="4418672"/>
            <a:ext cx="487045" cy="0"/>
          </a:xfrm>
          <a:custGeom>
            <a:avLst/>
            <a:gdLst/>
            <a:ahLst/>
            <a:cxnLst/>
            <a:rect l="l" t="t" r="r" b="b"/>
            <a:pathLst>
              <a:path w="487045" h="0">
                <a:moveTo>
                  <a:pt x="0" y="0"/>
                </a:moveTo>
                <a:lnTo>
                  <a:pt x="486829" y="0"/>
                </a:lnTo>
              </a:path>
            </a:pathLst>
          </a:custGeom>
          <a:ln w="157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834164" y="3922407"/>
            <a:ext cx="1427480" cy="4470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996315" algn="l"/>
              </a:tabLst>
            </a:pPr>
            <a:r>
              <a:rPr dirty="0" sz="2750" i="1">
                <a:latin typeface="Times New Roman"/>
                <a:cs typeface="Times New Roman"/>
              </a:rPr>
              <a:t>gt</a:t>
            </a:r>
            <a:r>
              <a:rPr dirty="0" sz="2750" spc="-10" i="1">
                <a:latin typeface="Times New Roman"/>
                <a:cs typeface="Times New Roman"/>
              </a:rPr>
              <a:t> </a:t>
            </a:r>
            <a:r>
              <a:rPr dirty="0" baseline="43402" sz="2400" spc="7">
                <a:latin typeface="Times New Roman"/>
                <a:cs typeface="Times New Roman"/>
              </a:rPr>
              <a:t>2	</a:t>
            </a:r>
            <a:r>
              <a:rPr dirty="0" sz="2750" spc="5">
                <a:latin typeface="Times New Roman"/>
                <a:cs typeface="Times New Roman"/>
              </a:rPr>
              <a:t>9</a:t>
            </a:r>
            <a:r>
              <a:rPr dirty="0" sz="2750" spc="-395">
                <a:latin typeface="Times New Roman"/>
                <a:cs typeface="Times New Roman"/>
              </a:rPr>
              <a:t> </a:t>
            </a:r>
            <a:r>
              <a:rPr dirty="0" sz="2750" spc="5" i="1">
                <a:latin typeface="Times New Roman"/>
                <a:cs typeface="Times New Roman"/>
              </a:rPr>
              <a:t>L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24539" y="4143451"/>
            <a:ext cx="309880" cy="4470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750" spc="210" i="1">
                <a:latin typeface="Times New Roman"/>
                <a:cs typeface="Times New Roman"/>
              </a:rPr>
              <a:t>y</a:t>
            </a:r>
            <a:r>
              <a:rPr dirty="0" baseline="-24305" sz="2400" spc="7" i="1">
                <a:latin typeface="Times New Roman"/>
                <a:cs typeface="Times New Roman"/>
              </a:rPr>
              <a:t>b</a:t>
            </a:r>
            <a:endParaRPr baseline="-24305"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79756" y="4143451"/>
            <a:ext cx="218440" cy="4470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750" spc="5">
                <a:latin typeface="Symbol"/>
                <a:cs typeface="Symbol"/>
              </a:rPr>
              <a:t>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63756" y="4009173"/>
            <a:ext cx="1682750" cy="855344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ts val="3254"/>
              </a:lnSpc>
              <a:spcBef>
                <a:spcPts val="115"/>
              </a:spcBef>
              <a:tabLst>
                <a:tab pos="335915" algn="l"/>
                <a:tab pos="705485" algn="l"/>
              </a:tabLst>
            </a:pPr>
            <a:r>
              <a:rPr dirty="0" baseline="-21212" sz="4125" spc="7">
                <a:latin typeface="Symbol"/>
                <a:cs typeface="Symbol"/>
              </a:rPr>
              <a:t></a:t>
            </a:r>
            <a:r>
              <a:rPr dirty="0" baseline="-21212" sz="4125" spc="7">
                <a:latin typeface="Times New Roman"/>
                <a:cs typeface="Times New Roman"/>
              </a:rPr>
              <a:t>	</a:t>
            </a:r>
            <a:r>
              <a:rPr dirty="0" u="heavy" sz="27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heavy" sz="1600" spc="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  <a:p>
            <a:pPr marL="533400">
              <a:lnSpc>
                <a:spcPts val="3254"/>
              </a:lnSpc>
              <a:tabLst>
                <a:tab pos="1494155" algn="l"/>
              </a:tabLst>
            </a:pPr>
            <a:r>
              <a:rPr dirty="0" sz="2750" spc="5">
                <a:latin typeface="Times New Roman"/>
                <a:cs typeface="Times New Roman"/>
              </a:rPr>
              <a:t>2</a:t>
            </a:r>
            <a:r>
              <a:rPr dirty="0" sz="2750" spc="5">
                <a:latin typeface="Times New Roman"/>
                <a:cs typeface="Times New Roman"/>
              </a:rPr>
              <a:t>	</a:t>
            </a:r>
            <a:r>
              <a:rPr dirty="0" sz="2750" spc="5">
                <a:latin typeface="Times New Roman"/>
                <a:cs typeface="Times New Roman"/>
              </a:rPr>
              <a:t>8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63812" y="2296020"/>
            <a:ext cx="454025" cy="0"/>
          </a:xfrm>
          <a:custGeom>
            <a:avLst/>
            <a:gdLst/>
            <a:ahLst/>
            <a:cxnLst/>
            <a:rect l="l" t="t" r="r" b="b"/>
            <a:pathLst>
              <a:path w="454025" h="0">
                <a:moveTo>
                  <a:pt x="0" y="0"/>
                </a:moveTo>
                <a:lnTo>
                  <a:pt x="453694" y="0"/>
                </a:lnTo>
              </a:path>
            </a:pathLst>
          </a:custGeom>
          <a:ln w="15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607689" y="2322029"/>
            <a:ext cx="47625" cy="27305"/>
          </a:xfrm>
          <a:custGeom>
            <a:avLst/>
            <a:gdLst/>
            <a:ahLst/>
            <a:cxnLst/>
            <a:rect l="l" t="t" r="r" b="b"/>
            <a:pathLst>
              <a:path w="47625" h="27305">
                <a:moveTo>
                  <a:pt x="0" y="26974"/>
                </a:moveTo>
                <a:lnTo>
                  <a:pt x="47104" y="0"/>
                </a:lnTo>
              </a:path>
            </a:pathLst>
          </a:custGeom>
          <a:ln w="15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654793" y="2329738"/>
            <a:ext cx="68580" cy="155575"/>
          </a:xfrm>
          <a:custGeom>
            <a:avLst/>
            <a:gdLst/>
            <a:ahLst/>
            <a:cxnLst/>
            <a:rect l="l" t="t" r="r" b="b"/>
            <a:pathLst>
              <a:path w="68579" h="155575">
                <a:moveTo>
                  <a:pt x="0" y="0"/>
                </a:moveTo>
                <a:lnTo>
                  <a:pt x="68249" y="155105"/>
                </a:lnTo>
              </a:path>
            </a:pathLst>
          </a:custGeom>
          <a:ln w="307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730726" y="2035898"/>
            <a:ext cx="90805" cy="448945"/>
          </a:xfrm>
          <a:custGeom>
            <a:avLst/>
            <a:gdLst/>
            <a:ahLst/>
            <a:cxnLst/>
            <a:rect l="l" t="t" r="r" b="b"/>
            <a:pathLst>
              <a:path w="90804" h="448944">
                <a:moveTo>
                  <a:pt x="0" y="448944"/>
                </a:moveTo>
                <a:lnTo>
                  <a:pt x="90360" y="0"/>
                </a:lnTo>
              </a:path>
            </a:pathLst>
          </a:custGeom>
          <a:ln w="15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21086" y="2035898"/>
            <a:ext cx="452120" cy="0"/>
          </a:xfrm>
          <a:custGeom>
            <a:avLst/>
            <a:gdLst/>
            <a:ahLst/>
            <a:cxnLst/>
            <a:rect l="l" t="t" r="r" b="b"/>
            <a:pathLst>
              <a:path w="452120" h="0">
                <a:moveTo>
                  <a:pt x="0" y="0"/>
                </a:moveTo>
                <a:lnTo>
                  <a:pt x="451764" y="0"/>
                </a:lnTo>
              </a:path>
            </a:pathLst>
          </a:custGeom>
          <a:ln w="15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645321" y="2295143"/>
            <a:ext cx="231775" cy="47053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00" spc="10" i="1">
                <a:latin typeface="Times New Roman"/>
                <a:cs typeface="Times New Roman"/>
              </a:rPr>
              <a:t>T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27262" y="2253043"/>
            <a:ext cx="133985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latin typeface="Times New Roman"/>
                <a:cs typeface="Times New Roman"/>
              </a:rPr>
              <a:t>0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64817" y="2006130"/>
            <a:ext cx="2400935" cy="47053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04495" algn="l"/>
                <a:tab pos="1996439" algn="l"/>
              </a:tabLst>
            </a:pPr>
            <a:r>
              <a:rPr dirty="0" sz="2900" spc="5" i="1">
                <a:latin typeface="Times New Roman"/>
                <a:cs typeface="Times New Roman"/>
              </a:rPr>
              <a:t>v</a:t>
            </a:r>
            <a:r>
              <a:rPr dirty="0" sz="2900" spc="5" i="1">
                <a:latin typeface="Times New Roman"/>
                <a:cs typeface="Times New Roman"/>
              </a:rPr>
              <a:t>	</a:t>
            </a:r>
            <a:r>
              <a:rPr dirty="0" sz="2900" spc="10">
                <a:latin typeface="Symbol"/>
                <a:cs typeface="Symbol"/>
              </a:rPr>
              <a:t></a:t>
            </a:r>
            <a:r>
              <a:rPr dirty="0" sz="2900" spc="185">
                <a:latin typeface="Times New Roman"/>
                <a:cs typeface="Times New Roman"/>
              </a:rPr>
              <a:t> </a:t>
            </a:r>
            <a:r>
              <a:rPr dirty="0" baseline="35440" sz="4350" spc="202">
                <a:latin typeface="Times New Roman"/>
                <a:cs typeface="Times New Roman"/>
              </a:rPr>
              <a:t>2</a:t>
            </a:r>
            <a:r>
              <a:rPr dirty="0" baseline="35440" sz="4350" spc="15" i="1">
                <a:latin typeface="Times New Roman"/>
                <a:cs typeface="Times New Roman"/>
              </a:rPr>
              <a:t>L</a:t>
            </a:r>
            <a:r>
              <a:rPr dirty="0" baseline="35440" sz="4350" spc="315" i="1">
                <a:latin typeface="Times New Roman"/>
                <a:cs typeface="Times New Roman"/>
              </a:rPr>
              <a:t> </a:t>
            </a:r>
            <a:r>
              <a:rPr dirty="0" sz="2900" spc="10">
                <a:latin typeface="Symbol"/>
                <a:cs typeface="Symbol"/>
              </a:rPr>
              <a:t></a:t>
            </a:r>
            <a:r>
              <a:rPr dirty="0" sz="2900" spc="-60">
                <a:latin typeface="Times New Roman"/>
                <a:cs typeface="Times New Roman"/>
              </a:rPr>
              <a:t> </a:t>
            </a:r>
            <a:r>
              <a:rPr dirty="0" sz="2900" spc="5">
                <a:latin typeface="Times New Roman"/>
                <a:cs typeface="Times New Roman"/>
              </a:rPr>
              <a:t>2</a:t>
            </a:r>
            <a:r>
              <a:rPr dirty="0" sz="2900">
                <a:latin typeface="Times New Roman"/>
                <a:cs typeface="Times New Roman"/>
              </a:rPr>
              <a:t>	</a:t>
            </a:r>
            <a:r>
              <a:rPr dirty="0" sz="2900" spc="5" i="1">
                <a:latin typeface="Times New Roman"/>
                <a:cs typeface="Times New Roman"/>
              </a:rPr>
              <a:t>gL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22496" y="1322870"/>
            <a:ext cx="267970" cy="315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00" i="1">
                <a:latin typeface="Times New Roman"/>
                <a:cs typeface="Times New Roman"/>
              </a:rPr>
              <a:t>ab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87408" y="1322870"/>
            <a:ext cx="254635" cy="315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00" i="1">
                <a:latin typeface="Times New Roman"/>
                <a:cs typeface="Times New Roman"/>
              </a:rPr>
              <a:t>bc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88041" y="1046886"/>
            <a:ext cx="1595120" cy="523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250" spc="5">
                <a:latin typeface="Symbol"/>
                <a:cs typeface="Symbol"/>
              </a:rPr>
              <a:t></a:t>
            </a:r>
            <a:r>
              <a:rPr dirty="0" sz="3250" spc="-100">
                <a:latin typeface="Times New Roman"/>
                <a:cs typeface="Times New Roman"/>
              </a:rPr>
              <a:t> </a:t>
            </a:r>
            <a:r>
              <a:rPr dirty="0" sz="3250" spc="5" i="1">
                <a:latin typeface="Times New Roman"/>
                <a:cs typeface="Times New Roman"/>
              </a:rPr>
              <a:t>L</a:t>
            </a:r>
            <a:r>
              <a:rPr dirty="0" sz="3250" spc="-170" i="1">
                <a:latin typeface="Times New Roman"/>
                <a:cs typeface="Times New Roman"/>
              </a:rPr>
              <a:t> </a:t>
            </a:r>
            <a:r>
              <a:rPr dirty="0" sz="3250" spc="5">
                <a:latin typeface="Symbol"/>
                <a:cs typeface="Symbol"/>
              </a:rPr>
              <a:t></a:t>
            </a:r>
            <a:r>
              <a:rPr dirty="0" sz="3250" spc="-55">
                <a:latin typeface="Times New Roman"/>
                <a:cs typeface="Times New Roman"/>
              </a:rPr>
              <a:t> </a:t>
            </a:r>
            <a:r>
              <a:rPr dirty="0" sz="3250" spc="5" i="1">
                <a:latin typeface="Times New Roman"/>
                <a:cs typeface="Times New Roman"/>
              </a:rPr>
              <a:t>gT</a:t>
            </a:r>
            <a:r>
              <a:rPr dirty="0" sz="3250" spc="-459" i="1">
                <a:latin typeface="Times New Roman"/>
                <a:cs typeface="Times New Roman"/>
              </a:rPr>
              <a:t> </a:t>
            </a:r>
            <a:r>
              <a:rPr dirty="0" baseline="42397" sz="2850">
                <a:latin typeface="Times New Roman"/>
                <a:cs typeface="Times New Roman"/>
              </a:rPr>
              <a:t>2</a:t>
            </a:r>
            <a:endParaRPr baseline="42397" sz="28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2315" y="1046886"/>
            <a:ext cx="3005455" cy="523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486660" algn="l"/>
              </a:tabLst>
            </a:pPr>
            <a:r>
              <a:rPr dirty="0" baseline="-4340" sz="4800">
                <a:latin typeface="宋体"/>
                <a:cs typeface="宋体"/>
              </a:rPr>
              <a:t>（</a:t>
            </a:r>
            <a:r>
              <a:rPr dirty="0" baseline="-4340" sz="4800">
                <a:latin typeface="Calibri"/>
                <a:cs typeface="Calibri"/>
              </a:rPr>
              <a:t>1</a:t>
            </a:r>
            <a:r>
              <a:rPr dirty="0" baseline="-4340" sz="4800">
                <a:latin typeface="宋体"/>
                <a:cs typeface="宋体"/>
              </a:rPr>
              <a:t>）</a:t>
            </a:r>
            <a:r>
              <a:rPr dirty="0" baseline="-4340" sz="4800" spc="-1455">
                <a:latin typeface="宋体"/>
                <a:cs typeface="宋体"/>
              </a:rPr>
              <a:t> </a:t>
            </a:r>
            <a:r>
              <a:rPr dirty="0" sz="3250" spc="-45">
                <a:latin typeface="Symbol"/>
                <a:cs typeface="Symbol"/>
              </a:rPr>
              <a:t></a:t>
            </a:r>
            <a:r>
              <a:rPr dirty="0" sz="3250" spc="-45" i="1">
                <a:latin typeface="Times New Roman"/>
                <a:cs typeface="Times New Roman"/>
              </a:rPr>
              <a:t>y </a:t>
            </a:r>
            <a:r>
              <a:rPr dirty="0" sz="3250" spc="5">
                <a:latin typeface="Symbol"/>
                <a:cs typeface="Symbol"/>
              </a:rPr>
              <a:t></a:t>
            </a:r>
            <a:r>
              <a:rPr dirty="0" sz="3250" spc="125">
                <a:latin typeface="Times New Roman"/>
                <a:cs typeface="Times New Roman"/>
              </a:rPr>
              <a:t> </a:t>
            </a:r>
            <a:r>
              <a:rPr dirty="0" sz="3250" spc="5" i="1">
                <a:latin typeface="Times New Roman"/>
                <a:cs typeface="Times New Roman"/>
              </a:rPr>
              <a:t>y	</a:t>
            </a:r>
            <a:r>
              <a:rPr dirty="0" sz="3250" spc="5">
                <a:latin typeface="Symbol"/>
                <a:cs typeface="Symbol"/>
              </a:rPr>
              <a:t></a:t>
            </a:r>
            <a:r>
              <a:rPr dirty="0" sz="3250" spc="-160">
                <a:latin typeface="Times New Roman"/>
                <a:cs typeface="Times New Roman"/>
              </a:rPr>
              <a:t> </a:t>
            </a:r>
            <a:r>
              <a:rPr dirty="0" sz="3250" spc="5" i="1">
                <a:latin typeface="Times New Roman"/>
                <a:cs typeface="Times New Roman"/>
              </a:rPr>
              <a:t>y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53145" y="4113695"/>
            <a:ext cx="2313940" cy="5403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69900" algn="l"/>
                <a:tab pos="1518285" algn="l"/>
              </a:tabLst>
            </a:pPr>
            <a:r>
              <a:rPr dirty="0" sz="3350" spc="-10" i="1">
                <a:latin typeface="Times New Roman"/>
                <a:cs typeface="Times New Roman"/>
              </a:rPr>
              <a:t>x</a:t>
            </a:r>
            <a:r>
              <a:rPr dirty="0" baseline="-24216" sz="2925" spc="-15" i="1">
                <a:latin typeface="Times New Roman"/>
                <a:cs typeface="Times New Roman"/>
              </a:rPr>
              <a:t>b	</a:t>
            </a:r>
            <a:r>
              <a:rPr dirty="0" sz="3350" spc="15">
                <a:latin typeface="Symbol"/>
                <a:cs typeface="Symbol"/>
              </a:rPr>
              <a:t></a:t>
            </a:r>
            <a:r>
              <a:rPr dirty="0" sz="3350" spc="-105">
                <a:latin typeface="Times New Roman"/>
                <a:cs typeface="Times New Roman"/>
              </a:rPr>
              <a:t> </a:t>
            </a:r>
            <a:r>
              <a:rPr dirty="0" sz="3350" spc="35" i="1">
                <a:latin typeface="Times New Roman"/>
                <a:cs typeface="Times New Roman"/>
              </a:rPr>
              <a:t>v</a:t>
            </a:r>
            <a:r>
              <a:rPr dirty="0" baseline="-24216" sz="2925" spc="52">
                <a:latin typeface="Times New Roman"/>
                <a:cs typeface="Times New Roman"/>
              </a:rPr>
              <a:t>0</a:t>
            </a:r>
            <a:r>
              <a:rPr dirty="0" sz="3350" spc="35" i="1">
                <a:latin typeface="Times New Roman"/>
                <a:cs typeface="Times New Roman"/>
              </a:rPr>
              <a:t>t</a:t>
            </a:r>
            <a:r>
              <a:rPr dirty="0" baseline="-24216" sz="2925" spc="52" i="1">
                <a:latin typeface="Times New Roman"/>
                <a:cs typeface="Times New Roman"/>
              </a:rPr>
              <a:t>b	</a:t>
            </a:r>
            <a:r>
              <a:rPr dirty="0" sz="3350" spc="15">
                <a:latin typeface="Symbol"/>
                <a:cs typeface="Symbol"/>
              </a:rPr>
              <a:t></a:t>
            </a:r>
            <a:r>
              <a:rPr dirty="0" sz="3350" spc="-245">
                <a:latin typeface="Times New Roman"/>
                <a:cs typeface="Times New Roman"/>
              </a:rPr>
              <a:t> </a:t>
            </a:r>
            <a:r>
              <a:rPr dirty="0" sz="3350" spc="40">
                <a:latin typeface="Times New Roman"/>
                <a:cs typeface="Times New Roman"/>
              </a:rPr>
              <a:t>3</a:t>
            </a:r>
            <a:r>
              <a:rPr dirty="0" sz="3350" spc="40" i="1">
                <a:latin typeface="Times New Roman"/>
                <a:cs typeface="Times New Roman"/>
              </a:rPr>
              <a:t>L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934568" y="1347355"/>
            <a:ext cx="38735" cy="22860"/>
          </a:xfrm>
          <a:custGeom>
            <a:avLst/>
            <a:gdLst/>
            <a:ahLst/>
            <a:cxnLst/>
            <a:rect l="l" t="t" r="r" b="b"/>
            <a:pathLst>
              <a:path w="38734" h="22859">
                <a:moveTo>
                  <a:pt x="0" y="22859"/>
                </a:moveTo>
                <a:lnTo>
                  <a:pt x="38328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972896" y="1353883"/>
            <a:ext cx="55880" cy="306705"/>
          </a:xfrm>
          <a:custGeom>
            <a:avLst/>
            <a:gdLst/>
            <a:ahLst/>
            <a:cxnLst/>
            <a:rect l="l" t="t" r="r" b="b"/>
            <a:pathLst>
              <a:path w="55879" h="306705">
                <a:moveTo>
                  <a:pt x="0" y="0"/>
                </a:moveTo>
                <a:lnTo>
                  <a:pt x="55549" y="306108"/>
                </a:lnTo>
              </a:path>
            </a:pathLst>
          </a:custGeom>
          <a:ln w="255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034707" y="837183"/>
            <a:ext cx="73660" cy="822960"/>
          </a:xfrm>
          <a:custGeom>
            <a:avLst/>
            <a:gdLst/>
            <a:ahLst/>
            <a:cxnLst/>
            <a:rect l="l" t="t" r="r" b="b"/>
            <a:pathLst>
              <a:path w="73659" h="822960">
                <a:moveTo>
                  <a:pt x="0" y="822807"/>
                </a:moveTo>
                <a:lnTo>
                  <a:pt x="73545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108253" y="837183"/>
            <a:ext cx="267970" cy="0"/>
          </a:xfrm>
          <a:custGeom>
            <a:avLst/>
            <a:gdLst/>
            <a:ahLst/>
            <a:cxnLst/>
            <a:rect l="l" t="t" r="r" b="b"/>
            <a:pathLst>
              <a:path w="267970" h="0">
                <a:moveTo>
                  <a:pt x="0" y="0"/>
                </a:moveTo>
                <a:lnTo>
                  <a:pt x="267588" y="0"/>
                </a:lnTo>
              </a:path>
            </a:pathLst>
          </a:custGeom>
          <a:ln w="127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7151103" y="744070"/>
            <a:ext cx="199390" cy="91059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u="heavy" sz="24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endParaRPr sz="2450">
              <a:latin typeface="Times New Roman"/>
              <a:cs typeface="Times New Roman"/>
            </a:endParaRPr>
          </a:p>
          <a:p>
            <a:pPr marL="14604">
              <a:lnSpc>
                <a:spcPct val="100000"/>
              </a:lnSpc>
              <a:spcBef>
                <a:spcPts val="545"/>
              </a:spcBef>
            </a:pPr>
            <a:r>
              <a:rPr dirty="0" sz="2450" i="1">
                <a:latin typeface="Times New Roman"/>
                <a:cs typeface="Times New Roman"/>
              </a:rPr>
              <a:t>g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03911" y="1009484"/>
            <a:ext cx="469265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50" i="1">
                <a:latin typeface="Times New Roman"/>
                <a:cs typeface="Times New Roman"/>
              </a:rPr>
              <a:t>T</a:t>
            </a:r>
            <a:r>
              <a:rPr dirty="0" sz="2450" spc="75" i="1">
                <a:latin typeface="Times New Roman"/>
                <a:cs typeface="Times New Roman"/>
              </a:rPr>
              <a:t> </a:t>
            </a:r>
            <a:r>
              <a:rPr dirty="0" sz="245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42364" y="5068570"/>
            <a:ext cx="697039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抛出点在</a:t>
            </a: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点的左方一格、上方八分之一格</a:t>
            </a:r>
            <a:r>
              <a:rPr dirty="0" sz="2800" spc="-10" b="1">
                <a:solidFill>
                  <a:srgbClr val="FF0000"/>
                </a:solidFill>
                <a:latin typeface="华文楷体"/>
                <a:cs typeface="华文楷体"/>
              </a:rPr>
              <a:t>处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677858" y="3386797"/>
            <a:ext cx="501650" cy="0"/>
          </a:xfrm>
          <a:custGeom>
            <a:avLst/>
            <a:gdLst/>
            <a:ahLst/>
            <a:cxnLst/>
            <a:rect l="l" t="t" r="r" b="b"/>
            <a:pathLst>
              <a:path w="501650" h="0">
                <a:moveTo>
                  <a:pt x="0" y="0"/>
                </a:moveTo>
                <a:lnTo>
                  <a:pt x="501446" y="0"/>
                </a:lnTo>
              </a:path>
            </a:pathLst>
          </a:custGeom>
          <a:ln w="155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576561" y="3386797"/>
            <a:ext cx="465455" cy="0"/>
          </a:xfrm>
          <a:custGeom>
            <a:avLst/>
            <a:gdLst/>
            <a:ahLst/>
            <a:cxnLst/>
            <a:rect l="l" t="t" r="r" b="b"/>
            <a:pathLst>
              <a:path w="465454" h="0">
                <a:moveTo>
                  <a:pt x="0" y="0"/>
                </a:moveTo>
                <a:lnTo>
                  <a:pt x="465429" y="0"/>
                </a:lnTo>
              </a:path>
            </a:pathLst>
          </a:custGeom>
          <a:ln w="155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866734" y="3093097"/>
            <a:ext cx="192405" cy="476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50" i="1">
                <a:latin typeface="Times New Roman"/>
                <a:cs typeface="Times New Roman"/>
              </a:rPr>
              <a:t>v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028367" y="3343084"/>
            <a:ext cx="232410" cy="2882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10" i="1">
                <a:latin typeface="Times New Roman"/>
                <a:cs typeface="Times New Roman"/>
              </a:rPr>
              <a:t>by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707995" y="3385375"/>
            <a:ext cx="1285240" cy="476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93444" algn="l"/>
              </a:tabLst>
            </a:pPr>
            <a:r>
              <a:rPr dirty="0" sz="2950" spc="-145">
                <a:latin typeface="Times New Roman"/>
                <a:cs typeface="Times New Roman"/>
              </a:rPr>
              <a:t>2</a:t>
            </a:r>
            <a:r>
              <a:rPr dirty="0" sz="2950" i="1">
                <a:latin typeface="Times New Roman"/>
                <a:cs typeface="Times New Roman"/>
              </a:rPr>
              <a:t>T</a:t>
            </a:r>
            <a:r>
              <a:rPr dirty="0" sz="2950" i="1">
                <a:latin typeface="Times New Roman"/>
                <a:cs typeface="Times New Roman"/>
              </a:rPr>
              <a:t>	</a:t>
            </a:r>
            <a:r>
              <a:rPr dirty="0" sz="2950" spc="-145">
                <a:latin typeface="Times New Roman"/>
                <a:cs typeface="Times New Roman"/>
              </a:rPr>
              <a:t>2</a:t>
            </a:r>
            <a:r>
              <a:rPr dirty="0" sz="2950" i="1">
                <a:latin typeface="Times New Roman"/>
                <a:cs typeface="Times New Roman"/>
              </a:rPr>
              <a:t>T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265919" y="2857322"/>
            <a:ext cx="753745" cy="476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-34839" sz="4425">
                <a:latin typeface="Symbol"/>
                <a:cs typeface="Symbol"/>
              </a:rPr>
              <a:t></a:t>
            </a:r>
            <a:r>
              <a:rPr dirty="0" baseline="-34839" sz="4425" spc="179">
                <a:latin typeface="Times New Roman"/>
                <a:cs typeface="Times New Roman"/>
              </a:rPr>
              <a:t> </a:t>
            </a:r>
            <a:r>
              <a:rPr dirty="0" sz="2950" spc="20">
                <a:latin typeface="Times New Roman"/>
                <a:cs typeface="Times New Roman"/>
              </a:rPr>
              <a:t>3</a:t>
            </a:r>
            <a:r>
              <a:rPr dirty="0" sz="2950" spc="20" i="1">
                <a:latin typeface="Times New Roman"/>
                <a:cs typeface="Times New Roman"/>
              </a:rPr>
              <a:t>L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367203" y="2949880"/>
            <a:ext cx="765175" cy="476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70840" algn="l"/>
              </a:tabLst>
            </a:pPr>
            <a:r>
              <a:rPr dirty="0" baseline="-21657" sz="4425">
                <a:latin typeface="Symbol"/>
                <a:cs typeface="Symbol"/>
              </a:rPr>
              <a:t></a:t>
            </a:r>
            <a:r>
              <a:rPr dirty="0" baseline="-21657" sz="4425">
                <a:latin typeface="Times New Roman"/>
                <a:cs typeface="Times New Roman"/>
              </a:rPr>
              <a:t>	</a:t>
            </a:r>
            <a:r>
              <a:rPr dirty="0" baseline="14124" sz="4425" spc="89" i="1">
                <a:latin typeface="Times New Roman"/>
                <a:cs typeface="Times New Roman"/>
              </a:rPr>
              <a:t>y</a:t>
            </a:r>
            <a:r>
              <a:rPr dirty="0" sz="1700" spc="10" i="1">
                <a:latin typeface="Times New Roman"/>
                <a:cs typeface="Times New Roman"/>
              </a:rPr>
              <a:t>ac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557259" y="1278636"/>
            <a:ext cx="3015996" cy="2712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869680" y="1722754"/>
            <a:ext cx="143255" cy="1409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9061450" y="1454150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834" y="746124"/>
            <a:ext cx="8319134" cy="5970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27940">
              <a:lnSpc>
                <a:spcPct val="100000"/>
              </a:lnSpc>
              <a:spcBef>
                <a:spcPts val="105"/>
              </a:spcBef>
            </a:pPr>
            <a:r>
              <a:rPr dirty="0" sz="2600" b="1">
                <a:solidFill>
                  <a:srgbClr val="FF0000"/>
                </a:solidFill>
                <a:latin typeface="华文楷体"/>
                <a:cs typeface="华文楷体"/>
              </a:rPr>
              <a:t>例2：</a:t>
            </a:r>
            <a:r>
              <a:rPr dirty="0" sz="2600" b="1">
                <a:solidFill>
                  <a:srgbClr val="010187"/>
                </a:solidFill>
                <a:latin typeface="华文楷体"/>
                <a:cs typeface="华文楷体"/>
              </a:rPr>
              <a:t>在做“研究平抛运动”的实验中，为了确定小球在 </a:t>
            </a:r>
            <a:r>
              <a:rPr dirty="0" sz="2600" b="1">
                <a:solidFill>
                  <a:srgbClr val="010187"/>
                </a:solidFill>
                <a:latin typeface="华文楷体"/>
                <a:cs typeface="华文楷体"/>
              </a:rPr>
              <a:t>不同时刻所通过的位置，实验时用如图所示的装置。实验 </a:t>
            </a:r>
            <a:r>
              <a:rPr dirty="0" sz="2600" b="1">
                <a:solidFill>
                  <a:srgbClr val="010187"/>
                </a:solidFill>
                <a:latin typeface="华文楷体"/>
                <a:cs typeface="华文楷体"/>
              </a:rPr>
              <a:t>操作的主要步骤如下：</a:t>
            </a:r>
            <a:endParaRPr sz="2600">
              <a:latin typeface="华文楷体"/>
              <a:cs typeface="华文楷体"/>
            </a:endParaRPr>
          </a:p>
          <a:p>
            <a:pPr marL="12700" marR="5080" indent="665480">
              <a:lnSpc>
                <a:spcPts val="3120"/>
              </a:lnSpc>
              <a:spcBef>
                <a:spcPts val="105"/>
              </a:spcBef>
            </a:pPr>
            <a:r>
              <a:rPr dirty="0" sz="2600" spc="-5" b="1">
                <a:solidFill>
                  <a:srgbClr val="010187"/>
                </a:solidFill>
                <a:latin typeface="华文楷体"/>
                <a:cs typeface="华文楷体"/>
              </a:rPr>
              <a:t>(</a:t>
            </a:r>
            <a:r>
              <a:rPr dirty="0" sz="2600" spc="-5" b="1">
                <a:solidFill>
                  <a:srgbClr val="010187"/>
                </a:solidFill>
                <a:latin typeface="华文楷体"/>
                <a:cs typeface="华文楷体"/>
              </a:rPr>
              <a:t>1</a:t>
            </a:r>
            <a:r>
              <a:rPr dirty="0" sz="2600" spc="-5" b="1">
                <a:solidFill>
                  <a:srgbClr val="010187"/>
                </a:solidFill>
                <a:latin typeface="华文楷体"/>
                <a:cs typeface="华文楷体"/>
              </a:rPr>
              <a:t>)</a:t>
            </a:r>
            <a:r>
              <a:rPr dirty="0" sz="2600" b="1">
                <a:solidFill>
                  <a:srgbClr val="010187"/>
                </a:solidFill>
                <a:latin typeface="华文楷体"/>
                <a:cs typeface="华文楷体"/>
              </a:rPr>
              <a:t>在一块平木板上钉上复写纸和白纸，然后将其竖直 </a:t>
            </a:r>
            <a:r>
              <a:rPr dirty="0" sz="2600" b="1">
                <a:solidFill>
                  <a:srgbClr val="010187"/>
                </a:solidFill>
                <a:latin typeface="华文楷体"/>
                <a:cs typeface="华文楷体"/>
              </a:rPr>
              <a:t>立于斜槽轨道末端槽口前，木板与槽口之间有一段距离，  并保持板面与轨道末端的水平段垂直</a:t>
            </a:r>
            <a:r>
              <a:rPr dirty="0" sz="2600" spc="-5" b="1">
                <a:solidFill>
                  <a:srgbClr val="010187"/>
                </a:solidFill>
                <a:latin typeface="华文楷体"/>
                <a:cs typeface="华文楷体"/>
              </a:rPr>
              <a:t>.(2)</a:t>
            </a:r>
            <a:r>
              <a:rPr dirty="0" sz="2600" b="1">
                <a:solidFill>
                  <a:srgbClr val="010187"/>
                </a:solidFill>
                <a:latin typeface="华文楷体"/>
                <a:cs typeface="华文楷体"/>
              </a:rPr>
              <a:t>使小球从斜槽上 紧靠挡板处由静止滚下，小球撞到木板在白纸上留下痕迹 为</a:t>
            </a:r>
            <a:r>
              <a:rPr dirty="0" sz="2600" spc="-5" b="1">
                <a:solidFill>
                  <a:srgbClr val="010187"/>
                </a:solidFill>
                <a:latin typeface="华文楷体"/>
                <a:cs typeface="华文楷体"/>
              </a:rPr>
              <a:t>A.(3)</a:t>
            </a:r>
            <a:r>
              <a:rPr dirty="0" sz="2600" b="1">
                <a:solidFill>
                  <a:srgbClr val="010187"/>
                </a:solidFill>
                <a:latin typeface="华文楷体"/>
                <a:cs typeface="华文楷体"/>
              </a:rPr>
              <a:t>将木板沿水平方向向右平移一段动距离x，再使小 球从斜槽上紧靠挡板处由静止滚下，小球撞到木板在白纸 上留下的痕迹为</a:t>
            </a:r>
            <a:r>
              <a:rPr dirty="0" sz="2600" spc="-5" b="1">
                <a:solidFill>
                  <a:srgbClr val="010187"/>
                </a:solidFill>
                <a:latin typeface="华文楷体"/>
                <a:cs typeface="华文楷体"/>
              </a:rPr>
              <a:t>B.(4)</a:t>
            </a:r>
            <a:r>
              <a:rPr dirty="0" sz="2600" b="1">
                <a:solidFill>
                  <a:srgbClr val="010187"/>
                </a:solidFill>
                <a:latin typeface="华文楷体"/>
                <a:cs typeface="华文楷体"/>
              </a:rPr>
              <a:t>将木板再水平向右平移同样距</a:t>
            </a:r>
            <a:r>
              <a:rPr dirty="0" sz="2600" spc="-265" b="1">
                <a:solidFill>
                  <a:srgbClr val="010187"/>
                </a:solidFill>
                <a:latin typeface="华文楷体"/>
                <a:cs typeface="华文楷体"/>
              </a:rPr>
              <a:t>离</a:t>
            </a:r>
            <a:r>
              <a:rPr dirty="0" sz="2700" spc="-434" b="1" i="1">
                <a:solidFill>
                  <a:srgbClr val="010187"/>
                </a:solidFill>
                <a:latin typeface="华文楷体"/>
                <a:cs typeface="华文楷体"/>
              </a:rPr>
              <a:t>x</a:t>
            </a:r>
            <a:r>
              <a:rPr dirty="0" sz="2600" spc="-434" b="1">
                <a:solidFill>
                  <a:srgbClr val="010187"/>
                </a:solidFill>
                <a:latin typeface="华文楷体"/>
                <a:cs typeface="华文楷体"/>
              </a:rPr>
              <a:t>，  </a:t>
            </a:r>
            <a:r>
              <a:rPr dirty="0" sz="2600" b="1">
                <a:solidFill>
                  <a:srgbClr val="010187"/>
                </a:solidFill>
                <a:latin typeface="华文楷体"/>
                <a:cs typeface="华文楷体"/>
              </a:rPr>
              <a:t>使小球仍从斜槽上紧靠挡板处由静止滚下，再在白纸上得 到痕迹为</a:t>
            </a:r>
            <a:r>
              <a:rPr dirty="0" sz="2600" spc="-5" b="1">
                <a:solidFill>
                  <a:srgbClr val="010187"/>
                </a:solidFill>
                <a:latin typeface="华文楷体"/>
                <a:cs typeface="华文楷体"/>
              </a:rPr>
              <a:t>C.</a:t>
            </a:r>
            <a:r>
              <a:rPr dirty="0" sz="2600" b="1">
                <a:solidFill>
                  <a:srgbClr val="010187"/>
                </a:solidFill>
                <a:latin typeface="华文楷体"/>
                <a:cs typeface="华文楷体"/>
              </a:rPr>
              <a:t>若测</a:t>
            </a:r>
            <a:r>
              <a:rPr dirty="0" sz="2600" spc="-265" b="1">
                <a:solidFill>
                  <a:srgbClr val="010187"/>
                </a:solidFill>
                <a:latin typeface="华文楷体"/>
                <a:cs typeface="华文楷体"/>
              </a:rPr>
              <a:t>得</a:t>
            </a:r>
            <a:r>
              <a:rPr dirty="0" sz="2700" spc="-1019" b="1" i="1">
                <a:solidFill>
                  <a:srgbClr val="010187"/>
                </a:solidFill>
                <a:latin typeface="华文楷体"/>
                <a:cs typeface="华文楷体"/>
              </a:rPr>
              <a:t>AB</a:t>
            </a:r>
            <a:r>
              <a:rPr dirty="0" sz="2600" b="1">
                <a:solidFill>
                  <a:srgbClr val="010187"/>
                </a:solidFill>
                <a:latin typeface="华文楷体"/>
                <a:cs typeface="华文楷体"/>
              </a:rPr>
              <a:t>间距离</a:t>
            </a:r>
            <a:r>
              <a:rPr dirty="0" sz="2600" spc="-265" b="1">
                <a:solidFill>
                  <a:srgbClr val="010187"/>
                </a:solidFill>
                <a:latin typeface="华文楷体"/>
                <a:cs typeface="华文楷体"/>
              </a:rPr>
              <a:t>为</a:t>
            </a:r>
            <a:r>
              <a:rPr dirty="0" sz="2700" spc="-635" b="1" i="1">
                <a:solidFill>
                  <a:srgbClr val="010187"/>
                </a:solidFill>
                <a:latin typeface="华文楷体"/>
                <a:cs typeface="华文楷体"/>
              </a:rPr>
              <a:t>y</a:t>
            </a:r>
            <a:r>
              <a:rPr dirty="0" baseline="-16339" sz="2550" spc="-952" b="1">
                <a:solidFill>
                  <a:srgbClr val="010187"/>
                </a:solidFill>
                <a:latin typeface="华文楷体"/>
                <a:cs typeface="华文楷体"/>
              </a:rPr>
              <a:t>1</a:t>
            </a:r>
            <a:r>
              <a:rPr dirty="0" sz="2600" spc="-635" b="1">
                <a:solidFill>
                  <a:srgbClr val="010187"/>
                </a:solidFill>
                <a:latin typeface="华文楷体"/>
                <a:cs typeface="华文楷体"/>
              </a:rPr>
              <a:t>，</a:t>
            </a:r>
            <a:r>
              <a:rPr dirty="0" sz="2700" spc="-635" b="1" i="1">
                <a:solidFill>
                  <a:srgbClr val="010187"/>
                </a:solidFill>
                <a:latin typeface="华文楷体"/>
                <a:cs typeface="华文楷体"/>
              </a:rPr>
              <a:t>BC</a:t>
            </a:r>
            <a:r>
              <a:rPr dirty="0" sz="2600" b="1">
                <a:solidFill>
                  <a:srgbClr val="010187"/>
                </a:solidFill>
                <a:latin typeface="华文楷体"/>
                <a:cs typeface="华文楷体"/>
              </a:rPr>
              <a:t>间距离</a:t>
            </a:r>
            <a:r>
              <a:rPr dirty="0" sz="2600" spc="-265" b="1">
                <a:solidFill>
                  <a:srgbClr val="010187"/>
                </a:solidFill>
                <a:latin typeface="华文楷体"/>
                <a:cs typeface="华文楷体"/>
              </a:rPr>
              <a:t>为</a:t>
            </a:r>
            <a:r>
              <a:rPr dirty="0" sz="2700" spc="-290" b="1" i="1">
                <a:solidFill>
                  <a:srgbClr val="010187"/>
                </a:solidFill>
                <a:latin typeface="华文楷体"/>
                <a:cs typeface="华文楷体"/>
              </a:rPr>
              <a:t>y</a:t>
            </a:r>
            <a:r>
              <a:rPr dirty="0" baseline="-16339" sz="2550" spc="-434" b="1">
                <a:solidFill>
                  <a:srgbClr val="010187"/>
                </a:solidFill>
                <a:latin typeface="华文楷体"/>
                <a:cs typeface="华文楷体"/>
              </a:rPr>
              <a:t>2</a:t>
            </a:r>
            <a:r>
              <a:rPr dirty="0" sz="2600" spc="-290" b="1">
                <a:solidFill>
                  <a:srgbClr val="010187"/>
                </a:solidFill>
                <a:latin typeface="华文楷体"/>
                <a:cs typeface="华文楷体"/>
              </a:rPr>
              <a:t>，</a:t>
            </a:r>
            <a:r>
              <a:rPr dirty="0" sz="2600" b="1">
                <a:solidFill>
                  <a:srgbClr val="010187"/>
                </a:solidFill>
                <a:latin typeface="华文楷体"/>
                <a:cs typeface="华文楷体"/>
              </a:rPr>
              <a:t>已知当 地的重力加速度</a:t>
            </a:r>
            <a:r>
              <a:rPr dirty="0" sz="2600" spc="-265" b="1">
                <a:solidFill>
                  <a:srgbClr val="010187"/>
                </a:solidFill>
                <a:latin typeface="华文楷体"/>
                <a:cs typeface="华文楷体"/>
              </a:rPr>
              <a:t>为</a:t>
            </a:r>
            <a:r>
              <a:rPr dirty="0" sz="2700" spc="-580" b="1" i="1">
                <a:solidFill>
                  <a:srgbClr val="010187"/>
                </a:solidFill>
                <a:latin typeface="华文楷体"/>
                <a:cs typeface="华文楷体"/>
              </a:rPr>
              <a:t>g.</a:t>
            </a:r>
            <a:endParaRPr sz="2700">
              <a:latin typeface="华文楷体"/>
              <a:cs typeface="华文楷体"/>
            </a:endParaRPr>
          </a:p>
          <a:p>
            <a:pPr marL="12700" marR="24130" indent="665480">
              <a:lnSpc>
                <a:spcPts val="3120"/>
              </a:lnSpc>
              <a:tabLst>
                <a:tab pos="4645660" algn="l"/>
              </a:tabLst>
            </a:pPr>
            <a:r>
              <a:rPr dirty="0" sz="2600" b="1">
                <a:solidFill>
                  <a:srgbClr val="010187"/>
                </a:solidFill>
                <a:latin typeface="华文楷体"/>
                <a:cs typeface="华文楷体"/>
              </a:rPr>
              <a:t>根据上述的测量量和已知的物理量可以得到小球平抛 </a:t>
            </a:r>
            <a:r>
              <a:rPr dirty="0" sz="2600" b="1">
                <a:solidFill>
                  <a:srgbClr val="010187"/>
                </a:solidFill>
                <a:latin typeface="华文楷体"/>
                <a:cs typeface="华文楷体"/>
              </a:rPr>
              <a:t>的初速度大小的表达式为</a:t>
            </a:r>
            <a:r>
              <a:rPr dirty="0" u="heavy" sz="2600" b="1">
                <a:solidFill>
                  <a:srgbClr val="010187"/>
                </a:solidFill>
                <a:uFill>
                  <a:solidFill>
                    <a:srgbClr val="000086"/>
                  </a:solidFill>
                </a:uFill>
                <a:latin typeface="华文楷体"/>
                <a:cs typeface="华文楷体"/>
              </a:rPr>
              <a:t> 	</a:t>
            </a:r>
            <a:r>
              <a:rPr dirty="0" sz="2600" b="1">
                <a:solidFill>
                  <a:srgbClr val="010187"/>
                </a:solidFill>
                <a:latin typeface="华文楷体"/>
                <a:cs typeface="华文楷体"/>
              </a:rPr>
              <a:t>。（用所给字母表示）</a:t>
            </a:r>
            <a:endParaRPr sz="26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44711" y="1559052"/>
            <a:ext cx="3244596" cy="2727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2025-04-17T10:19:50Z</dcterms:created>
  <dcterms:modified xsi:type="dcterms:W3CDTF">2025-04-17T10:19:50Z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2025-04-17T00:00:00Z</vt:filetime>
  </property>
</Properties>
</file>