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92400" y="3522129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67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1554" y="2137321"/>
            <a:ext cx="50888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723" y="1200429"/>
            <a:ext cx="10666552" cy="382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00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Relationship Id="rId6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05618" y="3163061"/>
            <a:ext cx="754316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0" b="1">
                <a:solidFill>
                  <a:srgbClr val="E1EFD9"/>
                </a:solidFill>
                <a:latin typeface="微软雅黑"/>
                <a:cs typeface="微软雅黑"/>
              </a:rPr>
              <a:t>曲线运动及运动的合成与分</a:t>
            </a:r>
            <a:r>
              <a:rPr dirty="0" sz="4000" spc="-5" b="1">
                <a:solidFill>
                  <a:srgbClr val="E1EFD9"/>
                </a:solidFill>
                <a:latin typeface="微软雅黑"/>
                <a:cs typeface="微软雅黑"/>
              </a:rPr>
              <a:t>解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6912" y="2316784"/>
            <a:ext cx="535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  <a:tab pos="4126865" algn="l"/>
              </a:tabLst>
            </a:pPr>
            <a:r>
              <a:rPr dirty="0" sz="2400" b="0">
                <a:solidFill>
                  <a:srgbClr val="FFF1CC"/>
                </a:solidFill>
                <a:latin typeface="黑体"/>
                <a:cs typeface="黑体"/>
              </a:rPr>
              <a:t>人教版高中物理必修2	第五章	抛体运动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429" y="4807102"/>
            <a:ext cx="369824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5475" algn="l"/>
              </a:tabLst>
            </a:pP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9609" y="3198456"/>
            <a:ext cx="568134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25"/>
              </a:lnSpc>
              <a:spcBef>
                <a:spcPts val="100"/>
              </a:spcBef>
              <a:tabLst>
                <a:tab pos="3808095" algn="l"/>
              </a:tabLst>
            </a:pPr>
            <a:r>
              <a:rPr dirty="0" sz="1850" spc="20" b="1">
                <a:latin typeface="微软雅黑"/>
                <a:cs typeface="微软雅黑"/>
              </a:rPr>
              <a:t>可</a:t>
            </a:r>
            <a:r>
              <a:rPr dirty="0" sz="1850" b="1">
                <a:latin typeface="微软雅黑"/>
                <a:cs typeface="微软雅黑"/>
              </a:rPr>
              <a:t>知</a:t>
            </a:r>
            <a:r>
              <a:rPr dirty="0" sz="1850" spc="-40" b="1">
                <a:latin typeface="微软雅黑"/>
                <a:cs typeface="微软雅黑"/>
              </a:rPr>
              <a:t> </a:t>
            </a:r>
            <a:r>
              <a:rPr dirty="0" sz="1850" spc="-10" b="1">
                <a:latin typeface="Times New Roman"/>
                <a:cs typeface="Times New Roman"/>
              </a:rPr>
              <a:t>s</a:t>
            </a:r>
            <a:r>
              <a:rPr dirty="0" sz="1850" spc="-5" b="1">
                <a:latin typeface="Times New Roman"/>
                <a:cs typeface="Times New Roman"/>
              </a:rPr>
              <a:t>i</a:t>
            </a:r>
            <a:r>
              <a:rPr dirty="0" sz="1850" b="1">
                <a:latin typeface="Times New Roman"/>
                <a:cs typeface="Times New Roman"/>
              </a:rPr>
              <a:t>n </a:t>
            </a:r>
            <a:r>
              <a:rPr dirty="0" sz="1850" spc="-20" b="1" i="1">
                <a:latin typeface="Times New Roman"/>
                <a:cs typeface="Times New Roman"/>
              </a:rPr>
              <a:t>α</a:t>
            </a:r>
            <a:r>
              <a:rPr dirty="0" sz="1850" spc="20" b="1">
                <a:latin typeface="微软雅黑"/>
                <a:cs typeface="微软雅黑"/>
              </a:rPr>
              <a:t>＝</a:t>
            </a:r>
            <a:r>
              <a:rPr dirty="0" u="sng" baseline="42042" sz="2775" spc="-7" b="1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sng" baseline="77160" sz="1350" spc="52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船</a:t>
            </a:r>
            <a:r>
              <a:rPr dirty="0" sz="1850" spc="-45" b="1">
                <a:latin typeface="微软雅黑"/>
                <a:cs typeface="微软雅黑"/>
              </a:rPr>
              <a:t>，</a:t>
            </a:r>
            <a:r>
              <a:rPr dirty="0" sz="1850" spc="20" b="1">
                <a:latin typeface="微软雅黑"/>
                <a:cs typeface="微软雅黑"/>
              </a:rPr>
              <a:t>最短</a:t>
            </a:r>
            <a:r>
              <a:rPr dirty="0" sz="1850" b="1">
                <a:latin typeface="微软雅黑"/>
                <a:cs typeface="微软雅黑"/>
              </a:rPr>
              <a:t>航</a:t>
            </a:r>
            <a:r>
              <a:rPr dirty="0" sz="1850" spc="20" b="1">
                <a:latin typeface="微软雅黑"/>
                <a:cs typeface="微软雅黑"/>
              </a:rPr>
              <a:t>程</a:t>
            </a:r>
            <a:r>
              <a:rPr dirty="0" sz="1850" b="1">
                <a:latin typeface="微软雅黑"/>
                <a:cs typeface="微软雅黑"/>
              </a:rPr>
              <a:t>为</a:t>
            </a:r>
            <a:r>
              <a:rPr dirty="0" sz="1850" spc="-55" b="1">
                <a:latin typeface="微软雅黑"/>
                <a:cs typeface="微软雅黑"/>
              </a:rPr>
              <a:t> </a:t>
            </a:r>
            <a:r>
              <a:rPr dirty="0" sz="1850" spc="-15" b="1" i="1">
                <a:latin typeface="Times New Roman"/>
                <a:cs typeface="Times New Roman"/>
              </a:rPr>
              <a:t>x</a:t>
            </a:r>
            <a:r>
              <a:rPr dirty="0" sz="1850" spc="20" b="1">
                <a:latin typeface="微软雅黑"/>
                <a:cs typeface="微软雅黑"/>
              </a:rPr>
              <a:t>＝</a:t>
            </a:r>
            <a:r>
              <a:rPr dirty="0" u="sng" baseline="37537" sz="27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7537" sz="27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537" sz="277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	</a:t>
            </a:r>
            <a:r>
              <a:rPr dirty="0" sz="1850" b="1">
                <a:latin typeface="微软雅黑"/>
                <a:cs typeface="微软雅黑"/>
              </a:rPr>
              <a:t>＝</a:t>
            </a:r>
            <a:r>
              <a:rPr dirty="0" u="sng" baseline="42042" sz="2775" spc="-7" b="1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sng" baseline="77160" sz="1350" spc="52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水</a:t>
            </a:r>
            <a:r>
              <a:rPr dirty="0" sz="1850" spc="10" b="1" i="1">
                <a:latin typeface="Times New Roman"/>
                <a:cs typeface="Times New Roman"/>
              </a:rPr>
              <a:t>d</a:t>
            </a:r>
            <a:r>
              <a:rPr dirty="0" sz="1850" spc="-20" b="1">
                <a:latin typeface="Times New Roman"/>
                <a:cs typeface="Times New Roman"/>
              </a:rPr>
              <a:t>.</a:t>
            </a:r>
            <a:r>
              <a:rPr dirty="0" sz="1850" spc="20" b="1">
                <a:latin typeface="微软雅黑"/>
                <a:cs typeface="微软雅黑"/>
              </a:rPr>
              <a:t>此时船头</a:t>
            </a:r>
            <a:r>
              <a:rPr dirty="0" sz="1850" b="1">
                <a:latin typeface="微软雅黑"/>
                <a:cs typeface="微软雅黑"/>
              </a:rPr>
              <a:t>指</a:t>
            </a:r>
            <a:endParaRPr sz="1850">
              <a:latin typeface="微软雅黑"/>
              <a:cs typeface="微软雅黑"/>
            </a:endParaRPr>
          </a:p>
          <a:p>
            <a:pPr algn="ctr" marR="104775">
              <a:lnSpc>
                <a:spcPts val="1625"/>
              </a:lnSpc>
              <a:tabLst>
                <a:tab pos="2079625" algn="l"/>
                <a:tab pos="2794000" algn="l"/>
              </a:tabLst>
            </a:pPr>
            <a:r>
              <a:rPr dirty="0" sz="1850" spc="-5" b="1" i="1">
                <a:latin typeface="Book Antiqua"/>
                <a:cs typeface="Book Antiqua"/>
              </a:rPr>
              <a:t>v</a:t>
            </a:r>
            <a:r>
              <a:rPr dirty="0" baseline="-9259" sz="1350" spc="52" b="1">
                <a:latin typeface="微软雅黑"/>
                <a:cs typeface="微软雅黑"/>
              </a:rPr>
              <a:t>水	</a:t>
            </a:r>
            <a:r>
              <a:rPr dirty="0" baseline="1501" sz="2775" spc="-7" b="1">
                <a:latin typeface="Times New Roman"/>
                <a:cs typeface="Times New Roman"/>
              </a:rPr>
              <a:t>sin</a:t>
            </a:r>
            <a:r>
              <a:rPr dirty="0" baseline="1501" sz="2775" b="1">
                <a:latin typeface="Times New Roman"/>
                <a:cs typeface="Times New Roman"/>
              </a:rPr>
              <a:t> </a:t>
            </a:r>
            <a:r>
              <a:rPr dirty="0" baseline="1501" sz="2775" b="1" i="1">
                <a:latin typeface="Times New Roman"/>
                <a:cs typeface="Times New Roman"/>
              </a:rPr>
              <a:t>α	</a:t>
            </a:r>
            <a:r>
              <a:rPr dirty="0" sz="1850" spc="-5" b="1" i="1">
                <a:latin typeface="Book Antiqua"/>
                <a:cs typeface="Book Antiqua"/>
              </a:rPr>
              <a:t>v</a:t>
            </a:r>
            <a:r>
              <a:rPr dirty="0" baseline="-9259" sz="1350" spc="52" b="1">
                <a:latin typeface="微软雅黑"/>
                <a:cs typeface="微软雅黑"/>
              </a:rPr>
              <a:t>船</a:t>
            </a:r>
            <a:endParaRPr baseline="-9259" sz="13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677" y="4106913"/>
            <a:ext cx="274955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" b="1" i="1">
                <a:latin typeface="Book Antiqua"/>
                <a:cs typeface="Book Antiqua"/>
              </a:rPr>
              <a:t>v</a:t>
            </a:r>
            <a:r>
              <a:rPr dirty="0" baseline="-9259" sz="1350" spc="52" b="1">
                <a:latin typeface="微软雅黑"/>
                <a:cs typeface="微软雅黑"/>
              </a:rPr>
              <a:t>水</a:t>
            </a:r>
            <a:endParaRPr baseline="-9259" sz="13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9609" y="3976725"/>
            <a:ext cx="404876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20" b="1">
                <a:latin typeface="微软雅黑"/>
                <a:cs typeface="微软雅黑"/>
              </a:rPr>
              <a:t>向应与</a:t>
            </a:r>
            <a:r>
              <a:rPr dirty="0" sz="1850" b="1">
                <a:latin typeface="微软雅黑"/>
                <a:cs typeface="微软雅黑"/>
              </a:rPr>
              <a:t>上</a:t>
            </a:r>
            <a:r>
              <a:rPr dirty="0" sz="1850" spc="20" b="1">
                <a:latin typeface="微软雅黑"/>
                <a:cs typeface="微软雅黑"/>
              </a:rPr>
              <a:t>游河</a:t>
            </a:r>
            <a:r>
              <a:rPr dirty="0" sz="1850" b="1">
                <a:latin typeface="微软雅黑"/>
                <a:cs typeface="微软雅黑"/>
              </a:rPr>
              <a:t>岸成</a:t>
            </a:r>
            <a:r>
              <a:rPr dirty="0" sz="1850" spc="-85" b="1">
                <a:latin typeface="微软雅黑"/>
                <a:cs typeface="微软雅黑"/>
              </a:rPr>
              <a:t> </a:t>
            </a:r>
            <a:r>
              <a:rPr dirty="0" sz="1850" spc="-20" b="1" i="1">
                <a:latin typeface="Times New Roman"/>
                <a:cs typeface="Times New Roman"/>
              </a:rPr>
              <a:t>θ</a:t>
            </a:r>
            <a:r>
              <a:rPr dirty="0" sz="1850" spc="-20" b="1">
                <a:latin typeface="Times New Roman"/>
                <a:cs typeface="Times New Roman"/>
              </a:rPr>
              <a:t>′</a:t>
            </a:r>
            <a:r>
              <a:rPr dirty="0" sz="1850" spc="20" b="1">
                <a:latin typeface="微软雅黑"/>
                <a:cs typeface="微软雅黑"/>
              </a:rPr>
              <a:t>角，</a:t>
            </a:r>
            <a:r>
              <a:rPr dirty="0" sz="1850" b="1">
                <a:latin typeface="微软雅黑"/>
                <a:cs typeface="微软雅黑"/>
              </a:rPr>
              <a:t>且</a:t>
            </a:r>
            <a:r>
              <a:rPr dirty="0" sz="1850" spc="-60" b="1">
                <a:latin typeface="微软雅黑"/>
                <a:cs typeface="微软雅黑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cos</a:t>
            </a:r>
            <a:r>
              <a:rPr dirty="0" sz="1850" spc="-25" b="1">
                <a:latin typeface="Times New Roman"/>
                <a:cs typeface="Times New Roman"/>
              </a:rPr>
              <a:t> </a:t>
            </a:r>
            <a:r>
              <a:rPr dirty="0" sz="1850" b="1" i="1">
                <a:latin typeface="Times New Roman"/>
                <a:cs typeface="Times New Roman"/>
              </a:rPr>
              <a:t>θ</a:t>
            </a:r>
            <a:r>
              <a:rPr dirty="0" sz="1850" b="1">
                <a:latin typeface="Times New Roman"/>
                <a:cs typeface="Times New Roman"/>
              </a:rPr>
              <a:t>′</a:t>
            </a:r>
            <a:r>
              <a:rPr dirty="0" sz="1850" b="1">
                <a:latin typeface="微软雅黑"/>
                <a:cs typeface="微软雅黑"/>
              </a:rPr>
              <a:t>＝</a:t>
            </a:r>
            <a:r>
              <a:rPr dirty="0" u="sng" baseline="42042" sz="2775" b="1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sng" baseline="77160" sz="1350" spc="52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船</a:t>
            </a:r>
            <a:r>
              <a:rPr dirty="0" sz="1850" b="1">
                <a:latin typeface="Times New Roman"/>
                <a:cs typeface="Times New Roman"/>
              </a:rPr>
              <a:t>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9609" y="1021448"/>
            <a:ext cx="5678805" cy="1847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02789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宋体"/>
                <a:cs typeface="宋体"/>
              </a:rPr>
              <a:t>如果</a:t>
            </a:r>
            <a:r>
              <a:rPr dirty="0" sz="2000" spc="-5" b="1">
                <a:solidFill>
                  <a:srgbClr val="C00000"/>
                </a:solidFill>
                <a:latin typeface="宋体"/>
                <a:cs typeface="宋体"/>
              </a:rPr>
              <a:t>：</a:t>
            </a:r>
            <a:r>
              <a:rPr dirty="0" sz="2000" spc="-5" b="1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baseline="-21367" sz="1950" b="1">
                <a:solidFill>
                  <a:srgbClr val="C00000"/>
                </a:solidFill>
                <a:latin typeface="宋体"/>
                <a:cs typeface="宋体"/>
              </a:rPr>
              <a:t>水</a:t>
            </a:r>
            <a:r>
              <a:rPr dirty="0" sz="2000" spc="-5" b="1">
                <a:solidFill>
                  <a:srgbClr val="C00000"/>
                </a:solidFill>
                <a:latin typeface="宋体"/>
                <a:cs typeface="宋体"/>
              </a:rPr>
              <a:t>＞</a:t>
            </a:r>
            <a:r>
              <a:rPr dirty="0" sz="2000" spc="-5" b="1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baseline="-21367" sz="1950" spc="-22" b="1">
                <a:solidFill>
                  <a:srgbClr val="C00000"/>
                </a:solidFill>
                <a:latin typeface="宋体"/>
                <a:cs typeface="宋体"/>
              </a:rPr>
              <a:t>船</a:t>
            </a:r>
            <a:endParaRPr baseline="-21367" sz="1950">
              <a:latin typeface="宋体"/>
              <a:cs typeface="宋体"/>
            </a:endParaRPr>
          </a:p>
          <a:p>
            <a:pPr algn="just" marL="12700" marR="5080" indent="473075">
              <a:lnSpc>
                <a:spcPct val="162600"/>
              </a:lnSpc>
              <a:spcBef>
                <a:spcPts val="1110"/>
              </a:spcBef>
            </a:pPr>
            <a:r>
              <a:rPr dirty="0" sz="1850" spc="20" b="1">
                <a:latin typeface="微软雅黑"/>
                <a:cs typeface="微软雅黑"/>
              </a:rPr>
              <a:t>如图乙</a:t>
            </a:r>
            <a:r>
              <a:rPr dirty="0" sz="1850" b="1">
                <a:latin typeface="微软雅黑"/>
                <a:cs typeface="微软雅黑"/>
              </a:rPr>
              <a:t>所</a:t>
            </a:r>
            <a:r>
              <a:rPr dirty="0" sz="1850" spc="20" b="1">
                <a:latin typeface="微软雅黑"/>
                <a:cs typeface="微软雅黑"/>
              </a:rPr>
              <a:t>示</a:t>
            </a:r>
            <a:r>
              <a:rPr dirty="0" sz="1850" spc="-25" b="1">
                <a:latin typeface="微软雅黑"/>
                <a:cs typeface="微软雅黑"/>
              </a:rPr>
              <a:t>，</a:t>
            </a:r>
            <a:r>
              <a:rPr dirty="0" sz="1850" b="1">
                <a:latin typeface="微软雅黑"/>
                <a:cs typeface="微软雅黑"/>
              </a:rPr>
              <a:t>以</a:t>
            </a:r>
            <a:r>
              <a:rPr dirty="0" sz="1850" spc="-80" b="1">
                <a:latin typeface="微软雅黑"/>
                <a:cs typeface="微软雅黑"/>
              </a:rPr>
              <a:t> </a:t>
            </a:r>
            <a:r>
              <a:rPr dirty="0" sz="1850" b="1" i="1">
                <a:latin typeface="Times New Roman"/>
                <a:cs typeface="Times New Roman"/>
              </a:rPr>
              <a:t>v</a:t>
            </a:r>
            <a:r>
              <a:rPr dirty="0" sz="1850" spc="-40" b="1" i="1">
                <a:latin typeface="Times New Roman"/>
                <a:cs typeface="Times New Roman"/>
              </a:rPr>
              <a:t> </a:t>
            </a:r>
            <a:r>
              <a:rPr dirty="0" baseline="-9259" sz="1350" spc="52" b="1">
                <a:latin typeface="微软雅黑"/>
                <a:cs typeface="微软雅黑"/>
              </a:rPr>
              <a:t>水</a:t>
            </a:r>
            <a:r>
              <a:rPr dirty="0" sz="1850" spc="20" b="1">
                <a:latin typeface="微软雅黑"/>
                <a:cs typeface="微软雅黑"/>
              </a:rPr>
              <a:t>矢量</a:t>
            </a:r>
            <a:r>
              <a:rPr dirty="0" sz="1850" b="1">
                <a:latin typeface="微软雅黑"/>
                <a:cs typeface="微软雅黑"/>
              </a:rPr>
              <a:t>的</a:t>
            </a:r>
            <a:r>
              <a:rPr dirty="0" sz="1850" spc="20" b="1">
                <a:latin typeface="微软雅黑"/>
                <a:cs typeface="微软雅黑"/>
              </a:rPr>
              <a:t>末端为</a:t>
            </a:r>
            <a:r>
              <a:rPr dirty="0" sz="1850" b="1">
                <a:latin typeface="微软雅黑"/>
                <a:cs typeface="微软雅黑"/>
              </a:rPr>
              <a:t>圆</a:t>
            </a:r>
            <a:r>
              <a:rPr dirty="0" sz="1850" spc="20" b="1">
                <a:latin typeface="微软雅黑"/>
                <a:cs typeface="微软雅黑"/>
              </a:rPr>
              <a:t>心</a:t>
            </a:r>
            <a:r>
              <a:rPr dirty="0" sz="1850" spc="-25" b="1">
                <a:latin typeface="微软雅黑"/>
                <a:cs typeface="微软雅黑"/>
              </a:rPr>
              <a:t>，</a:t>
            </a:r>
            <a:r>
              <a:rPr dirty="0" sz="1850" b="1">
                <a:latin typeface="微软雅黑"/>
                <a:cs typeface="微软雅黑"/>
              </a:rPr>
              <a:t>以</a:t>
            </a:r>
            <a:r>
              <a:rPr dirty="0" sz="1850" spc="-75" b="1">
                <a:latin typeface="微软雅黑"/>
                <a:cs typeface="微软雅黑"/>
              </a:rPr>
              <a:t> </a:t>
            </a:r>
            <a:r>
              <a:rPr dirty="0" sz="1850" b="1" i="1">
                <a:latin typeface="Times New Roman"/>
                <a:cs typeface="Times New Roman"/>
              </a:rPr>
              <a:t>v</a:t>
            </a:r>
            <a:r>
              <a:rPr dirty="0" sz="1850" spc="-35" b="1" i="1">
                <a:latin typeface="Times New Roman"/>
                <a:cs typeface="Times New Roman"/>
              </a:rPr>
              <a:t> </a:t>
            </a:r>
            <a:r>
              <a:rPr dirty="0" baseline="-9259" sz="1350" spc="52" b="1">
                <a:latin typeface="微软雅黑"/>
                <a:cs typeface="微软雅黑"/>
              </a:rPr>
              <a:t>船</a:t>
            </a:r>
            <a:r>
              <a:rPr dirty="0" sz="1850" spc="20" b="1">
                <a:latin typeface="微软雅黑"/>
                <a:cs typeface="微软雅黑"/>
              </a:rPr>
              <a:t>的</a:t>
            </a:r>
            <a:r>
              <a:rPr dirty="0" sz="1850" b="1">
                <a:latin typeface="微软雅黑"/>
                <a:cs typeface="微软雅黑"/>
              </a:rPr>
              <a:t>大 </a:t>
            </a:r>
            <a:r>
              <a:rPr dirty="0" sz="1850" spc="20" b="1">
                <a:latin typeface="微软雅黑"/>
                <a:cs typeface="微软雅黑"/>
              </a:rPr>
              <a:t>小为半</a:t>
            </a:r>
            <a:r>
              <a:rPr dirty="0" sz="1850" b="1">
                <a:latin typeface="微软雅黑"/>
                <a:cs typeface="微软雅黑"/>
              </a:rPr>
              <a:t>径</a:t>
            </a:r>
            <a:r>
              <a:rPr dirty="0" sz="1850" spc="20" b="1">
                <a:latin typeface="微软雅黑"/>
                <a:cs typeface="微软雅黑"/>
              </a:rPr>
              <a:t>作圆</a:t>
            </a:r>
            <a:r>
              <a:rPr dirty="0" sz="1850" spc="-135" b="1">
                <a:latin typeface="微软雅黑"/>
                <a:cs typeface="微软雅黑"/>
              </a:rPr>
              <a:t>，</a:t>
            </a:r>
            <a:r>
              <a:rPr dirty="0" sz="1850" spc="20" b="1">
                <a:latin typeface="微软雅黑"/>
                <a:cs typeface="微软雅黑"/>
              </a:rPr>
              <a:t>当合</a:t>
            </a:r>
            <a:r>
              <a:rPr dirty="0" sz="1850" b="1">
                <a:latin typeface="微软雅黑"/>
                <a:cs typeface="微软雅黑"/>
              </a:rPr>
              <a:t>速</a:t>
            </a:r>
            <a:r>
              <a:rPr dirty="0" sz="1850" spc="20" b="1">
                <a:latin typeface="微软雅黑"/>
                <a:cs typeface="微软雅黑"/>
              </a:rPr>
              <a:t>度</a:t>
            </a:r>
            <a:r>
              <a:rPr dirty="0" sz="1850" b="1">
                <a:latin typeface="微软雅黑"/>
                <a:cs typeface="微软雅黑"/>
              </a:rPr>
              <a:t>的</a:t>
            </a:r>
            <a:r>
              <a:rPr dirty="0" sz="1850" spc="20" b="1">
                <a:latin typeface="微软雅黑"/>
                <a:cs typeface="微软雅黑"/>
              </a:rPr>
              <a:t>方向与</a:t>
            </a:r>
            <a:r>
              <a:rPr dirty="0" sz="1850" b="1">
                <a:latin typeface="微软雅黑"/>
                <a:cs typeface="微软雅黑"/>
              </a:rPr>
              <a:t>圆</a:t>
            </a:r>
            <a:r>
              <a:rPr dirty="0" sz="1850" spc="20" b="1">
                <a:latin typeface="微软雅黑"/>
                <a:cs typeface="微软雅黑"/>
              </a:rPr>
              <a:t>相切</a:t>
            </a:r>
            <a:r>
              <a:rPr dirty="0" sz="1850" b="1">
                <a:latin typeface="微软雅黑"/>
                <a:cs typeface="微软雅黑"/>
              </a:rPr>
              <a:t>时</a:t>
            </a:r>
            <a:r>
              <a:rPr dirty="0" sz="1850" spc="-114" b="1">
                <a:latin typeface="微软雅黑"/>
                <a:cs typeface="微软雅黑"/>
              </a:rPr>
              <a:t>，</a:t>
            </a:r>
            <a:r>
              <a:rPr dirty="0" sz="1850" spc="20" b="1">
                <a:latin typeface="微软雅黑"/>
                <a:cs typeface="微软雅黑"/>
              </a:rPr>
              <a:t>合</a:t>
            </a:r>
            <a:r>
              <a:rPr dirty="0" sz="1850" b="1">
                <a:latin typeface="微软雅黑"/>
                <a:cs typeface="微软雅黑"/>
              </a:rPr>
              <a:t>速</a:t>
            </a:r>
            <a:r>
              <a:rPr dirty="0" sz="1850" spc="20" b="1">
                <a:latin typeface="微软雅黑"/>
                <a:cs typeface="微软雅黑"/>
              </a:rPr>
              <a:t>度</a:t>
            </a:r>
            <a:r>
              <a:rPr dirty="0" sz="1850" b="1">
                <a:latin typeface="微软雅黑"/>
                <a:cs typeface="微软雅黑"/>
              </a:rPr>
              <a:t>的 </a:t>
            </a:r>
            <a:r>
              <a:rPr dirty="0" sz="1850" spc="20" b="1">
                <a:latin typeface="微软雅黑"/>
                <a:cs typeface="微软雅黑"/>
              </a:rPr>
              <a:t>方</a:t>
            </a:r>
            <a:r>
              <a:rPr dirty="0" sz="1850" spc="40" b="1">
                <a:latin typeface="微软雅黑"/>
                <a:cs typeface="微软雅黑"/>
              </a:rPr>
              <a:t>向</a:t>
            </a:r>
            <a:r>
              <a:rPr dirty="0" sz="1850" spc="20" b="1">
                <a:latin typeface="微软雅黑"/>
                <a:cs typeface="微软雅黑"/>
              </a:rPr>
              <a:t>与河岸的夹</a:t>
            </a:r>
            <a:r>
              <a:rPr dirty="0" sz="1850" spc="40" b="1">
                <a:latin typeface="微软雅黑"/>
                <a:cs typeface="微软雅黑"/>
              </a:rPr>
              <a:t>角</a:t>
            </a:r>
            <a:r>
              <a:rPr dirty="0" sz="1850" spc="20" b="1">
                <a:latin typeface="微软雅黑"/>
                <a:cs typeface="微软雅黑"/>
              </a:rPr>
              <a:t>最</a:t>
            </a:r>
            <a:r>
              <a:rPr dirty="0" sz="1850" spc="55" b="1">
                <a:latin typeface="微软雅黑"/>
                <a:cs typeface="微软雅黑"/>
              </a:rPr>
              <a:t>大</a:t>
            </a:r>
            <a:r>
              <a:rPr dirty="0" sz="1850" spc="-15" b="1">
                <a:latin typeface="Times New Roman"/>
                <a:cs typeface="Times New Roman"/>
              </a:rPr>
              <a:t>(</a:t>
            </a:r>
            <a:r>
              <a:rPr dirty="0" sz="1850" spc="20" b="1">
                <a:latin typeface="微软雅黑"/>
                <a:cs typeface="微软雅黑"/>
              </a:rPr>
              <a:t>设</a:t>
            </a:r>
            <a:r>
              <a:rPr dirty="0" sz="1850" b="1">
                <a:latin typeface="微软雅黑"/>
                <a:cs typeface="微软雅黑"/>
              </a:rPr>
              <a:t>为</a:t>
            </a:r>
            <a:r>
              <a:rPr dirty="0" sz="1850" spc="345" b="1">
                <a:latin typeface="微软雅黑"/>
                <a:cs typeface="微软雅黑"/>
              </a:rPr>
              <a:t> </a:t>
            </a:r>
            <a:r>
              <a:rPr dirty="0" sz="1850" spc="5" b="1" i="1">
                <a:latin typeface="Times New Roman"/>
                <a:cs typeface="Times New Roman"/>
              </a:rPr>
              <a:t>α</a:t>
            </a:r>
            <a:r>
              <a:rPr dirty="0" sz="1850" spc="5" b="1">
                <a:latin typeface="Times New Roman"/>
                <a:cs typeface="Times New Roman"/>
              </a:rPr>
              <a:t>)</a:t>
            </a:r>
            <a:r>
              <a:rPr dirty="0" sz="1850" spc="5" b="1">
                <a:latin typeface="微软雅黑"/>
                <a:cs typeface="微软雅黑"/>
              </a:rPr>
              <a:t>，</a:t>
            </a:r>
            <a:r>
              <a:rPr dirty="0" sz="1850" spc="20" b="1">
                <a:latin typeface="微软雅黑"/>
                <a:cs typeface="微软雅黑"/>
              </a:rPr>
              <a:t>此时航程</a:t>
            </a:r>
            <a:r>
              <a:rPr dirty="0" sz="1850" spc="40" b="1">
                <a:latin typeface="微软雅黑"/>
                <a:cs typeface="微软雅黑"/>
              </a:rPr>
              <a:t>最</a:t>
            </a:r>
            <a:r>
              <a:rPr dirty="0" sz="1850" spc="20" b="1">
                <a:latin typeface="微软雅黑"/>
                <a:cs typeface="微软雅黑"/>
              </a:rPr>
              <a:t>短．由</a:t>
            </a:r>
            <a:r>
              <a:rPr dirty="0" sz="1850" b="1">
                <a:latin typeface="微软雅黑"/>
                <a:cs typeface="微软雅黑"/>
              </a:rPr>
              <a:t>图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803" y="2717545"/>
            <a:ext cx="73914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b="1" i="1">
                <a:latin typeface="Times New Roman"/>
                <a:cs typeface="Times New Roman"/>
              </a:rPr>
              <a:t>v</a:t>
            </a:r>
            <a:r>
              <a:rPr dirty="0" baseline="-8771" sz="1425" spc="44" b="1">
                <a:latin typeface="微软雅黑"/>
                <a:cs typeface="微软雅黑"/>
              </a:rPr>
              <a:t>船</a:t>
            </a:r>
            <a:r>
              <a:rPr dirty="0" sz="1900" spc="-5" b="1">
                <a:latin typeface="Times New Roman"/>
                <a:cs typeface="Times New Roman"/>
              </a:rPr>
              <a:t>sin</a:t>
            </a:r>
            <a:r>
              <a:rPr dirty="0" sz="1900" spc="-80" b="1">
                <a:latin typeface="Times New Roman"/>
                <a:cs typeface="Times New Roman"/>
              </a:rPr>
              <a:t> </a:t>
            </a:r>
            <a:r>
              <a:rPr dirty="0" sz="1900" b="1" i="1">
                <a:latin typeface="Times New Roman"/>
                <a:cs typeface="Times New Roman"/>
              </a:rPr>
              <a:t>θ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402" y="2581719"/>
            <a:ext cx="421703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1030" algn="l"/>
                <a:tab pos="1036955" algn="l"/>
              </a:tabLst>
            </a:pPr>
            <a:r>
              <a:rPr dirty="0" sz="1900" spc="5" b="1" i="1">
                <a:latin typeface="Times New Roman"/>
                <a:cs typeface="Times New Roman"/>
              </a:rPr>
              <a:t>t</a:t>
            </a:r>
            <a:r>
              <a:rPr dirty="0" sz="1900" spc="5" b="1">
                <a:latin typeface="微软雅黑"/>
                <a:cs typeface="微软雅黑"/>
              </a:rPr>
              <a:t>＝</a:t>
            </a:r>
            <a:r>
              <a:rPr dirty="0" u="sng" baseline="36549" sz="2850" spc="7" b="1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u="sng" baseline="36549" sz="285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	</a:t>
            </a:r>
            <a:r>
              <a:rPr dirty="0" sz="1900" spc="20" b="1">
                <a:latin typeface="微软雅黑"/>
                <a:cs typeface="微软雅黑"/>
              </a:rPr>
              <a:t>，船</a:t>
            </a:r>
            <a:r>
              <a:rPr dirty="0" sz="1900" b="1">
                <a:latin typeface="微软雅黑"/>
                <a:cs typeface="微软雅黑"/>
              </a:rPr>
              <a:t>头</a:t>
            </a:r>
            <a:r>
              <a:rPr dirty="0" sz="1900" spc="20" b="1">
                <a:latin typeface="微软雅黑"/>
                <a:cs typeface="微软雅黑"/>
              </a:rPr>
              <a:t>与上</a:t>
            </a:r>
            <a:r>
              <a:rPr dirty="0" sz="1900" b="1">
                <a:latin typeface="微软雅黑"/>
                <a:cs typeface="微软雅黑"/>
              </a:rPr>
              <a:t>游</a:t>
            </a:r>
            <a:r>
              <a:rPr dirty="0" sz="1900" spc="20" b="1">
                <a:latin typeface="微软雅黑"/>
                <a:cs typeface="微软雅黑"/>
              </a:rPr>
              <a:t>河岸</a:t>
            </a:r>
            <a:r>
              <a:rPr dirty="0" sz="1900" b="1">
                <a:latin typeface="微软雅黑"/>
                <a:cs typeface="微软雅黑"/>
              </a:rPr>
              <a:t>夹角</a:t>
            </a:r>
            <a:r>
              <a:rPr dirty="0" sz="1900" spc="-114" b="1">
                <a:latin typeface="微软雅黑"/>
                <a:cs typeface="微软雅黑"/>
              </a:rPr>
              <a:t> </a:t>
            </a:r>
            <a:r>
              <a:rPr dirty="0" sz="1900" b="1" i="1">
                <a:latin typeface="Times New Roman"/>
                <a:cs typeface="Times New Roman"/>
              </a:rPr>
              <a:t>θ</a:t>
            </a:r>
            <a:r>
              <a:rPr dirty="0" sz="1900" spc="-35" b="1" i="1">
                <a:latin typeface="Times New Roman"/>
                <a:cs typeface="Times New Roman"/>
              </a:rPr>
              <a:t> </a:t>
            </a:r>
            <a:r>
              <a:rPr dirty="0" sz="1900" spc="20" b="1">
                <a:latin typeface="微软雅黑"/>
                <a:cs typeface="微软雅黑"/>
              </a:rPr>
              <a:t>满</a:t>
            </a:r>
            <a:r>
              <a:rPr dirty="0" sz="1900" b="1">
                <a:latin typeface="微软雅黑"/>
                <a:cs typeface="微软雅黑"/>
              </a:rPr>
              <a:t>足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592" y="3330448"/>
            <a:ext cx="1479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10" b="1">
                <a:latin typeface="微软雅黑"/>
                <a:cs typeface="微软雅黑"/>
              </a:rPr>
              <a:t>船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6545" y="3194380"/>
            <a:ext cx="126301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1950" algn="l"/>
              </a:tabLst>
            </a:pPr>
            <a:r>
              <a:rPr dirty="0" sz="1900" b="1" i="1">
                <a:latin typeface="Book Antiqua"/>
                <a:cs typeface="Book Antiqua"/>
              </a:rPr>
              <a:t>v	</a:t>
            </a:r>
            <a:r>
              <a:rPr dirty="0" sz="1900" b="1">
                <a:latin typeface="Times New Roman"/>
                <a:cs typeface="Times New Roman"/>
              </a:rPr>
              <a:t>cos</a:t>
            </a:r>
            <a:r>
              <a:rPr dirty="0" sz="1900" spc="-70" b="1">
                <a:latin typeface="Times New Roman"/>
                <a:cs typeface="Times New Roman"/>
              </a:rPr>
              <a:t> </a:t>
            </a:r>
            <a:r>
              <a:rPr dirty="0" sz="1900" spc="5" b="1" i="1">
                <a:latin typeface="Times New Roman"/>
                <a:cs typeface="Times New Roman"/>
              </a:rPr>
              <a:t>θ</a:t>
            </a:r>
            <a:r>
              <a:rPr dirty="0" sz="1900" spc="5" b="1">
                <a:latin typeface="微软雅黑"/>
                <a:cs typeface="微软雅黑"/>
              </a:rPr>
              <a:t>＝</a:t>
            </a:r>
            <a:r>
              <a:rPr dirty="0" sz="1900" spc="5" b="1" i="1">
                <a:latin typeface="Book Antiqua"/>
                <a:cs typeface="Book Antiqua"/>
              </a:rPr>
              <a:t>v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1971" y="3330448"/>
            <a:ext cx="1479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10" b="1">
                <a:latin typeface="微软雅黑"/>
                <a:cs typeface="微软雅黑"/>
              </a:rPr>
              <a:t>水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545" y="1304988"/>
            <a:ext cx="4305935" cy="97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(2)渡河位移最短问</a:t>
            </a:r>
            <a:r>
              <a:rPr dirty="0" sz="2800" spc="-20" b="1"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1900" spc="20" b="1">
                <a:latin typeface="微软雅黑"/>
                <a:cs typeface="微软雅黑"/>
              </a:rPr>
              <a:t>最短的</a:t>
            </a:r>
            <a:r>
              <a:rPr dirty="0" sz="1900" b="1">
                <a:latin typeface="微软雅黑"/>
                <a:cs typeface="微软雅黑"/>
              </a:rPr>
              <a:t>位</a:t>
            </a:r>
            <a:r>
              <a:rPr dirty="0" sz="1900" spc="20" b="1">
                <a:latin typeface="微软雅黑"/>
                <a:cs typeface="微软雅黑"/>
              </a:rPr>
              <a:t>移为</a:t>
            </a:r>
            <a:r>
              <a:rPr dirty="0" sz="1900" b="1">
                <a:latin typeface="微软雅黑"/>
                <a:cs typeface="微软雅黑"/>
              </a:rPr>
              <a:t>河宽</a:t>
            </a:r>
            <a:r>
              <a:rPr dirty="0" sz="1900" spc="-114" b="1">
                <a:latin typeface="微软雅黑"/>
                <a:cs typeface="微软雅黑"/>
              </a:rPr>
              <a:t> </a:t>
            </a:r>
            <a:r>
              <a:rPr dirty="0" sz="1900" spc="-160" b="1" i="1">
                <a:latin typeface="Times New Roman"/>
                <a:cs typeface="Times New Roman"/>
              </a:rPr>
              <a:t>d</a:t>
            </a:r>
            <a:r>
              <a:rPr dirty="0" sz="1900" spc="-160" b="1">
                <a:latin typeface="微软雅黑"/>
                <a:cs typeface="微软雅黑"/>
              </a:rPr>
              <a:t>，</a:t>
            </a:r>
            <a:r>
              <a:rPr dirty="0" sz="1900" spc="20" b="1">
                <a:latin typeface="微软雅黑"/>
                <a:cs typeface="微软雅黑"/>
              </a:rPr>
              <a:t>此</a:t>
            </a:r>
            <a:r>
              <a:rPr dirty="0" sz="1900" b="1">
                <a:latin typeface="微软雅黑"/>
                <a:cs typeface="微软雅黑"/>
              </a:rPr>
              <a:t>时</a:t>
            </a:r>
            <a:r>
              <a:rPr dirty="0" sz="1900" spc="20" b="1">
                <a:latin typeface="微软雅黑"/>
                <a:cs typeface="微软雅黑"/>
              </a:rPr>
              <a:t>渡河所</a:t>
            </a:r>
            <a:r>
              <a:rPr dirty="0" sz="1900" b="1">
                <a:latin typeface="微软雅黑"/>
                <a:cs typeface="微软雅黑"/>
              </a:rPr>
              <a:t>用</a:t>
            </a:r>
            <a:r>
              <a:rPr dirty="0" sz="1900" spc="20" b="1">
                <a:latin typeface="微软雅黑"/>
                <a:cs typeface="微软雅黑"/>
              </a:rPr>
              <a:t>时</a:t>
            </a:r>
            <a:r>
              <a:rPr dirty="0" sz="1900" b="1">
                <a:latin typeface="微软雅黑"/>
                <a:cs typeface="微软雅黑"/>
              </a:rPr>
              <a:t>间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8469" y="3987000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57324" y="5642381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27248" y="5233415"/>
            <a:ext cx="329184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75393" y="5266677"/>
            <a:ext cx="284480" cy="391795"/>
          </a:xfrm>
          <a:custGeom>
            <a:avLst/>
            <a:gdLst/>
            <a:ahLst/>
            <a:cxnLst/>
            <a:rect l="l" t="t" r="r" b="b"/>
            <a:pathLst>
              <a:path w="284479" h="391795">
                <a:moveTo>
                  <a:pt x="151549" y="391706"/>
                </a:moveTo>
                <a:lnTo>
                  <a:pt x="0" y="129222"/>
                </a:lnTo>
                <a:lnTo>
                  <a:pt x="13957" y="0"/>
                </a:lnTo>
                <a:lnTo>
                  <a:pt x="30918" y="7492"/>
                </a:lnTo>
                <a:lnTo>
                  <a:pt x="22732" y="7492"/>
                </a:lnTo>
                <a:lnTo>
                  <a:pt x="16065" y="11341"/>
                </a:lnTo>
                <a:lnTo>
                  <a:pt x="22032" y="13977"/>
                </a:lnTo>
                <a:lnTo>
                  <a:pt x="9952" y="125806"/>
                </a:lnTo>
                <a:lnTo>
                  <a:pt x="9029" y="125806"/>
                </a:lnTo>
                <a:lnTo>
                  <a:pt x="9639" y="128701"/>
                </a:lnTo>
                <a:lnTo>
                  <a:pt x="10701" y="128701"/>
                </a:lnTo>
                <a:lnTo>
                  <a:pt x="155032" y="378698"/>
                </a:lnTo>
                <a:lnTo>
                  <a:pt x="150914" y="381076"/>
                </a:lnTo>
                <a:lnTo>
                  <a:pt x="157416" y="382828"/>
                </a:lnTo>
                <a:lnTo>
                  <a:pt x="166926" y="382828"/>
                </a:lnTo>
                <a:lnTo>
                  <a:pt x="151549" y="391706"/>
                </a:lnTo>
                <a:close/>
              </a:path>
              <a:path w="284479" h="391795">
                <a:moveTo>
                  <a:pt x="22032" y="13977"/>
                </a:moveTo>
                <a:lnTo>
                  <a:pt x="16065" y="11341"/>
                </a:lnTo>
                <a:lnTo>
                  <a:pt x="22732" y="7492"/>
                </a:lnTo>
                <a:lnTo>
                  <a:pt x="22032" y="13977"/>
                </a:lnTo>
                <a:close/>
              </a:path>
              <a:path w="284479" h="391795">
                <a:moveTo>
                  <a:pt x="126160" y="59975"/>
                </a:moveTo>
                <a:lnTo>
                  <a:pt x="22032" y="13977"/>
                </a:lnTo>
                <a:lnTo>
                  <a:pt x="22732" y="7492"/>
                </a:lnTo>
                <a:lnTo>
                  <a:pt x="30918" y="7492"/>
                </a:lnTo>
                <a:lnTo>
                  <a:pt x="132854" y="52527"/>
                </a:lnTo>
                <a:lnTo>
                  <a:pt x="136381" y="58635"/>
                </a:lnTo>
                <a:lnTo>
                  <a:pt x="125387" y="58635"/>
                </a:lnTo>
                <a:lnTo>
                  <a:pt x="126160" y="59975"/>
                </a:lnTo>
                <a:close/>
              </a:path>
              <a:path w="284479" h="391795">
                <a:moveTo>
                  <a:pt x="127584" y="60604"/>
                </a:moveTo>
                <a:lnTo>
                  <a:pt x="126160" y="59975"/>
                </a:lnTo>
                <a:lnTo>
                  <a:pt x="125387" y="58635"/>
                </a:lnTo>
                <a:lnTo>
                  <a:pt x="127584" y="60604"/>
                </a:lnTo>
                <a:close/>
              </a:path>
              <a:path w="284479" h="391795">
                <a:moveTo>
                  <a:pt x="137518" y="60604"/>
                </a:moveTo>
                <a:lnTo>
                  <a:pt x="127584" y="60604"/>
                </a:lnTo>
                <a:lnTo>
                  <a:pt x="125387" y="58635"/>
                </a:lnTo>
                <a:lnTo>
                  <a:pt x="136381" y="58635"/>
                </a:lnTo>
                <a:lnTo>
                  <a:pt x="137518" y="60604"/>
                </a:lnTo>
                <a:close/>
              </a:path>
              <a:path w="284479" h="391795">
                <a:moveTo>
                  <a:pt x="271393" y="311522"/>
                </a:moveTo>
                <a:lnTo>
                  <a:pt x="126160" y="59975"/>
                </a:lnTo>
                <a:lnTo>
                  <a:pt x="127584" y="60604"/>
                </a:lnTo>
                <a:lnTo>
                  <a:pt x="137518" y="60604"/>
                </a:lnTo>
                <a:lnTo>
                  <a:pt x="281016" y="309143"/>
                </a:lnTo>
                <a:lnTo>
                  <a:pt x="275513" y="309143"/>
                </a:lnTo>
                <a:lnTo>
                  <a:pt x="271393" y="311522"/>
                </a:lnTo>
                <a:close/>
              </a:path>
              <a:path w="284479" h="391795">
                <a:moveTo>
                  <a:pt x="9639" y="128701"/>
                </a:moveTo>
                <a:lnTo>
                  <a:pt x="9029" y="125806"/>
                </a:lnTo>
                <a:lnTo>
                  <a:pt x="9806" y="127152"/>
                </a:lnTo>
                <a:lnTo>
                  <a:pt x="9639" y="128701"/>
                </a:lnTo>
                <a:close/>
              </a:path>
              <a:path w="284479" h="391795">
                <a:moveTo>
                  <a:pt x="9806" y="127152"/>
                </a:moveTo>
                <a:lnTo>
                  <a:pt x="9029" y="125806"/>
                </a:lnTo>
                <a:lnTo>
                  <a:pt x="9952" y="125806"/>
                </a:lnTo>
                <a:lnTo>
                  <a:pt x="9806" y="127152"/>
                </a:lnTo>
                <a:close/>
              </a:path>
              <a:path w="284479" h="391795">
                <a:moveTo>
                  <a:pt x="10701" y="128701"/>
                </a:moveTo>
                <a:lnTo>
                  <a:pt x="9639" y="128701"/>
                </a:lnTo>
                <a:lnTo>
                  <a:pt x="9806" y="127152"/>
                </a:lnTo>
                <a:lnTo>
                  <a:pt x="10701" y="128701"/>
                </a:lnTo>
                <a:close/>
              </a:path>
              <a:path w="284479" h="391795">
                <a:moveTo>
                  <a:pt x="273773" y="315645"/>
                </a:moveTo>
                <a:lnTo>
                  <a:pt x="271393" y="311522"/>
                </a:lnTo>
                <a:lnTo>
                  <a:pt x="275513" y="309143"/>
                </a:lnTo>
                <a:lnTo>
                  <a:pt x="273773" y="315645"/>
                </a:lnTo>
                <a:close/>
              </a:path>
              <a:path w="284479" h="391795">
                <a:moveTo>
                  <a:pt x="283303" y="315645"/>
                </a:moveTo>
                <a:lnTo>
                  <a:pt x="273773" y="315645"/>
                </a:lnTo>
                <a:lnTo>
                  <a:pt x="275513" y="309143"/>
                </a:lnTo>
                <a:lnTo>
                  <a:pt x="281016" y="309143"/>
                </a:lnTo>
                <a:lnTo>
                  <a:pt x="284403" y="315010"/>
                </a:lnTo>
                <a:lnTo>
                  <a:pt x="283303" y="315645"/>
                </a:lnTo>
                <a:close/>
              </a:path>
              <a:path w="284479" h="391795">
                <a:moveTo>
                  <a:pt x="166926" y="382828"/>
                </a:moveTo>
                <a:lnTo>
                  <a:pt x="157416" y="382828"/>
                </a:lnTo>
                <a:lnTo>
                  <a:pt x="155032" y="378698"/>
                </a:lnTo>
                <a:lnTo>
                  <a:pt x="271393" y="311522"/>
                </a:lnTo>
                <a:lnTo>
                  <a:pt x="273773" y="315645"/>
                </a:lnTo>
                <a:lnTo>
                  <a:pt x="283303" y="315645"/>
                </a:lnTo>
                <a:lnTo>
                  <a:pt x="166926" y="382828"/>
                </a:lnTo>
                <a:close/>
              </a:path>
              <a:path w="284479" h="391795">
                <a:moveTo>
                  <a:pt x="157416" y="382828"/>
                </a:moveTo>
                <a:lnTo>
                  <a:pt x="150914" y="381076"/>
                </a:lnTo>
                <a:lnTo>
                  <a:pt x="155032" y="378698"/>
                </a:lnTo>
                <a:lnTo>
                  <a:pt x="157416" y="38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4603" y="4174464"/>
            <a:ext cx="63500" cy="1468755"/>
          </a:xfrm>
          <a:custGeom>
            <a:avLst/>
            <a:gdLst/>
            <a:ahLst/>
            <a:cxnLst/>
            <a:rect l="l" t="t" r="r" b="b"/>
            <a:pathLst>
              <a:path w="63500" h="1468754">
                <a:moveTo>
                  <a:pt x="61125" y="76733"/>
                </a:moveTo>
                <a:lnTo>
                  <a:pt x="42087" y="76161"/>
                </a:lnTo>
                <a:lnTo>
                  <a:pt x="44399" y="0"/>
                </a:lnTo>
                <a:lnTo>
                  <a:pt x="63436" y="571"/>
                </a:lnTo>
                <a:lnTo>
                  <a:pt x="61125" y="76733"/>
                </a:lnTo>
                <a:close/>
              </a:path>
              <a:path w="63500" h="1468754">
                <a:moveTo>
                  <a:pt x="57099" y="210019"/>
                </a:moveTo>
                <a:lnTo>
                  <a:pt x="38061" y="209448"/>
                </a:lnTo>
                <a:lnTo>
                  <a:pt x="40360" y="133286"/>
                </a:lnTo>
                <a:lnTo>
                  <a:pt x="59397" y="133858"/>
                </a:lnTo>
                <a:lnTo>
                  <a:pt x="57099" y="210019"/>
                </a:lnTo>
                <a:close/>
              </a:path>
              <a:path w="63500" h="1468754">
                <a:moveTo>
                  <a:pt x="53073" y="343319"/>
                </a:moveTo>
                <a:lnTo>
                  <a:pt x="34023" y="342734"/>
                </a:lnTo>
                <a:lnTo>
                  <a:pt x="36334" y="266573"/>
                </a:lnTo>
                <a:lnTo>
                  <a:pt x="55372" y="267144"/>
                </a:lnTo>
                <a:lnTo>
                  <a:pt x="53073" y="343319"/>
                </a:lnTo>
                <a:close/>
              </a:path>
              <a:path w="63500" h="1468754">
                <a:moveTo>
                  <a:pt x="49034" y="476605"/>
                </a:moveTo>
                <a:lnTo>
                  <a:pt x="29997" y="476021"/>
                </a:lnTo>
                <a:lnTo>
                  <a:pt x="32296" y="399859"/>
                </a:lnTo>
                <a:lnTo>
                  <a:pt x="51346" y="400443"/>
                </a:lnTo>
                <a:lnTo>
                  <a:pt x="49034" y="476605"/>
                </a:lnTo>
                <a:close/>
              </a:path>
              <a:path w="63500" h="1468754">
                <a:moveTo>
                  <a:pt x="45008" y="609892"/>
                </a:moveTo>
                <a:lnTo>
                  <a:pt x="25958" y="609320"/>
                </a:lnTo>
                <a:lnTo>
                  <a:pt x="28270" y="533146"/>
                </a:lnTo>
                <a:lnTo>
                  <a:pt x="47307" y="533730"/>
                </a:lnTo>
                <a:lnTo>
                  <a:pt x="45008" y="609892"/>
                </a:lnTo>
                <a:close/>
              </a:path>
              <a:path w="63500" h="1468754">
                <a:moveTo>
                  <a:pt x="40970" y="743178"/>
                </a:moveTo>
                <a:lnTo>
                  <a:pt x="21932" y="742607"/>
                </a:lnTo>
                <a:lnTo>
                  <a:pt x="24231" y="666445"/>
                </a:lnTo>
                <a:lnTo>
                  <a:pt x="43281" y="667016"/>
                </a:lnTo>
                <a:lnTo>
                  <a:pt x="40970" y="743178"/>
                </a:lnTo>
                <a:close/>
              </a:path>
              <a:path w="63500" h="1468754">
                <a:moveTo>
                  <a:pt x="36944" y="876465"/>
                </a:moveTo>
                <a:lnTo>
                  <a:pt x="17894" y="875893"/>
                </a:lnTo>
                <a:lnTo>
                  <a:pt x="20205" y="799731"/>
                </a:lnTo>
                <a:lnTo>
                  <a:pt x="39243" y="800303"/>
                </a:lnTo>
                <a:lnTo>
                  <a:pt x="36944" y="876465"/>
                </a:lnTo>
                <a:close/>
              </a:path>
              <a:path w="63500" h="1468754">
                <a:moveTo>
                  <a:pt x="32905" y="1009764"/>
                </a:moveTo>
                <a:lnTo>
                  <a:pt x="13868" y="1009180"/>
                </a:lnTo>
                <a:lnTo>
                  <a:pt x="16167" y="933018"/>
                </a:lnTo>
                <a:lnTo>
                  <a:pt x="35217" y="933589"/>
                </a:lnTo>
                <a:lnTo>
                  <a:pt x="32905" y="1009764"/>
                </a:lnTo>
                <a:close/>
              </a:path>
              <a:path w="63500" h="1468754">
                <a:moveTo>
                  <a:pt x="28879" y="1143050"/>
                </a:moveTo>
                <a:lnTo>
                  <a:pt x="9842" y="1142466"/>
                </a:lnTo>
                <a:lnTo>
                  <a:pt x="12141" y="1066304"/>
                </a:lnTo>
                <a:lnTo>
                  <a:pt x="31178" y="1066888"/>
                </a:lnTo>
                <a:lnTo>
                  <a:pt x="28879" y="1143050"/>
                </a:lnTo>
                <a:close/>
              </a:path>
              <a:path w="63500" h="1468754">
                <a:moveTo>
                  <a:pt x="24841" y="1276337"/>
                </a:moveTo>
                <a:lnTo>
                  <a:pt x="5803" y="1275765"/>
                </a:lnTo>
                <a:lnTo>
                  <a:pt x="8102" y="1199591"/>
                </a:lnTo>
                <a:lnTo>
                  <a:pt x="27152" y="1200175"/>
                </a:lnTo>
                <a:lnTo>
                  <a:pt x="24841" y="1276337"/>
                </a:lnTo>
                <a:close/>
              </a:path>
              <a:path w="63500" h="1468754">
                <a:moveTo>
                  <a:pt x="20815" y="1409623"/>
                </a:moveTo>
                <a:lnTo>
                  <a:pt x="1777" y="1409052"/>
                </a:lnTo>
                <a:lnTo>
                  <a:pt x="4076" y="1332890"/>
                </a:lnTo>
                <a:lnTo>
                  <a:pt x="23113" y="1333461"/>
                </a:lnTo>
                <a:lnTo>
                  <a:pt x="20815" y="1409623"/>
                </a:lnTo>
                <a:close/>
              </a:path>
              <a:path w="63500" h="1468754">
                <a:moveTo>
                  <a:pt x="19037" y="1468208"/>
                </a:moveTo>
                <a:lnTo>
                  <a:pt x="0" y="1467637"/>
                </a:lnTo>
                <a:lnTo>
                  <a:pt x="50" y="1466176"/>
                </a:lnTo>
                <a:lnTo>
                  <a:pt x="19088" y="1466748"/>
                </a:lnTo>
                <a:lnTo>
                  <a:pt x="19037" y="1468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27248" y="5233415"/>
            <a:ext cx="329184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5393" y="5266677"/>
            <a:ext cx="284480" cy="391795"/>
          </a:xfrm>
          <a:custGeom>
            <a:avLst/>
            <a:gdLst/>
            <a:ahLst/>
            <a:cxnLst/>
            <a:rect l="l" t="t" r="r" b="b"/>
            <a:pathLst>
              <a:path w="284479" h="391795">
                <a:moveTo>
                  <a:pt x="151549" y="391706"/>
                </a:moveTo>
                <a:lnTo>
                  <a:pt x="0" y="129222"/>
                </a:lnTo>
                <a:lnTo>
                  <a:pt x="13957" y="0"/>
                </a:lnTo>
                <a:lnTo>
                  <a:pt x="30918" y="7492"/>
                </a:lnTo>
                <a:lnTo>
                  <a:pt x="22732" y="7492"/>
                </a:lnTo>
                <a:lnTo>
                  <a:pt x="16065" y="11341"/>
                </a:lnTo>
                <a:lnTo>
                  <a:pt x="22032" y="13977"/>
                </a:lnTo>
                <a:lnTo>
                  <a:pt x="9952" y="125806"/>
                </a:lnTo>
                <a:lnTo>
                  <a:pt x="9029" y="125806"/>
                </a:lnTo>
                <a:lnTo>
                  <a:pt x="9639" y="128701"/>
                </a:lnTo>
                <a:lnTo>
                  <a:pt x="10701" y="128701"/>
                </a:lnTo>
                <a:lnTo>
                  <a:pt x="155032" y="378698"/>
                </a:lnTo>
                <a:lnTo>
                  <a:pt x="150914" y="381076"/>
                </a:lnTo>
                <a:lnTo>
                  <a:pt x="157416" y="382828"/>
                </a:lnTo>
                <a:lnTo>
                  <a:pt x="166926" y="382828"/>
                </a:lnTo>
                <a:lnTo>
                  <a:pt x="151549" y="391706"/>
                </a:lnTo>
                <a:close/>
              </a:path>
              <a:path w="284479" h="391795">
                <a:moveTo>
                  <a:pt x="22032" y="13977"/>
                </a:moveTo>
                <a:lnTo>
                  <a:pt x="16065" y="11341"/>
                </a:lnTo>
                <a:lnTo>
                  <a:pt x="22732" y="7492"/>
                </a:lnTo>
                <a:lnTo>
                  <a:pt x="22032" y="13977"/>
                </a:lnTo>
                <a:close/>
              </a:path>
              <a:path w="284479" h="391795">
                <a:moveTo>
                  <a:pt x="126160" y="59975"/>
                </a:moveTo>
                <a:lnTo>
                  <a:pt x="22032" y="13977"/>
                </a:lnTo>
                <a:lnTo>
                  <a:pt x="22732" y="7492"/>
                </a:lnTo>
                <a:lnTo>
                  <a:pt x="30918" y="7492"/>
                </a:lnTo>
                <a:lnTo>
                  <a:pt x="132854" y="52527"/>
                </a:lnTo>
                <a:lnTo>
                  <a:pt x="136381" y="58635"/>
                </a:lnTo>
                <a:lnTo>
                  <a:pt x="125387" y="58635"/>
                </a:lnTo>
                <a:lnTo>
                  <a:pt x="126160" y="59975"/>
                </a:lnTo>
                <a:close/>
              </a:path>
              <a:path w="284479" h="391795">
                <a:moveTo>
                  <a:pt x="127584" y="60604"/>
                </a:moveTo>
                <a:lnTo>
                  <a:pt x="126160" y="59975"/>
                </a:lnTo>
                <a:lnTo>
                  <a:pt x="125387" y="58635"/>
                </a:lnTo>
                <a:lnTo>
                  <a:pt x="127584" y="60604"/>
                </a:lnTo>
                <a:close/>
              </a:path>
              <a:path w="284479" h="391795">
                <a:moveTo>
                  <a:pt x="137518" y="60604"/>
                </a:moveTo>
                <a:lnTo>
                  <a:pt x="127584" y="60604"/>
                </a:lnTo>
                <a:lnTo>
                  <a:pt x="125387" y="58635"/>
                </a:lnTo>
                <a:lnTo>
                  <a:pt x="136381" y="58635"/>
                </a:lnTo>
                <a:lnTo>
                  <a:pt x="137518" y="60604"/>
                </a:lnTo>
                <a:close/>
              </a:path>
              <a:path w="284479" h="391795">
                <a:moveTo>
                  <a:pt x="271393" y="311522"/>
                </a:moveTo>
                <a:lnTo>
                  <a:pt x="126160" y="59975"/>
                </a:lnTo>
                <a:lnTo>
                  <a:pt x="127584" y="60604"/>
                </a:lnTo>
                <a:lnTo>
                  <a:pt x="137518" y="60604"/>
                </a:lnTo>
                <a:lnTo>
                  <a:pt x="281016" y="309143"/>
                </a:lnTo>
                <a:lnTo>
                  <a:pt x="275513" y="309143"/>
                </a:lnTo>
                <a:lnTo>
                  <a:pt x="271393" y="311522"/>
                </a:lnTo>
                <a:close/>
              </a:path>
              <a:path w="284479" h="391795">
                <a:moveTo>
                  <a:pt x="9639" y="128701"/>
                </a:moveTo>
                <a:lnTo>
                  <a:pt x="9029" y="125806"/>
                </a:lnTo>
                <a:lnTo>
                  <a:pt x="9806" y="127152"/>
                </a:lnTo>
                <a:lnTo>
                  <a:pt x="9639" y="128701"/>
                </a:lnTo>
                <a:close/>
              </a:path>
              <a:path w="284479" h="391795">
                <a:moveTo>
                  <a:pt x="9806" y="127152"/>
                </a:moveTo>
                <a:lnTo>
                  <a:pt x="9029" y="125806"/>
                </a:lnTo>
                <a:lnTo>
                  <a:pt x="9952" y="125806"/>
                </a:lnTo>
                <a:lnTo>
                  <a:pt x="9806" y="127152"/>
                </a:lnTo>
                <a:close/>
              </a:path>
              <a:path w="284479" h="391795">
                <a:moveTo>
                  <a:pt x="10701" y="128701"/>
                </a:moveTo>
                <a:lnTo>
                  <a:pt x="9639" y="128701"/>
                </a:lnTo>
                <a:lnTo>
                  <a:pt x="9806" y="127152"/>
                </a:lnTo>
                <a:lnTo>
                  <a:pt x="10701" y="128701"/>
                </a:lnTo>
                <a:close/>
              </a:path>
              <a:path w="284479" h="391795">
                <a:moveTo>
                  <a:pt x="273773" y="315645"/>
                </a:moveTo>
                <a:lnTo>
                  <a:pt x="271393" y="311522"/>
                </a:lnTo>
                <a:lnTo>
                  <a:pt x="275513" y="309143"/>
                </a:lnTo>
                <a:lnTo>
                  <a:pt x="273773" y="315645"/>
                </a:lnTo>
                <a:close/>
              </a:path>
              <a:path w="284479" h="391795">
                <a:moveTo>
                  <a:pt x="283303" y="315645"/>
                </a:moveTo>
                <a:lnTo>
                  <a:pt x="273773" y="315645"/>
                </a:lnTo>
                <a:lnTo>
                  <a:pt x="275513" y="309143"/>
                </a:lnTo>
                <a:lnTo>
                  <a:pt x="281016" y="309143"/>
                </a:lnTo>
                <a:lnTo>
                  <a:pt x="284403" y="315010"/>
                </a:lnTo>
                <a:lnTo>
                  <a:pt x="283303" y="315645"/>
                </a:lnTo>
                <a:close/>
              </a:path>
              <a:path w="284479" h="391795">
                <a:moveTo>
                  <a:pt x="166926" y="382828"/>
                </a:moveTo>
                <a:lnTo>
                  <a:pt x="157416" y="382828"/>
                </a:lnTo>
                <a:lnTo>
                  <a:pt x="155032" y="378698"/>
                </a:lnTo>
                <a:lnTo>
                  <a:pt x="271393" y="311522"/>
                </a:lnTo>
                <a:lnTo>
                  <a:pt x="273773" y="315645"/>
                </a:lnTo>
                <a:lnTo>
                  <a:pt x="283303" y="315645"/>
                </a:lnTo>
                <a:lnTo>
                  <a:pt x="166926" y="382828"/>
                </a:lnTo>
                <a:close/>
              </a:path>
              <a:path w="284479" h="391795">
                <a:moveTo>
                  <a:pt x="157416" y="382828"/>
                </a:moveTo>
                <a:lnTo>
                  <a:pt x="150914" y="381076"/>
                </a:lnTo>
                <a:lnTo>
                  <a:pt x="155032" y="378698"/>
                </a:lnTo>
                <a:lnTo>
                  <a:pt x="157416" y="38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27248" y="4837176"/>
            <a:ext cx="329184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75393" y="4869891"/>
            <a:ext cx="284480" cy="391795"/>
          </a:xfrm>
          <a:custGeom>
            <a:avLst/>
            <a:gdLst/>
            <a:ahLst/>
            <a:cxnLst/>
            <a:rect l="l" t="t" r="r" b="b"/>
            <a:pathLst>
              <a:path w="284479" h="391795">
                <a:moveTo>
                  <a:pt x="151549" y="391718"/>
                </a:moveTo>
                <a:lnTo>
                  <a:pt x="0" y="129235"/>
                </a:lnTo>
                <a:lnTo>
                  <a:pt x="13957" y="0"/>
                </a:lnTo>
                <a:lnTo>
                  <a:pt x="30946" y="7505"/>
                </a:lnTo>
                <a:lnTo>
                  <a:pt x="22732" y="7505"/>
                </a:lnTo>
                <a:lnTo>
                  <a:pt x="16065" y="11341"/>
                </a:lnTo>
                <a:lnTo>
                  <a:pt x="22033" y="13978"/>
                </a:lnTo>
                <a:lnTo>
                  <a:pt x="9950" y="125818"/>
                </a:lnTo>
                <a:lnTo>
                  <a:pt x="9029" y="125818"/>
                </a:lnTo>
                <a:lnTo>
                  <a:pt x="9639" y="128701"/>
                </a:lnTo>
                <a:lnTo>
                  <a:pt x="10694" y="128701"/>
                </a:lnTo>
                <a:lnTo>
                  <a:pt x="155037" y="378708"/>
                </a:lnTo>
                <a:lnTo>
                  <a:pt x="150914" y="381088"/>
                </a:lnTo>
                <a:lnTo>
                  <a:pt x="157416" y="382828"/>
                </a:lnTo>
                <a:lnTo>
                  <a:pt x="166946" y="382828"/>
                </a:lnTo>
                <a:lnTo>
                  <a:pt x="151549" y="391718"/>
                </a:lnTo>
                <a:close/>
              </a:path>
              <a:path w="284479" h="391795">
                <a:moveTo>
                  <a:pt x="22033" y="13978"/>
                </a:moveTo>
                <a:lnTo>
                  <a:pt x="16065" y="11341"/>
                </a:lnTo>
                <a:lnTo>
                  <a:pt x="22732" y="7505"/>
                </a:lnTo>
                <a:lnTo>
                  <a:pt x="22033" y="13978"/>
                </a:lnTo>
                <a:close/>
              </a:path>
              <a:path w="284479" h="391795">
                <a:moveTo>
                  <a:pt x="126170" y="59992"/>
                </a:moveTo>
                <a:lnTo>
                  <a:pt x="22033" y="13978"/>
                </a:lnTo>
                <a:lnTo>
                  <a:pt x="22732" y="7505"/>
                </a:lnTo>
                <a:lnTo>
                  <a:pt x="30946" y="7505"/>
                </a:lnTo>
                <a:lnTo>
                  <a:pt x="132854" y="52527"/>
                </a:lnTo>
                <a:lnTo>
                  <a:pt x="136381" y="58635"/>
                </a:lnTo>
                <a:lnTo>
                  <a:pt x="125387" y="58635"/>
                </a:lnTo>
                <a:lnTo>
                  <a:pt x="126170" y="59992"/>
                </a:lnTo>
                <a:close/>
              </a:path>
              <a:path w="284479" h="391795">
                <a:moveTo>
                  <a:pt x="127584" y="60617"/>
                </a:moveTo>
                <a:lnTo>
                  <a:pt x="126170" y="59992"/>
                </a:lnTo>
                <a:lnTo>
                  <a:pt x="125387" y="58635"/>
                </a:lnTo>
                <a:lnTo>
                  <a:pt x="127584" y="60617"/>
                </a:lnTo>
                <a:close/>
              </a:path>
              <a:path w="284479" h="391795">
                <a:moveTo>
                  <a:pt x="137525" y="60617"/>
                </a:moveTo>
                <a:lnTo>
                  <a:pt x="127584" y="60617"/>
                </a:lnTo>
                <a:lnTo>
                  <a:pt x="125387" y="58635"/>
                </a:lnTo>
                <a:lnTo>
                  <a:pt x="136381" y="58635"/>
                </a:lnTo>
                <a:lnTo>
                  <a:pt x="137525" y="60617"/>
                </a:lnTo>
                <a:close/>
              </a:path>
              <a:path w="284479" h="391795">
                <a:moveTo>
                  <a:pt x="271393" y="311522"/>
                </a:moveTo>
                <a:lnTo>
                  <a:pt x="126170" y="59992"/>
                </a:lnTo>
                <a:lnTo>
                  <a:pt x="127584" y="60617"/>
                </a:lnTo>
                <a:lnTo>
                  <a:pt x="137525" y="60617"/>
                </a:lnTo>
                <a:lnTo>
                  <a:pt x="281016" y="309143"/>
                </a:lnTo>
                <a:lnTo>
                  <a:pt x="275513" y="309143"/>
                </a:lnTo>
                <a:lnTo>
                  <a:pt x="271393" y="311522"/>
                </a:lnTo>
                <a:close/>
              </a:path>
              <a:path w="284479" h="391795">
                <a:moveTo>
                  <a:pt x="9639" y="128701"/>
                </a:moveTo>
                <a:lnTo>
                  <a:pt x="9029" y="125818"/>
                </a:lnTo>
                <a:lnTo>
                  <a:pt x="9805" y="127162"/>
                </a:lnTo>
                <a:lnTo>
                  <a:pt x="9639" y="128701"/>
                </a:lnTo>
                <a:close/>
              </a:path>
              <a:path w="284479" h="391795">
                <a:moveTo>
                  <a:pt x="9805" y="127162"/>
                </a:moveTo>
                <a:lnTo>
                  <a:pt x="9029" y="125818"/>
                </a:lnTo>
                <a:lnTo>
                  <a:pt x="9950" y="125818"/>
                </a:lnTo>
                <a:lnTo>
                  <a:pt x="9805" y="127162"/>
                </a:lnTo>
                <a:close/>
              </a:path>
              <a:path w="284479" h="391795">
                <a:moveTo>
                  <a:pt x="10694" y="128701"/>
                </a:moveTo>
                <a:lnTo>
                  <a:pt x="9639" y="128701"/>
                </a:lnTo>
                <a:lnTo>
                  <a:pt x="9805" y="127162"/>
                </a:lnTo>
                <a:lnTo>
                  <a:pt x="10694" y="128701"/>
                </a:lnTo>
                <a:close/>
              </a:path>
              <a:path w="284479" h="391795">
                <a:moveTo>
                  <a:pt x="273773" y="315645"/>
                </a:moveTo>
                <a:lnTo>
                  <a:pt x="271393" y="311522"/>
                </a:lnTo>
                <a:lnTo>
                  <a:pt x="275513" y="309143"/>
                </a:lnTo>
                <a:lnTo>
                  <a:pt x="273773" y="315645"/>
                </a:lnTo>
                <a:close/>
              </a:path>
              <a:path w="284479" h="391795">
                <a:moveTo>
                  <a:pt x="283304" y="315645"/>
                </a:moveTo>
                <a:lnTo>
                  <a:pt x="273773" y="315645"/>
                </a:lnTo>
                <a:lnTo>
                  <a:pt x="275513" y="309143"/>
                </a:lnTo>
                <a:lnTo>
                  <a:pt x="281016" y="309143"/>
                </a:lnTo>
                <a:lnTo>
                  <a:pt x="284403" y="315010"/>
                </a:lnTo>
                <a:lnTo>
                  <a:pt x="283304" y="315645"/>
                </a:lnTo>
                <a:close/>
              </a:path>
              <a:path w="284479" h="391795">
                <a:moveTo>
                  <a:pt x="166946" y="382828"/>
                </a:moveTo>
                <a:lnTo>
                  <a:pt x="157416" y="382828"/>
                </a:lnTo>
                <a:lnTo>
                  <a:pt x="155037" y="378708"/>
                </a:lnTo>
                <a:lnTo>
                  <a:pt x="271393" y="311522"/>
                </a:lnTo>
                <a:lnTo>
                  <a:pt x="273773" y="315645"/>
                </a:lnTo>
                <a:lnTo>
                  <a:pt x="283304" y="315645"/>
                </a:lnTo>
                <a:lnTo>
                  <a:pt x="166946" y="382828"/>
                </a:lnTo>
                <a:close/>
              </a:path>
              <a:path w="284479" h="391795">
                <a:moveTo>
                  <a:pt x="157416" y="382828"/>
                </a:moveTo>
                <a:lnTo>
                  <a:pt x="150914" y="381088"/>
                </a:lnTo>
                <a:lnTo>
                  <a:pt x="155037" y="378708"/>
                </a:lnTo>
                <a:lnTo>
                  <a:pt x="157416" y="38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27248" y="4405884"/>
            <a:ext cx="329184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75393" y="4438192"/>
            <a:ext cx="284480" cy="391795"/>
          </a:xfrm>
          <a:custGeom>
            <a:avLst/>
            <a:gdLst/>
            <a:ahLst/>
            <a:cxnLst/>
            <a:rect l="l" t="t" r="r" b="b"/>
            <a:pathLst>
              <a:path w="284479" h="391795">
                <a:moveTo>
                  <a:pt x="151549" y="391718"/>
                </a:moveTo>
                <a:lnTo>
                  <a:pt x="0" y="129235"/>
                </a:lnTo>
                <a:lnTo>
                  <a:pt x="13957" y="0"/>
                </a:lnTo>
                <a:lnTo>
                  <a:pt x="30918" y="7492"/>
                </a:lnTo>
                <a:lnTo>
                  <a:pt x="22732" y="7492"/>
                </a:lnTo>
                <a:lnTo>
                  <a:pt x="16065" y="11341"/>
                </a:lnTo>
                <a:lnTo>
                  <a:pt x="22032" y="13977"/>
                </a:lnTo>
                <a:lnTo>
                  <a:pt x="9950" y="125818"/>
                </a:lnTo>
                <a:lnTo>
                  <a:pt x="9029" y="125818"/>
                </a:lnTo>
                <a:lnTo>
                  <a:pt x="9639" y="128701"/>
                </a:lnTo>
                <a:lnTo>
                  <a:pt x="10694" y="128701"/>
                </a:lnTo>
                <a:lnTo>
                  <a:pt x="155032" y="378698"/>
                </a:lnTo>
                <a:lnTo>
                  <a:pt x="150914" y="381076"/>
                </a:lnTo>
                <a:lnTo>
                  <a:pt x="157416" y="382828"/>
                </a:lnTo>
                <a:lnTo>
                  <a:pt x="166946" y="382828"/>
                </a:lnTo>
                <a:lnTo>
                  <a:pt x="151549" y="391718"/>
                </a:lnTo>
                <a:close/>
              </a:path>
              <a:path w="284479" h="391795">
                <a:moveTo>
                  <a:pt x="22032" y="13977"/>
                </a:moveTo>
                <a:lnTo>
                  <a:pt x="16065" y="11341"/>
                </a:lnTo>
                <a:lnTo>
                  <a:pt x="22732" y="7492"/>
                </a:lnTo>
                <a:lnTo>
                  <a:pt x="22032" y="13977"/>
                </a:lnTo>
                <a:close/>
              </a:path>
              <a:path w="284479" h="391795">
                <a:moveTo>
                  <a:pt x="126170" y="59992"/>
                </a:moveTo>
                <a:lnTo>
                  <a:pt x="22032" y="13977"/>
                </a:lnTo>
                <a:lnTo>
                  <a:pt x="22732" y="7492"/>
                </a:lnTo>
                <a:lnTo>
                  <a:pt x="30918" y="7492"/>
                </a:lnTo>
                <a:lnTo>
                  <a:pt x="132854" y="52527"/>
                </a:lnTo>
                <a:lnTo>
                  <a:pt x="136381" y="58635"/>
                </a:lnTo>
                <a:lnTo>
                  <a:pt x="125387" y="58635"/>
                </a:lnTo>
                <a:lnTo>
                  <a:pt x="126170" y="59992"/>
                </a:lnTo>
                <a:close/>
              </a:path>
              <a:path w="284479" h="391795">
                <a:moveTo>
                  <a:pt x="127584" y="60617"/>
                </a:moveTo>
                <a:lnTo>
                  <a:pt x="126170" y="59992"/>
                </a:lnTo>
                <a:lnTo>
                  <a:pt x="125387" y="58635"/>
                </a:lnTo>
                <a:lnTo>
                  <a:pt x="127584" y="60617"/>
                </a:lnTo>
                <a:close/>
              </a:path>
              <a:path w="284479" h="391795">
                <a:moveTo>
                  <a:pt x="137525" y="60617"/>
                </a:moveTo>
                <a:lnTo>
                  <a:pt x="127584" y="60617"/>
                </a:lnTo>
                <a:lnTo>
                  <a:pt x="125387" y="58635"/>
                </a:lnTo>
                <a:lnTo>
                  <a:pt x="136381" y="58635"/>
                </a:lnTo>
                <a:lnTo>
                  <a:pt x="137525" y="60617"/>
                </a:lnTo>
                <a:close/>
              </a:path>
              <a:path w="284479" h="391795">
                <a:moveTo>
                  <a:pt x="271393" y="311522"/>
                </a:moveTo>
                <a:lnTo>
                  <a:pt x="126170" y="59992"/>
                </a:lnTo>
                <a:lnTo>
                  <a:pt x="127584" y="60617"/>
                </a:lnTo>
                <a:lnTo>
                  <a:pt x="137525" y="60617"/>
                </a:lnTo>
                <a:lnTo>
                  <a:pt x="281016" y="309143"/>
                </a:lnTo>
                <a:lnTo>
                  <a:pt x="275513" y="309143"/>
                </a:lnTo>
                <a:lnTo>
                  <a:pt x="271393" y="311522"/>
                </a:lnTo>
                <a:close/>
              </a:path>
              <a:path w="284479" h="391795">
                <a:moveTo>
                  <a:pt x="9639" y="128701"/>
                </a:moveTo>
                <a:lnTo>
                  <a:pt x="9029" y="125818"/>
                </a:lnTo>
                <a:lnTo>
                  <a:pt x="9805" y="127162"/>
                </a:lnTo>
                <a:lnTo>
                  <a:pt x="9639" y="128701"/>
                </a:lnTo>
                <a:close/>
              </a:path>
              <a:path w="284479" h="391795">
                <a:moveTo>
                  <a:pt x="9805" y="127162"/>
                </a:moveTo>
                <a:lnTo>
                  <a:pt x="9029" y="125818"/>
                </a:lnTo>
                <a:lnTo>
                  <a:pt x="9950" y="125818"/>
                </a:lnTo>
                <a:lnTo>
                  <a:pt x="9805" y="127162"/>
                </a:lnTo>
                <a:close/>
              </a:path>
              <a:path w="284479" h="391795">
                <a:moveTo>
                  <a:pt x="10694" y="128701"/>
                </a:moveTo>
                <a:lnTo>
                  <a:pt x="9639" y="128701"/>
                </a:lnTo>
                <a:lnTo>
                  <a:pt x="9805" y="127162"/>
                </a:lnTo>
                <a:lnTo>
                  <a:pt x="10694" y="128701"/>
                </a:lnTo>
                <a:close/>
              </a:path>
              <a:path w="284479" h="391795">
                <a:moveTo>
                  <a:pt x="273773" y="315645"/>
                </a:moveTo>
                <a:lnTo>
                  <a:pt x="271393" y="311522"/>
                </a:lnTo>
                <a:lnTo>
                  <a:pt x="275513" y="309143"/>
                </a:lnTo>
                <a:lnTo>
                  <a:pt x="273773" y="315645"/>
                </a:lnTo>
                <a:close/>
              </a:path>
              <a:path w="284479" h="391795">
                <a:moveTo>
                  <a:pt x="283304" y="315645"/>
                </a:moveTo>
                <a:lnTo>
                  <a:pt x="273773" y="315645"/>
                </a:lnTo>
                <a:lnTo>
                  <a:pt x="275513" y="309143"/>
                </a:lnTo>
                <a:lnTo>
                  <a:pt x="281016" y="309143"/>
                </a:lnTo>
                <a:lnTo>
                  <a:pt x="284403" y="315010"/>
                </a:lnTo>
                <a:lnTo>
                  <a:pt x="283304" y="315645"/>
                </a:lnTo>
                <a:close/>
              </a:path>
              <a:path w="284479" h="391795">
                <a:moveTo>
                  <a:pt x="166946" y="382828"/>
                </a:moveTo>
                <a:lnTo>
                  <a:pt x="157416" y="382828"/>
                </a:lnTo>
                <a:lnTo>
                  <a:pt x="155032" y="378698"/>
                </a:lnTo>
                <a:lnTo>
                  <a:pt x="271393" y="311522"/>
                </a:lnTo>
                <a:lnTo>
                  <a:pt x="273773" y="315645"/>
                </a:lnTo>
                <a:lnTo>
                  <a:pt x="283304" y="315645"/>
                </a:lnTo>
                <a:lnTo>
                  <a:pt x="166946" y="382828"/>
                </a:lnTo>
                <a:close/>
              </a:path>
              <a:path w="284479" h="391795">
                <a:moveTo>
                  <a:pt x="157416" y="382828"/>
                </a:moveTo>
                <a:lnTo>
                  <a:pt x="150914" y="381076"/>
                </a:lnTo>
                <a:lnTo>
                  <a:pt x="155032" y="378698"/>
                </a:lnTo>
                <a:lnTo>
                  <a:pt x="157416" y="382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7567" y="4122013"/>
            <a:ext cx="893444" cy="1530350"/>
          </a:xfrm>
          <a:custGeom>
            <a:avLst/>
            <a:gdLst/>
            <a:ahLst/>
            <a:cxnLst/>
            <a:rect l="l" t="t" r="r" b="b"/>
            <a:pathLst>
              <a:path w="893445" h="1530350">
                <a:moveTo>
                  <a:pt x="860132" y="1529791"/>
                </a:moveTo>
                <a:lnTo>
                  <a:pt x="784732" y="1397355"/>
                </a:lnTo>
                <a:lnTo>
                  <a:pt x="817841" y="1378508"/>
                </a:lnTo>
                <a:lnTo>
                  <a:pt x="893241" y="1510944"/>
                </a:lnTo>
                <a:lnTo>
                  <a:pt x="860132" y="1529791"/>
                </a:lnTo>
                <a:close/>
              </a:path>
              <a:path w="893445" h="1530350">
                <a:moveTo>
                  <a:pt x="728192" y="1298016"/>
                </a:moveTo>
                <a:lnTo>
                  <a:pt x="652792" y="1165580"/>
                </a:lnTo>
                <a:lnTo>
                  <a:pt x="685901" y="1146733"/>
                </a:lnTo>
                <a:lnTo>
                  <a:pt x="761301" y="1279169"/>
                </a:lnTo>
                <a:lnTo>
                  <a:pt x="728192" y="1298016"/>
                </a:lnTo>
                <a:close/>
              </a:path>
              <a:path w="893445" h="1530350">
                <a:moveTo>
                  <a:pt x="596252" y="1066241"/>
                </a:moveTo>
                <a:lnTo>
                  <a:pt x="520852" y="933805"/>
                </a:lnTo>
                <a:lnTo>
                  <a:pt x="553961" y="914946"/>
                </a:lnTo>
                <a:lnTo>
                  <a:pt x="629361" y="1047394"/>
                </a:lnTo>
                <a:lnTo>
                  <a:pt x="596252" y="1066241"/>
                </a:lnTo>
                <a:close/>
              </a:path>
              <a:path w="893445" h="1530350">
                <a:moveTo>
                  <a:pt x="464312" y="834466"/>
                </a:moveTo>
                <a:lnTo>
                  <a:pt x="388912" y="702017"/>
                </a:lnTo>
                <a:lnTo>
                  <a:pt x="422020" y="683171"/>
                </a:lnTo>
                <a:lnTo>
                  <a:pt x="497420" y="815619"/>
                </a:lnTo>
                <a:lnTo>
                  <a:pt x="464312" y="834466"/>
                </a:lnTo>
                <a:close/>
              </a:path>
              <a:path w="893445" h="1530350">
                <a:moveTo>
                  <a:pt x="332358" y="602691"/>
                </a:moveTo>
                <a:lnTo>
                  <a:pt x="256971" y="470242"/>
                </a:lnTo>
                <a:lnTo>
                  <a:pt x="290080" y="451396"/>
                </a:lnTo>
                <a:lnTo>
                  <a:pt x="365480" y="583844"/>
                </a:lnTo>
                <a:lnTo>
                  <a:pt x="332358" y="602691"/>
                </a:lnTo>
                <a:close/>
              </a:path>
              <a:path w="893445" h="1530350">
                <a:moveTo>
                  <a:pt x="200418" y="370916"/>
                </a:moveTo>
                <a:lnTo>
                  <a:pt x="125031" y="238467"/>
                </a:lnTo>
                <a:lnTo>
                  <a:pt x="158140" y="219621"/>
                </a:lnTo>
                <a:lnTo>
                  <a:pt x="233527" y="352069"/>
                </a:lnTo>
                <a:lnTo>
                  <a:pt x="200418" y="370916"/>
                </a:lnTo>
                <a:close/>
              </a:path>
              <a:path w="893445" h="1530350">
                <a:moveTo>
                  <a:pt x="68478" y="139141"/>
                </a:moveTo>
                <a:lnTo>
                  <a:pt x="0" y="18846"/>
                </a:lnTo>
                <a:lnTo>
                  <a:pt x="33108" y="0"/>
                </a:lnTo>
                <a:lnTo>
                  <a:pt x="101587" y="120294"/>
                </a:lnTo>
                <a:lnTo>
                  <a:pt x="68478" y="139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55455" y="424571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22155" y="424571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88855" y="424571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55556" y="4226661"/>
            <a:ext cx="27940" cy="38100"/>
          </a:xfrm>
          <a:custGeom>
            <a:avLst/>
            <a:gdLst/>
            <a:ahLst/>
            <a:cxnLst/>
            <a:rect l="l" t="t" r="r" b="b"/>
            <a:pathLst>
              <a:path w="27939" h="38100">
                <a:moveTo>
                  <a:pt x="27546" y="38100"/>
                </a:moveTo>
                <a:lnTo>
                  <a:pt x="0" y="38100"/>
                </a:lnTo>
                <a:lnTo>
                  <a:pt x="0" y="0"/>
                </a:lnTo>
                <a:lnTo>
                  <a:pt x="27546" y="0"/>
                </a:lnTo>
                <a:lnTo>
                  <a:pt x="2754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63228" y="4254271"/>
            <a:ext cx="873760" cy="1350645"/>
          </a:xfrm>
          <a:custGeom>
            <a:avLst/>
            <a:gdLst/>
            <a:ahLst/>
            <a:cxnLst/>
            <a:rect l="l" t="t" r="r" b="b"/>
            <a:pathLst>
              <a:path w="873760" h="1350645">
                <a:moveTo>
                  <a:pt x="10223" y="95288"/>
                </a:moveTo>
                <a:lnTo>
                  <a:pt x="0" y="0"/>
                </a:lnTo>
                <a:lnTo>
                  <a:pt x="77975" y="46393"/>
                </a:lnTo>
                <a:lnTo>
                  <a:pt x="46748" y="46393"/>
                </a:lnTo>
                <a:lnTo>
                  <a:pt x="22694" y="61823"/>
                </a:lnTo>
                <a:lnTo>
                  <a:pt x="34268" y="79864"/>
                </a:lnTo>
                <a:lnTo>
                  <a:pt x="10223" y="95288"/>
                </a:lnTo>
                <a:close/>
              </a:path>
              <a:path w="873760" h="1350645">
                <a:moveTo>
                  <a:pt x="34268" y="79864"/>
                </a:moveTo>
                <a:lnTo>
                  <a:pt x="22694" y="61823"/>
                </a:lnTo>
                <a:lnTo>
                  <a:pt x="46748" y="46393"/>
                </a:lnTo>
                <a:lnTo>
                  <a:pt x="58323" y="64435"/>
                </a:lnTo>
                <a:lnTo>
                  <a:pt x="34268" y="79864"/>
                </a:lnTo>
                <a:close/>
              </a:path>
              <a:path w="873760" h="1350645">
                <a:moveTo>
                  <a:pt x="58323" y="64435"/>
                </a:moveTo>
                <a:lnTo>
                  <a:pt x="46748" y="46393"/>
                </a:lnTo>
                <a:lnTo>
                  <a:pt x="77975" y="46393"/>
                </a:lnTo>
                <a:lnTo>
                  <a:pt x="82372" y="49009"/>
                </a:lnTo>
                <a:lnTo>
                  <a:pt x="58323" y="64435"/>
                </a:lnTo>
                <a:close/>
              </a:path>
              <a:path w="873760" h="1350645">
                <a:moveTo>
                  <a:pt x="849299" y="1350302"/>
                </a:moveTo>
                <a:lnTo>
                  <a:pt x="34268" y="79864"/>
                </a:lnTo>
                <a:lnTo>
                  <a:pt x="58323" y="64435"/>
                </a:lnTo>
                <a:lnTo>
                  <a:pt x="873340" y="1334871"/>
                </a:lnTo>
                <a:lnTo>
                  <a:pt x="849299" y="135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06815" y="3919715"/>
            <a:ext cx="222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04300" y="4194035"/>
            <a:ext cx="14097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10">
                <a:solidFill>
                  <a:srgbClr val="390000"/>
                </a:solidFill>
                <a:latin typeface="微软雅黑"/>
                <a:cs typeface="微软雅黑"/>
              </a:rPr>
              <a:t>船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338677" y="4247438"/>
            <a:ext cx="85725" cy="1386205"/>
          </a:xfrm>
          <a:custGeom>
            <a:avLst/>
            <a:gdLst/>
            <a:ahLst/>
            <a:cxnLst/>
            <a:rect l="l" t="t" r="r" b="b"/>
            <a:pathLst>
              <a:path w="85725" h="1386204">
                <a:moveTo>
                  <a:pt x="28577" y="85449"/>
                </a:moveTo>
                <a:lnTo>
                  <a:pt x="0" y="84924"/>
                </a:lnTo>
                <a:lnTo>
                  <a:pt x="44424" y="0"/>
                </a:lnTo>
                <a:lnTo>
                  <a:pt x="74982" y="64020"/>
                </a:lnTo>
                <a:lnTo>
                  <a:pt x="28968" y="64020"/>
                </a:lnTo>
                <a:lnTo>
                  <a:pt x="28577" y="85449"/>
                </a:lnTo>
                <a:close/>
              </a:path>
              <a:path w="85725" h="1386204">
                <a:moveTo>
                  <a:pt x="57139" y="85974"/>
                </a:moveTo>
                <a:lnTo>
                  <a:pt x="28577" y="85449"/>
                </a:lnTo>
                <a:lnTo>
                  <a:pt x="28968" y="64020"/>
                </a:lnTo>
                <a:lnTo>
                  <a:pt x="57531" y="64541"/>
                </a:lnTo>
                <a:lnTo>
                  <a:pt x="57139" y="85974"/>
                </a:lnTo>
                <a:close/>
              </a:path>
              <a:path w="85725" h="1386204">
                <a:moveTo>
                  <a:pt x="85712" y="86499"/>
                </a:moveTo>
                <a:lnTo>
                  <a:pt x="57139" y="85974"/>
                </a:lnTo>
                <a:lnTo>
                  <a:pt x="57531" y="64541"/>
                </a:lnTo>
                <a:lnTo>
                  <a:pt x="28968" y="64020"/>
                </a:lnTo>
                <a:lnTo>
                  <a:pt x="74982" y="64020"/>
                </a:lnTo>
                <a:lnTo>
                  <a:pt x="85712" y="86499"/>
                </a:lnTo>
                <a:close/>
              </a:path>
              <a:path w="85725" h="1386204">
                <a:moveTo>
                  <a:pt x="33413" y="1385684"/>
                </a:moveTo>
                <a:lnTo>
                  <a:pt x="4838" y="1385163"/>
                </a:lnTo>
                <a:lnTo>
                  <a:pt x="28577" y="85449"/>
                </a:lnTo>
                <a:lnTo>
                  <a:pt x="57139" y="85974"/>
                </a:lnTo>
                <a:lnTo>
                  <a:pt x="33413" y="1385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584234" y="3194380"/>
            <a:ext cx="1727200" cy="734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55"/>
              </a:lnSpc>
              <a:spcBef>
                <a:spcPts val="90"/>
              </a:spcBef>
            </a:pPr>
            <a:r>
              <a:rPr dirty="0" sz="1900" spc="20" b="1">
                <a:latin typeface="微软雅黑"/>
                <a:cs typeface="微软雅黑"/>
              </a:rPr>
              <a:t>，如图甲</a:t>
            </a:r>
            <a:r>
              <a:rPr dirty="0" sz="1900" b="1">
                <a:latin typeface="微软雅黑"/>
                <a:cs typeface="微软雅黑"/>
              </a:rPr>
              <a:t>所示．</a:t>
            </a:r>
            <a:endParaRPr sz="1900">
              <a:latin typeface="微软雅黑"/>
              <a:cs typeface="微软雅黑"/>
            </a:endParaRPr>
          </a:p>
          <a:p>
            <a:pPr marL="548640">
              <a:lnSpc>
                <a:spcPts val="3335"/>
              </a:lnSpc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7" b="1">
                <a:solidFill>
                  <a:srgbClr val="390000"/>
                </a:solidFill>
                <a:latin typeface="微软雅黑"/>
                <a:cs typeface="微软雅黑"/>
              </a:rPr>
              <a:t>合</a:t>
            </a:r>
            <a:endParaRPr baseline="-17094" sz="1950">
              <a:latin typeface="微软雅黑"/>
              <a:cs typeface="微软雅黑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95603" y="5288102"/>
            <a:ext cx="146685" cy="323850"/>
          </a:xfrm>
          <a:custGeom>
            <a:avLst/>
            <a:gdLst/>
            <a:ahLst/>
            <a:cxnLst/>
            <a:rect l="l" t="t" r="r" b="b"/>
            <a:pathLst>
              <a:path w="146685" h="323850">
                <a:moveTo>
                  <a:pt x="12861" y="323735"/>
                </a:moveTo>
                <a:lnTo>
                  <a:pt x="4250" y="282575"/>
                </a:lnTo>
                <a:lnTo>
                  <a:pt x="301" y="242023"/>
                </a:lnTo>
                <a:lnTo>
                  <a:pt x="0" y="228904"/>
                </a:lnTo>
                <a:lnTo>
                  <a:pt x="186" y="215645"/>
                </a:lnTo>
                <a:lnTo>
                  <a:pt x="3654" y="177469"/>
                </a:lnTo>
                <a:lnTo>
                  <a:pt x="14830" y="129920"/>
                </a:lnTo>
                <a:lnTo>
                  <a:pt x="33156" y="87325"/>
                </a:lnTo>
                <a:lnTo>
                  <a:pt x="58542" y="50800"/>
                </a:lnTo>
                <a:lnTo>
                  <a:pt x="90204" y="22351"/>
                </a:lnTo>
                <a:lnTo>
                  <a:pt x="128139" y="3086"/>
                </a:lnTo>
                <a:lnTo>
                  <a:pt x="138248" y="0"/>
                </a:lnTo>
                <a:lnTo>
                  <a:pt x="146084" y="27482"/>
                </a:lnTo>
                <a:lnTo>
                  <a:pt x="141360" y="28828"/>
                </a:lnTo>
                <a:lnTo>
                  <a:pt x="137706" y="30022"/>
                </a:lnTo>
                <a:lnTo>
                  <a:pt x="137194" y="30187"/>
                </a:lnTo>
                <a:lnTo>
                  <a:pt x="133092" y="31686"/>
                </a:lnTo>
                <a:lnTo>
                  <a:pt x="129053" y="33324"/>
                </a:lnTo>
                <a:lnTo>
                  <a:pt x="125091" y="35102"/>
                </a:lnTo>
                <a:lnTo>
                  <a:pt x="121192" y="37020"/>
                </a:lnTo>
                <a:lnTo>
                  <a:pt x="117357" y="39052"/>
                </a:lnTo>
                <a:lnTo>
                  <a:pt x="113597" y="41236"/>
                </a:lnTo>
                <a:lnTo>
                  <a:pt x="109902" y="43535"/>
                </a:lnTo>
                <a:lnTo>
                  <a:pt x="106270" y="45973"/>
                </a:lnTo>
                <a:lnTo>
                  <a:pt x="102717" y="48539"/>
                </a:lnTo>
                <a:lnTo>
                  <a:pt x="99221" y="51219"/>
                </a:lnTo>
                <a:lnTo>
                  <a:pt x="92992" y="56527"/>
                </a:lnTo>
                <a:lnTo>
                  <a:pt x="92287" y="57124"/>
                </a:lnTo>
                <a:lnTo>
                  <a:pt x="86446" y="62750"/>
                </a:lnTo>
                <a:lnTo>
                  <a:pt x="85810" y="63360"/>
                </a:lnTo>
                <a:lnTo>
                  <a:pt x="80201" y="69456"/>
                </a:lnTo>
                <a:lnTo>
                  <a:pt x="79625" y="70078"/>
                </a:lnTo>
                <a:lnTo>
                  <a:pt x="74269" y="76631"/>
                </a:lnTo>
                <a:lnTo>
                  <a:pt x="73758" y="77254"/>
                </a:lnTo>
                <a:lnTo>
                  <a:pt x="68182" y="84874"/>
                </a:lnTo>
                <a:lnTo>
                  <a:pt x="63353" y="92303"/>
                </a:lnTo>
                <a:lnTo>
                  <a:pt x="62937" y="92938"/>
                </a:lnTo>
                <a:lnTo>
                  <a:pt x="58392" y="100774"/>
                </a:lnTo>
                <a:lnTo>
                  <a:pt x="53772" y="109651"/>
                </a:lnTo>
                <a:lnTo>
                  <a:pt x="53450" y="110274"/>
                </a:lnTo>
                <a:lnTo>
                  <a:pt x="49583" y="118757"/>
                </a:lnTo>
                <a:lnTo>
                  <a:pt x="49488" y="118910"/>
                </a:lnTo>
                <a:lnTo>
                  <a:pt x="45513" y="128768"/>
                </a:lnTo>
                <a:lnTo>
                  <a:pt x="41881" y="139103"/>
                </a:lnTo>
                <a:lnTo>
                  <a:pt x="38963" y="148793"/>
                </a:lnTo>
                <a:lnTo>
                  <a:pt x="36160" y="159635"/>
                </a:lnTo>
                <a:lnTo>
                  <a:pt x="29355" y="205041"/>
                </a:lnTo>
                <a:lnTo>
                  <a:pt x="28579" y="228371"/>
                </a:lnTo>
                <a:lnTo>
                  <a:pt x="28851" y="240576"/>
                </a:lnTo>
                <a:lnTo>
                  <a:pt x="29581" y="252920"/>
                </a:lnTo>
                <a:lnTo>
                  <a:pt x="30793" y="265404"/>
                </a:lnTo>
                <a:lnTo>
                  <a:pt x="32465" y="278002"/>
                </a:lnTo>
                <a:lnTo>
                  <a:pt x="34631" y="290690"/>
                </a:lnTo>
                <a:lnTo>
                  <a:pt x="37318" y="303568"/>
                </a:lnTo>
                <a:lnTo>
                  <a:pt x="38823" y="309968"/>
                </a:lnTo>
                <a:lnTo>
                  <a:pt x="40534" y="316636"/>
                </a:lnTo>
                <a:lnTo>
                  <a:pt x="12861" y="323735"/>
                </a:lnTo>
                <a:close/>
              </a:path>
              <a:path w="146685" h="323850">
                <a:moveTo>
                  <a:pt x="141784" y="28708"/>
                </a:moveTo>
                <a:close/>
              </a:path>
              <a:path w="146685" h="323850">
                <a:moveTo>
                  <a:pt x="141409" y="28828"/>
                </a:moveTo>
                <a:lnTo>
                  <a:pt x="141784" y="28708"/>
                </a:lnTo>
                <a:lnTo>
                  <a:pt x="141409" y="28828"/>
                </a:lnTo>
                <a:close/>
              </a:path>
              <a:path w="146685" h="323850">
                <a:moveTo>
                  <a:pt x="137336" y="30142"/>
                </a:moveTo>
                <a:lnTo>
                  <a:pt x="137664" y="30022"/>
                </a:lnTo>
                <a:lnTo>
                  <a:pt x="137336" y="30142"/>
                </a:lnTo>
                <a:close/>
              </a:path>
              <a:path w="146685" h="323850">
                <a:moveTo>
                  <a:pt x="137210" y="30187"/>
                </a:moveTo>
                <a:close/>
              </a:path>
              <a:path w="146685" h="323850">
                <a:moveTo>
                  <a:pt x="133387" y="31579"/>
                </a:moveTo>
                <a:lnTo>
                  <a:pt x="133562" y="31508"/>
                </a:lnTo>
                <a:lnTo>
                  <a:pt x="133387" y="31579"/>
                </a:lnTo>
                <a:close/>
              </a:path>
              <a:path w="146685" h="323850">
                <a:moveTo>
                  <a:pt x="133121" y="31686"/>
                </a:moveTo>
                <a:lnTo>
                  <a:pt x="133387" y="31579"/>
                </a:lnTo>
                <a:lnTo>
                  <a:pt x="133121" y="31686"/>
                </a:lnTo>
                <a:close/>
              </a:path>
              <a:path w="146685" h="323850">
                <a:moveTo>
                  <a:pt x="129362" y="33200"/>
                </a:moveTo>
                <a:lnTo>
                  <a:pt x="129511" y="33134"/>
                </a:lnTo>
                <a:lnTo>
                  <a:pt x="129362" y="33200"/>
                </a:lnTo>
                <a:close/>
              </a:path>
              <a:path w="146685" h="323850">
                <a:moveTo>
                  <a:pt x="129083" y="33324"/>
                </a:moveTo>
                <a:lnTo>
                  <a:pt x="129362" y="33200"/>
                </a:lnTo>
                <a:lnTo>
                  <a:pt x="129083" y="33324"/>
                </a:lnTo>
                <a:close/>
              </a:path>
              <a:path w="146685" h="323850">
                <a:moveTo>
                  <a:pt x="125414" y="34958"/>
                </a:moveTo>
                <a:lnTo>
                  <a:pt x="125547" y="34899"/>
                </a:lnTo>
                <a:lnTo>
                  <a:pt x="125414" y="34958"/>
                </a:lnTo>
                <a:close/>
              </a:path>
              <a:path w="146685" h="323850">
                <a:moveTo>
                  <a:pt x="125119" y="35102"/>
                </a:moveTo>
                <a:lnTo>
                  <a:pt x="125414" y="34958"/>
                </a:lnTo>
                <a:lnTo>
                  <a:pt x="125119" y="35102"/>
                </a:lnTo>
                <a:close/>
              </a:path>
              <a:path w="146685" h="323850">
                <a:moveTo>
                  <a:pt x="121347" y="36944"/>
                </a:moveTo>
                <a:lnTo>
                  <a:pt x="121637" y="36791"/>
                </a:lnTo>
                <a:lnTo>
                  <a:pt x="121347" y="36944"/>
                </a:lnTo>
                <a:close/>
              </a:path>
              <a:path w="146685" h="323850">
                <a:moveTo>
                  <a:pt x="121204" y="37020"/>
                </a:moveTo>
                <a:lnTo>
                  <a:pt x="121347" y="36944"/>
                </a:lnTo>
                <a:lnTo>
                  <a:pt x="121204" y="37020"/>
                </a:lnTo>
                <a:close/>
              </a:path>
              <a:path w="146685" h="323850">
                <a:moveTo>
                  <a:pt x="117777" y="38830"/>
                </a:moveTo>
                <a:close/>
              </a:path>
              <a:path w="146685" h="323850">
                <a:moveTo>
                  <a:pt x="117391" y="39052"/>
                </a:moveTo>
                <a:lnTo>
                  <a:pt x="117777" y="38830"/>
                </a:lnTo>
                <a:lnTo>
                  <a:pt x="117391" y="39052"/>
                </a:lnTo>
                <a:close/>
              </a:path>
              <a:path w="146685" h="323850">
                <a:moveTo>
                  <a:pt x="113732" y="41159"/>
                </a:moveTo>
                <a:lnTo>
                  <a:pt x="114017" y="40982"/>
                </a:lnTo>
                <a:lnTo>
                  <a:pt x="113732" y="41159"/>
                </a:lnTo>
                <a:close/>
              </a:path>
              <a:path w="146685" h="323850">
                <a:moveTo>
                  <a:pt x="113607" y="41236"/>
                </a:moveTo>
                <a:close/>
              </a:path>
              <a:path w="146685" h="323850">
                <a:moveTo>
                  <a:pt x="110268" y="43308"/>
                </a:moveTo>
                <a:close/>
              </a:path>
              <a:path w="146685" h="323850">
                <a:moveTo>
                  <a:pt x="109927" y="43535"/>
                </a:moveTo>
                <a:lnTo>
                  <a:pt x="110268" y="43308"/>
                </a:lnTo>
                <a:lnTo>
                  <a:pt x="109927" y="43535"/>
                </a:lnTo>
                <a:close/>
              </a:path>
              <a:path w="146685" h="323850">
                <a:moveTo>
                  <a:pt x="106579" y="45767"/>
                </a:moveTo>
                <a:close/>
              </a:path>
              <a:path w="146685" h="323850">
                <a:moveTo>
                  <a:pt x="106291" y="45973"/>
                </a:moveTo>
                <a:lnTo>
                  <a:pt x="106579" y="45767"/>
                </a:lnTo>
                <a:lnTo>
                  <a:pt x="106291" y="45973"/>
                </a:lnTo>
                <a:close/>
              </a:path>
              <a:path w="146685" h="323850">
                <a:moveTo>
                  <a:pt x="102772" y="48497"/>
                </a:moveTo>
                <a:lnTo>
                  <a:pt x="103082" y="48259"/>
                </a:lnTo>
                <a:lnTo>
                  <a:pt x="102772" y="48497"/>
                </a:lnTo>
                <a:close/>
              </a:path>
              <a:path w="146685" h="323850">
                <a:moveTo>
                  <a:pt x="102717" y="48539"/>
                </a:moveTo>
                <a:close/>
              </a:path>
              <a:path w="146685" h="323850">
                <a:moveTo>
                  <a:pt x="99627" y="50908"/>
                </a:moveTo>
                <a:lnTo>
                  <a:pt x="99754" y="50800"/>
                </a:lnTo>
                <a:lnTo>
                  <a:pt x="99627" y="50908"/>
                </a:lnTo>
                <a:close/>
              </a:path>
              <a:path w="146685" h="323850">
                <a:moveTo>
                  <a:pt x="99260" y="51219"/>
                </a:moveTo>
                <a:lnTo>
                  <a:pt x="99627" y="50908"/>
                </a:lnTo>
                <a:lnTo>
                  <a:pt x="99260" y="51219"/>
                </a:lnTo>
                <a:close/>
              </a:path>
              <a:path w="146685" h="323850">
                <a:moveTo>
                  <a:pt x="92503" y="56941"/>
                </a:moveTo>
                <a:lnTo>
                  <a:pt x="92935" y="56527"/>
                </a:lnTo>
                <a:lnTo>
                  <a:pt x="92503" y="56941"/>
                </a:lnTo>
                <a:close/>
              </a:path>
              <a:path w="146685" h="323850">
                <a:moveTo>
                  <a:pt x="92312" y="57124"/>
                </a:moveTo>
                <a:lnTo>
                  <a:pt x="92503" y="56941"/>
                </a:lnTo>
                <a:lnTo>
                  <a:pt x="92312" y="57124"/>
                </a:lnTo>
                <a:close/>
              </a:path>
              <a:path w="146685" h="323850">
                <a:moveTo>
                  <a:pt x="86101" y="63081"/>
                </a:moveTo>
                <a:lnTo>
                  <a:pt x="86407" y="62750"/>
                </a:lnTo>
                <a:lnTo>
                  <a:pt x="86101" y="63081"/>
                </a:lnTo>
                <a:close/>
              </a:path>
              <a:path w="146685" h="323850">
                <a:moveTo>
                  <a:pt x="85843" y="63360"/>
                </a:moveTo>
                <a:lnTo>
                  <a:pt x="86101" y="63081"/>
                </a:lnTo>
                <a:lnTo>
                  <a:pt x="85843" y="63360"/>
                </a:lnTo>
                <a:close/>
              </a:path>
              <a:path w="146685" h="323850">
                <a:moveTo>
                  <a:pt x="79933" y="69745"/>
                </a:moveTo>
                <a:lnTo>
                  <a:pt x="80171" y="69456"/>
                </a:lnTo>
                <a:lnTo>
                  <a:pt x="79933" y="69745"/>
                </a:lnTo>
                <a:close/>
              </a:path>
              <a:path w="146685" h="323850">
                <a:moveTo>
                  <a:pt x="79659" y="70078"/>
                </a:moveTo>
                <a:lnTo>
                  <a:pt x="79933" y="69745"/>
                </a:lnTo>
                <a:lnTo>
                  <a:pt x="79659" y="70078"/>
                </a:lnTo>
                <a:close/>
              </a:path>
              <a:path w="146685" h="323850">
                <a:moveTo>
                  <a:pt x="73995" y="76965"/>
                </a:moveTo>
                <a:lnTo>
                  <a:pt x="74240" y="76631"/>
                </a:lnTo>
                <a:lnTo>
                  <a:pt x="73995" y="76965"/>
                </a:lnTo>
                <a:close/>
              </a:path>
              <a:path w="146685" h="323850">
                <a:moveTo>
                  <a:pt x="73783" y="77254"/>
                </a:moveTo>
                <a:lnTo>
                  <a:pt x="73995" y="76965"/>
                </a:lnTo>
                <a:lnTo>
                  <a:pt x="73783" y="77254"/>
                </a:lnTo>
                <a:close/>
              </a:path>
              <a:path w="146685" h="323850">
                <a:moveTo>
                  <a:pt x="68521" y="84412"/>
                </a:moveTo>
                <a:lnTo>
                  <a:pt x="68627" y="84251"/>
                </a:lnTo>
                <a:lnTo>
                  <a:pt x="68521" y="84412"/>
                </a:lnTo>
                <a:close/>
              </a:path>
              <a:path w="146685" h="323850">
                <a:moveTo>
                  <a:pt x="68219" y="84874"/>
                </a:moveTo>
                <a:lnTo>
                  <a:pt x="68521" y="84412"/>
                </a:lnTo>
                <a:lnTo>
                  <a:pt x="68219" y="84874"/>
                </a:lnTo>
                <a:close/>
              </a:path>
              <a:path w="146685" h="323850">
                <a:moveTo>
                  <a:pt x="63151" y="92612"/>
                </a:moveTo>
                <a:lnTo>
                  <a:pt x="63331" y="92303"/>
                </a:lnTo>
                <a:lnTo>
                  <a:pt x="63151" y="92612"/>
                </a:lnTo>
                <a:close/>
              </a:path>
              <a:path w="146685" h="323850">
                <a:moveTo>
                  <a:pt x="62961" y="92938"/>
                </a:moveTo>
                <a:lnTo>
                  <a:pt x="63151" y="92612"/>
                </a:lnTo>
                <a:lnTo>
                  <a:pt x="62961" y="92938"/>
                </a:lnTo>
                <a:close/>
              </a:path>
              <a:path w="146685" h="323850">
                <a:moveTo>
                  <a:pt x="58150" y="101190"/>
                </a:moveTo>
                <a:lnTo>
                  <a:pt x="58365" y="100774"/>
                </a:lnTo>
                <a:lnTo>
                  <a:pt x="58150" y="101190"/>
                </a:lnTo>
                <a:close/>
              </a:path>
              <a:path w="146685" h="323850">
                <a:moveTo>
                  <a:pt x="58037" y="101409"/>
                </a:moveTo>
                <a:lnTo>
                  <a:pt x="58150" y="101190"/>
                </a:lnTo>
                <a:lnTo>
                  <a:pt x="58037" y="101409"/>
                </a:lnTo>
                <a:close/>
              </a:path>
              <a:path w="146685" h="323850">
                <a:moveTo>
                  <a:pt x="53622" y="109941"/>
                </a:moveTo>
                <a:lnTo>
                  <a:pt x="53755" y="109651"/>
                </a:lnTo>
                <a:lnTo>
                  <a:pt x="53622" y="109941"/>
                </a:lnTo>
                <a:close/>
              </a:path>
              <a:path w="146685" h="323850">
                <a:moveTo>
                  <a:pt x="53470" y="110274"/>
                </a:moveTo>
                <a:lnTo>
                  <a:pt x="53622" y="109941"/>
                </a:lnTo>
                <a:lnTo>
                  <a:pt x="53470" y="110274"/>
                </a:lnTo>
                <a:close/>
              </a:path>
              <a:path w="146685" h="323850">
                <a:moveTo>
                  <a:pt x="49305" y="119364"/>
                </a:moveTo>
                <a:lnTo>
                  <a:pt x="49488" y="118910"/>
                </a:lnTo>
                <a:lnTo>
                  <a:pt x="49305" y="119364"/>
                </a:lnTo>
                <a:close/>
              </a:path>
              <a:path w="146685" h="323850">
                <a:moveTo>
                  <a:pt x="49243" y="119519"/>
                </a:moveTo>
                <a:lnTo>
                  <a:pt x="49305" y="119364"/>
                </a:lnTo>
                <a:lnTo>
                  <a:pt x="49243" y="119519"/>
                </a:lnTo>
                <a:close/>
              </a:path>
              <a:path w="146685" h="323850">
                <a:moveTo>
                  <a:pt x="45520" y="128768"/>
                </a:moveTo>
                <a:lnTo>
                  <a:pt x="45602" y="128536"/>
                </a:lnTo>
                <a:lnTo>
                  <a:pt x="45520" y="128768"/>
                </a:lnTo>
                <a:close/>
              </a:path>
              <a:path w="146685" h="323850">
                <a:moveTo>
                  <a:pt x="45391" y="129133"/>
                </a:moveTo>
                <a:lnTo>
                  <a:pt x="45520" y="128768"/>
                </a:lnTo>
                <a:lnTo>
                  <a:pt x="45391" y="129133"/>
                </a:lnTo>
                <a:close/>
              </a:path>
              <a:path w="146685" h="323850">
                <a:moveTo>
                  <a:pt x="42040" y="138649"/>
                </a:moveTo>
                <a:lnTo>
                  <a:pt x="42084" y="138506"/>
                </a:lnTo>
                <a:lnTo>
                  <a:pt x="42040" y="138649"/>
                </a:lnTo>
                <a:close/>
              </a:path>
              <a:path w="146685" h="323850">
                <a:moveTo>
                  <a:pt x="41903" y="139103"/>
                </a:moveTo>
                <a:lnTo>
                  <a:pt x="42040" y="138649"/>
                </a:lnTo>
                <a:lnTo>
                  <a:pt x="41903" y="139103"/>
                </a:lnTo>
                <a:close/>
              </a:path>
              <a:path w="146685" h="323850">
                <a:moveTo>
                  <a:pt x="38859" y="149134"/>
                </a:moveTo>
                <a:lnTo>
                  <a:pt x="38947" y="148793"/>
                </a:lnTo>
                <a:lnTo>
                  <a:pt x="38859" y="149134"/>
                </a:lnTo>
                <a:close/>
              </a:path>
              <a:path w="146685" h="323850">
                <a:moveTo>
                  <a:pt x="38794" y="149390"/>
                </a:moveTo>
                <a:lnTo>
                  <a:pt x="38859" y="149134"/>
                </a:lnTo>
                <a:lnTo>
                  <a:pt x="38794" y="149390"/>
                </a:lnTo>
                <a:close/>
              </a:path>
              <a:path w="146685" h="323850">
                <a:moveTo>
                  <a:pt x="36166" y="159635"/>
                </a:moveTo>
                <a:lnTo>
                  <a:pt x="36216" y="159397"/>
                </a:lnTo>
                <a:lnTo>
                  <a:pt x="36166" y="159635"/>
                </a:lnTo>
                <a:close/>
              </a:path>
              <a:path w="146685" h="323850">
                <a:moveTo>
                  <a:pt x="36092" y="159981"/>
                </a:moveTo>
                <a:lnTo>
                  <a:pt x="36166" y="159635"/>
                </a:lnTo>
                <a:lnTo>
                  <a:pt x="36092" y="159981"/>
                </a:lnTo>
                <a:close/>
              </a:path>
              <a:path w="146685" h="323850">
                <a:moveTo>
                  <a:pt x="33848" y="170478"/>
                </a:moveTo>
                <a:lnTo>
                  <a:pt x="33880" y="170294"/>
                </a:lnTo>
                <a:lnTo>
                  <a:pt x="33848" y="170478"/>
                </a:lnTo>
                <a:close/>
              </a:path>
              <a:path w="146685" h="323850">
                <a:moveTo>
                  <a:pt x="33782" y="170865"/>
                </a:moveTo>
                <a:lnTo>
                  <a:pt x="33848" y="170478"/>
                </a:lnTo>
                <a:lnTo>
                  <a:pt x="33782" y="170865"/>
                </a:lnTo>
                <a:close/>
              </a:path>
              <a:path w="146685" h="323850">
                <a:moveTo>
                  <a:pt x="31933" y="181664"/>
                </a:moveTo>
                <a:lnTo>
                  <a:pt x="31962" y="181444"/>
                </a:lnTo>
                <a:lnTo>
                  <a:pt x="31933" y="181664"/>
                </a:lnTo>
                <a:close/>
              </a:path>
              <a:path w="146685" h="323850">
                <a:moveTo>
                  <a:pt x="31887" y="182016"/>
                </a:moveTo>
                <a:lnTo>
                  <a:pt x="31933" y="181664"/>
                </a:lnTo>
                <a:lnTo>
                  <a:pt x="31887" y="182016"/>
                </a:lnTo>
                <a:close/>
              </a:path>
              <a:path w="146685" h="323850">
                <a:moveTo>
                  <a:pt x="30445" y="193063"/>
                </a:moveTo>
                <a:lnTo>
                  <a:pt x="30463" y="192862"/>
                </a:lnTo>
                <a:lnTo>
                  <a:pt x="30445" y="193063"/>
                </a:lnTo>
                <a:close/>
              </a:path>
              <a:path w="146685" h="323850">
                <a:moveTo>
                  <a:pt x="30413" y="193408"/>
                </a:moveTo>
                <a:lnTo>
                  <a:pt x="30445" y="193063"/>
                </a:lnTo>
                <a:lnTo>
                  <a:pt x="30413" y="193408"/>
                </a:lnTo>
                <a:close/>
              </a:path>
              <a:path w="146685" h="323850">
                <a:moveTo>
                  <a:pt x="29368" y="204799"/>
                </a:moveTo>
                <a:lnTo>
                  <a:pt x="29384" y="204495"/>
                </a:lnTo>
                <a:lnTo>
                  <a:pt x="29368" y="204799"/>
                </a:lnTo>
                <a:close/>
              </a:path>
              <a:path w="146685" h="323850">
                <a:moveTo>
                  <a:pt x="29355" y="205041"/>
                </a:moveTo>
                <a:lnTo>
                  <a:pt x="29368" y="204799"/>
                </a:lnTo>
                <a:lnTo>
                  <a:pt x="29355" y="205041"/>
                </a:lnTo>
                <a:close/>
              </a:path>
              <a:path w="146685" h="323850">
                <a:moveTo>
                  <a:pt x="28760" y="216416"/>
                </a:moveTo>
                <a:close/>
              </a:path>
              <a:path w="146685" h="323850">
                <a:moveTo>
                  <a:pt x="28753" y="216877"/>
                </a:moveTo>
                <a:lnTo>
                  <a:pt x="28760" y="216416"/>
                </a:lnTo>
                <a:lnTo>
                  <a:pt x="28753" y="216877"/>
                </a:lnTo>
                <a:close/>
              </a:path>
              <a:path w="146685" h="323850">
                <a:moveTo>
                  <a:pt x="28881" y="241096"/>
                </a:moveTo>
                <a:lnTo>
                  <a:pt x="28852" y="240596"/>
                </a:lnTo>
                <a:lnTo>
                  <a:pt x="28881" y="241096"/>
                </a:lnTo>
                <a:close/>
              </a:path>
              <a:path w="146685" h="323850">
                <a:moveTo>
                  <a:pt x="29626" y="253453"/>
                </a:moveTo>
                <a:lnTo>
                  <a:pt x="29591" y="253090"/>
                </a:lnTo>
                <a:lnTo>
                  <a:pt x="29626" y="253453"/>
                </a:lnTo>
                <a:close/>
              </a:path>
              <a:path w="146685" h="323850">
                <a:moveTo>
                  <a:pt x="34696" y="291069"/>
                </a:moveTo>
                <a:lnTo>
                  <a:pt x="34616" y="290690"/>
                </a:lnTo>
                <a:lnTo>
                  <a:pt x="34696" y="291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168245" y="5128828"/>
            <a:ext cx="2202180" cy="11811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425"/>
              </a:spcBef>
            </a:pPr>
            <a:r>
              <a:rPr dirty="0" sz="2600" b="1" i="1">
                <a:solidFill>
                  <a:srgbClr val="390000"/>
                </a:solidFill>
                <a:latin typeface="Times New Roman"/>
                <a:cs typeface="Times New Roman"/>
              </a:rPr>
              <a:t>θ</a:t>
            </a:r>
            <a:endParaRPr sz="2600">
              <a:latin typeface="Times New Roman"/>
              <a:cs typeface="Times New Roman"/>
            </a:endParaRPr>
          </a:p>
          <a:p>
            <a:pPr algn="r" marR="5080">
              <a:lnSpc>
                <a:spcPts val="3135"/>
              </a:lnSpc>
              <a:spcBef>
                <a:spcPts val="340"/>
              </a:spcBef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7">
                <a:solidFill>
                  <a:srgbClr val="390000"/>
                </a:solidFill>
                <a:latin typeface="黑体"/>
                <a:cs typeface="黑体"/>
              </a:rPr>
              <a:t>水</a:t>
            </a:r>
            <a:endParaRPr baseline="-17094" sz="1950">
              <a:latin typeface="黑体"/>
              <a:cs typeface="黑体"/>
            </a:endParaRPr>
          </a:p>
          <a:p>
            <a:pPr marL="12700">
              <a:lnSpc>
                <a:spcPts val="2175"/>
              </a:lnSpc>
            </a:pPr>
            <a:r>
              <a:rPr dirty="0" sz="2000" b="1">
                <a:solidFill>
                  <a:srgbClr val="C00000"/>
                </a:solidFill>
                <a:latin typeface="黑体"/>
                <a:cs typeface="黑体"/>
              </a:rPr>
              <a:t>条件：</a:t>
            </a:r>
            <a:r>
              <a:rPr dirty="0" sz="2000" b="1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b="1">
                <a:solidFill>
                  <a:srgbClr val="C00000"/>
                </a:solidFill>
                <a:latin typeface="黑体"/>
                <a:cs typeface="黑体"/>
              </a:rPr>
              <a:t>水</a:t>
            </a:r>
            <a:r>
              <a:rPr dirty="0" sz="2000" b="1">
                <a:solidFill>
                  <a:srgbClr val="C00000"/>
                </a:solidFill>
                <a:latin typeface="黑体"/>
                <a:cs typeface="黑体"/>
              </a:rPr>
              <a:t>＜</a:t>
            </a:r>
            <a:r>
              <a:rPr dirty="0" sz="2000" b="1" i="1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dirty="0" baseline="-21367" sz="1950" spc="-22" b="1">
                <a:solidFill>
                  <a:srgbClr val="C00000"/>
                </a:solidFill>
                <a:latin typeface="黑体"/>
                <a:cs typeface="黑体"/>
              </a:rPr>
              <a:t>船</a:t>
            </a:r>
            <a:endParaRPr baseline="-21367" sz="1950">
              <a:latin typeface="黑体"/>
              <a:cs typeface="黑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13531" y="5573039"/>
            <a:ext cx="977265" cy="85725"/>
          </a:xfrm>
          <a:custGeom>
            <a:avLst/>
            <a:gdLst/>
            <a:ahLst/>
            <a:cxnLst/>
            <a:rect l="l" t="t" r="r" b="b"/>
            <a:pathLst>
              <a:path w="977264" h="85725">
                <a:moveTo>
                  <a:pt x="891108" y="85725"/>
                </a:moveTo>
                <a:lnTo>
                  <a:pt x="891108" y="0"/>
                </a:lnTo>
                <a:lnTo>
                  <a:pt x="948258" y="28575"/>
                </a:lnTo>
                <a:lnTo>
                  <a:pt x="912533" y="28575"/>
                </a:lnTo>
                <a:lnTo>
                  <a:pt x="912533" y="57150"/>
                </a:lnTo>
                <a:lnTo>
                  <a:pt x="948258" y="57150"/>
                </a:lnTo>
                <a:lnTo>
                  <a:pt x="891108" y="85725"/>
                </a:lnTo>
                <a:close/>
              </a:path>
              <a:path w="977264" h="85725">
                <a:moveTo>
                  <a:pt x="891108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91108" y="28575"/>
                </a:lnTo>
                <a:lnTo>
                  <a:pt x="891108" y="57150"/>
                </a:lnTo>
                <a:close/>
              </a:path>
              <a:path w="977264" h="85725">
                <a:moveTo>
                  <a:pt x="948258" y="57150"/>
                </a:moveTo>
                <a:lnTo>
                  <a:pt x="912533" y="57150"/>
                </a:lnTo>
                <a:lnTo>
                  <a:pt x="912533" y="28575"/>
                </a:lnTo>
                <a:lnTo>
                  <a:pt x="948258" y="28575"/>
                </a:lnTo>
                <a:lnTo>
                  <a:pt x="976833" y="42862"/>
                </a:lnTo>
                <a:lnTo>
                  <a:pt x="94825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74685" y="4675822"/>
            <a:ext cx="2571394" cy="14422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834158" y="6276479"/>
            <a:ext cx="233679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25" b="1">
                <a:latin typeface="宋体"/>
                <a:cs typeface="宋体"/>
              </a:rPr>
              <a:t>乙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59368" y="5547359"/>
            <a:ext cx="284988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695766" y="5571159"/>
            <a:ext cx="252095" cy="342900"/>
          </a:xfrm>
          <a:custGeom>
            <a:avLst/>
            <a:gdLst/>
            <a:ahLst/>
            <a:cxnLst/>
            <a:rect l="l" t="t" r="r" b="b"/>
            <a:pathLst>
              <a:path w="252095" h="342900">
                <a:moveTo>
                  <a:pt x="156146" y="342392"/>
                </a:moveTo>
                <a:lnTo>
                  <a:pt x="0" y="95986"/>
                </a:lnTo>
                <a:lnTo>
                  <a:pt x="6388" y="0"/>
                </a:lnTo>
                <a:lnTo>
                  <a:pt x="24528" y="7137"/>
                </a:lnTo>
                <a:lnTo>
                  <a:pt x="15455" y="7137"/>
                </a:lnTo>
                <a:lnTo>
                  <a:pt x="8953" y="11252"/>
                </a:lnTo>
                <a:lnTo>
                  <a:pt x="15023" y="13639"/>
                </a:lnTo>
                <a:lnTo>
                  <a:pt x="9803" y="92202"/>
                </a:lnTo>
                <a:lnTo>
                  <a:pt x="8877" y="92202"/>
                </a:lnTo>
                <a:lnTo>
                  <a:pt x="9613" y="95059"/>
                </a:lnTo>
                <a:lnTo>
                  <a:pt x="10688" y="95059"/>
                </a:lnTo>
                <a:lnTo>
                  <a:pt x="159094" y="329235"/>
                </a:lnTo>
                <a:lnTo>
                  <a:pt x="155067" y="331787"/>
                </a:lnTo>
                <a:lnTo>
                  <a:pt x="161645" y="333260"/>
                </a:lnTo>
                <a:lnTo>
                  <a:pt x="170556" y="333260"/>
                </a:lnTo>
                <a:lnTo>
                  <a:pt x="156146" y="342392"/>
                </a:lnTo>
                <a:close/>
              </a:path>
              <a:path w="252095" h="342900">
                <a:moveTo>
                  <a:pt x="15023" y="13639"/>
                </a:moveTo>
                <a:lnTo>
                  <a:pt x="8953" y="11252"/>
                </a:lnTo>
                <a:lnTo>
                  <a:pt x="15455" y="7137"/>
                </a:lnTo>
                <a:lnTo>
                  <a:pt x="15023" y="13639"/>
                </a:lnTo>
                <a:close/>
              </a:path>
              <a:path w="252095" h="342900">
                <a:moveTo>
                  <a:pt x="89511" y="42936"/>
                </a:moveTo>
                <a:lnTo>
                  <a:pt x="15023" y="13639"/>
                </a:lnTo>
                <a:lnTo>
                  <a:pt x="15455" y="7137"/>
                </a:lnTo>
                <a:lnTo>
                  <a:pt x="24528" y="7137"/>
                </a:lnTo>
                <a:lnTo>
                  <a:pt x="95897" y="35217"/>
                </a:lnTo>
                <a:lnTo>
                  <a:pt x="99961" y="41630"/>
                </a:lnTo>
                <a:lnTo>
                  <a:pt x="88684" y="41630"/>
                </a:lnTo>
                <a:lnTo>
                  <a:pt x="89511" y="42936"/>
                </a:lnTo>
                <a:close/>
              </a:path>
              <a:path w="252095" h="342900">
                <a:moveTo>
                  <a:pt x="90970" y="43510"/>
                </a:moveTo>
                <a:lnTo>
                  <a:pt x="89511" y="42936"/>
                </a:lnTo>
                <a:lnTo>
                  <a:pt x="88684" y="41630"/>
                </a:lnTo>
                <a:lnTo>
                  <a:pt x="90970" y="43510"/>
                </a:lnTo>
                <a:close/>
              </a:path>
              <a:path w="252095" h="342900">
                <a:moveTo>
                  <a:pt x="101153" y="43510"/>
                </a:moveTo>
                <a:lnTo>
                  <a:pt x="90970" y="43510"/>
                </a:lnTo>
                <a:lnTo>
                  <a:pt x="88684" y="41630"/>
                </a:lnTo>
                <a:lnTo>
                  <a:pt x="99961" y="41630"/>
                </a:lnTo>
                <a:lnTo>
                  <a:pt x="101153" y="43510"/>
                </a:lnTo>
                <a:close/>
              </a:path>
              <a:path w="252095" h="342900">
                <a:moveTo>
                  <a:pt x="238887" y="278674"/>
                </a:moveTo>
                <a:lnTo>
                  <a:pt x="89511" y="42936"/>
                </a:lnTo>
                <a:lnTo>
                  <a:pt x="90970" y="43510"/>
                </a:lnTo>
                <a:lnTo>
                  <a:pt x="101153" y="43510"/>
                </a:lnTo>
                <a:lnTo>
                  <a:pt x="248559" y="276123"/>
                </a:lnTo>
                <a:lnTo>
                  <a:pt x="242912" y="276123"/>
                </a:lnTo>
                <a:lnTo>
                  <a:pt x="238887" y="278674"/>
                </a:lnTo>
                <a:close/>
              </a:path>
              <a:path w="252095" h="342900">
                <a:moveTo>
                  <a:pt x="9613" y="95059"/>
                </a:moveTo>
                <a:lnTo>
                  <a:pt x="8877" y="92202"/>
                </a:lnTo>
                <a:lnTo>
                  <a:pt x="9715" y="93525"/>
                </a:lnTo>
                <a:lnTo>
                  <a:pt x="9613" y="95059"/>
                </a:lnTo>
                <a:close/>
              </a:path>
              <a:path w="252095" h="342900">
                <a:moveTo>
                  <a:pt x="9715" y="93525"/>
                </a:moveTo>
                <a:lnTo>
                  <a:pt x="8877" y="92202"/>
                </a:lnTo>
                <a:lnTo>
                  <a:pt x="9803" y="92202"/>
                </a:lnTo>
                <a:lnTo>
                  <a:pt x="9715" y="93525"/>
                </a:lnTo>
                <a:close/>
              </a:path>
              <a:path w="252095" h="342900">
                <a:moveTo>
                  <a:pt x="10688" y="95059"/>
                </a:moveTo>
                <a:lnTo>
                  <a:pt x="9613" y="95059"/>
                </a:lnTo>
                <a:lnTo>
                  <a:pt x="9715" y="93525"/>
                </a:lnTo>
                <a:lnTo>
                  <a:pt x="10688" y="95059"/>
                </a:lnTo>
                <a:close/>
              </a:path>
              <a:path w="252095" h="342900">
                <a:moveTo>
                  <a:pt x="241439" y="282702"/>
                </a:moveTo>
                <a:lnTo>
                  <a:pt x="238887" y="278674"/>
                </a:lnTo>
                <a:lnTo>
                  <a:pt x="242912" y="276123"/>
                </a:lnTo>
                <a:lnTo>
                  <a:pt x="241439" y="282702"/>
                </a:lnTo>
                <a:close/>
              </a:path>
              <a:path w="252095" h="342900">
                <a:moveTo>
                  <a:pt x="250340" y="282702"/>
                </a:moveTo>
                <a:lnTo>
                  <a:pt x="241439" y="282702"/>
                </a:lnTo>
                <a:lnTo>
                  <a:pt x="242912" y="276123"/>
                </a:lnTo>
                <a:lnTo>
                  <a:pt x="248559" y="276123"/>
                </a:lnTo>
                <a:lnTo>
                  <a:pt x="252044" y="281622"/>
                </a:lnTo>
                <a:lnTo>
                  <a:pt x="250340" y="282702"/>
                </a:lnTo>
                <a:close/>
              </a:path>
              <a:path w="252095" h="342900">
                <a:moveTo>
                  <a:pt x="170556" y="333260"/>
                </a:moveTo>
                <a:lnTo>
                  <a:pt x="161645" y="333260"/>
                </a:lnTo>
                <a:lnTo>
                  <a:pt x="159094" y="329235"/>
                </a:lnTo>
                <a:lnTo>
                  <a:pt x="238887" y="278674"/>
                </a:lnTo>
                <a:lnTo>
                  <a:pt x="241439" y="282702"/>
                </a:lnTo>
                <a:lnTo>
                  <a:pt x="250340" y="282702"/>
                </a:lnTo>
                <a:lnTo>
                  <a:pt x="170556" y="333260"/>
                </a:lnTo>
                <a:close/>
              </a:path>
              <a:path w="252095" h="342900">
                <a:moveTo>
                  <a:pt x="161645" y="333260"/>
                </a:moveTo>
                <a:lnTo>
                  <a:pt x="155067" y="331787"/>
                </a:lnTo>
                <a:lnTo>
                  <a:pt x="159094" y="329235"/>
                </a:lnTo>
                <a:lnTo>
                  <a:pt x="161645" y="333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301740" y="1703832"/>
            <a:ext cx="4838700" cy="309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6601" y="956843"/>
            <a:ext cx="9164955" cy="522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92100">
              <a:lnSpc>
                <a:spcPts val="4060"/>
              </a:lnSpc>
              <a:spcBef>
                <a:spcPts val="100"/>
              </a:spcBef>
            </a:pPr>
            <a:r>
              <a:rPr dirty="0" sz="3600" b="1">
                <a:solidFill>
                  <a:srgbClr val="FFC000"/>
                </a:solidFill>
                <a:latin typeface="微软雅黑"/>
                <a:cs typeface="微软雅黑"/>
              </a:rPr>
              <a:t>作业及反馈</a:t>
            </a:r>
            <a:endParaRPr sz="3600">
              <a:latin typeface="微软雅黑"/>
              <a:cs typeface="微软雅黑"/>
            </a:endParaRPr>
          </a:p>
          <a:p>
            <a:pPr marL="1774189" indent="-609600">
              <a:lnSpc>
                <a:spcPts val="3579"/>
              </a:lnSpc>
              <a:buAutoNum type="arabicPeriod"/>
              <a:tabLst>
                <a:tab pos="1774825" algn="l"/>
              </a:tabLst>
            </a:pPr>
            <a:r>
              <a:rPr dirty="0" sz="3200">
                <a:latin typeface="黑体"/>
                <a:cs typeface="黑体"/>
              </a:rPr>
              <a:t>思考</a:t>
            </a:r>
            <a:r>
              <a:rPr dirty="0" sz="3200" spc="5">
                <a:latin typeface="黑体"/>
                <a:cs typeface="黑体"/>
              </a:rPr>
              <a:t>：</a:t>
            </a:r>
            <a:endParaRPr sz="3200">
              <a:latin typeface="黑体"/>
              <a:cs typeface="黑体"/>
            </a:endParaRPr>
          </a:p>
          <a:p>
            <a:pPr algn="just" marL="12700" marR="4481830" indent="711200">
              <a:lnSpc>
                <a:spcPct val="149500"/>
              </a:lnSpc>
              <a:spcBef>
                <a:spcPts val="1215"/>
              </a:spcBef>
            </a:pPr>
            <a:r>
              <a:rPr dirty="0" sz="2800" spc="30">
                <a:latin typeface="楷体"/>
                <a:cs typeface="楷体"/>
              </a:rPr>
              <a:t>小车通过跨过滑</a:t>
            </a:r>
            <a:r>
              <a:rPr dirty="0" sz="2800" spc="35">
                <a:latin typeface="楷体"/>
                <a:cs typeface="楷体"/>
              </a:rPr>
              <a:t>轮的绳</a:t>
            </a:r>
            <a:r>
              <a:rPr dirty="0" sz="2800" spc="-5">
                <a:latin typeface="楷体"/>
                <a:cs typeface="楷体"/>
              </a:rPr>
              <a:t>牵 </a:t>
            </a:r>
            <a:r>
              <a:rPr dirty="0" sz="2800" spc="114">
                <a:latin typeface="楷体"/>
                <a:cs typeface="楷体"/>
              </a:rPr>
              <a:t>引小船</a:t>
            </a:r>
            <a:r>
              <a:rPr dirty="0" sz="2800" spc="110" i="1">
                <a:latin typeface="Times New Roman"/>
                <a:cs typeface="Times New Roman"/>
              </a:rPr>
              <a:t>B</a:t>
            </a:r>
            <a:r>
              <a:rPr dirty="0" sz="2800" spc="114">
                <a:latin typeface="楷体"/>
                <a:cs typeface="楷体"/>
              </a:rPr>
              <a:t>，某一</a:t>
            </a:r>
            <a:r>
              <a:rPr dirty="0" sz="2800" spc="120">
                <a:latin typeface="楷体"/>
                <a:cs typeface="楷体"/>
              </a:rPr>
              <a:t>时刻绳与水</a:t>
            </a:r>
            <a:r>
              <a:rPr dirty="0" sz="2800" spc="-5">
                <a:latin typeface="楷体"/>
                <a:cs typeface="楷体"/>
              </a:rPr>
              <a:t>平 </a:t>
            </a:r>
            <a:r>
              <a:rPr dirty="0" sz="2800" spc="145">
                <a:latin typeface="楷体"/>
                <a:cs typeface="楷体"/>
              </a:rPr>
              <a:t>方向的夹角为</a:t>
            </a:r>
            <a:r>
              <a:rPr dirty="0" sz="2800" spc="140" i="1">
                <a:latin typeface="Times New Roman"/>
                <a:cs typeface="Times New Roman"/>
              </a:rPr>
              <a:t>θ</a:t>
            </a:r>
            <a:r>
              <a:rPr dirty="0" sz="2800" spc="145">
                <a:latin typeface="楷体"/>
                <a:cs typeface="楷体"/>
              </a:rPr>
              <a:t>，如图所示</a:t>
            </a:r>
            <a:r>
              <a:rPr dirty="0" sz="2800" spc="-5">
                <a:latin typeface="楷体"/>
                <a:cs typeface="楷体"/>
              </a:rPr>
              <a:t>， </a:t>
            </a:r>
            <a:r>
              <a:rPr dirty="0" sz="2800">
                <a:latin typeface="楷体"/>
                <a:cs typeface="楷体"/>
              </a:rPr>
              <a:t>已知船速</a:t>
            </a:r>
            <a:r>
              <a:rPr dirty="0" sz="2800" i="1">
                <a:latin typeface="Book Antiqua"/>
                <a:cs typeface="Book Antiqua"/>
              </a:rPr>
              <a:t>v</a:t>
            </a:r>
            <a:r>
              <a:rPr dirty="0" baseline="-16975" sz="2700" i="1">
                <a:latin typeface="Times New Roman"/>
                <a:cs typeface="Times New Roman"/>
              </a:rPr>
              <a:t>B</a:t>
            </a:r>
            <a:r>
              <a:rPr dirty="0" sz="2800">
                <a:latin typeface="楷体"/>
                <a:cs typeface="楷体"/>
              </a:rPr>
              <a:t>求小车速度</a:t>
            </a:r>
            <a:r>
              <a:rPr dirty="0" sz="2800" spc="5" i="1">
                <a:latin typeface="Book Antiqua"/>
                <a:cs typeface="Book Antiqua"/>
              </a:rPr>
              <a:t>v</a:t>
            </a:r>
            <a:r>
              <a:rPr dirty="0" baseline="-16975" sz="2700" spc="7" i="1">
                <a:latin typeface="Times New Roman"/>
                <a:cs typeface="Times New Roman"/>
              </a:rPr>
              <a:t>A</a:t>
            </a:r>
            <a:r>
              <a:rPr dirty="0" baseline="-16975" sz="2700" spc="-22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楷体"/>
                <a:cs typeface="楷体"/>
              </a:rPr>
              <a:t>．</a:t>
            </a:r>
            <a:endParaRPr sz="28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1507490" indent="-356235">
              <a:lnSpc>
                <a:spcPct val="100000"/>
              </a:lnSpc>
              <a:buSzPct val="96428"/>
              <a:buAutoNum type="arabicPeriod" startAt="2"/>
              <a:tabLst>
                <a:tab pos="1507490" algn="l"/>
              </a:tabLst>
            </a:pPr>
            <a:r>
              <a:rPr dirty="0" sz="2800">
                <a:latin typeface="黑体"/>
                <a:cs typeface="黑体"/>
              </a:rPr>
              <a:t>阅读教材必修</a:t>
            </a:r>
            <a:r>
              <a:rPr dirty="0" sz="2800" spc="-5">
                <a:latin typeface="黑体"/>
                <a:cs typeface="黑体"/>
              </a:rPr>
              <a:t>2</a:t>
            </a:r>
            <a:r>
              <a:rPr dirty="0" sz="2800">
                <a:latin typeface="黑体"/>
                <a:cs typeface="黑体"/>
              </a:rPr>
              <a:t>第五章抛体运动第</a:t>
            </a:r>
            <a:r>
              <a:rPr dirty="0" sz="2800" spc="-5">
                <a:latin typeface="黑体"/>
                <a:cs typeface="黑体"/>
              </a:rPr>
              <a:t>1</a:t>
            </a:r>
            <a:r>
              <a:rPr dirty="0" sz="2800">
                <a:latin typeface="黑体"/>
                <a:cs typeface="黑体"/>
              </a:rPr>
              <a:t>节、第</a:t>
            </a:r>
            <a:r>
              <a:rPr dirty="0" sz="2800" spc="-5">
                <a:latin typeface="黑体"/>
                <a:cs typeface="黑体"/>
              </a:rPr>
              <a:t>2</a:t>
            </a:r>
            <a:r>
              <a:rPr dirty="0" sz="2800">
                <a:latin typeface="黑体"/>
                <a:cs typeface="黑体"/>
              </a:rPr>
              <a:t>节内</a:t>
            </a:r>
            <a:r>
              <a:rPr dirty="0" sz="2800" spc="-5">
                <a:latin typeface="黑体"/>
                <a:cs typeface="黑体"/>
              </a:rPr>
              <a:t>容</a:t>
            </a:r>
            <a:endParaRPr sz="2800">
              <a:latin typeface="黑体"/>
              <a:cs typeface="黑体"/>
            </a:endParaRPr>
          </a:p>
          <a:p>
            <a:pPr marL="1507490" indent="-356235">
              <a:lnSpc>
                <a:spcPct val="100000"/>
              </a:lnSpc>
              <a:spcBef>
                <a:spcPts val="1680"/>
              </a:spcBef>
              <a:buSzPct val="96428"/>
              <a:buAutoNum type="arabicPeriod" startAt="2"/>
              <a:tabLst>
                <a:tab pos="1507490" algn="l"/>
              </a:tabLst>
            </a:pPr>
            <a:r>
              <a:rPr dirty="0" sz="2800">
                <a:latin typeface="黑体"/>
                <a:cs typeface="黑体"/>
              </a:rPr>
              <a:t>下载并完成抛体运动练习</a:t>
            </a:r>
            <a:r>
              <a:rPr dirty="0" sz="2800" spc="-5">
                <a:latin typeface="黑体"/>
                <a:cs typeface="黑体"/>
              </a:rPr>
              <a:t>一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904" y="3729253"/>
            <a:ext cx="19380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21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中学</a:t>
            </a:r>
            <a:endParaRPr sz="21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0125" y="3594430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4888" y="3628644"/>
            <a:ext cx="600455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16325">
              <a:lnSpc>
                <a:spcPct val="100000"/>
              </a:lnSpc>
              <a:spcBef>
                <a:spcPts val="100"/>
              </a:spcBef>
            </a:pPr>
            <a:r>
              <a:rPr dirty="0"/>
              <a:t>学习目标及任务</a:t>
            </a:r>
          </a:p>
          <a:p>
            <a:pPr marL="697230" marR="5080">
              <a:lnSpc>
                <a:spcPct val="150000"/>
              </a:lnSpc>
              <a:spcBef>
                <a:spcPts val="415"/>
              </a:spcBef>
              <a:buSzPct val="96428"/>
              <a:buAutoNum type="arabicPeriod"/>
              <a:tabLst>
                <a:tab pos="1054100" algn="l"/>
              </a:tabLst>
            </a:pP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知道什么是曲线运动及曲线运动的特点，理解并会确定曲线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运 </a:t>
            </a: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动中速度的方向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.</a:t>
            </a:r>
            <a:endParaRPr sz="2800">
              <a:latin typeface="黑体"/>
              <a:cs typeface="黑体"/>
            </a:endParaRPr>
          </a:p>
          <a:p>
            <a:pPr marL="1052830" indent="-355600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1054100" algn="l"/>
              </a:tabLst>
            </a:pP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明确曲线运动的产生条件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.</a:t>
            </a:r>
            <a:endParaRPr sz="2800">
              <a:latin typeface="黑体"/>
              <a:cs typeface="黑体"/>
            </a:endParaRPr>
          </a:p>
          <a:p>
            <a:pPr marL="1052830" indent="-355600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1054100" algn="l"/>
              </a:tabLst>
            </a:pP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理解合运动、分运动的概念，知道运动合成与分解的方法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.</a:t>
            </a:r>
            <a:endParaRPr sz="2800">
              <a:latin typeface="黑体"/>
              <a:cs typeface="黑体"/>
            </a:endParaRPr>
          </a:p>
          <a:p>
            <a:pPr marL="1052830" indent="-355600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1054100" algn="l"/>
              </a:tabLst>
            </a:pP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能运用运动合成和分解的思想分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析</a:t>
            </a:r>
            <a:r>
              <a:rPr dirty="0" sz="2800" spc="-10" b="0">
                <a:solidFill>
                  <a:srgbClr val="000000"/>
                </a:solidFill>
                <a:latin typeface="黑体"/>
                <a:cs typeface="黑体"/>
              </a:rPr>
              <a:t> </a:t>
            </a:r>
            <a:r>
              <a:rPr dirty="0" sz="2800" b="0">
                <a:solidFill>
                  <a:srgbClr val="000000"/>
                </a:solidFill>
                <a:latin typeface="黑体"/>
                <a:cs typeface="黑体"/>
              </a:rPr>
              <a:t>“小船渡河”问题</a:t>
            </a:r>
            <a:r>
              <a:rPr dirty="0" sz="2800" spc="-5" b="0">
                <a:solidFill>
                  <a:srgbClr val="000000"/>
                </a:solidFill>
                <a:latin typeface="黑体"/>
                <a:cs typeface="黑体"/>
              </a:rPr>
              <a:t>.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32688" y="3477767"/>
            <a:ext cx="2827019" cy="160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58100" y="2831592"/>
            <a:ext cx="2674620" cy="1918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7535" y="3235451"/>
            <a:ext cx="2534412" cy="2159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2210" y="752555"/>
            <a:ext cx="10004425" cy="2007870"/>
          </a:xfrm>
          <a:prstGeom prst="rect">
            <a:avLst/>
          </a:prstGeom>
        </p:spPr>
        <p:txBody>
          <a:bodyPr wrap="square" lIns="0" tIns="276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3200">
                <a:latin typeface="黑体"/>
                <a:cs typeface="黑体"/>
              </a:rPr>
              <a:t>一、曲线运</a:t>
            </a:r>
            <a:r>
              <a:rPr dirty="0" sz="3200" spc="5">
                <a:latin typeface="黑体"/>
                <a:cs typeface="黑体"/>
              </a:rPr>
              <a:t>动</a:t>
            </a:r>
            <a:endParaRPr sz="3200">
              <a:latin typeface="黑体"/>
              <a:cs typeface="黑体"/>
            </a:endParaRPr>
          </a:p>
          <a:p>
            <a:pPr marL="656590">
              <a:lnSpc>
                <a:spcPct val="100000"/>
              </a:lnSpc>
              <a:spcBef>
                <a:spcPts val="1805"/>
              </a:spcBef>
            </a:pPr>
            <a:r>
              <a:rPr dirty="0" sz="2800" spc="-5">
                <a:latin typeface="黑体"/>
                <a:cs typeface="黑体"/>
              </a:rPr>
              <a:t>1.</a:t>
            </a:r>
            <a:r>
              <a:rPr dirty="0" sz="2800">
                <a:latin typeface="黑体"/>
                <a:cs typeface="黑体"/>
              </a:rPr>
              <a:t>定义：运动的轨迹是曲线的运动</a:t>
            </a:r>
            <a:r>
              <a:rPr dirty="0" sz="2800" spc="-5">
                <a:latin typeface="黑体"/>
                <a:cs typeface="黑体"/>
              </a:rPr>
              <a:t>.</a:t>
            </a:r>
            <a:endParaRPr sz="2800">
              <a:latin typeface="黑体"/>
              <a:cs typeface="黑体"/>
            </a:endParaRPr>
          </a:p>
          <a:p>
            <a:pPr marL="518159">
              <a:lnSpc>
                <a:spcPct val="100000"/>
              </a:lnSpc>
              <a:spcBef>
                <a:spcPts val="1639"/>
              </a:spcBef>
            </a:pPr>
            <a:r>
              <a:rPr dirty="0" baseline="1157" sz="3600">
                <a:solidFill>
                  <a:srgbClr val="390000"/>
                </a:solidFill>
                <a:latin typeface="楷体"/>
                <a:cs typeface="楷体"/>
              </a:rPr>
              <a:t>*曲线运动的速度方向？</a:t>
            </a:r>
            <a:r>
              <a:rPr dirty="0" baseline="1157" sz="3600" spc="142">
                <a:solidFill>
                  <a:srgbClr val="390000"/>
                </a:solidFill>
                <a:latin typeface="楷体"/>
                <a:cs typeface="楷体"/>
              </a:rPr>
              <a:t> </a:t>
            </a:r>
            <a:r>
              <a:rPr dirty="0" sz="2400">
                <a:solidFill>
                  <a:srgbClr val="390000"/>
                </a:solidFill>
                <a:latin typeface="楷体"/>
                <a:cs typeface="楷体"/>
              </a:rPr>
              <a:t>某时刻的速度方向就是该位置曲线的切线方向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7334" y="4420641"/>
            <a:ext cx="4620895" cy="16383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b="1">
                <a:solidFill>
                  <a:srgbClr val="390000"/>
                </a:solidFill>
                <a:latin typeface="楷体"/>
                <a:cs typeface="楷体"/>
              </a:rPr>
              <a:t>理论推导</a:t>
            </a:r>
            <a:r>
              <a:rPr dirty="0" sz="2000" spc="-5" b="1">
                <a:solidFill>
                  <a:srgbClr val="390000"/>
                </a:solidFill>
                <a:latin typeface="楷体"/>
                <a:cs typeface="楷体"/>
              </a:rPr>
              <a:t>：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solidFill>
                  <a:srgbClr val="390000"/>
                </a:solidFill>
                <a:latin typeface="楷体"/>
                <a:cs typeface="楷体"/>
              </a:rPr>
              <a:t>a.</a:t>
            </a:r>
            <a:r>
              <a:rPr dirty="0" sz="2000" b="1">
                <a:solidFill>
                  <a:srgbClr val="390000"/>
                </a:solidFill>
                <a:latin typeface="楷体"/>
                <a:cs typeface="楷体"/>
              </a:rPr>
              <a:t>首先明确一个数学概念：什么是切线</a:t>
            </a:r>
            <a:r>
              <a:rPr dirty="0" sz="2000" spc="-5" b="1">
                <a:solidFill>
                  <a:srgbClr val="390000"/>
                </a:solidFill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000" spc="-5" b="1">
                <a:solidFill>
                  <a:srgbClr val="390000"/>
                </a:solidFill>
                <a:latin typeface="楷体"/>
                <a:cs typeface="楷体"/>
              </a:rPr>
              <a:t>b.</a:t>
            </a:r>
            <a:r>
              <a:rPr dirty="0" sz="2000" b="1">
                <a:solidFill>
                  <a:srgbClr val="390000"/>
                </a:solidFill>
                <a:latin typeface="楷体"/>
                <a:cs typeface="楷体"/>
              </a:rPr>
              <a:t>其次速度的定义：</a:t>
            </a:r>
            <a:r>
              <a:rPr dirty="0" sz="3200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sz="3200" spc="-10" b="1" i="1">
                <a:solidFill>
                  <a:srgbClr val="390000"/>
                </a:solidFill>
                <a:latin typeface="Book Antiqua"/>
                <a:cs typeface="Book Antiqua"/>
              </a:rPr>
              <a:t> </a:t>
            </a:r>
            <a:r>
              <a:rPr dirty="0" sz="3200" b="1" i="1">
                <a:solidFill>
                  <a:srgbClr val="390000"/>
                </a:solidFill>
                <a:latin typeface="Times New Roman"/>
                <a:cs typeface="Times New Roman"/>
              </a:rPr>
              <a:t>=</a:t>
            </a:r>
            <a:r>
              <a:rPr dirty="0" sz="3200" spc="-10" b="1" i="1">
                <a:solidFill>
                  <a:srgbClr val="39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390000"/>
                </a:solidFill>
                <a:latin typeface="Times New Roman"/>
                <a:cs typeface="Times New Roman"/>
              </a:rPr>
              <a:t>x</a:t>
            </a:r>
            <a:r>
              <a:rPr dirty="0" sz="3200" spc="-10" b="1" i="1">
                <a:solidFill>
                  <a:srgbClr val="39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390000"/>
                </a:solidFill>
                <a:latin typeface="Times New Roman"/>
                <a:cs typeface="Times New Roman"/>
              </a:rPr>
              <a:t>/</a:t>
            </a:r>
            <a:r>
              <a:rPr dirty="0" sz="3200" spc="-10" b="1" i="1">
                <a:solidFill>
                  <a:srgbClr val="390000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390000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34656" y="963167"/>
            <a:ext cx="2799588" cy="1223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210" y="1209611"/>
            <a:ext cx="2464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一、曲线运</a:t>
            </a:r>
            <a:r>
              <a:rPr dirty="0" sz="3200" spc="5">
                <a:latin typeface="黑体"/>
                <a:cs typeface="黑体"/>
              </a:rPr>
              <a:t>动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6996" y="3482505"/>
            <a:ext cx="170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  <a:latin typeface="楷体"/>
                <a:cs typeface="楷体"/>
              </a:rPr>
              <a:t>*速度是矢量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3894" y="1476184"/>
            <a:ext cx="3285909" cy="139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61714" y="1262138"/>
            <a:ext cx="202454" cy="147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5367" y="1810359"/>
            <a:ext cx="5918200" cy="229679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800" spc="-5">
                <a:latin typeface="黑体"/>
                <a:cs typeface="黑体"/>
              </a:rPr>
              <a:t>2.</a:t>
            </a:r>
            <a:r>
              <a:rPr dirty="0" sz="2800">
                <a:latin typeface="黑体"/>
                <a:cs typeface="黑体"/>
              </a:rPr>
              <a:t>特点</a:t>
            </a:r>
            <a:r>
              <a:rPr dirty="0" sz="2800" spc="-5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  <a:p>
            <a:pPr marL="922655" indent="-889000">
              <a:lnSpc>
                <a:spcPct val="100000"/>
              </a:lnSpc>
              <a:spcBef>
                <a:spcPts val="1425"/>
              </a:spcBef>
              <a:buSzPct val="96428"/>
              <a:buAutoNum type="arabicPlain"/>
              <a:tabLst>
                <a:tab pos="923290" algn="l"/>
              </a:tabLst>
            </a:pPr>
            <a:r>
              <a:rPr dirty="0" sz="2800">
                <a:latin typeface="楷体"/>
                <a:cs typeface="楷体"/>
              </a:rPr>
              <a:t>轨迹是曲</a:t>
            </a:r>
            <a:r>
              <a:rPr dirty="0" sz="2800" spc="-5">
                <a:latin typeface="楷体"/>
                <a:cs typeface="楷体"/>
              </a:rPr>
              <a:t>线</a:t>
            </a:r>
            <a:endParaRPr sz="2800">
              <a:latin typeface="楷体"/>
              <a:cs typeface="楷体"/>
            </a:endParaRPr>
          </a:p>
          <a:p>
            <a:pPr marL="927735" indent="-889000">
              <a:lnSpc>
                <a:spcPct val="100000"/>
              </a:lnSpc>
              <a:spcBef>
                <a:spcPts val="969"/>
              </a:spcBef>
              <a:buSzPct val="96428"/>
              <a:buAutoNum type="arabicPlain"/>
              <a:tabLst>
                <a:tab pos="927735" algn="l"/>
              </a:tabLst>
            </a:pPr>
            <a:r>
              <a:rPr dirty="0" sz="2800">
                <a:latin typeface="楷体"/>
                <a:cs typeface="楷体"/>
              </a:rPr>
              <a:t>曲线运动的速度方向时刻在改</a:t>
            </a:r>
            <a:r>
              <a:rPr dirty="0" sz="2800" spc="-5">
                <a:latin typeface="楷体"/>
                <a:cs typeface="楷体"/>
              </a:rPr>
              <a:t>变</a:t>
            </a:r>
            <a:endParaRPr sz="2800">
              <a:latin typeface="楷体"/>
              <a:cs typeface="楷体"/>
            </a:endParaRPr>
          </a:p>
          <a:p>
            <a:pPr marL="941069" indent="-889000">
              <a:lnSpc>
                <a:spcPct val="100000"/>
              </a:lnSpc>
              <a:spcBef>
                <a:spcPts val="630"/>
              </a:spcBef>
              <a:buSzPct val="96428"/>
              <a:buAutoNum type="arabicPlain"/>
              <a:tabLst>
                <a:tab pos="941705" algn="l"/>
              </a:tabLst>
            </a:pPr>
            <a:r>
              <a:rPr dirty="0" sz="2800">
                <a:latin typeface="楷体"/>
                <a:cs typeface="楷体"/>
              </a:rPr>
              <a:t>曲线运动一定是变速运</a:t>
            </a:r>
            <a:r>
              <a:rPr dirty="0" sz="2800" spc="-5">
                <a:latin typeface="楷体"/>
                <a:cs typeface="楷体"/>
              </a:rPr>
              <a:t>动</a:t>
            </a:r>
            <a:endParaRPr sz="2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3081527"/>
            <a:ext cx="2467355" cy="2333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36665" y="3053219"/>
            <a:ext cx="2853055" cy="1824989"/>
          </a:xfrm>
          <a:custGeom>
            <a:avLst/>
            <a:gdLst/>
            <a:ahLst/>
            <a:cxnLst/>
            <a:rect l="l" t="t" r="r" b="b"/>
            <a:pathLst>
              <a:path w="2853054" h="1824989">
                <a:moveTo>
                  <a:pt x="128574" y="97891"/>
                </a:moveTo>
                <a:lnTo>
                  <a:pt x="0" y="16065"/>
                </a:lnTo>
                <a:lnTo>
                  <a:pt x="10223" y="0"/>
                </a:lnTo>
                <a:lnTo>
                  <a:pt x="138798" y="81813"/>
                </a:lnTo>
                <a:lnTo>
                  <a:pt x="128574" y="97891"/>
                </a:lnTo>
                <a:close/>
              </a:path>
              <a:path w="2853054" h="1824989">
                <a:moveTo>
                  <a:pt x="305358" y="210388"/>
                </a:moveTo>
                <a:lnTo>
                  <a:pt x="176783" y="128574"/>
                </a:lnTo>
                <a:lnTo>
                  <a:pt x="187007" y="112496"/>
                </a:lnTo>
                <a:lnTo>
                  <a:pt x="315582" y="194322"/>
                </a:lnTo>
                <a:lnTo>
                  <a:pt x="305358" y="210388"/>
                </a:lnTo>
                <a:close/>
              </a:path>
              <a:path w="2853054" h="1824989">
                <a:moveTo>
                  <a:pt x="482142" y="322897"/>
                </a:moveTo>
                <a:lnTo>
                  <a:pt x="353568" y="241071"/>
                </a:lnTo>
                <a:lnTo>
                  <a:pt x="363804" y="225005"/>
                </a:lnTo>
                <a:lnTo>
                  <a:pt x="492378" y="306819"/>
                </a:lnTo>
                <a:lnTo>
                  <a:pt x="482142" y="322897"/>
                </a:lnTo>
                <a:close/>
              </a:path>
              <a:path w="2853054" h="1824989">
                <a:moveTo>
                  <a:pt x="658939" y="435394"/>
                </a:moveTo>
                <a:lnTo>
                  <a:pt x="530364" y="353580"/>
                </a:lnTo>
                <a:lnTo>
                  <a:pt x="540588" y="337502"/>
                </a:lnTo>
                <a:lnTo>
                  <a:pt x="669162" y="419328"/>
                </a:lnTo>
                <a:lnTo>
                  <a:pt x="658939" y="435394"/>
                </a:lnTo>
                <a:close/>
              </a:path>
              <a:path w="2853054" h="1824989">
                <a:moveTo>
                  <a:pt x="835723" y="547890"/>
                </a:moveTo>
                <a:lnTo>
                  <a:pt x="707148" y="466077"/>
                </a:lnTo>
                <a:lnTo>
                  <a:pt x="717384" y="449999"/>
                </a:lnTo>
                <a:lnTo>
                  <a:pt x="845959" y="531825"/>
                </a:lnTo>
                <a:lnTo>
                  <a:pt x="835723" y="547890"/>
                </a:lnTo>
                <a:close/>
              </a:path>
              <a:path w="2853054" h="1824989">
                <a:moveTo>
                  <a:pt x="1012520" y="660400"/>
                </a:moveTo>
                <a:lnTo>
                  <a:pt x="883945" y="578573"/>
                </a:lnTo>
                <a:lnTo>
                  <a:pt x="894168" y="562508"/>
                </a:lnTo>
                <a:lnTo>
                  <a:pt x="1022743" y="644321"/>
                </a:lnTo>
                <a:lnTo>
                  <a:pt x="1012520" y="660400"/>
                </a:lnTo>
                <a:close/>
              </a:path>
              <a:path w="2853054" h="1824989">
                <a:moveTo>
                  <a:pt x="1189304" y="772896"/>
                </a:moveTo>
                <a:lnTo>
                  <a:pt x="1060729" y="691083"/>
                </a:lnTo>
                <a:lnTo>
                  <a:pt x="1070952" y="675004"/>
                </a:lnTo>
                <a:lnTo>
                  <a:pt x="1199527" y="756831"/>
                </a:lnTo>
                <a:lnTo>
                  <a:pt x="1189304" y="772896"/>
                </a:lnTo>
                <a:close/>
              </a:path>
              <a:path w="2853054" h="1824989">
                <a:moveTo>
                  <a:pt x="1366088" y="885405"/>
                </a:moveTo>
                <a:lnTo>
                  <a:pt x="1237513" y="803579"/>
                </a:lnTo>
                <a:lnTo>
                  <a:pt x="1247749" y="787514"/>
                </a:lnTo>
                <a:lnTo>
                  <a:pt x="1376324" y="869327"/>
                </a:lnTo>
                <a:lnTo>
                  <a:pt x="1366088" y="885405"/>
                </a:lnTo>
                <a:close/>
              </a:path>
              <a:path w="2853054" h="1824989">
                <a:moveTo>
                  <a:pt x="1542884" y="997902"/>
                </a:moveTo>
                <a:lnTo>
                  <a:pt x="1414310" y="916089"/>
                </a:lnTo>
                <a:lnTo>
                  <a:pt x="1424533" y="900010"/>
                </a:lnTo>
                <a:lnTo>
                  <a:pt x="1553108" y="981837"/>
                </a:lnTo>
                <a:lnTo>
                  <a:pt x="1542884" y="997902"/>
                </a:lnTo>
                <a:close/>
              </a:path>
              <a:path w="2853054" h="1824989">
                <a:moveTo>
                  <a:pt x="1719668" y="1110411"/>
                </a:moveTo>
                <a:lnTo>
                  <a:pt x="1591094" y="1028585"/>
                </a:lnTo>
                <a:lnTo>
                  <a:pt x="1601330" y="1012520"/>
                </a:lnTo>
                <a:lnTo>
                  <a:pt x="1729905" y="1094333"/>
                </a:lnTo>
                <a:lnTo>
                  <a:pt x="1719668" y="1110411"/>
                </a:lnTo>
                <a:close/>
              </a:path>
              <a:path w="2853054" h="1824989">
                <a:moveTo>
                  <a:pt x="1896465" y="1222908"/>
                </a:moveTo>
                <a:lnTo>
                  <a:pt x="1767890" y="1141095"/>
                </a:lnTo>
                <a:lnTo>
                  <a:pt x="1778114" y="1125016"/>
                </a:lnTo>
                <a:lnTo>
                  <a:pt x="1906689" y="1206842"/>
                </a:lnTo>
                <a:lnTo>
                  <a:pt x="1896465" y="1222908"/>
                </a:lnTo>
                <a:close/>
              </a:path>
              <a:path w="2853054" h="1824989">
                <a:moveTo>
                  <a:pt x="2073249" y="1335417"/>
                </a:moveTo>
                <a:lnTo>
                  <a:pt x="1944674" y="1253591"/>
                </a:lnTo>
                <a:lnTo>
                  <a:pt x="1954898" y="1237526"/>
                </a:lnTo>
                <a:lnTo>
                  <a:pt x="2083473" y="1319339"/>
                </a:lnTo>
                <a:lnTo>
                  <a:pt x="2073249" y="1335417"/>
                </a:lnTo>
                <a:close/>
              </a:path>
              <a:path w="2853054" h="1824989">
                <a:moveTo>
                  <a:pt x="2250046" y="1447914"/>
                </a:moveTo>
                <a:lnTo>
                  <a:pt x="2121471" y="1366100"/>
                </a:lnTo>
                <a:lnTo>
                  <a:pt x="2131695" y="1350022"/>
                </a:lnTo>
                <a:lnTo>
                  <a:pt x="2260269" y="1431848"/>
                </a:lnTo>
                <a:lnTo>
                  <a:pt x="2250046" y="1447914"/>
                </a:lnTo>
                <a:close/>
              </a:path>
              <a:path w="2853054" h="1824989">
                <a:moveTo>
                  <a:pt x="2426830" y="1560423"/>
                </a:moveTo>
                <a:lnTo>
                  <a:pt x="2298255" y="1478597"/>
                </a:lnTo>
                <a:lnTo>
                  <a:pt x="2308479" y="1462519"/>
                </a:lnTo>
                <a:lnTo>
                  <a:pt x="2437053" y="1544345"/>
                </a:lnTo>
                <a:lnTo>
                  <a:pt x="2426830" y="1560423"/>
                </a:lnTo>
                <a:close/>
              </a:path>
              <a:path w="2853054" h="1824989">
                <a:moveTo>
                  <a:pt x="2603614" y="1672920"/>
                </a:moveTo>
                <a:lnTo>
                  <a:pt x="2475039" y="1591094"/>
                </a:lnTo>
                <a:lnTo>
                  <a:pt x="2485275" y="1575028"/>
                </a:lnTo>
                <a:lnTo>
                  <a:pt x="2613850" y="1656841"/>
                </a:lnTo>
                <a:lnTo>
                  <a:pt x="2603614" y="1672920"/>
                </a:lnTo>
                <a:close/>
              </a:path>
              <a:path w="2853054" h="1824989">
                <a:moveTo>
                  <a:pt x="2780410" y="1785416"/>
                </a:moveTo>
                <a:lnTo>
                  <a:pt x="2651836" y="1703603"/>
                </a:lnTo>
                <a:lnTo>
                  <a:pt x="2662059" y="1687525"/>
                </a:lnTo>
                <a:lnTo>
                  <a:pt x="2790634" y="1769351"/>
                </a:lnTo>
                <a:lnTo>
                  <a:pt x="2780410" y="1785416"/>
                </a:lnTo>
                <a:close/>
              </a:path>
              <a:path w="2853054" h="1824989">
                <a:moveTo>
                  <a:pt x="2842590" y="1824989"/>
                </a:moveTo>
                <a:lnTo>
                  <a:pt x="2828620" y="1816100"/>
                </a:lnTo>
                <a:lnTo>
                  <a:pt x="2838856" y="1800034"/>
                </a:lnTo>
                <a:lnTo>
                  <a:pt x="2852813" y="1808924"/>
                </a:lnTo>
                <a:lnTo>
                  <a:pt x="2842590" y="1824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0654" y="3447021"/>
            <a:ext cx="843280" cy="1968500"/>
          </a:xfrm>
          <a:custGeom>
            <a:avLst/>
            <a:gdLst/>
            <a:ahLst/>
            <a:cxnLst/>
            <a:rect l="l" t="t" r="r" b="b"/>
            <a:pathLst>
              <a:path w="843279" h="1968500">
                <a:moveTo>
                  <a:pt x="790473" y="1968500"/>
                </a:moveTo>
                <a:lnTo>
                  <a:pt x="762749" y="1955800"/>
                </a:lnTo>
                <a:lnTo>
                  <a:pt x="766838" y="1943100"/>
                </a:lnTo>
                <a:lnTo>
                  <a:pt x="770724" y="1930400"/>
                </a:lnTo>
                <a:lnTo>
                  <a:pt x="774446" y="1905000"/>
                </a:lnTo>
                <a:lnTo>
                  <a:pt x="777989" y="1892300"/>
                </a:lnTo>
                <a:lnTo>
                  <a:pt x="781380" y="1879600"/>
                </a:lnTo>
                <a:lnTo>
                  <a:pt x="784593" y="1866900"/>
                </a:lnTo>
                <a:lnTo>
                  <a:pt x="787641" y="1841500"/>
                </a:lnTo>
                <a:lnTo>
                  <a:pt x="790524" y="1828800"/>
                </a:lnTo>
                <a:lnTo>
                  <a:pt x="793242" y="1816100"/>
                </a:lnTo>
                <a:lnTo>
                  <a:pt x="795794" y="1790700"/>
                </a:lnTo>
                <a:lnTo>
                  <a:pt x="798169" y="1778000"/>
                </a:lnTo>
                <a:lnTo>
                  <a:pt x="800392" y="1765300"/>
                </a:lnTo>
                <a:lnTo>
                  <a:pt x="802449" y="1752600"/>
                </a:lnTo>
                <a:lnTo>
                  <a:pt x="804341" y="1727200"/>
                </a:lnTo>
                <a:lnTo>
                  <a:pt x="806069" y="1714500"/>
                </a:lnTo>
                <a:lnTo>
                  <a:pt x="807631" y="1701800"/>
                </a:lnTo>
                <a:lnTo>
                  <a:pt x="809028" y="1676400"/>
                </a:lnTo>
                <a:lnTo>
                  <a:pt x="810260" y="1663700"/>
                </a:lnTo>
                <a:lnTo>
                  <a:pt x="811326" y="1651000"/>
                </a:lnTo>
                <a:lnTo>
                  <a:pt x="812228" y="1625600"/>
                </a:lnTo>
                <a:lnTo>
                  <a:pt x="813562" y="1600200"/>
                </a:lnTo>
                <a:lnTo>
                  <a:pt x="814222" y="1562100"/>
                </a:lnTo>
                <a:lnTo>
                  <a:pt x="814247" y="1524000"/>
                </a:lnTo>
                <a:lnTo>
                  <a:pt x="813625" y="1498600"/>
                </a:lnTo>
                <a:lnTo>
                  <a:pt x="812355" y="1460500"/>
                </a:lnTo>
                <a:lnTo>
                  <a:pt x="810437" y="1435100"/>
                </a:lnTo>
                <a:lnTo>
                  <a:pt x="807885" y="1397000"/>
                </a:lnTo>
                <a:lnTo>
                  <a:pt x="804684" y="1358900"/>
                </a:lnTo>
                <a:lnTo>
                  <a:pt x="800862" y="1333500"/>
                </a:lnTo>
                <a:lnTo>
                  <a:pt x="796391" y="1295400"/>
                </a:lnTo>
                <a:lnTo>
                  <a:pt x="791286" y="1257300"/>
                </a:lnTo>
                <a:lnTo>
                  <a:pt x="785558" y="1231900"/>
                </a:lnTo>
                <a:lnTo>
                  <a:pt x="779195" y="1193800"/>
                </a:lnTo>
                <a:lnTo>
                  <a:pt x="772198" y="1168400"/>
                </a:lnTo>
                <a:lnTo>
                  <a:pt x="764578" y="1130300"/>
                </a:lnTo>
                <a:lnTo>
                  <a:pt x="756348" y="1092200"/>
                </a:lnTo>
                <a:lnTo>
                  <a:pt x="747483" y="1066800"/>
                </a:lnTo>
                <a:lnTo>
                  <a:pt x="737997" y="1028700"/>
                </a:lnTo>
                <a:lnTo>
                  <a:pt x="727900" y="1003300"/>
                </a:lnTo>
                <a:lnTo>
                  <a:pt x="717181" y="965200"/>
                </a:lnTo>
                <a:lnTo>
                  <a:pt x="705840" y="939800"/>
                </a:lnTo>
                <a:lnTo>
                  <a:pt x="693902" y="901700"/>
                </a:lnTo>
                <a:lnTo>
                  <a:pt x="681342" y="876300"/>
                </a:lnTo>
                <a:lnTo>
                  <a:pt x="668185" y="838200"/>
                </a:lnTo>
                <a:lnTo>
                  <a:pt x="654418" y="812800"/>
                </a:lnTo>
                <a:lnTo>
                  <a:pt x="640041" y="774700"/>
                </a:lnTo>
                <a:lnTo>
                  <a:pt x="625055" y="749300"/>
                </a:lnTo>
                <a:lnTo>
                  <a:pt x="609485" y="711200"/>
                </a:lnTo>
                <a:lnTo>
                  <a:pt x="593305" y="685800"/>
                </a:lnTo>
                <a:lnTo>
                  <a:pt x="585025" y="673100"/>
                </a:lnTo>
                <a:lnTo>
                  <a:pt x="576567" y="647700"/>
                </a:lnTo>
                <a:lnTo>
                  <a:pt x="567956" y="635000"/>
                </a:lnTo>
                <a:lnTo>
                  <a:pt x="559193" y="622300"/>
                </a:lnTo>
                <a:lnTo>
                  <a:pt x="550291" y="609600"/>
                </a:lnTo>
                <a:lnTo>
                  <a:pt x="541235" y="596900"/>
                </a:lnTo>
                <a:lnTo>
                  <a:pt x="532028" y="584200"/>
                </a:lnTo>
                <a:lnTo>
                  <a:pt x="522681" y="558800"/>
                </a:lnTo>
                <a:lnTo>
                  <a:pt x="513181" y="546100"/>
                </a:lnTo>
                <a:lnTo>
                  <a:pt x="503542" y="533400"/>
                </a:lnTo>
                <a:lnTo>
                  <a:pt x="493750" y="520700"/>
                </a:lnTo>
                <a:lnTo>
                  <a:pt x="483819" y="508000"/>
                </a:lnTo>
                <a:lnTo>
                  <a:pt x="473735" y="495300"/>
                </a:lnTo>
                <a:lnTo>
                  <a:pt x="463499" y="482600"/>
                </a:lnTo>
                <a:lnTo>
                  <a:pt x="453123" y="457200"/>
                </a:lnTo>
                <a:lnTo>
                  <a:pt x="442607" y="444500"/>
                </a:lnTo>
                <a:lnTo>
                  <a:pt x="431939" y="431800"/>
                </a:lnTo>
                <a:lnTo>
                  <a:pt x="421132" y="419100"/>
                </a:lnTo>
                <a:lnTo>
                  <a:pt x="410171" y="406400"/>
                </a:lnTo>
                <a:lnTo>
                  <a:pt x="399072" y="393700"/>
                </a:lnTo>
                <a:lnTo>
                  <a:pt x="387819" y="381000"/>
                </a:lnTo>
                <a:lnTo>
                  <a:pt x="376440" y="368300"/>
                </a:lnTo>
                <a:lnTo>
                  <a:pt x="364896" y="355600"/>
                </a:lnTo>
                <a:lnTo>
                  <a:pt x="353225" y="342900"/>
                </a:lnTo>
                <a:lnTo>
                  <a:pt x="341401" y="317500"/>
                </a:lnTo>
                <a:lnTo>
                  <a:pt x="329438" y="304800"/>
                </a:lnTo>
                <a:lnTo>
                  <a:pt x="317334" y="292100"/>
                </a:lnTo>
                <a:lnTo>
                  <a:pt x="305092" y="279400"/>
                </a:lnTo>
                <a:lnTo>
                  <a:pt x="292696" y="266700"/>
                </a:lnTo>
                <a:lnTo>
                  <a:pt x="280162" y="254000"/>
                </a:lnTo>
                <a:lnTo>
                  <a:pt x="267487" y="241300"/>
                </a:lnTo>
                <a:lnTo>
                  <a:pt x="254673" y="228600"/>
                </a:lnTo>
                <a:lnTo>
                  <a:pt x="241706" y="215900"/>
                </a:lnTo>
                <a:lnTo>
                  <a:pt x="228612" y="203200"/>
                </a:lnTo>
                <a:lnTo>
                  <a:pt x="215366" y="190500"/>
                </a:lnTo>
                <a:lnTo>
                  <a:pt x="201993" y="177800"/>
                </a:lnTo>
                <a:lnTo>
                  <a:pt x="188468" y="165100"/>
                </a:lnTo>
                <a:lnTo>
                  <a:pt x="174802" y="152400"/>
                </a:lnTo>
                <a:lnTo>
                  <a:pt x="160997" y="139700"/>
                </a:lnTo>
                <a:lnTo>
                  <a:pt x="147066" y="127000"/>
                </a:lnTo>
                <a:lnTo>
                  <a:pt x="132981" y="114300"/>
                </a:lnTo>
                <a:lnTo>
                  <a:pt x="118757" y="101600"/>
                </a:lnTo>
                <a:lnTo>
                  <a:pt x="104495" y="101600"/>
                </a:lnTo>
                <a:lnTo>
                  <a:pt x="89903" y="88900"/>
                </a:lnTo>
                <a:lnTo>
                  <a:pt x="75260" y="76200"/>
                </a:lnTo>
                <a:lnTo>
                  <a:pt x="60490" y="63500"/>
                </a:lnTo>
                <a:lnTo>
                  <a:pt x="45567" y="50800"/>
                </a:lnTo>
                <a:lnTo>
                  <a:pt x="30518" y="38100"/>
                </a:lnTo>
                <a:lnTo>
                  <a:pt x="15328" y="25400"/>
                </a:lnTo>
                <a:lnTo>
                  <a:pt x="0" y="12700"/>
                </a:lnTo>
                <a:lnTo>
                  <a:pt x="16637" y="0"/>
                </a:lnTo>
                <a:lnTo>
                  <a:pt x="32131" y="0"/>
                </a:lnTo>
                <a:lnTo>
                  <a:pt x="62788" y="25400"/>
                </a:lnTo>
                <a:lnTo>
                  <a:pt x="92900" y="50800"/>
                </a:lnTo>
                <a:lnTo>
                  <a:pt x="122453" y="76200"/>
                </a:lnTo>
                <a:lnTo>
                  <a:pt x="151434" y="101600"/>
                </a:lnTo>
                <a:lnTo>
                  <a:pt x="179870" y="127000"/>
                </a:lnTo>
                <a:lnTo>
                  <a:pt x="235013" y="177800"/>
                </a:lnTo>
                <a:lnTo>
                  <a:pt x="274878" y="215900"/>
                </a:lnTo>
                <a:lnTo>
                  <a:pt x="313461" y="254000"/>
                </a:lnTo>
                <a:lnTo>
                  <a:pt x="350735" y="292100"/>
                </a:lnTo>
                <a:lnTo>
                  <a:pt x="386715" y="330200"/>
                </a:lnTo>
                <a:lnTo>
                  <a:pt x="421386" y="368300"/>
                </a:lnTo>
                <a:lnTo>
                  <a:pt x="432650" y="393700"/>
                </a:lnTo>
                <a:lnTo>
                  <a:pt x="443763" y="406400"/>
                </a:lnTo>
                <a:lnTo>
                  <a:pt x="476237" y="444500"/>
                </a:lnTo>
                <a:lnTo>
                  <a:pt x="507377" y="495300"/>
                </a:lnTo>
                <a:lnTo>
                  <a:pt x="517461" y="508000"/>
                </a:lnTo>
                <a:lnTo>
                  <a:pt x="546823" y="546100"/>
                </a:lnTo>
                <a:lnTo>
                  <a:pt x="565645" y="584200"/>
                </a:lnTo>
                <a:lnTo>
                  <a:pt x="574840" y="596900"/>
                </a:lnTo>
                <a:lnTo>
                  <a:pt x="583869" y="609600"/>
                </a:lnTo>
                <a:lnTo>
                  <a:pt x="592759" y="622300"/>
                </a:lnTo>
                <a:lnTo>
                  <a:pt x="601497" y="635000"/>
                </a:lnTo>
                <a:lnTo>
                  <a:pt x="610082" y="660400"/>
                </a:lnTo>
                <a:lnTo>
                  <a:pt x="618540" y="673100"/>
                </a:lnTo>
                <a:lnTo>
                  <a:pt x="634949" y="698500"/>
                </a:lnTo>
                <a:lnTo>
                  <a:pt x="650760" y="736600"/>
                </a:lnTo>
                <a:lnTo>
                  <a:pt x="665949" y="762000"/>
                </a:lnTo>
                <a:lnTo>
                  <a:pt x="680542" y="800100"/>
                </a:lnTo>
                <a:lnTo>
                  <a:pt x="694524" y="825500"/>
                </a:lnTo>
                <a:lnTo>
                  <a:pt x="707885" y="863600"/>
                </a:lnTo>
                <a:lnTo>
                  <a:pt x="720636" y="889000"/>
                </a:lnTo>
                <a:lnTo>
                  <a:pt x="732751" y="927100"/>
                </a:lnTo>
                <a:lnTo>
                  <a:pt x="744258" y="952500"/>
                </a:lnTo>
                <a:lnTo>
                  <a:pt x="755142" y="990600"/>
                </a:lnTo>
                <a:lnTo>
                  <a:pt x="765403" y="1028700"/>
                </a:lnTo>
                <a:lnTo>
                  <a:pt x="775030" y="1054100"/>
                </a:lnTo>
                <a:lnTo>
                  <a:pt x="784021" y="1092200"/>
                </a:lnTo>
                <a:lnTo>
                  <a:pt x="792391" y="1130300"/>
                </a:lnTo>
                <a:lnTo>
                  <a:pt x="800125" y="1155700"/>
                </a:lnTo>
                <a:lnTo>
                  <a:pt x="807224" y="1193800"/>
                </a:lnTo>
                <a:lnTo>
                  <a:pt x="813689" y="1219200"/>
                </a:lnTo>
                <a:lnTo>
                  <a:pt x="819505" y="1257300"/>
                </a:lnTo>
                <a:lnTo>
                  <a:pt x="824687" y="1295400"/>
                </a:lnTo>
                <a:lnTo>
                  <a:pt x="829233" y="1320800"/>
                </a:lnTo>
                <a:lnTo>
                  <a:pt x="833120" y="1358900"/>
                </a:lnTo>
                <a:lnTo>
                  <a:pt x="836371" y="1397000"/>
                </a:lnTo>
                <a:lnTo>
                  <a:pt x="838962" y="1422400"/>
                </a:lnTo>
                <a:lnTo>
                  <a:pt x="840905" y="1460500"/>
                </a:lnTo>
                <a:lnTo>
                  <a:pt x="842187" y="1498600"/>
                </a:lnTo>
                <a:lnTo>
                  <a:pt x="842822" y="1524000"/>
                </a:lnTo>
                <a:lnTo>
                  <a:pt x="842797" y="1562100"/>
                </a:lnTo>
                <a:lnTo>
                  <a:pt x="842111" y="1600200"/>
                </a:lnTo>
                <a:lnTo>
                  <a:pt x="840765" y="1625600"/>
                </a:lnTo>
                <a:lnTo>
                  <a:pt x="839851" y="1651000"/>
                </a:lnTo>
                <a:lnTo>
                  <a:pt x="838758" y="1663700"/>
                </a:lnTo>
                <a:lnTo>
                  <a:pt x="837501" y="1676400"/>
                </a:lnTo>
                <a:lnTo>
                  <a:pt x="836079" y="1701800"/>
                </a:lnTo>
                <a:lnTo>
                  <a:pt x="834491" y="1714500"/>
                </a:lnTo>
                <a:lnTo>
                  <a:pt x="832739" y="1727200"/>
                </a:lnTo>
                <a:lnTo>
                  <a:pt x="830821" y="1752600"/>
                </a:lnTo>
                <a:lnTo>
                  <a:pt x="828725" y="1765300"/>
                </a:lnTo>
                <a:lnTo>
                  <a:pt x="826465" y="1778000"/>
                </a:lnTo>
                <a:lnTo>
                  <a:pt x="824039" y="1803400"/>
                </a:lnTo>
                <a:lnTo>
                  <a:pt x="821448" y="1816100"/>
                </a:lnTo>
                <a:lnTo>
                  <a:pt x="818680" y="1828800"/>
                </a:lnTo>
                <a:lnTo>
                  <a:pt x="815746" y="1854200"/>
                </a:lnTo>
                <a:lnTo>
                  <a:pt x="812647" y="1866900"/>
                </a:lnTo>
                <a:lnTo>
                  <a:pt x="809371" y="1879600"/>
                </a:lnTo>
                <a:lnTo>
                  <a:pt x="805929" y="1905000"/>
                </a:lnTo>
                <a:lnTo>
                  <a:pt x="802322" y="1917700"/>
                </a:lnTo>
                <a:lnTo>
                  <a:pt x="798537" y="1930400"/>
                </a:lnTo>
                <a:lnTo>
                  <a:pt x="794575" y="1955800"/>
                </a:lnTo>
                <a:lnTo>
                  <a:pt x="790473" y="196850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21285" y="3549065"/>
            <a:ext cx="706755" cy="844550"/>
          </a:xfrm>
          <a:custGeom>
            <a:avLst/>
            <a:gdLst/>
            <a:ahLst/>
            <a:cxnLst/>
            <a:rect l="l" t="t" r="r" b="b"/>
            <a:pathLst>
              <a:path w="706754" h="844550">
                <a:moveTo>
                  <a:pt x="45732" y="789152"/>
                </a:moveTo>
                <a:lnTo>
                  <a:pt x="50010" y="761707"/>
                </a:lnTo>
                <a:lnTo>
                  <a:pt x="684771" y="0"/>
                </a:lnTo>
                <a:lnTo>
                  <a:pt x="706716" y="18287"/>
                </a:lnTo>
                <a:lnTo>
                  <a:pt x="71961" y="780001"/>
                </a:lnTo>
                <a:lnTo>
                  <a:pt x="45732" y="789152"/>
                </a:lnTo>
                <a:close/>
              </a:path>
              <a:path w="706754" h="844550">
                <a:moveTo>
                  <a:pt x="0" y="844029"/>
                </a:moveTo>
                <a:lnTo>
                  <a:pt x="58547" y="706831"/>
                </a:lnTo>
                <a:lnTo>
                  <a:pt x="50003" y="761716"/>
                </a:lnTo>
                <a:lnTo>
                  <a:pt x="23329" y="793724"/>
                </a:lnTo>
                <a:lnTo>
                  <a:pt x="45275" y="812025"/>
                </a:lnTo>
                <a:lnTo>
                  <a:pt x="48361" y="812025"/>
                </a:lnTo>
                <a:lnTo>
                  <a:pt x="0" y="844029"/>
                </a:lnTo>
                <a:close/>
              </a:path>
              <a:path w="706754" h="844550">
                <a:moveTo>
                  <a:pt x="48361" y="812025"/>
                </a:moveTo>
                <a:lnTo>
                  <a:pt x="45275" y="812025"/>
                </a:lnTo>
                <a:lnTo>
                  <a:pt x="71961" y="780001"/>
                </a:lnTo>
                <a:lnTo>
                  <a:pt x="124396" y="761707"/>
                </a:lnTo>
                <a:lnTo>
                  <a:pt x="48361" y="812025"/>
                </a:lnTo>
                <a:close/>
              </a:path>
              <a:path w="706754" h="844550">
                <a:moveTo>
                  <a:pt x="45275" y="812025"/>
                </a:moveTo>
                <a:lnTo>
                  <a:pt x="23329" y="793724"/>
                </a:lnTo>
                <a:lnTo>
                  <a:pt x="50003" y="761716"/>
                </a:lnTo>
                <a:lnTo>
                  <a:pt x="45732" y="789152"/>
                </a:lnTo>
                <a:lnTo>
                  <a:pt x="64335" y="789152"/>
                </a:lnTo>
                <a:lnTo>
                  <a:pt x="45275" y="812025"/>
                </a:lnTo>
                <a:close/>
              </a:path>
              <a:path w="706754" h="844550">
                <a:moveTo>
                  <a:pt x="64335" y="789152"/>
                </a:moveTo>
                <a:lnTo>
                  <a:pt x="45732" y="789152"/>
                </a:lnTo>
                <a:lnTo>
                  <a:pt x="71961" y="780001"/>
                </a:lnTo>
                <a:lnTo>
                  <a:pt x="64335" y="789152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59219" y="4557953"/>
            <a:ext cx="956944" cy="208915"/>
          </a:xfrm>
          <a:custGeom>
            <a:avLst/>
            <a:gdLst/>
            <a:ahLst/>
            <a:cxnLst/>
            <a:rect l="l" t="t" r="r" b="b"/>
            <a:pathLst>
              <a:path w="956945" h="208914">
                <a:moveTo>
                  <a:pt x="96247" y="189438"/>
                </a:moveTo>
                <a:lnTo>
                  <a:pt x="70205" y="179781"/>
                </a:lnTo>
                <a:lnTo>
                  <a:pt x="90972" y="161359"/>
                </a:lnTo>
                <a:lnTo>
                  <a:pt x="951522" y="0"/>
                </a:lnTo>
                <a:lnTo>
                  <a:pt x="956779" y="28092"/>
                </a:lnTo>
                <a:lnTo>
                  <a:pt x="96247" y="189438"/>
                </a:lnTo>
                <a:close/>
              </a:path>
              <a:path w="956945" h="208914">
                <a:moveTo>
                  <a:pt x="148323" y="208749"/>
                </a:moveTo>
                <a:lnTo>
                  <a:pt x="0" y="192951"/>
                </a:lnTo>
                <a:lnTo>
                  <a:pt x="132524" y="124498"/>
                </a:lnTo>
                <a:lnTo>
                  <a:pt x="90972" y="161359"/>
                </a:lnTo>
                <a:lnTo>
                  <a:pt x="50025" y="169037"/>
                </a:lnTo>
                <a:lnTo>
                  <a:pt x="55295" y="197116"/>
                </a:lnTo>
                <a:lnTo>
                  <a:pt x="116952" y="197116"/>
                </a:lnTo>
                <a:lnTo>
                  <a:pt x="148323" y="208749"/>
                </a:lnTo>
                <a:close/>
              </a:path>
              <a:path w="956945" h="208914">
                <a:moveTo>
                  <a:pt x="55295" y="197116"/>
                </a:moveTo>
                <a:lnTo>
                  <a:pt x="50025" y="169037"/>
                </a:lnTo>
                <a:lnTo>
                  <a:pt x="90972" y="161359"/>
                </a:lnTo>
                <a:lnTo>
                  <a:pt x="70205" y="179781"/>
                </a:lnTo>
                <a:lnTo>
                  <a:pt x="96247" y="189438"/>
                </a:lnTo>
                <a:lnTo>
                  <a:pt x="55295" y="197116"/>
                </a:lnTo>
                <a:close/>
              </a:path>
              <a:path w="956945" h="208914">
                <a:moveTo>
                  <a:pt x="116952" y="197116"/>
                </a:moveTo>
                <a:lnTo>
                  <a:pt x="55295" y="197116"/>
                </a:lnTo>
                <a:lnTo>
                  <a:pt x="96247" y="189438"/>
                </a:lnTo>
                <a:lnTo>
                  <a:pt x="116952" y="197116"/>
                </a:lnTo>
                <a:close/>
              </a:path>
            </a:pathLst>
          </a:custGeom>
          <a:solidFill>
            <a:srgbClr val="8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09358" y="3543934"/>
            <a:ext cx="762000" cy="491490"/>
          </a:xfrm>
          <a:custGeom>
            <a:avLst/>
            <a:gdLst/>
            <a:ahLst/>
            <a:cxnLst/>
            <a:rect l="l" t="t" r="r" b="b"/>
            <a:pathLst>
              <a:path w="762000" h="491489">
                <a:moveTo>
                  <a:pt x="633688" y="426788"/>
                </a:moveTo>
                <a:lnTo>
                  <a:pt x="0" y="24129"/>
                </a:lnTo>
                <a:lnTo>
                  <a:pt x="15328" y="0"/>
                </a:lnTo>
                <a:lnTo>
                  <a:pt x="649023" y="402661"/>
                </a:lnTo>
                <a:lnTo>
                  <a:pt x="633688" y="426788"/>
                </a:lnTo>
                <a:close/>
              </a:path>
              <a:path w="762000" h="491489">
                <a:moveTo>
                  <a:pt x="722665" y="445947"/>
                </a:moveTo>
                <a:lnTo>
                  <a:pt x="663841" y="445947"/>
                </a:lnTo>
                <a:lnTo>
                  <a:pt x="679170" y="421817"/>
                </a:lnTo>
                <a:lnTo>
                  <a:pt x="649023" y="402661"/>
                </a:lnTo>
                <a:lnTo>
                  <a:pt x="664349" y="378548"/>
                </a:lnTo>
                <a:lnTo>
                  <a:pt x="722665" y="445947"/>
                </a:lnTo>
                <a:close/>
              </a:path>
              <a:path w="762000" h="491489">
                <a:moveTo>
                  <a:pt x="663841" y="445947"/>
                </a:moveTo>
                <a:lnTo>
                  <a:pt x="633688" y="426788"/>
                </a:lnTo>
                <a:lnTo>
                  <a:pt x="649023" y="402661"/>
                </a:lnTo>
                <a:lnTo>
                  <a:pt x="679170" y="421817"/>
                </a:lnTo>
                <a:lnTo>
                  <a:pt x="663841" y="445947"/>
                </a:lnTo>
                <a:close/>
              </a:path>
              <a:path w="762000" h="491489">
                <a:moveTo>
                  <a:pt x="761949" y="491350"/>
                </a:moveTo>
                <a:lnTo>
                  <a:pt x="618362" y="450900"/>
                </a:lnTo>
                <a:lnTo>
                  <a:pt x="633688" y="426788"/>
                </a:lnTo>
                <a:lnTo>
                  <a:pt x="663841" y="445947"/>
                </a:lnTo>
                <a:lnTo>
                  <a:pt x="722665" y="445947"/>
                </a:lnTo>
                <a:lnTo>
                  <a:pt x="761949" y="49135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5035" y="1151077"/>
            <a:ext cx="10500995" cy="4961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二、曲线运动的产生条</a:t>
            </a:r>
            <a:r>
              <a:rPr dirty="0" sz="3200" spc="5">
                <a:latin typeface="黑体"/>
                <a:cs typeface="黑体"/>
              </a:rPr>
              <a:t>件</a:t>
            </a:r>
            <a:endParaRPr sz="3200">
              <a:latin typeface="黑体"/>
              <a:cs typeface="黑体"/>
            </a:endParaRPr>
          </a:p>
          <a:p>
            <a:pPr marL="1212215" marR="5080" indent="711200">
              <a:lnSpc>
                <a:spcPct val="119900"/>
              </a:lnSpc>
              <a:spcBef>
                <a:spcPts val="1750"/>
              </a:spcBef>
            </a:pPr>
            <a:r>
              <a:rPr dirty="0" sz="2800">
                <a:latin typeface="楷体"/>
                <a:cs typeface="楷体"/>
              </a:rPr>
              <a:t>大量事实表明：</a:t>
            </a:r>
            <a:r>
              <a:rPr dirty="0" sz="2800" b="1">
                <a:solidFill>
                  <a:srgbClr val="890000"/>
                </a:solidFill>
                <a:latin typeface="楷体"/>
                <a:cs typeface="楷体"/>
              </a:rPr>
              <a:t>当物体所受合力的方向与它的速度方</a:t>
            </a:r>
            <a:r>
              <a:rPr dirty="0" sz="2800" spc="-15" b="1">
                <a:solidFill>
                  <a:srgbClr val="890000"/>
                </a:solidFill>
                <a:latin typeface="楷体"/>
                <a:cs typeface="楷体"/>
              </a:rPr>
              <a:t>向 </a:t>
            </a:r>
            <a:r>
              <a:rPr dirty="0" sz="2800" b="1">
                <a:solidFill>
                  <a:srgbClr val="890000"/>
                </a:solidFill>
                <a:latin typeface="楷体"/>
                <a:cs typeface="楷体"/>
              </a:rPr>
              <a:t>不在同一条直线上时</a:t>
            </a:r>
            <a:r>
              <a:rPr dirty="0" sz="2800">
                <a:solidFill>
                  <a:srgbClr val="890000"/>
                </a:solidFill>
                <a:latin typeface="楷体"/>
                <a:cs typeface="楷体"/>
              </a:rPr>
              <a:t>，</a:t>
            </a:r>
            <a:r>
              <a:rPr dirty="0" sz="2800">
                <a:latin typeface="楷体"/>
                <a:cs typeface="楷体"/>
              </a:rPr>
              <a:t>物体做曲线运动</a:t>
            </a:r>
            <a:r>
              <a:rPr dirty="0" sz="2800" spc="-5">
                <a:latin typeface="楷体"/>
                <a:cs typeface="楷体"/>
              </a:rPr>
              <a:t>。</a:t>
            </a:r>
            <a:endParaRPr sz="28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Times New Roman"/>
              <a:cs typeface="Times New Roman"/>
            </a:endParaRPr>
          </a:p>
          <a:p>
            <a:pPr algn="r" marR="3118485">
              <a:lnSpc>
                <a:spcPts val="3050"/>
              </a:lnSpc>
            </a:pPr>
            <a:r>
              <a:rPr dirty="0" sz="2800" spc="-5" i="1">
                <a:latin typeface="Book Antiqua"/>
                <a:cs typeface="Book Antiqua"/>
              </a:rPr>
              <a:t>v</a:t>
            </a:r>
            <a:endParaRPr sz="2800">
              <a:latin typeface="Book Antiqua"/>
              <a:cs typeface="Book Antiqua"/>
            </a:endParaRPr>
          </a:p>
          <a:p>
            <a:pPr algn="ctr" marL="1263015">
              <a:lnSpc>
                <a:spcPts val="2570"/>
              </a:lnSpc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 marL="260096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imes New Roman"/>
              <a:cs typeface="Times New Roman"/>
            </a:endParaRPr>
          </a:p>
          <a:p>
            <a:pPr marL="2011680">
              <a:lnSpc>
                <a:spcPct val="100000"/>
              </a:lnSpc>
            </a:pPr>
            <a:r>
              <a:rPr dirty="0" sz="2400" b="1">
                <a:latin typeface="楷体"/>
                <a:cs typeface="楷体"/>
              </a:rPr>
              <a:t>*当加速度与速度方向不在一条直线上时，物体就做曲线运</a:t>
            </a:r>
            <a:r>
              <a:rPr dirty="0" sz="2400" spc="-10" b="1">
                <a:latin typeface="楷体"/>
                <a:cs typeface="楷体"/>
              </a:rPr>
              <a:t>动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268745" y="62251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5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01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2916" y="62203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4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490" y="5702"/>
                </a:lnTo>
                <a:lnTo>
                  <a:pt x="59829" y="9525"/>
                </a:lnTo>
                <a:lnTo>
                  <a:pt x="63711" y="9525"/>
                </a:lnTo>
                <a:lnTo>
                  <a:pt x="11651" y="265112"/>
                </a:lnTo>
                <a:lnTo>
                  <a:pt x="5829" y="265112"/>
                </a:lnTo>
                <a:lnTo>
                  <a:pt x="10490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4" h="274954">
                <a:moveTo>
                  <a:pt x="63711" y="9525"/>
                </a:moveTo>
                <a:lnTo>
                  <a:pt x="59829" y="9525"/>
                </a:lnTo>
                <a:lnTo>
                  <a:pt x="64490" y="5702"/>
                </a:lnTo>
                <a:lnTo>
                  <a:pt x="63711" y="9525"/>
                </a:lnTo>
                <a:close/>
              </a:path>
              <a:path w="227964" h="274954">
                <a:moveTo>
                  <a:pt x="163948" y="9525"/>
                </a:moveTo>
                <a:lnTo>
                  <a:pt x="63711" y="9525"/>
                </a:lnTo>
                <a:lnTo>
                  <a:pt x="64490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4" h="274954">
                <a:moveTo>
                  <a:pt x="217170" y="270814"/>
                </a:moveTo>
                <a:lnTo>
                  <a:pt x="163169" y="5702"/>
                </a:lnTo>
                <a:lnTo>
                  <a:pt x="167830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70" y="270814"/>
                </a:lnTo>
                <a:close/>
              </a:path>
              <a:path w="227964" h="274954">
                <a:moveTo>
                  <a:pt x="173669" y="9525"/>
                </a:moveTo>
                <a:lnTo>
                  <a:pt x="167830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4" h="274954">
                <a:moveTo>
                  <a:pt x="10490" y="270814"/>
                </a:moveTo>
                <a:lnTo>
                  <a:pt x="5829" y="265112"/>
                </a:lnTo>
                <a:lnTo>
                  <a:pt x="11651" y="265112"/>
                </a:lnTo>
                <a:lnTo>
                  <a:pt x="10490" y="270814"/>
                </a:lnTo>
                <a:close/>
              </a:path>
              <a:path w="227964" h="274954">
                <a:moveTo>
                  <a:pt x="217170" y="270814"/>
                </a:moveTo>
                <a:lnTo>
                  <a:pt x="10490" y="270814"/>
                </a:lnTo>
                <a:lnTo>
                  <a:pt x="11651" y="265112"/>
                </a:lnTo>
                <a:lnTo>
                  <a:pt x="216008" y="265112"/>
                </a:lnTo>
                <a:lnTo>
                  <a:pt x="217170" y="270814"/>
                </a:lnTo>
                <a:close/>
              </a:path>
              <a:path w="227964" h="274954">
                <a:moveTo>
                  <a:pt x="226894" y="270814"/>
                </a:moveTo>
                <a:lnTo>
                  <a:pt x="217170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94158" y="3605771"/>
            <a:ext cx="165176" cy="271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59726" y="62251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4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53897" y="62203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5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29" y="9525"/>
                </a:lnTo>
                <a:lnTo>
                  <a:pt x="63724" y="9525"/>
                </a:lnTo>
                <a:lnTo>
                  <a:pt x="11664" y="265112"/>
                </a:lnTo>
                <a:lnTo>
                  <a:pt x="5829" y="265112"/>
                </a:lnTo>
                <a:lnTo>
                  <a:pt x="10502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5" h="274954">
                <a:moveTo>
                  <a:pt x="63724" y="9525"/>
                </a:moveTo>
                <a:lnTo>
                  <a:pt x="59829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5" h="274954">
                <a:moveTo>
                  <a:pt x="163948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63169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173669" y="9525"/>
                </a:moveTo>
                <a:lnTo>
                  <a:pt x="167843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5" h="274954">
                <a:moveTo>
                  <a:pt x="10502" y="270814"/>
                </a:moveTo>
                <a:lnTo>
                  <a:pt x="5829" y="265112"/>
                </a:lnTo>
                <a:lnTo>
                  <a:pt x="11664" y="265112"/>
                </a:lnTo>
                <a:lnTo>
                  <a:pt x="10502" y="270814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0502" y="270814"/>
                </a:lnTo>
                <a:lnTo>
                  <a:pt x="11664" y="265112"/>
                </a:lnTo>
                <a:lnTo>
                  <a:pt x="216020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226894" y="270814"/>
                </a:moveTo>
                <a:lnTo>
                  <a:pt x="217182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5139" y="3605771"/>
            <a:ext cx="165188" cy="271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69770" y="62251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4" h="265429">
                <a:moveTo>
                  <a:pt x="216014" y="265112"/>
                </a:moveTo>
                <a:lnTo>
                  <a:pt x="0" y="265112"/>
                </a:lnTo>
                <a:lnTo>
                  <a:pt x="54013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63941" y="62203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5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42" y="9525"/>
                </a:lnTo>
                <a:lnTo>
                  <a:pt x="63724" y="9525"/>
                </a:lnTo>
                <a:lnTo>
                  <a:pt x="11664" y="265112"/>
                </a:lnTo>
                <a:lnTo>
                  <a:pt x="5829" y="265112"/>
                </a:lnTo>
                <a:lnTo>
                  <a:pt x="10502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5" h="274954">
                <a:moveTo>
                  <a:pt x="63724" y="9525"/>
                </a:moveTo>
                <a:lnTo>
                  <a:pt x="59842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5" h="274954">
                <a:moveTo>
                  <a:pt x="163960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82" y="5702"/>
                </a:lnTo>
                <a:lnTo>
                  <a:pt x="163960" y="9525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63182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173669" y="9525"/>
                </a:moveTo>
                <a:lnTo>
                  <a:pt x="167843" y="9525"/>
                </a:lnTo>
                <a:lnTo>
                  <a:pt x="163182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5" h="274954">
                <a:moveTo>
                  <a:pt x="10502" y="270814"/>
                </a:moveTo>
                <a:lnTo>
                  <a:pt x="5829" y="265112"/>
                </a:lnTo>
                <a:lnTo>
                  <a:pt x="11664" y="265112"/>
                </a:lnTo>
                <a:lnTo>
                  <a:pt x="10502" y="270814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0502" y="270814"/>
                </a:lnTo>
                <a:lnTo>
                  <a:pt x="11664" y="265112"/>
                </a:lnTo>
                <a:lnTo>
                  <a:pt x="216021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226894" y="270814"/>
                </a:moveTo>
                <a:lnTo>
                  <a:pt x="217182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95196" y="3605771"/>
            <a:ext cx="165176" cy="2719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708415" y="62251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4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02585" y="62203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5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29" y="9525"/>
                </a:lnTo>
                <a:lnTo>
                  <a:pt x="63724" y="9525"/>
                </a:lnTo>
                <a:lnTo>
                  <a:pt x="11651" y="265112"/>
                </a:lnTo>
                <a:lnTo>
                  <a:pt x="5829" y="265112"/>
                </a:lnTo>
                <a:lnTo>
                  <a:pt x="10490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5" h="274954">
                <a:moveTo>
                  <a:pt x="63724" y="9525"/>
                </a:moveTo>
                <a:lnTo>
                  <a:pt x="59829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5" h="274954">
                <a:moveTo>
                  <a:pt x="163948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5" h="274954">
                <a:moveTo>
                  <a:pt x="217169" y="270814"/>
                </a:moveTo>
                <a:lnTo>
                  <a:pt x="163169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69" y="270814"/>
                </a:lnTo>
                <a:close/>
              </a:path>
              <a:path w="227965" h="274954">
                <a:moveTo>
                  <a:pt x="173669" y="9525"/>
                </a:moveTo>
                <a:lnTo>
                  <a:pt x="167843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5" h="274954">
                <a:moveTo>
                  <a:pt x="10490" y="270814"/>
                </a:moveTo>
                <a:lnTo>
                  <a:pt x="5829" y="265112"/>
                </a:lnTo>
                <a:lnTo>
                  <a:pt x="11651" y="265112"/>
                </a:lnTo>
                <a:lnTo>
                  <a:pt x="10490" y="270814"/>
                </a:lnTo>
                <a:close/>
              </a:path>
              <a:path w="227965" h="274954">
                <a:moveTo>
                  <a:pt x="217169" y="270814"/>
                </a:moveTo>
                <a:lnTo>
                  <a:pt x="10490" y="270814"/>
                </a:lnTo>
                <a:lnTo>
                  <a:pt x="11651" y="265112"/>
                </a:lnTo>
                <a:lnTo>
                  <a:pt x="216008" y="265112"/>
                </a:lnTo>
                <a:lnTo>
                  <a:pt x="217169" y="270814"/>
                </a:lnTo>
                <a:close/>
              </a:path>
              <a:path w="227965" h="274954">
                <a:moveTo>
                  <a:pt x="226894" y="270814"/>
                </a:moveTo>
                <a:lnTo>
                  <a:pt x="217169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33828" y="3605771"/>
            <a:ext cx="165188" cy="2719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6339" y="62251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5" h="265429">
                <a:moveTo>
                  <a:pt x="216014" y="265112"/>
                </a:moveTo>
                <a:lnTo>
                  <a:pt x="0" y="265112"/>
                </a:lnTo>
                <a:lnTo>
                  <a:pt x="54013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0509" y="62203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4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42" y="9525"/>
                </a:lnTo>
                <a:lnTo>
                  <a:pt x="63724" y="9525"/>
                </a:lnTo>
                <a:lnTo>
                  <a:pt x="11664" y="265112"/>
                </a:lnTo>
                <a:lnTo>
                  <a:pt x="5829" y="265112"/>
                </a:lnTo>
                <a:lnTo>
                  <a:pt x="10502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4" h="274954">
                <a:moveTo>
                  <a:pt x="63724" y="9525"/>
                </a:moveTo>
                <a:lnTo>
                  <a:pt x="59842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4" h="274954">
                <a:moveTo>
                  <a:pt x="163960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82" y="5702"/>
                </a:lnTo>
                <a:lnTo>
                  <a:pt x="163960" y="9525"/>
                </a:lnTo>
                <a:close/>
              </a:path>
              <a:path w="227964" h="274954">
                <a:moveTo>
                  <a:pt x="217182" y="270814"/>
                </a:moveTo>
                <a:lnTo>
                  <a:pt x="163182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82" y="270814"/>
                </a:lnTo>
                <a:close/>
              </a:path>
              <a:path w="227964" h="274954">
                <a:moveTo>
                  <a:pt x="173669" y="9525"/>
                </a:moveTo>
                <a:lnTo>
                  <a:pt x="167843" y="9525"/>
                </a:lnTo>
                <a:lnTo>
                  <a:pt x="163182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4" h="274954">
                <a:moveTo>
                  <a:pt x="10502" y="270814"/>
                </a:moveTo>
                <a:lnTo>
                  <a:pt x="5829" y="265112"/>
                </a:lnTo>
                <a:lnTo>
                  <a:pt x="11664" y="265112"/>
                </a:lnTo>
                <a:lnTo>
                  <a:pt x="10502" y="270814"/>
                </a:lnTo>
                <a:close/>
              </a:path>
              <a:path w="227964" h="274954">
                <a:moveTo>
                  <a:pt x="217182" y="270814"/>
                </a:moveTo>
                <a:lnTo>
                  <a:pt x="10502" y="270814"/>
                </a:lnTo>
                <a:lnTo>
                  <a:pt x="11664" y="265112"/>
                </a:lnTo>
                <a:lnTo>
                  <a:pt x="216021" y="265112"/>
                </a:lnTo>
                <a:lnTo>
                  <a:pt x="217182" y="270814"/>
                </a:lnTo>
                <a:close/>
              </a:path>
              <a:path w="227964" h="274954">
                <a:moveTo>
                  <a:pt x="226894" y="270814"/>
                </a:moveTo>
                <a:lnTo>
                  <a:pt x="217182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31764" y="3605771"/>
            <a:ext cx="165176" cy="2719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94629" y="3785158"/>
            <a:ext cx="3263265" cy="2552065"/>
          </a:xfrm>
          <a:custGeom>
            <a:avLst/>
            <a:gdLst/>
            <a:ahLst/>
            <a:cxnLst/>
            <a:rect l="l" t="t" r="r" b="b"/>
            <a:pathLst>
              <a:path w="3263265" h="2552065">
                <a:moveTo>
                  <a:pt x="3199647" y="73605"/>
                </a:moveTo>
                <a:lnTo>
                  <a:pt x="3176206" y="43573"/>
                </a:lnTo>
                <a:lnTo>
                  <a:pt x="3263023" y="0"/>
                </a:lnTo>
                <a:lnTo>
                  <a:pt x="3199647" y="73605"/>
                </a:lnTo>
                <a:close/>
              </a:path>
              <a:path w="3263265" h="2552065">
                <a:moveTo>
                  <a:pt x="3101110" y="102167"/>
                </a:moveTo>
                <a:lnTo>
                  <a:pt x="3089389" y="87147"/>
                </a:lnTo>
                <a:lnTo>
                  <a:pt x="3176206" y="43573"/>
                </a:lnTo>
                <a:lnTo>
                  <a:pt x="3101110" y="102167"/>
                </a:lnTo>
                <a:close/>
              </a:path>
              <a:path w="3263265" h="2552065">
                <a:moveTo>
                  <a:pt x="3124550" y="132205"/>
                </a:moveTo>
                <a:lnTo>
                  <a:pt x="3101110" y="102167"/>
                </a:lnTo>
                <a:lnTo>
                  <a:pt x="3176206" y="43573"/>
                </a:lnTo>
                <a:lnTo>
                  <a:pt x="3199647" y="73605"/>
                </a:lnTo>
                <a:lnTo>
                  <a:pt x="3124550" y="132205"/>
                </a:lnTo>
                <a:close/>
              </a:path>
              <a:path w="3263265" h="2552065">
                <a:moveTo>
                  <a:pt x="3136264" y="147218"/>
                </a:moveTo>
                <a:lnTo>
                  <a:pt x="3124550" y="132205"/>
                </a:lnTo>
                <a:lnTo>
                  <a:pt x="3199631" y="73624"/>
                </a:lnTo>
                <a:lnTo>
                  <a:pt x="3136264" y="147218"/>
                </a:lnTo>
                <a:close/>
              </a:path>
              <a:path w="3263265" h="2552065">
                <a:moveTo>
                  <a:pt x="23431" y="2551836"/>
                </a:moveTo>
                <a:lnTo>
                  <a:pt x="0" y="2521800"/>
                </a:lnTo>
                <a:lnTo>
                  <a:pt x="3101110" y="102167"/>
                </a:lnTo>
                <a:lnTo>
                  <a:pt x="3124550" y="132205"/>
                </a:lnTo>
                <a:lnTo>
                  <a:pt x="23431" y="255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42876" y="6280708"/>
            <a:ext cx="3202305" cy="76200"/>
          </a:xfrm>
          <a:custGeom>
            <a:avLst/>
            <a:gdLst/>
            <a:ahLst/>
            <a:cxnLst/>
            <a:rect l="l" t="t" r="r" b="b"/>
            <a:pathLst>
              <a:path w="3202304" h="76200">
                <a:moveTo>
                  <a:pt x="3011563" y="76200"/>
                </a:moveTo>
                <a:lnTo>
                  <a:pt x="3011563" y="0"/>
                </a:lnTo>
                <a:lnTo>
                  <a:pt x="3106813" y="19050"/>
                </a:lnTo>
                <a:lnTo>
                  <a:pt x="3106813" y="57150"/>
                </a:lnTo>
                <a:lnTo>
                  <a:pt x="3011563" y="76200"/>
                </a:lnTo>
                <a:close/>
              </a:path>
              <a:path w="3202304" h="76200">
                <a:moveTo>
                  <a:pt x="3011563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3011563" y="19050"/>
                </a:lnTo>
                <a:lnTo>
                  <a:pt x="3011563" y="57150"/>
                </a:lnTo>
                <a:close/>
              </a:path>
              <a:path w="3202304" h="76200">
                <a:moveTo>
                  <a:pt x="3106813" y="57150"/>
                </a:moveTo>
                <a:lnTo>
                  <a:pt x="3106813" y="19050"/>
                </a:lnTo>
                <a:lnTo>
                  <a:pt x="3202063" y="38100"/>
                </a:lnTo>
                <a:lnTo>
                  <a:pt x="310681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4776" y="3804208"/>
            <a:ext cx="76200" cy="2438400"/>
          </a:xfrm>
          <a:custGeom>
            <a:avLst/>
            <a:gdLst/>
            <a:ahLst/>
            <a:cxnLst/>
            <a:rect l="l" t="t" r="r" b="b"/>
            <a:pathLst>
              <a:path w="76200" h="2438400">
                <a:moveTo>
                  <a:pt x="57150" y="2438400"/>
                </a:moveTo>
                <a:lnTo>
                  <a:pt x="19050" y="2438400"/>
                </a:lnTo>
                <a:lnTo>
                  <a:pt x="19050" y="95250"/>
                </a:lnTo>
                <a:lnTo>
                  <a:pt x="38100" y="0"/>
                </a:lnTo>
                <a:lnTo>
                  <a:pt x="57150" y="95250"/>
                </a:lnTo>
                <a:lnTo>
                  <a:pt x="57150" y="2438400"/>
                </a:lnTo>
                <a:close/>
              </a:path>
              <a:path w="76200" h="2438400">
                <a:moveTo>
                  <a:pt x="19050" y="190500"/>
                </a:moveTo>
                <a:lnTo>
                  <a:pt x="0" y="190500"/>
                </a:lnTo>
                <a:lnTo>
                  <a:pt x="19050" y="95250"/>
                </a:lnTo>
                <a:lnTo>
                  <a:pt x="19050" y="190500"/>
                </a:lnTo>
                <a:close/>
              </a:path>
              <a:path w="76200" h="2438400">
                <a:moveTo>
                  <a:pt x="76200" y="190500"/>
                </a:moveTo>
                <a:lnTo>
                  <a:pt x="57150" y="190500"/>
                </a:lnTo>
                <a:lnTo>
                  <a:pt x="57150" y="9525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42876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09576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76276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42976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96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763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430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097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764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431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098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76577" y="37899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43277" y="3770871"/>
            <a:ext cx="1905" cy="38100"/>
          </a:xfrm>
          <a:custGeom>
            <a:avLst/>
            <a:gdLst/>
            <a:ahLst/>
            <a:cxnLst/>
            <a:rect l="l" t="t" r="r" b="b"/>
            <a:pathLst>
              <a:path w="1904" h="38100">
                <a:moveTo>
                  <a:pt x="1663" y="38100"/>
                </a:moveTo>
                <a:lnTo>
                  <a:pt x="0" y="38100"/>
                </a:lnTo>
                <a:lnTo>
                  <a:pt x="0" y="0"/>
                </a:lnTo>
                <a:lnTo>
                  <a:pt x="1663" y="0"/>
                </a:lnTo>
                <a:lnTo>
                  <a:pt x="166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59240" y="38042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59240" y="40709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59240" y="43376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59240" y="46043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59240" y="48710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59240" y="51377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59240" y="54044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59240" y="56711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59240" y="593780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759240" y="620450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290000" y="5828588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97918" y="3847388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999310" y="4659871"/>
            <a:ext cx="2821305" cy="114300"/>
          </a:xfrm>
          <a:custGeom>
            <a:avLst/>
            <a:gdLst/>
            <a:ahLst/>
            <a:cxnLst/>
            <a:rect l="l" t="t" r="r" b="b"/>
            <a:pathLst>
              <a:path w="2821304" h="114300">
                <a:moveTo>
                  <a:pt x="2706573" y="114300"/>
                </a:moveTo>
                <a:lnTo>
                  <a:pt x="2706573" y="0"/>
                </a:lnTo>
                <a:lnTo>
                  <a:pt x="2782773" y="38100"/>
                </a:lnTo>
                <a:lnTo>
                  <a:pt x="2735148" y="38100"/>
                </a:lnTo>
                <a:lnTo>
                  <a:pt x="2735148" y="76200"/>
                </a:lnTo>
                <a:lnTo>
                  <a:pt x="2782773" y="76200"/>
                </a:lnTo>
                <a:lnTo>
                  <a:pt x="2706573" y="114300"/>
                </a:lnTo>
                <a:close/>
              </a:path>
              <a:path w="2821304" h="114300">
                <a:moveTo>
                  <a:pt x="2706573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706573" y="38100"/>
                </a:lnTo>
                <a:lnTo>
                  <a:pt x="2706573" y="76200"/>
                </a:lnTo>
                <a:close/>
              </a:path>
              <a:path w="2821304" h="114300">
                <a:moveTo>
                  <a:pt x="2782773" y="76200"/>
                </a:moveTo>
                <a:lnTo>
                  <a:pt x="2735148" y="76200"/>
                </a:lnTo>
                <a:lnTo>
                  <a:pt x="2735148" y="38100"/>
                </a:lnTo>
                <a:lnTo>
                  <a:pt x="2782773" y="38100"/>
                </a:lnTo>
                <a:lnTo>
                  <a:pt x="2820873" y="57150"/>
                </a:lnTo>
                <a:lnTo>
                  <a:pt x="278277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26346" y="4669396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09134" y="6209271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5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903304" y="6204508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4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29" y="9525"/>
                </a:lnTo>
                <a:lnTo>
                  <a:pt x="63724" y="9525"/>
                </a:lnTo>
                <a:lnTo>
                  <a:pt x="11651" y="265112"/>
                </a:lnTo>
                <a:lnTo>
                  <a:pt x="5829" y="265112"/>
                </a:lnTo>
                <a:lnTo>
                  <a:pt x="10490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4" h="274954">
                <a:moveTo>
                  <a:pt x="63724" y="9525"/>
                </a:moveTo>
                <a:lnTo>
                  <a:pt x="59829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4" h="274954">
                <a:moveTo>
                  <a:pt x="163948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4" h="274954">
                <a:moveTo>
                  <a:pt x="217170" y="270814"/>
                </a:moveTo>
                <a:lnTo>
                  <a:pt x="163169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70" y="270814"/>
                </a:lnTo>
                <a:close/>
              </a:path>
              <a:path w="227964" h="274954">
                <a:moveTo>
                  <a:pt x="173669" y="9525"/>
                </a:moveTo>
                <a:lnTo>
                  <a:pt x="167843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4" h="274954">
                <a:moveTo>
                  <a:pt x="10490" y="270814"/>
                </a:moveTo>
                <a:lnTo>
                  <a:pt x="5829" y="265112"/>
                </a:lnTo>
                <a:lnTo>
                  <a:pt x="11651" y="265112"/>
                </a:lnTo>
                <a:lnTo>
                  <a:pt x="10490" y="270814"/>
                </a:lnTo>
                <a:close/>
              </a:path>
              <a:path w="227964" h="274954">
                <a:moveTo>
                  <a:pt x="217170" y="270814"/>
                </a:moveTo>
                <a:lnTo>
                  <a:pt x="10490" y="270814"/>
                </a:lnTo>
                <a:lnTo>
                  <a:pt x="11651" y="265112"/>
                </a:lnTo>
                <a:lnTo>
                  <a:pt x="216008" y="265112"/>
                </a:lnTo>
                <a:lnTo>
                  <a:pt x="217170" y="270814"/>
                </a:lnTo>
                <a:close/>
              </a:path>
              <a:path w="227964" h="274954">
                <a:moveTo>
                  <a:pt x="226894" y="270814"/>
                </a:moveTo>
                <a:lnTo>
                  <a:pt x="217170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934546" y="3589896"/>
            <a:ext cx="165188" cy="2719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94357" y="6133071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5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88528" y="6128308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4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29" y="9525"/>
                </a:lnTo>
                <a:lnTo>
                  <a:pt x="63724" y="9525"/>
                </a:lnTo>
                <a:lnTo>
                  <a:pt x="11651" y="265112"/>
                </a:lnTo>
                <a:lnTo>
                  <a:pt x="5829" y="265112"/>
                </a:lnTo>
                <a:lnTo>
                  <a:pt x="10490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4" h="274954">
                <a:moveTo>
                  <a:pt x="63724" y="9525"/>
                </a:moveTo>
                <a:lnTo>
                  <a:pt x="59829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4" h="274954">
                <a:moveTo>
                  <a:pt x="163948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4" h="274954">
                <a:moveTo>
                  <a:pt x="217169" y="270814"/>
                </a:moveTo>
                <a:lnTo>
                  <a:pt x="163169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69" y="270814"/>
                </a:lnTo>
                <a:close/>
              </a:path>
              <a:path w="227964" h="274954">
                <a:moveTo>
                  <a:pt x="173669" y="9525"/>
                </a:moveTo>
                <a:lnTo>
                  <a:pt x="167843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4" h="274954">
                <a:moveTo>
                  <a:pt x="10490" y="270814"/>
                </a:moveTo>
                <a:lnTo>
                  <a:pt x="5829" y="265112"/>
                </a:lnTo>
                <a:lnTo>
                  <a:pt x="11651" y="265112"/>
                </a:lnTo>
                <a:lnTo>
                  <a:pt x="10490" y="270814"/>
                </a:lnTo>
                <a:close/>
              </a:path>
              <a:path w="227964" h="274954">
                <a:moveTo>
                  <a:pt x="217169" y="270814"/>
                </a:moveTo>
                <a:lnTo>
                  <a:pt x="10490" y="270814"/>
                </a:lnTo>
                <a:lnTo>
                  <a:pt x="11651" y="265112"/>
                </a:lnTo>
                <a:lnTo>
                  <a:pt x="216008" y="265112"/>
                </a:lnTo>
                <a:lnTo>
                  <a:pt x="217169" y="270814"/>
                </a:lnTo>
                <a:close/>
              </a:path>
              <a:path w="227964" h="274954">
                <a:moveTo>
                  <a:pt x="226894" y="270814"/>
                </a:moveTo>
                <a:lnTo>
                  <a:pt x="217169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19770" y="3513696"/>
            <a:ext cx="165188" cy="2719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9460" y="6072746"/>
            <a:ext cx="216535" cy="265430"/>
          </a:xfrm>
          <a:custGeom>
            <a:avLst/>
            <a:gdLst/>
            <a:ahLst/>
            <a:cxnLst/>
            <a:rect l="l" t="t" r="r" b="b"/>
            <a:pathLst>
              <a:path w="216534" h="265429">
                <a:moveTo>
                  <a:pt x="216014" y="265112"/>
                </a:moveTo>
                <a:lnTo>
                  <a:pt x="0" y="265112"/>
                </a:lnTo>
                <a:lnTo>
                  <a:pt x="54000" y="0"/>
                </a:lnTo>
                <a:lnTo>
                  <a:pt x="162013" y="0"/>
                </a:lnTo>
                <a:lnTo>
                  <a:pt x="216014" y="265112"/>
                </a:lnTo>
                <a:close/>
              </a:path>
            </a:pathLst>
          </a:custGeom>
          <a:solidFill>
            <a:srgbClr val="2C88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3631" y="6067983"/>
            <a:ext cx="227965" cy="274955"/>
          </a:xfrm>
          <a:custGeom>
            <a:avLst/>
            <a:gdLst/>
            <a:ahLst/>
            <a:cxnLst/>
            <a:rect l="l" t="t" r="r" b="b"/>
            <a:pathLst>
              <a:path w="227965" h="274954">
                <a:moveTo>
                  <a:pt x="227672" y="274637"/>
                </a:moveTo>
                <a:lnTo>
                  <a:pt x="0" y="274637"/>
                </a:lnTo>
                <a:lnTo>
                  <a:pt x="55943" y="0"/>
                </a:lnTo>
                <a:lnTo>
                  <a:pt x="171729" y="0"/>
                </a:lnTo>
                <a:lnTo>
                  <a:pt x="172890" y="5702"/>
                </a:lnTo>
                <a:lnTo>
                  <a:pt x="64503" y="5702"/>
                </a:lnTo>
                <a:lnTo>
                  <a:pt x="59829" y="9525"/>
                </a:lnTo>
                <a:lnTo>
                  <a:pt x="63724" y="9525"/>
                </a:lnTo>
                <a:lnTo>
                  <a:pt x="11664" y="265112"/>
                </a:lnTo>
                <a:lnTo>
                  <a:pt x="5829" y="265112"/>
                </a:lnTo>
                <a:lnTo>
                  <a:pt x="10502" y="270814"/>
                </a:lnTo>
                <a:lnTo>
                  <a:pt x="226894" y="270814"/>
                </a:lnTo>
                <a:lnTo>
                  <a:pt x="227672" y="274637"/>
                </a:lnTo>
                <a:close/>
              </a:path>
              <a:path w="227965" h="274954">
                <a:moveTo>
                  <a:pt x="63724" y="9525"/>
                </a:moveTo>
                <a:lnTo>
                  <a:pt x="59829" y="9525"/>
                </a:lnTo>
                <a:lnTo>
                  <a:pt x="64503" y="5702"/>
                </a:lnTo>
                <a:lnTo>
                  <a:pt x="63724" y="9525"/>
                </a:lnTo>
                <a:close/>
              </a:path>
              <a:path w="227965" h="274954">
                <a:moveTo>
                  <a:pt x="163948" y="9525"/>
                </a:moveTo>
                <a:lnTo>
                  <a:pt x="63724" y="9525"/>
                </a:lnTo>
                <a:lnTo>
                  <a:pt x="64503" y="5702"/>
                </a:lnTo>
                <a:lnTo>
                  <a:pt x="163169" y="5702"/>
                </a:lnTo>
                <a:lnTo>
                  <a:pt x="163948" y="9525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63169" y="5702"/>
                </a:lnTo>
                <a:lnTo>
                  <a:pt x="167843" y="9525"/>
                </a:lnTo>
                <a:lnTo>
                  <a:pt x="173669" y="9525"/>
                </a:lnTo>
                <a:lnTo>
                  <a:pt x="225732" y="265112"/>
                </a:lnTo>
                <a:lnTo>
                  <a:pt x="221843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173669" y="9525"/>
                </a:moveTo>
                <a:lnTo>
                  <a:pt x="167843" y="9525"/>
                </a:lnTo>
                <a:lnTo>
                  <a:pt x="163169" y="5702"/>
                </a:lnTo>
                <a:lnTo>
                  <a:pt x="172890" y="5702"/>
                </a:lnTo>
                <a:lnTo>
                  <a:pt x="173669" y="9525"/>
                </a:lnTo>
                <a:close/>
              </a:path>
              <a:path w="227965" h="274954">
                <a:moveTo>
                  <a:pt x="10502" y="270814"/>
                </a:moveTo>
                <a:lnTo>
                  <a:pt x="5829" y="265112"/>
                </a:lnTo>
                <a:lnTo>
                  <a:pt x="11664" y="265112"/>
                </a:lnTo>
                <a:lnTo>
                  <a:pt x="10502" y="270814"/>
                </a:lnTo>
                <a:close/>
              </a:path>
              <a:path w="227965" h="274954">
                <a:moveTo>
                  <a:pt x="217182" y="270814"/>
                </a:moveTo>
                <a:lnTo>
                  <a:pt x="10502" y="270814"/>
                </a:lnTo>
                <a:lnTo>
                  <a:pt x="11664" y="265112"/>
                </a:lnTo>
                <a:lnTo>
                  <a:pt x="216020" y="265112"/>
                </a:lnTo>
                <a:lnTo>
                  <a:pt x="217182" y="270814"/>
                </a:lnTo>
                <a:close/>
              </a:path>
              <a:path w="227965" h="274954">
                <a:moveTo>
                  <a:pt x="226894" y="270814"/>
                </a:moveTo>
                <a:lnTo>
                  <a:pt x="217182" y="270814"/>
                </a:lnTo>
                <a:lnTo>
                  <a:pt x="221843" y="265112"/>
                </a:lnTo>
                <a:lnTo>
                  <a:pt x="225732" y="265112"/>
                </a:lnTo>
                <a:lnTo>
                  <a:pt x="226894" y="270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2823" y="3458133"/>
            <a:ext cx="153035" cy="2710180"/>
          </a:xfrm>
          <a:custGeom>
            <a:avLst/>
            <a:gdLst/>
            <a:ahLst/>
            <a:cxnLst/>
            <a:rect l="l" t="t" r="r" b="b"/>
            <a:pathLst>
              <a:path w="153034" h="2710179">
                <a:moveTo>
                  <a:pt x="152476" y="2709862"/>
                </a:moveTo>
                <a:lnTo>
                  <a:pt x="0" y="2709862"/>
                </a:lnTo>
                <a:lnTo>
                  <a:pt x="0" y="136461"/>
                </a:lnTo>
                <a:lnTo>
                  <a:pt x="4762" y="65786"/>
                </a:lnTo>
                <a:lnTo>
                  <a:pt x="36525" y="19494"/>
                </a:lnTo>
                <a:lnTo>
                  <a:pt x="76238" y="0"/>
                </a:lnTo>
                <a:lnTo>
                  <a:pt x="87402" y="2741"/>
                </a:lnTo>
                <a:lnTo>
                  <a:pt x="142951" y="65786"/>
                </a:lnTo>
                <a:lnTo>
                  <a:pt x="152476" y="136461"/>
                </a:lnTo>
                <a:lnTo>
                  <a:pt x="152476" y="2709862"/>
                </a:lnTo>
                <a:close/>
              </a:path>
            </a:pathLst>
          </a:custGeom>
          <a:solidFill>
            <a:srgbClr val="96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3631" y="3453371"/>
            <a:ext cx="227672" cy="288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2823" y="3451783"/>
            <a:ext cx="153035" cy="2710180"/>
          </a:xfrm>
          <a:custGeom>
            <a:avLst/>
            <a:gdLst/>
            <a:ahLst/>
            <a:cxnLst/>
            <a:rect l="l" t="t" r="r" b="b"/>
            <a:pathLst>
              <a:path w="153034" h="2710179">
                <a:moveTo>
                  <a:pt x="152476" y="2709862"/>
                </a:moveTo>
                <a:lnTo>
                  <a:pt x="0" y="2709862"/>
                </a:lnTo>
                <a:lnTo>
                  <a:pt x="0" y="136461"/>
                </a:lnTo>
                <a:lnTo>
                  <a:pt x="4762" y="65786"/>
                </a:lnTo>
                <a:lnTo>
                  <a:pt x="36525" y="19494"/>
                </a:lnTo>
                <a:lnTo>
                  <a:pt x="76238" y="0"/>
                </a:lnTo>
                <a:lnTo>
                  <a:pt x="87402" y="2741"/>
                </a:lnTo>
                <a:lnTo>
                  <a:pt x="142951" y="65786"/>
                </a:lnTo>
                <a:lnTo>
                  <a:pt x="152476" y="136461"/>
                </a:lnTo>
                <a:lnTo>
                  <a:pt x="152476" y="2709862"/>
                </a:lnTo>
                <a:close/>
              </a:path>
            </a:pathLst>
          </a:custGeom>
          <a:solidFill>
            <a:srgbClr val="96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03631" y="3447021"/>
            <a:ext cx="227672" cy="2879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2823" y="3442258"/>
            <a:ext cx="153035" cy="2710180"/>
          </a:xfrm>
          <a:custGeom>
            <a:avLst/>
            <a:gdLst/>
            <a:ahLst/>
            <a:cxnLst/>
            <a:rect l="l" t="t" r="r" b="b"/>
            <a:pathLst>
              <a:path w="153034" h="2710179">
                <a:moveTo>
                  <a:pt x="152476" y="2709862"/>
                </a:moveTo>
                <a:lnTo>
                  <a:pt x="0" y="2709862"/>
                </a:lnTo>
                <a:lnTo>
                  <a:pt x="0" y="136461"/>
                </a:lnTo>
                <a:lnTo>
                  <a:pt x="4762" y="65786"/>
                </a:lnTo>
                <a:lnTo>
                  <a:pt x="36525" y="19494"/>
                </a:lnTo>
                <a:lnTo>
                  <a:pt x="76238" y="0"/>
                </a:lnTo>
                <a:lnTo>
                  <a:pt x="87402" y="2741"/>
                </a:lnTo>
                <a:lnTo>
                  <a:pt x="142951" y="65786"/>
                </a:lnTo>
                <a:lnTo>
                  <a:pt x="152476" y="136461"/>
                </a:lnTo>
                <a:lnTo>
                  <a:pt x="152476" y="2709862"/>
                </a:lnTo>
                <a:close/>
              </a:path>
            </a:pathLst>
          </a:custGeom>
          <a:solidFill>
            <a:srgbClr val="96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3631" y="3437496"/>
            <a:ext cx="227672" cy="2889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2823" y="3442258"/>
            <a:ext cx="153035" cy="2710180"/>
          </a:xfrm>
          <a:custGeom>
            <a:avLst/>
            <a:gdLst/>
            <a:ahLst/>
            <a:cxnLst/>
            <a:rect l="l" t="t" r="r" b="b"/>
            <a:pathLst>
              <a:path w="153034" h="2710179">
                <a:moveTo>
                  <a:pt x="152476" y="2709862"/>
                </a:moveTo>
                <a:lnTo>
                  <a:pt x="0" y="2709862"/>
                </a:lnTo>
                <a:lnTo>
                  <a:pt x="0" y="136461"/>
                </a:lnTo>
                <a:lnTo>
                  <a:pt x="4762" y="65786"/>
                </a:lnTo>
                <a:lnTo>
                  <a:pt x="36525" y="19494"/>
                </a:lnTo>
                <a:lnTo>
                  <a:pt x="76238" y="0"/>
                </a:lnTo>
                <a:lnTo>
                  <a:pt x="87402" y="2741"/>
                </a:lnTo>
                <a:lnTo>
                  <a:pt x="142951" y="65786"/>
                </a:lnTo>
                <a:lnTo>
                  <a:pt x="152476" y="136461"/>
                </a:lnTo>
                <a:lnTo>
                  <a:pt x="152476" y="2709862"/>
                </a:lnTo>
                <a:close/>
              </a:path>
            </a:pathLst>
          </a:custGeom>
          <a:solidFill>
            <a:srgbClr val="96F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3631" y="3437496"/>
            <a:ext cx="227672" cy="28892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4885" y="3437496"/>
            <a:ext cx="165176" cy="27193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3912" y="3494646"/>
            <a:ext cx="114300" cy="2743200"/>
          </a:xfrm>
          <a:custGeom>
            <a:avLst/>
            <a:gdLst/>
            <a:ahLst/>
            <a:cxnLst/>
            <a:rect l="l" t="t" r="r" b="b"/>
            <a:pathLst>
              <a:path w="114300" h="2743200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2743200">
                <a:moveTo>
                  <a:pt x="76200" y="2743200"/>
                </a:moveTo>
                <a:lnTo>
                  <a:pt x="38100" y="2743200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2743200"/>
                </a:lnTo>
                <a:close/>
              </a:path>
              <a:path w="114300" h="2743200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36053" y="4363008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y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68148" y="538071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68148" y="564741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68148" y="591411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49098" y="6180810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38100" y="39154"/>
                </a:moveTo>
                <a:lnTo>
                  <a:pt x="0" y="39154"/>
                </a:lnTo>
                <a:lnTo>
                  <a:pt x="0" y="0"/>
                </a:lnTo>
                <a:lnTo>
                  <a:pt x="38100" y="0"/>
                </a:lnTo>
                <a:lnTo>
                  <a:pt x="38100" y="3915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71274" y="6247434"/>
            <a:ext cx="1170305" cy="76200"/>
          </a:xfrm>
          <a:custGeom>
            <a:avLst/>
            <a:gdLst/>
            <a:ahLst/>
            <a:cxnLst/>
            <a:rect l="l" t="t" r="r" b="b"/>
            <a:pathLst>
              <a:path w="1170304" h="76200">
                <a:moveTo>
                  <a:pt x="979500" y="76200"/>
                </a:moveTo>
                <a:lnTo>
                  <a:pt x="979500" y="0"/>
                </a:lnTo>
                <a:lnTo>
                  <a:pt x="1074750" y="19050"/>
                </a:lnTo>
                <a:lnTo>
                  <a:pt x="1074750" y="57150"/>
                </a:lnTo>
                <a:lnTo>
                  <a:pt x="979500" y="76200"/>
                </a:lnTo>
                <a:close/>
              </a:path>
              <a:path w="1170304" h="76200">
                <a:moveTo>
                  <a:pt x="979500" y="57150"/>
                </a:moveTo>
                <a:lnTo>
                  <a:pt x="0" y="57150"/>
                </a:lnTo>
                <a:lnTo>
                  <a:pt x="0" y="19050"/>
                </a:lnTo>
                <a:lnTo>
                  <a:pt x="979500" y="19050"/>
                </a:lnTo>
                <a:lnTo>
                  <a:pt x="979500" y="57150"/>
                </a:lnTo>
                <a:close/>
              </a:path>
              <a:path w="1170304" h="76200">
                <a:moveTo>
                  <a:pt x="1074750" y="57150"/>
                </a:moveTo>
                <a:lnTo>
                  <a:pt x="1074750" y="19050"/>
                </a:lnTo>
                <a:lnTo>
                  <a:pt x="1170000" y="38100"/>
                </a:lnTo>
                <a:lnTo>
                  <a:pt x="1074750" y="5715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940297" y="6257061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3300"/>
                </a:solidFill>
                <a:latin typeface="Book Antiqua"/>
                <a:cs typeface="Book Antiqua"/>
              </a:rPr>
              <a:t>v</a:t>
            </a:r>
            <a:r>
              <a:rPr dirty="0" baseline="-16908" sz="1725" spc="15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526532" y="5354485"/>
            <a:ext cx="76200" cy="839469"/>
          </a:xfrm>
          <a:custGeom>
            <a:avLst/>
            <a:gdLst/>
            <a:ahLst/>
            <a:cxnLst/>
            <a:rect l="l" t="t" r="r" b="b"/>
            <a:pathLst>
              <a:path w="76200" h="839470">
                <a:moveTo>
                  <a:pt x="57150" y="839254"/>
                </a:moveTo>
                <a:lnTo>
                  <a:pt x="19050" y="839254"/>
                </a:lnTo>
                <a:lnTo>
                  <a:pt x="19050" y="95250"/>
                </a:lnTo>
                <a:lnTo>
                  <a:pt x="38100" y="0"/>
                </a:lnTo>
                <a:lnTo>
                  <a:pt x="57150" y="95250"/>
                </a:lnTo>
                <a:lnTo>
                  <a:pt x="57150" y="839254"/>
                </a:lnTo>
                <a:close/>
              </a:path>
              <a:path w="76200" h="839470">
                <a:moveTo>
                  <a:pt x="19050" y="190500"/>
                </a:moveTo>
                <a:lnTo>
                  <a:pt x="0" y="190500"/>
                </a:lnTo>
                <a:lnTo>
                  <a:pt x="19050" y="95250"/>
                </a:lnTo>
                <a:lnTo>
                  <a:pt x="19050" y="190500"/>
                </a:lnTo>
                <a:close/>
              </a:path>
              <a:path w="76200" h="839470">
                <a:moveTo>
                  <a:pt x="76200" y="190500"/>
                </a:moveTo>
                <a:lnTo>
                  <a:pt x="57150" y="190500"/>
                </a:lnTo>
                <a:lnTo>
                  <a:pt x="57150" y="95250"/>
                </a:lnTo>
                <a:lnTo>
                  <a:pt x="76200" y="1905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306555" y="5212372"/>
            <a:ext cx="214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3300"/>
                </a:solidFill>
                <a:latin typeface="Book Antiqua"/>
                <a:cs typeface="Book Antiqua"/>
              </a:rPr>
              <a:t>v</a:t>
            </a:r>
            <a:r>
              <a:rPr dirty="0" baseline="-16908" sz="1725" spc="15">
                <a:solidFill>
                  <a:srgbClr val="FF3300"/>
                </a:solidFill>
                <a:latin typeface="Times New Roman"/>
                <a:cs typeface="Times New Roman"/>
              </a:rPr>
              <a:t>y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659501" y="5400382"/>
            <a:ext cx="1055370" cy="804545"/>
          </a:xfrm>
          <a:custGeom>
            <a:avLst/>
            <a:gdLst/>
            <a:ahLst/>
            <a:cxnLst/>
            <a:rect l="l" t="t" r="r" b="b"/>
            <a:pathLst>
              <a:path w="1055370" h="804545">
                <a:moveTo>
                  <a:pt x="990686" y="72640"/>
                </a:moveTo>
                <a:lnTo>
                  <a:pt x="967721" y="42240"/>
                </a:lnTo>
                <a:lnTo>
                  <a:pt x="1055179" y="0"/>
                </a:lnTo>
                <a:lnTo>
                  <a:pt x="990686" y="72640"/>
                </a:lnTo>
                <a:close/>
              </a:path>
              <a:path w="1055370" h="804545">
                <a:moveTo>
                  <a:pt x="914709" y="130081"/>
                </a:moveTo>
                <a:lnTo>
                  <a:pt x="891724" y="99684"/>
                </a:lnTo>
                <a:lnTo>
                  <a:pt x="967716" y="42242"/>
                </a:lnTo>
                <a:lnTo>
                  <a:pt x="990686" y="72640"/>
                </a:lnTo>
                <a:lnTo>
                  <a:pt x="914709" y="130081"/>
                </a:lnTo>
                <a:close/>
              </a:path>
              <a:path w="1055370" h="804545">
                <a:moveTo>
                  <a:pt x="891724" y="99684"/>
                </a:moveTo>
                <a:lnTo>
                  <a:pt x="880237" y="84493"/>
                </a:lnTo>
                <a:lnTo>
                  <a:pt x="967702" y="42249"/>
                </a:lnTo>
                <a:lnTo>
                  <a:pt x="891724" y="99684"/>
                </a:lnTo>
                <a:close/>
              </a:path>
              <a:path w="1055370" h="804545">
                <a:moveTo>
                  <a:pt x="926198" y="145275"/>
                </a:moveTo>
                <a:lnTo>
                  <a:pt x="914709" y="130081"/>
                </a:lnTo>
                <a:lnTo>
                  <a:pt x="990671" y="72656"/>
                </a:lnTo>
                <a:lnTo>
                  <a:pt x="926198" y="145275"/>
                </a:lnTo>
                <a:close/>
              </a:path>
              <a:path w="1055370" h="804545">
                <a:moveTo>
                  <a:pt x="22974" y="804189"/>
                </a:moveTo>
                <a:lnTo>
                  <a:pt x="0" y="773785"/>
                </a:lnTo>
                <a:lnTo>
                  <a:pt x="891724" y="99684"/>
                </a:lnTo>
                <a:lnTo>
                  <a:pt x="914709" y="130081"/>
                </a:lnTo>
                <a:lnTo>
                  <a:pt x="22974" y="80418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64632" y="5380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831332" y="5380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098032" y="5380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64732" y="5380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6766826" y="5229923"/>
            <a:ext cx="12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3300"/>
                </a:solid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706229" y="4391456"/>
            <a:ext cx="39370" cy="24765"/>
          </a:xfrm>
          <a:custGeom>
            <a:avLst/>
            <a:gdLst/>
            <a:ahLst/>
            <a:cxnLst/>
            <a:rect l="l" t="t" r="r" b="b"/>
            <a:pathLst>
              <a:path w="39370" h="24764">
                <a:moveTo>
                  <a:pt x="0" y="24726"/>
                </a:moveTo>
                <a:lnTo>
                  <a:pt x="38989" y="0"/>
                </a:lnTo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745218" y="4398530"/>
            <a:ext cx="56515" cy="181610"/>
          </a:xfrm>
          <a:custGeom>
            <a:avLst/>
            <a:gdLst/>
            <a:ahLst/>
            <a:cxnLst/>
            <a:rect l="l" t="t" r="r" b="b"/>
            <a:pathLst>
              <a:path w="56515" h="181610">
                <a:moveTo>
                  <a:pt x="0" y="0"/>
                </a:moveTo>
                <a:lnTo>
                  <a:pt x="56489" y="181025"/>
                </a:lnTo>
              </a:path>
            </a:pathLst>
          </a:custGeom>
          <a:ln w="268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808082" y="4070921"/>
            <a:ext cx="74930" cy="508634"/>
          </a:xfrm>
          <a:custGeom>
            <a:avLst/>
            <a:gdLst/>
            <a:ahLst/>
            <a:cxnLst/>
            <a:rect l="l" t="t" r="r" b="b"/>
            <a:pathLst>
              <a:path w="74929" h="508635">
                <a:moveTo>
                  <a:pt x="0" y="508635"/>
                </a:moveTo>
                <a:lnTo>
                  <a:pt x="74790" y="0"/>
                </a:lnTo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882873" y="4070921"/>
            <a:ext cx="850265" cy="0"/>
          </a:xfrm>
          <a:custGeom>
            <a:avLst/>
            <a:gdLst/>
            <a:ahLst/>
            <a:cxnLst/>
            <a:rect l="l" t="t" r="r" b="b"/>
            <a:pathLst>
              <a:path w="850265" h="0">
                <a:moveTo>
                  <a:pt x="0" y="0"/>
                </a:moveTo>
                <a:lnTo>
                  <a:pt x="849769" y="0"/>
                </a:lnTo>
              </a:path>
            </a:pathLst>
          </a:custGeom>
          <a:ln w="13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197340" y="3977640"/>
            <a:ext cx="1594485" cy="693420"/>
          </a:xfrm>
          <a:custGeom>
            <a:avLst/>
            <a:gdLst/>
            <a:ahLst/>
            <a:cxnLst/>
            <a:rect l="l" t="t" r="r" b="b"/>
            <a:pathLst>
              <a:path w="1594484" h="693420">
                <a:moveTo>
                  <a:pt x="1594103" y="693420"/>
                </a:moveTo>
                <a:lnTo>
                  <a:pt x="0" y="693420"/>
                </a:lnTo>
                <a:lnTo>
                  <a:pt x="0" y="0"/>
                </a:lnTo>
                <a:lnTo>
                  <a:pt x="1594103" y="0"/>
                </a:lnTo>
                <a:lnTo>
                  <a:pt x="1594103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685800"/>
                </a:lnTo>
                <a:lnTo>
                  <a:pt x="3809" y="685800"/>
                </a:lnTo>
                <a:lnTo>
                  <a:pt x="7619" y="689610"/>
                </a:lnTo>
                <a:lnTo>
                  <a:pt x="1594103" y="689610"/>
                </a:lnTo>
                <a:lnTo>
                  <a:pt x="1594103" y="693420"/>
                </a:lnTo>
                <a:close/>
              </a:path>
              <a:path w="1594484" h="693420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1594484" h="693420">
                <a:moveTo>
                  <a:pt x="1586483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1586483" y="3810"/>
                </a:lnTo>
                <a:lnTo>
                  <a:pt x="1586483" y="7620"/>
                </a:lnTo>
                <a:close/>
              </a:path>
              <a:path w="1594484" h="693420">
                <a:moveTo>
                  <a:pt x="1586483" y="689610"/>
                </a:moveTo>
                <a:lnTo>
                  <a:pt x="1586483" y="3810"/>
                </a:lnTo>
                <a:lnTo>
                  <a:pt x="1590293" y="7620"/>
                </a:lnTo>
                <a:lnTo>
                  <a:pt x="1594103" y="7620"/>
                </a:lnTo>
                <a:lnTo>
                  <a:pt x="1594103" y="685800"/>
                </a:lnTo>
                <a:lnTo>
                  <a:pt x="1590293" y="685800"/>
                </a:lnTo>
                <a:lnTo>
                  <a:pt x="1586483" y="689610"/>
                </a:lnTo>
                <a:close/>
              </a:path>
              <a:path w="1594484" h="693420">
                <a:moveTo>
                  <a:pt x="1594103" y="7620"/>
                </a:moveTo>
                <a:lnTo>
                  <a:pt x="1590293" y="7620"/>
                </a:lnTo>
                <a:lnTo>
                  <a:pt x="1586483" y="3810"/>
                </a:lnTo>
                <a:lnTo>
                  <a:pt x="1594103" y="3810"/>
                </a:lnTo>
                <a:lnTo>
                  <a:pt x="1594103" y="7620"/>
                </a:lnTo>
                <a:close/>
              </a:path>
              <a:path w="1594484" h="693420">
                <a:moveTo>
                  <a:pt x="7619" y="689610"/>
                </a:moveTo>
                <a:lnTo>
                  <a:pt x="3809" y="685800"/>
                </a:lnTo>
                <a:lnTo>
                  <a:pt x="7619" y="685800"/>
                </a:lnTo>
                <a:lnTo>
                  <a:pt x="7619" y="689610"/>
                </a:lnTo>
                <a:close/>
              </a:path>
              <a:path w="1594484" h="693420">
                <a:moveTo>
                  <a:pt x="1586483" y="689610"/>
                </a:moveTo>
                <a:lnTo>
                  <a:pt x="7619" y="689610"/>
                </a:lnTo>
                <a:lnTo>
                  <a:pt x="7619" y="685800"/>
                </a:lnTo>
                <a:lnTo>
                  <a:pt x="1586483" y="685800"/>
                </a:lnTo>
                <a:lnTo>
                  <a:pt x="1586483" y="689610"/>
                </a:lnTo>
                <a:close/>
              </a:path>
              <a:path w="1594484" h="693420">
                <a:moveTo>
                  <a:pt x="1594103" y="689610"/>
                </a:moveTo>
                <a:lnTo>
                  <a:pt x="1586483" y="689610"/>
                </a:lnTo>
                <a:lnTo>
                  <a:pt x="1590293" y="685800"/>
                </a:lnTo>
                <a:lnTo>
                  <a:pt x="1594103" y="685800"/>
                </a:lnTo>
                <a:lnTo>
                  <a:pt x="1594103" y="689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3456952" y="5849073"/>
            <a:ext cx="145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83920" y="4488789"/>
            <a:ext cx="713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楷体"/>
                <a:cs typeface="楷体"/>
              </a:rPr>
              <a:t>合运</a:t>
            </a:r>
            <a:r>
              <a:rPr dirty="0" sz="1800" spc="-10" b="1">
                <a:solidFill>
                  <a:srgbClr val="FF0000"/>
                </a:solidFill>
                <a:latin typeface="楷体"/>
                <a:cs typeface="楷体"/>
              </a:rPr>
              <a:t>动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5162" y="1016939"/>
            <a:ext cx="8560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三、曲线运动的研究方法——运动的合成与分</a:t>
            </a:r>
            <a:r>
              <a:rPr dirty="0" sz="3200" spc="5">
                <a:latin typeface="黑体"/>
                <a:cs typeface="黑体"/>
              </a:rPr>
              <a:t>解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5394" y="1677263"/>
            <a:ext cx="11129645" cy="209486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300"/>
              </a:spcBef>
              <a:buSzPct val="95000"/>
              <a:buAutoNum type="arabicPeriod"/>
              <a:tabLst>
                <a:tab pos="396240" algn="l"/>
              </a:tabLst>
            </a:pPr>
            <a:r>
              <a:rPr dirty="0" sz="2000" b="1">
                <a:latin typeface="楷体"/>
                <a:cs typeface="楷体"/>
              </a:rPr>
              <a:t>如果物体同时参与了几个运动，那么物体实际发生的运动就是合运动，那几个运动就是分运动</a:t>
            </a:r>
            <a:r>
              <a:rPr dirty="0" sz="2000" spc="-5" b="1">
                <a:latin typeface="楷体"/>
                <a:cs typeface="楷体"/>
              </a:rPr>
              <a:t>．</a:t>
            </a:r>
            <a:endParaRPr sz="2000">
              <a:latin typeface="楷体"/>
              <a:cs typeface="楷体"/>
            </a:endParaRPr>
          </a:p>
          <a:p>
            <a:pPr marL="396240" indent="-383540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396240" algn="l"/>
              </a:tabLst>
            </a:pPr>
            <a:r>
              <a:rPr dirty="0" sz="2000" b="1">
                <a:latin typeface="楷体"/>
                <a:cs typeface="楷体"/>
              </a:rPr>
              <a:t>已知分运动求合运动的过程，叫运动的合成；已知合运动求分运动的过程，叫运动的分解</a:t>
            </a:r>
            <a:r>
              <a:rPr dirty="0" sz="2000" spc="-5" b="1">
                <a:latin typeface="楷体"/>
                <a:cs typeface="楷体"/>
              </a:rPr>
              <a:t>．</a:t>
            </a:r>
            <a:endParaRPr sz="2000">
              <a:latin typeface="楷体"/>
              <a:cs typeface="楷体"/>
            </a:endParaRPr>
          </a:p>
          <a:p>
            <a:pPr marL="396240" indent="-383540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396240" algn="l"/>
              </a:tabLst>
            </a:pPr>
            <a:r>
              <a:rPr dirty="0" sz="2000" b="1">
                <a:latin typeface="楷体"/>
                <a:cs typeface="楷体"/>
              </a:rPr>
              <a:t>运动的合成与分解实质是对运动的</a:t>
            </a:r>
            <a:r>
              <a:rPr dirty="0" sz="2000" b="1">
                <a:solidFill>
                  <a:srgbClr val="385622"/>
                </a:solidFill>
                <a:latin typeface="楷体"/>
                <a:cs typeface="楷体"/>
              </a:rPr>
              <a:t>位移</a:t>
            </a:r>
            <a:r>
              <a:rPr dirty="0" sz="2000" b="1">
                <a:latin typeface="楷体"/>
                <a:cs typeface="楷体"/>
              </a:rPr>
              <a:t>、</a:t>
            </a:r>
            <a:r>
              <a:rPr dirty="0" sz="2000" b="1">
                <a:solidFill>
                  <a:srgbClr val="385622"/>
                </a:solidFill>
                <a:latin typeface="楷体"/>
                <a:cs typeface="楷体"/>
              </a:rPr>
              <a:t>速度</a:t>
            </a:r>
            <a:r>
              <a:rPr dirty="0" sz="2000" b="1">
                <a:latin typeface="楷体"/>
                <a:cs typeface="楷体"/>
              </a:rPr>
              <a:t>和</a:t>
            </a:r>
            <a:r>
              <a:rPr dirty="0" sz="2000" b="1">
                <a:solidFill>
                  <a:srgbClr val="385622"/>
                </a:solidFill>
                <a:latin typeface="楷体"/>
                <a:cs typeface="楷体"/>
              </a:rPr>
              <a:t>加速度</a:t>
            </a:r>
            <a:r>
              <a:rPr dirty="0" sz="2000" b="1">
                <a:latin typeface="楷体"/>
                <a:cs typeface="楷体"/>
              </a:rPr>
              <a:t>的合成和分解，遵循</a:t>
            </a:r>
            <a:r>
              <a:rPr dirty="0" sz="2000" b="1">
                <a:solidFill>
                  <a:srgbClr val="890000"/>
                </a:solidFill>
                <a:latin typeface="楷体"/>
                <a:cs typeface="楷体"/>
              </a:rPr>
              <a:t>平行四边形定则</a:t>
            </a:r>
            <a:r>
              <a:rPr dirty="0" sz="2000" spc="-5" b="1">
                <a:latin typeface="楷体"/>
                <a:cs typeface="楷体"/>
              </a:rPr>
              <a:t>．</a:t>
            </a:r>
            <a:endParaRPr sz="2000">
              <a:latin typeface="楷体"/>
              <a:cs typeface="楷体"/>
            </a:endParaRPr>
          </a:p>
          <a:p>
            <a:pPr lvl="1" marL="884555" indent="-80645">
              <a:lnSpc>
                <a:spcPts val="2014"/>
              </a:lnSpc>
              <a:spcBef>
                <a:spcPts val="740"/>
              </a:spcBef>
              <a:buSzPct val="94444"/>
              <a:buFont typeface="Arial"/>
              <a:buChar char="•"/>
              <a:tabLst>
                <a:tab pos="885190" algn="l"/>
              </a:tabLst>
            </a:pPr>
            <a:r>
              <a:rPr dirty="0" sz="1800">
                <a:solidFill>
                  <a:srgbClr val="890000"/>
                </a:solidFill>
                <a:latin typeface="微软雅黑"/>
                <a:cs typeface="微软雅黑"/>
              </a:rPr>
              <a:t>红蜡块在玻璃管中的运动</a:t>
            </a:r>
            <a:endParaRPr sz="1800">
              <a:latin typeface="微软雅黑"/>
              <a:cs typeface="微软雅黑"/>
            </a:endParaRPr>
          </a:p>
          <a:p>
            <a:pPr algn="r" marR="2776220">
              <a:lnSpc>
                <a:spcPts val="2735"/>
              </a:lnSpc>
            </a:pPr>
            <a:r>
              <a:rPr dirty="0" sz="2400" i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09665" y="5967831"/>
            <a:ext cx="144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689998" y="5473674"/>
            <a:ext cx="39370" cy="24765"/>
          </a:xfrm>
          <a:custGeom>
            <a:avLst/>
            <a:gdLst/>
            <a:ahLst/>
            <a:cxnLst/>
            <a:rect l="l" t="t" r="r" b="b"/>
            <a:pathLst>
              <a:path w="39370" h="24764">
                <a:moveTo>
                  <a:pt x="0" y="24726"/>
                </a:moveTo>
                <a:lnTo>
                  <a:pt x="39014" y="0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729013" y="5480748"/>
            <a:ext cx="57150" cy="182245"/>
          </a:xfrm>
          <a:custGeom>
            <a:avLst/>
            <a:gdLst/>
            <a:ahLst/>
            <a:cxnLst/>
            <a:rect l="l" t="t" r="r" b="b"/>
            <a:pathLst>
              <a:path w="57150" h="182245">
                <a:moveTo>
                  <a:pt x="0" y="0"/>
                </a:moveTo>
                <a:lnTo>
                  <a:pt x="56540" y="181902"/>
                </a:lnTo>
              </a:path>
            </a:pathLst>
          </a:custGeom>
          <a:ln w="268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791916" y="5151373"/>
            <a:ext cx="74930" cy="511809"/>
          </a:xfrm>
          <a:custGeom>
            <a:avLst/>
            <a:gdLst/>
            <a:ahLst/>
            <a:cxnLst/>
            <a:rect l="l" t="t" r="r" b="b"/>
            <a:pathLst>
              <a:path w="74929" h="511810">
                <a:moveTo>
                  <a:pt x="0" y="511276"/>
                </a:moveTo>
                <a:lnTo>
                  <a:pt x="74853" y="0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866769" y="5151373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 h="0">
                <a:moveTo>
                  <a:pt x="0" y="0"/>
                </a:moveTo>
                <a:lnTo>
                  <a:pt x="907694" y="0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9233636" y="4084192"/>
            <a:ext cx="1518920" cy="1515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475"/>
              </a:lnSpc>
              <a:spcBef>
                <a:spcPts val="135"/>
              </a:spcBef>
              <a:tabLst>
                <a:tab pos="662940" algn="l"/>
              </a:tabLst>
            </a:pPr>
            <a:r>
              <a:rPr dirty="0" sz="2650" spc="15" i="1">
                <a:latin typeface="Times New Roman"/>
                <a:cs typeface="Times New Roman"/>
              </a:rPr>
              <a:t>v</a:t>
            </a:r>
            <a:r>
              <a:rPr dirty="0" sz="2650" spc="-204" i="1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	</a:t>
            </a:r>
            <a:r>
              <a:rPr dirty="0" sz="2650" spc="25" i="1">
                <a:latin typeface="Times New Roman"/>
                <a:cs typeface="Times New Roman"/>
              </a:rPr>
              <a:t>v</a:t>
            </a:r>
            <a:r>
              <a:rPr dirty="0" baseline="43010" sz="2325" spc="37">
                <a:latin typeface="Times New Roman"/>
                <a:cs typeface="Times New Roman"/>
              </a:rPr>
              <a:t>2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360">
                <a:latin typeface="Times New Roman"/>
                <a:cs typeface="Times New Roman"/>
              </a:rPr>
              <a:t> </a:t>
            </a:r>
            <a:r>
              <a:rPr dirty="0" sz="2650" spc="25" i="1">
                <a:latin typeface="Times New Roman"/>
                <a:cs typeface="Times New Roman"/>
              </a:rPr>
              <a:t>v</a:t>
            </a:r>
            <a:r>
              <a:rPr dirty="0" baseline="43010" sz="2325" spc="37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  <a:p>
            <a:pPr marL="808990">
              <a:lnSpc>
                <a:spcPts val="1155"/>
              </a:lnSpc>
              <a:tabLst>
                <a:tab pos="1362710" algn="l"/>
              </a:tabLst>
            </a:pPr>
            <a:r>
              <a:rPr dirty="0" sz="1550" spc="5" i="1">
                <a:latin typeface="Times New Roman"/>
                <a:cs typeface="Times New Roman"/>
              </a:rPr>
              <a:t>x	y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tabLst>
                <a:tab pos="666115" algn="l"/>
              </a:tabLst>
            </a:pPr>
            <a:r>
              <a:rPr dirty="0" sz="2650" spc="10">
                <a:latin typeface="Times New Roman"/>
                <a:cs typeface="Times New Roman"/>
              </a:rPr>
              <a:t>s</a:t>
            </a:r>
            <a:r>
              <a:rPr dirty="0" sz="2650" spc="-204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	</a:t>
            </a:r>
            <a:r>
              <a:rPr dirty="0" sz="2650" spc="25" i="1">
                <a:latin typeface="Times New Roman"/>
                <a:cs typeface="Times New Roman"/>
              </a:rPr>
              <a:t>x</a:t>
            </a:r>
            <a:r>
              <a:rPr dirty="0" baseline="43010" sz="2325" spc="37">
                <a:latin typeface="Times New Roman"/>
                <a:cs typeface="Times New Roman"/>
              </a:rPr>
              <a:t>2 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-85">
                <a:latin typeface="Times New Roman"/>
                <a:cs typeface="Times New Roman"/>
              </a:rPr>
              <a:t> </a:t>
            </a:r>
            <a:r>
              <a:rPr dirty="0" sz="2650" spc="45" i="1">
                <a:latin typeface="Times New Roman"/>
                <a:cs typeface="Times New Roman"/>
              </a:rPr>
              <a:t>y</a:t>
            </a:r>
            <a:r>
              <a:rPr dirty="0" baseline="43010" sz="2325" spc="67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204959" y="5058155"/>
            <a:ext cx="1645920" cy="693420"/>
          </a:xfrm>
          <a:custGeom>
            <a:avLst/>
            <a:gdLst/>
            <a:ahLst/>
            <a:cxnLst/>
            <a:rect l="l" t="t" r="r" b="b"/>
            <a:pathLst>
              <a:path w="1645920" h="693420">
                <a:moveTo>
                  <a:pt x="1645920" y="693420"/>
                </a:moveTo>
                <a:lnTo>
                  <a:pt x="0" y="693420"/>
                </a:lnTo>
                <a:lnTo>
                  <a:pt x="0" y="0"/>
                </a:lnTo>
                <a:lnTo>
                  <a:pt x="1645920" y="0"/>
                </a:lnTo>
                <a:lnTo>
                  <a:pt x="1645920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685800"/>
                </a:lnTo>
                <a:lnTo>
                  <a:pt x="3810" y="685800"/>
                </a:lnTo>
                <a:lnTo>
                  <a:pt x="7620" y="689610"/>
                </a:lnTo>
                <a:lnTo>
                  <a:pt x="1645920" y="689610"/>
                </a:lnTo>
                <a:lnTo>
                  <a:pt x="1645920" y="693420"/>
                </a:lnTo>
                <a:close/>
              </a:path>
              <a:path w="1645920" h="693420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1645920" h="693420">
                <a:moveTo>
                  <a:pt x="1638300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1638300" y="3810"/>
                </a:lnTo>
                <a:lnTo>
                  <a:pt x="1638300" y="7620"/>
                </a:lnTo>
                <a:close/>
              </a:path>
              <a:path w="1645920" h="693420">
                <a:moveTo>
                  <a:pt x="1638300" y="689610"/>
                </a:moveTo>
                <a:lnTo>
                  <a:pt x="1638300" y="3810"/>
                </a:lnTo>
                <a:lnTo>
                  <a:pt x="1642110" y="7620"/>
                </a:lnTo>
                <a:lnTo>
                  <a:pt x="1645920" y="7620"/>
                </a:lnTo>
                <a:lnTo>
                  <a:pt x="1645920" y="685800"/>
                </a:lnTo>
                <a:lnTo>
                  <a:pt x="1642110" y="685800"/>
                </a:lnTo>
                <a:lnTo>
                  <a:pt x="1638300" y="689610"/>
                </a:lnTo>
                <a:close/>
              </a:path>
              <a:path w="1645920" h="693420">
                <a:moveTo>
                  <a:pt x="1645920" y="7620"/>
                </a:moveTo>
                <a:lnTo>
                  <a:pt x="1642110" y="7620"/>
                </a:lnTo>
                <a:lnTo>
                  <a:pt x="1638300" y="3810"/>
                </a:lnTo>
                <a:lnTo>
                  <a:pt x="1645920" y="3810"/>
                </a:lnTo>
                <a:lnTo>
                  <a:pt x="1645920" y="7620"/>
                </a:lnTo>
                <a:close/>
              </a:path>
              <a:path w="1645920" h="693420">
                <a:moveTo>
                  <a:pt x="7620" y="689610"/>
                </a:moveTo>
                <a:lnTo>
                  <a:pt x="3810" y="685800"/>
                </a:lnTo>
                <a:lnTo>
                  <a:pt x="7620" y="685800"/>
                </a:lnTo>
                <a:lnTo>
                  <a:pt x="7620" y="689610"/>
                </a:lnTo>
                <a:close/>
              </a:path>
              <a:path w="1645920" h="693420">
                <a:moveTo>
                  <a:pt x="1638300" y="689610"/>
                </a:moveTo>
                <a:lnTo>
                  <a:pt x="7620" y="689610"/>
                </a:lnTo>
                <a:lnTo>
                  <a:pt x="7620" y="685800"/>
                </a:lnTo>
                <a:lnTo>
                  <a:pt x="1638300" y="685800"/>
                </a:lnTo>
                <a:lnTo>
                  <a:pt x="1638300" y="689610"/>
                </a:lnTo>
                <a:close/>
              </a:path>
              <a:path w="1645920" h="693420">
                <a:moveTo>
                  <a:pt x="1645920" y="689610"/>
                </a:moveTo>
                <a:lnTo>
                  <a:pt x="1638300" y="689610"/>
                </a:lnTo>
                <a:lnTo>
                  <a:pt x="1642110" y="685800"/>
                </a:lnTo>
                <a:lnTo>
                  <a:pt x="1645920" y="685800"/>
                </a:lnTo>
                <a:lnTo>
                  <a:pt x="1645920" y="689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115" y="4206379"/>
            <a:ext cx="10804525" cy="2176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思考判</a:t>
            </a:r>
            <a:r>
              <a:rPr dirty="0" sz="2800" spc="-20" b="1">
                <a:latin typeface="黑体"/>
                <a:cs typeface="黑体"/>
              </a:rPr>
              <a:t>断</a:t>
            </a:r>
            <a:endParaRPr sz="2800">
              <a:latin typeface="黑体"/>
              <a:cs typeface="黑体"/>
            </a:endParaRPr>
          </a:p>
          <a:p>
            <a:pPr marL="427355" indent="-414655">
              <a:lnSpc>
                <a:spcPct val="100000"/>
              </a:lnSpc>
              <a:spcBef>
                <a:spcPts val="145"/>
              </a:spcBef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 b="1">
                <a:latin typeface="宋体"/>
                <a:cs typeface="宋体"/>
              </a:rPr>
              <a:t>合运动与分运动是同时进行的，时间相等</a:t>
            </a:r>
            <a:r>
              <a:rPr dirty="0" sz="2800" spc="-20" b="1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  <a:p>
            <a:pPr marL="427355" indent="-414655">
              <a:lnSpc>
                <a:spcPct val="100000"/>
              </a:lnSpc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 b="1">
                <a:latin typeface="宋体"/>
                <a:cs typeface="宋体"/>
              </a:rPr>
              <a:t>合运动一定是实际发生的运动</a:t>
            </a:r>
            <a:r>
              <a:rPr dirty="0" sz="2800" spc="-20" b="1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  <a:p>
            <a:pPr marL="427355" indent="-414655">
              <a:lnSpc>
                <a:spcPct val="100000"/>
              </a:lnSpc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 b="1">
                <a:latin typeface="宋体"/>
                <a:cs typeface="宋体"/>
              </a:rPr>
              <a:t>合运动的速度一定比分运动的速度大</a:t>
            </a:r>
            <a:r>
              <a:rPr dirty="0" sz="2800" spc="-20" b="1">
                <a:solidFill>
                  <a:srgbClr val="890000"/>
                </a:solidFill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  <a:p>
            <a:pPr marL="427355" indent="-414655">
              <a:lnSpc>
                <a:spcPct val="100000"/>
              </a:lnSpc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 b="1">
                <a:latin typeface="宋体"/>
                <a:cs typeface="宋体"/>
              </a:rPr>
              <a:t>两个互成角度的匀速直线运动的合运动，一定也是匀速直线运动</a:t>
            </a:r>
            <a:r>
              <a:rPr dirty="0" sz="2800" spc="-20" b="1">
                <a:latin typeface="宋体"/>
                <a:cs typeface="宋体"/>
              </a:rPr>
              <a:t>．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59755" y="1465503"/>
          <a:ext cx="6482715" cy="219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060"/>
                <a:gridCol w="4840605"/>
              </a:tblGrid>
              <a:tr h="727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667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等时</a:t>
                      </a:r>
                      <a:r>
                        <a:rPr dirty="0" sz="1800" spc="-10" b="1">
                          <a:latin typeface="黑体"/>
                          <a:cs typeface="黑体"/>
                        </a:rPr>
                        <a:t>性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各分运动与合运动同时发生和结束，</a:t>
                      </a:r>
                      <a:r>
                        <a:rPr dirty="0" sz="1800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时间相</a:t>
                      </a:r>
                      <a:r>
                        <a:rPr dirty="0" sz="1800" spc="-10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同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667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等效</a:t>
                      </a:r>
                      <a:r>
                        <a:rPr dirty="0" sz="1800" spc="-10" b="1">
                          <a:latin typeface="黑体"/>
                          <a:cs typeface="黑体"/>
                        </a:rPr>
                        <a:t>性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各分运动的共同效果与合运动的</a:t>
                      </a:r>
                      <a:r>
                        <a:rPr dirty="0" sz="1800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效果相</a:t>
                      </a:r>
                      <a:r>
                        <a:rPr dirty="0" sz="1800" spc="-10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同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7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6672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同体</a:t>
                      </a:r>
                      <a:r>
                        <a:rPr dirty="0" sz="1800" spc="-10" b="1">
                          <a:latin typeface="黑体"/>
                          <a:cs typeface="黑体"/>
                        </a:rPr>
                        <a:t>性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黑体"/>
                          <a:cs typeface="黑体"/>
                        </a:rPr>
                        <a:t>各分运动与合运动是</a:t>
                      </a:r>
                      <a:r>
                        <a:rPr dirty="0" sz="1800" b="1">
                          <a:solidFill>
                            <a:srgbClr val="C00000"/>
                          </a:solidFill>
                          <a:latin typeface="黑体"/>
                          <a:cs typeface="黑体"/>
                        </a:rPr>
                        <a:t>同一物体</a:t>
                      </a:r>
                      <a:r>
                        <a:rPr dirty="0" sz="1800" b="1">
                          <a:latin typeface="黑体"/>
                          <a:cs typeface="黑体"/>
                        </a:rPr>
                        <a:t>的运</a:t>
                      </a:r>
                      <a:r>
                        <a:rPr dirty="0" sz="1800" spc="-10" b="1">
                          <a:latin typeface="黑体"/>
                          <a:cs typeface="黑体"/>
                        </a:rPr>
                        <a:t>动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3115" y="2304465"/>
            <a:ext cx="43129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585758"/>
                </a:solidFill>
                <a:latin typeface="黑体"/>
                <a:cs typeface="黑体"/>
              </a:rPr>
              <a:t>合运动与分运动的三个特</a:t>
            </a:r>
            <a:r>
              <a:rPr dirty="0" sz="2800" spc="-20" b="1">
                <a:solidFill>
                  <a:srgbClr val="585758"/>
                </a:solidFill>
                <a:latin typeface="黑体"/>
                <a:cs typeface="黑体"/>
              </a:rPr>
              <a:t>性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674607" y="5882640"/>
            <a:ext cx="149351" cy="40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72665" y="5878283"/>
            <a:ext cx="153403" cy="40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72665" y="5882411"/>
            <a:ext cx="153670" cy="408305"/>
          </a:xfrm>
          <a:custGeom>
            <a:avLst/>
            <a:gdLst/>
            <a:ahLst/>
            <a:cxnLst/>
            <a:rect l="l" t="t" r="r" b="b"/>
            <a:pathLst>
              <a:path w="153670" h="408304">
                <a:moveTo>
                  <a:pt x="153403" y="408025"/>
                </a:moveTo>
                <a:lnTo>
                  <a:pt x="0" y="408025"/>
                </a:lnTo>
                <a:lnTo>
                  <a:pt x="0" y="104940"/>
                </a:lnTo>
                <a:lnTo>
                  <a:pt x="76695" y="0"/>
                </a:lnTo>
                <a:lnTo>
                  <a:pt x="84651" y="10883"/>
                </a:lnTo>
                <a:lnTo>
                  <a:pt x="72847" y="10883"/>
                </a:lnTo>
                <a:lnTo>
                  <a:pt x="76695" y="16148"/>
                </a:lnTo>
                <a:lnTo>
                  <a:pt x="10649" y="106502"/>
                </a:lnTo>
                <a:lnTo>
                  <a:pt x="9525" y="106502"/>
                </a:lnTo>
                <a:lnTo>
                  <a:pt x="8597" y="109308"/>
                </a:lnTo>
                <a:lnTo>
                  <a:pt x="9525" y="109308"/>
                </a:lnTo>
                <a:lnTo>
                  <a:pt x="9525" y="398500"/>
                </a:lnTo>
                <a:lnTo>
                  <a:pt x="4762" y="398500"/>
                </a:lnTo>
                <a:lnTo>
                  <a:pt x="9525" y="403263"/>
                </a:lnTo>
                <a:lnTo>
                  <a:pt x="153403" y="403263"/>
                </a:lnTo>
                <a:lnTo>
                  <a:pt x="153403" y="408025"/>
                </a:lnTo>
                <a:close/>
              </a:path>
              <a:path w="153670" h="408304">
                <a:moveTo>
                  <a:pt x="76695" y="16148"/>
                </a:moveTo>
                <a:lnTo>
                  <a:pt x="72847" y="10883"/>
                </a:lnTo>
                <a:lnTo>
                  <a:pt x="80543" y="10883"/>
                </a:lnTo>
                <a:lnTo>
                  <a:pt x="76695" y="16148"/>
                </a:lnTo>
                <a:close/>
              </a:path>
              <a:path w="153670" h="408304">
                <a:moveTo>
                  <a:pt x="143878" y="108057"/>
                </a:moveTo>
                <a:lnTo>
                  <a:pt x="76695" y="16148"/>
                </a:lnTo>
                <a:lnTo>
                  <a:pt x="80543" y="10883"/>
                </a:lnTo>
                <a:lnTo>
                  <a:pt x="84651" y="10883"/>
                </a:lnTo>
                <a:lnTo>
                  <a:pt x="153403" y="104940"/>
                </a:lnTo>
                <a:lnTo>
                  <a:pt x="153403" y="106502"/>
                </a:lnTo>
                <a:lnTo>
                  <a:pt x="143878" y="106502"/>
                </a:lnTo>
                <a:lnTo>
                  <a:pt x="143878" y="108057"/>
                </a:lnTo>
                <a:close/>
              </a:path>
              <a:path w="153670" h="408304">
                <a:moveTo>
                  <a:pt x="8597" y="109308"/>
                </a:moveTo>
                <a:lnTo>
                  <a:pt x="9525" y="106502"/>
                </a:lnTo>
                <a:lnTo>
                  <a:pt x="9512" y="108057"/>
                </a:lnTo>
                <a:lnTo>
                  <a:pt x="8597" y="109308"/>
                </a:lnTo>
                <a:close/>
              </a:path>
              <a:path w="153670" h="408304">
                <a:moveTo>
                  <a:pt x="9525" y="108040"/>
                </a:moveTo>
                <a:lnTo>
                  <a:pt x="9525" y="106502"/>
                </a:lnTo>
                <a:lnTo>
                  <a:pt x="10649" y="106502"/>
                </a:lnTo>
                <a:lnTo>
                  <a:pt x="9525" y="108040"/>
                </a:lnTo>
                <a:close/>
              </a:path>
              <a:path w="153670" h="408304">
                <a:moveTo>
                  <a:pt x="144792" y="109308"/>
                </a:moveTo>
                <a:lnTo>
                  <a:pt x="143878" y="108057"/>
                </a:lnTo>
                <a:lnTo>
                  <a:pt x="143878" y="106502"/>
                </a:lnTo>
                <a:lnTo>
                  <a:pt x="144792" y="109308"/>
                </a:lnTo>
                <a:close/>
              </a:path>
              <a:path w="153670" h="408304">
                <a:moveTo>
                  <a:pt x="153403" y="109308"/>
                </a:moveTo>
                <a:lnTo>
                  <a:pt x="144792" y="109308"/>
                </a:lnTo>
                <a:lnTo>
                  <a:pt x="143878" y="106502"/>
                </a:lnTo>
                <a:lnTo>
                  <a:pt x="153403" y="106502"/>
                </a:lnTo>
                <a:lnTo>
                  <a:pt x="153403" y="109308"/>
                </a:lnTo>
                <a:close/>
              </a:path>
              <a:path w="153670" h="408304">
                <a:moveTo>
                  <a:pt x="9525" y="109308"/>
                </a:moveTo>
                <a:lnTo>
                  <a:pt x="8597" y="109308"/>
                </a:lnTo>
                <a:lnTo>
                  <a:pt x="9525" y="108040"/>
                </a:lnTo>
                <a:lnTo>
                  <a:pt x="9525" y="109308"/>
                </a:lnTo>
                <a:close/>
              </a:path>
              <a:path w="153670" h="408304">
                <a:moveTo>
                  <a:pt x="143878" y="403263"/>
                </a:moveTo>
                <a:lnTo>
                  <a:pt x="143878" y="108057"/>
                </a:lnTo>
                <a:lnTo>
                  <a:pt x="144792" y="109308"/>
                </a:lnTo>
                <a:lnTo>
                  <a:pt x="153403" y="109308"/>
                </a:lnTo>
                <a:lnTo>
                  <a:pt x="153403" y="398500"/>
                </a:lnTo>
                <a:lnTo>
                  <a:pt x="148640" y="398500"/>
                </a:lnTo>
                <a:lnTo>
                  <a:pt x="143878" y="403263"/>
                </a:lnTo>
                <a:close/>
              </a:path>
              <a:path w="153670" h="408304">
                <a:moveTo>
                  <a:pt x="9525" y="403263"/>
                </a:moveTo>
                <a:lnTo>
                  <a:pt x="4762" y="398500"/>
                </a:lnTo>
                <a:lnTo>
                  <a:pt x="9525" y="398500"/>
                </a:lnTo>
                <a:lnTo>
                  <a:pt x="9525" y="403263"/>
                </a:lnTo>
                <a:close/>
              </a:path>
              <a:path w="153670" h="408304">
                <a:moveTo>
                  <a:pt x="143878" y="403263"/>
                </a:moveTo>
                <a:lnTo>
                  <a:pt x="9525" y="403263"/>
                </a:lnTo>
                <a:lnTo>
                  <a:pt x="9525" y="398500"/>
                </a:lnTo>
                <a:lnTo>
                  <a:pt x="143878" y="398500"/>
                </a:lnTo>
                <a:lnTo>
                  <a:pt x="143878" y="403263"/>
                </a:lnTo>
                <a:close/>
              </a:path>
              <a:path w="153670" h="408304">
                <a:moveTo>
                  <a:pt x="153403" y="403263"/>
                </a:moveTo>
                <a:lnTo>
                  <a:pt x="143878" y="403263"/>
                </a:lnTo>
                <a:lnTo>
                  <a:pt x="148640" y="398500"/>
                </a:lnTo>
                <a:lnTo>
                  <a:pt x="153403" y="398500"/>
                </a:lnTo>
                <a:lnTo>
                  <a:pt x="153403" y="403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10432" y="609996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10432" y="58999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10432" y="569991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10432" y="549988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10432" y="529986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10432" y="50998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96145" y="4929276"/>
            <a:ext cx="28575" cy="85090"/>
          </a:xfrm>
          <a:custGeom>
            <a:avLst/>
            <a:gdLst/>
            <a:ahLst/>
            <a:cxnLst/>
            <a:rect l="l" t="t" r="r" b="b"/>
            <a:pathLst>
              <a:path w="28575" h="85089">
                <a:moveTo>
                  <a:pt x="28575" y="84836"/>
                </a:moveTo>
                <a:lnTo>
                  <a:pt x="0" y="84836"/>
                </a:lnTo>
                <a:lnTo>
                  <a:pt x="0" y="0"/>
                </a:lnTo>
                <a:lnTo>
                  <a:pt x="28575" y="0"/>
                </a:lnTo>
                <a:lnTo>
                  <a:pt x="28575" y="8483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727300" y="485152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27325" y="485152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27350" y="485152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27375" y="485152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50300" y="6171400"/>
            <a:ext cx="860425" cy="85725"/>
          </a:xfrm>
          <a:custGeom>
            <a:avLst/>
            <a:gdLst/>
            <a:ahLst/>
            <a:cxnLst/>
            <a:rect l="l" t="t" r="r" b="b"/>
            <a:pathLst>
              <a:path w="860425" h="85725">
                <a:moveTo>
                  <a:pt x="774407" y="85725"/>
                </a:moveTo>
                <a:lnTo>
                  <a:pt x="774407" y="0"/>
                </a:lnTo>
                <a:lnTo>
                  <a:pt x="831557" y="28575"/>
                </a:lnTo>
                <a:lnTo>
                  <a:pt x="795832" y="28575"/>
                </a:lnTo>
                <a:lnTo>
                  <a:pt x="795832" y="57150"/>
                </a:lnTo>
                <a:lnTo>
                  <a:pt x="831557" y="57150"/>
                </a:lnTo>
                <a:lnTo>
                  <a:pt x="774407" y="85725"/>
                </a:lnTo>
                <a:close/>
              </a:path>
              <a:path w="860425" h="85725">
                <a:moveTo>
                  <a:pt x="77440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74407" y="28575"/>
                </a:lnTo>
                <a:lnTo>
                  <a:pt x="774407" y="57150"/>
                </a:lnTo>
                <a:close/>
              </a:path>
              <a:path w="860425" h="85725">
                <a:moveTo>
                  <a:pt x="831557" y="57150"/>
                </a:moveTo>
                <a:lnTo>
                  <a:pt x="795832" y="57150"/>
                </a:lnTo>
                <a:lnTo>
                  <a:pt x="795832" y="28575"/>
                </a:lnTo>
                <a:lnTo>
                  <a:pt x="831557" y="28575"/>
                </a:lnTo>
                <a:lnTo>
                  <a:pt x="860132" y="42862"/>
                </a:lnTo>
                <a:lnTo>
                  <a:pt x="831557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06993" y="4853101"/>
            <a:ext cx="85725" cy="1362075"/>
          </a:xfrm>
          <a:custGeom>
            <a:avLst/>
            <a:gdLst/>
            <a:ahLst/>
            <a:cxnLst/>
            <a:rect l="l" t="t" r="r" b="b"/>
            <a:pathLst>
              <a:path w="85725" h="1362075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1362075">
                <a:moveTo>
                  <a:pt x="57150" y="1362049"/>
                </a:moveTo>
                <a:lnTo>
                  <a:pt x="28575" y="1362049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1362049"/>
                </a:lnTo>
                <a:close/>
              </a:path>
              <a:path w="85725" h="1362075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76590" y="4490491"/>
            <a:ext cx="3873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22" b="1">
                <a:solidFill>
                  <a:srgbClr val="FF0000"/>
                </a:solidFill>
                <a:latin typeface="黑体"/>
                <a:cs typeface="黑体"/>
              </a:rPr>
              <a:t>船</a:t>
            </a:r>
            <a:endParaRPr baseline="-17094" sz="195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38209" y="4843843"/>
            <a:ext cx="872490" cy="1376045"/>
          </a:xfrm>
          <a:custGeom>
            <a:avLst/>
            <a:gdLst/>
            <a:ahLst/>
            <a:cxnLst/>
            <a:rect l="l" t="t" r="r" b="b"/>
            <a:pathLst>
              <a:path w="872490" h="1376045">
                <a:moveTo>
                  <a:pt x="814497" y="64974"/>
                </a:moveTo>
                <a:lnTo>
                  <a:pt x="790308" y="49771"/>
                </a:lnTo>
                <a:lnTo>
                  <a:pt x="872223" y="0"/>
                </a:lnTo>
                <a:lnTo>
                  <a:pt x="867641" y="46824"/>
                </a:lnTo>
                <a:lnTo>
                  <a:pt x="825906" y="46824"/>
                </a:lnTo>
                <a:lnTo>
                  <a:pt x="814497" y="64974"/>
                </a:lnTo>
                <a:close/>
              </a:path>
              <a:path w="872490" h="1376045">
                <a:moveTo>
                  <a:pt x="838695" y="80183"/>
                </a:moveTo>
                <a:lnTo>
                  <a:pt x="814497" y="64974"/>
                </a:lnTo>
                <a:lnTo>
                  <a:pt x="825906" y="46824"/>
                </a:lnTo>
                <a:lnTo>
                  <a:pt x="850099" y="62039"/>
                </a:lnTo>
                <a:lnTo>
                  <a:pt x="838695" y="80183"/>
                </a:lnTo>
                <a:close/>
              </a:path>
              <a:path w="872490" h="1376045">
                <a:moveTo>
                  <a:pt x="862888" y="95389"/>
                </a:moveTo>
                <a:lnTo>
                  <a:pt x="838695" y="80183"/>
                </a:lnTo>
                <a:lnTo>
                  <a:pt x="850099" y="62039"/>
                </a:lnTo>
                <a:lnTo>
                  <a:pt x="825906" y="46824"/>
                </a:lnTo>
                <a:lnTo>
                  <a:pt x="867641" y="46824"/>
                </a:lnTo>
                <a:lnTo>
                  <a:pt x="862888" y="95389"/>
                </a:lnTo>
                <a:close/>
              </a:path>
              <a:path w="872490" h="1376045">
                <a:moveTo>
                  <a:pt x="24193" y="1375968"/>
                </a:moveTo>
                <a:lnTo>
                  <a:pt x="0" y="1360766"/>
                </a:lnTo>
                <a:lnTo>
                  <a:pt x="814497" y="64974"/>
                </a:lnTo>
                <a:lnTo>
                  <a:pt x="838695" y="80183"/>
                </a:lnTo>
                <a:lnTo>
                  <a:pt x="24193" y="13759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491535" y="4372114"/>
            <a:ext cx="45465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solidFill>
                  <a:srgbClr val="FF0000"/>
                </a:solidFill>
                <a:uFill>
                  <a:solidFill>
                    <a:srgbClr val="0033CC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baseline="-16975" sz="2700" spc="22" b="1">
                <a:solidFill>
                  <a:srgbClr val="FF0000"/>
                </a:solidFill>
                <a:latin typeface="黑体"/>
                <a:cs typeface="黑体"/>
              </a:rPr>
              <a:t>合</a:t>
            </a:r>
            <a:endParaRPr baseline="-16975" sz="27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14641" y="4630305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43495" y="6285674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94891" y="4965475"/>
            <a:ext cx="2263775" cy="1347470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dirty="0" sz="3000" spc="-5" i="1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660"/>
              </a:spcBef>
            </a:pPr>
            <a:r>
              <a:rPr dirty="0" sz="2800" spc="-5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6975" sz="2700" spc="22" b="1">
                <a:solidFill>
                  <a:srgbClr val="FF0000"/>
                </a:solidFill>
                <a:latin typeface="黑体"/>
                <a:cs typeface="黑体"/>
              </a:rPr>
              <a:t>水</a:t>
            </a:r>
            <a:endParaRPr baseline="-16975" sz="2700">
              <a:latin typeface="黑体"/>
              <a:cs typeface="黑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60347" y="4596384"/>
            <a:ext cx="3902964" cy="1862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31036" y="4937759"/>
            <a:ext cx="150875" cy="400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29537" y="4932743"/>
            <a:ext cx="153670" cy="408305"/>
          </a:xfrm>
          <a:custGeom>
            <a:avLst/>
            <a:gdLst/>
            <a:ahLst/>
            <a:cxnLst/>
            <a:rect l="l" t="t" r="r" b="b"/>
            <a:pathLst>
              <a:path w="153669" h="408304">
                <a:moveTo>
                  <a:pt x="153403" y="408038"/>
                </a:moveTo>
                <a:lnTo>
                  <a:pt x="0" y="408038"/>
                </a:lnTo>
                <a:lnTo>
                  <a:pt x="0" y="104940"/>
                </a:lnTo>
                <a:lnTo>
                  <a:pt x="76695" y="0"/>
                </a:lnTo>
                <a:lnTo>
                  <a:pt x="84651" y="10883"/>
                </a:lnTo>
                <a:lnTo>
                  <a:pt x="72859" y="10883"/>
                </a:lnTo>
                <a:lnTo>
                  <a:pt x="76701" y="16140"/>
                </a:lnTo>
                <a:lnTo>
                  <a:pt x="10649" y="106502"/>
                </a:lnTo>
                <a:lnTo>
                  <a:pt x="9525" y="106502"/>
                </a:lnTo>
                <a:lnTo>
                  <a:pt x="8597" y="109308"/>
                </a:lnTo>
                <a:lnTo>
                  <a:pt x="9525" y="109308"/>
                </a:lnTo>
                <a:lnTo>
                  <a:pt x="9525" y="398513"/>
                </a:lnTo>
                <a:lnTo>
                  <a:pt x="4762" y="398513"/>
                </a:lnTo>
                <a:lnTo>
                  <a:pt x="9525" y="403275"/>
                </a:lnTo>
                <a:lnTo>
                  <a:pt x="153403" y="403275"/>
                </a:lnTo>
                <a:lnTo>
                  <a:pt x="153403" y="408038"/>
                </a:lnTo>
                <a:close/>
              </a:path>
              <a:path w="153669" h="408304">
                <a:moveTo>
                  <a:pt x="76701" y="16140"/>
                </a:moveTo>
                <a:lnTo>
                  <a:pt x="72859" y="10883"/>
                </a:lnTo>
                <a:lnTo>
                  <a:pt x="80543" y="10883"/>
                </a:lnTo>
                <a:lnTo>
                  <a:pt x="76701" y="16140"/>
                </a:lnTo>
                <a:close/>
              </a:path>
              <a:path w="153669" h="408304">
                <a:moveTo>
                  <a:pt x="143878" y="108057"/>
                </a:moveTo>
                <a:lnTo>
                  <a:pt x="76701" y="16140"/>
                </a:lnTo>
                <a:lnTo>
                  <a:pt x="80543" y="10883"/>
                </a:lnTo>
                <a:lnTo>
                  <a:pt x="84651" y="10883"/>
                </a:lnTo>
                <a:lnTo>
                  <a:pt x="153403" y="104940"/>
                </a:lnTo>
                <a:lnTo>
                  <a:pt x="153403" y="106502"/>
                </a:lnTo>
                <a:lnTo>
                  <a:pt x="143878" y="106502"/>
                </a:lnTo>
                <a:lnTo>
                  <a:pt x="143878" y="108057"/>
                </a:lnTo>
                <a:close/>
              </a:path>
              <a:path w="153669" h="408304">
                <a:moveTo>
                  <a:pt x="8597" y="109308"/>
                </a:moveTo>
                <a:lnTo>
                  <a:pt x="9525" y="106502"/>
                </a:lnTo>
                <a:lnTo>
                  <a:pt x="9512" y="108057"/>
                </a:lnTo>
                <a:lnTo>
                  <a:pt x="8597" y="109308"/>
                </a:lnTo>
                <a:close/>
              </a:path>
              <a:path w="153669" h="408304">
                <a:moveTo>
                  <a:pt x="9525" y="108040"/>
                </a:moveTo>
                <a:lnTo>
                  <a:pt x="9525" y="106502"/>
                </a:lnTo>
                <a:lnTo>
                  <a:pt x="10649" y="106502"/>
                </a:lnTo>
                <a:lnTo>
                  <a:pt x="9525" y="108040"/>
                </a:lnTo>
                <a:close/>
              </a:path>
              <a:path w="153669" h="408304">
                <a:moveTo>
                  <a:pt x="144792" y="109308"/>
                </a:moveTo>
                <a:lnTo>
                  <a:pt x="143878" y="108057"/>
                </a:lnTo>
                <a:lnTo>
                  <a:pt x="143878" y="106502"/>
                </a:lnTo>
                <a:lnTo>
                  <a:pt x="144792" y="109308"/>
                </a:lnTo>
                <a:close/>
              </a:path>
              <a:path w="153669" h="408304">
                <a:moveTo>
                  <a:pt x="153403" y="109308"/>
                </a:moveTo>
                <a:lnTo>
                  <a:pt x="144792" y="109308"/>
                </a:lnTo>
                <a:lnTo>
                  <a:pt x="143878" y="106502"/>
                </a:lnTo>
                <a:lnTo>
                  <a:pt x="153403" y="106502"/>
                </a:lnTo>
                <a:lnTo>
                  <a:pt x="153403" y="109308"/>
                </a:lnTo>
                <a:close/>
              </a:path>
              <a:path w="153669" h="408304">
                <a:moveTo>
                  <a:pt x="9525" y="109308"/>
                </a:moveTo>
                <a:lnTo>
                  <a:pt x="8597" y="109308"/>
                </a:lnTo>
                <a:lnTo>
                  <a:pt x="9525" y="108040"/>
                </a:lnTo>
                <a:lnTo>
                  <a:pt x="9525" y="109308"/>
                </a:lnTo>
                <a:close/>
              </a:path>
              <a:path w="153669" h="408304">
                <a:moveTo>
                  <a:pt x="143878" y="403275"/>
                </a:moveTo>
                <a:lnTo>
                  <a:pt x="143878" y="108057"/>
                </a:lnTo>
                <a:lnTo>
                  <a:pt x="144792" y="109308"/>
                </a:lnTo>
                <a:lnTo>
                  <a:pt x="153403" y="109308"/>
                </a:lnTo>
                <a:lnTo>
                  <a:pt x="153403" y="398513"/>
                </a:lnTo>
                <a:lnTo>
                  <a:pt x="148640" y="398513"/>
                </a:lnTo>
                <a:lnTo>
                  <a:pt x="143878" y="403275"/>
                </a:lnTo>
                <a:close/>
              </a:path>
              <a:path w="153669" h="408304">
                <a:moveTo>
                  <a:pt x="9525" y="403275"/>
                </a:moveTo>
                <a:lnTo>
                  <a:pt x="4762" y="398513"/>
                </a:lnTo>
                <a:lnTo>
                  <a:pt x="9525" y="398513"/>
                </a:lnTo>
                <a:lnTo>
                  <a:pt x="9525" y="403275"/>
                </a:lnTo>
                <a:close/>
              </a:path>
              <a:path w="153669" h="408304">
                <a:moveTo>
                  <a:pt x="143878" y="403275"/>
                </a:moveTo>
                <a:lnTo>
                  <a:pt x="9525" y="403275"/>
                </a:lnTo>
                <a:lnTo>
                  <a:pt x="9525" y="398513"/>
                </a:lnTo>
                <a:lnTo>
                  <a:pt x="143878" y="398513"/>
                </a:lnTo>
                <a:lnTo>
                  <a:pt x="143878" y="403275"/>
                </a:lnTo>
                <a:close/>
              </a:path>
              <a:path w="153669" h="408304">
                <a:moveTo>
                  <a:pt x="153403" y="403275"/>
                </a:moveTo>
                <a:lnTo>
                  <a:pt x="143878" y="403275"/>
                </a:lnTo>
                <a:lnTo>
                  <a:pt x="148640" y="398513"/>
                </a:lnTo>
                <a:lnTo>
                  <a:pt x="153403" y="398513"/>
                </a:lnTo>
                <a:lnTo>
                  <a:pt x="153403" y="403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31036" y="5794247"/>
            <a:ext cx="150875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29537" y="5789904"/>
            <a:ext cx="153670" cy="408305"/>
          </a:xfrm>
          <a:custGeom>
            <a:avLst/>
            <a:gdLst/>
            <a:ahLst/>
            <a:cxnLst/>
            <a:rect l="l" t="t" r="r" b="b"/>
            <a:pathLst>
              <a:path w="153669" h="408304">
                <a:moveTo>
                  <a:pt x="153403" y="408025"/>
                </a:moveTo>
                <a:lnTo>
                  <a:pt x="0" y="408025"/>
                </a:lnTo>
                <a:lnTo>
                  <a:pt x="0" y="104940"/>
                </a:lnTo>
                <a:lnTo>
                  <a:pt x="76695" y="0"/>
                </a:lnTo>
                <a:lnTo>
                  <a:pt x="84641" y="10871"/>
                </a:lnTo>
                <a:lnTo>
                  <a:pt x="72859" y="10871"/>
                </a:lnTo>
                <a:lnTo>
                  <a:pt x="76701" y="16127"/>
                </a:lnTo>
                <a:lnTo>
                  <a:pt x="10649" y="106489"/>
                </a:lnTo>
                <a:lnTo>
                  <a:pt x="9525" y="106489"/>
                </a:lnTo>
                <a:lnTo>
                  <a:pt x="8597" y="109296"/>
                </a:lnTo>
                <a:lnTo>
                  <a:pt x="9525" y="109296"/>
                </a:lnTo>
                <a:lnTo>
                  <a:pt x="9525" y="398500"/>
                </a:lnTo>
                <a:lnTo>
                  <a:pt x="4762" y="398500"/>
                </a:lnTo>
                <a:lnTo>
                  <a:pt x="9525" y="403263"/>
                </a:lnTo>
                <a:lnTo>
                  <a:pt x="153403" y="403263"/>
                </a:lnTo>
                <a:lnTo>
                  <a:pt x="153403" y="408025"/>
                </a:lnTo>
                <a:close/>
              </a:path>
              <a:path w="153669" h="408304">
                <a:moveTo>
                  <a:pt x="76701" y="16127"/>
                </a:moveTo>
                <a:lnTo>
                  <a:pt x="72859" y="10871"/>
                </a:lnTo>
                <a:lnTo>
                  <a:pt x="80543" y="10871"/>
                </a:lnTo>
                <a:lnTo>
                  <a:pt x="76701" y="16127"/>
                </a:lnTo>
                <a:close/>
              </a:path>
              <a:path w="153669" h="408304">
                <a:moveTo>
                  <a:pt x="143878" y="108045"/>
                </a:moveTo>
                <a:lnTo>
                  <a:pt x="76701" y="16127"/>
                </a:lnTo>
                <a:lnTo>
                  <a:pt x="80543" y="10871"/>
                </a:lnTo>
                <a:lnTo>
                  <a:pt x="84641" y="10871"/>
                </a:lnTo>
                <a:lnTo>
                  <a:pt x="153403" y="104940"/>
                </a:lnTo>
                <a:lnTo>
                  <a:pt x="153403" y="106489"/>
                </a:lnTo>
                <a:lnTo>
                  <a:pt x="143878" y="106489"/>
                </a:lnTo>
                <a:lnTo>
                  <a:pt x="143878" y="108045"/>
                </a:lnTo>
                <a:close/>
              </a:path>
              <a:path w="153669" h="408304">
                <a:moveTo>
                  <a:pt x="8597" y="109296"/>
                </a:moveTo>
                <a:lnTo>
                  <a:pt x="9525" y="106489"/>
                </a:lnTo>
                <a:lnTo>
                  <a:pt x="9512" y="108045"/>
                </a:lnTo>
                <a:lnTo>
                  <a:pt x="8597" y="109296"/>
                </a:lnTo>
                <a:close/>
              </a:path>
              <a:path w="153669" h="408304">
                <a:moveTo>
                  <a:pt x="9525" y="108027"/>
                </a:moveTo>
                <a:lnTo>
                  <a:pt x="9525" y="106489"/>
                </a:lnTo>
                <a:lnTo>
                  <a:pt x="10649" y="106489"/>
                </a:lnTo>
                <a:lnTo>
                  <a:pt x="9525" y="108027"/>
                </a:lnTo>
                <a:close/>
              </a:path>
              <a:path w="153669" h="408304">
                <a:moveTo>
                  <a:pt x="144792" y="109296"/>
                </a:moveTo>
                <a:lnTo>
                  <a:pt x="143878" y="108045"/>
                </a:lnTo>
                <a:lnTo>
                  <a:pt x="143878" y="106489"/>
                </a:lnTo>
                <a:lnTo>
                  <a:pt x="144792" y="109296"/>
                </a:lnTo>
                <a:close/>
              </a:path>
              <a:path w="153669" h="408304">
                <a:moveTo>
                  <a:pt x="153403" y="109296"/>
                </a:moveTo>
                <a:lnTo>
                  <a:pt x="144792" y="109296"/>
                </a:lnTo>
                <a:lnTo>
                  <a:pt x="143878" y="106489"/>
                </a:lnTo>
                <a:lnTo>
                  <a:pt x="153403" y="106489"/>
                </a:lnTo>
                <a:lnTo>
                  <a:pt x="153403" y="109296"/>
                </a:lnTo>
                <a:close/>
              </a:path>
              <a:path w="153669" h="408304">
                <a:moveTo>
                  <a:pt x="9525" y="109296"/>
                </a:moveTo>
                <a:lnTo>
                  <a:pt x="8597" y="109296"/>
                </a:lnTo>
                <a:lnTo>
                  <a:pt x="9525" y="108027"/>
                </a:lnTo>
                <a:lnTo>
                  <a:pt x="9525" y="109296"/>
                </a:lnTo>
                <a:close/>
              </a:path>
              <a:path w="153669" h="408304">
                <a:moveTo>
                  <a:pt x="143878" y="403263"/>
                </a:moveTo>
                <a:lnTo>
                  <a:pt x="143878" y="108045"/>
                </a:lnTo>
                <a:lnTo>
                  <a:pt x="144792" y="109296"/>
                </a:lnTo>
                <a:lnTo>
                  <a:pt x="153403" y="109296"/>
                </a:lnTo>
                <a:lnTo>
                  <a:pt x="153403" y="398500"/>
                </a:lnTo>
                <a:lnTo>
                  <a:pt x="148640" y="398500"/>
                </a:lnTo>
                <a:lnTo>
                  <a:pt x="143878" y="403263"/>
                </a:lnTo>
                <a:close/>
              </a:path>
              <a:path w="153669" h="408304">
                <a:moveTo>
                  <a:pt x="9525" y="403263"/>
                </a:moveTo>
                <a:lnTo>
                  <a:pt x="4762" y="398500"/>
                </a:lnTo>
                <a:lnTo>
                  <a:pt x="9525" y="398500"/>
                </a:lnTo>
                <a:lnTo>
                  <a:pt x="9525" y="403263"/>
                </a:lnTo>
                <a:close/>
              </a:path>
              <a:path w="153669" h="408304">
                <a:moveTo>
                  <a:pt x="143878" y="403263"/>
                </a:moveTo>
                <a:lnTo>
                  <a:pt x="9525" y="403263"/>
                </a:lnTo>
                <a:lnTo>
                  <a:pt x="9525" y="398500"/>
                </a:lnTo>
                <a:lnTo>
                  <a:pt x="143878" y="398500"/>
                </a:lnTo>
                <a:lnTo>
                  <a:pt x="143878" y="403263"/>
                </a:lnTo>
                <a:close/>
              </a:path>
              <a:path w="153669" h="408304">
                <a:moveTo>
                  <a:pt x="153403" y="403263"/>
                </a:moveTo>
                <a:lnTo>
                  <a:pt x="143878" y="403263"/>
                </a:lnTo>
                <a:lnTo>
                  <a:pt x="148640" y="398500"/>
                </a:lnTo>
                <a:lnTo>
                  <a:pt x="153403" y="398500"/>
                </a:lnTo>
                <a:lnTo>
                  <a:pt x="153403" y="403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3311" y="5440679"/>
            <a:ext cx="1618615" cy="576580"/>
          </a:xfrm>
          <a:custGeom>
            <a:avLst/>
            <a:gdLst/>
            <a:ahLst/>
            <a:cxnLst/>
            <a:rect l="l" t="t" r="r" b="b"/>
            <a:pathLst>
              <a:path w="1618615" h="576579">
                <a:moveTo>
                  <a:pt x="18287" y="431292"/>
                </a:moveTo>
                <a:lnTo>
                  <a:pt x="0" y="431292"/>
                </a:lnTo>
                <a:lnTo>
                  <a:pt x="0" y="143256"/>
                </a:lnTo>
                <a:lnTo>
                  <a:pt x="18287" y="143256"/>
                </a:lnTo>
                <a:lnTo>
                  <a:pt x="18287" y="431292"/>
                </a:lnTo>
                <a:close/>
              </a:path>
              <a:path w="1618615" h="576579">
                <a:moveTo>
                  <a:pt x="73151" y="431292"/>
                </a:moveTo>
                <a:lnTo>
                  <a:pt x="36575" y="431292"/>
                </a:lnTo>
                <a:lnTo>
                  <a:pt x="36575" y="143256"/>
                </a:lnTo>
                <a:lnTo>
                  <a:pt x="73151" y="143256"/>
                </a:lnTo>
                <a:lnTo>
                  <a:pt x="73151" y="431292"/>
                </a:lnTo>
                <a:close/>
              </a:path>
              <a:path w="1618615" h="576579">
                <a:moveTo>
                  <a:pt x="1330452" y="576072"/>
                </a:moveTo>
                <a:lnTo>
                  <a:pt x="1330452" y="431292"/>
                </a:lnTo>
                <a:lnTo>
                  <a:pt x="89915" y="431292"/>
                </a:lnTo>
                <a:lnTo>
                  <a:pt x="89915" y="143256"/>
                </a:lnTo>
                <a:lnTo>
                  <a:pt x="1330452" y="143256"/>
                </a:lnTo>
                <a:lnTo>
                  <a:pt x="1330452" y="0"/>
                </a:lnTo>
                <a:lnTo>
                  <a:pt x="1618488" y="288036"/>
                </a:lnTo>
                <a:lnTo>
                  <a:pt x="1330452" y="57607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35359" y="5371706"/>
            <a:ext cx="1687830" cy="714375"/>
          </a:xfrm>
          <a:custGeom>
            <a:avLst/>
            <a:gdLst/>
            <a:ahLst/>
            <a:cxnLst/>
            <a:rect l="l" t="t" r="r" b="b"/>
            <a:pathLst>
              <a:path w="1687829" h="714375">
                <a:moveTo>
                  <a:pt x="1330528" y="212940"/>
                </a:moveTo>
                <a:lnTo>
                  <a:pt x="1330528" y="0"/>
                </a:lnTo>
                <a:lnTo>
                  <a:pt x="1399512" y="68986"/>
                </a:lnTo>
                <a:lnTo>
                  <a:pt x="1387678" y="68986"/>
                </a:lnTo>
                <a:lnTo>
                  <a:pt x="1338897" y="89192"/>
                </a:lnTo>
                <a:lnTo>
                  <a:pt x="1387678" y="137974"/>
                </a:lnTo>
                <a:lnTo>
                  <a:pt x="1387678" y="184365"/>
                </a:lnTo>
                <a:lnTo>
                  <a:pt x="1359103" y="184365"/>
                </a:lnTo>
                <a:lnTo>
                  <a:pt x="1330528" y="212940"/>
                </a:lnTo>
                <a:close/>
              </a:path>
              <a:path w="1687829" h="714375">
                <a:moveTo>
                  <a:pt x="1387678" y="137974"/>
                </a:moveTo>
                <a:lnTo>
                  <a:pt x="1338897" y="89192"/>
                </a:lnTo>
                <a:lnTo>
                  <a:pt x="1387678" y="68986"/>
                </a:lnTo>
                <a:lnTo>
                  <a:pt x="1387678" y="137974"/>
                </a:lnTo>
                <a:close/>
              </a:path>
              <a:path w="1687829" h="714375">
                <a:moveTo>
                  <a:pt x="1606588" y="356894"/>
                </a:moveTo>
                <a:lnTo>
                  <a:pt x="1387678" y="137974"/>
                </a:lnTo>
                <a:lnTo>
                  <a:pt x="1387678" y="68986"/>
                </a:lnTo>
                <a:lnTo>
                  <a:pt x="1399512" y="68986"/>
                </a:lnTo>
                <a:lnTo>
                  <a:pt x="1667205" y="336689"/>
                </a:lnTo>
                <a:lnTo>
                  <a:pt x="1626793" y="336689"/>
                </a:lnTo>
                <a:lnTo>
                  <a:pt x="1606588" y="356894"/>
                </a:lnTo>
                <a:close/>
              </a:path>
              <a:path w="1687829" h="714375">
                <a:moveTo>
                  <a:pt x="35979" y="529424"/>
                </a:moveTo>
                <a:lnTo>
                  <a:pt x="0" y="529424"/>
                </a:lnTo>
                <a:lnTo>
                  <a:pt x="0" y="184365"/>
                </a:lnTo>
                <a:lnTo>
                  <a:pt x="35979" y="184365"/>
                </a:lnTo>
                <a:lnTo>
                  <a:pt x="35979" y="212940"/>
                </a:lnTo>
                <a:lnTo>
                  <a:pt x="17995" y="212940"/>
                </a:lnTo>
                <a:lnTo>
                  <a:pt x="17995" y="500849"/>
                </a:lnTo>
                <a:lnTo>
                  <a:pt x="35979" y="500849"/>
                </a:lnTo>
                <a:lnTo>
                  <a:pt x="35979" y="529424"/>
                </a:lnTo>
                <a:close/>
              </a:path>
              <a:path w="1687829" h="714375">
                <a:moveTo>
                  <a:pt x="37572" y="232517"/>
                </a:moveTo>
                <a:lnTo>
                  <a:pt x="35991" y="230936"/>
                </a:lnTo>
                <a:lnTo>
                  <a:pt x="35979" y="184365"/>
                </a:lnTo>
                <a:lnTo>
                  <a:pt x="75145" y="184365"/>
                </a:lnTo>
                <a:lnTo>
                  <a:pt x="75145" y="212940"/>
                </a:lnTo>
                <a:lnTo>
                  <a:pt x="57150" y="212940"/>
                </a:lnTo>
                <a:lnTo>
                  <a:pt x="37572" y="232517"/>
                </a:lnTo>
                <a:close/>
              </a:path>
              <a:path w="1687829" h="714375">
                <a:moveTo>
                  <a:pt x="82550" y="223519"/>
                </a:moveTo>
                <a:lnTo>
                  <a:pt x="75145" y="216115"/>
                </a:lnTo>
                <a:lnTo>
                  <a:pt x="75145" y="184365"/>
                </a:lnTo>
                <a:lnTo>
                  <a:pt x="89966" y="184365"/>
                </a:lnTo>
                <a:lnTo>
                  <a:pt x="89954" y="216115"/>
                </a:lnTo>
                <a:lnTo>
                  <a:pt x="82550" y="223519"/>
                </a:lnTo>
                <a:close/>
              </a:path>
              <a:path w="1687829" h="714375">
                <a:moveTo>
                  <a:pt x="89966" y="216103"/>
                </a:moveTo>
                <a:lnTo>
                  <a:pt x="89966" y="184365"/>
                </a:lnTo>
                <a:lnTo>
                  <a:pt x="129120" y="184365"/>
                </a:lnTo>
                <a:lnTo>
                  <a:pt x="129120" y="212940"/>
                </a:lnTo>
                <a:lnTo>
                  <a:pt x="93129" y="212940"/>
                </a:lnTo>
                <a:lnTo>
                  <a:pt x="89966" y="216103"/>
                </a:lnTo>
                <a:close/>
              </a:path>
              <a:path w="1687829" h="714375">
                <a:moveTo>
                  <a:pt x="129120" y="230936"/>
                </a:moveTo>
                <a:lnTo>
                  <a:pt x="129120" y="184365"/>
                </a:lnTo>
                <a:lnTo>
                  <a:pt x="1330528" y="184365"/>
                </a:lnTo>
                <a:lnTo>
                  <a:pt x="1330528" y="212940"/>
                </a:lnTo>
                <a:lnTo>
                  <a:pt x="147116" y="212940"/>
                </a:lnTo>
                <a:lnTo>
                  <a:pt x="129120" y="230936"/>
                </a:lnTo>
                <a:close/>
              </a:path>
              <a:path w="1687829" h="714375">
                <a:moveTo>
                  <a:pt x="1387678" y="241515"/>
                </a:moveTo>
                <a:lnTo>
                  <a:pt x="147116" y="241515"/>
                </a:lnTo>
                <a:lnTo>
                  <a:pt x="147116" y="212940"/>
                </a:lnTo>
                <a:lnTo>
                  <a:pt x="1330528" y="212940"/>
                </a:lnTo>
                <a:lnTo>
                  <a:pt x="1359103" y="184365"/>
                </a:lnTo>
                <a:lnTo>
                  <a:pt x="1387678" y="184365"/>
                </a:lnTo>
                <a:lnTo>
                  <a:pt x="1387678" y="241515"/>
                </a:lnTo>
                <a:close/>
              </a:path>
              <a:path w="1687829" h="714375">
                <a:moveTo>
                  <a:pt x="17995" y="500849"/>
                </a:moveTo>
                <a:lnTo>
                  <a:pt x="17995" y="212940"/>
                </a:lnTo>
                <a:lnTo>
                  <a:pt x="35979" y="230924"/>
                </a:lnTo>
                <a:lnTo>
                  <a:pt x="35979" y="234111"/>
                </a:lnTo>
                <a:lnTo>
                  <a:pt x="28575" y="241515"/>
                </a:lnTo>
                <a:lnTo>
                  <a:pt x="35979" y="241515"/>
                </a:lnTo>
                <a:lnTo>
                  <a:pt x="35979" y="472274"/>
                </a:lnTo>
                <a:lnTo>
                  <a:pt x="28575" y="472274"/>
                </a:lnTo>
                <a:lnTo>
                  <a:pt x="35979" y="479679"/>
                </a:lnTo>
                <a:lnTo>
                  <a:pt x="35979" y="482866"/>
                </a:lnTo>
                <a:lnTo>
                  <a:pt x="17995" y="500849"/>
                </a:lnTo>
                <a:close/>
              </a:path>
              <a:path w="1687829" h="714375">
                <a:moveTo>
                  <a:pt x="35979" y="230924"/>
                </a:moveTo>
                <a:lnTo>
                  <a:pt x="17995" y="212940"/>
                </a:lnTo>
                <a:lnTo>
                  <a:pt x="35979" y="212940"/>
                </a:lnTo>
                <a:lnTo>
                  <a:pt x="35979" y="230924"/>
                </a:lnTo>
                <a:close/>
              </a:path>
              <a:path w="1687829" h="714375">
                <a:moveTo>
                  <a:pt x="57150" y="241515"/>
                </a:moveTo>
                <a:lnTo>
                  <a:pt x="46570" y="241515"/>
                </a:lnTo>
                <a:lnTo>
                  <a:pt x="37572" y="232517"/>
                </a:lnTo>
                <a:lnTo>
                  <a:pt x="57150" y="212940"/>
                </a:lnTo>
                <a:lnTo>
                  <a:pt x="57150" y="241515"/>
                </a:lnTo>
                <a:close/>
              </a:path>
              <a:path w="1687829" h="714375">
                <a:moveTo>
                  <a:pt x="71970" y="500849"/>
                </a:moveTo>
                <a:lnTo>
                  <a:pt x="57150" y="500849"/>
                </a:lnTo>
                <a:lnTo>
                  <a:pt x="57150" y="212940"/>
                </a:lnTo>
                <a:lnTo>
                  <a:pt x="71970" y="212940"/>
                </a:lnTo>
                <a:lnTo>
                  <a:pt x="71958" y="234111"/>
                </a:lnTo>
                <a:lnTo>
                  <a:pt x="64554" y="241515"/>
                </a:lnTo>
                <a:lnTo>
                  <a:pt x="71970" y="241515"/>
                </a:lnTo>
                <a:lnTo>
                  <a:pt x="71970" y="472274"/>
                </a:lnTo>
                <a:lnTo>
                  <a:pt x="64554" y="472274"/>
                </a:lnTo>
                <a:lnTo>
                  <a:pt x="71958" y="479679"/>
                </a:lnTo>
                <a:lnTo>
                  <a:pt x="71970" y="500849"/>
                </a:lnTo>
                <a:close/>
              </a:path>
              <a:path w="1687829" h="714375">
                <a:moveTo>
                  <a:pt x="71970" y="234099"/>
                </a:moveTo>
                <a:lnTo>
                  <a:pt x="71970" y="212940"/>
                </a:lnTo>
                <a:lnTo>
                  <a:pt x="75133" y="216103"/>
                </a:lnTo>
                <a:lnTo>
                  <a:pt x="75133" y="230936"/>
                </a:lnTo>
                <a:lnTo>
                  <a:pt x="71970" y="234099"/>
                </a:lnTo>
                <a:close/>
              </a:path>
              <a:path w="1687829" h="714375">
                <a:moveTo>
                  <a:pt x="75145" y="216115"/>
                </a:moveTo>
                <a:lnTo>
                  <a:pt x="71970" y="212940"/>
                </a:lnTo>
                <a:lnTo>
                  <a:pt x="75145" y="212940"/>
                </a:lnTo>
                <a:lnTo>
                  <a:pt x="75145" y="216115"/>
                </a:lnTo>
                <a:close/>
              </a:path>
              <a:path w="1687829" h="714375">
                <a:moveTo>
                  <a:pt x="93129" y="234099"/>
                </a:moveTo>
                <a:lnTo>
                  <a:pt x="89966" y="230936"/>
                </a:lnTo>
                <a:lnTo>
                  <a:pt x="89966" y="216103"/>
                </a:lnTo>
                <a:lnTo>
                  <a:pt x="93129" y="212940"/>
                </a:lnTo>
                <a:lnTo>
                  <a:pt x="93129" y="234099"/>
                </a:lnTo>
                <a:close/>
              </a:path>
              <a:path w="1687829" h="714375">
                <a:moveTo>
                  <a:pt x="118541" y="241515"/>
                </a:moveTo>
                <a:lnTo>
                  <a:pt x="100545" y="241515"/>
                </a:lnTo>
                <a:lnTo>
                  <a:pt x="93141" y="234111"/>
                </a:lnTo>
                <a:lnTo>
                  <a:pt x="93129" y="212940"/>
                </a:lnTo>
                <a:lnTo>
                  <a:pt x="129120" y="212940"/>
                </a:lnTo>
                <a:lnTo>
                  <a:pt x="129120" y="230936"/>
                </a:lnTo>
                <a:lnTo>
                  <a:pt x="118541" y="241515"/>
                </a:lnTo>
                <a:close/>
              </a:path>
              <a:path w="1687829" h="714375">
                <a:moveTo>
                  <a:pt x="147116" y="500849"/>
                </a:moveTo>
                <a:lnTo>
                  <a:pt x="129133" y="482866"/>
                </a:lnTo>
                <a:lnTo>
                  <a:pt x="129133" y="230924"/>
                </a:lnTo>
                <a:lnTo>
                  <a:pt x="147116" y="212940"/>
                </a:lnTo>
                <a:lnTo>
                  <a:pt x="147116" y="500849"/>
                </a:lnTo>
                <a:close/>
              </a:path>
              <a:path w="1687829" h="714375">
                <a:moveTo>
                  <a:pt x="89966" y="230936"/>
                </a:moveTo>
                <a:lnTo>
                  <a:pt x="82550" y="223519"/>
                </a:lnTo>
                <a:lnTo>
                  <a:pt x="89966" y="216103"/>
                </a:lnTo>
                <a:lnTo>
                  <a:pt x="89966" y="230936"/>
                </a:lnTo>
                <a:close/>
              </a:path>
              <a:path w="1687829" h="714375">
                <a:moveTo>
                  <a:pt x="75145" y="230924"/>
                </a:moveTo>
                <a:lnTo>
                  <a:pt x="75145" y="216115"/>
                </a:lnTo>
                <a:lnTo>
                  <a:pt x="82550" y="223519"/>
                </a:lnTo>
                <a:lnTo>
                  <a:pt x="75145" y="230924"/>
                </a:lnTo>
                <a:close/>
              </a:path>
              <a:path w="1687829" h="714375">
                <a:moveTo>
                  <a:pt x="82550" y="490270"/>
                </a:moveTo>
                <a:lnTo>
                  <a:pt x="75145" y="482866"/>
                </a:lnTo>
                <a:lnTo>
                  <a:pt x="75145" y="230924"/>
                </a:lnTo>
                <a:lnTo>
                  <a:pt x="82550" y="223519"/>
                </a:lnTo>
                <a:lnTo>
                  <a:pt x="89954" y="230924"/>
                </a:lnTo>
                <a:lnTo>
                  <a:pt x="89954" y="482866"/>
                </a:lnTo>
                <a:lnTo>
                  <a:pt x="82550" y="490270"/>
                </a:lnTo>
                <a:close/>
              </a:path>
              <a:path w="1687829" h="714375">
                <a:moveTo>
                  <a:pt x="35979" y="234111"/>
                </a:moveTo>
                <a:lnTo>
                  <a:pt x="35979" y="230924"/>
                </a:lnTo>
                <a:lnTo>
                  <a:pt x="37572" y="232517"/>
                </a:lnTo>
                <a:lnTo>
                  <a:pt x="35979" y="234111"/>
                </a:lnTo>
                <a:close/>
              </a:path>
              <a:path w="1687829" h="714375">
                <a:moveTo>
                  <a:pt x="75145" y="482866"/>
                </a:moveTo>
                <a:lnTo>
                  <a:pt x="71970" y="479691"/>
                </a:lnTo>
                <a:lnTo>
                  <a:pt x="71970" y="234099"/>
                </a:lnTo>
                <a:lnTo>
                  <a:pt x="75145" y="230924"/>
                </a:lnTo>
                <a:lnTo>
                  <a:pt x="75145" y="482866"/>
                </a:lnTo>
                <a:close/>
              </a:path>
              <a:path w="1687829" h="714375">
                <a:moveTo>
                  <a:pt x="89966" y="482854"/>
                </a:moveTo>
                <a:lnTo>
                  <a:pt x="89966" y="230936"/>
                </a:lnTo>
                <a:lnTo>
                  <a:pt x="93129" y="234099"/>
                </a:lnTo>
                <a:lnTo>
                  <a:pt x="93129" y="479691"/>
                </a:lnTo>
                <a:lnTo>
                  <a:pt x="89966" y="482854"/>
                </a:lnTo>
                <a:close/>
              </a:path>
              <a:path w="1687829" h="714375">
                <a:moveTo>
                  <a:pt x="129120" y="241515"/>
                </a:moveTo>
                <a:lnTo>
                  <a:pt x="118541" y="241515"/>
                </a:lnTo>
                <a:lnTo>
                  <a:pt x="129120" y="230936"/>
                </a:lnTo>
                <a:lnTo>
                  <a:pt x="129120" y="241515"/>
                </a:lnTo>
                <a:close/>
              </a:path>
              <a:path w="1687829" h="714375">
                <a:moveTo>
                  <a:pt x="37572" y="481272"/>
                </a:moveTo>
                <a:lnTo>
                  <a:pt x="35991" y="479691"/>
                </a:lnTo>
                <a:lnTo>
                  <a:pt x="35991" y="234099"/>
                </a:lnTo>
                <a:lnTo>
                  <a:pt x="37572" y="232517"/>
                </a:lnTo>
                <a:lnTo>
                  <a:pt x="46570" y="241515"/>
                </a:lnTo>
                <a:lnTo>
                  <a:pt x="57150" y="241515"/>
                </a:lnTo>
                <a:lnTo>
                  <a:pt x="57150" y="472274"/>
                </a:lnTo>
                <a:lnTo>
                  <a:pt x="46570" y="472274"/>
                </a:lnTo>
                <a:lnTo>
                  <a:pt x="37572" y="481272"/>
                </a:lnTo>
                <a:close/>
              </a:path>
              <a:path w="1687829" h="714375">
                <a:moveTo>
                  <a:pt x="71970" y="241515"/>
                </a:moveTo>
                <a:lnTo>
                  <a:pt x="64554" y="241515"/>
                </a:lnTo>
                <a:lnTo>
                  <a:pt x="71970" y="234099"/>
                </a:lnTo>
                <a:lnTo>
                  <a:pt x="71970" y="241515"/>
                </a:lnTo>
                <a:close/>
              </a:path>
              <a:path w="1687829" h="714375">
                <a:moveTo>
                  <a:pt x="93129" y="479691"/>
                </a:moveTo>
                <a:lnTo>
                  <a:pt x="93129" y="234099"/>
                </a:lnTo>
                <a:lnTo>
                  <a:pt x="100545" y="241515"/>
                </a:lnTo>
                <a:lnTo>
                  <a:pt x="129120" y="241515"/>
                </a:lnTo>
                <a:lnTo>
                  <a:pt x="129120" y="472274"/>
                </a:lnTo>
                <a:lnTo>
                  <a:pt x="100545" y="472274"/>
                </a:lnTo>
                <a:lnTo>
                  <a:pt x="93129" y="479691"/>
                </a:lnTo>
                <a:close/>
              </a:path>
              <a:path w="1687829" h="714375">
                <a:moveTo>
                  <a:pt x="35979" y="241515"/>
                </a:moveTo>
                <a:lnTo>
                  <a:pt x="28575" y="241515"/>
                </a:lnTo>
                <a:lnTo>
                  <a:pt x="35979" y="234111"/>
                </a:lnTo>
                <a:lnTo>
                  <a:pt x="35979" y="241515"/>
                </a:lnTo>
                <a:close/>
              </a:path>
              <a:path w="1687829" h="714375">
                <a:moveTo>
                  <a:pt x="1626793" y="377101"/>
                </a:moveTo>
                <a:lnTo>
                  <a:pt x="1606588" y="356894"/>
                </a:lnTo>
                <a:lnTo>
                  <a:pt x="1626793" y="336689"/>
                </a:lnTo>
                <a:lnTo>
                  <a:pt x="1626793" y="377101"/>
                </a:lnTo>
                <a:close/>
              </a:path>
              <a:path w="1687829" h="714375">
                <a:moveTo>
                  <a:pt x="1667205" y="377101"/>
                </a:moveTo>
                <a:lnTo>
                  <a:pt x="1626793" y="377101"/>
                </a:lnTo>
                <a:lnTo>
                  <a:pt x="1626793" y="336689"/>
                </a:lnTo>
                <a:lnTo>
                  <a:pt x="1667205" y="336689"/>
                </a:lnTo>
                <a:lnTo>
                  <a:pt x="1687410" y="356895"/>
                </a:lnTo>
                <a:lnTo>
                  <a:pt x="1667205" y="377101"/>
                </a:lnTo>
                <a:close/>
              </a:path>
              <a:path w="1687829" h="714375">
                <a:moveTo>
                  <a:pt x="1399514" y="644791"/>
                </a:moveTo>
                <a:lnTo>
                  <a:pt x="1387678" y="644791"/>
                </a:lnTo>
                <a:lnTo>
                  <a:pt x="1387678" y="575805"/>
                </a:lnTo>
                <a:lnTo>
                  <a:pt x="1606588" y="356894"/>
                </a:lnTo>
                <a:lnTo>
                  <a:pt x="1626793" y="377101"/>
                </a:lnTo>
                <a:lnTo>
                  <a:pt x="1667205" y="377101"/>
                </a:lnTo>
                <a:lnTo>
                  <a:pt x="1399514" y="644791"/>
                </a:lnTo>
                <a:close/>
              </a:path>
              <a:path w="1687829" h="714375">
                <a:moveTo>
                  <a:pt x="35979" y="479679"/>
                </a:moveTo>
                <a:lnTo>
                  <a:pt x="28575" y="472274"/>
                </a:lnTo>
                <a:lnTo>
                  <a:pt x="35979" y="472274"/>
                </a:lnTo>
                <a:lnTo>
                  <a:pt x="35979" y="479679"/>
                </a:lnTo>
                <a:close/>
              </a:path>
              <a:path w="1687829" h="714375">
                <a:moveTo>
                  <a:pt x="57150" y="500849"/>
                </a:moveTo>
                <a:lnTo>
                  <a:pt x="37572" y="481272"/>
                </a:lnTo>
                <a:lnTo>
                  <a:pt x="46570" y="472274"/>
                </a:lnTo>
                <a:lnTo>
                  <a:pt x="57150" y="472274"/>
                </a:lnTo>
                <a:lnTo>
                  <a:pt x="57150" y="500849"/>
                </a:lnTo>
                <a:close/>
              </a:path>
              <a:path w="1687829" h="714375">
                <a:moveTo>
                  <a:pt x="71970" y="479691"/>
                </a:moveTo>
                <a:lnTo>
                  <a:pt x="64554" y="472274"/>
                </a:lnTo>
                <a:lnTo>
                  <a:pt x="71970" y="472274"/>
                </a:lnTo>
                <a:lnTo>
                  <a:pt x="71970" y="479691"/>
                </a:lnTo>
                <a:close/>
              </a:path>
              <a:path w="1687829" h="714375">
                <a:moveTo>
                  <a:pt x="129120" y="500849"/>
                </a:moveTo>
                <a:lnTo>
                  <a:pt x="93129" y="500849"/>
                </a:lnTo>
                <a:lnTo>
                  <a:pt x="93141" y="479679"/>
                </a:lnTo>
                <a:lnTo>
                  <a:pt x="100545" y="472274"/>
                </a:lnTo>
                <a:lnTo>
                  <a:pt x="118541" y="472274"/>
                </a:lnTo>
                <a:lnTo>
                  <a:pt x="129120" y="482854"/>
                </a:lnTo>
                <a:lnTo>
                  <a:pt x="129120" y="500849"/>
                </a:lnTo>
                <a:close/>
              </a:path>
              <a:path w="1687829" h="714375">
                <a:moveTo>
                  <a:pt x="129120" y="482854"/>
                </a:moveTo>
                <a:lnTo>
                  <a:pt x="118541" y="472274"/>
                </a:lnTo>
                <a:lnTo>
                  <a:pt x="129120" y="472274"/>
                </a:lnTo>
                <a:lnTo>
                  <a:pt x="129120" y="482854"/>
                </a:lnTo>
                <a:close/>
              </a:path>
              <a:path w="1687829" h="714375">
                <a:moveTo>
                  <a:pt x="1387678" y="529424"/>
                </a:moveTo>
                <a:lnTo>
                  <a:pt x="1359103" y="529424"/>
                </a:lnTo>
                <a:lnTo>
                  <a:pt x="1330528" y="500849"/>
                </a:lnTo>
                <a:lnTo>
                  <a:pt x="147116" y="500849"/>
                </a:lnTo>
                <a:lnTo>
                  <a:pt x="147116" y="472274"/>
                </a:lnTo>
                <a:lnTo>
                  <a:pt x="1387678" y="472274"/>
                </a:lnTo>
                <a:lnTo>
                  <a:pt x="1387678" y="529424"/>
                </a:lnTo>
                <a:close/>
              </a:path>
              <a:path w="1687829" h="714375">
                <a:moveTo>
                  <a:pt x="35979" y="482866"/>
                </a:moveTo>
                <a:lnTo>
                  <a:pt x="35979" y="479679"/>
                </a:lnTo>
                <a:lnTo>
                  <a:pt x="37572" y="481272"/>
                </a:lnTo>
                <a:lnTo>
                  <a:pt x="35979" y="482866"/>
                </a:lnTo>
                <a:close/>
              </a:path>
              <a:path w="1687829" h="714375">
                <a:moveTo>
                  <a:pt x="71970" y="500849"/>
                </a:moveTo>
                <a:lnTo>
                  <a:pt x="71970" y="479691"/>
                </a:lnTo>
                <a:lnTo>
                  <a:pt x="75133" y="482854"/>
                </a:lnTo>
                <a:lnTo>
                  <a:pt x="75133" y="497687"/>
                </a:lnTo>
                <a:lnTo>
                  <a:pt x="71970" y="500849"/>
                </a:lnTo>
                <a:close/>
              </a:path>
              <a:path w="1687829" h="714375">
                <a:moveTo>
                  <a:pt x="93129" y="500849"/>
                </a:moveTo>
                <a:lnTo>
                  <a:pt x="89966" y="497687"/>
                </a:lnTo>
                <a:lnTo>
                  <a:pt x="89966" y="482854"/>
                </a:lnTo>
                <a:lnTo>
                  <a:pt x="93129" y="479691"/>
                </a:lnTo>
                <a:lnTo>
                  <a:pt x="93129" y="500849"/>
                </a:lnTo>
                <a:close/>
              </a:path>
              <a:path w="1687829" h="714375">
                <a:moveTo>
                  <a:pt x="75145" y="529424"/>
                </a:moveTo>
                <a:lnTo>
                  <a:pt x="35979" y="529424"/>
                </a:lnTo>
                <a:lnTo>
                  <a:pt x="35991" y="482854"/>
                </a:lnTo>
                <a:lnTo>
                  <a:pt x="37572" y="481272"/>
                </a:lnTo>
                <a:lnTo>
                  <a:pt x="57150" y="500849"/>
                </a:lnTo>
                <a:lnTo>
                  <a:pt x="75145" y="500849"/>
                </a:lnTo>
                <a:lnTo>
                  <a:pt x="75145" y="529424"/>
                </a:lnTo>
                <a:close/>
              </a:path>
              <a:path w="1687829" h="714375">
                <a:moveTo>
                  <a:pt x="89966" y="497687"/>
                </a:moveTo>
                <a:lnTo>
                  <a:pt x="82550" y="490270"/>
                </a:lnTo>
                <a:lnTo>
                  <a:pt x="89966" y="482854"/>
                </a:lnTo>
                <a:lnTo>
                  <a:pt x="89966" y="497687"/>
                </a:lnTo>
                <a:close/>
              </a:path>
              <a:path w="1687829" h="714375">
                <a:moveTo>
                  <a:pt x="1330528" y="529424"/>
                </a:moveTo>
                <a:lnTo>
                  <a:pt x="129120" y="529424"/>
                </a:lnTo>
                <a:lnTo>
                  <a:pt x="129120" y="482854"/>
                </a:lnTo>
                <a:lnTo>
                  <a:pt x="147116" y="500849"/>
                </a:lnTo>
                <a:lnTo>
                  <a:pt x="1330528" y="500849"/>
                </a:lnTo>
                <a:lnTo>
                  <a:pt x="1330528" y="529424"/>
                </a:lnTo>
                <a:close/>
              </a:path>
              <a:path w="1687829" h="714375">
                <a:moveTo>
                  <a:pt x="35979" y="500849"/>
                </a:moveTo>
                <a:lnTo>
                  <a:pt x="17995" y="500849"/>
                </a:lnTo>
                <a:lnTo>
                  <a:pt x="35979" y="482866"/>
                </a:lnTo>
                <a:lnTo>
                  <a:pt x="35979" y="500849"/>
                </a:lnTo>
                <a:close/>
              </a:path>
              <a:path w="1687829" h="714375">
                <a:moveTo>
                  <a:pt x="75145" y="497674"/>
                </a:moveTo>
                <a:lnTo>
                  <a:pt x="75145" y="482866"/>
                </a:lnTo>
                <a:lnTo>
                  <a:pt x="82550" y="490270"/>
                </a:lnTo>
                <a:lnTo>
                  <a:pt x="75145" y="497674"/>
                </a:lnTo>
                <a:close/>
              </a:path>
              <a:path w="1687829" h="714375">
                <a:moveTo>
                  <a:pt x="89966" y="529424"/>
                </a:moveTo>
                <a:lnTo>
                  <a:pt x="75145" y="529424"/>
                </a:lnTo>
                <a:lnTo>
                  <a:pt x="75145" y="497674"/>
                </a:lnTo>
                <a:lnTo>
                  <a:pt x="82550" y="490270"/>
                </a:lnTo>
                <a:lnTo>
                  <a:pt x="89954" y="497674"/>
                </a:lnTo>
                <a:lnTo>
                  <a:pt x="89966" y="529424"/>
                </a:lnTo>
                <a:close/>
              </a:path>
              <a:path w="1687829" h="714375">
                <a:moveTo>
                  <a:pt x="75145" y="500849"/>
                </a:moveTo>
                <a:lnTo>
                  <a:pt x="71970" y="500849"/>
                </a:lnTo>
                <a:lnTo>
                  <a:pt x="75145" y="497674"/>
                </a:lnTo>
                <a:lnTo>
                  <a:pt x="75145" y="500849"/>
                </a:lnTo>
                <a:close/>
              </a:path>
              <a:path w="1687829" h="714375">
                <a:moveTo>
                  <a:pt x="129120" y="529424"/>
                </a:moveTo>
                <a:lnTo>
                  <a:pt x="89966" y="529424"/>
                </a:lnTo>
                <a:lnTo>
                  <a:pt x="89966" y="497687"/>
                </a:lnTo>
                <a:lnTo>
                  <a:pt x="93129" y="500849"/>
                </a:lnTo>
                <a:lnTo>
                  <a:pt x="129120" y="500849"/>
                </a:lnTo>
                <a:lnTo>
                  <a:pt x="129120" y="529424"/>
                </a:lnTo>
                <a:close/>
              </a:path>
              <a:path w="1687829" h="714375">
                <a:moveTo>
                  <a:pt x="1330528" y="713778"/>
                </a:moveTo>
                <a:lnTo>
                  <a:pt x="1330528" y="500849"/>
                </a:lnTo>
                <a:lnTo>
                  <a:pt x="1359103" y="529424"/>
                </a:lnTo>
                <a:lnTo>
                  <a:pt x="1387678" y="529424"/>
                </a:lnTo>
                <a:lnTo>
                  <a:pt x="1387678" y="575805"/>
                </a:lnTo>
                <a:lnTo>
                  <a:pt x="1338897" y="624586"/>
                </a:lnTo>
                <a:lnTo>
                  <a:pt x="1387678" y="644791"/>
                </a:lnTo>
                <a:lnTo>
                  <a:pt x="1399514" y="644791"/>
                </a:lnTo>
                <a:lnTo>
                  <a:pt x="1330528" y="713778"/>
                </a:lnTo>
                <a:close/>
              </a:path>
              <a:path w="1687829" h="714375">
                <a:moveTo>
                  <a:pt x="1387678" y="644791"/>
                </a:moveTo>
                <a:lnTo>
                  <a:pt x="1338897" y="624586"/>
                </a:lnTo>
                <a:lnTo>
                  <a:pt x="1387678" y="575805"/>
                </a:lnTo>
                <a:lnTo>
                  <a:pt x="1387678" y="6447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6452" y="998545"/>
            <a:ext cx="11051540" cy="318135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346200">
              <a:lnSpc>
                <a:spcPct val="100000"/>
              </a:lnSpc>
              <a:spcBef>
                <a:spcPts val="1315"/>
              </a:spcBef>
            </a:pPr>
            <a:r>
              <a:rPr dirty="0" sz="3200" spc="-5">
                <a:latin typeface="Times New Roman"/>
                <a:cs typeface="Times New Roman"/>
              </a:rPr>
              <a:t>*</a:t>
            </a:r>
            <a:r>
              <a:rPr dirty="0" sz="3200">
                <a:latin typeface="黑体"/>
                <a:cs typeface="黑体"/>
              </a:rPr>
              <a:t>小船渡河问</a:t>
            </a:r>
            <a:r>
              <a:rPr dirty="0" sz="3200" spc="5">
                <a:latin typeface="黑体"/>
                <a:cs typeface="黑体"/>
              </a:rPr>
              <a:t>题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800" b="1">
                <a:solidFill>
                  <a:srgbClr val="538235"/>
                </a:solidFill>
                <a:latin typeface="黑体"/>
                <a:cs typeface="黑体"/>
              </a:rPr>
              <a:t>问</a:t>
            </a:r>
            <a:r>
              <a:rPr dirty="0" sz="2800" spc="-20" b="1">
                <a:solidFill>
                  <a:srgbClr val="538235"/>
                </a:solidFill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  <a:p>
            <a:pPr algn="ctr" marL="15240" marR="5080" indent="167640">
              <a:lnSpc>
                <a:spcPct val="100000"/>
              </a:lnSpc>
              <a:spcBef>
                <a:spcPts val="350"/>
              </a:spcBef>
            </a:pPr>
            <a:r>
              <a:rPr dirty="0" sz="2800">
                <a:latin typeface="楷体"/>
                <a:cs typeface="楷体"/>
              </a:rPr>
              <a:t>如图所示，小明由码头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>
                <a:latin typeface="楷体"/>
                <a:cs typeface="楷体"/>
              </a:rPr>
              <a:t>出发，准备送一批货物到达河对岸的码头</a:t>
            </a: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Times New Roman"/>
                <a:cs typeface="Times New Roman"/>
              </a:rPr>
              <a:t>.  </a:t>
            </a:r>
            <a:r>
              <a:rPr dirty="0" sz="2800">
                <a:latin typeface="楷体"/>
                <a:cs typeface="楷体"/>
              </a:rPr>
              <a:t>他驾船时始终保持船头指向与河岸垂直，但小明没有到达正对岸的码</a:t>
            </a:r>
            <a:r>
              <a:rPr dirty="0" sz="2800" spc="-5">
                <a:latin typeface="楷体"/>
                <a:cs typeface="楷体"/>
              </a:rPr>
              <a:t>头</a:t>
            </a:r>
            <a:endParaRPr sz="2800">
              <a:latin typeface="楷体"/>
              <a:cs typeface="楷体"/>
            </a:endParaRPr>
          </a:p>
          <a:p>
            <a:pPr marL="1524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楷体"/>
                <a:cs typeface="楷体"/>
              </a:rPr>
              <a:t>，</a:t>
            </a:r>
            <a:r>
              <a:rPr dirty="0" sz="2800">
                <a:latin typeface="楷体"/>
                <a:cs typeface="楷体"/>
              </a:rPr>
              <a:t>而是到达下游的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>
                <a:latin typeface="楷体"/>
                <a:cs typeface="楷体"/>
              </a:rPr>
              <a:t>处，这是为什么呢</a:t>
            </a:r>
            <a:r>
              <a:rPr dirty="0" sz="2800" spc="-5">
                <a:latin typeface="楷体"/>
                <a:cs typeface="楷体"/>
              </a:rPr>
              <a:t>？</a:t>
            </a:r>
            <a:endParaRPr sz="2800">
              <a:latin typeface="楷体"/>
              <a:cs typeface="楷体"/>
            </a:endParaRPr>
          </a:p>
          <a:p>
            <a:pPr algn="ctr" marR="93345">
              <a:lnSpc>
                <a:spcPct val="100000"/>
              </a:lnSpc>
              <a:spcBef>
                <a:spcPts val="158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参与了两个运动，即船垂直河岸的运动和随水向下的漂流运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动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8150" y="3492728"/>
            <a:ext cx="342900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5" b="1" i="1">
                <a:latin typeface="Book Antiqua"/>
                <a:cs typeface="Book Antiqua"/>
              </a:rPr>
              <a:t>v</a:t>
            </a:r>
            <a:r>
              <a:rPr dirty="0" baseline="-7246" sz="1725" spc="44" b="1">
                <a:latin typeface="微软雅黑"/>
                <a:cs typeface="微软雅黑"/>
              </a:rPr>
              <a:t>船</a:t>
            </a:r>
            <a:endParaRPr baseline="-7246" sz="1725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8275" y="3321926"/>
            <a:ext cx="853630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35" b="1">
                <a:latin typeface="微软雅黑"/>
                <a:cs typeface="微软雅黑"/>
              </a:rPr>
              <a:t>时性原理</a:t>
            </a:r>
            <a:r>
              <a:rPr dirty="0" sz="2350" spc="15" b="1">
                <a:latin typeface="微软雅黑"/>
                <a:cs typeface="微软雅黑"/>
              </a:rPr>
              <a:t>，</a:t>
            </a:r>
            <a:r>
              <a:rPr dirty="0" sz="2350" spc="35" b="1">
                <a:latin typeface="微软雅黑"/>
                <a:cs typeface="微软雅黑"/>
              </a:rPr>
              <a:t>由船沿</a:t>
            </a:r>
            <a:r>
              <a:rPr dirty="0" sz="2350" spc="15" b="1">
                <a:latin typeface="微软雅黑"/>
                <a:cs typeface="微软雅黑"/>
              </a:rPr>
              <a:t>垂</a:t>
            </a:r>
            <a:r>
              <a:rPr dirty="0" sz="2350" spc="35" b="1">
                <a:latin typeface="微软雅黑"/>
                <a:cs typeface="微软雅黑"/>
              </a:rPr>
              <a:t>直河岸的</a:t>
            </a:r>
            <a:r>
              <a:rPr dirty="0" sz="2350" spc="15" b="1">
                <a:latin typeface="微软雅黑"/>
                <a:cs typeface="微软雅黑"/>
              </a:rPr>
              <a:t>分</a:t>
            </a:r>
            <a:r>
              <a:rPr dirty="0" sz="2350" spc="35" b="1">
                <a:latin typeface="微软雅黑"/>
                <a:cs typeface="微软雅黑"/>
              </a:rPr>
              <a:t>运动求</a:t>
            </a:r>
            <a:r>
              <a:rPr dirty="0" sz="2350" spc="15" b="1">
                <a:latin typeface="微软雅黑"/>
                <a:cs typeface="微软雅黑"/>
              </a:rPr>
              <a:t>解</a:t>
            </a:r>
            <a:r>
              <a:rPr dirty="0" sz="2350" spc="125" b="1">
                <a:latin typeface="微软雅黑"/>
                <a:cs typeface="微软雅黑"/>
              </a:rPr>
              <a:t>，</a:t>
            </a:r>
            <a:r>
              <a:rPr dirty="0" sz="2350" spc="35" b="1">
                <a:latin typeface="微软雅黑"/>
                <a:cs typeface="微软雅黑"/>
              </a:rPr>
              <a:t>由图可</a:t>
            </a:r>
            <a:r>
              <a:rPr dirty="0" sz="2350" spc="15" b="1">
                <a:latin typeface="微软雅黑"/>
                <a:cs typeface="微软雅黑"/>
              </a:rPr>
              <a:t>知</a:t>
            </a:r>
            <a:r>
              <a:rPr dirty="0" sz="2350" spc="30" b="1">
                <a:latin typeface="微软雅黑"/>
                <a:cs typeface="微软雅黑"/>
              </a:rPr>
              <a:t>，</a:t>
            </a:r>
            <a:r>
              <a:rPr dirty="0" sz="2350" spc="30" b="1" i="1">
                <a:latin typeface="Times New Roman"/>
                <a:cs typeface="Times New Roman"/>
              </a:rPr>
              <a:t>t</a:t>
            </a:r>
            <a:r>
              <a:rPr dirty="0" sz="2350" spc="-25" b="1" i="1">
                <a:latin typeface="Times New Roman"/>
                <a:cs typeface="Times New Roman"/>
              </a:rPr>
              <a:t> </a:t>
            </a:r>
            <a:r>
              <a:rPr dirty="0" baseline="-7246" sz="1725" spc="75" b="1">
                <a:latin typeface="微软雅黑"/>
                <a:cs typeface="微软雅黑"/>
              </a:rPr>
              <a:t>短</a:t>
            </a:r>
            <a:r>
              <a:rPr dirty="0" sz="2350" spc="15" b="1">
                <a:latin typeface="微软雅黑"/>
                <a:cs typeface="微软雅黑"/>
              </a:rPr>
              <a:t>＝</a:t>
            </a:r>
            <a:r>
              <a:rPr dirty="0" sz="2350" spc="-130" b="1">
                <a:latin typeface="微软雅黑"/>
                <a:cs typeface="微软雅黑"/>
              </a:rPr>
              <a:t> </a:t>
            </a:r>
            <a:r>
              <a:rPr dirty="0" u="sng" baseline="40189" sz="3525" spc="7" b="1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d</a:t>
            </a:r>
            <a:r>
              <a:rPr dirty="0" baseline="40189" sz="3525" b="1" i="1">
                <a:latin typeface="Book Antiqua"/>
                <a:cs typeface="Book Antiqua"/>
              </a:rPr>
              <a:t> </a:t>
            </a:r>
            <a:r>
              <a:rPr dirty="0" sz="2350" spc="15" b="1">
                <a:latin typeface="微软雅黑"/>
                <a:cs typeface="微软雅黑"/>
              </a:rPr>
              <a:t>，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8160" y="4090225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89776" y="5743841"/>
            <a:ext cx="3155950" cy="0"/>
          </a:xfrm>
          <a:custGeom>
            <a:avLst/>
            <a:gdLst/>
            <a:ahLst/>
            <a:cxnLst/>
            <a:rect l="l" t="t" r="r" b="b"/>
            <a:pathLst>
              <a:path w="3155950" h="0">
                <a:moveTo>
                  <a:pt x="0" y="0"/>
                </a:moveTo>
                <a:lnTo>
                  <a:pt x="31559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3996" y="4115130"/>
            <a:ext cx="1515110" cy="1635760"/>
          </a:xfrm>
          <a:custGeom>
            <a:avLst/>
            <a:gdLst/>
            <a:ahLst/>
            <a:cxnLst/>
            <a:rect l="l" t="t" r="r" b="b"/>
            <a:pathLst>
              <a:path w="1515109" h="1635760">
                <a:moveTo>
                  <a:pt x="13982" y="1635175"/>
                </a:moveTo>
                <a:lnTo>
                  <a:pt x="0" y="1622234"/>
                </a:lnTo>
                <a:lnTo>
                  <a:pt x="51739" y="1566303"/>
                </a:lnTo>
                <a:lnTo>
                  <a:pt x="65722" y="1579232"/>
                </a:lnTo>
                <a:lnTo>
                  <a:pt x="13982" y="1635175"/>
                </a:lnTo>
                <a:close/>
              </a:path>
              <a:path w="1515109" h="1635760">
                <a:moveTo>
                  <a:pt x="104533" y="1537284"/>
                </a:moveTo>
                <a:lnTo>
                  <a:pt x="90550" y="1524342"/>
                </a:lnTo>
                <a:lnTo>
                  <a:pt x="142290" y="1468399"/>
                </a:lnTo>
                <a:lnTo>
                  <a:pt x="156273" y="1481340"/>
                </a:lnTo>
                <a:lnTo>
                  <a:pt x="104533" y="1537284"/>
                </a:lnTo>
                <a:close/>
              </a:path>
              <a:path w="1515109" h="1635760">
                <a:moveTo>
                  <a:pt x="195084" y="1439379"/>
                </a:moveTo>
                <a:lnTo>
                  <a:pt x="181089" y="1426451"/>
                </a:lnTo>
                <a:lnTo>
                  <a:pt x="232841" y="1370507"/>
                </a:lnTo>
                <a:lnTo>
                  <a:pt x="246824" y="1383449"/>
                </a:lnTo>
                <a:lnTo>
                  <a:pt x="195084" y="1439379"/>
                </a:lnTo>
                <a:close/>
              </a:path>
              <a:path w="1515109" h="1635760">
                <a:moveTo>
                  <a:pt x="285622" y="1341488"/>
                </a:moveTo>
                <a:lnTo>
                  <a:pt x="271640" y="1328559"/>
                </a:lnTo>
                <a:lnTo>
                  <a:pt x="323380" y="1272616"/>
                </a:lnTo>
                <a:lnTo>
                  <a:pt x="337375" y="1285557"/>
                </a:lnTo>
                <a:lnTo>
                  <a:pt x="285622" y="1341488"/>
                </a:lnTo>
                <a:close/>
              </a:path>
              <a:path w="1515109" h="1635760">
                <a:moveTo>
                  <a:pt x="376174" y="1243596"/>
                </a:moveTo>
                <a:lnTo>
                  <a:pt x="362191" y="1230668"/>
                </a:lnTo>
                <a:lnTo>
                  <a:pt x="413931" y="1174724"/>
                </a:lnTo>
                <a:lnTo>
                  <a:pt x="427913" y="1187653"/>
                </a:lnTo>
                <a:lnTo>
                  <a:pt x="376174" y="1243596"/>
                </a:lnTo>
                <a:close/>
              </a:path>
              <a:path w="1515109" h="1635760">
                <a:moveTo>
                  <a:pt x="466725" y="1145705"/>
                </a:moveTo>
                <a:lnTo>
                  <a:pt x="452742" y="1132763"/>
                </a:lnTo>
                <a:lnTo>
                  <a:pt x="504482" y="1076832"/>
                </a:lnTo>
                <a:lnTo>
                  <a:pt x="518464" y="1089761"/>
                </a:lnTo>
                <a:lnTo>
                  <a:pt x="466725" y="1145705"/>
                </a:lnTo>
                <a:close/>
              </a:path>
              <a:path w="1515109" h="1635760">
                <a:moveTo>
                  <a:pt x="557276" y="1047813"/>
                </a:moveTo>
                <a:lnTo>
                  <a:pt x="543293" y="1034872"/>
                </a:lnTo>
                <a:lnTo>
                  <a:pt x="595033" y="978941"/>
                </a:lnTo>
                <a:lnTo>
                  <a:pt x="609015" y="991869"/>
                </a:lnTo>
                <a:lnTo>
                  <a:pt x="557276" y="1047813"/>
                </a:lnTo>
                <a:close/>
              </a:path>
              <a:path w="1515109" h="1635760">
                <a:moveTo>
                  <a:pt x="647826" y="949921"/>
                </a:moveTo>
                <a:lnTo>
                  <a:pt x="633831" y="936980"/>
                </a:lnTo>
                <a:lnTo>
                  <a:pt x="685584" y="881037"/>
                </a:lnTo>
                <a:lnTo>
                  <a:pt x="699566" y="893978"/>
                </a:lnTo>
                <a:lnTo>
                  <a:pt x="647826" y="949921"/>
                </a:lnTo>
                <a:close/>
              </a:path>
              <a:path w="1515109" h="1635760">
                <a:moveTo>
                  <a:pt x="738365" y="852030"/>
                </a:moveTo>
                <a:lnTo>
                  <a:pt x="724382" y="839088"/>
                </a:lnTo>
                <a:lnTo>
                  <a:pt x="776122" y="783145"/>
                </a:lnTo>
                <a:lnTo>
                  <a:pt x="790117" y="796086"/>
                </a:lnTo>
                <a:lnTo>
                  <a:pt x="738365" y="852030"/>
                </a:lnTo>
                <a:close/>
              </a:path>
              <a:path w="1515109" h="1635760">
                <a:moveTo>
                  <a:pt x="828916" y="754126"/>
                </a:moveTo>
                <a:lnTo>
                  <a:pt x="814933" y="741197"/>
                </a:lnTo>
                <a:lnTo>
                  <a:pt x="866673" y="685253"/>
                </a:lnTo>
                <a:lnTo>
                  <a:pt x="880656" y="698195"/>
                </a:lnTo>
                <a:lnTo>
                  <a:pt x="828916" y="754126"/>
                </a:lnTo>
                <a:close/>
              </a:path>
              <a:path w="1515109" h="1635760">
                <a:moveTo>
                  <a:pt x="919467" y="656234"/>
                </a:moveTo>
                <a:lnTo>
                  <a:pt x="905484" y="643305"/>
                </a:lnTo>
                <a:lnTo>
                  <a:pt x="957224" y="587362"/>
                </a:lnTo>
                <a:lnTo>
                  <a:pt x="971207" y="600303"/>
                </a:lnTo>
                <a:lnTo>
                  <a:pt x="919467" y="656234"/>
                </a:lnTo>
                <a:close/>
              </a:path>
              <a:path w="1515109" h="1635760">
                <a:moveTo>
                  <a:pt x="1010018" y="558342"/>
                </a:moveTo>
                <a:lnTo>
                  <a:pt x="996035" y="545401"/>
                </a:lnTo>
                <a:lnTo>
                  <a:pt x="1047775" y="489470"/>
                </a:lnTo>
                <a:lnTo>
                  <a:pt x="1061758" y="502399"/>
                </a:lnTo>
                <a:lnTo>
                  <a:pt x="1010018" y="558342"/>
                </a:lnTo>
                <a:close/>
              </a:path>
              <a:path w="1515109" h="1635760">
                <a:moveTo>
                  <a:pt x="1100569" y="460451"/>
                </a:moveTo>
                <a:lnTo>
                  <a:pt x="1086586" y="447509"/>
                </a:lnTo>
                <a:lnTo>
                  <a:pt x="1138326" y="391579"/>
                </a:lnTo>
                <a:lnTo>
                  <a:pt x="1152309" y="404507"/>
                </a:lnTo>
                <a:lnTo>
                  <a:pt x="1100569" y="460451"/>
                </a:lnTo>
                <a:close/>
              </a:path>
              <a:path w="1515109" h="1635760">
                <a:moveTo>
                  <a:pt x="1191107" y="362559"/>
                </a:moveTo>
                <a:lnTo>
                  <a:pt x="1177124" y="349618"/>
                </a:lnTo>
                <a:lnTo>
                  <a:pt x="1228864" y="293674"/>
                </a:lnTo>
                <a:lnTo>
                  <a:pt x="1242860" y="306616"/>
                </a:lnTo>
                <a:lnTo>
                  <a:pt x="1191107" y="362559"/>
                </a:lnTo>
                <a:close/>
              </a:path>
              <a:path w="1515109" h="1635760">
                <a:moveTo>
                  <a:pt x="1281658" y="264667"/>
                </a:moveTo>
                <a:lnTo>
                  <a:pt x="1267675" y="251726"/>
                </a:lnTo>
                <a:lnTo>
                  <a:pt x="1319415" y="195783"/>
                </a:lnTo>
                <a:lnTo>
                  <a:pt x="1333411" y="208724"/>
                </a:lnTo>
                <a:lnTo>
                  <a:pt x="1281658" y="264667"/>
                </a:lnTo>
                <a:close/>
              </a:path>
              <a:path w="1515109" h="1635760">
                <a:moveTo>
                  <a:pt x="1372209" y="166763"/>
                </a:moveTo>
                <a:lnTo>
                  <a:pt x="1358226" y="153835"/>
                </a:lnTo>
                <a:lnTo>
                  <a:pt x="1409966" y="97891"/>
                </a:lnTo>
                <a:lnTo>
                  <a:pt x="1423949" y="110832"/>
                </a:lnTo>
                <a:lnTo>
                  <a:pt x="1372209" y="166763"/>
                </a:lnTo>
                <a:close/>
              </a:path>
              <a:path w="1515109" h="1635760">
                <a:moveTo>
                  <a:pt x="1462760" y="68872"/>
                </a:moveTo>
                <a:lnTo>
                  <a:pt x="1448777" y="55943"/>
                </a:lnTo>
                <a:lnTo>
                  <a:pt x="1500517" y="0"/>
                </a:lnTo>
                <a:lnTo>
                  <a:pt x="1514500" y="12941"/>
                </a:lnTo>
                <a:lnTo>
                  <a:pt x="1462760" y="6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15911" y="5507735"/>
            <a:ext cx="149351" cy="40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4286" y="5502922"/>
            <a:ext cx="153670" cy="408305"/>
          </a:xfrm>
          <a:custGeom>
            <a:avLst/>
            <a:gdLst/>
            <a:ahLst/>
            <a:cxnLst/>
            <a:rect l="l" t="t" r="r" b="b"/>
            <a:pathLst>
              <a:path w="153670" h="408304">
                <a:moveTo>
                  <a:pt x="153403" y="408025"/>
                </a:moveTo>
                <a:lnTo>
                  <a:pt x="0" y="408025"/>
                </a:lnTo>
                <a:lnTo>
                  <a:pt x="0" y="104940"/>
                </a:lnTo>
                <a:lnTo>
                  <a:pt x="76707" y="0"/>
                </a:lnTo>
                <a:lnTo>
                  <a:pt x="84662" y="10883"/>
                </a:lnTo>
                <a:lnTo>
                  <a:pt x="72859" y="10883"/>
                </a:lnTo>
                <a:lnTo>
                  <a:pt x="76701" y="16139"/>
                </a:lnTo>
                <a:lnTo>
                  <a:pt x="10662" y="106489"/>
                </a:lnTo>
                <a:lnTo>
                  <a:pt x="9525" y="106489"/>
                </a:lnTo>
                <a:lnTo>
                  <a:pt x="8610" y="109296"/>
                </a:lnTo>
                <a:lnTo>
                  <a:pt x="9525" y="109296"/>
                </a:lnTo>
                <a:lnTo>
                  <a:pt x="9525" y="398500"/>
                </a:lnTo>
                <a:lnTo>
                  <a:pt x="4762" y="398500"/>
                </a:lnTo>
                <a:lnTo>
                  <a:pt x="9525" y="403263"/>
                </a:lnTo>
                <a:lnTo>
                  <a:pt x="153403" y="403263"/>
                </a:lnTo>
                <a:lnTo>
                  <a:pt x="153403" y="408025"/>
                </a:lnTo>
                <a:close/>
              </a:path>
              <a:path w="153670" h="408304">
                <a:moveTo>
                  <a:pt x="76701" y="16139"/>
                </a:moveTo>
                <a:lnTo>
                  <a:pt x="72859" y="10883"/>
                </a:lnTo>
                <a:lnTo>
                  <a:pt x="80543" y="10883"/>
                </a:lnTo>
                <a:lnTo>
                  <a:pt x="76701" y="16139"/>
                </a:lnTo>
                <a:close/>
              </a:path>
              <a:path w="153670" h="408304">
                <a:moveTo>
                  <a:pt x="143878" y="108028"/>
                </a:moveTo>
                <a:lnTo>
                  <a:pt x="76701" y="16139"/>
                </a:lnTo>
                <a:lnTo>
                  <a:pt x="80543" y="10883"/>
                </a:lnTo>
                <a:lnTo>
                  <a:pt x="84662" y="10883"/>
                </a:lnTo>
                <a:lnTo>
                  <a:pt x="153403" y="104940"/>
                </a:lnTo>
                <a:lnTo>
                  <a:pt x="153403" y="106489"/>
                </a:lnTo>
                <a:lnTo>
                  <a:pt x="143878" y="106489"/>
                </a:lnTo>
                <a:lnTo>
                  <a:pt x="143878" y="108028"/>
                </a:lnTo>
                <a:close/>
              </a:path>
              <a:path w="153670" h="408304">
                <a:moveTo>
                  <a:pt x="8610" y="109296"/>
                </a:moveTo>
                <a:lnTo>
                  <a:pt x="9525" y="106489"/>
                </a:lnTo>
                <a:lnTo>
                  <a:pt x="9525" y="108045"/>
                </a:lnTo>
                <a:lnTo>
                  <a:pt x="8610" y="109296"/>
                </a:lnTo>
                <a:close/>
              </a:path>
              <a:path w="153670" h="408304">
                <a:moveTo>
                  <a:pt x="9525" y="108045"/>
                </a:moveTo>
                <a:lnTo>
                  <a:pt x="9525" y="106489"/>
                </a:lnTo>
                <a:lnTo>
                  <a:pt x="10662" y="106489"/>
                </a:lnTo>
                <a:lnTo>
                  <a:pt x="9525" y="108045"/>
                </a:lnTo>
                <a:close/>
              </a:path>
              <a:path w="153670" h="408304">
                <a:moveTo>
                  <a:pt x="144805" y="109296"/>
                </a:moveTo>
                <a:lnTo>
                  <a:pt x="143890" y="108045"/>
                </a:lnTo>
                <a:lnTo>
                  <a:pt x="143878" y="106489"/>
                </a:lnTo>
                <a:lnTo>
                  <a:pt x="144805" y="109296"/>
                </a:lnTo>
                <a:close/>
              </a:path>
              <a:path w="153670" h="408304">
                <a:moveTo>
                  <a:pt x="153403" y="109296"/>
                </a:moveTo>
                <a:lnTo>
                  <a:pt x="144805" y="109296"/>
                </a:lnTo>
                <a:lnTo>
                  <a:pt x="143878" y="106489"/>
                </a:lnTo>
                <a:lnTo>
                  <a:pt x="153403" y="106489"/>
                </a:lnTo>
                <a:lnTo>
                  <a:pt x="153403" y="109296"/>
                </a:lnTo>
                <a:close/>
              </a:path>
              <a:path w="153670" h="408304">
                <a:moveTo>
                  <a:pt x="143878" y="403263"/>
                </a:moveTo>
                <a:lnTo>
                  <a:pt x="143878" y="108028"/>
                </a:lnTo>
                <a:lnTo>
                  <a:pt x="144805" y="109296"/>
                </a:lnTo>
                <a:lnTo>
                  <a:pt x="153403" y="109296"/>
                </a:lnTo>
                <a:lnTo>
                  <a:pt x="153403" y="398500"/>
                </a:lnTo>
                <a:lnTo>
                  <a:pt x="148640" y="398500"/>
                </a:lnTo>
                <a:lnTo>
                  <a:pt x="143878" y="403263"/>
                </a:lnTo>
                <a:close/>
              </a:path>
              <a:path w="153670" h="408304">
                <a:moveTo>
                  <a:pt x="9525" y="109296"/>
                </a:moveTo>
                <a:lnTo>
                  <a:pt x="8610" y="109296"/>
                </a:lnTo>
                <a:lnTo>
                  <a:pt x="9525" y="108045"/>
                </a:lnTo>
                <a:lnTo>
                  <a:pt x="9525" y="109296"/>
                </a:lnTo>
                <a:close/>
              </a:path>
              <a:path w="153670" h="408304">
                <a:moveTo>
                  <a:pt x="9525" y="403263"/>
                </a:moveTo>
                <a:lnTo>
                  <a:pt x="4762" y="398500"/>
                </a:lnTo>
                <a:lnTo>
                  <a:pt x="9525" y="398500"/>
                </a:lnTo>
                <a:lnTo>
                  <a:pt x="9525" y="403263"/>
                </a:lnTo>
                <a:close/>
              </a:path>
              <a:path w="153670" h="408304">
                <a:moveTo>
                  <a:pt x="143878" y="403263"/>
                </a:moveTo>
                <a:lnTo>
                  <a:pt x="9525" y="403263"/>
                </a:lnTo>
                <a:lnTo>
                  <a:pt x="9525" y="398500"/>
                </a:lnTo>
                <a:lnTo>
                  <a:pt x="143878" y="398500"/>
                </a:lnTo>
                <a:lnTo>
                  <a:pt x="143878" y="403263"/>
                </a:lnTo>
                <a:close/>
              </a:path>
              <a:path w="153670" h="408304">
                <a:moveTo>
                  <a:pt x="153403" y="403263"/>
                </a:moveTo>
                <a:lnTo>
                  <a:pt x="143878" y="403263"/>
                </a:lnTo>
                <a:lnTo>
                  <a:pt x="148640" y="398500"/>
                </a:lnTo>
                <a:lnTo>
                  <a:pt x="153403" y="398500"/>
                </a:lnTo>
                <a:lnTo>
                  <a:pt x="153403" y="403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81075" y="46785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47775" y="46785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14475" y="46785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1175" y="467857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24139" y="482838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24139" y="509508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24139" y="536178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24139" y="562848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90994" y="5718809"/>
            <a:ext cx="977265" cy="85725"/>
          </a:xfrm>
          <a:custGeom>
            <a:avLst/>
            <a:gdLst/>
            <a:ahLst/>
            <a:cxnLst/>
            <a:rect l="l" t="t" r="r" b="b"/>
            <a:pathLst>
              <a:path w="977265" h="85725">
                <a:moveTo>
                  <a:pt x="891108" y="85725"/>
                </a:moveTo>
                <a:lnTo>
                  <a:pt x="891108" y="0"/>
                </a:lnTo>
                <a:lnTo>
                  <a:pt x="948258" y="28575"/>
                </a:lnTo>
                <a:lnTo>
                  <a:pt x="912533" y="28575"/>
                </a:lnTo>
                <a:lnTo>
                  <a:pt x="912533" y="57150"/>
                </a:lnTo>
                <a:lnTo>
                  <a:pt x="948258" y="57150"/>
                </a:lnTo>
                <a:lnTo>
                  <a:pt x="891108" y="85725"/>
                </a:lnTo>
                <a:close/>
              </a:path>
              <a:path w="977265" h="85725">
                <a:moveTo>
                  <a:pt x="891108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91108" y="28575"/>
                </a:lnTo>
                <a:lnTo>
                  <a:pt x="891108" y="57150"/>
                </a:lnTo>
                <a:close/>
              </a:path>
              <a:path w="977265" h="85725">
                <a:moveTo>
                  <a:pt x="948258" y="57150"/>
                </a:moveTo>
                <a:lnTo>
                  <a:pt x="912533" y="57150"/>
                </a:lnTo>
                <a:lnTo>
                  <a:pt x="912533" y="28575"/>
                </a:lnTo>
                <a:lnTo>
                  <a:pt x="948258" y="28575"/>
                </a:lnTo>
                <a:lnTo>
                  <a:pt x="976833" y="42862"/>
                </a:lnTo>
                <a:lnTo>
                  <a:pt x="94825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70786" y="5507850"/>
            <a:ext cx="45465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baseline="-16975" sz="2700" spc="22" b="1">
                <a:solidFill>
                  <a:srgbClr val="390000"/>
                </a:solidFill>
                <a:latin typeface="黑体"/>
                <a:cs typeface="黑体"/>
              </a:rPr>
              <a:t>水</a:t>
            </a:r>
            <a:endParaRPr baseline="-16975" sz="2700">
              <a:latin typeface="黑体"/>
              <a:cs typeface="黑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48119" y="4632515"/>
            <a:ext cx="85725" cy="1111885"/>
          </a:xfrm>
          <a:custGeom>
            <a:avLst/>
            <a:gdLst/>
            <a:ahLst/>
            <a:cxnLst/>
            <a:rect l="l" t="t" r="r" b="b"/>
            <a:pathLst>
              <a:path w="85725" h="1111885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1111885">
                <a:moveTo>
                  <a:pt x="57150" y="1111326"/>
                </a:moveTo>
                <a:lnTo>
                  <a:pt x="28575" y="1111326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1111326"/>
                </a:lnTo>
                <a:close/>
              </a:path>
              <a:path w="85725" h="1111885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68516" y="4251452"/>
            <a:ext cx="45465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baseline="-16975" sz="2700" spc="37" b="1">
                <a:solidFill>
                  <a:srgbClr val="390000"/>
                </a:solidFill>
                <a:latin typeface="微软雅黑"/>
                <a:cs typeface="微软雅黑"/>
              </a:rPr>
              <a:t>船</a:t>
            </a:r>
            <a:endParaRPr baseline="-16975" sz="27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80478" y="4684915"/>
            <a:ext cx="987425" cy="1068705"/>
          </a:xfrm>
          <a:custGeom>
            <a:avLst/>
            <a:gdLst/>
            <a:ahLst/>
            <a:cxnLst/>
            <a:rect l="l" t="t" r="r" b="b"/>
            <a:pathLst>
              <a:path w="987425" h="1068704">
                <a:moveTo>
                  <a:pt x="918712" y="53322"/>
                </a:moveTo>
                <a:lnTo>
                  <a:pt x="897712" y="33947"/>
                </a:lnTo>
                <a:lnTo>
                  <a:pt x="987336" y="0"/>
                </a:lnTo>
                <a:lnTo>
                  <a:pt x="976475" y="37566"/>
                </a:lnTo>
                <a:lnTo>
                  <a:pt x="933246" y="37566"/>
                </a:lnTo>
                <a:lnTo>
                  <a:pt x="918712" y="53322"/>
                </a:lnTo>
                <a:close/>
              </a:path>
              <a:path w="987425" h="1068704">
                <a:moveTo>
                  <a:pt x="939711" y="72695"/>
                </a:moveTo>
                <a:lnTo>
                  <a:pt x="918712" y="53322"/>
                </a:lnTo>
                <a:lnTo>
                  <a:pt x="933246" y="37566"/>
                </a:lnTo>
                <a:lnTo>
                  <a:pt x="954239" y="56946"/>
                </a:lnTo>
                <a:lnTo>
                  <a:pt x="939711" y="72695"/>
                </a:lnTo>
                <a:close/>
              </a:path>
              <a:path w="987425" h="1068704">
                <a:moveTo>
                  <a:pt x="960716" y="92075"/>
                </a:moveTo>
                <a:lnTo>
                  <a:pt x="939711" y="72695"/>
                </a:lnTo>
                <a:lnTo>
                  <a:pt x="954239" y="56946"/>
                </a:lnTo>
                <a:lnTo>
                  <a:pt x="933246" y="37566"/>
                </a:lnTo>
                <a:lnTo>
                  <a:pt x="976475" y="37566"/>
                </a:lnTo>
                <a:lnTo>
                  <a:pt x="960716" y="92075"/>
                </a:lnTo>
                <a:close/>
              </a:path>
              <a:path w="987425" h="1068704">
                <a:moveTo>
                  <a:pt x="21005" y="1068603"/>
                </a:moveTo>
                <a:lnTo>
                  <a:pt x="0" y="1049235"/>
                </a:lnTo>
                <a:lnTo>
                  <a:pt x="918712" y="53322"/>
                </a:lnTo>
                <a:lnTo>
                  <a:pt x="939711" y="72695"/>
                </a:lnTo>
                <a:lnTo>
                  <a:pt x="21005" y="10686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51939" y="4454448"/>
            <a:ext cx="3873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39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7" b="1">
                <a:solidFill>
                  <a:srgbClr val="390000"/>
                </a:solidFill>
                <a:latin typeface="微软雅黑"/>
                <a:cs typeface="微软雅黑"/>
              </a:rPr>
              <a:t>合</a:t>
            </a:r>
            <a:endParaRPr baseline="-17094" sz="195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8275" y="1111402"/>
            <a:ext cx="9286240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(1)渡河时间最短问题</a:t>
            </a:r>
            <a:r>
              <a:rPr dirty="0" sz="2800" spc="-20" b="1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  <a:p>
            <a:pPr marL="12700" marR="5080" indent="604520">
              <a:lnSpc>
                <a:spcPct val="165000"/>
              </a:lnSpc>
              <a:spcBef>
                <a:spcPts val="1375"/>
              </a:spcBef>
            </a:pPr>
            <a:r>
              <a:rPr dirty="0" sz="2350" spc="35" b="1">
                <a:latin typeface="微软雅黑"/>
                <a:cs typeface="微软雅黑"/>
              </a:rPr>
              <a:t>由于水流</a:t>
            </a:r>
            <a:r>
              <a:rPr dirty="0" sz="2350" spc="15" b="1">
                <a:latin typeface="微软雅黑"/>
                <a:cs typeface="微软雅黑"/>
              </a:rPr>
              <a:t>速</a:t>
            </a:r>
            <a:r>
              <a:rPr dirty="0" sz="2350" spc="35" b="1">
                <a:latin typeface="微软雅黑"/>
                <a:cs typeface="微软雅黑"/>
              </a:rPr>
              <a:t>度始终</a:t>
            </a:r>
            <a:r>
              <a:rPr dirty="0" sz="2350" spc="15" b="1">
                <a:latin typeface="微软雅黑"/>
                <a:cs typeface="微软雅黑"/>
              </a:rPr>
              <a:t>沿</a:t>
            </a:r>
            <a:r>
              <a:rPr dirty="0" sz="2350" spc="35" b="1">
                <a:latin typeface="微软雅黑"/>
                <a:cs typeface="微软雅黑"/>
              </a:rPr>
              <a:t>河道方向</a:t>
            </a:r>
            <a:r>
              <a:rPr dirty="0" sz="2350" spc="-490" b="1">
                <a:latin typeface="微软雅黑"/>
                <a:cs typeface="微软雅黑"/>
              </a:rPr>
              <a:t>，</a:t>
            </a:r>
            <a:r>
              <a:rPr dirty="0" sz="2350" spc="15" b="1">
                <a:latin typeface="微软雅黑"/>
                <a:cs typeface="微软雅黑"/>
              </a:rPr>
              <a:t>不</a:t>
            </a:r>
            <a:r>
              <a:rPr dirty="0" sz="2350" spc="35" b="1">
                <a:latin typeface="微软雅黑"/>
                <a:cs typeface="微软雅黑"/>
              </a:rPr>
              <a:t>能提</a:t>
            </a:r>
            <a:r>
              <a:rPr dirty="0" sz="2350" spc="15" b="1">
                <a:latin typeface="微软雅黑"/>
                <a:cs typeface="微软雅黑"/>
              </a:rPr>
              <a:t>供</a:t>
            </a:r>
            <a:r>
              <a:rPr dirty="0" sz="2350" spc="35" b="1">
                <a:latin typeface="微软雅黑"/>
                <a:cs typeface="微软雅黑"/>
              </a:rPr>
              <a:t>指向河对</a:t>
            </a:r>
            <a:r>
              <a:rPr dirty="0" sz="2350" spc="15" b="1">
                <a:latin typeface="微软雅黑"/>
                <a:cs typeface="微软雅黑"/>
              </a:rPr>
              <a:t>岸</a:t>
            </a:r>
            <a:r>
              <a:rPr dirty="0" sz="2350" spc="35" b="1">
                <a:latin typeface="微软雅黑"/>
                <a:cs typeface="微软雅黑"/>
              </a:rPr>
              <a:t>的分速</a:t>
            </a:r>
            <a:r>
              <a:rPr dirty="0" sz="2350" spc="15" b="1">
                <a:latin typeface="微软雅黑"/>
                <a:cs typeface="微软雅黑"/>
              </a:rPr>
              <a:t>度</a:t>
            </a:r>
            <a:r>
              <a:rPr dirty="0" sz="2350" spc="-490" b="1">
                <a:latin typeface="微软雅黑"/>
                <a:cs typeface="微软雅黑"/>
              </a:rPr>
              <a:t>．</a:t>
            </a:r>
            <a:r>
              <a:rPr dirty="0" sz="2350" spc="15" b="1">
                <a:latin typeface="微软雅黑"/>
                <a:cs typeface="微软雅黑"/>
              </a:rPr>
              <a:t>因 </a:t>
            </a:r>
            <a:r>
              <a:rPr dirty="0" sz="2350" spc="35" b="1">
                <a:latin typeface="微软雅黑"/>
                <a:cs typeface="微软雅黑"/>
              </a:rPr>
              <a:t>此</a:t>
            </a:r>
            <a:r>
              <a:rPr dirty="0" sz="2350" spc="-305" b="1">
                <a:latin typeface="微软雅黑"/>
                <a:cs typeface="微软雅黑"/>
              </a:rPr>
              <a:t>，</a:t>
            </a:r>
            <a:r>
              <a:rPr dirty="0" sz="2350" spc="35" b="1">
                <a:latin typeface="微软雅黑"/>
                <a:cs typeface="微软雅黑"/>
              </a:rPr>
              <a:t>若要渡</a:t>
            </a:r>
            <a:r>
              <a:rPr dirty="0" sz="2350" spc="15" b="1">
                <a:latin typeface="微软雅黑"/>
                <a:cs typeface="微软雅黑"/>
              </a:rPr>
              <a:t>河</a:t>
            </a:r>
            <a:r>
              <a:rPr dirty="0" sz="2350" spc="35" b="1">
                <a:latin typeface="微软雅黑"/>
                <a:cs typeface="微软雅黑"/>
              </a:rPr>
              <a:t>时间</a:t>
            </a:r>
            <a:r>
              <a:rPr dirty="0" sz="2350" spc="15" b="1">
                <a:latin typeface="微软雅黑"/>
                <a:cs typeface="微软雅黑"/>
              </a:rPr>
              <a:t>最</a:t>
            </a:r>
            <a:r>
              <a:rPr dirty="0" sz="2350" spc="35" b="1">
                <a:latin typeface="微软雅黑"/>
                <a:cs typeface="微软雅黑"/>
              </a:rPr>
              <a:t>短</a:t>
            </a:r>
            <a:r>
              <a:rPr dirty="0" sz="2350" spc="-275" b="1">
                <a:latin typeface="微软雅黑"/>
                <a:cs typeface="微软雅黑"/>
              </a:rPr>
              <a:t>，</a:t>
            </a:r>
            <a:r>
              <a:rPr dirty="0" sz="2350" spc="35" b="1">
                <a:latin typeface="微软雅黑"/>
                <a:cs typeface="微软雅黑"/>
              </a:rPr>
              <a:t>只要使</a:t>
            </a:r>
            <a:r>
              <a:rPr dirty="0" sz="2350" spc="15" b="1">
                <a:latin typeface="微软雅黑"/>
                <a:cs typeface="微软雅黑"/>
              </a:rPr>
              <a:t>船</a:t>
            </a:r>
            <a:r>
              <a:rPr dirty="0" sz="2350" spc="35" b="1">
                <a:latin typeface="微软雅黑"/>
                <a:cs typeface="微软雅黑"/>
              </a:rPr>
              <a:t>头垂</a:t>
            </a:r>
            <a:r>
              <a:rPr dirty="0" sz="2350" spc="15" b="1">
                <a:latin typeface="微软雅黑"/>
                <a:cs typeface="微软雅黑"/>
              </a:rPr>
              <a:t>直</a:t>
            </a:r>
            <a:r>
              <a:rPr dirty="0" sz="2350" spc="35" b="1">
                <a:latin typeface="微软雅黑"/>
                <a:cs typeface="微软雅黑"/>
              </a:rPr>
              <a:t>于河岸航</a:t>
            </a:r>
            <a:r>
              <a:rPr dirty="0" sz="2350" spc="15" b="1">
                <a:latin typeface="微软雅黑"/>
                <a:cs typeface="微软雅黑"/>
              </a:rPr>
              <a:t>行</a:t>
            </a:r>
            <a:r>
              <a:rPr dirty="0" sz="2350" spc="35" b="1">
                <a:latin typeface="微软雅黑"/>
                <a:cs typeface="微软雅黑"/>
              </a:rPr>
              <a:t>即可</a:t>
            </a:r>
            <a:r>
              <a:rPr dirty="0" sz="2350" spc="-245" b="1">
                <a:latin typeface="微软雅黑"/>
                <a:cs typeface="微软雅黑"/>
              </a:rPr>
              <a:t>．</a:t>
            </a:r>
            <a:r>
              <a:rPr dirty="0" sz="2350" spc="15" b="1">
                <a:latin typeface="微软雅黑"/>
                <a:cs typeface="微软雅黑"/>
              </a:rPr>
              <a:t>根</a:t>
            </a:r>
            <a:r>
              <a:rPr dirty="0" sz="2350" spc="35" b="1">
                <a:latin typeface="微软雅黑"/>
                <a:cs typeface="微软雅黑"/>
              </a:rPr>
              <a:t>据运动</a:t>
            </a:r>
            <a:r>
              <a:rPr dirty="0" sz="2350" spc="15" b="1">
                <a:latin typeface="微软雅黑"/>
                <a:cs typeface="微软雅黑"/>
              </a:rPr>
              <a:t>等</a:t>
            </a:r>
            <a:endParaRPr sz="2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2025-04-17T10:19:09Z</dcterms:created>
  <dcterms:modified xsi:type="dcterms:W3CDTF">2025-04-17T10:19:09Z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