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39931" y="1324559"/>
            <a:ext cx="2312136" cy="451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76072" y="1024127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4"/>
                </a:moveTo>
                <a:lnTo>
                  <a:pt x="79248" y="473964"/>
                </a:lnTo>
                <a:lnTo>
                  <a:pt x="48359" y="468090"/>
                </a:lnTo>
                <a:lnTo>
                  <a:pt x="23174" y="451404"/>
                </a:lnTo>
                <a:lnTo>
                  <a:pt x="6213" y="426567"/>
                </a:lnTo>
                <a:lnTo>
                  <a:pt x="0" y="396240"/>
                </a:lnTo>
                <a:lnTo>
                  <a:pt x="0" y="79248"/>
                </a:lnTo>
                <a:lnTo>
                  <a:pt x="6213" y="48632"/>
                </a:lnTo>
                <a:lnTo>
                  <a:pt x="23174" y="23541"/>
                </a:lnTo>
                <a:lnTo>
                  <a:pt x="48359" y="6490"/>
                </a:lnTo>
                <a:lnTo>
                  <a:pt x="79248" y="0"/>
                </a:lnTo>
                <a:lnTo>
                  <a:pt x="3014472" y="0"/>
                </a:lnTo>
                <a:lnTo>
                  <a:pt x="3045288" y="6490"/>
                </a:lnTo>
                <a:lnTo>
                  <a:pt x="3070450" y="23541"/>
                </a:lnTo>
                <a:lnTo>
                  <a:pt x="3087434" y="48632"/>
                </a:lnTo>
                <a:lnTo>
                  <a:pt x="3093719" y="79248"/>
                </a:lnTo>
                <a:lnTo>
                  <a:pt x="3093719" y="396240"/>
                </a:lnTo>
                <a:lnTo>
                  <a:pt x="3087434" y="426567"/>
                </a:lnTo>
                <a:lnTo>
                  <a:pt x="3070450" y="451404"/>
                </a:lnTo>
                <a:lnTo>
                  <a:pt x="3045288" y="468090"/>
                </a:lnTo>
                <a:lnTo>
                  <a:pt x="3014472" y="473964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271272" y="874775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3004" y="760476"/>
                </a:moveTo>
                <a:lnTo>
                  <a:pt x="0" y="413004"/>
                </a:lnTo>
                <a:lnTo>
                  <a:pt x="348996" y="0"/>
                </a:lnTo>
                <a:lnTo>
                  <a:pt x="760476" y="348996"/>
                </a:lnTo>
                <a:lnTo>
                  <a:pt x="413004" y="760476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64463" y="1638300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8" y="473963"/>
                </a:lnTo>
                <a:lnTo>
                  <a:pt x="48289" y="467830"/>
                </a:lnTo>
                <a:lnTo>
                  <a:pt x="23083" y="450899"/>
                </a:lnTo>
                <a:lnTo>
                  <a:pt x="6147" y="425688"/>
                </a:lnTo>
                <a:lnTo>
                  <a:pt x="0" y="394716"/>
                </a:lnTo>
                <a:lnTo>
                  <a:pt x="0" y="79248"/>
                </a:lnTo>
                <a:lnTo>
                  <a:pt x="6147" y="48402"/>
                </a:lnTo>
                <a:lnTo>
                  <a:pt x="23083" y="23231"/>
                </a:lnTo>
                <a:lnTo>
                  <a:pt x="48289" y="6256"/>
                </a:lnTo>
                <a:lnTo>
                  <a:pt x="79248" y="0"/>
                </a:lnTo>
                <a:lnTo>
                  <a:pt x="3014472" y="0"/>
                </a:lnTo>
                <a:lnTo>
                  <a:pt x="3045217" y="6256"/>
                </a:lnTo>
                <a:lnTo>
                  <a:pt x="3070355" y="23231"/>
                </a:lnTo>
                <a:lnTo>
                  <a:pt x="3087363" y="48402"/>
                </a:lnTo>
                <a:lnTo>
                  <a:pt x="3093720" y="79248"/>
                </a:lnTo>
                <a:lnTo>
                  <a:pt x="3093720" y="394716"/>
                </a:lnTo>
                <a:lnTo>
                  <a:pt x="3087363" y="425688"/>
                </a:lnTo>
                <a:lnTo>
                  <a:pt x="3070355" y="450899"/>
                </a:lnTo>
                <a:lnTo>
                  <a:pt x="3045217" y="467830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59663" y="1488947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1479"/>
                </a:lnTo>
                <a:lnTo>
                  <a:pt x="348995" y="0"/>
                </a:lnTo>
                <a:lnTo>
                  <a:pt x="760476" y="348995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9821" y="1427772"/>
            <a:ext cx="1632356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3175" y="2486660"/>
            <a:ext cx="9645650" cy="343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1323" y="875347"/>
            <a:ext cx="2870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基础教育精品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课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270182" y="2025827"/>
            <a:ext cx="16516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功与功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率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55356" y="3745348"/>
          <a:ext cx="906907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4265"/>
                <a:gridCol w="1296669"/>
                <a:gridCol w="4129404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级：高一年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主讲人：胡文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正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272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校：应城市第二高级中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824" y="1526565"/>
            <a:ext cx="9077325" cy="4074160"/>
          </a:xfrm>
          <a:prstGeom prst="rect">
            <a:avLst/>
          </a:prstGeom>
        </p:spPr>
        <p:txBody>
          <a:bodyPr wrap="square" lIns="0" tIns="154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2600" b="1">
                <a:latin typeface="黑体"/>
                <a:cs typeface="黑体"/>
              </a:rPr>
              <a:t>总功的计</a:t>
            </a:r>
            <a:r>
              <a:rPr dirty="0" sz="2600" spc="-10" b="1">
                <a:latin typeface="黑体"/>
                <a:cs typeface="黑体"/>
              </a:rPr>
              <a:t>算</a:t>
            </a:r>
            <a:endParaRPr sz="2600">
              <a:latin typeface="黑体"/>
              <a:cs typeface="黑体"/>
            </a:endParaRPr>
          </a:p>
          <a:p>
            <a:pPr marL="434340" indent="-386080">
              <a:lnSpc>
                <a:spcPct val="100000"/>
              </a:lnSpc>
              <a:spcBef>
                <a:spcPts val="1120"/>
              </a:spcBef>
              <a:buSzPct val="96153"/>
              <a:buFont typeface="Times New Roman"/>
              <a:buAutoNum type="arabicParenBoth"/>
              <a:tabLst>
                <a:tab pos="434975" algn="l"/>
              </a:tabLst>
            </a:pPr>
            <a:r>
              <a:rPr dirty="0" sz="2600">
                <a:latin typeface="微软雅黑"/>
                <a:cs typeface="微软雅黑"/>
              </a:rPr>
              <a:t>恒力做的功：直接用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微软雅黑"/>
                <a:cs typeface="微软雅黑"/>
              </a:rPr>
              <a:t>＝</a:t>
            </a:r>
            <a:r>
              <a:rPr dirty="0" sz="2600" spc="-5" i="1">
                <a:latin typeface="Times New Roman"/>
                <a:cs typeface="Times New Roman"/>
              </a:rPr>
              <a:t>Fl</a:t>
            </a:r>
            <a:r>
              <a:rPr dirty="0" sz="2600" spc="-5">
                <a:latin typeface="Times New Roman"/>
                <a:cs typeface="Times New Roman"/>
              </a:rPr>
              <a:t>cos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α</a:t>
            </a:r>
            <a:r>
              <a:rPr dirty="0" sz="2600">
                <a:latin typeface="微软雅黑"/>
                <a:cs typeface="微软雅黑"/>
              </a:rPr>
              <a:t>计算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434340" indent="-386080">
              <a:lnSpc>
                <a:spcPct val="100000"/>
              </a:lnSpc>
              <a:spcBef>
                <a:spcPts val="1560"/>
              </a:spcBef>
              <a:buSzPct val="96153"/>
              <a:buFont typeface="Times New Roman"/>
              <a:buAutoNum type="arabicParenBoth"/>
              <a:tabLst>
                <a:tab pos="434975" algn="l"/>
              </a:tabLst>
            </a:pPr>
            <a:r>
              <a:rPr dirty="0" sz="2600">
                <a:latin typeface="微软雅黑"/>
                <a:cs typeface="微软雅黑"/>
              </a:rPr>
              <a:t>合力做的</a:t>
            </a:r>
            <a:r>
              <a:rPr dirty="0" sz="2600" spc="5">
                <a:latin typeface="微软雅黑"/>
                <a:cs typeface="微软雅黑"/>
              </a:rPr>
              <a:t>功</a:t>
            </a:r>
            <a:endParaRPr sz="2600">
              <a:latin typeface="微软雅黑"/>
              <a:cs typeface="微软雅黑"/>
            </a:endParaRPr>
          </a:p>
          <a:p>
            <a:pPr marL="48260" marR="5080">
              <a:lnSpc>
                <a:spcPct val="150000"/>
              </a:lnSpc>
            </a:pPr>
            <a:r>
              <a:rPr dirty="0" sz="2600">
                <a:latin typeface="微软雅黑"/>
                <a:cs typeface="微软雅黑"/>
              </a:rPr>
              <a:t>①先由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微软雅黑"/>
                <a:cs typeface="微软雅黑"/>
              </a:rPr>
              <a:t>＝</a:t>
            </a:r>
            <a:r>
              <a:rPr dirty="0" sz="2600" spc="-5" i="1">
                <a:latin typeface="Times New Roman"/>
                <a:cs typeface="Times New Roman"/>
              </a:rPr>
              <a:t>Fl</a:t>
            </a:r>
            <a:r>
              <a:rPr dirty="0" sz="2600" spc="-5">
                <a:latin typeface="Times New Roman"/>
                <a:cs typeface="Times New Roman"/>
              </a:rPr>
              <a:t>cos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α</a:t>
            </a:r>
            <a:r>
              <a:rPr dirty="0" sz="2600">
                <a:latin typeface="微软雅黑"/>
                <a:cs typeface="微软雅黑"/>
              </a:rPr>
              <a:t>计算各个力对物体所做的功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baseline="-16339" sz="2550" spc="-7">
                <a:latin typeface="Times New Roman"/>
                <a:cs typeface="Times New Roman"/>
              </a:rPr>
              <a:t>1</a:t>
            </a:r>
            <a:r>
              <a:rPr dirty="0" sz="2600">
                <a:latin typeface="微软雅黑"/>
                <a:cs typeface="微软雅黑"/>
              </a:rPr>
              <a:t>、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baseline="-16339" sz="2550" spc="-7">
                <a:latin typeface="Times New Roman"/>
                <a:cs typeface="Times New Roman"/>
              </a:rPr>
              <a:t>2</a:t>
            </a:r>
            <a:r>
              <a:rPr dirty="0" sz="2600">
                <a:latin typeface="微软雅黑"/>
                <a:cs typeface="微软雅黑"/>
              </a:rPr>
              <a:t>、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baseline="-16339" sz="2550" spc="-7">
                <a:latin typeface="Times New Roman"/>
                <a:cs typeface="Times New Roman"/>
              </a:rPr>
              <a:t>3</a:t>
            </a:r>
            <a:r>
              <a:rPr dirty="0" sz="2600" spc="-5">
                <a:latin typeface="宋体"/>
                <a:cs typeface="宋体"/>
              </a:rPr>
              <a:t>…</a:t>
            </a:r>
            <a:r>
              <a:rPr dirty="0" sz="2600" spc="-5">
                <a:latin typeface="微软雅黑"/>
                <a:cs typeface="微软雅黑"/>
              </a:rPr>
              <a:t>，  </a:t>
            </a:r>
            <a:r>
              <a:rPr dirty="0" sz="2600">
                <a:latin typeface="微软雅黑"/>
                <a:cs typeface="微软雅黑"/>
              </a:rPr>
              <a:t>然后求所有力做功的代数和，即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baseline="-16339" sz="2550" spc="-15">
                <a:latin typeface="微软雅黑"/>
                <a:cs typeface="微软雅黑"/>
              </a:rPr>
              <a:t>合</a:t>
            </a:r>
            <a:r>
              <a:rPr dirty="0" sz="2600" spc="-5">
                <a:latin typeface="微软雅黑"/>
                <a:cs typeface="微软雅黑"/>
              </a:rPr>
              <a:t>＝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baseline="-16339" sz="2550" spc="-7">
                <a:latin typeface="Times New Roman"/>
                <a:cs typeface="Times New Roman"/>
              </a:rPr>
              <a:t>1</a:t>
            </a:r>
            <a:r>
              <a:rPr dirty="0" sz="2600" spc="-5">
                <a:latin typeface="微软雅黑"/>
                <a:cs typeface="微软雅黑"/>
              </a:rPr>
              <a:t>＋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baseline="-16339" sz="2550" spc="-7">
                <a:latin typeface="Times New Roman"/>
                <a:cs typeface="Times New Roman"/>
              </a:rPr>
              <a:t>2</a:t>
            </a:r>
            <a:r>
              <a:rPr dirty="0" sz="2600" spc="-5">
                <a:latin typeface="微软雅黑"/>
                <a:cs typeface="微软雅黑"/>
              </a:rPr>
              <a:t>＋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baseline="-16339" sz="2550" spc="-7">
                <a:latin typeface="Times New Roman"/>
                <a:cs typeface="Times New Roman"/>
              </a:rPr>
              <a:t>3</a:t>
            </a:r>
            <a:r>
              <a:rPr dirty="0" sz="2600" spc="-5">
                <a:latin typeface="微软雅黑"/>
                <a:cs typeface="微软雅黑"/>
              </a:rPr>
              <a:t>＋</a:t>
            </a:r>
            <a:r>
              <a:rPr dirty="0" sz="2600" spc="-5">
                <a:latin typeface="宋体"/>
                <a:cs typeface="宋体"/>
              </a:rPr>
              <a:t>…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48260">
              <a:lnSpc>
                <a:spcPct val="100000"/>
              </a:lnSpc>
              <a:spcBef>
                <a:spcPts val="1560"/>
              </a:spcBef>
            </a:pPr>
            <a:r>
              <a:rPr dirty="0" sz="2600" spc="10">
                <a:latin typeface="微软雅黑"/>
                <a:cs typeface="微软雅黑"/>
              </a:rPr>
              <a:t>②先由力的合成或根据牛顿第二定律</a:t>
            </a:r>
            <a:r>
              <a:rPr dirty="0" sz="2600" spc="15">
                <a:latin typeface="微软雅黑"/>
                <a:cs typeface="微软雅黑"/>
              </a:rPr>
              <a:t>求出合力</a:t>
            </a:r>
            <a:r>
              <a:rPr dirty="0" sz="2600" spc="10" i="1">
                <a:latin typeface="Times New Roman"/>
                <a:cs typeface="Times New Roman"/>
              </a:rPr>
              <a:t>F</a:t>
            </a:r>
            <a:r>
              <a:rPr dirty="0" baseline="-16339" sz="2550" spc="7">
                <a:latin typeface="微软雅黑"/>
                <a:cs typeface="微软雅黑"/>
              </a:rPr>
              <a:t>合</a:t>
            </a:r>
            <a:r>
              <a:rPr dirty="0" sz="2600" spc="15">
                <a:latin typeface="微软雅黑"/>
                <a:cs typeface="微软雅黑"/>
              </a:rPr>
              <a:t>，然后由</a:t>
            </a:r>
            <a:r>
              <a:rPr dirty="0" sz="2600" spc="10" i="1">
                <a:latin typeface="Times New Roman"/>
                <a:cs typeface="Times New Roman"/>
              </a:rPr>
              <a:t>W</a:t>
            </a:r>
            <a:r>
              <a:rPr dirty="0" baseline="-16339" sz="2550" spc="-15">
                <a:latin typeface="微软雅黑"/>
                <a:cs typeface="微软雅黑"/>
              </a:rPr>
              <a:t>合</a:t>
            </a:r>
            <a:endParaRPr baseline="-16339" sz="2550">
              <a:latin typeface="微软雅黑"/>
              <a:cs typeface="微软雅黑"/>
            </a:endParaRPr>
          </a:p>
          <a:p>
            <a:pPr marL="48260">
              <a:lnSpc>
                <a:spcPct val="100000"/>
              </a:lnSpc>
              <a:spcBef>
                <a:spcPts val="1560"/>
              </a:spcBef>
            </a:pPr>
            <a:r>
              <a:rPr dirty="0" sz="2600" spc="-5">
                <a:latin typeface="微软雅黑"/>
                <a:cs typeface="微软雅黑"/>
              </a:rPr>
              <a:t>＝</a:t>
            </a:r>
            <a:r>
              <a:rPr dirty="0" sz="2600" spc="-5" i="1">
                <a:latin typeface="Times New Roman"/>
                <a:cs typeface="Times New Roman"/>
              </a:rPr>
              <a:t>F</a:t>
            </a:r>
            <a:r>
              <a:rPr dirty="0" baseline="-16339" sz="2550" spc="-15">
                <a:latin typeface="微软雅黑"/>
                <a:cs typeface="微软雅黑"/>
              </a:rPr>
              <a:t>合</a:t>
            </a:r>
            <a:r>
              <a:rPr dirty="0" sz="2600" spc="-5" i="1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Times New Roman"/>
                <a:cs typeface="Times New Roman"/>
              </a:rPr>
              <a:t>cos</a:t>
            </a:r>
            <a:r>
              <a:rPr dirty="0" sz="2600" spc="-75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α</a:t>
            </a:r>
            <a:r>
              <a:rPr dirty="0" sz="2600">
                <a:latin typeface="微软雅黑"/>
                <a:cs typeface="微软雅黑"/>
              </a:rPr>
              <a:t>计算总功，此时</a:t>
            </a:r>
            <a:r>
              <a:rPr dirty="0" sz="2600" spc="-5" i="1">
                <a:latin typeface="Times New Roman"/>
                <a:cs typeface="Times New Roman"/>
              </a:rPr>
              <a:t>α</a:t>
            </a:r>
            <a:r>
              <a:rPr dirty="0" sz="2600">
                <a:latin typeface="微软雅黑"/>
                <a:cs typeface="微软雅黑"/>
              </a:rPr>
              <a:t>为</a:t>
            </a:r>
            <a:r>
              <a:rPr dirty="0" sz="2600" spc="-5" i="1">
                <a:latin typeface="Times New Roman"/>
                <a:cs typeface="Times New Roman"/>
              </a:rPr>
              <a:t>F</a:t>
            </a:r>
            <a:r>
              <a:rPr dirty="0" baseline="-16339" sz="2550" spc="-15">
                <a:latin typeface="微软雅黑"/>
                <a:cs typeface="微软雅黑"/>
              </a:rPr>
              <a:t>合</a:t>
            </a:r>
            <a:r>
              <a:rPr dirty="0" sz="2600">
                <a:latin typeface="微软雅黑"/>
                <a:cs typeface="微软雅黑"/>
              </a:rPr>
              <a:t>的方向与</a:t>
            </a:r>
            <a:r>
              <a:rPr dirty="0" sz="2600" spc="-5" i="1">
                <a:latin typeface="Times New Roman"/>
                <a:cs typeface="Times New Roman"/>
              </a:rPr>
              <a:t>l</a:t>
            </a:r>
            <a:r>
              <a:rPr dirty="0" sz="2600">
                <a:latin typeface="微软雅黑"/>
                <a:cs typeface="微软雅黑"/>
              </a:rPr>
              <a:t>的方向间的夹角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83691" y="1069847"/>
            <a:ext cx="3092450" cy="474345"/>
          </a:xfrm>
          <a:custGeom>
            <a:avLst/>
            <a:gdLst/>
            <a:ahLst/>
            <a:cxnLst/>
            <a:rect l="l" t="t" r="r" b="b"/>
            <a:pathLst>
              <a:path w="3092450" h="474344">
                <a:moveTo>
                  <a:pt x="3014472" y="473963"/>
                </a:moveTo>
                <a:lnTo>
                  <a:pt x="77723" y="473963"/>
                </a:lnTo>
                <a:lnTo>
                  <a:pt x="47359" y="468090"/>
                </a:lnTo>
                <a:lnTo>
                  <a:pt x="22507" y="451404"/>
                </a:lnTo>
                <a:lnTo>
                  <a:pt x="5832" y="426567"/>
                </a:lnTo>
                <a:lnTo>
                  <a:pt x="0" y="396239"/>
                </a:lnTo>
                <a:lnTo>
                  <a:pt x="0" y="79247"/>
                </a:lnTo>
                <a:lnTo>
                  <a:pt x="5832" y="48632"/>
                </a:lnTo>
                <a:lnTo>
                  <a:pt x="22507" y="23541"/>
                </a:lnTo>
                <a:lnTo>
                  <a:pt x="47359" y="6490"/>
                </a:lnTo>
                <a:lnTo>
                  <a:pt x="77723" y="0"/>
                </a:lnTo>
                <a:lnTo>
                  <a:pt x="3014472" y="0"/>
                </a:lnTo>
                <a:lnTo>
                  <a:pt x="3044907" y="6490"/>
                </a:lnTo>
                <a:lnTo>
                  <a:pt x="3069783" y="23541"/>
                </a:lnTo>
                <a:lnTo>
                  <a:pt x="3086434" y="48632"/>
                </a:lnTo>
                <a:lnTo>
                  <a:pt x="3092196" y="79247"/>
                </a:lnTo>
                <a:lnTo>
                  <a:pt x="3092196" y="396239"/>
                </a:lnTo>
                <a:lnTo>
                  <a:pt x="3086434" y="426567"/>
                </a:lnTo>
                <a:lnTo>
                  <a:pt x="3069783" y="451404"/>
                </a:lnTo>
                <a:lnTo>
                  <a:pt x="3044907" y="468090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8891" y="920496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3003"/>
                </a:lnTo>
                <a:lnTo>
                  <a:pt x="348995" y="0"/>
                </a:lnTo>
                <a:lnTo>
                  <a:pt x="760476" y="348995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3472" y="1071245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深化提升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748" y="1051560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7" y="473963"/>
                </a:lnTo>
                <a:lnTo>
                  <a:pt x="48502" y="467637"/>
                </a:lnTo>
                <a:lnTo>
                  <a:pt x="23364" y="450642"/>
                </a:lnTo>
                <a:lnTo>
                  <a:pt x="6356" y="425495"/>
                </a:lnTo>
                <a:lnTo>
                  <a:pt x="0" y="394715"/>
                </a:lnTo>
                <a:lnTo>
                  <a:pt x="0" y="79247"/>
                </a:lnTo>
                <a:lnTo>
                  <a:pt x="6356" y="48204"/>
                </a:lnTo>
                <a:lnTo>
                  <a:pt x="23364" y="22969"/>
                </a:lnTo>
                <a:lnTo>
                  <a:pt x="48502" y="6062"/>
                </a:lnTo>
                <a:lnTo>
                  <a:pt x="79247" y="0"/>
                </a:lnTo>
                <a:lnTo>
                  <a:pt x="3014472" y="0"/>
                </a:lnTo>
                <a:lnTo>
                  <a:pt x="3045431" y="6062"/>
                </a:lnTo>
                <a:lnTo>
                  <a:pt x="3070640" y="22969"/>
                </a:lnTo>
                <a:lnTo>
                  <a:pt x="3087577" y="48204"/>
                </a:lnTo>
                <a:lnTo>
                  <a:pt x="3093719" y="79247"/>
                </a:lnTo>
                <a:lnTo>
                  <a:pt x="3093719" y="394715"/>
                </a:lnTo>
                <a:lnTo>
                  <a:pt x="3087577" y="425495"/>
                </a:lnTo>
                <a:lnTo>
                  <a:pt x="3070640" y="450642"/>
                </a:lnTo>
                <a:lnTo>
                  <a:pt x="3045431" y="467637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5947" y="902208"/>
            <a:ext cx="762000" cy="760730"/>
          </a:xfrm>
          <a:custGeom>
            <a:avLst/>
            <a:gdLst/>
            <a:ahLst/>
            <a:cxnLst/>
            <a:rect l="l" t="t" r="r" b="b"/>
            <a:pathLst>
              <a:path w="762000" h="760730">
                <a:moveTo>
                  <a:pt x="413003" y="760475"/>
                </a:moveTo>
                <a:lnTo>
                  <a:pt x="0" y="411479"/>
                </a:lnTo>
                <a:lnTo>
                  <a:pt x="348996" y="0"/>
                </a:lnTo>
                <a:lnTo>
                  <a:pt x="762000" y="347471"/>
                </a:lnTo>
                <a:lnTo>
                  <a:pt x="413003" y="760475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1417" y="1052195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例题精练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709" y="1522222"/>
            <a:ext cx="7811134" cy="1808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0" marR="5080" indent="-190500">
              <a:lnSpc>
                <a:spcPct val="150000"/>
              </a:lnSpc>
              <a:spcBef>
                <a:spcPts val="95"/>
              </a:spcBef>
            </a:pPr>
            <a:r>
              <a:rPr dirty="0" sz="2600">
                <a:latin typeface="微软雅黑"/>
                <a:cs typeface="微软雅黑"/>
              </a:rPr>
              <a:t>（多选）如图所示，一子弹以水平速度射入放置在</a:t>
            </a:r>
            <a:r>
              <a:rPr dirty="0" sz="2600" spc="5">
                <a:latin typeface="微软雅黑"/>
                <a:cs typeface="微软雅黑"/>
              </a:rPr>
              <a:t>光 </a:t>
            </a:r>
            <a:r>
              <a:rPr dirty="0" sz="2600">
                <a:latin typeface="微软雅黑"/>
                <a:cs typeface="微软雅黑"/>
              </a:rPr>
              <a:t>滑水平面上原来静止的木块，并留在木块当中，在</a:t>
            </a:r>
            <a:r>
              <a:rPr dirty="0" sz="2600">
                <a:latin typeface="微软雅黑"/>
                <a:cs typeface="微软雅黑"/>
              </a:rPr>
              <a:t>此 </a:t>
            </a:r>
            <a:r>
              <a:rPr dirty="0" sz="2600">
                <a:latin typeface="微软雅黑"/>
                <a:cs typeface="微软雅黑"/>
              </a:rPr>
              <a:t>过程中子弹钻入木块的深度为</a:t>
            </a:r>
            <a:r>
              <a:rPr dirty="0" sz="2600" spc="-5" i="1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微软雅黑"/>
                <a:cs typeface="微软雅黑"/>
              </a:rPr>
              <a:t>，</a:t>
            </a:r>
            <a:r>
              <a:rPr dirty="0" sz="2600">
                <a:latin typeface="微软雅黑"/>
                <a:cs typeface="微软雅黑"/>
              </a:rPr>
              <a:t>木块的位移为</a:t>
            </a:r>
            <a:r>
              <a:rPr dirty="0" sz="2600" spc="-5" i="1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微软雅黑"/>
                <a:cs typeface="微软雅黑"/>
              </a:rPr>
              <a:t>，</a:t>
            </a:r>
            <a:r>
              <a:rPr dirty="0" sz="2600" spc="5">
                <a:latin typeface="微软雅黑"/>
                <a:cs typeface="微软雅黑"/>
              </a:rPr>
              <a:t>木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209" y="3364738"/>
            <a:ext cx="4960620" cy="2878455"/>
          </a:xfrm>
          <a:prstGeom prst="rect">
            <a:avLst/>
          </a:prstGeom>
        </p:spPr>
        <p:txBody>
          <a:bodyPr wrap="square" lIns="0" tIns="1511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dirty="0" sz="2600">
                <a:latin typeface="微软雅黑"/>
                <a:cs typeface="微软雅黑"/>
              </a:rPr>
              <a:t>块与子弹间的摩擦力大小为</a:t>
            </a:r>
            <a:r>
              <a:rPr dirty="0" sz="2600" spc="-5" i="1">
                <a:latin typeface="Times New Roman"/>
                <a:cs typeface="Times New Roman"/>
              </a:rPr>
              <a:t>F</a:t>
            </a:r>
            <a:r>
              <a:rPr dirty="0" sz="2600">
                <a:latin typeface="微软雅黑"/>
                <a:cs typeface="微软雅黑"/>
              </a:rPr>
              <a:t>，则</a:t>
            </a:r>
            <a:r>
              <a:rPr dirty="0" sz="2600">
                <a:latin typeface="Times New Roman"/>
                <a:cs typeface="Times New Roman"/>
              </a:rPr>
              <a:t>(</a:t>
            </a:r>
            <a:endParaRPr sz="2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090"/>
              </a:spcBef>
            </a:pPr>
            <a:r>
              <a:rPr dirty="0" sz="2600" spc="-5">
                <a:latin typeface="Times New Roman"/>
                <a:cs typeface="Times New Roman"/>
              </a:rPr>
              <a:t>A.</a:t>
            </a:r>
            <a:r>
              <a:rPr dirty="0" sz="2600" spc="-5" i="1">
                <a:latin typeface="Times New Roman"/>
                <a:cs typeface="Times New Roman"/>
              </a:rPr>
              <a:t>F</a:t>
            </a:r>
            <a:r>
              <a:rPr dirty="0" sz="2600">
                <a:latin typeface="微软雅黑"/>
                <a:cs typeface="微软雅黑"/>
              </a:rPr>
              <a:t>对木块做功为</a:t>
            </a:r>
            <a:r>
              <a:rPr dirty="0" sz="2600" spc="-5" i="1">
                <a:latin typeface="Times New Roman"/>
                <a:cs typeface="Times New Roman"/>
              </a:rPr>
              <a:t>Fl</a:t>
            </a:r>
            <a:endParaRPr sz="2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560"/>
              </a:spcBef>
            </a:pPr>
            <a:r>
              <a:rPr dirty="0" sz="2600" spc="-5">
                <a:latin typeface="Times New Roman"/>
                <a:cs typeface="Times New Roman"/>
              </a:rPr>
              <a:t>B.</a:t>
            </a:r>
            <a:r>
              <a:rPr dirty="0" sz="2600" spc="-5" i="1">
                <a:latin typeface="Times New Roman"/>
                <a:cs typeface="Times New Roman"/>
              </a:rPr>
              <a:t>F</a:t>
            </a:r>
            <a:r>
              <a:rPr dirty="0" sz="2600">
                <a:latin typeface="微软雅黑"/>
                <a:cs typeface="微软雅黑"/>
              </a:rPr>
              <a:t>对木块做功为</a:t>
            </a:r>
            <a:r>
              <a:rPr dirty="0" sz="2600" spc="-5" i="1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 i="1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微软雅黑"/>
                <a:cs typeface="微软雅黑"/>
              </a:rPr>
              <a:t>＋</a:t>
            </a:r>
            <a:r>
              <a:rPr dirty="0" sz="2600" spc="-5" i="1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560"/>
              </a:spcBef>
            </a:pPr>
            <a:r>
              <a:rPr dirty="0" sz="2600" spc="-5">
                <a:latin typeface="Times New Roman"/>
                <a:cs typeface="Times New Roman"/>
              </a:rPr>
              <a:t>C.</a:t>
            </a:r>
            <a:r>
              <a:rPr dirty="0" sz="2600" spc="-5" i="1">
                <a:latin typeface="Times New Roman"/>
                <a:cs typeface="Times New Roman"/>
              </a:rPr>
              <a:t>F</a:t>
            </a:r>
            <a:r>
              <a:rPr dirty="0" sz="2600">
                <a:latin typeface="微软雅黑"/>
                <a:cs typeface="微软雅黑"/>
              </a:rPr>
              <a:t>对子弹做功为－</a:t>
            </a:r>
            <a:r>
              <a:rPr dirty="0" sz="2600" i="1">
                <a:latin typeface="Times New Roman"/>
                <a:cs typeface="Times New Roman"/>
              </a:rPr>
              <a:t>Fd</a:t>
            </a:r>
            <a:endParaRPr sz="2600">
              <a:latin typeface="Times New Roman"/>
              <a:cs typeface="Times New Roman"/>
            </a:endParaRPr>
          </a:p>
          <a:p>
            <a:pPr marL="107950">
              <a:lnSpc>
                <a:spcPct val="100000"/>
              </a:lnSpc>
              <a:spcBef>
                <a:spcPts val="1560"/>
              </a:spcBef>
            </a:pPr>
            <a:r>
              <a:rPr dirty="0" sz="2600" spc="-5">
                <a:latin typeface="Times New Roman"/>
                <a:cs typeface="Times New Roman"/>
              </a:rPr>
              <a:t>D.</a:t>
            </a:r>
            <a:r>
              <a:rPr dirty="0" sz="2600" spc="-5" i="1">
                <a:latin typeface="Times New Roman"/>
                <a:cs typeface="Times New Roman"/>
              </a:rPr>
              <a:t>F</a:t>
            </a:r>
            <a:r>
              <a:rPr dirty="0" sz="2600">
                <a:latin typeface="微软雅黑"/>
                <a:cs typeface="微软雅黑"/>
              </a:rPr>
              <a:t>对子弹做功为</a:t>
            </a:r>
            <a:r>
              <a:rPr dirty="0" sz="2600" spc="-5">
                <a:latin typeface="微软雅黑"/>
                <a:cs typeface="微软雅黑"/>
              </a:rPr>
              <a:t>－</a:t>
            </a:r>
            <a:r>
              <a:rPr dirty="0" sz="2600" spc="-5" i="1">
                <a:latin typeface="Times New Roman"/>
                <a:cs typeface="Times New Roman"/>
              </a:rPr>
              <a:t>F</a:t>
            </a:r>
            <a:r>
              <a:rPr dirty="0" sz="2600" spc="-5">
                <a:latin typeface="Times New Roman"/>
                <a:cs typeface="Times New Roman"/>
              </a:rPr>
              <a:t>(</a:t>
            </a:r>
            <a:r>
              <a:rPr dirty="0" sz="2600" spc="-5" i="1">
                <a:latin typeface="Times New Roman"/>
                <a:cs typeface="Times New Roman"/>
              </a:rPr>
              <a:t>l</a:t>
            </a:r>
            <a:r>
              <a:rPr dirty="0" sz="2600" spc="-5">
                <a:latin typeface="微软雅黑"/>
                <a:cs typeface="微软雅黑"/>
              </a:rPr>
              <a:t>＋</a:t>
            </a:r>
            <a:r>
              <a:rPr dirty="0" sz="2600" spc="-5" i="1">
                <a:latin typeface="Times New Roman"/>
                <a:cs typeface="Times New Roman"/>
              </a:rPr>
              <a:t>d</a:t>
            </a:r>
            <a:r>
              <a:rPr dirty="0" sz="2600" spc="-5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17591" y="4070603"/>
            <a:ext cx="3268979" cy="2106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805030" y="3442335"/>
            <a:ext cx="58991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AD</a:t>
            </a:r>
            <a:r>
              <a:rPr dirty="0" sz="2600" spc="-2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baseline="-10683" sz="3900">
                <a:latin typeface="Times New Roman"/>
                <a:cs typeface="Times New Roman"/>
              </a:rPr>
              <a:t>)</a:t>
            </a:r>
            <a:endParaRPr baseline="-10683" sz="3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7089" y="838784"/>
            <a:ext cx="8195309" cy="1198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25090">
              <a:lnSpc>
                <a:spcPct val="100000"/>
              </a:lnSpc>
              <a:spcBef>
                <a:spcPts val="95"/>
              </a:spcBef>
              <a:tabLst>
                <a:tab pos="4697095" algn="l"/>
                <a:tab pos="5321300" algn="l"/>
                <a:tab pos="8181975" algn="l"/>
              </a:tabLst>
            </a:pPr>
            <a:r>
              <a:rPr dirty="0" u="heavy" sz="2800" spc="-5" b="1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800" spc="-5" b="1">
                <a:uFill>
                  <a:solidFill>
                    <a:srgbClr val="01431D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800" spc="-20" b="1">
                <a:uFill>
                  <a:solidFill>
                    <a:srgbClr val="01431D"/>
                  </a:solidFill>
                </a:uFill>
                <a:latin typeface="黑体"/>
                <a:cs typeface="黑体"/>
              </a:rPr>
              <a:t>功	率	</a:t>
            </a:r>
            <a:endParaRPr sz="28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要点梳理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62465" y="3870743"/>
            <a:ext cx="30099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2600" i="1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W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280" y="2583980"/>
            <a:ext cx="8820785" cy="2642870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dirty="0" sz="2600" b="1">
                <a:latin typeface="MS Gothic"/>
                <a:cs typeface="MS Gothic"/>
              </a:rPr>
              <a:t>❶物理</a:t>
            </a:r>
            <a:r>
              <a:rPr dirty="0" sz="2600" b="1">
                <a:latin typeface="黑体"/>
                <a:cs typeface="黑体"/>
              </a:rPr>
              <a:t>意义：</a:t>
            </a:r>
            <a:r>
              <a:rPr dirty="0" sz="2600">
                <a:latin typeface="微软雅黑"/>
                <a:cs typeface="微软雅黑"/>
              </a:rPr>
              <a:t>功率是表示物体</a:t>
            </a:r>
            <a:r>
              <a:rPr dirty="0" u="heavy" baseline="5341" sz="3900" spc="1125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u="heavy" baseline="5341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做功快</a:t>
            </a:r>
            <a:r>
              <a:rPr dirty="0" u="heavy" baseline="5341" sz="3900" spc="7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慢</a:t>
            </a:r>
            <a:r>
              <a:rPr dirty="0" u="heavy" baseline="5341" sz="3900" spc="434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sz="2600">
                <a:latin typeface="微软雅黑"/>
                <a:cs typeface="微软雅黑"/>
              </a:rPr>
              <a:t>的物理量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4918075" algn="l"/>
                <a:tab pos="5908040" algn="l"/>
              </a:tabLst>
            </a:pPr>
            <a:r>
              <a:rPr dirty="0" sz="2600" b="1">
                <a:latin typeface="MS Gothic"/>
                <a:cs typeface="MS Gothic"/>
              </a:rPr>
              <a:t>❷</a:t>
            </a:r>
            <a:r>
              <a:rPr dirty="0" sz="2600" b="1">
                <a:latin typeface="黑体"/>
                <a:cs typeface="黑体"/>
              </a:rPr>
              <a:t>定义：</a:t>
            </a:r>
            <a:r>
              <a:rPr dirty="0" sz="2600">
                <a:latin typeface="微软雅黑"/>
                <a:cs typeface="微软雅黑"/>
              </a:rPr>
              <a:t>功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sz="2600">
                <a:latin typeface="微软雅黑"/>
                <a:cs typeface="微软雅黑"/>
              </a:rPr>
              <a:t>与完成这些功所用</a:t>
            </a:r>
            <a:r>
              <a:rPr dirty="0" u="heavy" baseline="6410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	时间</a:t>
            </a:r>
            <a:r>
              <a:rPr dirty="0" u="heavy" baseline="6410" sz="3900" i="1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	</a:t>
            </a:r>
            <a:r>
              <a:rPr dirty="0" sz="2600">
                <a:latin typeface="微软雅黑"/>
                <a:cs typeface="微软雅黑"/>
              </a:rPr>
              <a:t>之比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223135" algn="l"/>
                <a:tab pos="2863215" algn="l"/>
                <a:tab pos="5174615" algn="l"/>
                <a:tab pos="6382385" algn="l"/>
                <a:tab pos="8476615" algn="l"/>
              </a:tabLst>
            </a:pPr>
            <a:r>
              <a:rPr dirty="0" sz="2600" b="1">
                <a:latin typeface="MS Gothic"/>
                <a:cs typeface="MS Gothic"/>
              </a:rPr>
              <a:t>❸</a:t>
            </a:r>
            <a:r>
              <a:rPr dirty="0" sz="2600" b="1">
                <a:latin typeface="黑体"/>
                <a:cs typeface="黑体"/>
              </a:rPr>
              <a:t>公式：</a:t>
            </a:r>
            <a:r>
              <a:rPr dirty="0" sz="2600" spc="-5" i="1">
                <a:latin typeface="Times New Roman"/>
                <a:cs typeface="Times New Roman"/>
              </a:rPr>
              <a:t>P</a:t>
            </a:r>
            <a:r>
              <a:rPr dirty="0" sz="2600">
                <a:latin typeface="微软雅黑"/>
                <a:cs typeface="微软雅黑"/>
              </a:rPr>
              <a:t>＝</a:t>
            </a:r>
            <a:r>
              <a:rPr dirty="0" u="heavy" baseline="-7478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-7478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baseline="-7478" sz="3900" i="1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dirty="0" u="heavy" baseline="-7478" sz="3900" i="1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600">
                <a:latin typeface="微软雅黑"/>
                <a:cs typeface="微软雅黑"/>
              </a:rPr>
              <a:t>。单位：</a:t>
            </a:r>
            <a:r>
              <a:rPr dirty="0" u="heavy" baseline="9615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9615" sz="3900" spc="172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9615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瓦</a:t>
            </a:r>
            <a:r>
              <a:rPr dirty="0" u="heavy" baseline="9615" sz="3900" spc="7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特</a:t>
            </a:r>
            <a:r>
              <a:rPr dirty="0" u="heavy" baseline="9615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sz="2600">
                <a:latin typeface="微软雅黑"/>
                <a:cs typeface="微软雅黑"/>
              </a:rPr>
              <a:t>，简称</a:t>
            </a:r>
            <a:r>
              <a:rPr dirty="0" u="heavy" baseline="9615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9615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baseline="9615" sz="3900" spc="7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瓦</a:t>
            </a:r>
            <a:r>
              <a:rPr dirty="0" u="heavy" baseline="9615" sz="3900" spc="172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sz="2600">
                <a:latin typeface="微软雅黑"/>
                <a:cs typeface="微软雅黑"/>
              </a:rPr>
              <a:t>，符号</a:t>
            </a:r>
            <a:r>
              <a:rPr dirty="0" u="heavy" baseline="1068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068" sz="3900" spc="292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1068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dirty="0" baseline="1068" sz="390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2600" b="1">
                <a:latin typeface="MS Gothic"/>
                <a:cs typeface="MS Gothic"/>
              </a:rPr>
              <a:t>❹</a:t>
            </a:r>
            <a:r>
              <a:rPr dirty="0" sz="2600">
                <a:latin typeface="微软雅黑"/>
                <a:cs typeface="微软雅黑"/>
              </a:rPr>
              <a:t>功率是</a:t>
            </a:r>
            <a:r>
              <a:rPr dirty="0" u="heavy" baseline="16025" sz="3900" spc="1019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u="heavy" baseline="16025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标</a:t>
            </a:r>
            <a:r>
              <a:rPr dirty="0" u="heavy" baseline="16025" sz="3900" spc="7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量</a:t>
            </a:r>
            <a:r>
              <a:rPr dirty="0" u="heavy" baseline="16025" sz="3900" spc="547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1024127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4"/>
                </a:moveTo>
                <a:lnTo>
                  <a:pt x="79248" y="473964"/>
                </a:lnTo>
                <a:lnTo>
                  <a:pt x="48359" y="468090"/>
                </a:lnTo>
                <a:lnTo>
                  <a:pt x="23174" y="451404"/>
                </a:lnTo>
                <a:lnTo>
                  <a:pt x="6213" y="426567"/>
                </a:lnTo>
                <a:lnTo>
                  <a:pt x="0" y="396240"/>
                </a:lnTo>
                <a:lnTo>
                  <a:pt x="0" y="79248"/>
                </a:lnTo>
                <a:lnTo>
                  <a:pt x="6213" y="48632"/>
                </a:lnTo>
                <a:lnTo>
                  <a:pt x="23174" y="23541"/>
                </a:lnTo>
                <a:lnTo>
                  <a:pt x="48359" y="6490"/>
                </a:lnTo>
                <a:lnTo>
                  <a:pt x="79248" y="0"/>
                </a:lnTo>
                <a:lnTo>
                  <a:pt x="3014472" y="0"/>
                </a:lnTo>
                <a:lnTo>
                  <a:pt x="3045288" y="6490"/>
                </a:lnTo>
                <a:lnTo>
                  <a:pt x="3070450" y="23541"/>
                </a:lnTo>
                <a:lnTo>
                  <a:pt x="3087434" y="48632"/>
                </a:lnTo>
                <a:lnTo>
                  <a:pt x="3093719" y="79248"/>
                </a:lnTo>
                <a:lnTo>
                  <a:pt x="3093719" y="396240"/>
                </a:lnTo>
                <a:lnTo>
                  <a:pt x="3087434" y="426567"/>
                </a:lnTo>
                <a:lnTo>
                  <a:pt x="3070450" y="451404"/>
                </a:lnTo>
                <a:lnTo>
                  <a:pt x="3045288" y="468090"/>
                </a:lnTo>
                <a:lnTo>
                  <a:pt x="3014472" y="473964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272" y="874775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3004" y="760476"/>
                </a:moveTo>
                <a:lnTo>
                  <a:pt x="0" y="413004"/>
                </a:lnTo>
                <a:lnTo>
                  <a:pt x="348996" y="0"/>
                </a:lnTo>
                <a:lnTo>
                  <a:pt x="760476" y="348996"/>
                </a:lnTo>
                <a:lnTo>
                  <a:pt x="413004" y="760476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6487" y="1025525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深化提升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2960" y="2087879"/>
            <a:ext cx="8412480" cy="39471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09827" y="4184015"/>
            <a:ext cx="306070" cy="436245"/>
          </a:xfrm>
          <a:custGeom>
            <a:avLst/>
            <a:gdLst/>
            <a:ahLst/>
            <a:cxnLst/>
            <a:rect l="l" t="t" r="r" b="b"/>
            <a:pathLst>
              <a:path w="306069" h="436245">
                <a:moveTo>
                  <a:pt x="152844" y="436245"/>
                </a:moveTo>
                <a:lnTo>
                  <a:pt x="112241" y="428453"/>
                </a:lnTo>
                <a:lnTo>
                  <a:pt x="75738" y="406466"/>
                </a:lnTo>
                <a:lnTo>
                  <a:pt x="44842" y="372448"/>
                </a:lnTo>
                <a:lnTo>
                  <a:pt x="20940" y="328422"/>
                </a:lnTo>
                <a:lnTo>
                  <a:pt x="5508" y="276514"/>
                </a:lnTo>
                <a:lnTo>
                  <a:pt x="0" y="218821"/>
                </a:lnTo>
                <a:lnTo>
                  <a:pt x="5508" y="160543"/>
                </a:lnTo>
                <a:lnTo>
                  <a:pt x="20940" y="108241"/>
                </a:lnTo>
                <a:lnTo>
                  <a:pt x="44842" y="63976"/>
                </a:lnTo>
                <a:lnTo>
                  <a:pt x="75761" y="29807"/>
                </a:lnTo>
                <a:lnTo>
                  <a:pt x="112263" y="7791"/>
                </a:lnTo>
                <a:lnTo>
                  <a:pt x="152844" y="0"/>
                </a:lnTo>
                <a:lnTo>
                  <a:pt x="193447" y="7795"/>
                </a:lnTo>
                <a:lnTo>
                  <a:pt x="229946" y="29807"/>
                </a:lnTo>
                <a:lnTo>
                  <a:pt x="260831" y="63888"/>
                </a:lnTo>
                <a:lnTo>
                  <a:pt x="284710" y="108034"/>
                </a:lnTo>
                <a:lnTo>
                  <a:pt x="300106" y="160139"/>
                </a:lnTo>
                <a:lnTo>
                  <a:pt x="305562" y="218122"/>
                </a:lnTo>
                <a:lnTo>
                  <a:pt x="300106" y="276110"/>
                </a:lnTo>
                <a:lnTo>
                  <a:pt x="284710" y="328215"/>
                </a:lnTo>
                <a:lnTo>
                  <a:pt x="260831" y="372360"/>
                </a:lnTo>
                <a:lnTo>
                  <a:pt x="229922" y="406466"/>
                </a:lnTo>
                <a:lnTo>
                  <a:pt x="193425" y="428457"/>
                </a:lnTo>
                <a:lnTo>
                  <a:pt x="152844" y="436245"/>
                </a:lnTo>
                <a:close/>
              </a:path>
            </a:pathLst>
          </a:custGeom>
          <a:solidFill>
            <a:srgbClr val="ECFA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335" y="1610360"/>
            <a:ext cx="299783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黑体"/>
                <a:cs typeface="黑体"/>
              </a:rPr>
              <a:t>平均功率和瞬时功</a:t>
            </a:r>
            <a:r>
              <a:rPr dirty="0" sz="2600" spc="5">
                <a:latin typeface="黑体"/>
                <a:cs typeface="黑体"/>
              </a:rPr>
              <a:t>率</a:t>
            </a:r>
            <a:endParaRPr sz="26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1024127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4"/>
                </a:moveTo>
                <a:lnTo>
                  <a:pt x="79248" y="473964"/>
                </a:lnTo>
                <a:lnTo>
                  <a:pt x="48359" y="468090"/>
                </a:lnTo>
                <a:lnTo>
                  <a:pt x="23174" y="451404"/>
                </a:lnTo>
                <a:lnTo>
                  <a:pt x="6213" y="426567"/>
                </a:lnTo>
                <a:lnTo>
                  <a:pt x="0" y="396240"/>
                </a:lnTo>
                <a:lnTo>
                  <a:pt x="0" y="79248"/>
                </a:lnTo>
                <a:lnTo>
                  <a:pt x="6213" y="48632"/>
                </a:lnTo>
                <a:lnTo>
                  <a:pt x="23174" y="23541"/>
                </a:lnTo>
                <a:lnTo>
                  <a:pt x="48359" y="6490"/>
                </a:lnTo>
                <a:lnTo>
                  <a:pt x="79248" y="0"/>
                </a:lnTo>
                <a:lnTo>
                  <a:pt x="3014472" y="0"/>
                </a:lnTo>
                <a:lnTo>
                  <a:pt x="3045288" y="6490"/>
                </a:lnTo>
                <a:lnTo>
                  <a:pt x="3070450" y="23541"/>
                </a:lnTo>
                <a:lnTo>
                  <a:pt x="3087434" y="48632"/>
                </a:lnTo>
                <a:lnTo>
                  <a:pt x="3093719" y="79248"/>
                </a:lnTo>
                <a:lnTo>
                  <a:pt x="3093719" y="396240"/>
                </a:lnTo>
                <a:lnTo>
                  <a:pt x="3087434" y="426567"/>
                </a:lnTo>
                <a:lnTo>
                  <a:pt x="3070450" y="451404"/>
                </a:lnTo>
                <a:lnTo>
                  <a:pt x="3045288" y="468090"/>
                </a:lnTo>
                <a:lnTo>
                  <a:pt x="3014472" y="473964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272" y="874775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3004" y="760476"/>
                </a:moveTo>
                <a:lnTo>
                  <a:pt x="0" y="413004"/>
                </a:lnTo>
                <a:lnTo>
                  <a:pt x="348996" y="0"/>
                </a:lnTo>
                <a:lnTo>
                  <a:pt x="760476" y="348996"/>
                </a:lnTo>
                <a:lnTo>
                  <a:pt x="413004" y="760476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6487" y="1025525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深化提升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834" y="1692541"/>
            <a:ext cx="301307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黑体"/>
                <a:cs typeface="黑体"/>
              </a:rPr>
              <a:t>额定功率和输出功</a:t>
            </a:r>
            <a:r>
              <a:rPr dirty="0" sz="2600" spc="-10" b="1">
                <a:latin typeface="黑体"/>
                <a:cs typeface="黑体"/>
              </a:rPr>
              <a:t>率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5319" y="2218944"/>
            <a:ext cx="9212580" cy="3349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30568" y="2778251"/>
            <a:ext cx="3004185" cy="1667510"/>
          </a:xfrm>
          <a:custGeom>
            <a:avLst/>
            <a:gdLst/>
            <a:ahLst/>
            <a:cxnLst/>
            <a:rect l="l" t="t" r="r" b="b"/>
            <a:pathLst>
              <a:path w="3004184" h="1667510">
                <a:moveTo>
                  <a:pt x="0" y="0"/>
                </a:moveTo>
                <a:lnTo>
                  <a:pt x="3003804" y="0"/>
                </a:lnTo>
                <a:lnTo>
                  <a:pt x="3003804" y="1667255"/>
                </a:lnTo>
                <a:lnTo>
                  <a:pt x="0" y="1667255"/>
                </a:lnTo>
                <a:lnTo>
                  <a:pt x="0" y="0"/>
                </a:lnTo>
                <a:close/>
              </a:path>
            </a:pathLst>
          </a:custGeom>
          <a:solidFill>
            <a:srgbClr val="ECFAFD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6487" y="1025525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深化提升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4834" y="1692541"/>
            <a:ext cx="268097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黑体"/>
                <a:cs typeface="黑体"/>
              </a:rPr>
              <a:t>功率与速度的关</a:t>
            </a:r>
            <a:r>
              <a:rPr dirty="0" sz="2600" spc="-10" b="1">
                <a:latin typeface="黑体"/>
                <a:cs typeface="黑体"/>
              </a:rPr>
              <a:t>系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5131" y="2191511"/>
            <a:ext cx="7527035" cy="2773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9720" y="3502152"/>
            <a:ext cx="2813685" cy="1336675"/>
          </a:xfrm>
          <a:custGeom>
            <a:avLst/>
            <a:gdLst/>
            <a:ahLst/>
            <a:cxnLst/>
            <a:rect l="l" t="t" r="r" b="b"/>
            <a:pathLst>
              <a:path w="2813684" h="1336675">
                <a:moveTo>
                  <a:pt x="0" y="0"/>
                </a:moveTo>
                <a:lnTo>
                  <a:pt x="2813304" y="0"/>
                </a:lnTo>
                <a:lnTo>
                  <a:pt x="2813304" y="1336548"/>
                </a:lnTo>
                <a:lnTo>
                  <a:pt x="0" y="1336548"/>
                </a:lnTo>
                <a:lnTo>
                  <a:pt x="0" y="0"/>
                </a:lnTo>
                <a:close/>
              </a:path>
            </a:pathLst>
          </a:custGeom>
          <a:solidFill>
            <a:srgbClr val="ECFAF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346962" y="2174239"/>
            <a:ext cx="1134110" cy="706120"/>
          </a:xfrm>
          <a:custGeom>
            <a:avLst/>
            <a:gdLst/>
            <a:ahLst/>
            <a:cxnLst/>
            <a:rect l="l" t="t" r="r" b="b"/>
            <a:pathLst>
              <a:path w="1134109" h="706119">
                <a:moveTo>
                  <a:pt x="997445" y="35166"/>
                </a:moveTo>
                <a:lnTo>
                  <a:pt x="981176" y="19697"/>
                </a:lnTo>
                <a:lnTo>
                  <a:pt x="981405" y="16586"/>
                </a:lnTo>
                <a:lnTo>
                  <a:pt x="1134097" y="0"/>
                </a:lnTo>
                <a:lnTo>
                  <a:pt x="1132479" y="3035"/>
                </a:lnTo>
                <a:lnTo>
                  <a:pt x="1098943" y="3035"/>
                </a:lnTo>
                <a:lnTo>
                  <a:pt x="1048966" y="33884"/>
                </a:lnTo>
                <a:lnTo>
                  <a:pt x="997445" y="35166"/>
                </a:lnTo>
                <a:close/>
              </a:path>
              <a:path w="1134109" h="706119">
                <a:moveTo>
                  <a:pt x="1048966" y="33884"/>
                </a:moveTo>
                <a:lnTo>
                  <a:pt x="1098943" y="3035"/>
                </a:lnTo>
                <a:lnTo>
                  <a:pt x="1102676" y="9080"/>
                </a:lnTo>
                <a:lnTo>
                  <a:pt x="1093279" y="9080"/>
                </a:lnTo>
                <a:lnTo>
                  <a:pt x="1080476" y="33100"/>
                </a:lnTo>
                <a:lnTo>
                  <a:pt x="1048966" y="33884"/>
                </a:lnTo>
                <a:close/>
              </a:path>
              <a:path w="1134109" h="706119">
                <a:moveTo>
                  <a:pt x="1056995" y="129654"/>
                </a:moveTo>
                <a:lnTo>
                  <a:pt x="1053884" y="129654"/>
                </a:lnTo>
                <a:lnTo>
                  <a:pt x="1050792" y="129044"/>
                </a:lnTo>
                <a:lnTo>
                  <a:pt x="1039622" y="115430"/>
                </a:lnTo>
                <a:lnTo>
                  <a:pt x="1039622" y="112318"/>
                </a:lnTo>
                <a:lnTo>
                  <a:pt x="1040218" y="109270"/>
                </a:lnTo>
                <a:lnTo>
                  <a:pt x="1041412" y="106387"/>
                </a:lnTo>
                <a:lnTo>
                  <a:pt x="1065652" y="60910"/>
                </a:lnTo>
                <a:lnTo>
                  <a:pt x="1115631" y="30060"/>
                </a:lnTo>
                <a:lnTo>
                  <a:pt x="1098943" y="3035"/>
                </a:lnTo>
                <a:lnTo>
                  <a:pt x="1132479" y="3035"/>
                </a:lnTo>
                <a:lnTo>
                  <a:pt x="1069403" y="121361"/>
                </a:lnTo>
                <a:lnTo>
                  <a:pt x="1067676" y="123939"/>
                </a:lnTo>
                <a:lnTo>
                  <a:pt x="1065466" y="126149"/>
                </a:lnTo>
                <a:lnTo>
                  <a:pt x="1062883" y="127863"/>
                </a:lnTo>
                <a:lnTo>
                  <a:pt x="1059980" y="129057"/>
                </a:lnTo>
                <a:lnTo>
                  <a:pt x="1056995" y="129654"/>
                </a:lnTo>
                <a:close/>
              </a:path>
              <a:path w="1134109" h="706119">
                <a:moveTo>
                  <a:pt x="1080476" y="33100"/>
                </a:moveTo>
                <a:lnTo>
                  <a:pt x="1093279" y="9080"/>
                </a:lnTo>
                <a:lnTo>
                  <a:pt x="1107681" y="32423"/>
                </a:lnTo>
                <a:lnTo>
                  <a:pt x="1080476" y="33100"/>
                </a:lnTo>
                <a:close/>
              </a:path>
              <a:path w="1134109" h="706119">
                <a:moveTo>
                  <a:pt x="1065652" y="60910"/>
                </a:moveTo>
                <a:lnTo>
                  <a:pt x="1080476" y="33100"/>
                </a:lnTo>
                <a:lnTo>
                  <a:pt x="1107681" y="32423"/>
                </a:lnTo>
                <a:lnTo>
                  <a:pt x="1093279" y="9080"/>
                </a:lnTo>
                <a:lnTo>
                  <a:pt x="1102676" y="9080"/>
                </a:lnTo>
                <a:lnTo>
                  <a:pt x="1115631" y="30060"/>
                </a:lnTo>
                <a:lnTo>
                  <a:pt x="1065652" y="60910"/>
                </a:lnTo>
                <a:close/>
              </a:path>
              <a:path w="1134109" h="706119">
                <a:moveTo>
                  <a:pt x="15290" y="706107"/>
                </a:moveTo>
                <a:lnTo>
                  <a:pt x="0" y="689673"/>
                </a:lnTo>
                <a:lnTo>
                  <a:pt x="419" y="686587"/>
                </a:lnTo>
                <a:lnTo>
                  <a:pt x="1048966" y="33884"/>
                </a:lnTo>
                <a:lnTo>
                  <a:pt x="1080476" y="33100"/>
                </a:lnTo>
                <a:lnTo>
                  <a:pt x="1065652" y="60910"/>
                </a:lnTo>
                <a:lnTo>
                  <a:pt x="24206" y="703757"/>
                </a:lnTo>
                <a:lnTo>
                  <a:pt x="21399" y="705116"/>
                </a:lnTo>
                <a:lnTo>
                  <a:pt x="18402" y="705916"/>
                </a:lnTo>
                <a:lnTo>
                  <a:pt x="15290" y="7061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29182" y="2875292"/>
            <a:ext cx="1143000" cy="537210"/>
          </a:xfrm>
          <a:custGeom>
            <a:avLst/>
            <a:gdLst/>
            <a:ahLst/>
            <a:cxnLst/>
            <a:rect l="l" t="t" r="r" b="b"/>
            <a:pathLst>
              <a:path w="1143000" h="537210">
                <a:moveTo>
                  <a:pt x="1054190" y="500077"/>
                </a:moveTo>
                <a:lnTo>
                  <a:pt x="9347" y="30340"/>
                </a:lnTo>
                <a:lnTo>
                  <a:pt x="0" y="15392"/>
                </a:lnTo>
                <a:lnTo>
                  <a:pt x="393" y="12306"/>
                </a:lnTo>
                <a:lnTo>
                  <a:pt x="16332" y="0"/>
                </a:lnTo>
                <a:lnTo>
                  <a:pt x="19418" y="393"/>
                </a:lnTo>
                <a:lnTo>
                  <a:pt x="22377" y="1384"/>
                </a:lnTo>
                <a:lnTo>
                  <a:pt x="1067209" y="471122"/>
                </a:lnTo>
                <a:lnTo>
                  <a:pt x="1085519" y="496758"/>
                </a:lnTo>
                <a:lnTo>
                  <a:pt x="1054190" y="500077"/>
                </a:lnTo>
                <a:close/>
              </a:path>
              <a:path w="1143000" h="537210">
                <a:moveTo>
                  <a:pt x="1128249" y="524154"/>
                </a:moveTo>
                <a:lnTo>
                  <a:pt x="1107744" y="524154"/>
                </a:lnTo>
                <a:lnTo>
                  <a:pt x="1120762" y="495198"/>
                </a:lnTo>
                <a:lnTo>
                  <a:pt x="1067209" y="471122"/>
                </a:lnTo>
                <a:lnTo>
                  <a:pt x="1037247" y="429171"/>
                </a:lnTo>
                <a:lnTo>
                  <a:pt x="1035684" y="426465"/>
                </a:lnTo>
                <a:lnTo>
                  <a:pt x="1034694" y="423519"/>
                </a:lnTo>
                <a:lnTo>
                  <a:pt x="1034288" y="420433"/>
                </a:lnTo>
                <a:lnTo>
                  <a:pt x="1034503" y="417334"/>
                </a:lnTo>
                <a:lnTo>
                  <a:pt x="1049667" y="404075"/>
                </a:lnTo>
                <a:lnTo>
                  <a:pt x="1052766" y="404279"/>
                </a:lnTo>
                <a:lnTo>
                  <a:pt x="1142987" y="522592"/>
                </a:lnTo>
                <a:lnTo>
                  <a:pt x="1128249" y="524154"/>
                </a:lnTo>
                <a:close/>
              </a:path>
              <a:path w="1143000" h="537210">
                <a:moveTo>
                  <a:pt x="1085519" y="496758"/>
                </a:moveTo>
                <a:lnTo>
                  <a:pt x="1067209" y="471122"/>
                </a:lnTo>
                <a:lnTo>
                  <a:pt x="1117852" y="493890"/>
                </a:lnTo>
                <a:lnTo>
                  <a:pt x="1112583" y="493890"/>
                </a:lnTo>
                <a:lnTo>
                  <a:pt x="1085519" y="496758"/>
                </a:lnTo>
                <a:close/>
              </a:path>
              <a:path w="1143000" h="537210">
                <a:moveTo>
                  <a:pt x="1101331" y="518896"/>
                </a:moveTo>
                <a:lnTo>
                  <a:pt x="1085519" y="496758"/>
                </a:lnTo>
                <a:lnTo>
                  <a:pt x="1112583" y="493890"/>
                </a:lnTo>
                <a:lnTo>
                  <a:pt x="1101331" y="518896"/>
                </a:lnTo>
                <a:close/>
              </a:path>
              <a:path w="1143000" h="537210">
                <a:moveTo>
                  <a:pt x="1110108" y="518896"/>
                </a:moveTo>
                <a:lnTo>
                  <a:pt x="1101331" y="518896"/>
                </a:lnTo>
                <a:lnTo>
                  <a:pt x="1112583" y="493890"/>
                </a:lnTo>
                <a:lnTo>
                  <a:pt x="1117852" y="493890"/>
                </a:lnTo>
                <a:lnTo>
                  <a:pt x="1120762" y="495198"/>
                </a:lnTo>
                <a:lnTo>
                  <a:pt x="1110108" y="518896"/>
                </a:lnTo>
                <a:close/>
              </a:path>
              <a:path w="1143000" h="537210">
                <a:moveTo>
                  <a:pt x="1107744" y="524154"/>
                </a:moveTo>
                <a:lnTo>
                  <a:pt x="1054190" y="500077"/>
                </a:lnTo>
                <a:lnTo>
                  <a:pt x="1085519" y="496758"/>
                </a:lnTo>
                <a:lnTo>
                  <a:pt x="1101331" y="518896"/>
                </a:lnTo>
                <a:lnTo>
                  <a:pt x="1110108" y="518896"/>
                </a:lnTo>
                <a:lnTo>
                  <a:pt x="1107744" y="524154"/>
                </a:lnTo>
                <a:close/>
              </a:path>
              <a:path w="1143000" h="537210">
                <a:moveTo>
                  <a:pt x="1003160" y="537108"/>
                </a:moveTo>
                <a:lnTo>
                  <a:pt x="988783" y="519849"/>
                </a:lnTo>
                <a:lnTo>
                  <a:pt x="989368" y="516801"/>
                </a:lnTo>
                <a:lnTo>
                  <a:pt x="1054190" y="500077"/>
                </a:lnTo>
                <a:lnTo>
                  <a:pt x="1107744" y="524154"/>
                </a:lnTo>
                <a:lnTo>
                  <a:pt x="1128249" y="524154"/>
                </a:lnTo>
                <a:lnTo>
                  <a:pt x="1006271" y="537082"/>
                </a:lnTo>
                <a:lnTo>
                  <a:pt x="1003160" y="5371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625840" y="1514475"/>
            <a:ext cx="2294255" cy="287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若</a:t>
            </a:r>
            <a:r>
              <a:rPr dirty="0" sz="2400" spc="-5" i="1">
                <a:latin typeface="Times New Roman"/>
                <a:cs typeface="Times New Roman"/>
              </a:rPr>
              <a:t>v</a:t>
            </a:r>
            <a:r>
              <a:rPr dirty="0" sz="2400">
                <a:latin typeface="微软雅黑"/>
                <a:cs typeface="微软雅黑"/>
              </a:rPr>
              <a:t>是平均速度， 则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sz="2400" spc="-5">
                <a:latin typeface="微软雅黑"/>
                <a:cs typeface="微软雅黑"/>
              </a:rPr>
              <a:t>＝</a:t>
            </a:r>
            <a:r>
              <a:rPr dirty="0" sz="2400" spc="-5" i="1">
                <a:latin typeface="Times New Roman"/>
                <a:cs typeface="Times New Roman"/>
              </a:rPr>
              <a:t>Fv</a:t>
            </a:r>
            <a:r>
              <a:rPr dirty="0" sz="2400" spc="-5">
                <a:latin typeface="Times New Roman"/>
                <a:cs typeface="Times New Roman"/>
              </a:rPr>
              <a:t>cos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α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表示平均功率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若</a:t>
            </a:r>
            <a:r>
              <a:rPr dirty="0" sz="2400" spc="-5" i="1">
                <a:latin typeface="Times New Roman"/>
                <a:cs typeface="Times New Roman"/>
              </a:rPr>
              <a:t>v</a:t>
            </a:r>
            <a:r>
              <a:rPr dirty="0" sz="2400">
                <a:latin typeface="微软雅黑"/>
                <a:cs typeface="微软雅黑"/>
              </a:rPr>
              <a:t>是瞬时速度， 则</a:t>
            </a:r>
            <a:r>
              <a:rPr dirty="0" sz="2400" spc="-5" i="1">
                <a:latin typeface="Times New Roman"/>
                <a:cs typeface="Times New Roman"/>
              </a:rPr>
              <a:t>P</a:t>
            </a:r>
            <a:r>
              <a:rPr dirty="0" sz="2400" spc="-5">
                <a:latin typeface="微软雅黑"/>
                <a:cs typeface="微软雅黑"/>
              </a:rPr>
              <a:t>＝</a:t>
            </a:r>
            <a:r>
              <a:rPr dirty="0" sz="2400" spc="-5" i="1">
                <a:latin typeface="Times New Roman"/>
                <a:cs typeface="Times New Roman"/>
              </a:rPr>
              <a:t>Fv</a:t>
            </a:r>
            <a:r>
              <a:rPr dirty="0" sz="2400" spc="-5">
                <a:latin typeface="Times New Roman"/>
                <a:cs typeface="Times New Roman"/>
              </a:rPr>
              <a:t>cos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α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表示瞬时功率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6072" y="1024127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4"/>
                </a:moveTo>
                <a:lnTo>
                  <a:pt x="79248" y="473964"/>
                </a:lnTo>
                <a:lnTo>
                  <a:pt x="48359" y="468090"/>
                </a:lnTo>
                <a:lnTo>
                  <a:pt x="23174" y="451404"/>
                </a:lnTo>
                <a:lnTo>
                  <a:pt x="6213" y="426567"/>
                </a:lnTo>
                <a:lnTo>
                  <a:pt x="0" y="396240"/>
                </a:lnTo>
                <a:lnTo>
                  <a:pt x="0" y="79248"/>
                </a:lnTo>
                <a:lnTo>
                  <a:pt x="6213" y="48632"/>
                </a:lnTo>
                <a:lnTo>
                  <a:pt x="23174" y="23541"/>
                </a:lnTo>
                <a:lnTo>
                  <a:pt x="48359" y="6490"/>
                </a:lnTo>
                <a:lnTo>
                  <a:pt x="79248" y="0"/>
                </a:lnTo>
                <a:lnTo>
                  <a:pt x="3014472" y="0"/>
                </a:lnTo>
                <a:lnTo>
                  <a:pt x="3045288" y="6490"/>
                </a:lnTo>
                <a:lnTo>
                  <a:pt x="3070450" y="23541"/>
                </a:lnTo>
                <a:lnTo>
                  <a:pt x="3087434" y="48632"/>
                </a:lnTo>
                <a:lnTo>
                  <a:pt x="3093719" y="79248"/>
                </a:lnTo>
                <a:lnTo>
                  <a:pt x="3093719" y="396240"/>
                </a:lnTo>
                <a:lnTo>
                  <a:pt x="3087434" y="426567"/>
                </a:lnTo>
                <a:lnTo>
                  <a:pt x="3070450" y="451404"/>
                </a:lnTo>
                <a:lnTo>
                  <a:pt x="3045288" y="468090"/>
                </a:lnTo>
                <a:lnTo>
                  <a:pt x="3014472" y="473964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1272" y="874775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3004" y="760476"/>
                </a:moveTo>
                <a:lnTo>
                  <a:pt x="0" y="413004"/>
                </a:lnTo>
                <a:lnTo>
                  <a:pt x="348996" y="0"/>
                </a:lnTo>
                <a:lnTo>
                  <a:pt x="760476" y="348996"/>
                </a:lnTo>
                <a:lnTo>
                  <a:pt x="413004" y="760476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06487" y="1025525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深化提升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6072" y="2360676"/>
            <a:ext cx="7530083" cy="2962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97879" y="2359151"/>
            <a:ext cx="3267455" cy="2962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54684" y="1734185"/>
            <a:ext cx="200723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黑体"/>
                <a:cs typeface="黑体"/>
              </a:rPr>
              <a:t>汽车上坡问</a:t>
            </a:r>
            <a:r>
              <a:rPr dirty="0" sz="2600" spc="5">
                <a:latin typeface="黑体"/>
                <a:cs typeface="黑体"/>
              </a:rPr>
              <a:t>题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21908" y="5013959"/>
            <a:ext cx="2961640" cy="253365"/>
          </a:xfrm>
          <a:custGeom>
            <a:avLst/>
            <a:gdLst/>
            <a:ahLst/>
            <a:cxnLst/>
            <a:rect l="l" t="t" r="r" b="b"/>
            <a:pathLst>
              <a:path w="2961640" h="253364">
                <a:moveTo>
                  <a:pt x="0" y="0"/>
                </a:moveTo>
                <a:lnTo>
                  <a:pt x="2961132" y="0"/>
                </a:lnTo>
                <a:lnTo>
                  <a:pt x="2961132" y="252984"/>
                </a:lnTo>
                <a:lnTo>
                  <a:pt x="0" y="2529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748" y="1051560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7" y="473963"/>
                </a:lnTo>
                <a:lnTo>
                  <a:pt x="48502" y="467637"/>
                </a:lnTo>
                <a:lnTo>
                  <a:pt x="23364" y="450642"/>
                </a:lnTo>
                <a:lnTo>
                  <a:pt x="6356" y="425495"/>
                </a:lnTo>
                <a:lnTo>
                  <a:pt x="0" y="394715"/>
                </a:lnTo>
                <a:lnTo>
                  <a:pt x="0" y="79247"/>
                </a:lnTo>
                <a:lnTo>
                  <a:pt x="6356" y="48204"/>
                </a:lnTo>
                <a:lnTo>
                  <a:pt x="23364" y="22969"/>
                </a:lnTo>
                <a:lnTo>
                  <a:pt x="48502" y="6062"/>
                </a:lnTo>
                <a:lnTo>
                  <a:pt x="79247" y="0"/>
                </a:lnTo>
                <a:lnTo>
                  <a:pt x="3014472" y="0"/>
                </a:lnTo>
                <a:lnTo>
                  <a:pt x="3045431" y="6062"/>
                </a:lnTo>
                <a:lnTo>
                  <a:pt x="3070640" y="22969"/>
                </a:lnTo>
                <a:lnTo>
                  <a:pt x="3087577" y="48204"/>
                </a:lnTo>
                <a:lnTo>
                  <a:pt x="3093719" y="79247"/>
                </a:lnTo>
                <a:lnTo>
                  <a:pt x="3093719" y="394715"/>
                </a:lnTo>
                <a:lnTo>
                  <a:pt x="3087577" y="425495"/>
                </a:lnTo>
                <a:lnTo>
                  <a:pt x="3070640" y="450642"/>
                </a:lnTo>
                <a:lnTo>
                  <a:pt x="3045431" y="467637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5947" y="902208"/>
            <a:ext cx="762000" cy="760730"/>
          </a:xfrm>
          <a:custGeom>
            <a:avLst/>
            <a:gdLst/>
            <a:ahLst/>
            <a:cxnLst/>
            <a:rect l="l" t="t" r="r" b="b"/>
            <a:pathLst>
              <a:path w="762000" h="760730">
                <a:moveTo>
                  <a:pt x="413003" y="760475"/>
                </a:moveTo>
                <a:lnTo>
                  <a:pt x="0" y="411479"/>
                </a:lnTo>
                <a:lnTo>
                  <a:pt x="348996" y="0"/>
                </a:lnTo>
                <a:lnTo>
                  <a:pt x="762000" y="347471"/>
                </a:lnTo>
                <a:lnTo>
                  <a:pt x="413003" y="760475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1417" y="1052195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例题精练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4262" y="1685696"/>
            <a:ext cx="8047990" cy="1808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38100" marR="5080" indent="-25400">
              <a:lnSpc>
                <a:spcPct val="150000"/>
              </a:lnSpc>
              <a:spcBef>
                <a:spcPts val="100"/>
              </a:spcBef>
            </a:pPr>
            <a:r>
              <a:rPr dirty="0" sz="2600" spc="80">
                <a:latin typeface="微软雅黑"/>
                <a:cs typeface="微软雅黑"/>
              </a:rPr>
              <a:t>如图所示，质量为</a:t>
            </a:r>
            <a:r>
              <a:rPr dirty="0" sz="2600" spc="75" i="1">
                <a:latin typeface="Times New Roman"/>
                <a:cs typeface="Times New Roman"/>
              </a:rPr>
              <a:t>m</a:t>
            </a:r>
            <a:r>
              <a:rPr dirty="0" sz="2600" spc="80">
                <a:latin typeface="微软雅黑"/>
                <a:cs typeface="微软雅黑"/>
              </a:rPr>
              <a:t>的小球以初速度</a:t>
            </a:r>
            <a:r>
              <a:rPr dirty="0" sz="2600" spc="75" i="1">
                <a:latin typeface="Book Antiqua"/>
                <a:cs typeface="Book Antiqua"/>
              </a:rPr>
              <a:t>v</a:t>
            </a:r>
            <a:r>
              <a:rPr dirty="0" baseline="-16339" sz="2550" spc="112">
                <a:latin typeface="Times New Roman"/>
                <a:cs typeface="Times New Roman"/>
              </a:rPr>
              <a:t>0</a:t>
            </a:r>
            <a:r>
              <a:rPr dirty="0" sz="2600" spc="80">
                <a:latin typeface="微软雅黑"/>
                <a:cs typeface="微软雅黑"/>
              </a:rPr>
              <a:t>水平</a:t>
            </a:r>
            <a:r>
              <a:rPr dirty="0" sz="2600" spc="85">
                <a:latin typeface="微软雅黑"/>
                <a:cs typeface="微软雅黑"/>
              </a:rPr>
              <a:t>抛出，恰</a:t>
            </a:r>
            <a:r>
              <a:rPr dirty="0" sz="2600">
                <a:latin typeface="微软雅黑"/>
                <a:cs typeface="微软雅黑"/>
              </a:rPr>
              <a:t>好 </a:t>
            </a:r>
            <a:r>
              <a:rPr dirty="0" sz="2600" spc="80">
                <a:latin typeface="微软雅黑"/>
                <a:cs typeface="微软雅黑"/>
              </a:rPr>
              <a:t>垂直打在倾角为</a:t>
            </a:r>
            <a:r>
              <a:rPr dirty="0" sz="2600" spc="75" i="1">
                <a:latin typeface="Times New Roman"/>
                <a:cs typeface="Times New Roman"/>
              </a:rPr>
              <a:t>θ</a:t>
            </a:r>
            <a:r>
              <a:rPr dirty="0" sz="2600" spc="80">
                <a:latin typeface="微软雅黑"/>
                <a:cs typeface="微软雅黑"/>
              </a:rPr>
              <a:t>的斜面上，</a:t>
            </a:r>
            <a:r>
              <a:rPr dirty="0" sz="2600" spc="85">
                <a:latin typeface="微软雅黑"/>
                <a:cs typeface="微软雅黑"/>
              </a:rPr>
              <a:t>不计空气阻力，重力加</a:t>
            </a:r>
            <a:r>
              <a:rPr dirty="0" sz="2600">
                <a:latin typeface="微软雅黑"/>
                <a:cs typeface="微软雅黑"/>
              </a:rPr>
              <a:t>速 </a:t>
            </a:r>
            <a:r>
              <a:rPr dirty="0" sz="2600">
                <a:latin typeface="微软雅黑"/>
                <a:cs typeface="微软雅黑"/>
              </a:rPr>
              <a:t>度为</a:t>
            </a:r>
            <a:r>
              <a:rPr dirty="0" sz="2600" spc="-5" i="1">
                <a:latin typeface="Times New Roman"/>
                <a:cs typeface="Times New Roman"/>
              </a:rPr>
              <a:t>g</a:t>
            </a:r>
            <a:r>
              <a:rPr dirty="0" sz="2600" spc="-5">
                <a:latin typeface="微软雅黑"/>
                <a:cs typeface="微软雅黑"/>
              </a:rPr>
              <a:t>，</a:t>
            </a:r>
            <a:r>
              <a:rPr dirty="0" sz="2600">
                <a:latin typeface="微软雅黑"/>
                <a:cs typeface="微软雅黑"/>
              </a:rPr>
              <a:t>则球落在斜面上时重力的瞬时功率为</a:t>
            </a:r>
            <a:r>
              <a:rPr dirty="0" sz="2600">
                <a:latin typeface="Times New Roman"/>
                <a:cs typeface="Times New Roman"/>
              </a:rPr>
              <a:t>(</a:t>
            </a:r>
            <a:r>
              <a:rPr dirty="0" sz="2600" spc="6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2271" y="3677411"/>
            <a:ext cx="2537460" cy="1848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95247" y="3849268"/>
            <a:ext cx="91503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20">
                <a:latin typeface="Times New Roman"/>
                <a:cs typeface="Times New Roman"/>
              </a:rPr>
              <a:t>A.</a:t>
            </a:r>
            <a:r>
              <a:rPr dirty="0" sz="2550" spc="25" i="1">
                <a:latin typeface="Times New Roman"/>
                <a:cs typeface="Times New Roman"/>
              </a:rPr>
              <a:t>m</a:t>
            </a:r>
            <a:r>
              <a:rPr dirty="0" sz="2550" spc="20" i="1">
                <a:latin typeface="Times New Roman"/>
                <a:cs typeface="Times New Roman"/>
              </a:rPr>
              <a:t>g</a:t>
            </a:r>
            <a:r>
              <a:rPr dirty="0" sz="2550" spc="25" i="1">
                <a:latin typeface="Book Antiqua"/>
                <a:cs typeface="Book Antiqua"/>
              </a:rPr>
              <a:t>v</a:t>
            </a:r>
            <a:endParaRPr sz="255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84895" y="4006621"/>
            <a:ext cx="13398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2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2676" y="3609555"/>
            <a:ext cx="70294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35" i="1">
                <a:latin typeface="Times New Roman"/>
                <a:cs typeface="Times New Roman"/>
              </a:rPr>
              <a:t>m</a:t>
            </a:r>
            <a:r>
              <a:rPr dirty="0" sz="2550" spc="10" i="1">
                <a:latin typeface="Times New Roman"/>
                <a:cs typeface="Times New Roman"/>
              </a:rPr>
              <a:t>g</a:t>
            </a:r>
            <a:r>
              <a:rPr dirty="0" sz="2550" spc="25" i="1">
                <a:latin typeface="Book Antiqua"/>
                <a:cs typeface="Book Antiqua"/>
              </a:rPr>
              <a:t>v</a:t>
            </a:r>
            <a:r>
              <a:rPr dirty="0" baseline="-11784" sz="2475" spc="37">
                <a:latin typeface="Times New Roman"/>
                <a:cs typeface="Times New Roman"/>
              </a:rPr>
              <a:t>0</a:t>
            </a:r>
            <a:endParaRPr baseline="-11784" sz="247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0048" y="4013123"/>
            <a:ext cx="98933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8322" sz="3825" spc="60">
                <a:latin typeface="Times New Roman"/>
                <a:cs typeface="Times New Roman"/>
              </a:rPr>
              <a:t>B.</a:t>
            </a:r>
            <a:r>
              <a:rPr dirty="0" sz="2550" spc="40">
                <a:latin typeface="Times New Roman"/>
                <a:cs typeface="Times New Roman"/>
              </a:rPr>
              <a:t>tan</a:t>
            </a:r>
            <a:r>
              <a:rPr dirty="0" sz="2550" spc="-80">
                <a:latin typeface="Times New Roman"/>
                <a:cs typeface="Times New Roman"/>
              </a:rPr>
              <a:t> </a:t>
            </a:r>
            <a:r>
              <a:rPr dirty="0" sz="2550" spc="25" i="1">
                <a:latin typeface="Times New Roman"/>
                <a:cs typeface="Times New Roman"/>
              </a:rPr>
              <a:t>θ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105376" y="4041241"/>
            <a:ext cx="675640" cy="0"/>
          </a:xfrm>
          <a:custGeom>
            <a:avLst/>
            <a:gdLst/>
            <a:ahLst/>
            <a:cxnLst/>
            <a:rect l="l" t="t" r="r" b="b"/>
            <a:pathLst>
              <a:path w="675639" h="0">
                <a:moveTo>
                  <a:pt x="0" y="0"/>
                </a:moveTo>
                <a:lnTo>
                  <a:pt x="675220" y="0"/>
                </a:lnTo>
              </a:path>
            </a:pathLst>
          </a:custGeom>
          <a:ln w="9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095247" y="4595710"/>
            <a:ext cx="100838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41394" sz="3825" spc="52">
                <a:latin typeface="Times New Roman"/>
                <a:cs typeface="Times New Roman"/>
              </a:rPr>
              <a:t>C</a:t>
            </a:r>
            <a:r>
              <a:rPr dirty="0" baseline="-41394" sz="3825" spc="37">
                <a:latin typeface="Times New Roman"/>
                <a:cs typeface="Times New Roman"/>
              </a:rPr>
              <a:t>.</a:t>
            </a:r>
            <a:r>
              <a:rPr dirty="0" sz="2550" spc="35" i="1">
                <a:latin typeface="Times New Roman"/>
                <a:cs typeface="Times New Roman"/>
              </a:rPr>
              <a:t>m</a:t>
            </a:r>
            <a:r>
              <a:rPr dirty="0" sz="2550" spc="10" i="1">
                <a:latin typeface="Times New Roman"/>
                <a:cs typeface="Times New Roman"/>
              </a:rPr>
              <a:t>g</a:t>
            </a:r>
            <a:r>
              <a:rPr dirty="0" sz="2550" spc="25" i="1">
                <a:latin typeface="Book Antiqua"/>
                <a:cs typeface="Book Antiqua"/>
              </a:rPr>
              <a:t>v</a:t>
            </a:r>
            <a:r>
              <a:rPr dirty="0" baseline="-11784" sz="2475" spc="37">
                <a:latin typeface="Times New Roman"/>
                <a:cs typeface="Times New Roman"/>
              </a:rPr>
              <a:t>0</a:t>
            </a:r>
            <a:endParaRPr baseline="-11784" sz="247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97876" y="4999278"/>
            <a:ext cx="70993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20">
                <a:latin typeface="Times New Roman"/>
                <a:cs typeface="Times New Roman"/>
              </a:rPr>
              <a:t>cos</a:t>
            </a:r>
            <a:r>
              <a:rPr dirty="0" sz="2550" spc="-80">
                <a:latin typeface="Times New Roman"/>
                <a:cs typeface="Times New Roman"/>
              </a:rPr>
              <a:t> </a:t>
            </a:r>
            <a:r>
              <a:rPr dirty="0" sz="2550" spc="25" i="1">
                <a:latin typeface="Times New Roman"/>
                <a:cs typeface="Times New Roman"/>
              </a:rPr>
              <a:t>θ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0576" y="5027396"/>
            <a:ext cx="683260" cy="0"/>
          </a:xfrm>
          <a:custGeom>
            <a:avLst/>
            <a:gdLst/>
            <a:ahLst/>
            <a:cxnLst/>
            <a:rect l="l" t="t" r="r" b="b"/>
            <a:pathLst>
              <a:path w="683260" h="0">
                <a:moveTo>
                  <a:pt x="0" y="0"/>
                </a:moveTo>
                <a:lnTo>
                  <a:pt x="682828" y="0"/>
                </a:lnTo>
              </a:path>
            </a:pathLst>
          </a:custGeom>
          <a:ln w="91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679696" y="4992776"/>
            <a:ext cx="13398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25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90048" y="4835423"/>
            <a:ext cx="1705610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spc="20">
                <a:latin typeface="Times New Roman"/>
                <a:cs typeface="Times New Roman"/>
              </a:rPr>
              <a:t>D.</a:t>
            </a:r>
            <a:r>
              <a:rPr dirty="0" sz="2550" spc="20" i="1">
                <a:latin typeface="Times New Roman"/>
                <a:cs typeface="Times New Roman"/>
              </a:rPr>
              <a:t>mg</a:t>
            </a:r>
            <a:r>
              <a:rPr dirty="0" sz="2550" spc="20" i="1">
                <a:latin typeface="Book Antiqua"/>
                <a:cs typeface="Book Antiqua"/>
              </a:rPr>
              <a:t>v </a:t>
            </a:r>
            <a:r>
              <a:rPr dirty="0" sz="2550" spc="15">
                <a:latin typeface="Times New Roman"/>
                <a:cs typeface="Times New Roman"/>
              </a:rPr>
              <a:t>cos</a:t>
            </a:r>
            <a:r>
              <a:rPr dirty="0" sz="2550" spc="125">
                <a:latin typeface="Times New Roman"/>
                <a:cs typeface="Times New Roman"/>
              </a:rPr>
              <a:t> </a:t>
            </a:r>
            <a:r>
              <a:rPr dirty="0" sz="2550" spc="25" i="1">
                <a:latin typeface="Times New Roman"/>
                <a:cs typeface="Times New Roman"/>
              </a:rPr>
              <a:t>θ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748" y="1051560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7" y="473963"/>
                </a:lnTo>
                <a:lnTo>
                  <a:pt x="48502" y="467637"/>
                </a:lnTo>
                <a:lnTo>
                  <a:pt x="23364" y="450642"/>
                </a:lnTo>
                <a:lnTo>
                  <a:pt x="6356" y="425495"/>
                </a:lnTo>
                <a:lnTo>
                  <a:pt x="0" y="394715"/>
                </a:lnTo>
                <a:lnTo>
                  <a:pt x="0" y="79247"/>
                </a:lnTo>
                <a:lnTo>
                  <a:pt x="6356" y="48204"/>
                </a:lnTo>
                <a:lnTo>
                  <a:pt x="23364" y="22969"/>
                </a:lnTo>
                <a:lnTo>
                  <a:pt x="48502" y="6062"/>
                </a:lnTo>
                <a:lnTo>
                  <a:pt x="79247" y="0"/>
                </a:lnTo>
                <a:lnTo>
                  <a:pt x="3014472" y="0"/>
                </a:lnTo>
                <a:lnTo>
                  <a:pt x="3045431" y="6062"/>
                </a:lnTo>
                <a:lnTo>
                  <a:pt x="3070640" y="22969"/>
                </a:lnTo>
                <a:lnTo>
                  <a:pt x="3087577" y="48204"/>
                </a:lnTo>
                <a:lnTo>
                  <a:pt x="3093719" y="79247"/>
                </a:lnTo>
                <a:lnTo>
                  <a:pt x="3093719" y="394715"/>
                </a:lnTo>
                <a:lnTo>
                  <a:pt x="3087577" y="425495"/>
                </a:lnTo>
                <a:lnTo>
                  <a:pt x="3070640" y="450642"/>
                </a:lnTo>
                <a:lnTo>
                  <a:pt x="3045431" y="467637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5947" y="902208"/>
            <a:ext cx="762000" cy="760730"/>
          </a:xfrm>
          <a:custGeom>
            <a:avLst/>
            <a:gdLst/>
            <a:ahLst/>
            <a:cxnLst/>
            <a:rect l="l" t="t" r="r" b="b"/>
            <a:pathLst>
              <a:path w="762000" h="760730">
                <a:moveTo>
                  <a:pt x="413003" y="760475"/>
                </a:moveTo>
                <a:lnTo>
                  <a:pt x="0" y="411479"/>
                </a:lnTo>
                <a:lnTo>
                  <a:pt x="348996" y="0"/>
                </a:lnTo>
                <a:lnTo>
                  <a:pt x="762000" y="347471"/>
                </a:lnTo>
                <a:lnTo>
                  <a:pt x="413003" y="760475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1417" y="1052195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例题精练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2494" y="3549535"/>
            <a:ext cx="614172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41365" algn="l"/>
              </a:tabLst>
            </a:pPr>
            <a:r>
              <a:rPr dirty="0" sz="2250" spc="5">
                <a:latin typeface="微软雅黑"/>
                <a:cs typeface="微软雅黑"/>
              </a:rPr>
              <a:t>小</a:t>
            </a:r>
            <a:r>
              <a:rPr dirty="0" sz="2250" spc="50">
                <a:latin typeface="微软雅黑"/>
                <a:cs typeface="微软雅黑"/>
              </a:rPr>
              <a:t>球</a:t>
            </a:r>
            <a:r>
              <a:rPr dirty="0" sz="2250" spc="5">
                <a:latin typeface="微软雅黑"/>
                <a:cs typeface="微软雅黑"/>
              </a:rPr>
              <a:t>落在</a:t>
            </a:r>
            <a:r>
              <a:rPr dirty="0" sz="2250" spc="-60">
                <a:latin typeface="微软雅黑"/>
                <a:cs typeface="微软雅黑"/>
              </a:rPr>
              <a:t>斜</a:t>
            </a:r>
            <a:r>
              <a:rPr dirty="0" sz="2250" spc="5">
                <a:latin typeface="微软雅黑"/>
                <a:cs typeface="微软雅黑"/>
              </a:rPr>
              <a:t>面上时速</a:t>
            </a:r>
            <a:r>
              <a:rPr dirty="0" sz="2250" spc="-60">
                <a:latin typeface="微软雅黑"/>
                <a:cs typeface="微软雅黑"/>
              </a:rPr>
              <a:t>度</a:t>
            </a:r>
            <a:r>
              <a:rPr dirty="0" sz="2250" spc="5">
                <a:latin typeface="微软雅黑"/>
                <a:cs typeface="微软雅黑"/>
              </a:rPr>
              <a:t>的竖直分</a:t>
            </a:r>
            <a:r>
              <a:rPr dirty="0" sz="2250" spc="-60">
                <a:latin typeface="微软雅黑"/>
                <a:cs typeface="微软雅黑"/>
              </a:rPr>
              <a:t>量</a:t>
            </a:r>
            <a:r>
              <a:rPr dirty="0" sz="2250" spc="5">
                <a:latin typeface="微软雅黑"/>
                <a:cs typeface="微软雅黑"/>
              </a:rPr>
              <a:t>为</a:t>
            </a:r>
            <a:r>
              <a:rPr dirty="0" sz="2250" spc="195">
                <a:latin typeface="微软雅黑"/>
                <a:cs typeface="微软雅黑"/>
              </a:rPr>
              <a:t> </a:t>
            </a:r>
            <a:r>
              <a:rPr dirty="0" sz="2250" spc="175" i="1">
                <a:latin typeface="Book Antiqua"/>
                <a:cs typeface="Book Antiqua"/>
              </a:rPr>
              <a:t>v</a:t>
            </a:r>
            <a:r>
              <a:rPr dirty="0" baseline="-7936" sz="2100" spc="37" i="1">
                <a:latin typeface="Times New Roman"/>
                <a:cs typeface="Times New Roman"/>
              </a:rPr>
              <a:t>y</a:t>
            </a:r>
            <a:r>
              <a:rPr dirty="0" sz="2250">
                <a:latin typeface="微软雅黑"/>
                <a:cs typeface="微软雅黑"/>
              </a:rPr>
              <a:t>＝</a:t>
            </a:r>
            <a:r>
              <a:rPr dirty="0" u="sng" baseline="33333" sz="33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3333" sz="337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3333" sz="3375" spc="-3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3333" sz="3375" spc="165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v</a:t>
            </a:r>
            <a:r>
              <a:rPr dirty="0" u="sng" baseline="45634" sz="2100" spc="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u="sng" baseline="45634" sz="21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250" spc="5">
                <a:latin typeface="微软雅黑"/>
                <a:cs typeface="微软雅黑"/>
              </a:rPr>
              <a:t>，</a:t>
            </a:r>
            <a:endParaRPr sz="225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494" y="3589185"/>
            <a:ext cx="5847080" cy="1029335"/>
          </a:xfrm>
          <a:prstGeom prst="rect">
            <a:avLst/>
          </a:prstGeom>
        </p:spPr>
        <p:txBody>
          <a:bodyPr wrap="square" lIns="0" tIns="17145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350"/>
              </a:spcBef>
            </a:pPr>
            <a:r>
              <a:rPr dirty="0" sz="2250" spc="80">
                <a:latin typeface="Times New Roman"/>
                <a:cs typeface="Times New Roman"/>
              </a:rPr>
              <a:t>tan</a:t>
            </a:r>
            <a:r>
              <a:rPr dirty="0" sz="2250" spc="-10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θ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dirty="0" sz="2250" spc="5">
                <a:latin typeface="微软雅黑"/>
                <a:cs typeface="微软雅黑"/>
              </a:rPr>
              <a:t>球落</a:t>
            </a:r>
            <a:r>
              <a:rPr dirty="0" sz="2250" spc="-60">
                <a:latin typeface="微软雅黑"/>
                <a:cs typeface="微软雅黑"/>
              </a:rPr>
              <a:t>在</a:t>
            </a:r>
            <a:r>
              <a:rPr dirty="0" sz="2250" spc="5">
                <a:latin typeface="微软雅黑"/>
                <a:cs typeface="微软雅黑"/>
              </a:rPr>
              <a:t>斜面上时</a:t>
            </a:r>
            <a:r>
              <a:rPr dirty="0" sz="2250" spc="-60">
                <a:latin typeface="微软雅黑"/>
                <a:cs typeface="微软雅黑"/>
              </a:rPr>
              <a:t>重</a:t>
            </a:r>
            <a:r>
              <a:rPr dirty="0" sz="2250" spc="5">
                <a:latin typeface="微软雅黑"/>
                <a:cs typeface="微软雅黑"/>
              </a:rPr>
              <a:t>力的瞬时</a:t>
            </a:r>
            <a:r>
              <a:rPr dirty="0" sz="2250" spc="-60">
                <a:latin typeface="微软雅黑"/>
                <a:cs typeface="微软雅黑"/>
              </a:rPr>
              <a:t>功</a:t>
            </a:r>
            <a:r>
              <a:rPr dirty="0" sz="2250" spc="5">
                <a:latin typeface="微软雅黑"/>
                <a:cs typeface="微软雅黑"/>
              </a:rPr>
              <a:t>率</a:t>
            </a:r>
            <a:r>
              <a:rPr dirty="0" sz="2250" spc="240">
                <a:latin typeface="微软雅黑"/>
                <a:cs typeface="微软雅黑"/>
              </a:rPr>
              <a:t> </a:t>
            </a:r>
            <a:r>
              <a:rPr dirty="0" sz="2250" spc="40" i="1">
                <a:latin typeface="Times New Roman"/>
                <a:cs typeface="Times New Roman"/>
              </a:rPr>
              <a:t>P</a:t>
            </a:r>
            <a:r>
              <a:rPr dirty="0" sz="2250" spc="40">
                <a:latin typeface="微软雅黑"/>
                <a:cs typeface="微软雅黑"/>
              </a:rPr>
              <a:t>＝</a:t>
            </a:r>
            <a:r>
              <a:rPr dirty="0" sz="2250" spc="40" i="1">
                <a:latin typeface="Times New Roman"/>
                <a:cs typeface="Times New Roman"/>
              </a:rPr>
              <a:t>mg</a:t>
            </a:r>
            <a:r>
              <a:rPr dirty="0" sz="2250" spc="40" i="1">
                <a:latin typeface="Book Antiqua"/>
                <a:cs typeface="Book Antiqua"/>
              </a:rPr>
              <a:t>v</a:t>
            </a:r>
            <a:r>
              <a:rPr dirty="0" baseline="-5952" sz="2100" spc="60" i="1">
                <a:latin typeface="Times New Roman"/>
                <a:cs typeface="Times New Roman"/>
              </a:rPr>
              <a:t>y</a:t>
            </a:r>
            <a:r>
              <a:rPr dirty="0" sz="2250" spc="40">
                <a:latin typeface="微软雅黑"/>
                <a:cs typeface="微软雅黑"/>
              </a:rPr>
              <a:t>，</a:t>
            </a:r>
            <a:endParaRPr sz="2250">
              <a:latin typeface="微软雅黑"/>
              <a:cs typeface="微软雅黑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12821" y="5125097"/>
            <a:ext cx="619760" cy="0"/>
          </a:xfrm>
          <a:custGeom>
            <a:avLst/>
            <a:gdLst/>
            <a:ahLst/>
            <a:cxnLst/>
            <a:rect l="l" t="t" r="r" b="b"/>
            <a:pathLst>
              <a:path w="619760" h="0">
                <a:moveTo>
                  <a:pt x="0" y="0"/>
                </a:moveTo>
                <a:lnTo>
                  <a:pt x="619467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01671" y="5112651"/>
            <a:ext cx="638810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 spc="80">
                <a:latin typeface="Times New Roman"/>
                <a:cs typeface="Times New Roman"/>
              </a:rPr>
              <a:t>tan</a:t>
            </a:r>
            <a:r>
              <a:rPr dirty="0" sz="2250" spc="70">
                <a:latin typeface="Times New Roman"/>
                <a:cs typeface="Times New Roman"/>
              </a:rPr>
              <a:t> </a:t>
            </a:r>
            <a:r>
              <a:rPr dirty="0" sz="2250" i="1">
                <a:latin typeface="Times New Roman"/>
                <a:cs typeface="Times New Roman"/>
              </a:rPr>
              <a:t>θ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2494" y="4900391"/>
            <a:ext cx="3744595" cy="387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5">
                <a:latin typeface="微软雅黑"/>
                <a:cs typeface="微软雅黑"/>
              </a:rPr>
              <a:t>联立</a:t>
            </a:r>
            <a:r>
              <a:rPr dirty="0" sz="2250" spc="-60">
                <a:latin typeface="微软雅黑"/>
                <a:cs typeface="微软雅黑"/>
              </a:rPr>
              <a:t>可</a:t>
            </a:r>
            <a:r>
              <a:rPr dirty="0" sz="2250" spc="5">
                <a:latin typeface="微软雅黑"/>
                <a:cs typeface="微软雅黑"/>
              </a:rPr>
              <a:t>得</a:t>
            </a:r>
            <a:r>
              <a:rPr dirty="0" sz="2250">
                <a:latin typeface="微软雅黑"/>
                <a:cs typeface="微软雅黑"/>
              </a:rPr>
              <a:t> </a:t>
            </a:r>
            <a:r>
              <a:rPr dirty="0" sz="2250" spc="-114" i="1">
                <a:latin typeface="Times New Roman"/>
                <a:cs typeface="Times New Roman"/>
              </a:rPr>
              <a:t>P</a:t>
            </a:r>
            <a:r>
              <a:rPr dirty="0" sz="2250" spc="-114">
                <a:latin typeface="微软雅黑"/>
                <a:cs typeface="微软雅黑"/>
              </a:rPr>
              <a:t>＝</a:t>
            </a:r>
            <a:r>
              <a:rPr dirty="0" baseline="33333" sz="3375" spc="-172" i="1">
                <a:latin typeface="Times New Roman"/>
                <a:cs typeface="Times New Roman"/>
              </a:rPr>
              <a:t>mg</a:t>
            </a:r>
            <a:r>
              <a:rPr dirty="0" baseline="33333" sz="3375" spc="-172" i="1">
                <a:latin typeface="Book Antiqua"/>
                <a:cs typeface="Book Antiqua"/>
              </a:rPr>
              <a:t>v</a:t>
            </a:r>
            <a:r>
              <a:rPr dirty="0" baseline="45634" sz="2100" spc="-172">
                <a:latin typeface="Times New Roman"/>
                <a:cs typeface="Times New Roman"/>
              </a:rPr>
              <a:t>0</a:t>
            </a:r>
            <a:r>
              <a:rPr dirty="0" sz="2350" spc="-114" i="1">
                <a:latin typeface="微软雅黑"/>
                <a:cs typeface="微软雅黑"/>
              </a:rPr>
              <a:t>，</a:t>
            </a:r>
            <a:r>
              <a:rPr dirty="0" sz="2250" spc="5">
                <a:latin typeface="微软雅黑"/>
                <a:cs typeface="微软雅黑"/>
              </a:rPr>
              <a:t>答案选</a:t>
            </a:r>
            <a:r>
              <a:rPr dirty="0" sz="2250" spc="-90">
                <a:latin typeface="微软雅黑"/>
                <a:cs typeface="微软雅黑"/>
              </a:rPr>
              <a:t> </a:t>
            </a:r>
            <a:r>
              <a:rPr dirty="0" sz="2250" spc="5">
                <a:latin typeface="Times New Roman"/>
                <a:cs typeface="Times New Roman"/>
              </a:rPr>
              <a:t>B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95344" y="1796795"/>
            <a:ext cx="1909572" cy="1632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59315" y="207222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701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96539" y="1801367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96183" y="2025395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AD020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dirty="0"/>
              <a:t>课堂小结</a:t>
            </a:r>
          </a:p>
        </p:txBody>
      </p:sp>
      <p:sp>
        <p:nvSpPr>
          <p:cNvPr id="6" name="object 6"/>
          <p:cNvSpPr/>
          <p:nvPr/>
        </p:nvSpPr>
        <p:spPr>
          <a:xfrm>
            <a:off x="5411787" y="5306695"/>
            <a:ext cx="300355" cy="0"/>
          </a:xfrm>
          <a:custGeom>
            <a:avLst/>
            <a:gdLst/>
            <a:ahLst/>
            <a:cxnLst/>
            <a:rect l="l" t="t" r="r" b="b"/>
            <a:pathLst>
              <a:path w="300354" h="0">
                <a:moveTo>
                  <a:pt x="0" y="0"/>
                </a:moveTo>
                <a:lnTo>
                  <a:pt x="300266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273175" y="2486660"/>
            <a:ext cx="7213600" cy="3438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7810" indent="-245110">
              <a:lnSpc>
                <a:spcPct val="100000"/>
              </a:lnSpc>
              <a:spcBef>
                <a:spcPts val="95"/>
              </a:spcBef>
              <a:buSzPct val="96428"/>
              <a:buAutoNum type="arabicPeriod"/>
              <a:tabLst>
                <a:tab pos="258445" algn="l"/>
              </a:tabLst>
            </a:pPr>
            <a:r>
              <a:rPr dirty="0" sz="2800" i="1">
                <a:latin typeface="华文楷体"/>
                <a:cs typeface="华文楷体"/>
              </a:rPr>
              <a:t>功和功率的概</a:t>
            </a:r>
            <a:r>
              <a:rPr dirty="0" sz="2800" spc="-5" i="1">
                <a:latin typeface="华文楷体"/>
                <a:cs typeface="华文楷体"/>
              </a:rPr>
              <a:t>念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800" i="1">
                <a:latin typeface="华文楷体"/>
                <a:cs typeface="华文楷体"/>
              </a:rPr>
              <a:t>理解功和功率的概念，掌握功和功率的计算</a:t>
            </a:r>
            <a:r>
              <a:rPr dirty="0" sz="2800" spc="-5" i="1">
                <a:latin typeface="华文楷体"/>
                <a:cs typeface="华文楷体"/>
              </a:rPr>
              <a:t>式</a:t>
            </a:r>
            <a:endParaRPr sz="2800">
              <a:latin typeface="华文楷体"/>
              <a:cs typeface="华文楷体"/>
            </a:endParaRPr>
          </a:p>
          <a:p>
            <a:pPr marL="257810" indent="-245110">
              <a:lnSpc>
                <a:spcPct val="100000"/>
              </a:lnSpc>
              <a:buSzPct val="96428"/>
              <a:buAutoNum type="arabicPeriod" startAt="2"/>
              <a:tabLst>
                <a:tab pos="258445" algn="l"/>
              </a:tabLst>
            </a:pPr>
            <a:r>
              <a:rPr dirty="0" sz="2800" i="1">
                <a:latin typeface="华文楷体"/>
                <a:cs typeface="华文楷体"/>
              </a:rPr>
              <a:t>明确正、负功的含</a:t>
            </a:r>
            <a:r>
              <a:rPr dirty="0" sz="2800" spc="-5" i="1">
                <a:latin typeface="华文楷体"/>
                <a:cs typeface="华文楷体"/>
              </a:rPr>
              <a:t>义</a:t>
            </a:r>
            <a:endParaRPr sz="2800">
              <a:latin typeface="华文楷体"/>
              <a:cs typeface="华文楷体"/>
            </a:endParaRPr>
          </a:p>
          <a:p>
            <a:pPr marL="12700" marR="82550">
              <a:lnSpc>
                <a:spcPct val="100000"/>
              </a:lnSpc>
            </a:pPr>
            <a:r>
              <a:rPr dirty="0" sz="2800" i="1">
                <a:latin typeface="华文楷体"/>
                <a:cs typeface="华文楷体"/>
              </a:rPr>
              <a:t>判断功的正负，并理解正负功的意义，并会</a:t>
            </a:r>
            <a:r>
              <a:rPr dirty="0" sz="2800" spc="-5" i="1">
                <a:latin typeface="华文楷体"/>
                <a:cs typeface="华文楷体"/>
              </a:rPr>
              <a:t>求 </a:t>
            </a:r>
            <a:r>
              <a:rPr dirty="0" sz="2800" i="1">
                <a:latin typeface="华文楷体"/>
                <a:cs typeface="华文楷体"/>
              </a:rPr>
              <a:t>各个力的功的总</a:t>
            </a:r>
            <a:r>
              <a:rPr dirty="0" sz="2800" spc="-5" i="1">
                <a:latin typeface="华文楷体"/>
                <a:cs typeface="华文楷体"/>
              </a:rPr>
              <a:t>和</a:t>
            </a:r>
            <a:endParaRPr sz="2800">
              <a:latin typeface="华文楷体"/>
              <a:cs typeface="华文楷体"/>
            </a:endParaRPr>
          </a:p>
          <a:p>
            <a:pPr marL="257810" indent="-245110">
              <a:lnSpc>
                <a:spcPts val="3329"/>
              </a:lnSpc>
              <a:buSzPct val="96428"/>
              <a:buAutoNum type="arabicPeriod" startAt="3"/>
              <a:tabLst>
                <a:tab pos="258445" algn="l"/>
              </a:tabLst>
            </a:pPr>
            <a:r>
              <a:rPr dirty="0" sz="2800" i="1">
                <a:latin typeface="华文楷体"/>
                <a:cs typeface="华文楷体"/>
              </a:rPr>
              <a:t>理解平均功率和瞬时功</a:t>
            </a:r>
            <a:r>
              <a:rPr dirty="0" sz="2800" spc="-5" i="1">
                <a:latin typeface="华文楷体"/>
                <a:cs typeface="华文楷体"/>
              </a:rPr>
              <a:t>率</a:t>
            </a:r>
            <a:endParaRPr sz="2800">
              <a:latin typeface="华文楷体"/>
              <a:cs typeface="华文楷体"/>
            </a:endParaRPr>
          </a:p>
          <a:p>
            <a:pPr marL="12700" marR="5080">
              <a:lnSpc>
                <a:spcPts val="3320"/>
              </a:lnSpc>
              <a:spcBef>
                <a:spcPts val="215"/>
              </a:spcBef>
            </a:pPr>
            <a:r>
              <a:rPr dirty="0" sz="2800" i="1">
                <a:latin typeface="华文楷体"/>
                <a:cs typeface="华文楷体"/>
              </a:rPr>
              <a:t>能够应用</a:t>
            </a:r>
            <a:r>
              <a:rPr dirty="0" sz="2800" spc="-5" i="1">
                <a:latin typeface="Times New Roman"/>
                <a:cs typeface="Times New Roman"/>
              </a:rPr>
              <a:t>W</a:t>
            </a:r>
            <a:r>
              <a:rPr dirty="0" sz="2800" spc="-5" i="1">
                <a:latin typeface="华文楷体"/>
                <a:cs typeface="华文楷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Fl</a:t>
            </a:r>
            <a:r>
              <a:rPr dirty="0" sz="2800" spc="-5">
                <a:latin typeface="Times New Roman"/>
                <a:cs typeface="Times New Roman"/>
              </a:rPr>
              <a:t>cos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285" i="1">
                <a:latin typeface="Times New Roman"/>
                <a:cs typeface="Times New Roman"/>
              </a:rPr>
              <a:t>α</a:t>
            </a:r>
            <a:r>
              <a:rPr dirty="0" sz="2900" spc="-985" i="1">
                <a:latin typeface="华文楷体"/>
                <a:cs typeface="华文楷体"/>
              </a:rPr>
              <a:t>、</a:t>
            </a:r>
            <a:r>
              <a:rPr dirty="0" sz="2800" spc="-5" i="1">
                <a:latin typeface="Times New Roman"/>
                <a:cs typeface="Times New Roman"/>
              </a:rPr>
              <a:t>P</a:t>
            </a:r>
            <a:r>
              <a:rPr dirty="0" sz="2800" spc="-5" i="1">
                <a:latin typeface="华文楷体"/>
                <a:cs typeface="华文楷体"/>
              </a:rPr>
              <a:t>＝</a:t>
            </a:r>
            <a:r>
              <a:rPr dirty="0" sz="2800" spc="-250" i="1">
                <a:latin typeface="华文楷体"/>
                <a:cs typeface="华文楷体"/>
              </a:rPr>
              <a:t> </a:t>
            </a:r>
            <a:r>
              <a:rPr dirty="0" baseline="30982" sz="3900" spc="-157" i="1">
                <a:latin typeface="Times New Roman"/>
                <a:cs typeface="Times New Roman"/>
              </a:rPr>
              <a:t>W</a:t>
            </a:r>
            <a:r>
              <a:rPr dirty="0" sz="2900" spc="-985" i="1">
                <a:latin typeface="华文楷体"/>
                <a:cs typeface="华文楷体"/>
              </a:rPr>
              <a:t>、</a:t>
            </a:r>
            <a:r>
              <a:rPr dirty="0" sz="2800" spc="-5" i="1">
                <a:latin typeface="Times New Roman"/>
                <a:cs typeface="Times New Roman"/>
              </a:rPr>
              <a:t>P</a:t>
            </a:r>
            <a:r>
              <a:rPr dirty="0" sz="2800" spc="-5" i="1">
                <a:latin typeface="华文楷体"/>
                <a:cs typeface="华文楷体"/>
              </a:rPr>
              <a:t>＝</a:t>
            </a:r>
            <a:r>
              <a:rPr dirty="0" sz="2800" spc="-5" i="1">
                <a:latin typeface="Times New Roman"/>
                <a:cs typeface="Times New Roman"/>
              </a:rPr>
              <a:t>Fv</a:t>
            </a:r>
            <a:r>
              <a:rPr dirty="0" sz="2800" spc="-5">
                <a:latin typeface="Times New Roman"/>
                <a:cs typeface="Times New Roman"/>
              </a:rPr>
              <a:t>cos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 i="1">
                <a:latin typeface="Times New Roman"/>
                <a:cs typeface="Times New Roman"/>
              </a:rPr>
              <a:t>α</a:t>
            </a:r>
            <a:r>
              <a:rPr dirty="0" sz="2800" i="1">
                <a:latin typeface="华文楷体"/>
                <a:cs typeface="华文楷体"/>
              </a:rPr>
              <a:t>进</a:t>
            </a:r>
            <a:r>
              <a:rPr dirty="0" sz="2800" spc="-5" i="1">
                <a:latin typeface="华文楷体"/>
                <a:cs typeface="华文楷体"/>
              </a:rPr>
              <a:t>行 </a:t>
            </a:r>
            <a:r>
              <a:rPr dirty="0" sz="2800" i="1">
                <a:latin typeface="华文楷体"/>
                <a:cs typeface="华文楷体"/>
              </a:rPr>
              <a:t>有关计算，并解决生活中</a:t>
            </a:r>
            <a:r>
              <a:rPr dirty="0" sz="2800" spc="-295" i="1">
                <a:latin typeface="华文楷体"/>
                <a:cs typeface="华文楷体"/>
              </a:rPr>
              <a:t>的</a:t>
            </a:r>
            <a:r>
              <a:rPr dirty="0" baseline="33119" sz="3900" spc="-652" i="1">
                <a:latin typeface="Times New Roman"/>
                <a:cs typeface="Times New Roman"/>
              </a:rPr>
              <a:t>t</a:t>
            </a:r>
            <a:r>
              <a:rPr dirty="0" sz="2800" i="1">
                <a:latin typeface="华文楷体"/>
                <a:cs typeface="华文楷体"/>
              </a:rPr>
              <a:t>实际问</a:t>
            </a:r>
            <a:r>
              <a:rPr dirty="0" sz="2800" spc="-5" i="1">
                <a:latin typeface="华文楷体"/>
                <a:cs typeface="华文楷体"/>
              </a:rPr>
              <a:t>题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747" y="1874520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8" y="473963"/>
                </a:lnTo>
                <a:lnTo>
                  <a:pt x="48504" y="467473"/>
                </a:lnTo>
                <a:lnTo>
                  <a:pt x="23369" y="450422"/>
                </a:lnTo>
                <a:lnTo>
                  <a:pt x="6362" y="425331"/>
                </a:lnTo>
                <a:lnTo>
                  <a:pt x="0" y="394715"/>
                </a:lnTo>
                <a:lnTo>
                  <a:pt x="0" y="77723"/>
                </a:lnTo>
                <a:lnTo>
                  <a:pt x="6362" y="47402"/>
                </a:lnTo>
                <a:lnTo>
                  <a:pt x="23369" y="22564"/>
                </a:lnTo>
                <a:lnTo>
                  <a:pt x="48504" y="5875"/>
                </a:lnTo>
                <a:lnTo>
                  <a:pt x="79248" y="0"/>
                </a:lnTo>
                <a:lnTo>
                  <a:pt x="3014472" y="0"/>
                </a:lnTo>
                <a:lnTo>
                  <a:pt x="3045431" y="5875"/>
                </a:lnTo>
                <a:lnTo>
                  <a:pt x="3070640" y="22564"/>
                </a:lnTo>
                <a:lnTo>
                  <a:pt x="3087577" y="47402"/>
                </a:lnTo>
                <a:lnTo>
                  <a:pt x="3093719" y="77723"/>
                </a:lnTo>
                <a:lnTo>
                  <a:pt x="3093719" y="394715"/>
                </a:lnTo>
                <a:lnTo>
                  <a:pt x="3087577" y="425331"/>
                </a:lnTo>
                <a:lnTo>
                  <a:pt x="3070640" y="450422"/>
                </a:lnTo>
                <a:lnTo>
                  <a:pt x="3045431" y="467473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26948" y="1723644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413004" y="761999"/>
                </a:moveTo>
                <a:lnTo>
                  <a:pt x="0" y="413003"/>
                </a:lnTo>
                <a:lnTo>
                  <a:pt x="348995" y="0"/>
                </a:lnTo>
                <a:lnTo>
                  <a:pt x="761999" y="348995"/>
                </a:lnTo>
                <a:lnTo>
                  <a:pt x="413004" y="761999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514754" y="1881555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情境导学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72699" y="1583277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143358" y="1109929"/>
            <a:ext cx="380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latin typeface="黑体"/>
                <a:cs typeface="黑体"/>
              </a:rPr>
              <a:t>功</a:t>
            </a:r>
            <a:endParaRPr sz="28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26891" y="1139952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20" h="364490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26535" y="1363980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6259" y="2552700"/>
            <a:ext cx="8272272" cy="35722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90458" y="3520998"/>
            <a:ext cx="1955800" cy="1135380"/>
          </a:xfrm>
          <a:custGeom>
            <a:avLst/>
            <a:gdLst/>
            <a:ahLst/>
            <a:cxnLst/>
            <a:rect l="l" t="t" r="r" b="b"/>
            <a:pathLst>
              <a:path w="1955800" h="1135379">
                <a:moveTo>
                  <a:pt x="1869659" y="32017"/>
                </a:moveTo>
                <a:lnTo>
                  <a:pt x="1818119" y="31750"/>
                </a:lnTo>
                <a:lnTo>
                  <a:pt x="1802320" y="15798"/>
                </a:lnTo>
                <a:lnTo>
                  <a:pt x="1802638" y="12700"/>
                </a:lnTo>
                <a:lnTo>
                  <a:pt x="1818284" y="0"/>
                </a:lnTo>
                <a:lnTo>
                  <a:pt x="1955761" y="711"/>
                </a:lnTo>
                <a:lnTo>
                  <a:pt x="1954628" y="2692"/>
                </a:lnTo>
                <a:lnTo>
                  <a:pt x="1920532" y="2692"/>
                </a:lnTo>
                <a:lnTo>
                  <a:pt x="1869659" y="32017"/>
                </a:lnTo>
                <a:close/>
              </a:path>
              <a:path w="1955800" h="1135379">
                <a:moveTo>
                  <a:pt x="1901171" y="32180"/>
                </a:moveTo>
                <a:lnTo>
                  <a:pt x="1869659" y="32017"/>
                </a:lnTo>
                <a:lnTo>
                  <a:pt x="1920532" y="2692"/>
                </a:lnTo>
                <a:lnTo>
                  <a:pt x="1923915" y="8559"/>
                </a:lnTo>
                <a:lnTo>
                  <a:pt x="1914690" y="8559"/>
                </a:lnTo>
                <a:lnTo>
                  <a:pt x="1901171" y="32180"/>
                </a:lnTo>
                <a:close/>
              </a:path>
              <a:path w="1955800" h="1135379">
                <a:moveTo>
                  <a:pt x="1874786" y="127990"/>
                </a:moveTo>
                <a:lnTo>
                  <a:pt x="1857857" y="113245"/>
                </a:lnTo>
                <a:lnTo>
                  <a:pt x="1857946" y="110134"/>
                </a:lnTo>
                <a:lnTo>
                  <a:pt x="1858644" y="107099"/>
                </a:lnTo>
                <a:lnTo>
                  <a:pt x="1859914" y="104266"/>
                </a:lnTo>
                <a:lnTo>
                  <a:pt x="1885521" y="59525"/>
                </a:lnTo>
                <a:lnTo>
                  <a:pt x="1936394" y="30200"/>
                </a:lnTo>
                <a:lnTo>
                  <a:pt x="1920532" y="2692"/>
                </a:lnTo>
                <a:lnTo>
                  <a:pt x="1954628" y="2692"/>
                </a:lnTo>
                <a:lnTo>
                  <a:pt x="1887474" y="120040"/>
                </a:lnTo>
                <a:lnTo>
                  <a:pt x="1885670" y="122567"/>
                </a:lnTo>
                <a:lnTo>
                  <a:pt x="1883410" y="124713"/>
                </a:lnTo>
                <a:lnTo>
                  <a:pt x="1880768" y="126364"/>
                </a:lnTo>
                <a:lnTo>
                  <a:pt x="1877860" y="127469"/>
                </a:lnTo>
                <a:lnTo>
                  <a:pt x="1874786" y="127990"/>
                </a:lnTo>
                <a:close/>
              </a:path>
              <a:path w="1955800" h="1135379">
                <a:moveTo>
                  <a:pt x="1928380" y="32321"/>
                </a:moveTo>
                <a:lnTo>
                  <a:pt x="1901171" y="32180"/>
                </a:lnTo>
                <a:lnTo>
                  <a:pt x="1914690" y="8559"/>
                </a:lnTo>
                <a:lnTo>
                  <a:pt x="1928380" y="32321"/>
                </a:lnTo>
                <a:close/>
              </a:path>
              <a:path w="1955800" h="1135379">
                <a:moveTo>
                  <a:pt x="1932715" y="32321"/>
                </a:moveTo>
                <a:lnTo>
                  <a:pt x="1928380" y="32321"/>
                </a:lnTo>
                <a:lnTo>
                  <a:pt x="1914690" y="8559"/>
                </a:lnTo>
                <a:lnTo>
                  <a:pt x="1923915" y="8559"/>
                </a:lnTo>
                <a:lnTo>
                  <a:pt x="1936394" y="30200"/>
                </a:lnTo>
                <a:lnTo>
                  <a:pt x="1932715" y="32321"/>
                </a:lnTo>
                <a:close/>
              </a:path>
              <a:path w="1955800" h="1135379">
                <a:moveTo>
                  <a:pt x="14782" y="1134783"/>
                </a:moveTo>
                <a:lnTo>
                  <a:pt x="0" y="1117892"/>
                </a:lnTo>
                <a:lnTo>
                  <a:pt x="507" y="1114831"/>
                </a:lnTo>
                <a:lnTo>
                  <a:pt x="1869659" y="32017"/>
                </a:lnTo>
                <a:lnTo>
                  <a:pt x="1901171" y="32180"/>
                </a:lnTo>
                <a:lnTo>
                  <a:pt x="23761" y="1132700"/>
                </a:lnTo>
                <a:lnTo>
                  <a:pt x="14782" y="1134783"/>
                </a:lnTo>
                <a:close/>
              </a:path>
              <a:path w="1955800" h="1135379">
                <a:moveTo>
                  <a:pt x="1885521" y="59525"/>
                </a:moveTo>
                <a:lnTo>
                  <a:pt x="1901171" y="32180"/>
                </a:lnTo>
                <a:lnTo>
                  <a:pt x="1932715" y="32321"/>
                </a:lnTo>
                <a:lnTo>
                  <a:pt x="1885521" y="5952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124959" y="3265170"/>
            <a:ext cx="2387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宋体"/>
                <a:cs typeface="宋体"/>
              </a:rPr>
              <a:t>使用初中功的公式</a:t>
            </a:r>
            <a:r>
              <a:rPr dirty="0" sz="1800" i="1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dirty="0" sz="1800" i="1">
                <a:solidFill>
                  <a:srgbClr val="FF0000"/>
                </a:solidFill>
                <a:latin typeface="Times New Roman"/>
                <a:cs typeface="Times New Roman"/>
              </a:rPr>
              <a:t>Fs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54337" y="5172709"/>
            <a:ext cx="1318895" cy="387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2980" y="1380744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7" y="473963"/>
                </a:lnTo>
                <a:lnTo>
                  <a:pt x="48075" y="467687"/>
                </a:lnTo>
                <a:lnTo>
                  <a:pt x="22798" y="450708"/>
                </a:lnTo>
                <a:lnTo>
                  <a:pt x="5933" y="425545"/>
                </a:lnTo>
                <a:lnTo>
                  <a:pt x="0" y="394715"/>
                </a:lnTo>
                <a:lnTo>
                  <a:pt x="0" y="79247"/>
                </a:lnTo>
                <a:lnTo>
                  <a:pt x="5933" y="48254"/>
                </a:lnTo>
                <a:lnTo>
                  <a:pt x="22798" y="23036"/>
                </a:lnTo>
                <a:lnTo>
                  <a:pt x="48075" y="6112"/>
                </a:lnTo>
                <a:lnTo>
                  <a:pt x="79247" y="0"/>
                </a:lnTo>
                <a:lnTo>
                  <a:pt x="3014472" y="0"/>
                </a:lnTo>
                <a:lnTo>
                  <a:pt x="3045003" y="6112"/>
                </a:lnTo>
                <a:lnTo>
                  <a:pt x="3070069" y="23036"/>
                </a:lnTo>
                <a:lnTo>
                  <a:pt x="3087148" y="48254"/>
                </a:lnTo>
                <a:lnTo>
                  <a:pt x="3093720" y="79247"/>
                </a:lnTo>
                <a:lnTo>
                  <a:pt x="3093720" y="394715"/>
                </a:lnTo>
                <a:lnTo>
                  <a:pt x="3087148" y="425545"/>
                </a:lnTo>
                <a:lnTo>
                  <a:pt x="3070069" y="450708"/>
                </a:lnTo>
                <a:lnTo>
                  <a:pt x="3045003" y="467687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78180" y="1231391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1480"/>
                </a:lnTo>
                <a:lnTo>
                  <a:pt x="348995" y="0"/>
                </a:lnTo>
                <a:lnTo>
                  <a:pt x="760476" y="347472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5224" y="1388160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公式推导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09344" y="2060448"/>
            <a:ext cx="7296911" cy="181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687829" y="3969384"/>
            <a:ext cx="6644640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MS Gothic"/>
                <a:cs typeface="MS Gothic"/>
              </a:rPr>
              <a:t>❶</a:t>
            </a:r>
            <a:r>
              <a:rPr dirty="0" sz="2800">
                <a:latin typeface="宋体"/>
                <a:cs typeface="宋体"/>
              </a:rPr>
              <a:t>把力</a:t>
            </a: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sz="2800">
                <a:latin typeface="宋体"/>
                <a:cs typeface="宋体"/>
              </a:rPr>
              <a:t>分解为两个分力：与位移方向一</a:t>
            </a:r>
            <a:r>
              <a:rPr dirty="0" sz="2800" spc="-5">
                <a:latin typeface="宋体"/>
                <a:cs typeface="宋体"/>
              </a:rPr>
              <a:t>致 </a:t>
            </a:r>
            <a:r>
              <a:rPr dirty="0" sz="2800">
                <a:latin typeface="宋体"/>
                <a:cs typeface="宋体"/>
              </a:rPr>
              <a:t>的分力</a:t>
            </a: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baseline="-16975" sz="2700" i="1">
                <a:latin typeface="Times New Roman"/>
                <a:cs typeface="Times New Roman"/>
              </a:rPr>
              <a:t>1</a:t>
            </a:r>
            <a:r>
              <a:rPr dirty="0" sz="2800">
                <a:latin typeface="宋体"/>
                <a:cs typeface="宋体"/>
              </a:rPr>
              <a:t>，与位移方向垂直的分力</a:t>
            </a:r>
            <a:r>
              <a:rPr dirty="0" sz="2800" i="1">
                <a:latin typeface="Times New Roman"/>
                <a:cs typeface="Times New Roman"/>
              </a:rPr>
              <a:t>F</a:t>
            </a:r>
            <a:r>
              <a:rPr dirty="0" baseline="-16975" sz="2700">
                <a:latin typeface="Times New Roman"/>
                <a:cs typeface="Times New Roman"/>
              </a:rPr>
              <a:t>2</a:t>
            </a:r>
            <a:endParaRPr baseline="-16975"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latin typeface="MS Gothic"/>
                <a:cs typeface="MS Gothic"/>
              </a:rPr>
              <a:t>❷</a:t>
            </a:r>
            <a:r>
              <a:rPr dirty="0" sz="2800">
                <a:latin typeface="宋体"/>
                <a:cs typeface="宋体"/>
              </a:rPr>
              <a:t>两分力做功：</a:t>
            </a:r>
            <a:r>
              <a:rPr dirty="0" sz="2800" spc="-5" i="1">
                <a:latin typeface="Times New Roman"/>
                <a:cs typeface="Times New Roman"/>
              </a:rPr>
              <a:t>W</a:t>
            </a:r>
            <a:r>
              <a:rPr dirty="0" baseline="-16975" sz="2700" spc="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baseline="-16975" sz="2700" spc="7">
                <a:latin typeface="Times New Roman"/>
                <a:cs typeface="Times New Roman"/>
              </a:rPr>
              <a:t>1</a:t>
            </a:r>
            <a:r>
              <a:rPr dirty="0" sz="2800" spc="-5" i="1">
                <a:latin typeface="Times New Roman"/>
                <a:cs typeface="Times New Roman"/>
              </a:rPr>
              <a:t>l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Fl</a:t>
            </a:r>
            <a:r>
              <a:rPr dirty="0" sz="2800" spc="-5">
                <a:latin typeface="Times New Roman"/>
                <a:cs typeface="Times New Roman"/>
              </a:rPr>
              <a:t>cosα</a:t>
            </a:r>
            <a:r>
              <a:rPr dirty="0" sz="2800">
                <a:latin typeface="宋体"/>
                <a:cs typeface="宋体"/>
              </a:rPr>
              <a:t>，</a:t>
            </a:r>
            <a:r>
              <a:rPr dirty="0" sz="2800" spc="-5" i="1">
                <a:latin typeface="Times New Roman"/>
                <a:cs typeface="Times New Roman"/>
              </a:rPr>
              <a:t>W</a:t>
            </a:r>
            <a:r>
              <a:rPr dirty="0" baseline="-16975" sz="2700" spc="7">
                <a:latin typeface="Times New Roman"/>
                <a:cs typeface="Times New Roman"/>
              </a:rPr>
              <a:t>2</a:t>
            </a:r>
            <a:r>
              <a:rPr dirty="0" sz="2800" spc="-5">
                <a:latin typeface="Times New Roman"/>
                <a:cs typeface="Times New Roman"/>
              </a:rPr>
              <a:t>=0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latin typeface="MS Gothic"/>
                <a:cs typeface="MS Gothic"/>
              </a:rPr>
              <a:t>❸</a:t>
            </a:r>
            <a:r>
              <a:rPr dirty="0" sz="2800">
                <a:latin typeface="宋体"/>
                <a:cs typeface="宋体"/>
              </a:rPr>
              <a:t>力</a:t>
            </a: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sz="2800">
                <a:latin typeface="宋体"/>
                <a:cs typeface="宋体"/>
              </a:rPr>
              <a:t>对物体所做的功：</a:t>
            </a:r>
            <a:r>
              <a:rPr dirty="0" sz="2800" spc="-5" i="1">
                <a:latin typeface="Times New Roman"/>
                <a:cs typeface="Times New Roman"/>
              </a:rPr>
              <a:t>W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W</a:t>
            </a:r>
            <a:r>
              <a:rPr dirty="0" baseline="-16975" sz="2700" spc="7">
                <a:latin typeface="Times New Roman"/>
                <a:cs typeface="Times New Roman"/>
              </a:rPr>
              <a:t>1</a:t>
            </a:r>
            <a:r>
              <a:rPr dirty="0" sz="2800" spc="-5">
                <a:latin typeface="Times New Roman"/>
                <a:cs typeface="Times New Roman"/>
              </a:rPr>
              <a:t>=</a:t>
            </a:r>
            <a:r>
              <a:rPr dirty="0" sz="2800" spc="-5" i="1">
                <a:latin typeface="Times New Roman"/>
                <a:cs typeface="Times New Roman"/>
              </a:rPr>
              <a:t>Fl</a:t>
            </a:r>
            <a:r>
              <a:rPr dirty="0" sz="2800" spc="-5">
                <a:latin typeface="Times New Roman"/>
                <a:cs typeface="Times New Roman"/>
              </a:rPr>
              <a:t>cosα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1735" y="2195537"/>
            <a:ext cx="9470390" cy="354330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dirty="0" sz="2600" spc="265" b="1">
                <a:latin typeface="MS Gothic"/>
                <a:cs typeface="MS Gothic"/>
              </a:rPr>
              <a:t>❶</a:t>
            </a:r>
            <a:r>
              <a:rPr dirty="0" sz="2600" spc="265" b="1">
                <a:latin typeface="黑体"/>
                <a:cs typeface="黑体"/>
              </a:rPr>
              <a:t>定义</a:t>
            </a:r>
            <a:r>
              <a:rPr dirty="0" sz="2600" spc="-10" b="1">
                <a:latin typeface="黑体"/>
                <a:cs typeface="黑体"/>
              </a:rPr>
              <a:t>：</a:t>
            </a:r>
            <a:r>
              <a:rPr dirty="0" sz="2600" spc="-1075" b="1">
                <a:latin typeface="黑体"/>
                <a:cs typeface="黑体"/>
              </a:rPr>
              <a:t> </a:t>
            </a:r>
            <a:r>
              <a:rPr dirty="0" sz="2600" spc="265">
                <a:latin typeface="微软雅黑"/>
                <a:cs typeface="微软雅黑"/>
              </a:rPr>
              <a:t>力对物体所</a:t>
            </a:r>
            <a:r>
              <a:rPr dirty="0" sz="2600" spc="270">
                <a:latin typeface="微软雅黑"/>
                <a:cs typeface="微软雅黑"/>
              </a:rPr>
              <a:t>做的功</a:t>
            </a:r>
            <a:r>
              <a:rPr dirty="0" sz="2600" spc="5">
                <a:latin typeface="微软雅黑"/>
                <a:cs typeface="微软雅黑"/>
              </a:rPr>
              <a:t>，</a:t>
            </a:r>
            <a:r>
              <a:rPr dirty="0" sz="2600" spc="-540">
                <a:latin typeface="微软雅黑"/>
                <a:cs typeface="微软雅黑"/>
              </a:rPr>
              <a:t> </a:t>
            </a:r>
            <a:r>
              <a:rPr dirty="0" sz="2600" spc="270">
                <a:latin typeface="微软雅黑"/>
                <a:cs typeface="微软雅黑"/>
              </a:rPr>
              <a:t>等于力的大小、位移的大小</a:t>
            </a:r>
            <a:r>
              <a:rPr dirty="0" sz="2600" spc="5">
                <a:latin typeface="微软雅黑"/>
                <a:cs typeface="微软雅黑"/>
              </a:rPr>
              <a:t>、</a:t>
            </a:r>
            <a:endParaRPr sz="2600">
              <a:latin typeface="微软雅黑"/>
              <a:cs typeface="微软雅黑"/>
            </a:endParaRPr>
          </a:p>
          <a:p>
            <a:pPr marL="368300">
              <a:lnSpc>
                <a:spcPct val="100000"/>
              </a:lnSpc>
              <a:spcBef>
                <a:spcPts val="1180"/>
              </a:spcBef>
              <a:tabLst>
                <a:tab pos="585470" algn="l"/>
              </a:tabLst>
            </a:pPr>
            <a:r>
              <a:rPr dirty="0" u="heavy" sz="26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26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力与位移夹角的余</a:t>
            </a:r>
            <a:r>
              <a:rPr dirty="0" u="heavy" sz="2600" spc="5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弦</a:t>
            </a:r>
            <a:r>
              <a:rPr dirty="0" u="heavy" sz="2600" spc="11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baseline="-8547" sz="3900">
                <a:latin typeface="微软雅黑"/>
                <a:cs typeface="微软雅黑"/>
              </a:rPr>
              <a:t>这三者的乘积</a:t>
            </a:r>
            <a:r>
              <a:rPr dirty="0" baseline="-8547" sz="3900" spc="7">
                <a:latin typeface="微软雅黑"/>
                <a:cs typeface="微软雅黑"/>
              </a:rPr>
              <a:t>。</a:t>
            </a:r>
            <a:endParaRPr baseline="-8547" sz="3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975"/>
              </a:spcBef>
              <a:tabLst>
                <a:tab pos="2586990" algn="l"/>
                <a:tab pos="4917440" algn="l"/>
              </a:tabLst>
            </a:pPr>
            <a:r>
              <a:rPr dirty="0" baseline="1068" sz="3900" b="1">
                <a:latin typeface="MS Gothic"/>
                <a:cs typeface="MS Gothic"/>
              </a:rPr>
              <a:t>❷</a:t>
            </a:r>
            <a:r>
              <a:rPr dirty="0" baseline="1068" sz="3900" b="1">
                <a:latin typeface="黑体"/>
                <a:cs typeface="黑体"/>
              </a:rPr>
              <a:t>公式：</a:t>
            </a:r>
            <a:r>
              <a:rPr dirty="0" baseline="1068" sz="3900" i="1">
                <a:latin typeface="Times New Roman"/>
                <a:cs typeface="Times New Roman"/>
              </a:rPr>
              <a:t>W</a:t>
            </a:r>
            <a:r>
              <a:rPr dirty="0" baseline="1068" sz="3900">
                <a:latin typeface="微软雅黑"/>
                <a:cs typeface="微软雅黑"/>
              </a:rPr>
              <a:t>＝</a:t>
            </a:r>
            <a:r>
              <a:rPr dirty="0" u="heavy" sz="26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	</a:t>
            </a:r>
            <a:r>
              <a:rPr dirty="0" u="heavy" sz="2600" spc="-5" i="1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</a:t>
            </a:r>
            <a:r>
              <a:rPr dirty="0" u="heavy" sz="2600" spc="-5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cos </a:t>
            </a:r>
            <a:r>
              <a:rPr dirty="0" u="heavy" sz="2600" i="1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α	</a:t>
            </a:r>
            <a:r>
              <a:rPr dirty="0" baseline="1068" sz="3900" spc="7">
                <a:latin typeface="微软雅黑"/>
                <a:cs typeface="微软雅黑"/>
              </a:rPr>
              <a:t>。</a:t>
            </a:r>
            <a:endParaRPr baseline="1068" sz="39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  <a:tabLst>
                <a:tab pos="6293485" algn="l"/>
                <a:tab pos="8056880" algn="l"/>
                <a:tab pos="8371205" algn="l"/>
              </a:tabLst>
            </a:pPr>
            <a:r>
              <a:rPr dirty="0" sz="2600" b="1">
                <a:latin typeface="MS Gothic"/>
                <a:cs typeface="MS Gothic"/>
              </a:rPr>
              <a:t>❸</a:t>
            </a:r>
            <a:r>
              <a:rPr dirty="0" sz="2600" b="1">
                <a:latin typeface="黑体"/>
                <a:cs typeface="黑体"/>
              </a:rPr>
              <a:t>单位：</a:t>
            </a:r>
            <a:r>
              <a:rPr dirty="0" sz="2600">
                <a:latin typeface="微软雅黑"/>
                <a:cs typeface="微软雅黑"/>
              </a:rPr>
              <a:t>国际单位制中，功的单位是</a:t>
            </a:r>
            <a:r>
              <a:rPr dirty="0" u="heavy" baseline="2136" sz="3900" spc="615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</a:t>
            </a:r>
            <a:r>
              <a:rPr dirty="0" u="heavy" baseline="2136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焦</a:t>
            </a:r>
            <a:r>
              <a:rPr dirty="0" u="heavy" baseline="2136" sz="3900" spc="7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耳	</a:t>
            </a:r>
            <a:r>
              <a:rPr dirty="0" sz="2600">
                <a:latin typeface="微软雅黑"/>
                <a:cs typeface="微软雅黑"/>
              </a:rPr>
              <a:t>，符号是</a:t>
            </a:r>
            <a:r>
              <a:rPr dirty="0" u="heavy" baseline="3205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 	</a:t>
            </a:r>
            <a:r>
              <a:rPr dirty="0" u="heavy" baseline="3205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	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368300" marR="5080" indent="57150">
              <a:lnSpc>
                <a:spcPct val="150000"/>
              </a:lnSpc>
            </a:pPr>
            <a:r>
              <a:rPr dirty="0" sz="2600" spc="80">
                <a:latin typeface="Times New Roman"/>
                <a:cs typeface="Times New Roman"/>
              </a:rPr>
              <a:t>1J</a:t>
            </a:r>
            <a:r>
              <a:rPr dirty="0" sz="2600" spc="85">
                <a:latin typeface="微软雅黑"/>
                <a:cs typeface="微软雅黑"/>
              </a:rPr>
              <a:t>等</a:t>
            </a:r>
            <a:r>
              <a:rPr dirty="0" sz="2600" spc="90">
                <a:latin typeface="微软雅黑"/>
                <a:cs typeface="微软雅黑"/>
              </a:rPr>
              <a:t>于</a:t>
            </a:r>
            <a:r>
              <a:rPr dirty="0" sz="2600" spc="85">
                <a:latin typeface="Times New Roman"/>
                <a:cs typeface="Times New Roman"/>
              </a:rPr>
              <a:t>1N</a:t>
            </a:r>
            <a:r>
              <a:rPr dirty="0" sz="2600" spc="90">
                <a:latin typeface="微软雅黑"/>
                <a:cs typeface="微软雅黑"/>
              </a:rPr>
              <a:t>的力使物体在力的方向上发生</a:t>
            </a:r>
            <a:r>
              <a:rPr dirty="0" sz="2600" spc="85">
                <a:latin typeface="Times New Roman"/>
                <a:cs typeface="Times New Roman"/>
              </a:rPr>
              <a:t>1</a:t>
            </a:r>
            <a:r>
              <a:rPr dirty="0" sz="2600" spc="80">
                <a:latin typeface="Times New Roman"/>
                <a:cs typeface="Times New Roman"/>
              </a:rPr>
              <a:t>m</a:t>
            </a:r>
            <a:r>
              <a:rPr dirty="0" sz="2600" spc="90">
                <a:latin typeface="微软雅黑"/>
                <a:cs typeface="微软雅黑"/>
              </a:rPr>
              <a:t>位移的过程所做</a:t>
            </a:r>
            <a:r>
              <a:rPr dirty="0" sz="2600">
                <a:latin typeface="微软雅黑"/>
                <a:cs typeface="微软雅黑"/>
              </a:rPr>
              <a:t>的 </a:t>
            </a:r>
            <a:r>
              <a:rPr dirty="0" sz="2600">
                <a:latin typeface="微软雅黑"/>
                <a:cs typeface="微软雅黑"/>
              </a:rPr>
              <a:t>功，即</a:t>
            </a:r>
            <a:r>
              <a:rPr dirty="0" sz="2600">
                <a:latin typeface="Times New Roman"/>
                <a:cs typeface="Times New Roman"/>
              </a:rPr>
              <a:t>1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>
                <a:latin typeface="Times New Roman"/>
                <a:cs typeface="Times New Roman"/>
              </a:rPr>
              <a:t>J</a:t>
            </a:r>
            <a:r>
              <a:rPr dirty="0" sz="2600" spc="-5">
                <a:latin typeface="微软雅黑"/>
                <a:cs typeface="微软雅黑"/>
              </a:rPr>
              <a:t>＝</a:t>
            </a:r>
            <a:r>
              <a:rPr dirty="0" sz="2600" spc="-5">
                <a:latin typeface="Times New Roman"/>
                <a:cs typeface="Times New Roman"/>
              </a:rPr>
              <a:t>1 N</a:t>
            </a:r>
            <a:r>
              <a:rPr dirty="0" sz="2600" spc="-5">
                <a:latin typeface="微软雅黑"/>
                <a:cs typeface="微软雅黑"/>
              </a:rPr>
              <a:t>×</a:t>
            </a:r>
            <a:r>
              <a:rPr dirty="0" sz="2600" spc="-5">
                <a:latin typeface="Times New Roman"/>
                <a:cs typeface="Times New Roman"/>
              </a:rPr>
              <a:t>1 m</a:t>
            </a:r>
            <a:r>
              <a:rPr dirty="0" sz="2600" spc="-5">
                <a:latin typeface="微软雅黑"/>
                <a:cs typeface="微软雅黑"/>
              </a:rPr>
              <a:t>＝</a:t>
            </a:r>
            <a:r>
              <a:rPr dirty="0" sz="2600" spc="-5">
                <a:latin typeface="Times New Roman"/>
                <a:cs typeface="Times New Roman"/>
              </a:rPr>
              <a:t>1 N·m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3148" y="1525524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8" y="473963"/>
                </a:lnTo>
                <a:lnTo>
                  <a:pt x="48145" y="467780"/>
                </a:lnTo>
                <a:lnTo>
                  <a:pt x="22888" y="450832"/>
                </a:lnTo>
                <a:lnTo>
                  <a:pt x="5999" y="425638"/>
                </a:lnTo>
                <a:lnTo>
                  <a:pt x="0" y="394715"/>
                </a:lnTo>
                <a:lnTo>
                  <a:pt x="0" y="79247"/>
                </a:lnTo>
                <a:lnTo>
                  <a:pt x="5999" y="48347"/>
                </a:lnTo>
                <a:lnTo>
                  <a:pt x="22888" y="23160"/>
                </a:lnTo>
                <a:lnTo>
                  <a:pt x="48145" y="6204"/>
                </a:lnTo>
                <a:lnTo>
                  <a:pt x="79248" y="0"/>
                </a:lnTo>
                <a:lnTo>
                  <a:pt x="3014472" y="0"/>
                </a:lnTo>
                <a:lnTo>
                  <a:pt x="3045074" y="6204"/>
                </a:lnTo>
                <a:lnTo>
                  <a:pt x="3070164" y="23160"/>
                </a:lnTo>
                <a:lnTo>
                  <a:pt x="3087220" y="48347"/>
                </a:lnTo>
                <a:lnTo>
                  <a:pt x="3093719" y="79247"/>
                </a:lnTo>
                <a:lnTo>
                  <a:pt x="3093719" y="394715"/>
                </a:lnTo>
                <a:lnTo>
                  <a:pt x="3087220" y="425638"/>
                </a:lnTo>
                <a:lnTo>
                  <a:pt x="3070164" y="450832"/>
                </a:lnTo>
                <a:lnTo>
                  <a:pt x="3045074" y="467780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8348" y="1376172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1479"/>
                </a:lnTo>
                <a:lnTo>
                  <a:pt x="348995" y="0"/>
                </a:lnTo>
                <a:lnTo>
                  <a:pt x="760476" y="348995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8488" y="1526222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要点梳理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748" y="1051560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7" y="473963"/>
                </a:lnTo>
                <a:lnTo>
                  <a:pt x="48502" y="467637"/>
                </a:lnTo>
                <a:lnTo>
                  <a:pt x="23364" y="450642"/>
                </a:lnTo>
                <a:lnTo>
                  <a:pt x="6356" y="425495"/>
                </a:lnTo>
                <a:lnTo>
                  <a:pt x="0" y="394715"/>
                </a:lnTo>
                <a:lnTo>
                  <a:pt x="0" y="79247"/>
                </a:lnTo>
                <a:lnTo>
                  <a:pt x="6356" y="48204"/>
                </a:lnTo>
                <a:lnTo>
                  <a:pt x="23364" y="22969"/>
                </a:lnTo>
                <a:lnTo>
                  <a:pt x="48502" y="6062"/>
                </a:lnTo>
                <a:lnTo>
                  <a:pt x="79247" y="0"/>
                </a:lnTo>
                <a:lnTo>
                  <a:pt x="3014472" y="0"/>
                </a:lnTo>
                <a:lnTo>
                  <a:pt x="3045431" y="6062"/>
                </a:lnTo>
                <a:lnTo>
                  <a:pt x="3070640" y="22969"/>
                </a:lnTo>
                <a:lnTo>
                  <a:pt x="3087577" y="48204"/>
                </a:lnTo>
                <a:lnTo>
                  <a:pt x="3093719" y="79247"/>
                </a:lnTo>
                <a:lnTo>
                  <a:pt x="3093719" y="394715"/>
                </a:lnTo>
                <a:lnTo>
                  <a:pt x="3087577" y="425495"/>
                </a:lnTo>
                <a:lnTo>
                  <a:pt x="3070640" y="450642"/>
                </a:lnTo>
                <a:lnTo>
                  <a:pt x="3045431" y="467637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5947" y="902208"/>
            <a:ext cx="762000" cy="760730"/>
          </a:xfrm>
          <a:custGeom>
            <a:avLst/>
            <a:gdLst/>
            <a:ahLst/>
            <a:cxnLst/>
            <a:rect l="l" t="t" r="r" b="b"/>
            <a:pathLst>
              <a:path w="762000" h="760730">
                <a:moveTo>
                  <a:pt x="413003" y="760475"/>
                </a:moveTo>
                <a:lnTo>
                  <a:pt x="0" y="411479"/>
                </a:lnTo>
                <a:lnTo>
                  <a:pt x="348996" y="0"/>
                </a:lnTo>
                <a:lnTo>
                  <a:pt x="762000" y="347471"/>
                </a:lnTo>
                <a:lnTo>
                  <a:pt x="413003" y="760475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1417" y="1052195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深化提升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619" y="1881632"/>
            <a:ext cx="8446135" cy="2997200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marL="839469" indent="-826769">
              <a:lnSpc>
                <a:spcPct val="100000"/>
              </a:lnSpc>
              <a:spcBef>
                <a:spcPts val="1655"/>
              </a:spcBef>
              <a:buSzPct val="96153"/>
              <a:buAutoNum type="arabicPlain"/>
              <a:tabLst>
                <a:tab pos="839469" algn="l"/>
              </a:tabLst>
            </a:pPr>
            <a:r>
              <a:rPr dirty="0" sz="2600">
                <a:latin typeface="微软雅黑"/>
                <a:cs typeface="微软雅黑"/>
              </a:rPr>
              <a:t>做功的两个条件：力和物体在力的方向上发生位移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839469" indent="-826769">
              <a:lnSpc>
                <a:spcPct val="100000"/>
              </a:lnSpc>
              <a:spcBef>
                <a:spcPts val="1560"/>
              </a:spcBef>
              <a:buSzPct val="96153"/>
              <a:buAutoNum type="arabicPlain"/>
              <a:tabLst>
                <a:tab pos="839469" algn="l"/>
              </a:tabLst>
            </a:pPr>
            <a:r>
              <a:rPr dirty="0" sz="2600">
                <a:latin typeface="微软雅黑"/>
                <a:cs typeface="微软雅黑"/>
              </a:rPr>
              <a:t>公式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微软雅黑"/>
                <a:cs typeface="微软雅黑"/>
              </a:rPr>
              <a:t>＝</a:t>
            </a:r>
            <a:r>
              <a:rPr dirty="0" sz="2600" spc="-5" i="1">
                <a:latin typeface="Times New Roman"/>
                <a:cs typeface="Times New Roman"/>
              </a:rPr>
              <a:t>Fl</a:t>
            </a:r>
            <a:r>
              <a:rPr dirty="0" sz="2600" spc="-5">
                <a:latin typeface="Times New Roman"/>
                <a:cs typeface="Times New Roman"/>
              </a:rPr>
              <a:t>cos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α</a:t>
            </a:r>
            <a:r>
              <a:rPr dirty="0" sz="2600">
                <a:latin typeface="微软雅黑"/>
                <a:cs typeface="微软雅黑"/>
              </a:rPr>
              <a:t>适用于恒力做功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839469" indent="-826769">
              <a:lnSpc>
                <a:spcPct val="100000"/>
              </a:lnSpc>
              <a:spcBef>
                <a:spcPts val="1560"/>
              </a:spcBef>
              <a:buSzPct val="96153"/>
              <a:buAutoNum type="arabicPlain"/>
              <a:tabLst>
                <a:tab pos="839469" algn="l"/>
              </a:tabLst>
            </a:pPr>
            <a:r>
              <a:rPr dirty="0" sz="2600">
                <a:latin typeface="微软雅黑"/>
                <a:cs typeface="微软雅黑"/>
              </a:rPr>
              <a:t>功是标量，没有方向，但是有正负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  <a:p>
            <a:pPr marL="12700" marR="40005">
              <a:lnSpc>
                <a:spcPct val="150000"/>
              </a:lnSpc>
              <a:buSzPct val="96153"/>
              <a:buAutoNum type="arabicPlain"/>
              <a:tabLst>
                <a:tab pos="874394" algn="l"/>
              </a:tabLst>
            </a:pPr>
            <a:r>
              <a:rPr dirty="0" sz="2600" spc="95">
                <a:latin typeface="微软雅黑"/>
                <a:cs typeface="微软雅黑"/>
              </a:rPr>
              <a:t>功是过程量，描述的是力在</a:t>
            </a:r>
            <a:r>
              <a:rPr dirty="0" sz="2600" spc="100">
                <a:latin typeface="微软雅黑"/>
                <a:cs typeface="微软雅黑"/>
              </a:rPr>
              <a:t>物体沿力的方向发生</a:t>
            </a:r>
            <a:r>
              <a:rPr dirty="0" sz="2600">
                <a:latin typeface="微软雅黑"/>
                <a:cs typeface="微软雅黑"/>
              </a:rPr>
              <a:t>位 </a:t>
            </a:r>
            <a:r>
              <a:rPr dirty="0" sz="2600">
                <a:latin typeface="微软雅黑"/>
                <a:cs typeface="微软雅黑"/>
              </a:rPr>
              <a:t>移的过程中的积累效应</a:t>
            </a:r>
            <a:r>
              <a:rPr dirty="0" sz="2600" spc="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8263" y="2020823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8" y="473963"/>
                </a:lnTo>
                <a:lnTo>
                  <a:pt x="48647" y="467687"/>
                </a:lnTo>
                <a:lnTo>
                  <a:pt x="23560" y="450708"/>
                </a:lnTo>
                <a:lnTo>
                  <a:pt x="6504" y="425545"/>
                </a:lnTo>
                <a:lnTo>
                  <a:pt x="0" y="394715"/>
                </a:lnTo>
                <a:lnTo>
                  <a:pt x="0" y="79248"/>
                </a:lnTo>
                <a:lnTo>
                  <a:pt x="6504" y="48259"/>
                </a:lnTo>
                <a:lnTo>
                  <a:pt x="23560" y="23040"/>
                </a:lnTo>
                <a:lnTo>
                  <a:pt x="48647" y="6113"/>
                </a:lnTo>
                <a:lnTo>
                  <a:pt x="79248" y="0"/>
                </a:lnTo>
                <a:lnTo>
                  <a:pt x="3014472" y="0"/>
                </a:lnTo>
                <a:lnTo>
                  <a:pt x="3045574" y="6113"/>
                </a:lnTo>
                <a:lnTo>
                  <a:pt x="3070831" y="23040"/>
                </a:lnTo>
                <a:lnTo>
                  <a:pt x="3087720" y="48259"/>
                </a:lnTo>
                <a:lnTo>
                  <a:pt x="3093720" y="79248"/>
                </a:lnTo>
                <a:lnTo>
                  <a:pt x="3093720" y="394715"/>
                </a:lnTo>
                <a:lnTo>
                  <a:pt x="3087720" y="425545"/>
                </a:lnTo>
                <a:lnTo>
                  <a:pt x="3070831" y="450708"/>
                </a:lnTo>
                <a:lnTo>
                  <a:pt x="3045574" y="467687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463" y="1871472"/>
            <a:ext cx="762000" cy="760730"/>
          </a:xfrm>
          <a:custGeom>
            <a:avLst/>
            <a:gdLst/>
            <a:ahLst/>
            <a:cxnLst/>
            <a:rect l="l" t="t" r="r" b="b"/>
            <a:pathLst>
              <a:path w="762000" h="760730">
                <a:moveTo>
                  <a:pt x="413004" y="760476"/>
                </a:moveTo>
                <a:lnTo>
                  <a:pt x="0" y="411479"/>
                </a:lnTo>
                <a:lnTo>
                  <a:pt x="348995" y="0"/>
                </a:lnTo>
                <a:lnTo>
                  <a:pt x="761999" y="347471"/>
                </a:lnTo>
                <a:lnTo>
                  <a:pt x="413004" y="760476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1524" y="2028240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情境导学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7785" y="185823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14350">
              <a:lnSpc>
                <a:spcPct val="100000"/>
              </a:lnSpc>
              <a:spcBef>
                <a:spcPts val="95"/>
              </a:spcBef>
            </a:pPr>
            <a:r>
              <a:rPr dirty="0"/>
              <a:t>正功和负</a:t>
            </a:r>
            <a:r>
              <a:rPr dirty="0" spc="-20"/>
              <a:t>功</a:t>
            </a:r>
          </a:p>
        </p:txBody>
      </p:sp>
      <p:sp>
        <p:nvSpPr>
          <p:cNvPr id="7" name="object 7"/>
          <p:cNvSpPr/>
          <p:nvPr/>
        </p:nvSpPr>
        <p:spPr>
          <a:xfrm>
            <a:off x="3236976" y="1400555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36620" y="1624583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29867" y="3048000"/>
            <a:ext cx="3270504" cy="2206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22520" y="3099816"/>
            <a:ext cx="3372612" cy="2168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1117091"/>
            <a:ext cx="3092450" cy="475615"/>
          </a:xfrm>
          <a:custGeom>
            <a:avLst/>
            <a:gdLst/>
            <a:ahLst/>
            <a:cxnLst/>
            <a:rect l="l" t="t" r="r" b="b"/>
            <a:pathLst>
              <a:path w="3092450" h="475615">
                <a:moveTo>
                  <a:pt x="3014472" y="475488"/>
                </a:moveTo>
                <a:lnTo>
                  <a:pt x="77724" y="475488"/>
                </a:lnTo>
                <a:lnTo>
                  <a:pt x="47288" y="468875"/>
                </a:lnTo>
                <a:lnTo>
                  <a:pt x="22412" y="451785"/>
                </a:lnTo>
                <a:lnTo>
                  <a:pt x="5761" y="426733"/>
                </a:lnTo>
                <a:lnTo>
                  <a:pt x="0" y="396240"/>
                </a:lnTo>
                <a:lnTo>
                  <a:pt x="0" y="79248"/>
                </a:lnTo>
                <a:lnTo>
                  <a:pt x="5761" y="48775"/>
                </a:lnTo>
                <a:lnTo>
                  <a:pt x="22412" y="23731"/>
                </a:lnTo>
                <a:lnTo>
                  <a:pt x="47288" y="6633"/>
                </a:lnTo>
                <a:lnTo>
                  <a:pt x="77724" y="0"/>
                </a:lnTo>
                <a:lnTo>
                  <a:pt x="3014472" y="0"/>
                </a:lnTo>
                <a:lnTo>
                  <a:pt x="3044836" y="6633"/>
                </a:lnTo>
                <a:lnTo>
                  <a:pt x="3069688" y="23731"/>
                </a:lnTo>
                <a:lnTo>
                  <a:pt x="3086363" y="48775"/>
                </a:lnTo>
                <a:lnTo>
                  <a:pt x="3092196" y="79248"/>
                </a:lnTo>
                <a:lnTo>
                  <a:pt x="3092196" y="396240"/>
                </a:lnTo>
                <a:lnTo>
                  <a:pt x="3086363" y="426733"/>
                </a:lnTo>
                <a:lnTo>
                  <a:pt x="3069688" y="451785"/>
                </a:lnTo>
                <a:lnTo>
                  <a:pt x="3044836" y="468875"/>
                </a:lnTo>
                <a:lnTo>
                  <a:pt x="3014472" y="475488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324" y="967739"/>
            <a:ext cx="760730" cy="762000"/>
          </a:xfrm>
          <a:custGeom>
            <a:avLst/>
            <a:gdLst/>
            <a:ahLst/>
            <a:cxnLst/>
            <a:rect l="l" t="t" r="r" b="b"/>
            <a:pathLst>
              <a:path w="760730" h="762000">
                <a:moveTo>
                  <a:pt x="411480" y="762000"/>
                </a:moveTo>
                <a:lnTo>
                  <a:pt x="0" y="413004"/>
                </a:lnTo>
                <a:lnTo>
                  <a:pt x="347471" y="0"/>
                </a:lnTo>
                <a:lnTo>
                  <a:pt x="760476" y="348996"/>
                </a:lnTo>
                <a:lnTo>
                  <a:pt x="411480" y="76200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6977" y="1118742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要点梳理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094" y="1776133"/>
            <a:ext cx="434149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黑体"/>
                <a:cs typeface="黑体"/>
              </a:rPr>
              <a:t>力对物体做正功和负功的条</a:t>
            </a:r>
            <a:r>
              <a:rPr dirty="0" sz="2600" spc="-10" b="1">
                <a:latin typeface="黑体"/>
                <a:cs typeface="黑体"/>
              </a:rPr>
              <a:t>件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4694" y="2380018"/>
            <a:ext cx="261112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微软雅黑"/>
                <a:cs typeface="微软雅黑"/>
              </a:rPr>
              <a:t>由</a:t>
            </a:r>
            <a:r>
              <a:rPr dirty="0" sz="2600" spc="-5" i="1">
                <a:latin typeface="Times New Roman"/>
                <a:cs typeface="Times New Roman"/>
              </a:rPr>
              <a:t>W</a:t>
            </a:r>
            <a:r>
              <a:rPr dirty="0" sz="2600" spc="-5">
                <a:latin typeface="微软雅黑"/>
                <a:cs typeface="微软雅黑"/>
              </a:rPr>
              <a:t>＝</a:t>
            </a:r>
            <a:r>
              <a:rPr dirty="0" sz="2600" spc="-5" i="1">
                <a:latin typeface="Times New Roman"/>
                <a:cs typeface="Times New Roman"/>
              </a:rPr>
              <a:t>Fl</a:t>
            </a:r>
            <a:r>
              <a:rPr dirty="0" sz="2600" spc="-5">
                <a:latin typeface="Times New Roman"/>
                <a:cs typeface="Times New Roman"/>
              </a:rPr>
              <a:t>cos</a:t>
            </a:r>
            <a:r>
              <a:rPr dirty="0" sz="2600" spc="-70">
                <a:latin typeface="Times New Roman"/>
                <a:cs typeface="Times New Roman"/>
              </a:rPr>
              <a:t> </a:t>
            </a:r>
            <a:r>
              <a:rPr dirty="0" sz="2600" spc="-5" i="1">
                <a:latin typeface="Times New Roman"/>
                <a:cs typeface="Times New Roman"/>
              </a:rPr>
              <a:t>α</a:t>
            </a:r>
            <a:r>
              <a:rPr dirty="0" sz="2600">
                <a:latin typeface="微软雅黑"/>
                <a:cs typeface="微软雅黑"/>
              </a:rPr>
              <a:t>可</a:t>
            </a:r>
            <a:r>
              <a:rPr dirty="0" sz="2600" spc="5">
                <a:latin typeface="微软雅黑"/>
                <a:cs typeface="微软雅黑"/>
              </a:rPr>
              <a:t>知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5719" y="3271811"/>
            <a:ext cx="19240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34740" y="3617976"/>
            <a:ext cx="3166871" cy="25054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98297" y="3062427"/>
            <a:ext cx="6636384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318510" algn="l"/>
              </a:tabLst>
            </a:pPr>
            <a:r>
              <a:rPr dirty="0" sz="2600" spc="-15">
                <a:latin typeface="Times New Roman"/>
                <a:cs typeface="Times New Roman"/>
              </a:rPr>
              <a:t>(1)</a:t>
            </a:r>
            <a:r>
              <a:rPr dirty="0" sz="2600" spc="20">
                <a:latin typeface="微软雅黑"/>
                <a:cs typeface="微软雅黑"/>
              </a:rPr>
              <a:t>当</a:t>
            </a:r>
            <a:r>
              <a:rPr dirty="0" sz="2600" spc="-15" i="1">
                <a:latin typeface="Times New Roman"/>
                <a:cs typeface="Times New Roman"/>
              </a:rPr>
              <a:t>α</a:t>
            </a:r>
            <a:r>
              <a:rPr dirty="0" sz="2600" spc="-15">
                <a:latin typeface="微软雅黑"/>
                <a:cs typeface="微软雅黑"/>
              </a:rPr>
              <a:t>＝</a:t>
            </a:r>
            <a:r>
              <a:rPr dirty="0" u="sng" baseline="32051" sz="3900" spc="-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r>
              <a:rPr dirty="0" sz="2600" spc="25">
                <a:latin typeface="微软雅黑"/>
                <a:cs typeface="微软雅黑"/>
              </a:rPr>
              <a:t>时</a:t>
            </a:r>
            <a:r>
              <a:rPr dirty="0" sz="2600" spc="30">
                <a:latin typeface="微软雅黑"/>
                <a:cs typeface="微软雅黑"/>
              </a:rPr>
              <a:t>，</a:t>
            </a:r>
            <a:r>
              <a:rPr dirty="0" sz="2600" spc="30" i="1">
                <a:latin typeface="Times New Roman"/>
                <a:cs typeface="Times New Roman"/>
              </a:rPr>
              <a:t>W</a:t>
            </a:r>
            <a:r>
              <a:rPr dirty="0" sz="2600" spc="30">
                <a:latin typeface="微软雅黑"/>
                <a:cs typeface="微软雅黑"/>
              </a:rPr>
              <a:t>＝</a:t>
            </a:r>
            <a:r>
              <a:rPr dirty="0" sz="2600" spc="30">
                <a:latin typeface="Times New Roman"/>
                <a:cs typeface="Times New Roman"/>
              </a:rPr>
              <a:t>_</a:t>
            </a:r>
            <a:r>
              <a:rPr dirty="0" u="heavy" baseline="2136" sz="3900" spc="44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	</a:t>
            </a:r>
            <a:r>
              <a:rPr dirty="0" sz="2600" spc="25">
                <a:latin typeface="微软雅黑"/>
                <a:cs typeface="微软雅黑"/>
              </a:rPr>
              <a:t>，</a:t>
            </a:r>
            <a:r>
              <a:rPr dirty="0" sz="2600" spc="-50">
                <a:latin typeface="微软雅黑"/>
                <a:cs typeface="微软雅黑"/>
              </a:rPr>
              <a:t>力</a:t>
            </a:r>
            <a:r>
              <a:rPr dirty="0" sz="2600" spc="25">
                <a:latin typeface="微软雅黑"/>
                <a:cs typeface="微软雅黑"/>
              </a:rPr>
              <a:t>对</a:t>
            </a:r>
            <a:r>
              <a:rPr dirty="0" sz="2600" spc="-65">
                <a:latin typeface="微软雅黑"/>
                <a:cs typeface="微软雅黑"/>
              </a:rPr>
              <a:t>物</a:t>
            </a:r>
            <a:r>
              <a:rPr dirty="0" sz="2600" spc="20">
                <a:latin typeface="微软雅黑"/>
                <a:cs typeface="微软雅黑"/>
              </a:rPr>
              <a:t>体</a:t>
            </a:r>
            <a:r>
              <a:rPr dirty="0" sz="2600" spc="10">
                <a:latin typeface="Times New Roman"/>
                <a:cs typeface="Times New Roman"/>
              </a:rPr>
              <a:t>_</a:t>
            </a:r>
            <a:r>
              <a:rPr dirty="0" baseline="4273" sz="3900" spc="-607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u="heavy" baseline="4273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不做</a:t>
            </a:r>
            <a:r>
              <a:rPr dirty="0" u="heavy" baseline="4273" sz="3900" spc="-419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功</a:t>
            </a:r>
            <a:r>
              <a:rPr dirty="0" sz="2600" spc="-10">
                <a:latin typeface="Times New Roman"/>
                <a:cs typeface="Times New Roman"/>
              </a:rPr>
              <a:t>_</a:t>
            </a:r>
            <a:r>
              <a:rPr dirty="0" sz="2600" spc="-10">
                <a:latin typeface="微软雅黑"/>
                <a:cs typeface="微软雅黑"/>
              </a:rPr>
              <a:t>；</a:t>
            </a:r>
            <a:endParaRPr sz="26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1117091"/>
            <a:ext cx="3092450" cy="475615"/>
          </a:xfrm>
          <a:custGeom>
            <a:avLst/>
            <a:gdLst/>
            <a:ahLst/>
            <a:cxnLst/>
            <a:rect l="l" t="t" r="r" b="b"/>
            <a:pathLst>
              <a:path w="3092450" h="475615">
                <a:moveTo>
                  <a:pt x="3014472" y="475488"/>
                </a:moveTo>
                <a:lnTo>
                  <a:pt x="77724" y="475488"/>
                </a:lnTo>
                <a:lnTo>
                  <a:pt x="47288" y="468875"/>
                </a:lnTo>
                <a:lnTo>
                  <a:pt x="22412" y="451785"/>
                </a:lnTo>
                <a:lnTo>
                  <a:pt x="5761" y="426733"/>
                </a:lnTo>
                <a:lnTo>
                  <a:pt x="0" y="396240"/>
                </a:lnTo>
                <a:lnTo>
                  <a:pt x="0" y="79248"/>
                </a:lnTo>
                <a:lnTo>
                  <a:pt x="5761" y="48775"/>
                </a:lnTo>
                <a:lnTo>
                  <a:pt x="22412" y="23731"/>
                </a:lnTo>
                <a:lnTo>
                  <a:pt x="47288" y="6633"/>
                </a:lnTo>
                <a:lnTo>
                  <a:pt x="77724" y="0"/>
                </a:lnTo>
                <a:lnTo>
                  <a:pt x="3014472" y="0"/>
                </a:lnTo>
                <a:lnTo>
                  <a:pt x="3044836" y="6633"/>
                </a:lnTo>
                <a:lnTo>
                  <a:pt x="3069688" y="23731"/>
                </a:lnTo>
                <a:lnTo>
                  <a:pt x="3086363" y="48775"/>
                </a:lnTo>
                <a:lnTo>
                  <a:pt x="3092196" y="79248"/>
                </a:lnTo>
                <a:lnTo>
                  <a:pt x="3092196" y="396240"/>
                </a:lnTo>
                <a:lnTo>
                  <a:pt x="3086363" y="426733"/>
                </a:lnTo>
                <a:lnTo>
                  <a:pt x="3069688" y="451785"/>
                </a:lnTo>
                <a:lnTo>
                  <a:pt x="3044836" y="468875"/>
                </a:lnTo>
                <a:lnTo>
                  <a:pt x="3014472" y="475488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6324" y="967739"/>
            <a:ext cx="760730" cy="762000"/>
          </a:xfrm>
          <a:custGeom>
            <a:avLst/>
            <a:gdLst/>
            <a:ahLst/>
            <a:cxnLst/>
            <a:rect l="l" t="t" r="r" b="b"/>
            <a:pathLst>
              <a:path w="760730" h="762000">
                <a:moveTo>
                  <a:pt x="411480" y="762000"/>
                </a:moveTo>
                <a:lnTo>
                  <a:pt x="0" y="413004"/>
                </a:lnTo>
                <a:lnTo>
                  <a:pt x="347471" y="0"/>
                </a:lnTo>
                <a:lnTo>
                  <a:pt x="760476" y="348996"/>
                </a:lnTo>
                <a:lnTo>
                  <a:pt x="411480" y="762000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16977" y="1118742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要点梳理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094" y="1776133"/>
            <a:ext cx="4341495" cy="4229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黑体"/>
                <a:cs typeface="黑体"/>
              </a:rPr>
              <a:t>力对物体做正功和负功的条</a:t>
            </a:r>
            <a:r>
              <a:rPr dirty="0" sz="2600" spc="-10" b="1">
                <a:latin typeface="黑体"/>
                <a:cs typeface="黑体"/>
              </a:rPr>
              <a:t>件</a:t>
            </a:r>
            <a:endParaRPr sz="2600">
              <a:latin typeface="黑体"/>
              <a:cs typeface="黑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4424" y="2513685"/>
            <a:ext cx="19240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2808" y="3303003"/>
            <a:ext cx="192405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10">
                <a:latin typeface="Times New Roman"/>
                <a:cs typeface="Times New Roman"/>
              </a:rPr>
              <a:t>2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934" y="3093783"/>
            <a:ext cx="1154430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778885" algn="l"/>
                <a:tab pos="9552305" algn="l"/>
              </a:tabLst>
            </a:pPr>
            <a:r>
              <a:rPr dirty="0" sz="2600" spc="20">
                <a:latin typeface="微软雅黑"/>
                <a:cs typeface="微软雅黑"/>
              </a:rPr>
              <a:t>（</a:t>
            </a:r>
            <a:r>
              <a:rPr dirty="0" sz="2600" spc="-30">
                <a:latin typeface="Times New Roman"/>
                <a:cs typeface="Times New Roman"/>
              </a:rPr>
              <a:t>3</a:t>
            </a:r>
            <a:r>
              <a:rPr dirty="0" sz="2600" spc="20">
                <a:latin typeface="微软雅黑"/>
                <a:cs typeface="微软雅黑"/>
              </a:rPr>
              <a:t>）</a:t>
            </a:r>
            <a:r>
              <a:rPr dirty="0" sz="2600" spc="-55">
                <a:latin typeface="微软雅黑"/>
                <a:cs typeface="微软雅黑"/>
              </a:rPr>
              <a:t>当</a:t>
            </a:r>
            <a:r>
              <a:rPr dirty="0" u="sng" baseline="32051" sz="3900" spc="44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r>
              <a:rPr dirty="0" sz="2600" spc="-50">
                <a:latin typeface="Times New Roman"/>
                <a:cs typeface="Times New Roman"/>
              </a:rPr>
              <a:t>&lt;</a:t>
            </a:r>
            <a:r>
              <a:rPr dirty="0" sz="2600" spc="55" i="1">
                <a:latin typeface="Times New Roman"/>
                <a:cs typeface="Times New Roman"/>
              </a:rPr>
              <a:t>α</a:t>
            </a:r>
            <a:r>
              <a:rPr dirty="0" sz="2600" spc="-55">
                <a:latin typeface="宋体"/>
                <a:cs typeface="宋体"/>
              </a:rPr>
              <a:t>≤</a:t>
            </a:r>
            <a:r>
              <a:rPr dirty="0" sz="2600" spc="30">
                <a:latin typeface="Times New Roman"/>
                <a:cs typeface="Times New Roman"/>
              </a:rPr>
              <a:t>π</a:t>
            </a:r>
            <a:r>
              <a:rPr dirty="0" sz="2600" spc="25">
                <a:latin typeface="微软雅黑"/>
                <a:cs typeface="微软雅黑"/>
              </a:rPr>
              <a:t>时</a:t>
            </a:r>
            <a:r>
              <a:rPr dirty="0" sz="2600" spc="-60">
                <a:latin typeface="微软雅黑"/>
                <a:cs typeface="微软雅黑"/>
              </a:rPr>
              <a:t>，</a:t>
            </a:r>
            <a:r>
              <a:rPr dirty="0" sz="2600" spc="-70" i="1">
                <a:latin typeface="Times New Roman"/>
                <a:cs typeface="Times New Roman"/>
              </a:rPr>
              <a:t>W</a:t>
            </a:r>
            <a:r>
              <a:rPr dirty="0" sz="2600" spc="45" i="1">
                <a:latin typeface="Times New Roman"/>
                <a:cs typeface="Times New Roman"/>
              </a:rPr>
              <a:t>_</a:t>
            </a:r>
            <a:r>
              <a:rPr dirty="0" sz="2600" spc="-434" i="1">
                <a:latin typeface="Times New Roman"/>
                <a:cs typeface="Times New Roman"/>
              </a:rPr>
              <a:t>_</a:t>
            </a:r>
            <a:r>
              <a:rPr dirty="0" baseline="5341" sz="3900">
                <a:solidFill>
                  <a:srgbClr val="C00000"/>
                </a:solidFill>
                <a:latin typeface="Times New Roman"/>
                <a:cs typeface="Times New Roman"/>
              </a:rPr>
              <a:t>&lt;</a:t>
            </a:r>
            <a:r>
              <a:rPr dirty="0" baseline="5341" sz="390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2600" spc="45">
                <a:latin typeface="Times New Roman"/>
                <a:cs typeface="Times New Roman"/>
              </a:rPr>
              <a:t>0</a:t>
            </a:r>
            <a:r>
              <a:rPr dirty="0" sz="2600" spc="25">
                <a:latin typeface="微软雅黑"/>
                <a:cs typeface="微软雅黑"/>
              </a:rPr>
              <a:t>，</a:t>
            </a:r>
            <a:r>
              <a:rPr dirty="0" sz="2600" spc="-50">
                <a:latin typeface="微软雅黑"/>
                <a:cs typeface="微软雅黑"/>
              </a:rPr>
              <a:t>力</a:t>
            </a:r>
            <a:r>
              <a:rPr dirty="0" sz="2600" spc="25">
                <a:latin typeface="微软雅黑"/>
                <a:cs typeface="微软雅黑"/>
              </a:rPr>
              <a:t>对物</a:t>
            </a:r>
            <a:r>
              <a:rPr dirty="0" sz="2600" spc="-50">
                <a:latin typeface="微软雅黑"/>
                <a:cs typeface="微软雅黑"/>
              </a:rPr>
              <a:t>体</a:t>
            </a:r>
            <a:r>
              <a:rPr dirty="0" sz="2600">
                <a:latin typeface="微软雅黑"/>
                <a:cs typeface="微软雅黑"/>
              </a:rPr>
              <a:t>做</a:t>
            </a:r>
            <a:r>
              <a:rPr dirty="0" u="heavy" baseline="4273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4273" sz="3900" spc="-63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4273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负</a:t>
            </a:r>
            <a:r>
              <a:rPr dirty="0" u="heavy" baseline="4273" sz="3900" spc="652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功</a:t>
            </a:r>
            <a:r>
              <a:rPr dirty="0" sz="2600" spc="-40">
                <a:latin typeface="Times New Roman"/>
                <a:cs typeface="Times New Roman"/>
              </a:rPr>
              <a:t>_</a:t>
            </a:r>
            <a:r>
              <a:rPr dirty="0" sz="2600" spc="25">
                <a:latin typeface="微软雅黑"/>
                <a:cs typeface="微软雅黑"/>
              </a:rPr>
              <a:t>，</a:t>
            </a:r>
            <a:r>
              <a:rPr dirty="0" sz="2600" spc="-50">
                <a:latin typeface="微软雅黑"/>
                <a:cs typeface="微软雅黑"/>
              </a:rPr>
              <a:t>或</a:t>
            </a:r>
            <a:r>
              <a:rPr dirty="0" sz="2600" spc="25">
                <a:latin typeface="微软雅黑"/>
                <a:cs typeface="微软雅黑"/>
              </a:rPr>
              <a:t>称物</a:t>
            </a:r>
            <a:r>
              <a:rPr dirty="0" sz="2600" spc="-70">
                <a:latin typeface="微软雅黑"/>
                <a:cs typeface="微软雅黑"/>
              </a:rPr>
              <a:t>体</a:t>
            </a:r>
            <a:r>
              <a:rPr dirty="0" sz="2600" spc="-50">
                <a:latin typeface="Times New Roman"/>
                <a:cs typeface="Times New Roman"/>
              </a:rPr>
              <a:t>_</a:t>
            </a:r>
            <a:r>
              <a:rPr dirty="0" u="heavy" baseline="4273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克</a:t>
            </a:r>
            <a:r>
              <a:rPr dirty="0" u="heavy" baseline="4273" sz="3900" spc="7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服</a:t>
            </a:r>
            <a:r>
              <a:rPr dirty="0" u="heavy" baseline="4273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	</a:t>
            </a:r>
            <a:r>
              <a:rPr dirty="0" sz="2600" spc="25">
                <a:latin typeface="微软雅黑"/>
                <a:cs typeface="微软雅黑"/>
              </a:rPr>
              <a:t>这</a:t>
            </a:r>
            <a:r>
              <a:rPr dirty="0" sz="2600" spc="-50">
                <a:latin typeface="微软雅黑"/>
                <a:cs typeface="微软雅黑"/>
              </a:rPr>
              <a:t>个</a:t>
            </a:r>
            <a:r>
              <a:rPr dirty="0" sz="2600" spc="25">
                <a:latin typeface="微软雅黑"/>
                <a:cs typeface="微软雅黑"/>
              </a:rPr>
              <a:t>力做</a:t>
            </a:r>
            <a:r>
              <a:rPr dirty="0" sz="2600" spc="-70">
                <a:latin typeface="微软雅黑"/>
                <a:cs typeface="微软雅黑"/>
              </a:rPr>
              <a:t>功</a:t>
            </a:r>
            <a:r>
              <a:rPr dirty="0" sz="2600" spc="25">
                <a:latin typeface="微软雅黑"/>
                <a:cs typeface="微软雅黑"/>
              </a:rPr>
              <a:t>。</a:t>
            </a:r>
            <a:endParaRPr sz="26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5444" y="3842003"/>
            <a:ext cx="3098292" cy="239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1980" y="3843528"/>
            <a:ext cx="3101339" cy="2389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91934" y="2304465"/>
            <a:ext cx="7012940" cy="425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64610" algn="l"/>
                <a:tab pos="6999605" algn="l"/>
              </a:tabLst>
            </a:pPr>
            <a:r>
              <a:rPr dirty="0" sz="2600" spc="20">
                <a:latin typeface="微软雅黑"/>
                <a:cs typeface="微软雅黑"/>
              </a:rPr>
              <a:t>（</a:t>
            </a:r>
            <a:r>
              <a:rPr dirty="0" sz="2600" spc="-30">
                <a:latin typeface="Times New Roman"/>
                <a:cs typeface="Times New Roman"/>
              </a:rPr>
              <a:t>2</a:t>
            </a:r>
            <a:r>
              <a:rPr dirty="0" sz="2600" spc="20">
                <a:latin typeface="微软雅黑"/>
                <a:cs typeface="微软雅黑"/>
              </a:rPr>
              <a:t>）</a:t>
            </a:r>
            <a:r>
              <a:rPr dirty="0" sz="2600" spc="25">
                <a:latin typeface="微软雅黑"/>
                <a:cs typeface="微软雅黑"/>
              </a:rPr>
              <a:t>当</a:t>
            </a:r>
            <a:r>
              <a:rPr dirty="0" sz="2600" spc="-175">
                <a:latin typeface="微软雅黑"/>
                <a:cs typeface="微软雅黑"/>
              </a:rPr>
              <a:t> </a:t>
            </a:r>
            <a:r>
              <a:rPr dirty="0" sz="2600" spc="-30">
                <a:latin typeface="Times New Roman"/>
                <a:cs typeface="Times New Roman"/>
              </a:rPr>
              <a:t>0</a:t>
            </a:r>
            <a:r>
              <a:rPr dirty="0" sz="2600" spc="20">
                <a:latin typeface="宋体"/>
                <a:cs typeface="宋体"/>
              </a:rPr>
              <a:t>≤</a:t>
            </a:r>
            <a:r>
              <a:rPr dirty="0" sz="2600" spc="-20" i="1">
                <a:latin typeface="Times New Roman"/>
                <a:cs typeface="Times New Roman"/>
              </a:rPr>
              <a:t>α</a:t>
            </a:r>
            <a:r>
              <a:rPr dirty="0" sz="2600" spc="25">
                <a:latin typeface="Times New Roman"/>
                <a:cs typeface="Times New Roman"/>
              </a:rPr>
              <a:t>&lt;</a:t>
            </a:r>
            <a:r>
              <a:rPr dirty="0" u="sng" baseline="32051" sz="3900" spc="-67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r>
              <a:rPr dirty="0" sz="2600" spc="25">
                <a:latin typeface="微软雅黑"/>
                <a:cs typeface="微软雅黑"/>
              </a:rPr>
              <a:t>时</a:t>
            </a:r>
            <a:r>
              <a:rPr dirty="0" sz="2600" spc="15">
                <a:latin typeface="微软雅黑"/>
                <a:cs typeface="微软雅黑"/>
              </a:rPr>
              <a:t>，</a:t>
            </a:r>
            <a:r>
              <a:rPr dirty="0" sz="2600" spc="-70" i="1">
                <a:latin typeface="Times New Roman"/>
                <a:cs typeface="Times New Roman"/>
              </a:rPr>
              <a:t>W</a:t>
            </a:r>
            <a:r>
              <a:rPr dirty="0" sz="2600" spc="45" i="1">
                <a:latin typeface="Times New Roman"/>
                <a:cs typeface="Times New Roman"/>
              </a:rPr>
              <a:t>_</a:t>
            </a:r>
            <a:r>
              <a:rPr dirty="0" sz="2600" spc="-295" i="1">
                <a:latin typeface="Times New Roman"/>
                <a:cs typeface="Times New Roman"/>
              </a:rPr>
              <a:t>_</a:t>
            </a:r>
            <a:r>
              <a:rPr dirty="0" baseline="6410" sz="3900">
                <a:solidFill>
                  <a:srgbClr val="C00000"/>
                </a:solidFill>
                <a:latin typeface="Times New Roman"/>
                <a:cs typeface="Times New Roman"/>
              </a:rPr>
              <a:t>&gt;</a:t>
            </a:r>
            <a:r>
              <a:rPr dirty="0" baseline="6410" sz="390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dirty="0" sz="2600" spc="-30">
                <a:latin typeface="Times New Roman"/>
                <a:cs typeface="Times New Roman"/>
              </a:rPr>
              <a:t>0</a:t>
            </a:r>
            <a:r>
              <a:rPr dirty="0" sz="2600" spc="25">
                <a:latin typeface="微软雅黑"/>
                <a:cs typeface="微软雅黑"/>
              </a:rPr>
              <a:t>，</a:t>
            </a:r>
            <a:r>
              <a:rPr dirty="0" sz="2600" spc="-50">
                <a:latin typeface="微软雅黑"/>
                <a:cs typeface="微软雅黑"/>
              </a:rPr>
              <a:t>力</a:t>
            </a:r>
            <a:r>
              <a:rPr dirty="0" sz="2600" spc="25">
                <a:latin typeface="微软雅黑"/>
                <a:cs typeface="微软雅黑"/>
              </a:rPr>
              <a:t>对物</a:t>
            </a:r>
            <a:r>
              <a:rPr dirty="0" sz="2600" spc="-50">
                <a:latin typeface="微软雅黑"/>
                <a:cs typeface="微软雅黑"/>
              </a:rPr>
              <a:t>体</a:t>
            </a:r>
            <a:r>
              <a:rPr dirty="0" sz="2600">
                <a:latin typeface="微软雅黑"/>
                <a:cs typeface="微软雅黑"/>
              </a:rPr>
              <a:t>做</a:t>
            </a:r>
            <a:r>
              <a:rPr dirty="0" sz="2600" spc="175">
                <a:latin typeface="Times New Roman"/>
                <a:cs typeface="Times New Roman"/>
              </a:rPr>
              <a:t>_</a:t>
            </a:r>
            <a:r>
              <a:rPr dirty="0" u="heavy" baseline="4273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正</a:t>
            </a:r>
            <a:r>
              <a:rPr dirty="0" u="heavy" baseline="4273" sz="3900" spc="7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功</a:t>
            </a:r>
            <a:r>
              <a:rPr dirty="0" u="heavy" baseline="4273" sz="3900">
                <a:solidFill>
                  <a:srgbClr val="C00000"/>
                </a:solidFill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	</a:t>
            </a:r>
            <a:endParaRPr baseline="4273" sz="39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3691" y="1069847"/>
            <a:ext cx="3092450" cy="474345"/>
          </a:xfrm>
          <a:custGeom>
            <a:avLst/>
            <a:gdLst/>
            <a:ahLst/>
            <a:cxnLst/>
            <a:rect l="l" t="t" r="r" b="b"/>
            <a:pathLst>
              <a:path w="3092450" h="474344">
                <a:moveTo>
                  <a:pt x="3014472" y="473963"/>
                </a:moveTo>
                <a:lnTo>
                  <a:pt x="77723" y="473963"/>
                </a:lnTo>
                <a:lnTo>
                  <a:pt x="47359" y="468090"/>
                </a:lnTo>
                <a:lnTo>
                  <a:pt x="22507" y="451404"/>
                </a:lnTo>
                <a:lnTo>
                  <a:pt x="5832" y="426567"/>
                </a:lnTo>
                <a:lnTo>
                  <a:pt x="0" y="396239"/>
                </a:lnTo>
                <a:lnTo>
                  <a:pt x="0" y="79247"/>
                </a:lnTo>
                <a:lnTo>
                  <a:pt x="5832" y="48632"/>
                </a:lnTo>
                <a:lnTo>
                  <a:pt x="22507" y="23541"/>
                </a:lnTo>
                <a:lnTo>
                  <a:pt x="47359" y="6490"/>
                </a:lnTo>
                <a:lnTo>
                  <a:pt x="77723" y="0"/>
                </a:lnTo>
                <a:lnTo>
                  <a:pt x="3014472" y="0"/>
                </a:lnTo>
                <a:lnTo>
                  <a:pt x="3044907" y="6490"/>
                </a:lnTo>
                <a:lnTo>
                  <a:pt x="3069783" y="23541"/>
                </a:lnTo>
                <a:lnTo>
                  <a:pt x="3086434" y="48632"/>
                </a:lnTo>
                <a:lnTo>
                  <a:pt x="3092196" y="79247"/>
                </a:lnTo>
                <a:lnTo>
                  <a:pt x="3092196" y="396239"/>
                </a:lnTo>
                <a:lnTo>
                  <a:pt x="3086434" y="426567"/>
                </a:lnTo>
                <a:lnTo>
                  <a:pt x="3069783" y="451404"/>
                </a:lnTo>
                <a:lnTo>
                  <a:pt x="3044907" y="468090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78891" y="920496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3003"/>
                </a:lnTo>
                <a:lnTo>
                  <a:pt x="348995" y="0"/>
                </a:lnTo>
                <a:lnTo>
                  <a:pt x="760476" y="348995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3472" y="1071245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华文楷体"/>
                <a:cs typeface="华文楷体"/>
              </a:rPr>
              <a:t>深化提升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502" y="1765083"/>
            <a:ext cx="3345179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b="1">
                <a:latin typeface="黑体"/>
                <a:cs typeface="黑体"/>
              </a:rPr>
              <a:t>对正、负功意义的认</a:t>
            </a:r>
            <a:r>
              <a:rPr dirty="0" sz="2600" spc="-10" b="1">
                <a:latin typeface="黑体"/>
                <a:cs typeface="黑体"/>
              </a:rPr>
              <a:t>识</a:t>
            </a:r>
            <a:endParaRPr sz="2600">
              <a:latin typeface="黑体"/>
              <a:cs typeface="黑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71169" y="2323503"/>
          <a:ext cx="10990580" cy="301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0130"/>
                <a:gridCol w="5417820"/>
                <a:gridCol w="4513580"/>
              </a:tblGrid>
              <a:tr h="62928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2600">
                          <a:latin typeface="微软雅黑"/>
                          <a:cs typeface="微软雅黑"/>
                        </a:rPr>
                        <a:t>项</a:t>
                      </a:r>
                      <a:r>
                        <a:rPr dirty="0" sz="2600" spc="5">
                          <a:latin typeface="微软雅黑"/>
                          <a:cs typeface="微软雅黑"/>
                        </a:rPr>
                        <a:t>目</a:t>
                      </a:r>
                      <a:endParaRPr sz="2600">
                        <a:latin typeface="微软雅黑"/>
                        <a:cs typeface="微软雅黑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2600">
                          <a:latin typeface="微软雅黑"/>
                          <a:cs typeface="微软雅黑"/>
                        </a:rPr>
                        <a:t>动力学角</a:t>
                      </a:r>
                      <a:r>
                        <a:rPr dirty="0" sz="2600" spc="5">
                          <a:latin typeface="微软雅黑"/>
                          <a:cs typeface="微软雅黑"/>
                        </a:rPr>
                        <a:t>度</a:t>
                      </a:r>
                      <a:endParaRPr sz="2600">
                        <a:latin typeface="微软雅黑"/>
                        <a:cs typeface="微软雅黑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dirty="0" sz="2600">
                          <a:latin typeface="微软雅黑"/>
                          <a:cs typeface="微软雅黑"/>
                        </a:rPr>
                        <a:t>能量角</a:t>
                      </a:r>
                      <a:r>
                        <a:rPr dirty="0" sz="2600" spc="5">
                          <a:latin typeface="微软雅黑"/>
                          <a:cs typeface="微软雅黑"/>
                        </a:rPr>
                        <a:t>度</a:t>
                      </a:r>
                      <a:endParaRPr sz="2600">
                        <a:latin typeface="微软雅黑"/>
                        <a:cs typeface="微软雅黑"/>
                      </a:endParaRPr>
                    </a:p>
                  </a:txBody>
                  <a:tcPr marL="0" marR="0" marB="0" marT="17399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600">
                          <a:latin typeface="微软雅黑"/>
                          <a:cs typeface="微软雅黑"/>
                        </a:rPr>
                        <a:t>正</a:t>
                      </a:r>
                      <a:r>
                        <a:rPr dirty="0" sz="2600" spc="5">
                          <a:latin typeface="微软雅黑"/>
                          <a:cs typeface="微软雅黑"/>
                        </a:rPr>
                        <a:t>功</a:t>
                      </a:r>
                      <a:endParaRPr sz="2600">
                        <a:latin typeface="微软雅黑"/>
                        <a:cs typeface="微软雅黑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0960">
                        <a:lnSpc>
                          <a:spcPts val="4680"/>
                        </a:lnSpc>
                        <a:spcBef>
                          <a:spcPts val="90"/>
                        </a:spcBef>
                      </a:pPr>
                      <a:r>
                        <a:rPr dirty="0" sz="2600" spc="175">
                          <a:latin typeface="微软雅黑"/>
                          <a:cs typeface="微软雅黑"/>
                        </a:rPr>
                        <a:t>力对</a:t>
                      </a:r>
                      <a:r>
                        <a:rPr dirty="0" sz="2600" spc="180">
                          <a:latin typeface="微软雅黑"/>
                          <a:cs typeface="微软雅黑"/>
                        </a:rPr>
                        <a:t>物体做正功，这个力是动力</a:t>
                      </a:r>
                      <a:r>
                        <a:rPr dirty="0" sz="2600">
                          <a:latin typeface="微软雅黑"/>
                          <a:cs typeface="微软雅黑"/>
                        </a:rPr>
                        <a:t>， </a:t>
                      </a:r>
                      <a:r>
                        <a:rPr dirty="0" sz="2600">
                          <a:latin typeface="微软雅黑"/>
                          <a:cs typeface="微软雅黑"/>
                        </a:rPr>
                        <a:t>对物体的运动起推动作</a:t>
                      </a:r>
                      <a:r>
                        <a:rPr dirty="0" sz="2600" spc="5">
                          <a:latin typeface="微软雅黑"/>
                          <a:cs typeface="微软雅黑"/>
                        </a:rPr>
                        <a:t>用</a:t>
                      </a:r>
                      <a:endParaRPr sz="2600">
                        <a:latin typeface="微软雅黑"/>
                        <a:cs typeface="微软雅黑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960">
                        <a:lnSpc>
                          <a:spcPts val="4680"/>
                        </a:lnSpc>
                        <a:spcBef>
                          <a:spcPts val="90"/>
                        </a:spcBef>
                      </a:pPr>
                      <a:r>
                        <a:rPr dirty="0" sz="2600" spc="50">
                          <a:latin typeface="微软雅黑"/>
                          <a:cs typeface="微软雅黑"/>
                        </a:rPr>
                        <a:t>力对物体做正功，物体的能</a:t>
                      </a:r>
                      <a:r>
                        <a:rPr dirty="0" sz="2600">
                          <a:latin typeface="微软雅黑"/>
                          <a:cs typeface="微软雅黑"/>
                        </a:rPr>
                        <a:t>量 </a:t>
                      </a:r>
                      <a:r>
                        <a:rPr dirty="0" sz="2600">
                          <a:latin typeface="微软雅黑"/>
                          <a:cs typeface="微软雅黑"/>
                        </a:rPr>
                        <a:t>增</a:t>
                      </a:r>
                      <a:r>
                        <a:rPr dirty="0" sz="2600" spc="5">
                          <a:latin typeface="微软雅黑"/>
                          <a:cs typeface="微软雅黑"/>
                        </a:rPr>
                        <a:t>加</a:t>
                      </a:r>
                      <a:endParaRPr sz="2600">
                        <a:latin typeface="微软雅黑"/>
                        <a:cs typeface="微软雅黑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772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</a:pPr>
                      <a:r>
                        <a:rPr dirty="0" sz="2600">
                          <a:latin typeface="微软雅黑"/>
                          <a:cs typeface="微软雅黑"/>
                        </a:rPr>
                        <a:t>负</a:t>
                      </a:r>
                      <a:r>
                        <a:rPr dirty="0" sz="2600" spc="5">
                          <a:latin typeface="微软雅黑"/>
                          <a:cs typeface="微软雅黑"/>
                        </a:rPr>
                        <a:t>功</a:t>
                      </a:r>
                      <a:endParaRPr sz="2600">
                        <a:latin typeface="微软雅黑"/>
                        <a:cs typeface="微软雅黑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60960">
                        <a:lnSpc>
                          <a:spcPts val="4680"/>
                        </a:lnSpc>
                        <a:spcBef>
                          <a:spcPts val="90"/>
                        </a:spcBef>
                      </a:pPr>
                      <a:r>
                        <a:rPr dirty="0" sz="2600" spc="175">
                          <a:latin typeface="微软雅黑"/>
                          <a:cs typeface="微软雅黑"/>
                        </a:rPr>
                        <a:t>力对</a:t>
                      </a:r>
                      <a:r>
                        <a:rPr dirty="0" sz="2600" spc="180">
                          <a:latin typeface="微软雅黑"/>
                          <a:cs typeface="微软雅黑"/>
                        </a:rPr>
                        <a:t>物体做负功，这个力是阻力</a:t>
                      </a:r>
                      <a:r>
                        <a:rPr dirty="0" sz="2600">
                          <a:latin typeface="微软雅黑"/>
                          <a:cs typeface="微软雅黑"/>
                        </a:rPr>
                        <a:t>， </a:t>
                      </a:r>
                      <a:r>
                        <a:rPr dirty="0" sz="2600">
                          <a:latin typeface="微软雅黑"/>
                          <a:cs typeface="微软雅黑"/>
                        </a:rPr>
                        <a:t>对物体的运动起阻碍作</a:t>
                      </a:r>
                      <a:r>
                        <a:rPr dirty="0" sz="2600" spc="5">
                          <a:latin typeface="微软雅黑"/>
                          <a:cs typeface="微软雅黑"/>
                        </a:rPr>
                        <a:t>用</a:t>
                      </a:r>
                      <a:endParaRPr sz="2600">
                        <a:latin typeface="微软雅黑"/>
                        <a:cs typeface="微软雅黑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 marR="60960">
                        <a:lnSpc>
                          <a:spcPts val="4680"/>
                        </a:lnSpc>
                        <a:spcBef>
                          <a:spcPts val="90"/>
                        </a:spcBef>
                      </a:pPr>
                      <a:r>
                        <a:rPr dirty="0" sz="2600" spc="50">
                          <a:latin typeface="微软雅黑"/>
                          <a:cs typeface="微软雅黑"/>
                        </a:rPr>
                        <a:t>力对物体做负功，物体的能</a:t>
                      </a:r>
                      <a:r>
                        <a:rPr dirty="0" sz="2600">
                          <a:latin typeface="微软雅黑"/>
                          <a:cs typeface="微软雅黑"/>
                        </a:rPr>
                        <a:t>量 </a:t>
                      </a:r>
                      <a:r>
                        <a:rPr dirty="0" sz="2600">
                          <a:latin typeface="微软雅黑"/>
                          <a:cs typeface="微软雅黑"/>
                        </a:rPr>
                        <a:t>减</a:t>
                      </a:r>
                      <a:r>
                        <a:rPr dirty="0" sz="2600" spc="5">
                          <a:latin typeface="微软雅黑"/>
                          <a:cs typeface="微软雅黑"/>
                        </a:rPr>
                        <a:t>小</a:t>
                      </a:r>
                      <a:endParaRPr sz="2600">
                        <a:latin typeface="微软雅黑"/>
                        <a:cs typeface="微软雅黑"/>
                      </a:endParaRPr>
                    </a:p>
                  </a:txBody>
                  <a:tcPr marL="0" marR="0" marB="0" marT="1143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2025-04-18T09:01:11Z</dcterms:created>
  <dcterms:modified xsi:type="dcterms:W3CDTF">2025-04-18T09:01:11Z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2024-03-01T00:00:00Z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