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1">
                <a:solidFill>
                  <a:srgbClr val="001F5F"/>
                </a:solidFill>
                <a:latin typeface="华文隶书"/>
                <a:cs typeface="华文隶书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1">
                <a:solidFill>
                  <a:srgbClr val="001F5F"/>
                </a:solidFill>
                <a:latin typeface="华文隶书"/>
                <a:cs typeface="华文隶书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019300" y="2641600"/>
            <a:ext cx="5111750" cy="0"/>
          </a:xfrm>
          <a:custGeom>
            <a:avLst/>
            <a:gdLst/>
            <a:ahLst/>
            <a:cxnLst/>
            <a:rect l="l" t="t" r="r" b="b"/>
            <a:pathLst>
              <a:path w="5111750" h="0">
                <a:moveTo>
                  <a:pt x="0" y="0"/>
                </a:moveTo>
                <a:lnTo>
                  <a:pt x="511175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8546909" y="454025"/>
            <a:ext cx="147066" cy="1470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8462250" y="363283"/>
            <a:ext cx="324561" cy="32456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8558936" y="4571530"/>
            <a:ext cx="135254" cy="1352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8468271" y="4474781"/>
            <a:ext cx="324561" cy="3245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51484" y="460032"/>
            <a:ext cx="140208" cy="1402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360819" y="363283"/>
            <a:ext cx="324561" cy="32456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51484" y="4571530"/>
            <a:ext cx="135254" cy="1352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360819" y="4474781"/>
            <a:ext cx="324561" cy="32456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1">
                <a:solidFill>
                  <a:srgbClr val="001F5F"/>
                </a:solidFill>
                <a:latin typeface="华文隶书"/>
                <a:cs typeface="华文隶书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61132" y="1599183"/>
            <a:ext cx="3821734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1">
                <a:solidFill>
                  <a:srgbClr val="001F5F"/>
                </a:solidFill>
                <a:latin typeface="华文隶书"/>
                <a:cs typeface="华文隶书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0100" y="837336"/>
            <a:ext cx="7513320" cy="1623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Relationship Id="rId4" Type="http://schemas.openxmlformats.org/officeDocument/2006/relationships/image" Target="../media/image13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28961" y="2386431"/>
            <a:ext cx="3442335" cy="528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 spc="450" b="1">
                <a:solidFill>
                  <a:srgbClr val="E1EFD9"/>
                </a:solidFill>
                <a:latin typeface="微软雅黑"/>
                <a:cs typeface="微软雅黑"/>
              </a:rPr>
              <a:t>向心力</a:t>
            </a:r>
            <a:r>
              <a:rPr dirty="0" sz="2400">
                <a:solidFill>
                  <a:srgbClr val="E1EFD9"/>
                </a:solidFill>
                <a:latin typeface="微软雅黑"/>
                <a:cs typeface="微软雅黑"/>
              </a:rPr>
              <a:t>（</a:t>
            </a:r>
            <a:r>
              <a:rPr dirty="0" sz="2400" spc="-300">
                <a:solidFill>
                  <a:srgbClr val="E1EFD9"/>
                </a:solidFill>
                <a:latin typeface="微软雅黑"/>
                <a:cs typeface="微软雅黑"/>
              </a:rPr>
              <a:t> </a:t>
            </a:r>
            <a:r>
              <a:rPr dirty="0" sz="2400">
                <a:solidFill>
                  <a:srgbClr val="E1EFD9"/>
                </a:solidFill>
                <a:latin typeface="微软雅黑"/>
                <a:cs typeface="微软雅黑"/>
              </a:rPr>
              <a:t>第</a:t>
            </a:r>
            <a:r>
              <a:rPr dirty="0" sz="2400" spc="-295">
                <a:solidFill>
                  <a:srgbClr val="E1EFD9"/>
                </a:solidFill>
                <a:latin typeface="微软雅黑"/>
                <a:cs typeface="微软雅黑"/>
              </a:rPr>
              <a:t> </a:t>
            </a:r>
            <a:r>
              <a:rPr dirty="0" sz="2400">
                <a:solidFill>
                  <a:srgbClr val="E1EFD9"/>
                </a:solidFill>
                <a:latin typeface="微软雅黑"/>
                <a:cs typeface="微软雅黑"/>
              </a:rPr>
              <a:t>1</a:t>
            </a:r>
            <a:r>
              <a:rPr dirty="0" sz="2400" spc="-295">
                <a:solidFill>
                  <a:srgbClr val="E1EFD9"/>
                </a:solidFill>
                <a:latin typeface="微软雅黑"/>
                <a:cs typeface="微软雅黑"/>
              </a:rPr>
              <a:t> </a:t>
            </a:r>
            <a:r>
              <a:rPr dirty="0" sz="2400" spc="450">
                <a:solidFill>
                  <a:srgbClr val="E1EFD9"/>
                </a:solidFill>
                <a:latin typeface="微软雅黑"/>
                <a:cs typeface="微软雅黑"/>
              </a:rPr>
              <a:t>课时</a:t>
            </a:r>
            <a:r>
              <a:rPr dirty="0" sz="2400">
                <a:solidFill>
                  <a:srgbClr val="E1EFD9"/>
                </a:solidFill>
                <a:latin typeface="微软雅黑"/>
                <a:cs typeface="微软雅黑"/>
              </a:rPr>
              <a:t>）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99512" y="1734566"/>
            <a:ext cx="4025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1CC"/>
                </a:solidFill>
                <a:latin typeface="黑体"/>
                <a:cs typeface="黑体"/>
              </a:rPr>
              <a:t>人教版高中物理必修2</a:t>
            </a:r>
            <a:r>
              <a:rPr dirty="0" sz="1800" spc="-50">
                <a:solidFill>
                  <a:srgbClr val="FFF1CC"/>
                </a:solidFill>
                <a:latin typeface="黑体"/>
                <a:cs typeface="黑体"/>
              </a:rPr>
              <a:t> </a:t>
            </a:r>
            <a:r>
              <a:rPr dirty="0" sz="1800">
                <a:solidFill>
                  <a:srgbClr val="FFF1CC"/>
                </a:solidFill>
                <a:latin typeface="黑体"/>
                <a:cs typeface="黑体"/>
              </a:rPr>
              <a:t>第六章</a:t>
            </a:r>
            <a:r>
              <a:rPr dirty="0" sz="1800" spc="-45">
                <a:solidFill>
                  <a:srgbClr val="FFF1CC"/>
                </a:solidFill>
                <a:latin typeface="黑体"/>
                <a:cs typeface="黑体"/>
              </a:rPr>
              <a:t> </a:t>
            </a:r>
            <a:r>
              <a:rPr dirty="0" sz="1800">
                <a:solidFill>
                  <a:srgbClr val="FFF1CC"/>
                </a:solidFill>
                <a:latin typeface="黑体"/>
                <a:cs typeface="黑体"/>
              </a:rPr>
              <a:t>圆周运动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95650" y="3602634"/>
            <a:ext cx="2783840" cy="70866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800" b="1">
                <a:solidFill>
                  <a:srgbClr val="001F5F"/>
                </a:solidFill>
                <a:latin typeface="楷体"/>
                <a:cs typeface="楷体"/>
              </a:rPr>
              <a:t>主讲人：赵艳</a:t>
            </a:r>
            <a:r>
              <a:rPr dirty="0" sz="1800" spc="-10" b="1">
                <a:solidFill>
                  <a:srgbClr val="001F5F"/>
                </a:solidFill>
                <a:latin typeface="楷体"/>
                <a:cs typeface="楷体"/>
              </a:rPr>
              <a:t>红</a:t>
            </a:r>
            <a:endParaRPr sz="180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473075" algn="l"/>
              </a:tabLst>
            </a:pPr>
            <a:r>
              <a:rPr dirty="0" sz="1800" spc="-10" b="1">
                <a:solidFill>
                  <a:srgbClr val="001F5F"/>
                </a:solidFill>
                <a:latin typeface="楷体"/>
                <a:cs typeface="楷体"/>
              </a:rPr>
              <a:t>学</a:t>
            </a:r>
            <a:r>
              <a:rPr dirty="0" sz="1800" spc="-10" b="1">
                <a:solidFill>
                  <a:srgbClr val="001F5F"/>
                </a:solidFill>
                <a:latin typeface="楷体"/>
                <a:cs typeface="楷体"/>
              </a:rPr>
              <a:t>	</a:t>
            </a:r>
            <a:r>
              <a:rPr dirty="0" sz="1800" b="1">
                <a:solidFill>
                  <a:srgbClr val="001F5F"/>
                </a:solidFill>
                <a:latin typeface="楷体"/>
                <a:cs typeface="楷体"/>
              </a:rPr>
              <a:t>校：北京市第八十中</a:t>
            </a:r>
            <a:r>
              <a:rPr dirty="0" sz="1800" spc="-10" b="1">
                <a:solidFill>
                  <a:srgbClr val="001F5F"/>
                </a:solidFill>
                <a:latin typeface="楷体"/>
                <a:cs typeface="楷体"/>
              </a:rPr>
              <a:t>学</a:t>
            </a:r>
            <a:endParaRPr sz="1800">
              <a:latin typeface="楷体"/>
              <a:cs typeface="楷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 i="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 b="1" i="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6625" y="907999"/>
            <a:ext cx="2005964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15265" indent="-202565">
              <a:lnSpc>
                <a:spcPct val="100000"/>
              </a:lnSpc>
              <a:spcBef>
                <a:spcPts val="105"/>
              </a:spcBef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dirty="0" sz="2000">
                <a:latin typeface="黑体"/>
                <a:cs typeface="黑体"/>
              </a:rPr>
              <a:t>实验方法及步</a:t>
            </a:r>
            <a:r>
              <a:rPr dirty="0" sz="2000" spc="5">
                <a:latin typeface="黑体"/>
                <a:cs typeface="黑体"/>
              </a:rPr>
              <a:t>骤</a:t>
            </a:r>
            <a:endParaRPr sz="2000">
              <a:latin typeface="黑体"/>
              <a:cs typeface="黑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1431" y="1363713"/>
            <a:ext cx="2023110" cy="3333750"/>
          </a:xfrm>
          <a:custGeom>
            <a:avLst/>
            <a:gdLst/>
            <a:ahLst/>
            <a:cxnLst/>
            <a:rect l="l" t="t" r="r" b="b"/>
            <a:pathLst>
              <a:path w="2023110" h="3333750">
                <a:moveTo>
                  <a:pt x="2018131" y="3333508"/>
                </a:moveTo>
                <a:lnTo>
                  <a:pt x="4762" y="3333508"/>
                </a:lnTo>
                <a:lnTo>
                  <a:pt x="3289" y="3333280"/>
                </a:lnTo>
                <a:lnTo>
                  <a:pt x="1955" y="3332606"/>
                </a:lnTo>
                <a:lnTo>
                  <a:pt x="901" y="3331552"/>
                </a:lnTo>
                <a:lnTo>
                  <a:pt x="228" y="3330219"/>
                </a:lnTo>
                <a:lnTo>
                  <a:pt x="0" y="3328746"/>
                </a:lnTo>
                <a:lnTo>
                  <a:pt x="0" y="4762"/>
                </a:lnTo>
                <a:lnTo>
                  <a:pt x="4762" y="0"/>
                </a:lnTo>
                <a:lnTo>
                  <a:pt x="2018131" y="0"/>
                </a:lnTo>
                <a:lnTo>
                  <a:pt x="2022894" y="4762"/>
                </a:lnTo>
                <a:lnTo>
                  <a:pt x="9525" y="4762"/>
                </a:lnTo>
                <a:lnTo>
                  <a:pt x="4762" y="9524"/>
                </a:lnTo>
                <a:lnTo>
                  <a:pt x="9525" y="9524"/>
                </a:lnTo>
                <a:lnTo>
                  <a:pt x="9525" y="3323983"/>
                </a:lnTo>
                <a:lnTo>
                  <a:pt x="4762" y="3323983"/>
                </a:lnTo>
                <a:lnTo>
                  <a:pt x="9525" y="3328746"/>
                </a:lnTo>
                <a:lnTo>
                  <a:pt x="2022894" y="3328746"/>
                </a:lnTo>
                <a:lnTo>
                  <a:pt x="2022665" y="3330219"/>
                </a:lnTo>
                <a:lnTo>
                  <a:pt x="2021979" y="3331552"/>
                </a:lnTo>
                <a:lnTo>
                  <a:pt x="2020925" y="3332606"/>
                </a:lnTo>
                <a:lnTo>
                  <a:pt x="2019604" y="3333280"/>
                </a:lnTo>
                <a:lnTo>
                  <a:pt x="2018131" y="3333508"/>
                </a:lnTo>
                <a:close/>
              </a:path>
              <a:path w="2023110" h="3333750">
                <a:moveTo>
                  <a:pt x="9525" y="9524"/>
                </a:moveTo>
                <a:lnTo>
                  <a:pt x="4762" y="9524"/>
                </a:lnTo>
                <a:lnTo>
                  <a:pt x="9525" y="4762"/>
                </a:lnTo>
                <a:lnTo>
                  <a:pt x="9525" y="9524"/>
                </a:lnTo>
                <a:close/>
              </a:path>
              <a:path w="2023110" h="3333750">
                <a:moveTo>
                  <a:pt x="2013369" y="9524"/>
                </a:moveTo>
                <a:lnTo>
                  <a:pt x="9525" y="9524"/>
                </a:lnTo>
                <a:lnTo>
                  <a:pt x="9525" y="4762"/>
                </a:lnTo>
                <a:lnTo>
                  <a:pt x="2013369" y="4762"/>
                </a:lnTo>
                <a:lnTo>
                  <a:pt x="2013369" y="9524"/>
                </a:lnTo>
                <a:close/>
              </a:path>
              <a:path w="2023110" h="3333750">
                <a:moveTo>
                  <a:pt x="2013369" y="3328746"/>
                </a:moveTo>
                <a:lnTo>
                  <a:pt x="2013369" y="4762"/>
                </a:lnTo>
                <a:lnTo>
                  <a:pt x="2018131" y="9524"/>
                </a:lnTo>
                <a:lnTo>
                  <a:pt x="2022894" y="9524"/>
                </a:lnTo>
                <a:lnTo>
                  <a:pt x="2022894" y="3323983"/>
                </a:lnTo>
                <a:lnTo>
                  <a:pt x="2018131" y="3323983"/>
                </a:lnTo>
                <a:lnTo>
                  <a:pt x="2013369" y="3328746"/>
                </a:lnTo>
                <a:close/>
              </a:path>
              <a:path w="2023110" h="3333750">
                <a:moveTo>
                  <a:pt x="2022894" y="9524"/>
                </a:moveTo>
                <a:lnTo>
                  <a:pt x="2018131" y="9524"/>
                </a:lnTo>
                <a:lnTo>
                  <a:pt x="2013369" y="4762"/>
                </a:lnTo>
                <a:lnTo>
                  <a:pt x="2022894" y="4762"/>
                </a:lnTo>
                <a:lnTo>
                  <a:pt x="2022894" y="9524"/>
                </a:lnTo>
                <a:close/>
              </a:path>
              <a:path w="2023110" h="3333750">
                <a:moveTo>
                  <a:pt x="9525" y="3328746"/>
                </a:moveTo>
                <a:lnTo>
                  <a:pt x="4762" y="3323983"/>
                </a:lnTo>
                <a:lnTo>
                  <a:pt x="9525" y="3323983"/>
                </a:lnTo>
                <a:lnTo>
                  <a:pt x="9525" y="3328746"/>
                </a:lnTo>
                <a:close/>
              </a:path>
              <a:path w="2023110" h="3333750">
                <a:moveTo>
                  <a:pt x="2013369" y="3328746"/>
                </a:moveTo>
                <a:lnTo>
                  <a:pt x="9525" y="3328746"/>
                </a:lnTo>
                <a:lnTo>
                  <a:pt x="9525" y="3323983"/>
                </a:lnTo>
                <a:lnTo>
                  <a:pt x="2013369" y="3323983"/>
                </a:lnTo>
                <a:lnTo>
                  <a:pt x="2013369" y="3328746"/>
                </a:lnTo>
                <a:close/>
              </a:path>
              <a:path w="2023110" h="3333750">
                <a:moveTo>
                  <a:pt x="2022894" y="3328746"/>
                </a:moveTo>
                <a:lnTo>
                  <a:pt x="2013369" y="3328746"/>
                </a:lnTo>
                <a:lnTo>
                  <a:pt x="2018131" y="3323983"/>
                </a:lnTo>
                <a:lnTo>
                  <a:pt x="2022894" y="3323983"/>
                </a:lnTo>
                <a:lnTo>
                  <a:pt x="2022894" y="332874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14933" y="1387210"/>
            <a:ext cx="1853564" cy="3213100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dirty="0" sz="1400">
                <a:latin typeface="楷体"/>
                <a:cs typeface="楷体"/>
              </a:rPr>
              <a:t>（</a:t>
            </a:r>
            <a:r>
              <a:rPr dirty="0" sz="1400">
                <a:latin typeface="Times New Roman"/>
                <a:cs typeface="Times New Roman"/>
              </a:rPr>
              <a:t>1</a:t>
            </a:r>
            <a:r>
              <a:rPr dirty="0" sz="1400">
                <a:latin typeface="楷体"/>
                <a:cs typeface="楷体"/>
              </a:rPr>
              <a:t>）</a:t>
            </a:r>
            <a:r>
              <a:rPr dirty="0" sz="1400" spc="-365">
                <a:latin typeface="楷体"/>
                <a:cs typeface="楷体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F</a:t>
            </a:r>
            <a:r>
              <a:rPr dirty="0" baseline="-18518" sz="1350">
                <a:latin typeface="Times New Roman"/>
                <a:cs typeface="Times New Roman"/>
              </a:rPr>
              <a:t>n</a:t>
            </a:r>
            <a:r>
              <a:rPr dirty="0" sz="1400">
                <a:latin typeface="楷体"/>
                <a:cs typeface="楷体"/>
              </a:rPr>
              <a:t>与</a:t>
            </a:r>
            <a:r>
              <a:rPr dirty="0" sz="1400" spc="-5" i="1">
                <a:latin typeface="Times New Roman"/>
                <a:cs typeface="Times New Roman"/>
              </a:rPr>
              <a:t>m</a:t>
            </a:r>
            <a:r>
              <a:rPr dirty="0" sz="1400">
                <a:latin typeface="楷体"/>
                <a:cs typeface="楷体"/>
              </a:rPr>
              <a:t>关</a:t>
            </a:r>
            <a:r>
              <a:rPr dirty="0" sz="1400" spc="5">
                <a:latin typeface="楷体"/>
                <a:cs typeface="楷体"/>
              </a:rPr>
              <a:t>系</a:t>
            </a:r>
            <a:endParaRPr sz="1400">
              <a:latin typeface="楷体"/>
              <a:cs typeface="楷体"/>
            </a:endParaRPr>
          </a:p>
          <a:p>
            <a:pPr marL="368300" marR="38100" indent="-44450">
              <a:lnSpc>
                <a:spcPts val="2520"/>
              </a:lnSpc>
              <a:spcBef>
                <a:spcPts val="225"/>
              </a:spcBef>
            </a:pPr>
            <a:r>
              <a:rPr dirty="0" sz="1400">
                <a:solidFill>
                  <a:srgbClr val="C00000"/>
                </a:solidFill>
                <a:latin typeface="楷体"/>
                <a:cs typeface="楷体"/>
              </a:rPr>
              <a:t>（控制</a:t>
            </a:r>
            <a:r>
              <a:rPr dirty="0" sz="1400" i="1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dirty="0" sz="1400" spc="-105" i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450" spc="-440" i="1">
                <a:solidFill>
                  <a:srgbClr val="C00000"/>
                </a:solidFill>
                <a:latin typeface="楷体"/>
                <a:cs typeface="楷体"/>
              </a:rPr>
              <a:t>、</a:t>
            </a:r>
            <a:r>
              <a:rPr dirty="0" sz="1400" spc="-5" i="1">
                <a:solidFill>
                  <a:srgbClr val="C00000"/>
                </a:solidFill>
                <a:latin typeface="Times New Roman"/>
                <a:cs typeface="Times New Roman"/>
              </a:rPr>
              <a:t>ω</a:t>
            </a:r>
            <a:r>
              <a:rPr dirty="0" sz="1400">
                <a:solidFill>
                  <a:srgbClr val="C00000"/>
                </a:solidFill>
                <a:latin typeface="楷体"/>
                <a:cs typeface="楷体"/>
              </a:rPr>
              <a:t>不变</a:t>
            </a:r>
            <a:r>
              <a:rPr dirty="0" sz="1400" spc="5">
                <a:solidFill>
                  <a:srgbClr val="C00000"/>
                </a:solidFill>
                <a:latin typeface="楷体"/>
                <a:cs typeface="楷体"/>
              </a:rPr>
              <a:t>）  </a:t>
            </a:r>
            <a:r>
              <a:rPr dirty="0" sz="1400">
                <a:latin typeface="楷体"/>
                <a:cs typeface="楷体"/>
              </a:rPr>
              <a:t>让铝球与钢球的</a:t>
            </a:r>
            <a:r>
              <a:rPr dirty="0" sz="1400" spc="5">
                <a:latin typeface="楷体"/>
                <a:cs typeface="楷体"/>
              </a:rPr>
              <a:t>质</a:t>
            </a:r>
            <a:endParaRPr sz="140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1400">
                <a:latin typeface="楷体"/>
                <a:cs typeface="楷体"/>
              </a:rPr>
              <a:t>量之比为</a:t>
            </a:r>
            <a:r>
              <a:rPr dirty="0" sz="1400" spc="-5">
                <a:latin typeface="Times New Roman"/>
                <a:cs typeface="Times New Roman"/>
              </a:rPr>
              <a:t>1:2</a:t>
            </a:r>
            <a:r>
              <a:rPr dirty="0" sz="1400">
                <a:latin typeface="楷体"/>
                <a:cs typeface="楷体"/>
              </a:rPr>
              <a:t>。将铝球</a:t>
            </a:r>
            <a:r>
              <a:rPr dirty="0" sz="1400" spc="5">
                <a:latin typeface="楷体"/>
                <a:cs typeface="楷体"/>
              </a:rPr>
              <a:t>和</a:t>
            </a:r>
            <a:endParaRPr sz="1400">
              <a:latin typeface="楷体"/>
              <a:cs typeface="楷体"/>
            </a:endParaRPr>
          </a:p>
          <a:p>
            <a:pPr marL="12700" marR="55244">
              <a:lnSpc>
                <a:spcPct val="150000"/>
              </a:lnSpc>
              <a:spcBef>
                <a:spcPts val="5"/>
              </a:spcBef>
            </a:pPr>
            <a:r>
              <a:rPr dirty="0" sz="1400">
                <a:latin typeface="楷体"/>
                <a:cs typeface="楷体"/>
              </a:rPr>
              <a:t>钢球分别放在</a:t>
            </a:r>
            <a:r>
              <a:rPr dirty="0" sz="1400">
                <a:solidFill>
                  <a:srgbClr val="C00000"/>
                </a:solidFill>
                <a:latin typeface="楷体"/>
                <a:cs typeface="楷体"/>
              </a:rPr>
              <a:t>相同半</a:t>
            </a:r>
            <a:r>
              <a:rPr dirty="0" sz="1400">
                <a:solidFill>
                  <a:srgbClr val="C00000"/>
                </a:solidFill>
                <a:latin typeface="楷体"/>
                <a:cs typeface="楷体"/>
              </a:rPr>
              <a:t>径 </a:t>
            </a:r>
            <a:r>
              <a:rPr dirty="0" sz="1400">
                <a:latin typeface="楷体"/>
                <a:cs typeface="楷体"/>
              </a:rPr>
              <a:t>处，皮带套在两个</a:t>
            </a:r>
            <a:r>
              <a:rPr dirty="0" sz="1400">
                <a:solidFill>
                  <a:srgbClr val="C00000"/>
                </a:solidFill>
                <a:latin typeface="楷体"/>
                <a:cs typeface="楷体"/>
              </a:rPr>
              <a:t>半</a:t>
            </a:r>
            <a:r>
              <a:rPr dirty="0" sz="1400">
                <a:solidFill>
                  <a:srgbClr val="C00000"/>
                </a:solidFill>
                <a:latin typeface="楷体"/>
                <a:cs typeface="楷体"/>
              </a:rPr>
              <a:t>径 </a:t>
            </a:r>
            <a:r>
              <a:rPr dirty="0" sz="1400">
                <a:solidFill>
                  <a:srgbClr val="C00000"/>
                </a:solidFill>
                <a:latin typeface="楷体"/>
                <a:cs typeface="楷体"/>
              </a:rPr>
              <a:t>相同的塔轮上</a:t>
            </a:r>
            <a:r>
              <a:rPr dirty="0" sz="1400" spc="5">
                <a:solidFill>
                  <a:srgbClr val="C00000"/>
                </a:solidFill>
                <a:latin typeface="楷体"/>
                <a:cs typeface="楷体"/>
              </a:rPr>
              <a:t>（</a:t>
            </a:r>
            <a:r>
              <a:rPr dirty="0" sz="1400" spc="-375">
                <a:solidFill>
                  <a:srgbClr val="C00000"/>
                </a:solidFill>
                <a:latin typeface="楷体"/>
                <a:cs typeface="楷体"/>
              </a:rPr>
              <a:t> </a:t>
            </a:r>
            <a:r>
              <a:rPr dirty="0" sz="1400" spc="-5" i="1">
                <a:solidFill>
                  <a:srgbClr val="C00000"/>
                </a:solidFill>
                <a:latin typeface="Times New Roman"/>
                <a:cs typeface="Times New Roman"/>
              </a:rPr>
              <a:t>ω</a:t>
            </a:r>
            <a:r>
              <a:rPr dirty="0" sz="1400" spc="5">
                <a:solidFill>
                  <a:srgbClr val="C00000"/>
                </a:solidFill>
                <a:latin typeface="楷体"/>
                <a:cs typeface="楷体"/>
              </a:rPr>
              <a:t>不 </a:t>
            </a:r>
            <a:r>
              <a:rPr dirty="0" sz="1400">
                <a:solidFill>
                  <a:srgbClr val="C00000"/>
                </a:solidFill>
                <a:latin typeface="楷体"/>
                <a:cs typeface="楷体"/>
              </a:rPr>
              <a:t>变）</a:t>
            </a:r>
            <a:r>
              <a:rPr dirty="0" sz="1400">
                <a:latin typeface="楷体"/>
                <a:cs typeface="楷体"/>
              </a:rPr>
              <a:t>，摇动手柄。观</a:t>
            </a:r>
            <a:r>
              <a:rPr dirty="0" sz="1400">
                <a:latin typeface="楷体"/>
                <a:cs typeface="楷体"/>
              </a:rPr>
              <a:t>察 </a:t>
            </a:r>
            <a:r>
              <a:rPr dirty="0" sz="1400">
                <a:latin typeface="楷体"/>
                <a:cs typeface="楷体"/>
              </a:rPr>
              <a:t>套桶露出标度的格数</a:t>
            </a:r>
            <a:r>
              <a:rPr dirty="0" sz="1400">
                <a:latin typeface="楷体"/>
                <a:cs typeface="楷体"/>
              </a:rPr>
              <a:t>， </a:t>
            </a:r>
            <a:r>
              <a:rPr dirty="0" sz="1400">
                <a:latin typeface="楷体"/>
                <a:cs typeface="楷体"/>
              </a:rPr>
              <a:t>比较向心力的大小</a:t>
            </a:r>
            <a:r>
              <a:rPr dirty="0" sz="1400" spc="5">
                <a:latin typeface="楷体"/>
                <a:cs typeface="楷体"/>
              </a:rPr>
              <a:t>。</a:t>
            </a:r>
            <a:endParaRPr sz="1400">
              <a:latin typeface="楷体"/>
              <a:cs typeface="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652382" y="3244049"/>
            <a:ext cx="4043679" cy="1718310"/>
          </a:xfrm>
          <a:custGeom>
            <a:avLst/>
            <a:gdLst/>
            <a:ahLst/>
            <a:cxnLst/>
            <a:rect l="l" t="t" r="r" b="b"/>
            <a:pathLst>
              <a:path w="4043679" h="1718310">
                <a:moveTo>
                  <a:pt x="4038879" y="1717687"/>
                </a:moveTo>
                <a:lnTo>
                  <a:pt x="4762" y="1717687"/>
                </a:lnTo>
                <a:lnTo>
                  <a:pt x="3289" y="1717459"/>
                </a:lnTo>
                <a:lnTo>
                  <a:pt x="1955" y="1716786"/>
                </a:lnTo>
                <a:lnTo>
                  <a:pt x="901" y="1715731"/>
                </a:lnTo>
                <a:lnTo>
                  <a:pt x="228" y="1714398"/>
                </a:lnTo>
                <a:lnTo>
                  <a:pt x="0" y="1712925"/>
                </a:lnTo>
                <a:lnTo>
                  <a:pt x="0" y="4762"/>
                </a:lnTo>
                <a:lnTo>
                  <a:pt x="4762" y="0"/>
                </a:lnTo>
                <a:lnTo>
                  <a:pt x="4038879" y="0"/>
                </a:lnTo>
                <a:lnTo>
                  <a:pt x="4043641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1708162"/>
                </a:lnTo>
                <a:lnTo>
                  <a:pt x="4762" y="1708162"/>
                </a:lnTo>
                <a:lnTo>
                  <a:pt x="9525" y="1712925"/>
                </a:lnTo>
                <a:lnTo>
                  <a:pt x="4043641" y="1712925"/>
                </a:lnTo>
                <a:lnTo>
                  <a:pt x="4043400" y="1714398"/>
                </a:lnTo>
                <a:lnTo>
                  <a:pt x="4042727" y="1715731"/>
                </a:lnTo>
                <a:lnTo>
                  <a:pt x="4041673" y="1716786"/>
                </a:lnTo>
                <a:lnTo>
                  <a:pt x="4040339" y="1717459"/>
                </a:lnTo>
                <a:lnTo>
                  <a:pt x="4038879" y="1717687"/>
                </a:lnTo>
                <a:close/>
              </a:path>
              <a:path w="4043679" h="171831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4043679" h="1718310">
                <a:moveTo>
                  <a:pt x="4034116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4034116" y="4762"/>
                </a:lnTo>
                <a:lnTo>
                  <a:pt x="4034116" y="9525"/>
                </a:lnTo>
                <a:close/>
              </a:path>
              <a:path w="4043679" h="1718310">
                <a:moveTo>
                  <a:pt x="4034116" y="1712925"/>
                </a:moveTo>
                <a:lnTo>
                  <a:pt x="4034116" y="4762"/>
                </a:lnTo>
                <a:lnTo>
                  <a:pt x="4038879" y="9525"/>
                </a:lnTo>
                <a:lnTo>
                  <a:pt x="4043641" y="9525"/>
                </a:lnTo>
                <a:lnTo>
                  <a:pt x="4043641" y="1708162"/>
                </a:lnTo>
                <a:lnTo>
                  <a:pt x="4038879" y="1708162"/>
                </a:lnTo>
                <a:lnTo>
                  <a:pt x="4034116" y="1712925"/>
                </a:lnTo>
                <a:close/>
              </a:path>
              <a:path w="4043679" h="1718310">
                <a:moveTo>
                  <a:pt x="4043641" y="9525"/>
                </a:moveTo>
                <a:lnTo>
                  <a:pt x="4038879" y="9525"/>
                </a:lnTo>
                <a:lnTo>
                  <a:pt x="4034116" y="4762"/>
                </a:lnTo>
                <a:lnTo>
                  <a:pt x="4043641" y="4762"/>
                </a:lnTo>
                <a:lnTo>
                  <a:pt x="4043641" y="9525"/>
                </a:lnTo>
                <a:close/>
              </a:path>
              <a:path w="4043679" h="1718310">
                <a:moveTo>
                  <a:pt x="9525" y="1712925"/>
                </a:moveTo>
                <a:lnTo>
                  <a:pt x="4762" y="1708162"/>
                </a:lnTo>
                <a:lnTo>
                  <a:pt x="9525" y="1708162"/>
                </a:lnTo>
                <a:lnTo>
                  <a:pt x="9525" y="1712925"/>
                </a:lnTo>
                <a:close/>
              </a:path>
              <a:path w="4043679" h="1718310">
                <a:moveTo>
                  <a:pt x="4034116" y="1712925"/>
                </a:moveTo>
                <a:lnTo>
                  <a:pt x="9525" y="1712925"/>
                </a:lnTo>
                <a:lnTo>
                  <a:pt x="9525" y="1708162"/>
                </a:lnTo>
                <a:lnTo>
                  <a:pt x="4034116" y="1708162"/>
                </a:lnTo>
                <a:lnTo>
                  <a:pt x="4034116" y="1712925"/>
                </a:lnTo>
                <a:close/>
              </a:path>
              <a:path w="4043679" h="1718310">
                <a:moveTo>
                  <a:pt x="4043641" y="1712925"/>
                </a:moveTo>
                <a:lnTo>
                  <a:pt x="4034116" y="1712925"/>
                </a:lnTo>
                <a:lnTo>
                  <a:pt x="4038879" y="1708162"/>
                </a:lnTo>
                <a:lnTo>
                  <a:pt x="4043641" y="1708162"/>
                </a:lnTo>
                <a:lnTo>
                  <a:pt x="4043641" y="171292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735884" y="3226066"/>
            <a:ext cx="3759835" cy="694055"/>
          </a:xfrm>
          <a:prstGeom prst="rect">
            <a:avLst/>
          </a:prstGeom>
        </p:spPr>
        <p:txBody>
          <a:bodyPr wrap="square" lIns="0" tIns="1333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1400">
                <a:latin typeface="楷体"/>
                <a:cs typeface="楷体"/>
              </a:rPr>
              <a:t>（</a:t>
            </a:r>
            <a:r>
              <a:rPr dirty="0" sz="1400">
                <a:latin typeface="Times New Roman"/>
                <a:cs typeface="Times New Roman"/>
              </a:rPr>
              <a:t>2</a:t>
            </a:r>
            <a:r>
              <a:rPr dirty="0" sz="1400">
                <a:latin typeface="楷体"/>
                <a:cs typeface="楷体"/>
              </a:rPr>
              <a:t>）</a:t>
            </a:r>
            <a:r>
              <a:rPr dirty="0" sz="1400" spc="-360">
                <a:latin typeface="楷体"/>
                <a:cs typeface="楷体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F</a:t>
            </a:r>
            <a:r>
              <a:rPr dirty="0" baseline="-18518" sz="1350">
                <a:latin typeface="Times New Roman"/>
                <a:cs typeface="Times New Roman"/>
              </a:rPr>
              <a:t>n</a:t>
            </a:r>
            <a:r>
              <a:rPr dirty="0" sz="1400">
                <a:latin typeface="楷体"/>
                <a:cs typeface="楷体"/>
              </a:rPr>
              <a:t>与</a:t>
            </a:r>
            <a:r>
              <a:rPr dirty="0" sz="1400" spc="-5" i="1">
                <a:latin typeface="Times New Roman"/>
                <a:cs typeface="Times New Roman"/>
              </a:rPr>
              <a:t>ω</a:t>
            </a:r>
            <a:r>
              <a:rPr dirty="0" sz="1400">
                <a:latin typeface="楷体"/>
                <a:cs typeface="楷体"/>
              </a:rPr>
              <a:t>的关系</a:t>
            </a:r>
            <a:r>
              <a:rPr dirty="0" sz="1400">
                <a:solidFill>
                  <a:srgbClr val="C00000"/>
                </a:solidFill>
                <a:latin typeface="楷体"/>
                <a:cs typeface="楷体"/>
              </a:rPr>
              <a:t>（控制</a:t>
            </a:r>
            <a:r>
              <a:rPr dirty="0" sz="1400" spc="-150" i="1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dirty="0" sz="1450" spc="-145" i="1">
                <a:solidFill>
                  <a:srgbClr val="C00000"/>
                </a:solidFill>
                <a:latin typeface="华文楷体"/>
                <a:cs typeface="华文楷体"/>
              </a:rPr>
              <a:t>、</a:t>
            </a:r>
            <a:r>
              <a:rPr dirty="0" sz="1400" spc="-5" i="1">
                <a:solidFill>
                  <a:srgbClr val="C00000"/>
                </a:solidFill>
                <a:latin typeface="Times New Roman"/>
                <a:cs typeface="Times New Roman"/>
              </a:rPr>
              <a:t>r</a:t>
            </a:r>
            <a:r>
              <a:rPr dirty="0" sz="1400">
                <a:solidFill>
                  <a:srgbClr val="C00000"/>
                </a:solidFill>
                <a:latin typeface="华文楷体"/>
                <a:cs typeface="华文楷体"/>
              </a:rPr>
              <a:t>不变</a:t>
            </a:r>
            <a:r>
              <a:rPr dirty="0" sz="1400" spc="5">
                <a:solidFill>
                  <a:srgbClr val="C00000"/>
                </a:solidFill>
                <a:latin typeface="华文楷体"/>
                <a:cs typeface="华文楷体"/>
              </a:rPr>
              <a:t>）</a:t>
            </a:r>
            <a:endParaRPr sz="1400">
              <a:latin typeface="华文楷体"/>
              <a:cs typeface="华文楷体"/>
            </a:endParaRPr>
          </a:p>
          <a:p>
            <a:pPr marL="368300">
              <a:lnSpc>
                <a:spcPct val="100000"/>
              </a:lnSpc>
              <a:spcBef>
                <a:spcPts val="890"/>
              </a:spcBef>
            </a:pPr>
            <a:r>
              <a:rPr dirty="0" sz="1400">
                <a:latin typeface="楷体"/>
                <a:cs typeface="楷体"/>
              </a:rPr>
              <a:t>将两个</a:t>
            </a:r>
            <a:r>
              <a:rPr dirty="0" sz="1400">
                <a:solidFill>
                  <a:srgbClr val="C00000"/>
                </a:solidFill>
                <a:latin typeface="楷体"/>
                <a:cs typeface="楷体"/>
              </a:rPr>
              <a:t>质量相同</a:t>
            </a:r>
            <a:r>
              <a:rPr dirty="0" sz="1400">
                <a:latin typeface="楷体"/>
                <a:cs typeface="楷体"/>
              </a:rPr>
              <a:t>的小钢球放在</a:t>
            </a:r>
            <a:r>
              <a:rPr dirty="0" sz="1400">
                <a:solidFill>
                  <a:srgbClr val="C00000"/>
                </a:solidFill>
                <a:latin typeface="楷体"/>
                <a:cs typeface="楷体"/>
              </a:rPr>
              <a:t>相同半径</a:t>
            </a:r>
            <a:r>
              <a:rPr dirty="0" sz="1400">
                <a:latin typeface="楷体"/>
                <a:cs typeface="楷体"/>
              </a:rPr>
              <a:t>处</a:t>
            </a:r>
            <a:r>
              <a:rPr dirty="0" sz="1400" spc="5">
                <a:latin typeface="楷体"/>
                <a:cs typeface="楷体"/>
              </a:rPr>
              <a:t>。</a:t>
            </a:r>
            <a:endParaRPr sz="1400">
              <a:latin typeface="楷体"/>
              <a:cs typeface="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35884" y="4214774"/>
            <a:ext cx="3759835" cy="665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</a:pPr>
            <a:r>
              <a:rPr dirty="0" sz="1400">
                <a:latin typeface="楷体"/>
                <a:cs typeface="楷体"/>
              </a:rPr>
              <a:t>转动手柄。观察套筒露出标度的格数，比较向</a:t>
            </a:r>
            <a:r>
              <a:rPr dirty="0" sz="1400">
                <a:latin typeface="楷体"/>
                <a:cs typeface="楷体"/>
              </a:rPr>
              <a:t>心 </a:t>
            </a:r>
            <a:r>
              <a:rPr dirty="0" sz="1400">
                <a:latin typeface="楷体"/>
                <a:cs typeface="楷体"/>
              </a:rPr>
              <a:t>力的大小</a:t>
            </a:r>
            <a:r>
              <a:rPr dirty="0" sz="1400" spc="5">
                <a:latin typeface="楷体"/>
                <a:cs typeface="楷体"/>
              </a:rPr>
              <a:t>。</a:t>
            </a:r>
            <a:endParaRPr sz="1400">
              <a:latin typeface="楷体"/>
              <a:cs typeface="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33463" y="1552702"/>
            <a:ext cx="1931670" cy="3333750"/>
          </a:xfrm>
          <a:custGeom>
            <a:avLst/>
            <a:gdLst/>
            <a:ahLst/>
            <a:cxnLst/>
            <a:rect l="l" t="t" r="r" b="b"/>
            <a:pathLst>
              <a:path w="1931670" h="3333750">
                <a:moveTo>
                  <a:pt x="1926437" y="3333508"/>
                </a:moveTo>
                <a:lnTo>
                  <a:pt x="4762" y="3333508"/>
                </a:lnTo>
                <a:lnTo>
                  <a:pt x="3289" y="3333280"/>
                </a:lnTo>
                <a:lnTo>
                  <a:pt x="1968" y="3332607"/>
                </a:lnTo>
                <a:lnTo>
                  <a:pt x="914" y="3331552"/>
                </a:lnTo>
                <a:lnTo>
                  <a:pt x="241" y="3330219"/>
                </a:lnTo>
                <a:lnTo>
                  <a:pt x="0" y="3328746"/>
                </a:lnTo>
                <a:lnTo>
                  <a:pt x="0" y="4762"/>
                </a:lnTo>
                <a:lnTo>
                  <a:pt x="4762" y="0"/>
                </a:lnTo>
                <a:lnTo>
                  <a:pt x="1926437" y="0"/>
                </a:lnTo>
                <a:lnTo>
                  <a:pt x="1931200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3323983"/>
                </a:lnTo>
                <a:lnTo>
                  <a:pt x="4762" y="3323983"/>
                </a:lnTo>
                <a:lnTo>
                  <a:pt x="9525" y="3328746"/>
                </a:lnTo>
                <a:lnTo>
                  <a:pt x="1931200" y="3328746"/>
                </a:lnTo>
                <a:lnTo>
                  <a:pt x="1930971" y="3330219"/>
                </a:lnTo>
                <a:lnTo>
                  <a:pt x="1930298" y="3331552"/>
                </a:lnTo>
                <a:lnTo>
                  <a:pt x="1929244" y="3332607"/>
                </a:lnTo>
                <a:lnTo>
                  <a:pt x="1927910" y="3333280"/>
                </a:lnTo>
                <a:lnTo>
                  <a:pt x="1926437" y="3333508"/>
                </a:lnTo>
                <a:close/>
              </a:path>
              <a:path w="1931670" h="333375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931670" h="3333750">
                <a:moveTo>
                  <a:pt x="1921675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921675" y="4762"/>
                </a:lnTo>
                <a:lnTo>
                  <a:pt x="1921675" y="9525"/>
                </a:lnTo>
                <a:close/>
              </a:path>
              <a:path w="1931670" h="3333750">
                <a:moveTo>
                  <a:pt x="1921675" y="3328746"/>
                </a:moveTo>
                <a:lnTo>
                  <a:pt x="1921675" y="4762"/>
                </a:lnTo>
                <a:lnTo>
                  <a:pt x="1926437" y="9525"/>
                </a:lnTo>
                <a:lnTo>
                  <a:pt x="1931200" y="9525"/>
                </a:lnTo>
                <a:lnTo>
                  <a:pt x="1931200" y="3323983"/>
                </a:lnTo>
                <a:lnTo>
                  <a:pt x="1926437" y="3323983"/>
                </a:lnTo>
                <a:lnTo>
                  <a:pt x="1921675" y="3328746"/>
                </a:lnTo>
                <a:close/>
              </a:path>
              <a:path w="1931670" h="3333750">
                <a:moveTo>
                  <a:pt x="1931200" y="9525"/>
                </a:moveTo>
                <a:lnTo>
                  <a:pt x="1926437" y="9525"/>
                </a:lnTo>
                <a:lnTo>
                  <a:pt x="1921675" y="4762"/>
                </a:lnTo>
                <a:lnTo>
                  <a:pt x="1931200" y="4762"/>
                </a:lnTo>
                <a:lnTo>
                  <a:pt x="1931200" y="9525"/>
                </a:lnTo>
                <a:close/>
              </a:path>
              <a:path w="1931670" h="3333750">
                <a:moveTo>
                  <a:pt x="9525" y="3328746"/>
                </a:moveTo>
                <a:lnTo>
                  <a:pt x="4762" y="3323983"/>
                </a:lnTo>
                <a:lnTo>
                  <a:pt x="9525" y="3323983"/>
                </a:lnTo>
                <a:lnTo>
                  <a:pt x="9525" y="3328746"/>
                </a:lnTo>
                <a:close/>
              </a:path>
              <a:path w="1931670" h="3333750">
                <a:moveTo>
                  <a:pt x="1921675" y="3328746"/>
                </a:moveTo>
                <a:lnTo>
                  <a:pt x="9525" y="3328746"/>
                </a:lnTo>
                <a:lnTo>
                  <a:pt x="9525" y="3323983"/>
                </a:lnTo>
                <a:lnTo>
                  <a:pt x="1921675" y="3323983"/>
                </a:lnTo>
                <a:lnTo>
                  <a:pt x="1921675" y="3328746"/>
                </a:lnTo>
                <a:close/>
              </a:path>
              <a:path w="1931670" h="3333750">
                <a:moveTo>
                  <a:pt x="1931200" y="3328746"/>
                </a:moveTo>
                <a:lnTo>
                  <a:pt x="1921675" y="3328746"/>
                </a:lnTo>
                <a:lnTo>
                  <a:pt x="1926437" y="3323983"/>
                </a:lnTo>
                <a:lnTo>
                  <a:pt x="1931200" y="3323983"/>
                </a:lnTo>
                <a:lnTo>
                  <a:pt x="1931200" y="3328746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6816966" y="1583457"/>
            <a:ext cx="1759585" cy="160591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 sz="1400">
                <a:latin typeface="楷体"/>
                <a:cs typeface="楷体"/>
              </a:rPr>
              <a:t>（</a:t>
            </a:r>
            <a:r>
              <a:rPr dirty="0" sz="1400">
                <a:latin typeface="Times New Roman"/>
                <a:cs typeface="Times New Roman"/>
              </a:rPr>
              <a:t>3</a:t>
            </a:r>
            <a:r>
              <a:rPr dirty="0" sz="1400">
                <a:latin typeface="楷体"/>
                <a:cs typeface="楷体"/>
              </a:rPr>
              <a:t>）</a:t>
            </a:r>
            <a:r>
              <a:rPr dirty="0" sz="1400" spc="-370">
                <a:latin typeface="楷体"/>
                <a:cs typeface="楷体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F</a:t>
            </a:r>
            <a:r>
              <a:rPr dirty="0" baseline="-18518" sz="1350">
                <a:latin typeface="Times New Roman"/>
                <a:cs typeface="Times New Roman"/>
              </a:rPr>
              <a:t>n</a:t>
            </a:r>
            <a:r>
              <a:rPr dirty="0" sz="1400">
                <a:latin typeface="楷体"/>
                <a:cs typeface="楷体"/>
              </a:rPr>
              <a:t>与</a:t>
            </a:r>
            <a:r>
              <a:rPr dirty="0" sz="1400" spc="-5" i="1">
                <a:latin typeface="Times New Roman"/>
                <a:cs typeface="Times New Roman"/>
              </a:rPr>
              <a:t>r</a:t>
            </a:r>
            <a:r>
              <a:rPr dirty="0" sz="1400">
                <a:latin typeface="楷体"/>
                <a:cs typeface="楷体"/>
              </a:rPr>
              <a:t>的关</a:t>
            </a:r>
            <a:r>
              <a:rPr dirty="0" sz="1400" spc="5">
                <a:latin typeface="楷体"/>
                <a:cs typeface="楷体"/>
              </a:rPr>
              <a:t>系</a:t>
            </a:r>
            <a:endParaRPr sz="1400">
              <a:latin typeface="楷体"/>
              <a:cs typeface="楷体"/>
            </a:endParaRPr>
          </a:p>
          <a:p>
            <a:pPr marL="323850" marR="5080" indent="-177800">
              <a:lnSpc>
                <a:spcPts val="2580"/>
              </a:lnSpc>
              <a:spcBef>
                <a:spcPts val="114"/>
              </a:spcBef>
            </a:pPr>
            <a:r>
              <a:rPr dirty="0" sz="1400">
                <a:solidFill>
                  <a:srgbClr val="C00000"/>
                </a:solidFill>
                <a:latin typeface="楷体"/>
                <a:cs typeface="楷体"/>
              </a:rPr>
              <a:t>（控制</a:t>
            </a:r>
            <a:r>
              <a:rPr dirty="0" sz="1400" i="1">
                <a:solidFill>
                  <a:srgbClr val="C00000"/>
                </a:solidFill>
                <a:latin typeface="Times New Roman"/>
                <a:cs typeface="Times New Roman"/>
              </a:rPr>
              <a:t>m</a:t>
            </a:r>
            <a:r>
              <a:rPr dirty="0" sz="1400" spc="-165" i="1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dirty="0" sz="1450" spc="-495" i="1">
                <a:solidFill>
                  <a:srgbClr val="C00000"/>
                </a:solidFill>
                <a:latin typeface="华文楷体"/>
                <a:cs typeface="华文楷体"/>
              </a:rPr>
              <a:t>、</a:t>
            </a:r>
            <a:r>
              <a:rPr dirty="0" sz="1400" spc="-5" i="1">
                <a:solidFill>
                  <a:srgbClr val="C00000"/>
                </a:solidFill>
                <a:latin typeface="Times New Roman"/>
                <a:cs typeface="Times New Roman"/>
              </a:rPr>
              <a:t>ω</a:t>
            </a:r>
            <a:r>
              <a:rPr dirty="0" sz="1400">
                <a:solidFill>
                  <a:srgbClr val="C00000"/>
                </a:solidFill>
                <a:latin typeface="楷体"/>
                <a:cs typeface="楷体"/>
              </a:rPr>
              <a:t>不变</a:t>
            </a:r>
            <a:r>
              <a:rPr dirty="0" sz="1400" spc="5">
                <a:solidFill>
                  <a:srgbClr val="C00000"/>
                </a:solidFill>
                <a:latin typeface="楷体"/>
                <a:cs typeface="楷体"/>
              </a:rPr>
              <a:t>）  </a:t>
            </a:r>
            <a:r>
              <a:rPr dirty="0" sz="1400">
                <a:latin typeface="楷体"/>
                <a:cs typeface="楷体"/>
              </a:rPr>
              <a:t>将两个</a:t>
            </a:r>
            <a:r>
              <a:rPr dirty="0" sz="1400">
                <a:solidFill>
                  <a:srgbClr val="C00000"/>
                </a:solidFill>
                <a:latin typeface="楷体"/>
                <a:cs typeface="楷体"/>
              </a:rPr>
              <a:t>质量相同</a:t>
            </a:r>
            <a:r>
              <a:rPr dirty="0" sz="1400" spc="5">
                <a:latin typeface="楷体"/>
                <a:cs typeface="楷体"/>
              </a:rPr>
              <a:t>的</a:t>
            </a:r>
            <a:endParaRPr sz="140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1400">
                <a:latin typeface="楷体"/>
                <a:cs typeface="楷体"/>
              </a:rPr>
              <a:t>钢球分别放在不同</a:t>
            </a:r>
            <a:r>
              <a:rPr dirty="0" sz="1400" spc="5">
                <a:latin typeface="楷体"/>
                <a:cs typeface="楷体"/>
              </a:rPr>
              <a:t>半</a:t>
            </a:r>
            <a:endParaRPr sz="140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400">
                <a:latin typeface="楷体"/>
                <a:cs typeface="楷体"/>
              </a:rPr>
              <a:t>径处。皮带套在两</a:t>
            </a:r>
            <a:r>
              <a:rPr dirty="0" sz="1400" spc="5">
                <a:latin typeface="楷体"/>
                <a:cs typeface="楷体"/>
              </a:rPr>
              <a:t>个</a:t>
            </a:r>
            <a:endParaRPr sz="1400">
              <a:latin typeface="楷体"/>
              <a:cs typeface="楷体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16966" y="3164141"/>
            <a:ext cx="1618615" cy="664210"/>
          </a:xfrm>
          <a:prstGeom prst="rect">
            <a:avLst/>
          </a:prstGeom>
        </p:spPr>
        <p:txBody>
          <a:bodyPr wrap="square" lIns="0" tIns="1187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400">
                <a:solidFill>
                  <a:srgbClr val="C00000"/>
                </a:solidFill>
                <a:latin typeface="楷体"/>
                <a:cs typeface="楷体"/>
              </a:rPr>
              <a:t>半径相同的塔轮</a:t>
            </a:r>
            <a:r>
              <a:rPr dirty="0" sz="1400" spc="5">
                <a:solidFill>
                  <a:srgbClr val="C00000"/>
                </a:solidFill>
                <a:latin typeface="楷体"/>
                <a:cs typeface="楷体"/>
              </a:rPr>
              <a:t>上</a:t>
            </a:r>
            <a:endParaRPr sz="140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 sz="1400" spc="5">
                <a:solidFill>
                  <a:srgbClr val="C00000"/>
                </a:solidFill>
                <a:latin typeface="楷体"/>
                <a:cs typeface="楷体"/>
              </a:rPr>
              <a:t>（</a:t>
            </a:r>
            <a:r>
              <a:rPr dirty="0" sz="1400" spc="-430">
                <a:solidFill>
                  <a:srgbClr val="C00000"/>
                </a:solidFill>
                <a:latin typeface="楷体"/>
                <a:cs typeface="楷体"/>
              </a:rPr>
              <a:t> </a:t>
            </a:r>
            <a:r>
              <a:rPr dirty="0" sz="1400" spc="-5" i="1">
                <a:solidFill>
                  <a:srgbClr val="C00000"/>
                </a:solidFill>
                <a:latin typeface="Times New Roman"/>
                <a:cs typeface="Times New Roman"/>
              </a:rPr>
              <a:t>ω</a:t>
            </a:r>
            <a:r>
              <a:rPr dirty="0" sz="1400">
                <a:solidFill>
                  <a:srgbClr val="C00000"/>
                </a:solidFill>
                <a:latin typeface="楷体"/>
                <a:cs typeface="楷体"/>
              </a:rPr>
              <a:t>不变）</a:t>
            </a:r>
            <a:r>
              <a:rPr dirty="0" sz="1400">
                <a:latin typeface="楷体"/>
                <a:cs typeface="楷体"/>
              </a:rPr>
              <a:t>，摇动</a:t>
            </a:r>
            <a:r>
              <a:rPr dirty="0" sz="1400" spc="5">
                <a:latin typeface="楷体"/>
                <a:cs typeface="楷体"/>
              </a:rPr>
              <a:t>手</a:t>
            </a:r>
            <a:endParaRPr sz="1400">
              <a:latin typeface="楷体"/>
              <a:cs typeface="楷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35884" y="4000017"/>
            <a:ext cx="570738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楷体"/>
                <a:cs typeface="楷体"/>
              </a:rPr>
              <a:t>皮带套在两个半径为</a:t>
            </a:r>
            <a:r>
              <a:rPr dirty="0" sz="1400" spc="-5">
                <a:latin typeface="Times New Roman"/>
                <a:cs typeface="Times New Roman"/>
              </a:rPr>
              <a:t>1:2</a:t>
            </a:r>
            <a:r>
              <a:rPr dirty="0" sz="1400">
                <a:latin typeface="楷体"/>
                <a:cs typeface="楷体"/>
              </a:rPr>
              <a:t>的塔轮上</a:t>
            </a:r>
            <a:r>
              <a:rPr dirty="0" sz="1400" spc="5">
                <a:solidFill>
                  <a:srgbClr val="001F5F"/>
                </a:solidFill>
                <a:latin typeface="楷体"/>
                <a:cs typeface="楷体"/>
              </a:rPr>
              <a:t>（</a:t>
            </a:r>
            <a:r>
              <a:rPr dirty="0" sz="1400" spc="-380">
                <a:solidFill>
                  <a:srgbClr val="001F5F"/>
                </a:solidFill>
                <a:latin typeface="楷体"/>
                <a:cs typeface="楷体"/>
              </a:rPr>
              <a:t> </a:t>
            </a:r>
            <a:r>
              <a:rPr dirty="0" sz="1400" i="1">
                <a:solidFill>
                  <a:srgbClr val="001F5F"/>
                </a:solidFill>
                <a:latin typeface="Times New Roman"/>
                <a:cs typeface="Times New Roman"/>
              </a:rPr>
              <a:t>ω</a:t>
            </a:r>
            <a:r>
              <a:rPr dirty="0" sz="1400" spc="-25" i="1">
                <a:solidFill>
                  <a:srgbClr val="001F5F"/>
                </a:solidFill>
                <a:latin typeface="Times New Roman"/>
                <a:cs typeface="Times New Roman"/>
              </a:rPr>
              <a:t> </a:t>
            </a:r>
            <a:r>
              <a:rPr dirty="0" sz="1400">
                <a:solidFill>
                  <a:srgbClr val="001F5F"/>
                </a:solidFill>
                <a:latin typeface="楷体"/>
                <a:cs typeface="楷体"/>
              </a:rPr>
              <a:t>之比</a:t>
            </a:r>
            <a:r>
              <a:rPr dirty="0" sz="1400">
                <a:solidFill>
                  <a:srgbClr val="001F5F"/>
                </a:solidFill>
                <a:latin typeface="Times New Roman"/>
                <a:cs typeface="Times New Roman"/>
              </a:rPr>
              <a:t>2</a:t>
            </a:r>
            <a:r>
              <a:rPr dirty="0" sz="1400">
                <a:solidFill>
                  <a:srgbClr val="001F5F"/>
                </a:solidFill>
                <a:latin typeface="楷体"/>
                <a:cs typeface="楷体"/>
              </a:rPr>
              <a:t>：</a:t>
            </a:r>
            <a:r>
              <a:rPr dirty="0" sz="1400">
                <a:solidFill>
                  <a:srgbClr val="001F5F"/>
                </a:solidFill>
                <a:latin typeface="Times New Roman"/>
                <a:cs typeface="Times New Roman"/>
              </a:rPr>
              <a:t>1</a:t>
            </a:r>
            <a:r>
              <a:rPr dirty="0" sz="1400">
                <a:latin typeface="楷体"/>
                <a:cs typeface="楷体"/>
              </a:rPr>
              <a:t>），</a:t>
            </a:r>
            <a:r>
              <a:rPr dirty="0" sz="1400" spc="-95">
                <a:latin typeface="楷体"/>
                <a:cs typeface="楷体"/>
              </a:rPr>
              <a:t> </a:t>
            </a:r>
            <a:r>
              <a:rPr dirty="0" baseline="27777" sz="2100">
                <a:latin typeface="楷体"/>
                <a:cs typeface="楷体"/>
              </a:rPr>
              <a:t>柄。观察套筒露出</a:t>
            </a:r>
            <a:r>
              <a:rPr dirty="0" baseline="27777" sz="2100" spc="7">
                <a:latin typeface="楷体"/>
                <a:cs typeface="楷体"/>
              </a:rPr>
              <a:t>标</a:t>
            </a:r>
            <a:endParaRPr baseline="27777" sz="2100">
              <a:latin typeface="楷体"/>
              <a:cs typeface="楷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16966" y="4123626"/>
            <a:ext cx="1626235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1400">
                <a:latin typeface="楷体"/>
                <a:cs typeface="楷体"/>
              </a:rPr>
              <a:t>度的格数，比较向</a:t>
            </a:r>
            <a:r>
              <a:rPr dirty="0" sz="1400">
                <a:latin typeface="楷体"/>
                <a:cs typeface="楷体"/>
              </a:rPr>
              <a:t>心 </a:t>
            </a:r>
            <a:r>
              <a:rPr dirty="0" sz="1400">
                <a:latin typeface="楷体"/>
                <a:cs typeface="楷体"/>
              </a:rPr>
              <a:t>力的大小</a:t>
            </a:r>
            <a:r>
              <a:rPr dirty="0" sz="1400" spc="5">
                <a:latin typeface="楷体"/>
                <a:cs typeface="楷体"/>
              </a:rPr>
              <a:t>。</a:t>
            </a:r>
            <a:endParaRPr sz="1400">
              <a:latin typeface="楷体"/>
              <a:cs typeface="楷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023616" y="850391"/>
            <a:ext cx="3313176" cy="23987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 i="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 b="1" i="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18346" y="737679"/>
            <a:ext cx="3988435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>
                <a:latin typeface="华文楷体"/>
                <a:cs typeface="华文楷体"/>
              </a:rPr>
              <a:t>通过更精确的实验可以得</a:t>
            </a:r>
            <a:r>
              <a:rPr dirty="0" sz="2600" spc="5">
                <a:latin typeface="华文楷体"/>
                <a:cs typeface="华文楷体"/>
              </a:rPr>
              <a:t>出</a:t>
            </a:r>
            <a:endParaRPr sz="2600">
              <a:latin typeface="华文楷体"/>
              <a:cs typeface="华文楷体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220609" y="1324736"/>
          <a:ext cx="6755765" cy="2677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8980"/>
                <a:gridCol w="2711449"/>
                <a:gridCol w="3296285"/>
              </a:tblGrid>
              <a:tr h="49974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2000" b="1">
                          <a:latin typeface="华文楷体"/>
                          <a:cs typeface="华文楷体"/>
                        </a:rPr>
                        <a:t>控制不变的量</a:t>
                      </a:r>
                      <a:endParaRPr sz="2000">
                        <a:latin typeface="华文楷体"/>
                        <a:cs typeface="华文楷体"/>
                      </a:endParaRPr>
                    </a:p>
                  </a:txBody>
                  <a:tcPr marL="0" marR="0" marB="0" marT="1181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dirty="0" sz="2000" b="1">
                          <a:latin typeface="华文楷体"/>
                          <a:cs typeface="华文楷体"/>
                        </a:rPr>
                        <a:t>实验结论</a:t>
                      </a:r>
                      <a:endParaRPr sz="2000">
                        <a:latin typeface="华文楷体"/>
                        <a:cs typeface="华文楷体"/>
                      </a:endParaRPr>
                    </a:p>
                  </a:txBody>
                  <a:tcPr marL="0" marR="0" marB="0" marT="1181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156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95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066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0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dirty="0" sz="2000" spc="-5" i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2000">
                          <a:latin typeface="华文楷体"/>
                          <a:cs typeface="华文楷体"/>
                        </a:rPr>
                        <a:t>、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ω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98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dirty="0" sz="2000" i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2000" spc="47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华文楷体"/>
                          <a:cs typeface="华文楷体"/>
                        </a:rPr>
                        <a:t>越大</a:t>
                      </a:r>
                      <a:r>
                        <a:rPr dirty="0" sz="2000" spc="-5">
                          <a:latin typeface="华文楷体"/>
                          <a:cs typeface="华文楷体"/>
                        </a:rPr>
                        <a:t>，</a:t>
                      </a:r>
                      <a:r>
                        <a:rPr dirty="0" sz="2000" spc="-5" i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baseline="-17094" sz="1950" spc="-7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000">
                          <a:latin typeface="华文楷体"/>
                          <a:cs typeface="华文楷体"/>
                        </a:rPr>
                        <a:t>越大</a:t>
                      </a:r>
                      <a:r>
                        <a:rPr dirty="0" sz="2000" spc="-5">
                          <a:latin typeface="华文楷体"/>
                          <a:cs typeface="华文楷体"/>
                        </a:rPr>
                        <a:t>，</a:t>
                      </a:r>
                      <a:r>
                        <a:rPr dirty="0" sz="2000" spc="-5" i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baseline="-17094" sz="1950" spc="-7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000" spc="-5">
                          <a:latin typeface="宋体"/>
                          <a:cs typeface="宋体"/>
                        </a:rPr>
                        <a:t>∝</a:t>
                      </a:r>
                      <a:r>
                        <a:rPr dirty="0" sz="2000" spc="-5" i="1">
                          <a:latin typeface="Times New Roman"/>
                          <a:cs typeface="Times New Roman"/>
                        </a:rPr>
                        <a:t>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98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991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30"/>
                        </a:spcBef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3241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dirty="0" sz="2000" spc="-5" i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2000">
                          <a:latin typeface="华文楷体"/>
                          <a:cs typeface="华文楷体"/>
                        </a:rPr>
                        <a:t>、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r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16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45"/>
                        </a:spcBef>
                      </a:pPr>
                      <a:r>
                        <a:rPr dirty="0" sz="2000" i="1">
                          <a:latin typeface="Times New Roman"/>
                          <a:cs typeface="Times New Roman"/>
                        </a:rPr>
                        <a:t>ω</a:t>
                      </a:r>
                      <a:r>
                        <a:rPr dirty="0" sz="2000" spc="-25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华文楷体"/>
                          <a:cs typeface="华文楷体"/>
                        </a:rPr>
                        <a:t>越大</a:t>
                      </a:r>
                      <a:r>
                        <a:rPr dirty="0" sz="2000" spc="-5">
                          <a:latin typeface="华文楷体"/>
                          <a:cs typeface="华文楷体"/>
                        </a:rPr>
                        <a:t>，</a:t>
                      </a:r>
                      <a:r>
                        <a:rPr dirty="0" sz="2000" spc="-5" i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baseline="-17094" sz="1950" spc="-7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000">
                          <a:latin typeface="华文楷体"/>
                          <a:cs typeface="华文楷体"/>
                        </a:rPr>
                        <a:t>越大</a:t>
                      </a:r>
                      <a:r>
                        <a:rPr dirty="0" sz="2000" spc="-5">
                          <a:latin typeface="华文楷体"/>
                          <a:cs typeface="华文楷体"/>
                        </a:rPr>
                        <a:t>，</a:t>
                      </a:r>
                      <a:r>
                        <a:rPr dirty="0" sz="2000" spc="-5" i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baseline="-17094" sz="1950" spc="-7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000" spc="-5">
                          <a:latin typeface="宋体"/>
                          <a:cs typeface="宋体"/>
                        </a:rPr>
                        <a:t>∝</a:t>
                      </a:r>
                      <a:r>
                        <a:rPr dirty="0" sz="2000" spc="-5" i="1">
                          <a:latin typeface="Times New Roman"/>
                          <a:cs typeface="Times New Roman"/>
                        </a:rPr>
                        <a:t>ω</a:t>
                      </a:r>
                      <a:r>
                        <a:rPr dirty="0" baseline="21367" sz="1950" spc="-7">
                          <a:latin typeface="Times New Roman"/>
                          <a:cs typeface="Times New Roman"/>
                        </a:rPr>
                        <a:t>2</a:t>
                      </a:r>
                      <a:endParaRPr baseline="21367" sz="195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216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49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000" b="1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9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4135">
                        <a:lnSpc>
                          <a:spcPct val="100000"/>
                        </a:lnSpc>
                        <a:spcBef>
                          <a:spcPts val="1945"/>
                        </a:spcBef>
                      </a:pPr>
                      <a:r>
                        <a:rPr dirty="0" sz="2000" spc="-5" i="1">
                          <a:latin typeface="Times New Roman"/>
                          <a:cs typeface="Times New Roman"/>
                        </a:rPr>
                        <a:t>r</a:t>
                      </a:r>
                      <a:r>
                        <a:rPr dirty="0" sz="2000">
                          <a:latin typeface="华文楷体"/>
                          <a:cs typeface="华文楷体"/>
                        </a:rPr>
                        <a:t>、</a:t>
                      </a:r>
                      <a:r>
                        <a:rPr dirty="0" sz="2000" i="1">
                          <a:latin typeface="Times New Roman"/>
                          <a:cs typeface="Times New Roman"/>
                        </a:rPr>
                        <a:t>ω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70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45"/>
                        </a:spcBef>
                      </a:pPr>
                      <a:r>
                        <a:rPr dirty="0" sz="2000" i="1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dirty="0" sz="2000" spc="-20" i="1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000">
                          <a:latin typeface="华文楷体"/>
                          <a:cs typeface="华文楷体"/>
                        </a:rPr>
                        <a:t>越大</a:t>
                      </a:r>
                      <a:r>
                        <a:rPr dirty="0" sz="2000" spc="-5">
                          <a:latin typeface="华文楷体"/>
                          <a:cs typeface="华文楷体"/>
                        </a:rPr>
                        <a:t>，</a:t>
                      </a:r>
                      <a:r>
                        <a:rPr dirty="0" sz="2000" spc="-5" i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baseline="-17094" sz="1950" spc="-7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000">
                          <a:latin typeface="华文楷体"/>
                          <a:cs typeface="华文楷体"/>
                        </a:rPr>
                        <a:t>越大</a:t>
                      </a:r>
                      <a:r>
                        <a:rPr dirty="0" sz="2000" spc="-5">
                          <a:latin typeface="华文楷体"/>
                          <a:cs typeface="华文楷体"/>
                        </a:rPr>
                        <a:t>，</a:t>
                      </a:r>
                      <a:r>
                        <a:rPr dirty="0" sz="2000" spc="-5" i="1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dirty="0" baseline="-17094" sz="1950" spc="-7">
                          <a:latin typeface="Times New Roman"/>
                          <a:cs typeface="Times New Roman"/>
                        </a:rPr>
                        <a:t>n</a:t>
                      </a:r>
                      <a:r>
                        <a:rPr dirty="0" sz="2000" spc="-5">
                          <a:latin typeface="宋体"/>
                          <a:cs typeface="宋体"/>
                        </a:rPr>
                        <a:t>∝</a:t>
                      </a:r>
                      <a:r>
                        <a:rPr dirty="0" sz="2000" spc="-5" i="1">
                          <a:latin typeface="Times New Roman"/>
                          <a:cs typeface="Times New Roman"/>
                        </a:rPr>
                        <a:t>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4701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 i="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 b="1" i="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5642" y="837336"/>
            <a:ext cx="5398770" cy="1259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黑体"/>
                <a:cs typeface="黑体"/>
              </a:rPr>
              <a:t>二、向心力的大小</a:t>
            </a:r>
            <a:endParaRPr sz="2400">
              <a:latin typeface="黑体"/>
              <a:cs typeface="黑体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400">
              <a:latin typeface="Times New Roman"/>
              <a:cs typeface="Times New Roman"/>
            </a:endParaRPr>
          </a:p>
          <a:p>
            <a:pPr marL="484505">
              <a:lnSpc>
                <a:spcPct val="100000"/>
              </a:lnSpc>
            </a:pPr>
            <a:r>
              <a:rPr dirty="0" sz="2400">
                <a:latin typeface="华文楷体"/>
                <a:cs typeface="华文楷体"/>
              </a:rPr>
              <a:t>向心力的大小可以表示为</a:t>
            </a:r>
            <a:r>
              <a:rPr dirty="0" sz="2400">
                <a:latin typeface="楷体"/>
                <a:cs typeface="楷体"/>
              </a:rPr>
              <a:t>：</a:t>
            </a:r>
            <a:r>
              <a:rPr dirty="0" sz="2400" spc="-5" i="1">
                <a:latin typeface="Times New Roman"/>
                <a:cs typeface="Times New Roman"/>
              </a:rPr>
              <a:t>F</a:t>
            </a:r>
            <a:r>
              <a:rPr dirty="0" baseline="-17921" sz="2325" spc="7">
                <a:latin typeface="Times New Roman"/>
                <a:cs typeface="Times New Roman"/>
              </a:rPr>
              <a:t>n</a:t>
            </a:r>
            <a:r>
              <a:rPr dirty="0" sz="2400">
                <a:latin typeface="华文楷体"/>
                <a:cs typeface="华文楷体"/>
              </a:rPr>
              <a:t>＝</a:t>
            </a:r>
            <a:r>
              <a:rPr dirty="0" sz="2400" i="1">
                <a:latin typeface="Times New Roman"/>
                <a:cs typeface="Times New Roman"/>
              </a:rPr>
              <a:t>mω</a:t>
            </a:r>
            <a:r>
              <a:rPr dirty="0" baseline="21505" sz="2325" spc="7">
                <a:latin typeface="Times New Roman"/>
                <a:cs typeface="Times New Roman"/>
              </a:rPr>
              <a:t>2</a:t>
            </a:r>
            <a:r>
              <a:rPr dirty="0" sz="2400" i="1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18031" y="2410307"/>
            <a:ext cx="16744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由</a:t>
            </a:r>
            <a:r>
              <a:rPr dirty="0" sz="2400">
                <a:latin typeface="楷体"/>
                <a:cs typeface="楷体"/>
              </a:rPr>
              <a:t>：</a:t>
            </a:r>
            <a:r>
              <a:rPr dirty="0" sz="2400" i="1">
                <a:latin typeface="Book Antiqua"/>
                <a:cs typeface="Book Antiqua"/>
              </a:rPr>
              <a:t>v</a:t>
            </a:r>
            <a:r>
              <a:rPr dirty="0" sz="2400" spc="-90" i="1">
                <a:latin typeface="Book Antiqua"/>
                <a:cs typeface="Book Antiqua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i="1">
                <a:latin typeface="Times New Roman"/>
                <a:cs typeface="Times New Roman"/>
              </a:rPr>
              <a:t>ωr</a:t>
            </a:r>
            <a:r>
              <a:rPr dirty="0" sz="2400">
                <a:latin typeface="华文楷体"/>
                <a:cs typeface="华文楷体"/>
              </a:rPr>
              <a:t>得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34306" y="2720085"/>
            <a:ext cx="311785" cy="0"/>
          </a:xfrm>
          <a:custGeom>
            <a:avLst/>
            <a:gdLst/>
            <a:ahLst/>
            <a:cxnLst/>
            <a:rect l="l" t="t" r="r" b="b"/>
            <a:pathLst>
              <a:path w="311785" h="0">
                <a:moveTo>
                  <a:pt x="0" y="0"/>
                </a:moveTo>
                <a:lnTo>
                  <a:pt x="311708" y="0"/>
                </a:lnTo>
              </a:path>
            </a:pathLst>
          </a:custGeom>
          <a:ln w="120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4445698" y="2180805"/>
            <a:ext cx="269875" cy="370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baseline="-24691" sz="3375" spc="195" i="1">
                <a:latin typeface="Book Antiqua"/>
                <a:cs typeface="Book Antiqua"/>
              </a:rPr>
              <a:t>v</a:t>
            </a:r>
            <a:r>
              <a:rPr dirty="0" sz="1300" spc="10">
                <a:latin typeface="Times New Roman"/>
                <a:cs typeface="Times New Roman"/>
              </a:rPr>
              <a:t>2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01669" y="2492743"/>
            <a:ext cx="1052195" cy="370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927100" algn="l"/>
              </a:tabLst>
            </a:pPr>
            <a:r>
              <a:rPr dirty="0" sz="2250" spc="-135" i="1">
                <a:latin typeface="Times New Roman"/>
                <a:cs typeface="Times New Roman"/>
              </a:rPr>
              <a:t>F</a:t>
            </a:r>
            <a:r>
              <a:rPr dirty="0" baseline="-23504" sz="1950" spc="15" i="1">
                <a:latin typeface="Times New Roman"/>
                <a:cs typeface="Times New Roman"/>
              </a:rPr>
              <a:t>n</a:t>
            </a:r>
            <a:r>
              <a:rPr dirty="0" baseline="-23504" sz="1950" i="1">
                <a:latin typeface="Times New Roman"/>
                <a:cs typeface="Times New Roman"/>
              </a:rPr>
              <a:t> </a:t>
            </a:r>
            <a:r>
              <a:rPr dirty="0" baseline="-23504" sz="1950" spc="187" i="1">
                <a:latin typeface="Times New Roman"/>
                <a:cs typeface="Times New Roman"/>
              </a:rPr>
              <a:t> </a:t>
            </a:r>
            <a:r>
              <a:rPr dirty="0" sz="2250" spc="5">
                <a:latin typeface="Symbol"/>
                <a:cs typeface="Symbol"/>
              </a:rPr>
              <a:t></a:t>
            </a:r>
            <a:r>
              <a:rPr dirty="0" sz="2250" spc="-30">
                <a:latin typeface="Times New Roman"/>
                <a:cs typeface="Times New Roman"/>
              </a:rPr>
              <a:t> </a:t>
            </a:r>
            <a:r>
              <a:rPr dirty="0" sz="2250" spc="10" i="1">
                <a:latin typeface="Times New Roman"/>
                <a:cs typeface="Times New Roman"/>
              </a:rPr>
              <a:t>m</a:t>
            </a:r>
            <a:r>
              <a:rPr dirty="0" sz="2250" i="1">
                <a:latin typeface="Times New Roman"/>
                <a:cs typeface="Times New Roman"/>
              </a:rPr>
              <a:t>	</a:t>
            </a:r>
            <a:r>
              <a:rPr dirty="0" baseline="-44444" sz="3375" spc="7" i="1">
                <a:latin typeface="Times New Roman"/>
                <a:cs typeface="Times New Roman"/>
              </a:rPr>
              <a:t>r</a:t>
            </a:r>
            <a:endParaRPr baseline="-44444" sz="337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01099" y="3578720"/>
            <a:ext cx="3302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得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70315" y="3773080"/>
            <a:ext cx="329565" cy="0"/>
          </a:xfrm>
          <a:custGeom>
            <a:avLst/>
            <a:gdLst/>
            <a:ahLst/>
            <a:cxnLst/>
            <a:rect l="l" t="t" r="r" b="b"/>
            <a:pathLst>
              <a:path w="329564" h="0">
                <a:moveTo>
                  <a:pt x="0" y="0"/>
                </a:moveTo>
                <a:lnTo>
                  <a:pt x="328942" y="0"/>
                </a:lnTo>
              </a:path>
            </a:pathLst>
          </a:custGeom>
          <a:ln w="1143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2275281" y="3349411"/>
            <a:ext cx="394970" cy="3886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50" spc="-204">
                <a:latin typeface="Times New Roman"/>
                <a:cs typeface="Times New Roman"/>
              </a:rPr>
              <a:t>2</a:t>
            </a:r>
            <a:r>
              <a:rPr dirty="0" sz="2350" spc="-204" i="1">
                <a:latin typeface="Symbol"/>
                <a:cs typeface="Symbol"/>
              </a:rPr>
              <a:t>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29499" y="3528288"/>
            <a:ext cx="11842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9259" sz="3600">
                <a:latin typeface="华文楷体"/>
                <a:cs typeface="华文楷体"/>
              </a:rPr>
              <a:t>由 </a:t>
            </a:r>
            <a:r>
              <a:rPr dirty="0" baseline="-9259" sz="3600" spc="-817">
                <a:latin typeface="华文楷体"/>
                <a:cs typeface="华文楷体"/>
              </a:rPr>
              <a:t>：</a:t>
            </a:r>
            <a:r>
              <a:rPr dirty="0" sz="2350" spc="-545" i="1">
                <a:latin typeface="Symbol"/>
                <a:cs typeface="Symbol"/>
              </a:rPr>
              <a:t></a:t>
            </a:r>
            <a:r>
              <a:rPr dirty="0" sz="2250" spc="-545">
                <a:latin typeface="Symbol"/>
                <a:cs typeface="Symbol"/>
              </a:rPr>
              <a:t></a:t>
            </a:r>
            <a:r>
              <a:rPr dirty="0" sz="2250" spc="-540">
                <a:latin typeface="Times New Roman"/>
                <a:cs typeface="Times New Roman"/>
              </a:rPr>
              <a:t> </a:t>
            </a:r>
            <a:r>
              <a:rPr dirty="0" baseline="-43209" sz="3375" spc="7" i="1">
                <a:latin typeface="Times New Roman"/>
                <a:cs typeface="Times New Roman"/>
              </a:rPr>
              <a:t>T</a:t>
            </a:r>
            <a:endParaRPr baseline="-43209" sz="337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21949" y="3753459"/>
            <a:ext cx="492759" cy="0"/>
          </a:xfrm>
          <a:custGeom>
            <a:avLst/>
            <a:gdLst/>
            <a:ahLst/>
            <a:cxnLst/>
            <a:rect l="l" t="t" r="r" b="b"/>
            <a:pathLst>
              <a:path w="492760" h="0">
                <a:moveTo>
                  <a:pt x="0" y="0"/>
                </a:moveTo>
                <a:lnTo>
                  <a:pt x="492760" y="0"/>
                </a:lnTo>
              </a:path>
            </a:pathLst>
          </a:custGeom>
          <a:ln w="120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4328833" y="3329218"/>
            <a:ext cx="455295" cy="3886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250" spc="-195">
                <a:latin typeface="Times New Roman"/>
                <a:cs typeface="Times New Roman"/>
              </a:rPr>
              <a:t>4</a:t>
            </a:r>
            <a:r>
              <a:rPr dirty="0" sz="2350" spc="-195" i="1">
                <a:latin typeface="Symbol"/>
                <a:cs typeface="Symbol"/>
              </a:rPr>
              <a:t></a:t>
            </a:r>
            <a:r>
              <a:rPr dirty="0" baseline="42735" sz="1950" spc="-292">
                <a:latin typeface="Times New Roman"/>
                <a:cs typeface="Times New Roman"/>
              </a:rPr>
              <a:t>2</a:t>
            </a:r>
            <a:endParaRPr baseline="42735" sz="1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88728" y="3526116"/>
            <a:ext cx="1500505" cy="370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375410" algn="l"/>
              </a:tabLst>
            </a:pPr>
            <a:r>
              <a:rPr dirty="0" sz="2250" spc="-135" i="1">
                <a:latin typeface="Times New Roman"/>
                <a:cs typeface="Times New Roman"/>
              </a:rPr>
              <a:t>F</a:t>
            </a:r>
            <a:r>
              <a:rPr dirty="0" baseline="-23504" sz="1950" spc="15" i="1">
                <a:latin typeface="Times New Roman"/>
                <a:cs typeface="Times New Roman"/>
              </a:rPr>
              <a:t>n</a:t>
            </a:r>
            <a:r>
              <a:rPr dirty="0" baseline="-23504" sz="1950" i="1">
                <a:latin typeface="Times New Roman"/>
                <a:cs typeface="Times New Roman"/>
              </a:rPr>
              <a:t> </a:t>
            </a:r>
            <a:r>
              <a:rPr dirty="0" baseline="-23504" sz="1950" spc="195" i="1">
                <a:latin typeface="Times New Roman"/>
                <a:cs typeface="Times New Roman"/>
              </a:rPr>
              <a:t> </a:t>
            </a:r>
            <a:r>
              <a:rPr dirty="0" sz="2250" spc="5">
                <a:latin typeface="Symbol"/>
                <a:cs typeface="Symbol"/>
              </a:rPr>
              <a:t></a:t>
            </a:r>
            <a:r>
              <a:rPr dirty="0" sz="2250" spc="-30">
                <a:latin typeface="Times New Roman"/>
                <a:cs typeface="Times New Roman"/>
              </a:rPr>
              <a:t> </a:t>
            </a:r>
            <a:r>
              <a:rPr dirty="0" sz="2250" spc="10" i="1">
                <a:latin typeface="Times New Roman"/>
                <a:cs typeface="Times New Roman"/>
              </a:rPr>
              <a:t>m</a:t>
            </a:r>
            <a:r>
              <a:rPr dirty="0" sz="2250" i="1">
                <a:latin typeface="Times New Roman"/>
                <a:cs typeface="Times New Roman"/>
              </a:rPr>
              <a:t> </a:t>
            </a:r>
            <a:r>
              <a:rPr dirty="0" sz="2250" spc="-155" i="1">
                <a:latin typeface="Times New Roman"/>
                <a:cs typeface="Times New Roman"/>
              </a:rPr>
              <a:t> </a:t>
            </a:r>
            <a:r>
              <a:rPr dirty="0" baseline="-44444" sz="3375" spc="7" i="1">
                <a:latin typeface="Times New Roman"/>
                <a:cs typeface="Times New Roman"/>
              </a:rPr>
              <a:t>T</a:t>
            </a:r>
            <a:r>
              <a:rPr dirty="0" baseline="-44444" sz="3375" spc="-254" i="1">
                <a:latin typeface="Times New Roman"/>
                <a:cs typeface="Times New Roman"/>
              </a:rPr>
              <a:t> </a:t>
            </a:r>
            <a:r>
              <a:rPr dirty="0" baseline="-32051" sz="1950" spc="15">
                <a:latin typeface="Times New Roman"/>
                <a:cs typeface="Times New Roman"/>
              </a:rPr>
              <a:t>2</a:t>
            </a:r>
            <a:r>
              <a:rPr dirty="0" baseline="-32051" sz="1950">
                <a:latin typeface="Times New Roman"/>
                <a:cs typeface="Times New Roman"/>
              </a:rPr>
              <a:t>	</a:t>
            </a:r>
            <a:r>
              <a:rPr dirty="0" sz="2250" spc="5" i="1">
                <a:latin typeface="Times New Roman"/>
                <a:cs typeface="Times New Roman"/>
              </a:rPr>
              <a:t>r</a:t>
            </a:r>
            <a:endParaRPr sz="2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 i="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 b="1" i="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2337" y="753491"/>
            <a:ext cx="201930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黑体"/>
                <a:cs typeface="黑体"/>
              </a:rPr>
              <a:t>例题</a:t>
            </a:r>
            <a:r>
              <a:rPr dirty="0" sz="1800">
                <a:latin typeface="黑体"/>
                <a:cs typeface="黑体"/>
              </a:rPr>
              <a:t>（课后练习3）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1433" y="1217625"/>
            <a:ext cx="4829810" cy="1309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marR="5080" indent="-171450">
              <a:lnSpc>
                <a:spcPct val="130000"/>
              </a:lnSpc>
              <a:spcBef>
                <a:spcPts val="100"/>
              </a:spcBef>
              <a:buFont typeface="Arial"/>
              <a:buChar char="•"/>
              <a:tabLst>
                <a:tab pos="569595" algn="l"/>
                <a:tab pos="570230" algn="l"/>
              </a:tabLst>
            </a:pPr>
            <a:r>
              <a:rPr dirty="0"/>
              <a:t>	</a:t>
            </a:r>
            <a:r>
              <a:rPr dirty="0" sz="1500" b="1">
                <a:latin typeface="华文楷体"/>
                <a:cs typeface="华文楷体"/>
              </a:rPr>
              <a:t>如图所示，一个圆盘在水平面内匀速转动</a:t>
            </a:r>
            <a:r>
              <a:rPr dirty="0" sz="1500" b="1">
                <a:latin typeface="华文楷体"/>
                <a:cs typeface="华文楷体"/>
              </a:rPr>
              <a:t>,</a:t>
            </a:r>
            <a:r>
              <a:rPr dirty="0" sz="1500" b="1">
                <a:latin typeface="华文楷体"/>
                <a:cs typeface="华文楷体"/>
              </a:rPr>
              <a:t>角速度</a:t>
            </a:r>
            <a:r>
              <a:rPr dirty="0" sz="1500" spc="-5" b="1">
                <a:latin typeface="华文楷体"/>
                <a:cs typeface="华文楷体"/>
              </a:rPr>
              <a:t>是  </a:t>
            </a:r>
            <a:r>
              <a:rPr dirty="0" sz="1500" spc="-5" b="1">
                <a:latin typeface="华文楷体"/>
                <a:cs typeface="华文楷体"/>
              </a:rPr>
              <a:t>4</a:t>
            </a:r>
            <a:r>
              <a:rPr dirty="0" sz="1500" spc="5" b="1">
                <a:latin typeface="华文楷体"/>
                <a:cs typeface="华文楷体"/>
              </a:rPr>
              <a:t> </a:t>
            </a:r>
            <a:r>
              <a:rPr dirty="0" sz="1500" b="1">
                <a:latin typeface="华文楷体"/>
                <a:cs typeface="华文楷体"/>
              </a:rPr>
              <a:t>rad/s。盘面上距圆盘中心0.10</a:t>
            </a:r>
            <a:r>
              <a:rPr dirty="0" sz="1500" spc="10" b="1">
                <a:latin typeface="华文楷体"/>
                <a:cs typeface="华文楷体"/>
              </a:rPr>
              <a:t> </a:t>
            </a:r>
            <a:r>
              <a:rPr dirty="0" sz="1500" spc="-5" b="1">
                <a:latin typeface="华文楷体"/>
                <a:cs typeface="华文楷体"/>
              </a:rPr>
              <a:t>m</a:t>
            </a:r>
            <a:r>
              <a:rPr dirty="0" sz="1500" spc="5" b="1">
                <a:latin typeface="华文楷体"/>
                <a:cs typeface="华文楷体"/>
              </a:rPr>
              <a:t> </a:t>
            </a:r>
            <a:r>
              <a:rPr dirty="0" sz="1500" b="1">
                <a:latin typeface="华文楷体"/>
                <a:cs typeface="华文楷体"/>
              </a:rPr>
              <a:t>的位置有一个质量</a:t>
            </a:r>
            <a:r>
              <a:rPr dirty="0" sz="1500" spc="-5" b="1">
                <a:latin typeface="华文楷体"/>
                <a:cs typeface="华文楷体"/>
              </a:rPr>
              <a:t>为</a:t>
            </a:r>
            <a:endParaRPr sz="1500">
              <a:latin typeface="华文楷体"/>
              <a:cs typeface="华文楷体"/>
            </a:endParaRPr>
          </a:p>
          <a:p>
            <a:pPr marL="184150">
              <a:lnSpc>
                <a:spcPct val="100000"/>
              </a:lnSpc>
              <a:spcBef>
                <a:spcPts val="540"/>
              </a:spcBef>
            </a:pPr>
            <a:r>
              <a:rPr dirty="0" sz="1500" b="1">
                <a:latin typeface="华文楷体"/>
                <a:cs typeface="华文楷体"/>
              </a:rPr>
              <a:t>0.10</a:t>
            </a:r>
            <a:r>
              <a:rPr dirty="0" sz="1500" spc="5" b="1">
                <a:latin typeface="华文楷体"/>
                <a:cs typeface="华文楷体"/>
              </a:rPr>
              <a:t> </a:t>
            </a:r>
            <a:r>
              <a:rPr dirty="0" sz="1500" b="1">
                <a:latin typeface="华文楷体"/>
                <a:cs typeface="华文楷体"/>
              </a:rPr>
              <a:t>kg</a:t>
            </a:r>
            <a:r>
              <a:rPr dirty="0" sz="1500" spc="5" b="1">
                <a:latin typeface="华文楷体"/>
                <a:cs typeface="华文楷体"/>
              </a:rPr>
              <a:t> </a:t>
            </a:r>
            <a:r>
              <a:rPr dirty="0" sz="1500" b="1">
                <a:latin typeface="华文楷体"/>
                <a:cs typeface="华文楷体"/>
              </a:rPr>
              <a:t>的小物体在随圆盘一起做匀速圆周运动</a:t>
            </a:r>
            <a:r>
              <a:rPr dirty="0" sz="1500" spc="-5" b="1">
                <a:latin typeface="华文楷体"/>
                <a:cs typeface="华文楷体"/>
              </a:rPr>
              <a:t>。</a:t>
            </a:r>
            <a:endParaRPr sz="1500">
              <a:latin typeface="华文楷体"/>
              <a:cs typeface="华文楷体"/>
            </a:endParaRPr>
          </a:p>
          <a:p>
            <a:pPr marL="60960">
              <a:lnSpc>
                <a:spcPct val="100000"/>
              </a:lnSpc>
              <a:spcBef>
                <a:spcPts val="1290"/>
              </a:spcBef>
            </a:pPr>
            <a:r>
              <a:rPr dirty="0" sz="1500" b="1">
                <a:latin typeface="华文楷体"/>
                <a:cs typeface="华文楷体"/>
              </a:rPr>
              <a:t>（1）求小物体所受向心力的大小</a:t>
            </a:r>
            <a:r>
              <a:rPr dirty="0" sz="1500" spc="-5" b="1">
                <a:latin typeface="华文楷体"/>
                <a:cs typeface="华文楷体"/>
              </a:rPr>
              <a:t>。</a:t>
            </a:r>
            <a:endParaRPr sz="15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9693" y="2665425"/>
            <a:ext cx="4942840" cy="1930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华文楷体"/>
                <a:cs typeface="华文楷体"/>
              </a:rPr>
              <a:t>（2）关于小物体所受的向心力，甲、乙两人有不同意见</a:t>
            </a:r>
            <a:r>
              <a:rPr dirty="0" sz="1500" spc="-5" b="1">
                <a:latin typeface="华文楷体"/>
                <a:cs typeface="华文楷体"/>
              </a:rPr>
              <a:t>:</a:t>
            </a:r>
            <a:endParaRPr sz="1500">
              <a:latin typeface="华文楷体"/>
              <a:cs typeface="华文楷体"/>
            </a:endParaRPr>
          </a:p>
          <a:p>
            <a:pPr marL="109220">
              <a:lnSpc>
                <a:spcPct val="100000"/>
              </a:lnSpc>
              <a:spcBef>
                <a:spcPts val="1290"/>
              </a:spcBef>
            </a:pPr>
            <a:r>
              <a:rPr dirty="0" sz="1500" b="1">
                <a:solidFill>
                  <a:srgbClr val="1F3863"/>
                </a:solidFill>
                <a:latin typeface="华文楷体"/>
                <a:cs typeface="华文楷体"/>
              </a:rPr>
              <a:t>甲认为该向心力等于圆盘对小物体的静摩擦力，指向圆心</a:t>
            </a:r>
            <a:r>
              <a:rPr dirty="0" sz="1500" spc="-5" b="1">
                <a:solidFill>
                  <a:srgbClr val="1F3863"/>
                </a:solidFill>
                <a:latin typeface="华文楷体"/>
                <a:cs typeface="华文楷体"/>
              </a:rPr>
              <a:t>;</a:t>
            </a:r>
            <a:endParaRPr sz="1500">
              <a:latin typeface="华文楷体"/>
              <a:cs typeface="华文楷体"/>
            </a:endParaRPr>
          </a:p>
          <a:p>
            <a:pPr marL="135890" marR="20955" indent="-26670">
              <a:lnSpc>
                <a:spcPct val="130000"/>
              </a:lnSpc>
              <a:spcBef>
                <a:spcPts val="750"/>
              </a:spcBef>
            </a:pPr>
            <a:r>
              <a:rPr dirty="0" sz="1500" b="1">
                <a:solidFill>
                  <a:srgbClr val="843B0A"/>
                </a:solidFill>
                <a:latin typeface="华文楷体"/>
                <a:cs typeface="华文楷体"/>
              </a:rPr>
              <a:t>乙认为小物体有向前运动的趋势,静摩擦力方向和相对</a:t>
            </a:r>
            <a:r>
              <a:rPr dirty="0" sz="1500" spc="-5" b="1">
                <a:solidFill>
                  <a:srgbClr val="843B0A"/>
                </a:solidFill>
                <a:latin typeface="华文楷体"/>
                <a:cs typeface="华文楷体"/>
              </a:rPr>
              <a:t>运 </a:t>
            </a:r>
            <a:r>
              <a:rPr dirty="0" sz="1500" b="1">
                <a:solidFill>
                  <a:srgbClr val="843B0A"/>
                </a:solidFill>
                <a:latin typeface="华文楷体"/>
                <a:cs typeface="华文楷体"/>
              </a:rPr>
              <a:t>动趋势方向相反，即向后，而不是和运动方向垂直，因</a:t>
            </a:r>
            <a:r>
              <a:rPr dirty="0" sz="1500" spc="-5" b="1">
                <a:solidFill>
                  <a:srgbClr val="843B0A"/>
                </a:solidFill>
                <a:latin typeface="华文楷体"/>
                <a:cs typeface="华文楷体"/>
              </a:rPr>
              <a:t>此 </a:t>
            </a:r>
            <a:r>
              <a:rPr dirty="0" sz="1500" b="1">
                <a:solidFill>
                  <a:srgbClr val="843B0A"/>
                </a:solidFill>
                <a:latin typeface="华文楷体"/>
                <a:cs typeface="华文楷体"/>
              </a:rPr>
              <a:t>向心力不可能由静摩擦力提供。你的意见是什么？说明</a:t>
            </a:r>
            <a:r>
              <a:rPr dirty="0" sz="1500" spc="-5" b="1">
                <a:solidFill>
                  <a:srgbClr val="843B0A"/>
                </a:solidFill>
                <a:latin typeface="华文楷体"/>
                <a:cs typeface="华文楷体"/>
              </a:rPr>
              <a:t>理 </a:t>
            </a:r>
            <a:r>
              <a:rPr dirty="0" sz="1500" b="1">
                <a:solidFill>
                  <a:srgbClr val="843B0A"/>
                </a:solidFill>
                <a:latin typeface="华文楷体"/>
                <a:cs typeface="华文楷体"/>
              </a:rPr>
              <a:t>由</a:t>
            </a:r>
            <a:r>
              <a:rPr dirty="0" sz="1500" spc="-5" b="1">
                <a:solidFill>
                  <a:srgbClr val="843B0A"/>
                </a:solidFill>
                <a:latin typeface="华文楷体"/>
                <a:cs typeface="华文楷体"/>
              </a:rPr>
              <a:t>。</a:t>
            </a:r>
            <a:endParaRPr sz="15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80759" y="1226819"/>
            <a:ext cx="1882139" cy="15179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6125108" y="2654249"/>
            <a:ext cx="2139315" cy="13970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  <a:tabLst>
                <a:tab pos="498475" algn="l"/>
              </a:tabLst>
            </a:pPr>
            <a:r>
              <a:rPr dirty="0" sz="2000" spc="-5">
                <a:latin typeface="Times New Roman"/>
                <a:cs typeface="Times New Roman"/>
              </a:rPr>
              <a:t>(1)	</a:t>
            </a:r>
            <a:r>
              <a:rPr dirty="0" sz="2000" spc="-5" i="1">
                <a:latin typeface="Times New Roman"/>
                <a:cs typeface="Times New Roman"/>
              </a:rPr>
              <a:t>F</a:t>
            </a:r>
            <a:r>
              <a:rPr dirty="0" baseline="-17094" sz="1950" spc="-7">
                <a:latin typeface="Times New Roman"/>
                <a:cs typeface="Times New Roman"/>
              </a:rPr>
              <a:t>n</a:t>
            </a:r>
            <a:r>
              <a:rPr dirty="0" sz="2000" spc="-5">
                <a:latin typeface="楷体"/>
                <a:cs typeface="楷体"/>
              </a:rPr>
              <a:t>＝</a:t>
            </a:r>
            <a:r>
              <a:rPr dirty="0" sz="2000" spc="-5" i="1">
                <a:latin typeface="Times New Roman"/>
                <a:cs typeface="Times New Roman"/>
              </a:rPr>
              <a:t>mω</a:t>
            </a:r>
            <a:r>
              <a:rPr dirty="0" baseline="21367" sz="1950" spc="-7">
                <a:latin typeface="Times New Roman"/>
                <a:cs typeface="Times New Roman"/>
              </a:rPr>
              <a:t>2</a:t>
            </a:r>
            <a:r>
              <a:rPr dirty="0" sz="2000" spc="-5" i="1">
                <a:latin typeface="Times New Roman"/>
                <a:cs typeface="Times New Roman"/>
              </a:rPr>
              <a:t>r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spc="-5" i="1">
                <a:latin typeface="Times New Roman"/>
                <a:cs typeface="Times New Roman"/>
              </a:rPr>
              <a:t>F</a:t>
            </a:r>
            <a:r>
              <a:rPr dirty="0" baseline="-17094" sz="1950" spc="-7">
                <a:latin typeface="Times New Roman"/>
                <a:cs typeface="Times New Roman"/>
              </a:rPr>
              <a:t>n </a:t>
            </a:r>
            <a:r>
              <a:rPr dirty="0" sz="2000" spc="-5" i="1">
                <a:latin typeface="Times New Roman"/>
                <a:cs typeface="Times New Roman"/>
              </a:rPr>
              <a:t>=</a:t>
            </a:r>
            <a:r>
              <a:rPr dirty="0" sz="2000" spc="-5">
                <a:latin typeface="Times New Roman"/>
                <a:cs typeface="Times New Roman"/>
              </a:rPr>
              <a:t>0.1 </a:t>
            </a:r>
            <a:r>
              <a:rPr dirty="0" sz="2000" spc="-5">
                <a:latin typeface="楷体"/>
                <a:cs typeface="楷体"/>
              </a:rPr>
              <a:t>×</a:t>
            </a:r>
            <a:r>
              <a:rPr dirty="0" sz="2000" spc="-5">
                <a:latin typeface="Times New Roman"/>
                <a:cs typeface="Times New Roman"/>
              </a:rPr>
              <a:t>4</a:t>
            </a:r>
            <a:r>
              <a:rPr dirty="0" baseline="21367" sz="1950" spc="-7">
                <a:latin typeface="Times New Roman"/>
                <a:cs typeface="Times New Roman"/>
              </a:rPr>
              <a:t>2</a:t>
            </a:r>
            <a:r>
              <a:rPr dirty="0" baseline="21367" sz="1950" spc="19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楷体"/>
                <a:cs typeface="楷体"/>
              </a:rPr>
              <a:t>×</a:t>
            </a:r>
            <a:r>
              <a:rPr dirty="0" sz="2000" spc="-5">
                <a:latin typeface="Times New Roman"/>
                <a:cs typeface="Times New Roman"/>
              </a:rPr>
              <a:t>0.1N</a:t>
            </a:r>
            <a:endParaRPr sz="2000">
              <a:latin typeface="Times New Roman"/>
              <a:cs typeface="Times New Roman"/>
            </a:endParaRPr>
          </a:p>
          <a:p>
            <a:pPr marL="330200">
              <a:lnSpc>
                <a:spcPct val="100000"/>
              </a:lnSpc>
              <a:spcBef>
                <a:spcPts val="1200"/>
              </a:spcBef>
            </a:pPr>
            <a:r>
              <a:rPr dirty="0" sz="2000" spc="-5" i="1">
                <a:latin typeface="Times New Roman"/>
                <a:cs typeface="Times New Roman"/>
              </a:rPr>
              <a:t>=</a:t>
            </a:r>
            <a:r>
              <a:rPr dirty="0" sz="2000" spc="-5">
                <a:latin typeface="Times New Roman"/>
                <a:cs typeface="Times New Roman"/>
              </a:rPr>
              <a:t>0.16N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434628" y="1776031"/>
            <a:ext cx="104775" cy="657225"/>
          </a:xfrm>
          <a:custGeom>
            <a:avLst/>
            <a:gdLst/>
            <a:ahLst/>
            <a:cxnLst/>
            <a:rect l="l" t="t" r="r" b="b"/>
            <a:pathLst>
              <a:path w="104775" h="657225">
                <a:moveTo>
                  <a:pt x="69850" y="578307"/>
                </a:moveTo>
                <a:lnTo>
                  <a:pt x="34925" y="578307"/>
                </a:lnTo>
                <a:lnTo>
                  <a:pt x="34925" y="0"/>
                </a:lnTo>
                <a:lnTo>
                  <a:pt x="69850" y="0"/>
                </a:lnTo>
                <a:lnTo>
                  <a:pt x="69850" y="578307"/>
                </a:lnTo>
                <a:close/>
              </a:path>
              <a:path w="104775" h="657225">
                <a:moveTo>
                  <a:pt x="52387" y="656882"/>
                </a:moveTo>
                <a:lnTo>
                  <a:pt x="0" y="552107"/>
                </a:lnTo>
                <a:lnTo>
                  <a:pt x="34925" y="552107"/>
                </a:lnTo>
                <a:lnTo>
                  <a:pt x="34925" y="578307"/>
                </a:lnTo>
                <a:lnTo>
                  <a:pt x="91674" y="578307"/>
                </a:lnTo>
                <a:lnTo>
                  <a:pt x="52387" y="656882"/>
                </a:lnTo>
                <a:close/>
              </a:path>
              <a:path w="104775" h="657225">
                <a:moveTo>
                  <a:pt x="91674" y="578307"/>
                </a:moveTo>
                <a:lnTo>
                  <a:pt x="69850" y="578307"/>
                </a:lnTo>
                <a:lnTo>
                  <a:pt x="69850" y="552107"/>
                </a:lnTo>
                <a:lnTo>
                  <a:pt x="104775" y="552107"/>
                </a:lnTo>
                <a:lnTo>
                  <a:pt x="91674" y="578307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616340" y="2206853"/>
            <a:ext cx="2095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solidFill>
                  <a:srgbClr val="0D0D0D"/>
                </a:solidFill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34641" y="1121549"/>
            <a:ext cx="104775" cy="658495"/>
          </a:xfrm>
          <a:custGeom>
            <a:avLst/>
            <a:gdLst/>
            <a:ahLst/>
            <a:cxnLst/>
            <a:rect l="l" t="t" r="r" b="b"/>
            <a:pathLst>
              <a:path w="104775" h="658494">
                <a:moveTo>
                  <a:pt x="34925" y="104774"/>
                </a:moveTo>
                <a:lnTo>
                  <a:pt x="0" y="104774"/>
                </a:lnTo>
                <a:lnTo>
                  <a:pt x="52387" y="0"/>
                </a:lnTo>
                <a:lnTo>
                  <a:pt x="91681" y="78587"/>
                </a:lnTo>
                <a:lnTo>
                  <a:pt x="34925" y="78587"/>
                </a:lnTo>
                <a:lnTo>
                  <a:pt x="34925" y="104774"/>
                </a:lnTo>
                <a:close/>
              </a:path>
              <a:path w="104775" h="658494">
                <a:moveTo>
                  <a:pt x="69850" y="658088"/>
                </a:moveTo>
                <a:lnTo>
                  <a:pt x="34925" y="658088"/>
                </a:lnTo>
                <a:lnTo>
                  <a:pt x="34925" y="78587"/>
                </a:lnTo>
                <a:lnTo>
                  <a:pt x="69850" y="78587"/>
                </a:lnTo>
                <a:lnTo>
                  <a:pt x="69850" y="658088"/>
                </a:lnTo>
                <a:close/>
              </a:path>
              <a:path w="104775" h="658494">
                <a:moveTo>
                  <a:pt x="104775" y="104774"/>
                </a:moveTo>
                <a:lnTo>
                  <a:pt x="69850" y="104774"/>
                </a:lnTo>
                <a:lnTo>
                  <a:pt x="69850" y="78587"/>
                </a:lnTo>
                <a:lnTo>
                  <a:pt x="91681" y="78587"/>
                </a:lnTo>
                <a:lnTo>
                  <a:pt x="104775" y="104774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635758" y="1031328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27200" y="1412151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D0D0D"/>
                </a:solidFill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71256" y="1745411"/>
            <a:ext cx="521334" cy="104775"/>
          </a:xfrm>
          <a:custGeom>
            <a:avLst/>
            <a:gdLst/>
            <a:ahLst/>
            <a:cxnLst/>
            <a:rect l="l" t="t" r="r" b="b"/>
            <a:pathLst>
              <a:path w="521334" h="104775">
                <a:moveTo>
                  <a:pt x="104775" y="104775"/>
                </a:moveTo>
                <a:lnTo>
                  <a:pt x="0" y="52387"/>
                </a:lnTo>
                <a:lnTo>
                  <a:pt x="104775" y="0"/>
                </a:lnTo>
                <a:lnTo>
                  <a:pt x="104775" y="34925"/>
                </a:lnTo>
                <a:lnTo>
                  <a:pt x="78587" y="34925"/>
                </a:lnTo>
                <a:lnTo>
                  <a:pt x="78587" y="69850"/>
                </a:lnTo>
                <a:lnTo>
                  <a:pt x="104775" y="69850"/>
                </a:lnTo>
                <a:lnTo>
                  <a:pt x="104775" y="104775"/>
                </a:lnTo>
                <a:close/>
              </a:path>
              <a:path w="521334" h="104775">
                <a:moveTo>
                  <a:pt x="104775" y="69850"/>
                </a:moveTo>
                <a:lnTo>
                  <a:pt x="78587" y="69850"/>
                </a:lnTo>
                <a:lnTo>
                  <a:pt x="78587" y="34925"/>
                </a:lnTo>
                <a:lnTo>
                  <a:pt x="104775" y="34925"/>
                </a:lnTo>
                <a:lnTo>
                  <a:pt x="104775" y="69850"/>
                </a:lnTo>
                <a:close/>
              </a:path>
              <a:path w="521334" h="104775">
                <a:moveTo>
                  <a:pt x="521106" y="69850"/>
                </a:moveTo>
                <a:lnTo>
                  <a:pt x="104775" y="69850"/>
                </a:lnTo>
                <a:lnTo>
                  <a:pt x="104775" y="34925"/>
                </a:lnTo>
                <a:lnTo>
                  <a:pt x="521106" y="34925"/>
                </a:lnTo>
                <a:lnTo>
                  <a:pt x="521106" y="6985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169926" y="4283646"/>
            <a:ext cx="184594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>
                <a:latin typeface="Times New Roman"/>
                <a:cs typeface="Times New Roman"/>
              </a:rPr>
              <a:t>(2)</a:t>
            </a:r>
            <a:r>
              <a:rPr dirty="0" sz="2000">
                <a:latin typeface="楷体"/>
                <a:cs typeface="楷体"/>
              </a:rPr>
              <a:t>甲的说法正</a:t>
            </a:r>
            <a:r>
              <a:rPr dirty="0" sz="2000" spc="5">
                <a:latin typeface="楷体"/>
                <a:cs typeface="楷体"/>
              </a:rPr>
              <a:t>确</a:t>
            </a:r>
            <a:endParaRPr sz="2000">
              <a:latin typeface="楷体"/>
              <a:cs typeface="楷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 i="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 b="1" i="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9740" y="1433144"/>
            <a:ext cx="4168140" cy="0"/>
          </a:xfrm>
          <a:custGeom>
            <a:avLst/>
            <a:gdLst/>
            <a:ahLst/>
            <a:cxnLst/>
            <a:rect l="l" t="t" r="r" b="b"/>
            <a:pathLst>
              <a:path w="4168140" h="0">
                <a:moveTo>
                  <a:pt x="0" y="0"/>
                </a:moveTo>
                <a:lnTo>
                  <a:pt x="4167606" y="0"/>
                </a:lnTo>
              </a:path>
            </a:pathLst>
          </a:custGeom>
          <a:ln w="3027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79790" y="917981"/>
            <a:ext cx="2780665" cy="1992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16025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BE9000"/>
                </a:solidFill>
                <a:latin typeface="黑体"/>
                <a:cs typeface="黑体"/>
              </a:rPr>
              <a:t>作业及反馈</a:t>
            </a:r>
            <a:endParaRPr sz="24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00">
              <a:latin typeface="Times New Roman"/>
              <a:cs typeface="Times New Roman"/>
            </a:endParaRPr>
          </a:p>
          <a:p>
            <a:pPr marL="184150" indent="-171450">
              <a:lnSpc>
                <a:spcPct val="100000"/>
              </a:lnSpc>
              <a:buFont typeface="Arial"/>
              <a:buChar char="•"/>
              <a:tabLst>
                <a:tab pos="184150" algn="l"/>
              </a:tabLst>
            </a:pPr>
            <a:r>
              <a:rPr dirty="0" sz="2100">
                <a:latin typeface="华文楷体"/>
                <a:cs typeface="华文楷体"/>
              </a:rPr>
              <a:t>1.阅读教材</a:t>
            </a:r>
            <a:endParaRPr sz="2100">
              <a:latin typeface="华文楷体"/>
              <a:cs typeface="华文楷体"/>
            </a:endParaRPr>
          </a:p>
          <a:p>
            <a:pPr marL="184150" indent="-171450">
              <a:lnSpc>
                <a:spcPct val="100000"/>
              </a:lnSpc>
              <a:spcBef>
                <a:spcPts val="201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2100">
                <a:latin typeface="华文楷体"/>
                <a:cs typeface="华文楷体"/>
              </a:rPr>
              <a:t>2.下载并完成课后作业</a:t>
            </a:r>
            <a:endParaRPr sz="2100">
              <a:latin typeface="华文楷体"/>
              <a:cs typeface="华文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76555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The</a:t>
            </a:r>
            <a:r>
              <a:rPr dirty="0" spc="-75"/>
              <a:t> </a:t>
            </a:r>
            <a:r>
              <a:rPr dirty="0" spc="-5"/>
              <a:t>end</a:t>
            </a:r>
            <a:r>
              <a:rPr dirty="0" spc="-5" i="0">
                <a:latin typeface="Microsoft YaHei UI"/>
                <a:cs typeface="Microsoft YaHei UI"/>
              </a:rPr>
              <a:t>.</a:t>
            </a:r>
            <a:r>
              <a:rPr dirty="0" i="0">
                <a:latin typeface="Microsoft YaHei UI"/>
                <a:cs typeface="Microsoft YaHei UI"/>
              </a:rPr>
              <a:t>谢谢</a:t>
            </a:r>
          </a:p>
        </p:txBody>
      </p:sp>
      <p:sp>
        <p:nvSpPr>
          <p:cNvPr id="3" name="object 3"/>
          <p:cNvSpPr/>
          <p:nvPr/>
        </p:nvSpPr>
        <p:spPr>
          <a:xfrm>
            <a:off x="1702587" y="2695816"/>
            <a:ext cx="6103620" cy="0"/>
          </a:xfrm>
          <a:custGeom>
            <a:avLst/>
            <a:gdLst/>
            <a:ahLst/>
            <a:cxnLst/>
            <a:rect l="l" t="t" r="r" b="b"/>
            <a:pathLst>
              <a:path w="6103620" h="0">
                <a:moveTo>
                  <a:pt x="0" y="0"/>
                </a:moveTo>
                <a:lnTo>
                  <a:pt x="610362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 i="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 b="1" i="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9740" y="1433144"/>
            <a:ext cx="4168140" cy="0"/>
          </a:xfrm>
          <a:custGeom>
            <a:avLst/>
            <a:gdLst/>
            <a:ahLst/>
            <a:cxnLst/>
            <a:rect l="l" t="t" r="r" b="b"/>
            <a:pathLst>
              <a:path w="4168140" h="0">
                <a:moveTo>
                  <a:pt x="0" y="0"/>
                </a:moveTo>
                <a:lnTo>
                  <a:pt x="4167606" y="0"/>
                </a:lnTo>
              </a:path>
            </a:pathLst>
          </a:custGeom>
          <a:ln w="3027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63841" y="917981"/>
            <a:ext cx="7416165" cy="2935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3235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BE9000"/>
                </a:solidFill>
                <a:latin typeface="黑体"/>
                <a:cs typeface="黑体"/>
              </a:rPr>
              <a:t>学习目标和任</a:t>
            </a:r>
            <a:r>
              <a:rPr dirty="0" sz="2400" spc="-10" b="1">
                <a:solidFill>
                  <a:srgbClr val="BE9000"/>
                </a:solidFill>
                <a:latin typeface="黑体"/>
                <a:cs typeface="黑体"/>
              </a:rPr>
              <a:t>务</a:t>
            </a:r>
            <a:endParaRPr sz="24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 marL="684530" indent="-210820">
              <a:lnSpc>
                <a:spcPct val="100000"/>
              </a:lnSpc>
              <a:spcBef>
                <a:spcPts val="1435"/>
              </a:spcBef>
              <a:buSzPct val="95833"/>
              <a:buAutoNum type="arabicPeriod"/>
              <a:tabLst>
                <a:tab pos="685165" algn="l"/>
              </a:tabLst>
            </a:pPr>
            <a:r>
              <a:rPr dirty="0" sz="2400" b="1">
                <a:latin typeface="华文楷体"/>
                <a:cs typeface="华文楷体"/>
              </a:rPr>
              <a:t>理解什么是向心力，能分析向心力的来源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 marL="684530" indent="-210820">
              <a:lnSpc>
                <a:spcPct val="100000"/>
              </a:lnSpc>
              <a:spcBef>
                <a:spcPts val="1440"/>
              </a:spcBef>
              <a:buSzPct val="95833"/>
              <a:buAutoNum type="arabicPeriod"/>
              <a:tabLst>
                <a:tab pos="685165" algn="l"/>
              </a:tabLst>
            </a:pPr>
            <a:r>
              <a:rPr dirty="0" sz="2400" b="1">
                <a:latin typeface="华文楷体"/>
                <a:cs typeface="华文楷体"/>
              </a:rPr>
              <a:t>知道向心力的大小与哪些因素有关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  <a:p>
            <a:pPr marL="12700" marR="5080" indent="461009">
              <a:lnSpc>
                <a:spcPct val="150000"/>
              </a:lnSpc>
              <a:buSzPct val="95833"/>
              <a:buAutoNum type="arabicPeriod"/>
              <a:tabLst>
                <a:tab pos="685165" algn="l"/>
              </a:tabLst>
            </a:pPr>
            <a:r>
              <a:rPr dirty="0" sz="2400" b="1">
                <a:latin typeface="华文楷体"/>
                <a:cs typeface="华文楷体"/>
              </a:rPr>
              <a:t>知道如何通过实验探究得出向心力大小与影响因</a:t>
            </a:r>
            <a:r>
              <a:rPr dirty="0" sz="2400" spc="-5" b="1">
                <a:latin typeface="华文楷体"/>
                <a:cs typeface="华文楷体"/>
              </a:rPr>
              <a:t>素 </a:t>
            </a:r>
            <a:r>
              <a:rPr dirty="0" sz="2400" b="1">
                <a:latin typeface="华文楷体"/>
                <a:cs typeface="华文楷体"/>
              </a:rPr>
              <a:t>的具体关系，并能用向心力表达式进行相应的计算</a:t>
            </a:r>
            <a:r>
              <a:rPr dirty="0" sz="2400" spc="-5" b="1">
                <a:latin typeface="华文楷体"/>
                <a:cs typeface="华文楷体"/>
              </a:rPr>
              <a:t>。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 i="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 b="1" i="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49740" y="1433144"/>
            <a:ext cx="4168140" cy="0"/>
          </a:xfrm>
          <a:custGeom>
            <a:avLst/>
            <a:gdLst/>
            <a:ahLst/>
            <a:cxnLst/>
            <a:rect l="l" t="t" r="r" b="b"/>
            <a:pathLst>
              <a:path w="4168140" h="0">
                <a:moveTo>
                  <a:pt x="0" y="0"/>
                </a:moveTo>
                <a:lnTo>
                  <a:pt x="4167606" y="0"/>
                </a:lnTo>
              </a:path>
            </a:pathLst>
          </a:custGeom>
          <a:ln w="30276">
            <a:solidFill>
              <a:srgbClr val="46D1C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27504" y="1229867"/>
            <a:ext cx="273050" cy="273050"/>
          </a:xfrm>
          <a:custGeom>
            <a:avLst/>
            <a:gdLst/>
            <a:ahLst/>
            <a:cxnLst/>
            <a:rect l="l" t="t" r="r" b="b"/>
            <a:pathLst>
              <a:path w="273050" h="273050">
                <a:moveTo>
                  <a:pt x="0" y="0"/>
                </a:moveTo>
                <a:lnTo>
                  <a:pt x="272795" y="0"/>
                </a:lnTo>
                <a:lnTo>
                  <a:pt x="272795" y="272795"/>
                </a:lnTo>
                <a:lnTo>
                  <a:pt x="0" y="272795"/>
                </a:lnTo>
                <a:lnTo>
                  <a:pt x="0" y="0"/>
                </a:lnTo>
                <a:close/>
              </a:path>
            </a:pathLst>
          </a:custGeom>
          <a:solidFill>
            <a:srgbClr val="46D1C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76855" y="1397508"/>
            <a:ext cx="184785" cy="184785"/>
          </a:xfrm>
          <a:custGeom>
            <a:avLst/>
            <a:gdLst/>
            <a:ahLst/>
            <a:cxnLst/>
            <a:rect l="l" t="t" r="r" b="b"/>
            <a:pathLst>
              <a:path w="184785" h="184784">
                <a:moveTo>
                  <a:pt x="0" y="0"/>
                </a:moveTo>
                <a:lnTo>
                  <a:pt x="184404" y="0"/>
                </a:lnTo>
                <a:lnTo>
                  <a:pt x="184404" y="184403"/>
                </a:lnTo>
                <a:lnTo>
                  <a:pt x="0" y="184403"/>
                </a:lnTo>
                <a:lnTo>
                  <a:pt x="0" y="0"/>
                </a:lnTo>
                <a:close/>
              </a:path>
            </a:pathLst>
          </a:custGeom>
          <a:solidFill>
            <a:srgbClr val="9BF0EE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1437690" y="917981"/>
            <a:ext cx="5122545" cy="11442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5864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BE9000"/>
                </a:solidFill>
                <a:latin typeface="黑体"/>
                <a:cs typeface="黑体"/>
              </a:rPr>
              <a:t>上节内容回</a:t>
            </a:r>
            <a:r>
              <a:rPr dirty="0" sz="2400" spc="-10" b="1">
                <a:solidFill>
                  <a:srgbClr val="BE9000"/>
                </a:solidFill>
                <a:latin typeface="黑体"/>
                <a:cs typeface="黑体"/>
              </a:rPr>
              <a:t>顾</a:t>
            </a:r>
            <a:endParaRPr sz="2400">
              <a:latin typeface="黑体"/>
              <a:cs typeface="黑体"/>
            </a:endParaRPr>
          </a:p>
          <a:p>
            <a:pPr>
              <a:lnSpc>
                <a:spcPct val="100000"/>
              </a:lnSpc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spc="-5" b="1">
                <a:latin typeface="华文楷体"/>
                <a:cs typeface="华文楷体"/>
              </a:rPr>
              <a:t>1.</a:t>
            </a:r>
            <a:r>
              <a:rPr dirty="0" sz="2400" b="1">
                <a:latin typeface="华文楷体"/>
                <a:cs typeface="华文楷体"/>
              </a:rPr>
              <a:t>描述圆周运动快慢的物理量有哪些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8686" y="3286468"/>
            <a:ext cx="6122035" cy="13671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985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华文楷体"/>
                <a:cs typeface="华文楷体"/>
              </a:rPr>
              <a:t>2.</a:t>
            </a:r>
            <a:r>
              <a:rPr dirty="0" sz="2400" b="1">
                <a:latin typeface="华文楷体"/>
                <a:cs typeface="华文楷体"/>
              </a:rPr>
              <a:t>什么是匀速圆周运动</a:t>
            </a:r>
            <a:r>
              <a:rPr dirty="0" sz="2400" spc="-5" b="1">
                <a:latin typeface="华文楷体"/>
                <a:cs typeface="华文楷体"/>
              </a:rPr>
              <a:t>？</a:t>
            </a:r>
            <a:endParaRPr sz="2400">
              <a:latin typeface="华文楷体"/>
              <a:cs typeface="华文楷体"/>
            </a:endParaRPr>
          </a:p>
          <a:p>
            <a:pPr marL="12700" marR="5080" indent="508000">
              <a:lnSpc>
                <a:spcPct val="150000"/>
              </a:lnSpc>
              <a:spcBef>
                <a:spcPts val="480"/>
              </a:spcBef>
            </a:pPr>
            <a:r>
              <a:rPr dirty="0" sz="2000">
                <a:latin typeface="华文楷体"/>
                <a:cs typeface="华文楷体"/>
              </a:rPr>
              <a:t>如果物体沿着圆周运动，并且线速度的大小处处</a:t>
            </a:r>
            <a:r>
              <a:rPr dirty="0" sz="2000">
                <a:latin typeface="华文楷体"/>
                <a:cs typeface="华文楷体"/>
              </a:rPr>
              <a:t>相 </a:t>
            </a:r>
            <a:r>
              <a:rPr dirty="0" sz="2000">
                <a:latin typeface="华文楷体"/>
                <a:cs typeface="华文楷体"/>
              </a:rPr>
              <a:t>等，这种运动叫作匀速圆周运动</a:t>
            </a:r>
            <a:r>
              <a:rPr dirty="0" sz="2000" spc="5">
                <a:latin typeface="华文楷体"/>
                <a:cs typeface="华文楷体"/>
              </a:rPr>
              <a:t>。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28312" y="2586608"/>
            <a:ext cx="370205" cy="0"/>
          </a:xfrm>
          <a:custGeom>
            <a:avLst/>
            <a:gdLst/>
            <a:ahLst/>
            <a:cxnLst/>
            <a:rect l="l" t="t" r="r" b="b"/>
            <a:pathLst>
              <a:path w="370204" h="0">
                <a:moveTo>
                  <a:pt x="0" y="0"/>
                </a:moveTo>
                <a:lnTo>
                  <a:pt x="369646" y="0"/>
                </a:lnTo>
              </a:path>
            </a:pathLst>
          </a:custGeom>
          <a:ln w="1122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276051" y="2583700"/>
            <a:ext cx="264795" cy="3473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100" spc="5">
                <a:latin typeface="Symbol"/>
                <a:cs typeface="Symbol"/>
              </a:rPr>
              <a:t></a:t>
            </a:r>
            <a:r>
              <a:rPr dirty="0" sz="2100" i="1">
                <a:latin typeface="Times New Roman"/>
                <a:cs typeface="Times New Roman"/>
              </a:rPr>
              <a:t>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51205" y="2586786"/>
            <a:ext cx="441325" cy="0"/>
          </a:xfrm>
          <a:custGeom>
            <a:avLst/>
            <a:gdLst/>
            <a:ahLst/>
            <a:cxnLst/>
            <a:rect l="l" t="t" r="r" b="b"/>
            <a:pathLst>
              <a:path w="441325" h="0">
                <a:moveTo>
                  <a:pt x="0" y="0"/>
                </a:moveTo>
                <a:lnTo>
                  <a:pt x="440893" y="0"/>
                </a:lnTo>
              </a:path>
            </a:pathLst>
          </a:custGeom>
          <a:ln w="120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599057" y="2586786"/>
            <a:ext cx="364490" cy="0"/>
          </a:xfrm>
          <a:custGeom>
            <a:avLst/>
            <a:gdLst/>
            <a:ahLst/>
            <a:cxnLst/>
            <a:rect l="l" t="t" r="r" b="b"/>
            <a:pathLst>
              <a:path w="364490" h="0">
                <a:moveTo>
                  <a:pt x="0" y="0"/>
                </a:moveTo>
                <a:lnTo>
                  <a:pt x="364147" y="0"/>
                </a:lnTo>
              </a:path>
            </a:pathLst>
          </a:custGeom>
          <a:ln w="120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635213" y="2571168"/>
            <a:ext cx="336550" cy="3886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350" spc="-60" i="1">
                <a:latin typeface="Symbol"/>
                <a:cs typeface="Symbol"/>
              </a:rPr>
              <a:t>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71483" y="2599131"/>
            <a:ext cx="328295" cy="0"/>
          </a:xfrm>
          <a:custGeom>
            <a:avLst/>
            <a:gdLst/>
            <a:ahLst/>
            <a:cxnLst/>
            <a:rect l="l" t="t" r="r" b="b"/>
            <a:pathLst>
              <a:path w="328294" h="0">
                <a:moveTo>
                  <a:pt x="0" y="0"/>
                </a:moveTo>
                <a:lnTo>
                  <a:pt x="328294" y="0"/>
                </a:lnTo>
              </a:path>
            </a:pathLst>
          </a:custGeom>
          <a:ln w="120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389657" y="2598064"/>
            <a:ext cx="4771390" cy="370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4613910" algn="l"/>
              </a:tabLst>
            </a:pPr>
            <a:r>
              <a:rPr dirty="0" sz="2250" spc="5">
                <a:latin typeface="Symbol"/>
                <a:cs typeface="Symbol"/>
              </a:rPr>
              <a:t></a:t>
            </a:r>
            <a:r>
              <a:rPr dirty="0" sz="2250" i="1">
                <a:latin typeface="Times New Roman"/>
                <a:cs typeface="Times New Roman"/>
              </a:rPr>
              <a:t>t</a:t>
            </a:r>
            <a:r>
              <a:rPr dirty="0" sz="2250" i="1">
                <a:latin typeface="Times New Roman"/>
                <a:cs typeface="Times New Roman"/>
              </a:rPr>
              <a:t>	</a:t>
            </a:r>
            <a:r>
              <a:rPr dirty="0" baseline="2469" sz="3375" spc="7" i="1">
                <a:latin typeface="Book Antiqua"/>
                <a:cs typeface="Book Antiqua"/>
              </a:rPr>
              <a:t>v</a:t>
            </a:r>
            <a:endParaRPr baseline="2469" sz="3375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33348" y="2346731"/>
            <a:ext cx="1658620" cy="370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00">
                <a:latin typeface="华文楷体"/>
                <a:cs typeface="华文楷体"/>
              </a:rPr>
              <a:t>线速</a:t>
            </a:r>
            <a:r>
              <a:rPr dirty="0" sz="2000" spc="5">
                <a:latin typeface="华文楷体"/>
                <a:cs typeface="华文楷体"/>
              </a:rPr>
              <a:t>度</a:t>
            </a:r>
            <a:r>
              <a:rPr dirty="0" sz="2000" spc="405">
                <a:latin typeface="华文楷体"/>
                <a:cs typeface="华文楷体"/>
              </a:rPr>
              <a:t> </a:t>
            </a:r>
            <a:r>
              <a:rPr dirty="0" baseline="-4938" sz="3375" spc="7" i="1">
                <a:latin typeface="Book Antiqua"/>
                <a:cs typeface="Book Antiqua"/>
              </a:rPr>
              <a:t>v</a:t>
            </a:r>
            <a:r>
              <a:rPr dirty="0" baseline="-4938" sz="3375" spc="-67" i="1">
                <a:latin typeface="Book Antiqua"/>
                <a:cs typeface="Book Antiqua"/>
              </a:rPr>
              <a:t> </a:t>
            </a:r>
            <a:r>
              <a:rPr dirty="0" baseline="-4938" sz="3375" spc="7">
                <a:latin typeface="Symbol"/>
                <a:cs typeface="Symbol"/>
              </a:rPr>
              <a:t></a:t>
            </a:r>
            <a:r>
              <a:rPr dirty="0" baseline="-4938" sz="3375" spc="202">
                <a:latin typeface="Times New Roman"/>
                <a:cs typeface="Times New Roman"/>
              </a:rPr>
              <a:t> </a:t>
            </a:r>
            <a:r>
              <a:rPr dirty="0" baseline="30864" sz="3375" spc="7">
                <a:latin typeface="Symbol"/>
                <a:cs typeface="Symbol"/>
              </a:rPr>
              <a:t></a:t>
            </a:r>
            <a:r>
              <a:rPr dirty="0" baseline="30864" sz="3375" spc="7" i="1">
                <a:latin typeface="Times New Roman"/>
                <a:cs typeface="Times New Roman"/>
              </a:rPr>
              <a:t>s</a:t>
            </a:r>
            <a:endParaRPr baseline="30864" sz="337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62148" y="2342426"/>
            <a:ext cx="51517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19935" algn="l"/>
                <a:tab pos="2906395" algn="l"/>
              </a:tabLst>
            </a:pPr>
            <a:r>
              <a:rPr dirty="0" sz="2000">
                <a:latin typeface="华文楷体"/>
                <a:cs typeface="华文楷体"/>
              </a:rPr>
              <a:t>角速</a:t>
            </a:r>
            <a:r>
              <a:rPr dirty="0" sz="2000" spc="5">
                <a:latin typeface="华文楷体"/>
                <a:cs typeface="华文楷体"/>
              </a:rPr>
              <a:t>度</a:t>
            </a:r>
            <a:r>
              <a:rPr dirty="0" sz="2000" spc="245">
                <a:latin typeface="华文楷体"/>
                <a:cs typeface="华文楷体"/>
              </a:rPr>
              <a:t> </a:t>
            </a:r>
            <a:r>
              <a:rPr dirty="0" baseline="1262" sz="3300" spc="-112" i="1">
                <a:latin typeface="Symbol"/>
                <a:cs typeface="Symbol"/>
              </a:rPr>
              <a:t></a:t>
            </a:r>
            <a:r>
              <a:rPr dirty="0" baseline="1322" sz="3150" spc="-112">
                <a:latin typeface="Symbol"/>
                <a:cs typeface="Symbol"/>
              </a:rPr>
              <a:t></a:t>
            </a:r>
            <a:r>
              <a:rPr dirty="0" baseline="1322" sz="3150" spc="225">
                <a:latin typeface="Times New Roman"/>
                <a:cs typeface="Times New Roman"/>
              </a:rPr>
              <a:t> </a:t>
            </a:r>
            <a:r>
              <a:rPr dirty="0" baseline="37037" sz="3150" spc="-142">
                <a:latin typeface="Symbol"/>
                <a:cs typeface="Symbol"/>
              </a:rPr>
              <a:t></a:t>
            </a:r>
            <a:r>
              <a:rPr dirty="0" baseline="35353" sz="3300" spc="-142" i="1">
                <a:latin typeface="Symbol"/>
                <a:cs typeface="Symbol"/>
              </a:rPr>
              <a:t></a:t>
            </a:r>
            <a:r>
              <a:rPr dirty="0" baseline="35353" sz="3300" spc="-142">
                <a:latin typeface="Times New Roman"/>
                <a:cs typeface="Times New Roman"/>
              </a:rPr>
              <a:t>	</a:t>
            </a:r>
            <a:r>
              <a:rPr dirty="0" baseline="2314" sz="3600" i="1">
                <a:solidFill>
                  <a:srgbClr val="C00000"/>
                </a:solidFill>
                <a:latin typeface="Book Antiqua"/>
                <a:cs typeface="Book Antiqua"/>
              </a:rPr>
              <a:t>v </a:t>
            </a:r>
            <a:r>
              <a:rPr dirty="0" baseline="2314" sz="3600">
                <a:solidFill>
                  <a:srgbClr val="C00000"/>
                </a:solidFill>
                <a:latin typeface="Times New Roman"/>
                <a:cs typeface="Times New Roman"/>
              </a:rPr>
              <a:t>=</a:t>
            </a:r>
            <a:r>
              <a:rPr dirty="0" baseline="2314" sz="3600" i="1">
                <a:solidFill>
                  <a:srgbClr val="C00000"/>
                </a:solidFill>
                <a:latin typeface="Times New Roman"/>
                <a:cs typeface="Times New Roman"/>
              </a:rPr>
              <a:t>ωr	</a:t>
            </a:r>
            <a:r>
              <a:rPr dirty="0" baseline="9722" sz="3000">
                <a:latin typeface="华文楷体"/>
                <a:cs typeface="华文楷体"/>
              </a:rPr>
              <a:t>周 </a:t>
            </a:r>
            <a:r>
              <a:rPr dirty="0" baseline="9722" sz="3000" spc="7">
                <a:latin typeface="华文楷体"/>
                <a:cs typeface="华文楷体"/>
              </a:rPr>
              <a:t>期 </a:t>
            </a:r>
            <a:r>
              <a:rPr dirty="0" sz="2250" spc="5" i="1">
                <a:latin typeface="Times New Roman"/>
                <a:cs typeface="Times New Roman"/>
              </a:rPr>
              <a:t>T </a:t>
            </a:r>
            <a:r>
              <a:rPr dirty="0" sz="2250" spc="5">
                <a:latin typeface="Symbol"/>
                <a:cs typeface="Symbol"/>
              </a:rPr>
              <a:t></a:t>
            </a:r>
            <a:r>
              <a:rPr dirty="0" sz="2250" spc="5">
                <a:latin typeface="Times New Roman"/>
                <a:cs typeface="Times New Roman"/>
              </a:rPr>
              <a:t> </a:t>
            </a:r>
            <a:r>
              <a:rPr dirty="0" baseline="35802" sz="3375" spc="-555" i="1">
                <a:latin typeface="Book Antiqua"/>
                <a:cs typeface="Book Antiqua"/>
              </a:rPr>
              <a:t>2</a:t>
            </a:r>
            <a:r>
              <a:rPr dirty="0" baseline="34278" sz="3525" spc="-555" i="1">
                <a:latin typeface="Symbol"/>
                <a:cs typeface="Symbol"/>
              </a:rPr>
              <a:t></a:t>
            </a:r>
            <a:r>
              <a:rPr dirty="0" baseline="35802" sz="3375" spc="-555" i="1">
                <a:latin typeface="Times New Roman"/>
                <a:cs typeface="Times New Roman"/>
              </a:rPr>
              <a:t>r </a:t>
            </a:r>
            <a:r>
              <a:rPr dirty="0" sz="2250" spc="5">
                <a:latin typeface="Symbol"/>
                <a:cs typeface="Symbol"/>
              </a:rPr>
              <a:t></a:t>
            </a:r>
            <a:r>
              <a:rPr dirty="0" sz="2250" spc="195">
                <a:latin typeface="Times New Roman"/>
                <a:cs typeface="Times New Roman"/>
              </a:rPr>
              <a:t> </a:t>
            </a:r>
            <a:r>
              <a:rPr dirty="0" baseline="35802" sz="3375" spc="-232">
                <a:latin typeface="Times New Roman"/>
                <a:cs typeface="Times New Roman"/>
              </a:rPr>
              <a:t>2</a:t>
            </a:r>
            <a:r>
              <a:rPr dirty="0" baseline="34278" sz="3525" spc="-232" i="1">
                <a:latin typeface="Symbol"/>
                <a:cs typeface="Symbol"/>
              </a:rPr>
              <a:t></a:t>
            </a:r>
            <a:endParaRPr baseline="34278" sz="3525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 i="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 b="1" i="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92652" y="736091"/>
            <a:ext cx="1975103" cy="13502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26046" y="2135085"/>
            <a:ext cx="59118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1800">
                <a:latin typeface="华文楷体"/>
                <a:cs typeface="华文楷体"/>
              </a:rPr>
              <a:t>一个小球在细线牵引下，绕光滑桌面上的图钉做圆周运动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6046" y="2409405"/>
            <a:ext cx="1040130" cy="70866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63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1800">
                <a:latin typeface="华文楷体"/>
                <a:cs typeface="华文楷体"/>
              </a:rPr>
              <a:t>1.想一想</a:t>
            </a:r>
            <a:endParaRPr sz="1800">
              <a:latin typeface="华文楷体"/>
              <a:cs typeface="华文楷体"/>
            </a:endParaRPr>
          </a:p>
          <a:p>
            <a:pPr marL="184150" indent="-171450">
              <a:lnSpc>
                <a:spcPct val="100000"/>
              </a:lnSpc>
              <a:spcBef>
                <a:spcPts val="53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1800">
                <a:latin typeface="华文楷体"/>
                <a:cs typeface="华文楷体"/>
              </a:rPr>
              <a:t>2.做一做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9376" y="2409405"/>
            <a:ext cx="4368800" cy="1391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500"/>
              </a:lnSpc>
              <a:spcBef>
                <a:spcPts val="100"/>
              </a:spcBef>
            </a:pPr>
            <a:r>
              <a:rPr dirty="0" sz="1800">
                <a:latin typeface="华文楷体"/>
                <a:cs typeface="华文楷体"/>
              </a:rPr>
              <a:t>这个运动是否是匀速圆周运动？如何证明？ 利用家里的条件试着做一下这个实验，</a:t>
            </a:r>
            <a:endParaRPr sz="1800">
              <a:latin typeface="华文楷体"/>
              <a:cs typeface="华文楷体"/>
            </a:endParaRPr>
          </a:p>
          <a:p>
            <a:pPr marL="226695" indent="-142875">
              <a:lnSpc>
                <a:spcPct val="100000"/>
              </a:lnSpc>
              <a:spcBef>
                <a:spcPts val="530"/>
              </a:spcBef>
              <a:buSzPct val="94444"/>
              <a:buAutoNum type="alphaLcPeriod"/>
              <a:tabLst>
                <a:tab pos="227329" algn="l"/>
              </a:tabLst>
            </a:pPr>
            <a:r>
              <a:rPr dirty="0" sz="1800">
                <a:latin typeface="华文楷体"/>
                <a:cs typeface="华文楷体"/>
              </a:rPr>
              <a:t>可以用手代替图钉感受一下绳上的力</a:t>
            </a:r>
            <a:endParaRPr sz="1800">
              <a:latin typeface="华文楷体"/>
              <a:cs typeface="华文楷体"/>
            </a:endParaRPr>
          </a:p>
          <a:p>
            <a:pPr marL="250825" indent="-167005">
              <a:lnSpc>
                <a:spcPct val="100000"/>
              </a:lnSpc>
              <a:spcBef>
                <a:spcPts val="530"/>
              </a:spcBef>
              <a:buSzPct val="94444"/>
              <a:buAutoNum type="alphaLcPeriod"/>
              <a:tabLst>
                <a:tab pos="251460" algn="l"/>
              </a:tabLst>
            </a:pPr>
            <a:r>
              <a:rPr dirty="0" sz="1800">
                <a:latin typeface="华文楷体"/>
                <a:cs typeface="华文楷体"/>
              </a:rPr>
              <a:t>用剪刀将细线剪断，观察小球的运动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6046" y="3843235"/>
            <a:ext cx="5829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84150" algn="l"/>
              </a:tabLst>
            </a:pPr>
            <a:r>
              <a:rPr dirty="0" sz="1800">
                <a:latin typeface="华文楷体"/>
                <a:cs typeface="华文楷体"/>
              </a:rPr>
              <a:t>3.思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12176" y="3682360"/>
            <a:ext cx="6026150" cy="945515"/>
          </a:xfrm>
          <a:prstGeom prst="rect">
            <a:avLst/>
          </a:prstGeom>
        </p:spPr>
        <p:txBody>
          <a:bodyPr wrap="square" lIns="0" tIns="1733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65"/>
              </a:spcBef>
              <a:tabLst>
                <a:tab pos="469265" algn="l"/>
              </a:tabLst>
            </a:pPr>
            <a:r>
              <a:rPr dirty="0" sz="1800">
                <a:latin typeface="华文楷体"/>
                <a:cs typeface="华文楷体"/>
              </a:rPr>
              <a:t>考	对小球受分析，使小球做匀速圆周运动的力有何特点</a:t>
            </a:r>
            <a:r>
              <a:rPr dirty="0" sz="1800" spc="-85">
                <a:latin typeface="华文楷体"/>
                <a:cs typeface="华文楷体"/>
              </a:rPr>
              <a:t> </a:t>
            </a:r>
            <a:r>
              <a:rPr dirty="0" sz="1800">
                <a:latin typeface="华文楷体"/>
                <a:cs typeface="华文楷体"/>
              </a:rPr>
              <a:t>？</a:t>
            </a:r>
            <a:endParaRPr sz="1800">
              <a:latin typeface="华文楷体"/>
              <a:cs typeface="华文楷体"/>
            </a:endParaRPr>
          </a:p>
          <a:p>
            <a:pPr marL="424180">
              <a:lnSpc>
                <a:spcPct val="100000"/>
              </a:lnSpc>
              <a:spcBef>
                <a:spcPts val="1415"/>
              </a:spcBef>
            </a:pPr>
            <a:r>
              <a:rPr dirty="0" sz="2000">
                <a:solidFill>
                  <a:srgbClr val="C00000"/>
                </a:solidFill>
                <a:latin typeface="华文楷体"/>
                <a:cs typeface="华文楷体"/>
              </a:rPr>
              <a:t>指向圆心，改变小球的运动方</a:t>
            </a:r>
            <a:r>
              <a:rPr dirty="0" sz="2000" spc="5">
                <a:solidFill>
                  <a:srgbClr val="C00000"/>
                </a:solidFill>
                <a:latin typeface="华文楷体"/>
                <a:cs typeface="华文楷体"/>
              </a:rPr>
              <a:t>向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768588" y="2778709"/>
            <a:ext cx="1331223" cy="8364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158403" y="2730601"/>
            <a:ext cx="15430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 i="1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07997" y="3481997"/>
            <a:ext cx="15430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 i="1">
                <a:solidFill>
                  <a:srgbClr val="0D0D0D"/>
                </a:solidFill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55585" y="3003054"/>
            <a:ext cx="15430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 i="1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99921" y="2973501"/>
            <a:ext cx="14478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 i="1">
                <a:solidFill>
                  <a:srgbClr val="0D0D0D"/>
                </a:solidFill>
                <a:latin typeface="Times New Roman"/>
                <a:cs typeface="Times New Roman"/>
              </a:rPr>
              <a:t>F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874764" y="982980"/>
            <a:ext cx="1641348" cy="15529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 i="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 b="1" i="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25997" y="2251138"/>
            <a:ext cx="2046947" cy="13113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003133" y="3336442"/>
            <a:ext cx="2095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 i="1">
                <a:solidFill>
                  <a:srgbClr val="0D0D0D"/>
                </a:solidFill>
                <a:latin typeface="Times New Roman"/>
                <a:cs typeface="Times New Roman"/>
              </a:rPr>
              <a:t>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48703" y="2588082"/>
            <a:ext cx="1905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D0D0D"/>
                </a:solidFill>
                <a:latin typeface="Times New Roman"/>
                <a:cs typeface="Times New Roman"/>
              </a:rPr>
              <a:t>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13993" y="2541752"/>
            <a:ext cx="1784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 i="1">
                <a:solidFill>
                  <a:srgbClr val="0D0D0D"/>
                </a:solidFill>
                <a:latin typeface="Times New Roman"/>
                <a:cs typeface="Times New Roman"/>
              </a:rPr>
              <a:t>F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0165">
              <a:lnSpc>
                <a:spcPct val="100000"/>
              </a:lnSpc>
              <a:spcBef>
                <a:spcPts val="100"/>
              </a:spcBef>
            </a:pPr>
            <a:r>
              <a:rPr dirty="0"/>
              <a:t>一、向心力</a:t>
            </a:r>
          </a:p>
          <a:p>
            <a:pPr marL="12700" marR="50800" indent="457200">
              <a:lnSpc>
                <a:spcPct val="150000"/>
              </a:lnSpc>
              <a:spcBef>
                <a:spcPts val="235"/>
              </a:spcBef>
            </a:pPr>
            <a:r>
              <a:rPr dirty="0" sz="2200">
                <a:latin typeface="华文楷体"/>
                <a:cs typeface="华文楷体"/>
              </a:rPr>
              <a:t>大量实例都表明：做</a:t>
            </a:r>
            <a:r>
              <a:rPr dirty="0" sz="2200">
                <a:solidFill>
                  <a:srgbClr val="0D0D0D"/>
                </a:solidFill>
                <a:latin typeface="华文楷体"/>
                <a:cs typeface="华文楷体"/>
              </a:rPr>
              <a:t>匀速圆周运动</a:t>
            </a:r>
            <a:r>
              <a:rPr dirty="0" sz="2200">
                <a:latin typeface="华文楷体"/>
                <a:cs typeface="华文楷体"/>
              </a:rPr>
              <a:t>的物体所受的</a:t>
            </a:r>
            <a:r>
              <a:rPr dirty="0" sz="2200">
                <a:solidFill>
                  <a:srgbClr val="0D0D0D"/>
                </a:solidFill>
                <a:latin typeface="华文楷体"/>
                <a:cs typeface="华文楷体"/>
              </a:rPr>
              <a:t>合力总</a:t>
            </a:r>
            <a:r>
              <a:rPr dirty="0" sz="2200" spc="-5">
                <a:solidFill>
                  <a:srgbClr val="0D0D0D"/>
                </a:solidFill>
                <a:latin typeface="华文楷体"/>
                <a:cs typeface="华文楷体"/>
              </a:rPr>
              <a:t>指 </a:t>
            </a:r>
            <a:r>
              <a:rPr dirty="0" sz="2200">
                <a:solidFill>
                  <a:srgbClr val="0D0D0D"/>
                </a:solidFill>
                <a:latin typeface="华文楷体"/>
                <a:cs typeface="华文楷体"/>
              </a:rPr>
              <a:t>向圆心</a:t>
            </a:r>
            <a:r>
              <a:rPr dirty="0" sz="2200">
                <a:latin typeface="华文楷体"/>
                <a:cs typeface="华文楷体"/>
              </a:rPr>
              <a:t>。这个指向圆心的合力就叫作向心力</a:t>
            </a:r>
            <a:r>
              <a:rPr dirty="0" sz="2200" spc="-5">
                <a:latin typeface="华文楷体"/>
                <a:cs typeface="华文楷体"/>
              </a:rPr>
              <a:t>（</a:t>
            </a:r>
            <a:r>
              <a:rPr dirty="0" sz="2000" spc="-5" i="1">
                <a:latin typeface="Times New Roman"/>
                <a:cs typeface="Times New Roman"/>
              </a:rPr>
              <a:t>F</a:t>
            </a:r>
            <a:r>
              <a:rPr dirty="0" baseline="-17094" sz="1950" spc="-7">
                <a:latin typeface="Times New Roman"/>
                <a:cs typeface="Times New Roman"/>
              </a:rPr>
              <a:t>n </a:t>
            </a:r>
            <a:r>
              <a:rPr dirty="0" sz="2000">
                <a:latin typeface="楷体"/>
                <a:cs typeface="楷体"/>
              </a:rPr>
              <a:t>）</a:t>
            </a:r>
            <a:r>
              <a:rPr dirty="0" sz="2200" spc="-5">
                <a:latin typeface="华文楷体"/>
                <a:cs typeface="华文楷体"/>
              </a:rPr>
              <a:t>。</a:t>
            </a:r>
            <a:endParaRPr sz="2200">
              <a:latin typeface="华文楷体"/>
              <a:cs typeface="华文楷体"/>
            </a:endParaRPr>
          </a:p>
          <a:p>
            <a:pPr algn="r" marR="5080">
              <a:lnSpc>
                <a:spcPts val="1545"/>
              </a:lnSpc>
            </a:pPr>
            <a:r>
              <a:rPr dirty="0" sz="1800" b="1" i="1">
                <a:solidFill>
                  <a:srgbClr val="0D0D0D"/>
                </a:solidFill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4437" y="3486239"/>
            <a:ext cx="5914390" cy="1275715"/>
          </a:xfrm>
          <a:prstGeom prst="rect">
            <a:avLst/>
          </a:prstGeom>
        </p:spPr>
        <p:txBody>
          <a:bodyPr wrap="square" lIns="0" tIns="157480" rIns="0" bIns="0" rtlCol="0" vert="horz">
            <a:spAutoFit/>
          </a:bodyPr>
          <a:lstStyle/>
          <a:p>
            <a:pPr marL="189230" indent="-158750">
              <a:lnSpc>
                <a:spcPct val="100000"/>
              </a:lnSpc>
              <a:spcBef>
                <a:spcPts val="1240"/>
              </a:spcBef>
              <a:buSzPct val="94444"/>
              <a:buAutoNum type="arabicPeriod" startAt="2"/>
              <a:tabLst>
                <a:tab pos="189865" algn="l"/>
              </a:tabLst>
            </a:pPr>
            <a:r>
              <a:rPr dirty="0" sz="1800" b="1">
                <a:latin typeface="华文楷体"/>
                <a:cs typeface="华文楷体"/>
              </a:rPr>
              <a:t>向心力是根据力的作用效果命名的</a:t>
            </a:r>
            <a:r>
              <a:rPr dirty="0" sz="1800" spc="-5" b="1">
                <a:latin typeface="华文楷体"/>
                <a:cs typeface="华文楷体"/>
              </a:rPr>
              <a:t>。</a:t>
            </a:r>
            <a:endParaRPr sz="1800">
              <a:latin typeface="华文楷体"/>
              <a:cs typeface="华文楷体"/>
            </a:endParaRPr>
          </a:p>
          <a:p>
            <a:pPr marL="12700" marR="5080">
              <a:lnSpc>
                <a:spcPct val="150000"/>
              </a:lnSpc>
              <a:spcBef>
                <a:spcPts val="60"/>
              </a:spcBef>
              <a:buSzPct val="94444"/>
              <a:buAutoNum type="arabicPeriod" startAt="2"/>
              <a:tabLst>
                <a:tab pos="171450" algn="l"/>
              </a:tabLst>
            </a:pPr>
            <a:r>
              <a:rPr dirty="0" sz="1800" b="1">
                <a:latin typeface="华文楷体"/>
                <a:cs typeface="华文楷体"/>
              </a:rPr>
              <a:t>向心力方向：指向圆心与速度垂直，只改变速度的方向</a:t>
            </a:r>
            <a:r>
              <a:rPr dirty="0" sz="1800" spc="-5" b="1">
                <a:latin typeface="华文楷体"/>
                <a:cs typeface="华文楷体"/>
              </a:rPr>
              <a:t>， </a:t>
            </a:r>
            <a:r>
              <a:rPr dirty="0" sz="1800" b="1">
                <a:latin typeface="华文楷体"/>
                <a:cs typeface="华文楷体"/>
              </a:rPr>
              <a:t>不改变速度的大小</a:t>
            </a:r>
            <a:r>
              <a:rPr dirty="0" sz="1800" spc="-5" b="1">
                <a:latin typeface="华文楷体"/>
                <a:cs typeface="华文楷体"/>
              </a:rPr>
              <a:t>。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04900" y="2572511"/>
            <a:ext cx="2319655" cy="356870"/>
          </a:xfrm>
          <a:custGeom>
            <a:avLst/>
            <a:gdLst/>
            <a:ahLst/>
            <a:cxnLst/>
            <a:rect l="l" t="t" r="r" b="b"/>
            <a:pathLst>
              <a:path w="2319654" h="356869">
                <a:moveTo>
                  <a:pt x="2260091" y="356615"/>
                </a:moveTo>
                <a:lnTo>
                  <a:pt x="57912" y="356615"/>
                </a:lnTo>
                <a:lnTo>
                  <a:pt x="35290" y="351706"/>
                </a:lnTo>
                <a:lnTo>
                  <a:pt x="16744" y="338904"/>
                </a:lnTo>
                <a:lnTo>
                  <a:pt x="4305" y="320098"/>
                </a:lnTo>
                <a:lnTo>
                  <a:pt x="0" y="297180"/>
                </a:lnTo>
                <a:lnTo>
                  <a:pt x="0" y="59436"/>
                </a:lnTo>
                <a:lnTo>
                  <a:pt x="4305" y="36631"/>
                </a:lnTo>
                <a:lnTo>
                  <a:pt x="16744" y="17864"/>
                </a:lnTo>
                <a:lnTo>
                  <a:pt x="35290" y="5023"/>
                </a:lnTo>
                <a:lnTo>
                  <a:pt x="57912" y="0"/>
                </a:lnTo>
                <a:lnTo>
                  <a:pt x="2260091" y="0"/>
                </a:lnTo>
                <a:lnTo>
                  <a:pt x="2283296" y="5023"/>
                </a:lnTo>
                <a:lnTo>
                  <a:pt x="2302197" y="17864"/>
                </a:lnTo>
                <a:lnTo>
                  <a:pt x="2314904" y="36631"/>
                </a:lnTo>
                <a:lnTo>
                  <a:pt x="2319528" y="59436"/>
                </a:lnTo>
                <a:lnTo>
                  <a:pt x="2319528" y="297180"/>
                </a:lnTo>
                <a:lnTo>
                  <a:pt x="2314904" y="320098"/>
                </a:lnTo>
                <a:lnTo>
                  <a:pt x="2302197" y="338904"/>
                </a:lnTo>
                <a:lnTo>
                  <a:pt x="2283296" y="351706"/>
                </a:lnTo>
                <a:lnTo>
                  <a:pt x="2260091" y="356615"/>
                </a:lnTo>
                <a:close/>
              </a:path>
            </a:pathLst>
          </a:custGeom>
          <a:solidFill>
            <a:srgbClr val="7ECDF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85354" y="2554109"/>
            <a:ext cx="2358390" cy="392430"/>
          </a:xfrm>
          <a:custGeom>
            <a:avLst/>
            <a:gdLst/>
            <a:ahLst/>
            <a:cxnLst/>
            <a:rect l="l" t="t" r="r" b="b"/>
            <a:pathLst>
              <a:path w="2358390" h="392430">
                <a:moveTo>
                  <a:pt x="2295652" y="1269"/>
                </a:moveTo>
                <a:lnTo>
                  <a:pt x="62445" y="1269"/>
                </a:lnTo>
                <a:lnTo>
                  <a:pt x="66306" y="0"/>
                </a:lnTo>
                <a:lnTo>
                  <a:pt x="2291791" y="0"/>
                </a:lnTo>
                <a:lnTo>
                  <a:pt x="2295652" y="1269"/>
                </a:lnTo>
                <a:close/>
              </a:path>
              <a:path w="2358390" h="392430">
                <a:moveTo>
                  <a:pt x="2299436" y="391160"/>
                </a:moveTo>
                <a:lnTo>
                  <a:pt x="58648" y="391160"/>
                </a:lnTo>
                <a:lnTo>
                  <a:pt x="54711" y="389889"/>
                </a:lnTo>
                <a:lnTo>
                  <a:pt x="17780" y="364489"/>
                </a:lnTo>
                <a:lnTo>
                  <a:pt x="800" y="326389"/>
                </a:lnTo>
                <a:lnTo>
                  <a:pt x="0" y="73660"/>
                </a:lnTo>
                <a:lnTo>
                  <a:pt x="322" y="69712"/>
                </a:lnTo>
                <a:lnTo>
                  <a:pt x="17780" y="27939"/>
                </a:lnTo>
                <a:lnTo>
                  <a:pt x="54711" y="2539"/>
                </a:lnTo>
                <a:lnTo>
                  <a:pt x="58648" y="1269"/>
                </a:lnTo>
                <a:lnTo>
                  <a:pt x="2299436" y="1269"/>
                </a:lnTo>
                <a:lnTo>
                  <a:pt x="2335276" y="22860"/>
                </a:lnTo>
                <a:lnTo>
                  <a:pt x="2347180" y="38100"/>
                </a:lnTo>
                <a:lnTo>
                  <a:pt x="68605" y="38100"/>
                </a:lnTo>
                <a:lnTo>
                  <a:pt x="65798" y="39369"/>
                </a:lnTo>
                <a:lnTo>
                  <a:pt x="67132" y="39369"/>
                </a:lnTo>
                <a:lnTo>
                  <a:pt x="61696" y="40639"/>
                </a:lnTo>
                <a:lnTo>
                  <a:pt x="63411" y="40639"/>
                </a:lnTo>
                <a:lnTo>
                  <a:pt x="60820" y="41910"/>
                </a:lnTo>
                <a:lnTo>
                  <a:pt x="59855" y="41910"/>
                </a:lnTo>
                <a:lnTo>
                  <a:pt x="57410" y="43180"/>
                </a:lnTo>
                <a:lnTo>
                  <a:pt x="56489" y="43180"/>
                </a:lnTo>
                <a:lnTo>
                  <a:pt x="53450" y="45719"/>
                </a:lnTo>
                <a:lnTo>
                  <a:pt x="50524" y="48260"/>
                </a:lnTo>
                <a:lnTo>
                  <a:pt x="49123" y="49530"/>
                </a:lnTo>
                <a:lnTo>
                  <a:pt x="49450" y="49530"/>
                </a:lnTo>
                <a:lnTo>
                  <a:pt x="48494" y="50800"/>
                </a:lnTo>
                <a:lnTo>
                  <a:pt x="47739" y="50800"/>
                </a:lnTo>
                <a:lnTo>
                  <a:pt x="44335" y="55880"/>
                </a:lnTo>
                <a:lnTo>
                  <a:pt x="44611" y="55880"/>
                </a:lnTo>
                <a:lnTo>
                  <a:pt x="43872" y="57150"/>
                </a:lnTo>
                <a:lnTo>
                  <a:pt x="43268" y="57150"/>
                </a:lnTo>
                <a:lnTo>
                  <a:pt x="41775" y="60960"/>
                </a:lnTo>
                <a:lnTo>
                  <a:pt x="41503" y="60960"/>
                </a:lnTo>
                <a:lnTo>
                  <a:pt x="40008" y="64769"/>
                </a:lnTo>
                <a:lnTo>
                  <a:pt x="39509" y="66039"/>
                </a:lnTo>
                <a:lnTo>
                  <a:pt x="39674" y="66039"/>
                </a:lnTo>
                <a:lnTo>
                  <a:pt x="39408" y="67310"/>
                </a:lnTo>
                <a:lnTo>
                  <a:pt x="39052" y="68580"/>
                </a:lnTo>
                <a:lnTo>
                  <a:pt x="38912" y="68580"/>
                </a:lnTo>
                <a:lnTo>
                  <a:pt x="38742" y="69712"/>
                </a:lnTo>
                <a:lnTo>
                  <a:pt x="38739" y="69850"/>
                </a:lnTo>
                <a:lnTo>
                  <a:pt x="38565" y="71119"/>
                </a:lnTo>
                <a:lnTo>
                  <a:pt x="38163" y="73660"/>
                </a:lnTo>
                <a:lnTo>
                  <a:pt x="38138" y="74930"/>
                </a:lnTo>
                <a:lnTo>
                  <a:pt x="38011" y="77469"/>
                </a:lnTo>
                <a:lnTo>
                  <a:pt x="37998" y="313689"/>
                </a:lnTo>
                <a:lnTo>
                  <a:pt x="38023" y="314960"/>
                </a:lnTo>
                <a:lnTo>
                  <a:pt x="38023" y="316230"/>
                </a:lnTo>
                <a:lnTo>
                  <a:pt x="38138" y="317500"/>
                </a:lnTo>
                <a:lnTo>
                  <a:pt x="38163" y="318769"/>
                </a:lnTo>
                <a:lnTo>
                  <a:pt x="38531" y="321310"/>
                </a:lnTo>
                <a:lnTo>
                  <a:pt x="38739" y="322580"/>
                </a:lnTo>
                <a:lnTo>
                  <a:pt x="38912" y="323850"/>
                </a:lnTo>
                <a:lnTo>
                  <a:pt x="39052" y="323850"/>
                </a:lnTo>
                <a:lnTo>
                  <a:pt x="39382" y="325119"/>
                </a:lnTo>
                <a:lnTo>
                  <a:pt x="39674" y="326389"/>
                </a:lnTo>
                <a:lnTo>
                  <a:pt x="39509" y="326389"/>
                </a:lnTo>
                <a:lnTo>
                  <a:pt x="39941" y="327660"/>
                </a:lnTo>
                <a:lnTo>
                  <a:pt x="41503" y="331469"/>
                </a:lnTo>
                <a:lnTo>
                  <a:pt x="41775" y="331469"/>
                </a:lnTo>
                <a:lnTo>
                  <a:pt x="43268" y="335280"/>
                </a:lnTo>
                <a:lnTo>
                  <a:pt x="43872" y="335280"/>
                </a:lnTo>
                <a:lnTo>
                  <a:pt x="44611" y="336550"/>
                </a:lnTo>
                <a:lnTo>
                  <a:pt x="44335" y="336550"/>
                </a:lnTo>
                <a:lnTo>
                  <a:pt x="45351" y="337819"/>
                </a:lnTo>
                <a:lnTo>
                  <a:pt x="46604" y="339089"/>
                </a:lnTo>
                <a:lnTo>
                  <a:pt x="49450" y="342900"/>
                </a:lnTo>
                <a:lnTo>
                  <a:pt x="49123" y="342900"/>
                </a:lnTo>
                <a:lnTo>
                  <a:pt x="50406" y="344169"/>
                </a:lnTo>
                <a:lnTo>
                  <a:pt x="53327" y="346710"/>
                </a:lnTo>
                <a:lnTo>
                  <a:pt x="54209" y="346710"/>
                </a:lnTo>
                <a:lnTo>
                  <a:pt x="56489" y="347980"/>
                </a:lnTo>
                <a:lnTo>
                  <a:pt x="54965" y="347980"/>
                </a:lnTo>
                <a:lnTo>
                  <a:pt x="59855" y="350519"/>
                </a:lnTo>
                <a:lnTo>
                  <a:pt x="60820" y="350519"/>
                </a:lnTo>
                <a:lnTo>
                  <a:pt x="63411" y="351789"/>
                </a:lnTo>
                <a:lnTo>
                  <a:pt x="61696" y="351789"/>
                </a:lnTo>
                <a:lnTo>
                  <a:pt x="67132" y="353060"/>
                </a:lnTo>
                <a:lnTo>
                  <a:pt x="65798" y="353060"/>
                </a:lnTo>
                <a:lnTo>
                  <a:pt x="68605" y="354330"/>
                </a:lnTo>
                <a:lnTo>
                  <a:pt x="2347180" y="354330"/>
                </a:lnTo>
                <a:lnTo>
                  <a:pt x="2344826" y="358139"/>
                </a:lnTo>
                <a:lnTo>
                  <a:pt x="2310371" y="387350"/>
                </a:lnTo>
                <a:lnTo>
                  <a:pt x="2303386" y="389889"/>
                </a:lnTo>
                <a:lnTo>
                  <a:pt x="2299436" y="391160"/>
                </a:lnTo>
                <a:close/>
              </a:path>
              <a:path w="2358390" h="392430">
                <a:moveTo>
                  <a:pt x="67690" y="39369"/>
                </a:moveTo>
                <a:lnTo>
                  <a:pt x="68605" y="38100"/>
                </a:lnTo>
                <a:lnTo>
                  <a:pt x="70548" y="38100"/>
                </a:lnTo>
                <a:lnTo>
                  <a:pt x="67690" y="39369"/>
                </a:lnTo>
                <a:close/>
              </a:path>
              <a:path w="2358390" h="392430">
                <a:moveTo>
                  <a:pt x="2290406" y="39369"/>
                </a:moveTo>
                <a:lnTo>
                  <a:pt x="2287549" y="38100"/>
                </a:lnTo>
                <a:lnTo>
                  <a:pt x="2289492" y="38100"/>
                </a:lnTo>
                <a:lnTo>
                  <a:pt x="2290406" y="39369"/>
                </a:lnTo>
                <a:close/>
              </a:path>
              <a:path w="2358390" h="392430">
                <a:moveTo>
                  <a:pt x="2299868" y="43180"/>
                </a:moveTo>
                <a:lnTo>
                  <a:pt x="2294686" y="40639"/>
                </a:lnTo>
                <a:lnTo>
                  <a:pt x="2296401" y="40639"/>
                </a:lnTo>
                <a:lnTo>
                  <a:pt x="2290965" y="39369"/>
                </a:lnTo>
                <a:lnTo>
                  <a:pt x="2292299" y="39369"/>
                </a:lnTo>
                <a:lnTo>
                  <a:pt x="2289492" y="38100"/>
                </a:lnTo>
                <a:lnTo>
                  <a:pt x="2347180" y="38100"/>
                </a:lnTo>
                <a:lnTo>
                  <a:pt x="2348750" y="40639"/>
                </a:lnTo>
                <a:lnTo>
                  <a:pt x="2349411" y="41910"/>
                </a:lnTo>
                <a:lnTo>
                  <a:pt x="2298242" y="41910"/>
                </a:lnTo>
                <a:lnTo>
                  <a:pt x="2299868" y="43180"/>
                </a:lnTo>
                <a:close/>
              </a:path>
              <a:path w="2358390" h="392430">
                <a:moveTo>
                  <a:pt x="58229" y="43180"/>
                </a:moveTo>
                <a:lnTo>
                  <a:pt x="59855" y="41910"/>
                </a:lnTo>
                <a:lnTo>
                  <a:pt x="60820" y="41910"/>
                </a:lnTo>
                <a:lnTo>
                  <a:pt x="58229" y="43180"/>
                </a:lnTo>
                <a:close/>
              </a:path>
              <a:path w="2358390" h="392430">
                <a:moveTo>
                  <a:pt x="2303119" y="44450"/>
                </a:moveTo>
                <a:lnTo>
                  <a:pt x="2298242" y="41910"/>
                </a:lnTo>
                <a:lnTo>
                  <a:pt x="2349411" y="41910"/>
                </a:lnTo>
                <a:lnTo>
                  <a:pt x="2350071" y="43180"/>
                </a:lnTo>
                <a:lnTo>
                  <a:pt x="2301608" y="43180"/>
                </a:lnTo>
                <a:lnTo>
                  <a:pt x="2303119" y="44450"/>
                </a:lnTo>
                <a:close/>
              </a:path>
              <a:path w="2358390" h="392430">
                <a:moveTo>
                  <a:pt x="54976" y="44444"/>
                </a:moveTo>
                <a:lnTo>
                  <a:pt x="56489" y="43180"/>
                </a:lnTo>
                <a:lnTo>
                  <a:pt x="57410" y="43180"/>
                </a:lnTo>
                <a:lnTo>
                  <a:pt x="54976" y="44444"/>
                </a:lnTo>
                <a:close/>
              </a:path>
              <a:path w="2358390" h="392430">
                <a:moveTo>
                  <a:pt x="2352903" y="49530"/>
                </a:moveTo>
                <a:lnTo>
                  <a:pt x="2308974" y="49530"/>
                </a:lnTo>
                <a:lnTo>
                  <a:pt x="2307691" y="48260"/>
                </a:lnTo>
                <a:lnTo>
                  <a:pt x="2304770" y="45719"/>
                </a:lnTo>
                <a:lnTo>
                  <a:pt x="2301608" y="43180"/>
                </a:lnTo>
                <a:lnTo>
                  <a:pt x="2350071" y="43180"/>
                </a:lnTo>
                <a:lnTo>
                  <a:pt x="2352052" y="46989"/>
                </a:lnTo>
                <a:lnTo>
                  <a:pt x="2352903" y="49530"/>
                </a:lnTo>
                <a:close/>
              </a:path>
              <a:path w="2358390" h="392430">
                <a:moveTo>
                  <a:pt x="54969" y="44450"/>
                </a:moveTo>
                <a:close/>
              </a:path>
              <a:path w="2358390" h="392430">
                <a:moveTo>
                  <a:pt x="51930" y="46989"/>
                </a:moveTo>
                <a:lnTo>
                  <a:pt x="53327" y="45719"/>
                </a:lnTo>
                <a:lnTo>
                  <a:pt x="51930" y="46989"/>
                </a:lnTo>
                <a:close/>
              </a:path>
              <a:path w="2358390" h="392430">
                <a:moveTo>
                  <a:pt x="2306167" y="46989"/>
                </a:moveTo>
                <a:lnTo>
                  <a:pt x="2304647" y="45719"/>
                </a:lnTo>
                <a:lnTo>
                  <a:pt x="2306167" y="46989"/>
                </a:lnTo>
                <a:close/>
              </a:path>
              <a:path w="2358390" h="392430">
                <a:moveTo>
                  <a:pt x="49123" y="49530"/>
                </a:moveTo>
                <a:lnTo>
                  <a:pt x="50406" y="48260"/>
                </a:lnTo>
                <a:lnTo>
                  <a:pt x="50152" y="48597"/>
                </a:lnTo>
                <a:lnTo>
                  <a:pt x="49123" y="49530"/>
                </a:lnTo>
                <a:close/>
              </a:path>
              <a:path w="2358390" h="392430">
                <a:moveTo>
                  <a:pt x="50152" y="48597"/>
                </a:moveTo>
                <a:lnTo>
                  <a:pt x="50406" y="48260"/>
                </a:lnTo>
                <a:lnTo>
                  <a:pt x="50152" y="48597"/>
                </a:lnTo>
                <a:close/>
              </a:path>
              <a:path w="2358390" h="392430">
                <a:moveTo>
                  <a:pt x="2307945" y="48597"/>
                </a:moveTo>
                <a:lnTo>
                  <a:pt x="2307573" y="48260"/>
                </a:lnTo>
                <a:lnTo>
                  <a:pt x="2307945" y="48597"/>
                </a:lnTo>
                <a:close/>
              </a:path>
              <a:path w="2358390" h="392430">
                <a:moveTo>
                  <a:pt x="2308974" y="49530"/>
                </a:moveTo>
                <a:lnTo>
                  <a:pt x="2307945" y="48597"/>
                </a:lnTo>
                <a:lnTo>
                  <a:pt x="2307691" y="48260"/>
                </a:lnTo>
                <a:lnTo>
                  <a:pt x="2308974" y="49530"/>
                </a:lnTo>
                <a:close/>
              </a:path>
              <a:path w="2358390" h="392430">
                <a:moveTo>
                  <a:pt x="49450" y="49530"/>
                </a:moveTo>
                <a:lnTo>
                  <a:pt x="49123" y="49530"/>
                </a:lnTo>
                <a:lnTo>
                  <a:pt x="50152" y="48597"/>
                </a:lnTo>
                <a:lnTo>
                  <a:pt x="49450" y="49530"/>
                </a:lnTo>
                <a:close/>
              </a:path>
              <a:path w="2358390" h="392430">
                <a:moveTo>
                  <a:pt x="2311514" y="53339"/>
                </a:moveTo>
                <a:lnTo>
                  <a:pt x="2307945" y="48597"/>
                </a:lnTo>
                <a:lnTo>
                  <a:pt x="2308974" y="49530"/>
                </a:lnTo>
                <a:lnTo>
                  <a:pt x="2352903" y="49530"/>
                </a:lnTo>
                <a:lnTo>
                  <a:pt x="2353329" y="50800"/>
                </a:lnTo>
                <a:lnTo>
                  <a:pt x="2310358" y="50800"/>
                </a:lnTo>
                <a:lnTo>
                  <a:pt x="2311514" y="53339"/>
                </a:lnTo>
                <a:close/>
              </a:path>
              <a:path w="2358390" h="392430">
                <a:moveTo>
                  <a:pt x="46583" y="53339"/>
                </a:moveTo>
                <a:lnTo>
                  <a:pt x="47739" y="50800"/>
                </a:lnTo>
                <a:lnTo>
                  <a:pt x="48494" y="50800"/>
                </a:lnTo>
                <a:lnTo>
                  <a:pt x="46583" y="53339"/>
                </a:lnTo>
                <a:close/>
              </a:path>
              <a:path w="2358390" h="392430">
                <a:moveTo>
                  <a:pt x="2354982" y="55880"/>
                </a:moveTo>
                <a:lnTo>
                  <a:pt x="2313762" y="55880"/>
                </a:lnTo>
                <a:lnTo>
                  <a:pt x="2310358" y="50800"/>
                </a:lnTo>
                <a:lnTo>
                  <a:pt x="2353329" y="50800"/>
                </a:lnTo>
                <a:lnTo>
                  <a:pt x="2354605" y="54610"/>
                </a:lnTo>
                <a:lnTo>
                  <a:pt x="2354982" y="55880"/>
                </a:lnTo>
                <a:close/>
              </a:path>
              <a:path w="2358390" h="392430">
                <a:moveTo>
                  <a:pt x="44611" y="55880"/>
                </a:moveTo>
                <a:lnTo>
                  <a:pt x="44335" y="55880"/>
                </a:lnTo>
                <a:lnTo>
                  <a:pt x="45351" y="54610"/>
                </a:lnTo>
                <a:lnTo>
                  <a:pt x="44611" y="55880"/>
                </a:lnTo>
                <a:close/>
              </a:path>
              <a:path w="2358390" h="392430">
                <a:moveTo>
                  <a:pt x="2315705" y="59689"/>
                </a:moveTo>
                <a:lnTo>
                  <a:pt x="2312746" y="54610"/>
                </a:lnTo>
                <a:lnTo>
                  <a:pt x="2313762" y="55880"/>
                </a:lnTo>
                <a:lnTo>
                  <a:pt x="2354982" y="55880"/>
                </a:lnTo>
                <a:lnTo>
                  <a:pt x="2355358" y="57150"/>
                </a:lnTo>
                <a:lnTo>
                  <a:pt x="2314829" y="57150"/>
                </a:lnTo>
                <a:lnTo>
                  <a:pt x="2315705" y="59689"/>
                </a:lnTo>
                <a:close/>
              </a:path>
              <a:path w="2358390" h="392430">
                <a:moveTo>
                  <a:pt x="42392" y="59689"/>
                </a:moveTo>
                <a:lnTo>
                  <a:pt x="43268" y="57150"/>
                </a:lnTo>
                <a:lnTo>
                  <a:pt x="43872" y="57150"/>
                </a:lnTo>
                <a:lnTo>
                  <a:pt x="42392" y="59689"/>
                </a:lnTo>
                <a:close/>
              </a:path>
              <a:path w="2358390" h="392430">
                <a:moveTo>
                  <a:pt x="2317318" y="63500"/>
                </a:moveTo>
                <a:lnTo>
                  <a:pt x="2314829" y="57150"/>
                </a:lnTo>
                <a:lnTo>
                  <a:pt x="2355358" y="57150"/>
                </a:lnTo>
                <a:lnTo>
                  <a:pt x="2355735" y="58419"/>
                </a:lnTo>
                <a:lnTo>
                  <a:pt x="2356319" y="60960"/>
                </a:lnTo>
                <a:lnTo>
                  <a:pt x="2316594" y="60960"/>
                </a:lnTo>
                <a:lnTo>
                  <a:pt x="2317318" y="63500"/>
                </a:lnTo>
                <a:close/>
              </a:path>
              <a:path w="2358390" h="392430">
                <a:moveTo>
                  <a:pt x="40779" y="63500"/>
                </a:moveTo>
                <a:lnTo>
                  <a:pt x="41503" y="60960"/>
                </a:lnTo>
                <a:lnTo>
                  <a:pt x="41775" y="60960"/>
                </a:lnTo>
                <a:lnTo>
                  <a:pt x="40779" y="63500"/>
                </a:lnTo>
                <a:close/>
              </a:path>
              <a:path w="2358390" h="392430">
                <a:moveTo>
                  <a:pt x="2357297" y="66039"/>
                </a:moveTo>
                <a:lnTo>
                  <a:pt x="2318588" y="66039"/>
                </a:lnTo>
                <a:lnTo>
                  <a:pt x="2318156" y="64769"/>
                </a:lnTo>
                <a:lnTo>
                  <a:pt x="2316594" y="60960"/>
                </a:lnTo>
                <a:lnTo>
                  <a:pt x="2356319" y="60960"/>
                </a:lnTo>
                <a:lnTo>
                  <a:pt x="2356612" y="62230"/>
                </a:lnTo>
                <a:lnTo>
                  <a:pt x="2357297" y="66039"/>
                </a:lnTo>
                <a:close/>
              </a:path>
              <a:path w="2358390" h="392430">
                <a:moveTo>
                  <a:pt x="39509" y="66039"/>
                </a:moveTo>
                <a:lnTo>
                  <a:pt x="39941" y="64769"/>
                </a:lnTo>
                <a:lnTo>
                  <a:pt x="39864" y="65135"/>
                </a:lnTo>
                <a:lnTo>
                  <a:pt x="39509" y="66039"/>
                </a:lnTo>
                <a:close/>
              </a:path>
              <a:path w="2358390" h="392430">
                <a:moveTo>
                  <a:pt x="39864" y="65135"/>
                </a:moveTo>
                <a:lnTo>
                  <a:pt x="39941" y="64769"/>
                </a:lnTo>
                <a:lnTo>
                  <a:pt x="39864" y="65135"/>
                </a:lnTo>
                <a:close/>
              </a:path>
              <a:path w="2358390" h="392430">
                <a:moveTo>
                  <a:pt x="2318230" y="65128"/>
                </a:moveTo>
                <a:lnTo>
                  <a:pt x="2318089" y="64769"/>
                </a:lnTo>
                <a:lnTo>
                  <a:pt x="2318230" y="65128"/>
                </a:lnTo>
                <a:close/>
              </a:path>
              <a:path w="2358390" h="392430">
                <a:moveTo>
                  <a:pt x="2318588" y="66039"/>
                </a:moveTo>
                <a:lnTo>
                  <a:pt x="2318233" y="65135"/>
                </a:lnTo>
                <a:lnTo>
                  <a:pt x="2318156" y="64769"/>
                </a:lnTo>
                <a:lnTo>
                  <a:pt x="2318588" y="66039"/>
                </a:lnTo>
                <a:close/>
              </a:path>
              <a:path w="2358390" h="392430">
                <a:moveTo>
                  <a:pt x="2319339" y="69712"/>
                </a:moveTo>
                <a:lnTo>
                  <a:pt x="2318715" y="67310"/>
                </a:lnTo>
                <a:lnTo>
                  <a:pt x="2318230" y="65128"/>
                </a:lnTo>
                <a:lnTo>
                  <a:pt x="2318588" y="66039"/>
                </a:lnTo>
                <a:lnTo>
                  <a:pt x="2357297" y="66039"/>
                </a:lnTo>
                <a:lnTo>
                  <a:pt x="2357628" y="68580"/>
                </a:lnTo>
                <a:lnTo>
                  <a:pt x="2319185" y="68580"/>
                </a:lnTo>
                <a:lnTo>
                  <a:pt x="2319339" y="69712"/>
                </a:lnTo>
                <a:close/>
              </a:path>
              <a:path w="2358390" h="392430">
                <a:moveTo>
                  <a:pt x="39674" y="66039"/>
                </a:moveTo>
                <a:lnTo>
                  <a:pt x="39509" y="66039"/>
                </a:lnTo>
                <a:lnTo>
                  <a:pt x="39864" y="65135"/>
                </a:lnTo>
                <a:lnTo>
                  <a:pt x="39674" y="66039"/>
                </a:lnTo>
                <a:close/>
              </a:path>
              <a:path w="2358390" h="392430">
                <a:moveTo>
                  <a:pt x="39141" y="68580"/>
                </a:moveTo>
                <a:lnTo>
                  <a:pt x="39382" y="67310"/>
                </a:lnTo>
                <a:lnTo>
                  <a:pt x="39141" y="68580"/>
                </a:lnTo>
                <a:close/>
              </a:path>
              <a:path w="2358390" h="392430">
                <a:moveTo>
                  <a:pt x="2318943" y="68580"/>
                </a:moveTo>
                <a:lnTo>
                  <a:pt x="2318681" y="67310"/>
                </a:lnTo>
                <a:lnTo>
                  <a:pt x="2318943" y="68580"/>
                </a:lnTo>
                <a:close/>
              </a:path>
              <a:path w="2358390" h="392430">
                <a:moveTo>
                  <a:pt x="38722" y="69850"/>
                </a:moveTo>
                <a:lnTo>
                  <a:pt x="38912" y="68580"/>
                </a:lnTo>
                <a:lnTo>
                  <a:pt x="38757" y="69712"/>
                </a:lnTo>
                <a:lnTo>
                  <a:pt x="38722" y="69850"/>
                </a:lnTo>
                <a:close/>
              </a:path>
              <a:path w="2358390" h="392430">
                <a:moveTo>
                  <a:pt x="38757" y="69712"/>
                </a:moveTo>
                <a:lnTo>
                  <a:pt x="38912" y="68580"/>
                </a:lnTo>
                <a:lnTo>
                  <a:pt x="39052" y="68580"/>
                </a:lnTo>
                <a:lnTo>
                  <a:pt x="38757" y="69712"/>
                </a:lnTo>
                <a:close/>
              </a:path>
              <a:path w="2358390" h="392430">
                <a:moveTo>
                  <a:pt x="2319375" y="69850"/>
                </a:moveTo>
                <a:lnTo>
                  <a:pt x="2319339" y="69712"/>
                </a:lnTo>
                <a:lnTo>
                  <a:pt x="2319185" y="68580"/>
                </a:lnTo>
                <a:lnTo>
                  <a:pt x="2319375" y="69850"/>
                </a:lnTo>
                <a:close/>
              </a:path>
              <a:path w="2358390" h="392430">
                <a:moveTo>
                  <a:pt x="2357793" y="69850"/>
                </a:moveTo>
                <a:lnTo>
                  <a:pt x="2319375" y="69850"/>
                </a:lnTo>
                <a:lnTo>
                  <a:pt x="2319185" y="68580"/>
                </a:lnTo>
                <a:lnTo>
                  <a:pt x="2357628" y="68580"/>
                </a:lnTo>
                <a:lnTo>
                  <a:pt x="2357793" y="69850"/>
                </a:lnTo>
                <a:close/>
              </a:path>
              <a:path w="2358390" h="392430">
                <a:moveTo>
                  <a:pt x="38739" y="69850"/>
                </a:moveTo>
                <a:lnTo>
                  <a:pt x="38757" y="69712"/>
                </a:lnTo>
                <a:lnTo>
                  <a:pt x="38739" y="69850"/>
                </a:lnTo>
                <a:close/>
              </a:path>
              <a:path w="2358390" h="392430">
                <a:moveTo>
                  <a:pt x="2358157" y="76200"/>
                </a:moveTo>
                <a:lnTo>
                  <a:pt x="2320074" y="76200"/>
                </a:lnTo>
                <a:lnTo>
                  <a:pt x="2320023" y="74930"/>
                </a:lnTo>
                <a:lnTo>
                  <a:pt x="2319845" y="73660"/>
                </a:lnTo>
                <a:lnTo>
                  <a:pt x="2319566" y="71119"/>
                </a:lnTo>
                <a:lnTo>
                  <a:pt x="2319339" y="69712"/>
                </a:lnTo>
                <a:lnTo>
                  <a:pt x="2319375" y="69850"/>
                </a:lnTo>
                <a:lnTo>
                  <a:pt x="2357793" y="69850"/>
                </a:lnTo>
                <a:lnTo>
                  <a:pt x="2358097" y="73660"/>
                </a:lnTo>
                <a:lnTo>
                  <a:pt x="2358157" y="76200"/>
                </a:lnTo>
                <a:close/>
              </a:path>
              <a:path w="2358390" h="392430">
                <a:moveTo>
                  <a:pt x="38392" y="72389"/>
                </a:moveTo>
                <a:lnTo>
                  <a:pt x="38531" y="71119"/>
                </a:lnTo>
                <a:lnTo>
                  <a:pt x="38392" y="72389"/>
                </a:lnTo>
                <a:close/>
              </a:path>
              <a:path w="2358390" h="392430">
                <a:moveTo>
                  <a:pt x="2319705" y="72389"/>
                </a:moveTo>
                <a:lnTo>
                  <a:pt x="2319532" y="71119"/>
                </a:lnTo>
                <a:lnTo>
                  <a:pt x="2319705" y="72389"/>
                </a:lnTo>
                <a:close/>
              </a:path>
              <a:path w="2358390" h="392430">
                <a:moveTo>
                  <a:pt x="38056" y="75837"/>
                </a:moveTo>
                <a:lnTo>
                  <a:pt x="38074" y="74930"/>
                </a:lnTo>
                <a:lnTo>
                  <a:pt x="38056" y="75837"/>
                </a:lnTo>
                <a:close/>
              </a:path>
              <a:path w="2358390" h="392430">
                <a:moveTo>
                  <a:pt x="2320041" y="75837"/>
                </a:moveTo>
                <a:lnTo>
                  <a:pt x="2319959" y="74930"/>
                </a:lnTo>
                <a:lnTo>
                  <a:pt x="2320041" y="75837"/>
                </a:lnTo>
                <a:close/>
              </a:path>
              <a:path w="2358390" h="392430">
                <a:moveTo>
                  <a:pt x="38049" y="76200"/>
                </a:moveTo>
                <a:lnTo>
                  <a:pt x="38056" y="75837"/>
                </a:lnTo>
                <a:lnTo>
                  <a:pt x="38049" y="76200"/>
                </a:lnTo>
                <a:close/>
              </a:path>
              <a:path w="2358390" h="392430">
                <a:moveTo>
                  <a:pt x="2358186" y="78739"/>
                </a:moveTo>
                <a:lnTo>
                  <a:pt x="2320099" y="78739"/>
                </a:lnTo>
                <a:lnTo>
                  <a:pt x="2320041" y="75837"/>
                </a:lnTo>
                <a:lnTo>
                  <a:pt x="2320074" y="76200"/>
                </a:lnTo>
                <a:lnTo>
                  <a:pt x="2358157" y="76200"/>
                </a:lnTo>
                <a:lnTo>
                  <a:pt x="2358186" y="78739"/>
                </a:lnTo>
                <a:close/>
              </a:path>
              <a:path w="2358390" h="392430">
                <a:moveTo>
                  <a:pt x="38011" y="78104"/>
                </a:moveTo>
                <a:lnTo>
                  <a:pt x="38011" y="77469"/>
                </a:lnTo>
                <a:lnTo>
                  <a:pt x="38011" y="78104"/>
                </a:lnTo>
                <a:close/>
              </a:path>
              <a:path w="2358390" h="392430">
                <a:moveTo>
                  <a:pt x="2320086" y="78104"/>
                </a:moveTo>
                <a:lnTo>
                  <a:pt x="2320074" y="77469"/>
                </a:lnTo>
                <a:lnTo>
                  <a:pt x="2320086" y="78104"/>
                </a:lnTo>
                <a:close/>
              </a:path>
              <a:path w="2358390" h="392430">
                <a:moveTo>
                  <a:pt x="2358186" y="314960"/>
                </a:moveTo>
                <a:lnTo>
                  <a:pt x="2320086" y="314960"/>
                </a:lnTo>
                <a:lnTo>
                  <a:pt x="2320099" y="313689"/>
                </a:lnTo>
                <a:lnTo>
                  <a:pt x="2320086" y="78105"/>
                </a:lnTo>
                <a:lnTo>
                  <a:pt x="2320099" y="78739"/>
                </a:lnTo>
                <a:lnTo>
                  <a:pt x="2358186" y="78739"/>
                </a:lnTo>
                <a:lnTo>
                  <a:pt x="2358186" y="314960"/>
                </a:lnTo>
                <a:close/>
              </a:path>
              <a:path w="2358390" h="392430">
                <a:moveTo>
                  <a:pt x="38011" y="314324"/>
                </a:moveTo>
                <a:lnTo>
                  <a:pt x="37998" y="313689"/>
                </a:lnTo>
                <a:lnTo>
                  <a:pt x="38011" y="314324"/>
                </a:lnTo>
                <a:close/>
              </a:path>
              <a:path w="2358390" h="392430">
                <a:moveTo>
                  <a:pt x="2320086" y="314324"/>
                </a:moveTo>
                <a:lnTo>
                  <a:pt x="2320086" y="313689"/>
                </a:lnTo>
                <a:lnTo>
                  <a:pt x="2320086" y="314324"/>
                </a:lnTo>
                <a:close/>
              </a:path>
              <a:path w="2358390" h="392430">
                <a:moveTo>
                  <a:pt x="38023" y="314960"/>
                </a:moveTo>
                <a:lnTo>
                  <a:pt x="38011" y="314325"/>
                </a:lnTo>
                <a:lnTo>
                  <a:pt x="38023" y="314960"/>
                </a:lnTo>
                <a:close/>
              </a:path>
              <a:path w="2358390" h="392430">
                <a:moveTo>
                  <a:pt x="2358127" y="317500"/>
                </a:moveTo>
                <a:lnTo>
                  <a:pt x="2320023" y="317500"/>
                </a:lnTo>
                <a:lnTo>
                  <a:pt x="2320074" y="316230"/>
                </a:lnTo>
                <a:lnTo>
                  <a:pt x="2320086" y="314325"/>
                </a:lnTo>
                <a:lnTo>
                  <a:pt x="2320086" y="314960"/>
                </a:lnTo>
                <a:lnTo>
                  <a:pt x="2358186" y="314960"/>
                </a:lnTo>
                <a:lnTo>
                  <a:pt x="2358127" y="317500"/>
                </a:lnTo>
                <a:close/>
              </a:path>
              <a:path w="2358390" h="392430">
                <a:moveTo>
                  <a:pt x="38056" y="316592"/>
                </a:moveTo>
                <a:lnTo>
                  <a:pt x="38023" y="316230"/>
                </a:lnTo>
                <a:lnTo>
                  <a:pt x="38056" y="316592"/>
                </a:lnTo>
                <a:close/>
              </a:path>
              <a:path w="2358390" h="392430">
                <a:moveTo>
                  <a:pt x="2320041" y="316592"/>
                </a:moveTo>
                <a:lnTo>
                  <a:pt x="2320048" y="316230"/>
                </a:lnTo>
                <a:lnTo>
                  <a:pt x="2320041" y="316592"/>
                </a:lnTo>
                <a:close/>
              </a:path>
              <a:path w="2358390" h="392430">
                <a:moveTo>
                  <a:pt x="38138" y="317500"/>
                </a:moveTo>
                <a:lnTo>
                  <a:pt x="38056" y="316592"/>
                </a:lnTo>
                <a:lnTo>
                  <a:pt x="38138" y="317500"/>
                </a:lnTo>
                <a:close/>
              </a:path>
              <a:path w="2358390" h="392430">
                <a:moveTo>
                  <a:pt x="2357894" y="321310"/>
                </a:moveTo>
                <a:lnTo>
                  <a:pt x="2319566" y="321310"/>
                </a:lnTo>
                <a:lnTo>
                  <a:pt x="2319934" y="318769"/>
                </a:lnTo>
                <a:lnTo>
                  <a:pt x="2319959" y="317500"/>
                </a:lnTo>
                <a:lnTo>
                  <a:pt x="2320041" y="316592"/>
                </a:lnTo>
                <a:lnTo>
                  <a:pt x="2320023" y="317500"/>
                </a:lnTo>
                <a:lnTo>
                  <a:pt x="2358127" y="317500"/>
                </a:lnTo>
                <a:lnTo>
                  <a:pt x="2358097" y="318769"/>
                </a:lnTo>
                <a:lnTo>
                  <a:pt x="2357894" y="321310"/>
                </a:lnTo>
                <a:close/>
              </a:path>
              <a:path w="2358390" h="392430">
                <a:moveTo>
                  <a:pt x="38565" y="321310"/>
                </a:moveTo>
                <a:lnTo>
                  <a:pt x="38392" y="320039"/>
                </a:lnTo>
                <a:lnTo>
                  <a:pt x="38565" y="321310"/>
                </a:lnTo>
                <a:close/>
              </a:path>
              <a:path w="2358390" h="392430">
                <a:moveTo>
                  <a:pt x="2357628" y="323850"/>
                </a:moveTo>
                <a:lnTo>
                  <a:pt x="2319185" y="323850"/>
                </a:lnTo>
                <a:lnTo>
                  <a:pt x="2319375" y="322580"/>
                </a:lnTo>
                <a:lnTo>
                  <a:pt x="2319705" y="320039"/>
                </a:lnTo>
                <a:lnTo>
                  <a:pt x="2319566" y="321310"/>
                </a:lnTo>
                <a:lnTo>
                  <a:pt x="2357894" y="321310"/>
                </a:lnTo>
                <a:lnTo>
                  <a:pt x="2357775" y="322717"/>
                </a:lnTo>
                <a:lnTo>
                  <a:pt x="2357628" y="323850"/>
                </a:lnTo>
                <a:close/>
              </a:path>
              <a:path w="2358390" h="392430">
                <a:moveTo>
                  <a:pt x="38912" y="323850"/>
                </a:moveTo>
                <a:lnTo>
                  <a:pt x="38722" y="322580"/>
                </a:lnTo>
                <a:lnTo>
                  <a:pt x="38757" y="322717"/>
                </a:lnTo>
                <a:lnTo>
                  <a:pt x="38912" y="323850"/>
                </a:lnTo>
                <a:close/>
              </a:path>
              <a:path w="2358390" h="392430">
                <a:moveTo>
                  <a:pt x="38757" y="322717"/>
                </a:moveTo>
                <a:lnTo>
                  <a:pt x="38722" y="322580"/>
                </a:lnTo>
                <a:lnTo>
                  <a:pt x="38757" y="322717"/>
                </a:lnTo>
                <a:close/>
              </a:path>
              <a:path w="2358390" h="392430">
                <a:moveTo>
                  <a:pt x="2319339" y="322717"/>
                </a:moveTo>
                <a:lnTo>
                  <a:pt x="2319358" y="322580"/>
                </a:lnTo>
                <a:lnTo>
                  <a:pt x="2319339" y="322717"/>
                </a:lnTo>
                <a:close/>
              </a:path>
              <a:path w="2358390" h="392430">
                <a:moveTo>
                  <a:pt x="2319185" y="323850"/>
                </a:moveTo>
                <a:lnTo>
                  <a:pt x="2319339" y="322717"/>
                </a:lnTo>
                <a:lnTo>
                  <a:pt x="2319375" y="322580"/>
                </a:lnTo>
                <a:lnTo>
                  <a:pt x="2319185" y="323850"/>
                </a:lnTo>
                <a:close/>
              </a:path>
              <a:path w="2358390" h="392430">
                <a:moveTo>
                  <a:pt x="39052" y="323850"/>
                </a:moveTo>
                <a:lnTo>
                  <a:pt x="38912" y="323850"/>
                </a:lnTo>
                <a:lnTo>
                  <a:pt x="38757" y="322717"/>
                </a:lnTo>
                <a:lnTo>
                  <a:pt x="39052" y="323850"/>
                </a:lnTo>
                <a:close/>
              </a:path>
              <a:path w="2358390" h="392430">
                <a:moveTo>
                  <a:pt x="2357462" y="325119"/>
                </a:moveTo>
                <a:lnTo>
                  <a:pt x="2318715" y="325119"/>
                </a:lnTo>
                <a:lnTo>
                  <a:pt x="2319339" y="322717"/>
                </a:lnTo>
                <a:lnTo>
                  <a:pt x="2319185" y="323850"/>
                </a:lnTo>
                <a:lnTo>
                  <a:pt x="2357628" y="323850"/>
                </a:lnTo>
                <a:lnTo>
                  <a:pt x="2357462" y="325119"/>
                </a:lnTo>
                <a:close/>
              </a:path>
              <a:path w="2358390" h="392430">
                <a:moveTo>
                  <a:pt x="39408" y="325119"/>
                </a:moveTo>
                <a:lnTo>
                  <a:pt x="39141" y="323850"/>
                </a:lnTo>
                <a:lnTo>
                  <a:pt x="39408" y="325119"/>
                </a:lnTo>
                <a:close/>
              </a:path>
              <a:path w="2358390" h="392430">
                <a:moveTo>
                  <a:pt x="2318230" y="327301"/>
                </a:moveTo>
                <a:lnTo>
                  <a:pt x="2318943" y="323850"/>
                </a:lnTo>
                <a:lnTo>
                  <a:pt x="2318715" y="325119"/>
                </a:lnTo>
                <a:lnTo>
                  <a:pt x="2357462" y="325119"/>
                </a:lnTo>
                <a:lnTo>
                  <a:pt x="2357297" y="326389"/>
                </a:lnTo>
                <a:lnTo>
                  <a:pt x="2318588" y="326389"/>
                </a:lnTo>
                <a:lnTo>
                  <a:pt x="2318230" y="327301"/>
                </a:lnTo>
                <a:close/>
              </a:path>
              <a:path w="2358390" h="392430">
                <a:moveTo>
                  <a:pt x="39941" y="327660"/>
                </a:moveTo>
                <a:lnTo>
                  <a:pt x="39509" y="326389"/>
                </a:lnTo>
                <a:lnTo>
                  <a:pt x="39864" y="327294"/>
                </a:lnTo>
                <a:lnTo>
                  <a:pt x="39941" y="327660"/>
                </a:lnTo>
                <a:close/>
              </a:path>
              <a:path w="2358390" h="392430">
                <a:moveTo>
                  <a:pt x="39864" y="327294"/>
                </a:moveTo>
                <a:lnTo>
                  <a:pt x="39509" y="326389"/>
                </a:lnTo>
                <a:lnTo>
                  <a:pt x="39674" y="326389"/>
                </a:lnTo>
                <a:lnTo>
                  <a:pt x="39864" y="327294"/>
                </a:lnTo>
                <a:close/>
              </a:path>
              <a:path w="2358390" h="392430">
                <a:moveTo>
                  <a:pt x="2318156" y="327660"/>
                </a:moveTo>
                <a:lnTo>
                  <a:pt x="2318233" y="327294"/>
                </a:lnTo>
                <a:lnTo>
                  <a:pt x="2318588" y="326389"/>
                </a:lnTo>
                <a:lnTo>
                  <a:pt x="2318156" y="327660"/>
                </a:lnTo>
                <a:close/>
              </a:path>
              <a:path w="2358390" h="392430">
                <a:moveTo>
                  <a:pt x="2357069" y="327660"/>
                </a:moveTo>
                <a:lnTo>
                  <a:pt x="2318156" y="327660"/>
                </a:lnTo>
                <a:lnTo>
                  <a:pt x="2318588" y="326389"/>
                </a:lnTo>
                <a:lnTo>
                  <a:pt x="2357297" y="326389"/>
                </a:lnTo>
                <a:lnTo>
                  <a:pt x="2357069" y="327660"/>
                </a:lnTo>
                <a:close/>
              </a:path>
              <a:path w="2358390" h="392430">
                <a:moveTo>
                  <a:pt x="40008" y="327660"/>
                </a:moveTo>
                <a:lnTo>
                  <a:pt x="39864" y="327294"/>
                </a:lnTo>
                <a:lnTo>
                  <a:pt x="40008" y="327660"/>
                </a:lnTo>
                <a:close/>
              </a:path>
              <a:path w="2358390" h="392430">
                <a:moveTo>
                  <a:pt x="2356319" y="331469"/>
                </a:moveTo>
                <a:lnTo>
                  <a:pt x="2316594" y="331469"/>
                </a:lnTo>
                <a:lnTo>
                  <a:pt x="2318230" y="327301"/>
                </a:lnTo>
                <a:lnTo>
                  <a:pt x="2318156" y="327660"/>
                </a:lnTo>
                <a:lnTo>
                  <a:pt x="2357069" y="327660"/>
                </a:lnTo>
                <a:lnTo>
                  <a:pt x="2356612" y="330200"/>
                </a:lnTo>
                <a:lnTo>
                  <a:pt x="2356319" y="331469"/>
                </a:lnTo>
                <a:close/>
              </a:path>
              <a:path w="2358390" h="392430">
                <a:moveTo>
                  <a:pt x="41775" y="331469"/>
                </a:moveTo>
                <a:lnTo>
                  <a:pt x="41503" y="331469"/>
                </a:lnTo>
                <a:lnTo>
                  <a:pt x="40779" y="328930"/>
                </a:lnTo>
                <a:lnTo>
                  <a:pt x="41775" y="331469"/>
                </a:lnTo>
                <a:close/>
              </a:path>
              <a:path w="2358390" h="392430">
                <a:moveTo>
                  <a:pt x="2355358" y="335280"/>
                </a:moveTo>
                <a:lnTo>
                  <a:pt x="2314829" y="335280"/>
                </a:lnTo>
                <a:lnTo>
                  <a:pt x="2317318" y="328930"/>
                </a:lnTo>
                <a:lnTo>
                  <a:pt x="2316594" y="331469"/>
                </a:lnTo>
                <a:lnTo>
                  <a:pt x="2356319" y="331469"/>
                </a:lnTo>
                <a:lnTo>
                  <a:pt x="2355735" y="334010"/>
                </a:lnTo>
                <a:lnTo>
                  <a:pt x="2355358" y="335280"/>
                </a:lnTo>
                <a:close/>
              </a:path>
              <a:path w="2358390" h="392430">
                <a:moveTo>
                  <a:pt x="43872" y="335280"/>
                </a:moveTo>
                <a:lnTo>
                  <a:pt x="43268" y="335280"/>
                </a:lnTo>
                <a:lnTo>
                  <a:pt x="42392" y="332739"/>
                </a:lnTo>
                <a:lnTo>
                  <a:pt x="43872" y="335280"/>
                </a:lnTo>
                <a:close/>
              </a:path>
              <a:path w="2358390" h="392430">
                <a:moveTo>
                  <a:pt x="2312968" y="337438"/>
                </a:moveTo>
                <a:lnTo>
                  <a:pt x="2315705" y="332739"/>
                </a:lnTo>
                <a:lnTo>
                  <a:pt x="2314829" y="335280"/>
                </a:lnTo>
                <a:lnTo>
                  <a:pt x="2355358" y="335280"/>
                </a:lnTo>
                <a:lnTo>
                  <a:pt x="2354982" y="336550"/>
                </a:lnTo>
                <a:lnTo>
                  <a:pt x="2313762" y="336550"/>
                </a:lnTo>
                <a:lnTo>
                  <a:pt x="2312968" y="337438"/>
                </a:lnTo>
                <a:close/>
              </a:path>
              <a:path w="2358390" h="392430">
                <a:moveTo>
                  <a:pt x="45351" y="337819"/>
                </a:moveTo>
                <a:lnTo>
                  <a:pt x="44335" y="336550"/>
                </a:lnTo>
                <a:lnTo>
                  <a:pt x="45129" y="337438"/>
                </a:lnTo>
                <a:lnTo>
                  <a:pt x="45351" y="337819"/>
                </a:lnTo>
                <a:close/>
              </a:path>
              <a:path w="2358390" h="392430">
                <a:moveTo>
                  <a:pt x="45129" y="337438"/>
                </a:moveTo>
                <a:lnTo>
                  <a:pt x="44335" y="336550"/>
                </a:lnTo>
                <a:lnTo>
                  <a:pt x="44611" y="336550"/>
                </a:lnTo>
                <a:lnTo>
                  <a:pt x="45129" y="337438"/>
                </a:lnTo>
                <a:close/>
              </a:path>
              <a:path w="2358390" h="392430">
                <a:moveTo>
                  <a:pt x="2312746" y="337819"/>
                </a:moveTo>
                <a:lnTo>
                  <a:pt x="2312968" y="337438"/>
                </a:lnTo>
                <a:lnTo>
                  <a:pt x="2313762" y="336550"/>
                </a:lnTo>
                <a:lnTo>
                  <a:pt x="2312746" y="337819"/>
                </a:lnTo>
                <a:close/>
              </a:path>
              <a:path w="2358390" h="392430">
                <a:moveTo>
                  <a:pt x="2354605" y="337819"/>
                </a:moveTo>
                <a:lnTo>
                  <a:pt x="2312746" y="337819"/>
                </a:lnTo>
                <a:lnTo>
                  <a:pt x="2313762" y="336550"/>
                </a:lnTo>
                <a:lnTo>
                  <a:pt x="2354982" y="336550"/>
                </a:lnTo>
                <a:lnTo>
                  <a:pt x="2354605" y="337819"/>
                </a:lnTo>
                <a:close/>
              </a:path>
              <a:path w="2358390" h="392430">
                <a:moveTo>
                  <a:pt x="45470" y="337819"/>
                </a:moveTo>
                <a:lnTo>
                  <a:pt x="45129" y="337438"/>
                </a:lnTo>
                <a:lnTo>
                  <a:pt x="45470" y="337819"/>
                </a:lnTo>
                <a:close/>
              </a:path>
              <a:path w="2358390" h="392430">
                <a:moveTo>
                  <a:pt x="2307945" y="343832"/>
                </a:moveTo>
                <a:lnTo>
                  <a:pt x="2311514" y="339089"/>
                </a:lnTo>
                <a:lnTo>
                  <a:pt x="2312968" y="337438"/>
                </a:lnTo>
                <a:lnTo>
                  <a:pt x="2312746" y="337819"/>
                </a:lnTo>
                <a:lnTo>
                  <a:pt x="2354605" y="337819"/>
                </a:lnTo>
                <a:lnTo>
                  <a:pt x="2352903" y="342900"/>
                </a:lnTo>
                <a:lnTo>
                  <a:pt x="2308974" y="342900"/>
                </a:lnTo>
                <a:lnTo>
                  <a:pt x="2307945" y="343832"/>
                </a:lnTo>
                <a:close/>
              </a:path>
              <a:path w="2358390" h="392430">
                <a:moveTo>
                  <a:pt x="47739" y="340360"/>
                </a:moveTo>
                <a:lnTo>
                  <a:pt x="46583" y="339089"/>
                </a:lnTo>
                <a:lnTo>
                  <a:pt x="47739" y="340360"/>
                </a:lnTo>
                <a:close/>
              </a:path>
              <a:path w="2358390" h="392430">
                <a:moveTo>
                  <a:pt x="2310358" y="340360"/>
                </a:moveTo>
                <a:lnTo>
                  <a:pt x="2311493" y="339089"/>
                </a:lnTo>
                <a:lnTo>
                  <a:pt x="2310358" y="340360"/>
                </a:lnTo>
                <a:close/>
              </a:path>
              <a:path w="2358390" h="392430">
                <a:moveTo>
                  <a:pt x="50406" y="344169"/>
                </a:moveTo>
                <a:lnTo>
                  <a:pt x="49123" y="342900"/>
                </a:lnTo>
                <a:lnTo>
                  <a:pt x="50152" y="343832"/>
                </a:lnTo>
                <a:lnTo>
                  <a:pt x="50406" y="344169"/>
                </a:lnTo>
                <a:close/>
              </a:path>
              <a:path w="2358390" h="392430">
                <a:moveTo>
                  <a:pt x="50152" y="343832"/>
                </a:moveTo>
                <a:lnTo>
                  <a:pt x="49123" y="342900"/>
                </a:lnTo>
                <a:lnTo>
                  <a:pt x="49450" y="342900"/>
                </a:lnTo>
                <a:lnTo>
                  <a:pt x="50152" y="343832"/>
                </a:lnTo>
                <a:close/>
              </a:path>
              <a:path w="2358390" h="392430">
                <a:moveTo>
                  <a:pt x="2307691" y="344169"/>
                </a:moveTo>
                <a:lnTo>
                  <a:pt x="2307945" y="343832"/>
                </a:lnTo>
                <a:lnTo>
                  <a:pt x="2308974" y="342900"/>
                </a:lnTo>
                <a:lnTo>
                  <a:pt x="2307691" y="344169"/>
                </a:lnTo>
                <a:close/>
              </a:path>
              <a:path w="2358390" h="392430">
                <a:moveTo>
                  <a:pt x="2352478" y="344169"/>
                </a:moveTo>
                <a:lnTo>
                  <a:pt x="2307691" y="344169"/>
                </a:lnTo>
                <a:lnTo>
                  <a:pt x="2308974" y="342900"/>
                </a:lnTo>
                <a:lnTo>
                  <a:pt x="2352903" y="342900"/>
                </a:lnTo>
                <a:lnTo>
                  <a:pt x="2352478" y="344169"/>
                </a:lnTo>
                <a:close/>
              </a:path>
              <a:path w="2358390" h="392430">
                <a:moveTo>
                  <a:pt x="50524" y="344169"/>
                </a:moveTo>
                <a:lnTo>
                  <a:pt x="50152" y="343832"/>
                </a:lnTo>
                <a:lnTo>
                  <a:pt x="50524" y="344169"/>
                </a:lnTo>
                <a:close/>
              </a:path>
              <a:path w="2358390" h="392430">
                <a:moveTo>
                  <a:pt x="2351392" y="346710"/>
                </a:moveTo>
                <a:lnTo>
                  <a:pt x="2304770" y="346710"/>
                </a:lnTo>
                <a:lnTo>
                  <a:pt x="2307945" y="343832"/>
                </a:lnTo>
                <a:lnTo>
                  <a:pt x="2307691" y="344169"/>
                </a:lnTo>
                <a:lnTo>
                  <a:pt x="2352478" y="344169"/>
                </a:lnTo>
                <a:lnTo>
                  <a:pt x="2352052" y="345439"/>
                </a:lnTo>
                <a:lnTo>
                  <a:pt x="2351392" y="346710"/>
                </a:lnTo>
                <a:close/>
              </a:path>
              <a:path w="2358390" h="392430">
                <a:moveTo>
                  <a:pt x="54209" y="346710"/>
                </a:moveTo>
                <a:lnTo>
                  <a:pt x="53327" y="346710"/>
                </a:lnTo>
                <a:lnTo>
                  <a:pt x="51930" y="345439"/>
                </a:lnTo>
                <a:lnTo>
                  <a:pt x="54209" y="346710"/>
                </a:lnTo>
                <a:close/>
              </a:path>
              <a:path w="2358390" h="392430">
                <a:moveTo>
                  <a:pt x="2349411" y="350519"/>
                </a:moveTo>
                <a:lnTo>
                  <a:pt x="2298242" y="350519"/>
                </a:lnTo>
                <a:lnTo>
                  <a:pt x="2303119" y="347980"/>
                </a:lnTo>
                <a:lnTo>
                  <a:pt x="2301608" y="347980"/>
                </a:lnTo>
                <a:lnTo>
                  <a:pt x="2306167" y="345439"/>
                </a:lnTo>
                <a:lnTo>
                  <a:pt x="2304770" y="346710"/>
                </a:lnTo>
                <a:lnTo>
                  <a:pt x="2351392" y="346710"/>
                </a:lnTo>
                <a:lnTo>
                  <a:pt x="2349411" y="350519"/>
                </a:lnTo>
                <a:close/>
              </a:path>
              <a:path w="2358390" h="392430">
                <a:moveTo>
                  <a:pt x="60820" y="350519"/>
                </a:moveTo>
                <a:lnTo>
                  <a:pt x="59855" y="350519"/>
                </a:lnTo>
                <a:lnTo>
                  <a:pt x="58229" y="349250"/>
                </a:lnTo>
                <a:lnTo>
                  <a:pt x="60820" y="350519"/>
                </a:lnTo>
                <a:close/>
              </a:path>
              <a:path w="2358390" h="392430">
                <a:moveTo>
                  <a:pt x="2347180" y="354330"/>
                </a:moveTo>
                <a:lnTo>
                  <a:pt x="2289492" y="354330"/>
                </a:lnTo>
                <a:lnTo>
                  <a:pt x="2292299" y="353060"/>
                </a:lnTo>
                <a:lnTo>
                  <a:pt x="2290965" y="353060"/>
                </a:lnTo>
                <a:lnTo>
                  <a:pt x="2296401" y="351789"/>
                </a:lnTo>
                <a:lnTo>
                  <a:pt x="2294686" y="351789"/>
                </a:lnTo>
                <a:lnTo>
                  <a:pt x="2299868" y="349250"/>
                </a:lnTo>
                <a:lnTo>
                  <a:pt x="2298242" y="350519"/>
                </a:lnTo>
                <a:lnTo>
                  <a:pt x="2349411" y="350519"/>
                </a:lnTo>
                <a:lnTo>
                  <a:pt x="2348750" y="351789"/>
                </a:lnTo>
                <a:lnTo>
                  <a:pt x="2347180" y="354330"/>
                </a:lnTo>
                <a:close/>
              </a:path>
              <a:path w="2358390" h="392430">
                <a:moveTo>
                  <a:pt x="70548" y="354330"/>
                </a:moveTo>
                <a:lnTo>
                  <a:pt x="68605" y="354330"/>
                </a:lnTo>
                <a:lnTo>
                  <a:pt x="67690" y="353060"/>
                </a:lnTo>
                <a:lnTo>
                  <a:pt x="70548" y="354330"/>
                </a:lnTo>
                <a:close/>
              </a:path>
              <a:path w="2358390" h="392430">
                <a:moveTo>
                  <a:pt x="2289492" y="354330"/>
                </a:moveTo>
                <a:lnTo>
                  <a:pt x="2287549" y="354330"/>
                </a:lnTo>
                <a:lnTo>
                  <a:pt x="2290406" y="353060"/>
                </a:lnTo>
                <a:lnTo>
                  <a:pt x="2289492" y="354330"/>
                </a:lnTo>
                <a:close/>
              </a:path>
              <a:path w="2358390" h="392430">
                <a:moveTo>
                  <a:pt x="2291791" y="392430"/>
                </a:moveTo>
                <a:lnTo>
                  <a:pt x="66306" y="392430"/>
                </a:lnTo>
                <a:lnTo>
                  <a:pt x="62445" y="391160"/>
                </a:lnTo>
                <a:lnTo>
                  <a:pt x="2295652" y="391160"/>
                </a:lnTo>
                <a:lnTo>
                  <a:pt x="2291791" y="392430"/>
                </a:lnTo>
                <a:close/>
              </a:path>
            </a:pathLst>
          </a:custGeom>
          <a:solidFill>
            <a:srgbClr val="3EA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097775" y="2519400"/>
            <a:ext cx="2934335" cy="9855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08025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C00000"/>
                </a:solidFill>
                <a:latin typeface="华文楷体"/>
                <a:cs typeface="华文楷体"/>
              </a:rPr>
              <a:t>注意</a:t>
            </a:r>
            <a:r>
              <a:rPr dirty="0" sz="2400" spc="-5" b="1">
                <a:solidFill>
                  <a:srgbClr val="C00000"/>
                </a:solidFill>
                <a:latin typeface="华文楷体"/>
                <a:cs typeface="华文楷体"/>
              </a:rPr>
              <a:t>：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2520"/>
              </a:spcBef>
            </a:pPr>
            <a:r>
              <a:rPr dirty="0" sz="1800" b="1">
                <a:latin typeface="华文楷体"/>
                <a:cs typeface="华文楷体"/>
              </a:rPr>
              <a:t>1.向心力是指向圆心的合力</a:t>
            </a:r>
            <a:r>
              <a:rPr dirty="0" sz="1800" spc="-5" b="1">
                <a:latin typeface="华文楷体"/>
                <a:cs typeface="华文楷体"/>
              </a:rPr>
              <a:t>。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16259" y="2402839"/>
            <a:ext cx="9766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1F4E79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 spc="15">
                <a:solidFill>
                  <a:srgbClr val="1F4E79"/>
                </a:solidFill>
                <a:latin typeface="华文楷体"/>
                <a:cs typeface="华文楷体"/>
              </a:rPr>
              <a:t>合</a:t>
            </a:r>
            <a:r>
              <a:rPr dirty="0" sz="2400" i="1">
                <a:solidFill>
                  <a:srgbClr val="1F4E79"/>
                </a:solidFill>
                <a:latin typeface="Times New Roman"/>
                <a:cs typeface="Times New Roman"/>
              </a:rPr>
              <a:t>=</a:t>
            </a:r>
            <a:r>
              <a:rPr dirty="0" sz="2400" spc="-85" i="1">
                <a:solidFill>
                  <a:srgbClr val="1F4E79"/>
                </a:solidFill>
                <a:latin typeface="Times New Roman"/>
                <a:cs typeface="Times New Roman"/>
              </a:rPr>
              <a:t> </a:t>
            </a:r>
            <a:r>
              <a:rPr dirty="0" sz="2400" i="1">
                <a:solidFill>
                  <a:srgbClr val="1F4E79"/>
                </a:solidFill>
                <a:latin typeface="Times New Roman"/>
                <a:cs typeface="Times New Roman"/>
              </a:rPr>
              <a:t>F</a:t>
            </a:r>
            <a:r>
              <a:rPr dirty="0" baseline="-17921" sz="2325">
                <a:solidFill>
                  <a:srgbClr val="1F4E79"/>
                </a:solidFill>
                <a:latin typeface="Times New Roman"/>
                <a:cs typeface="Times New Roman"/>
              </a:rPr>
              <a:t>n</a:t>
            </a:r>
            <a:endParaRPr baseline="-17921" sz="2325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 i="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 b="1" i="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47477" y="2004237"/>
            <a:ext cx="4026535" cy="942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44500">
              <a:lnSpc>
                <a:spcPct val="150400"/>
              </a:lnSpc>
              <a:spcBef>
                <a:spcPts val="100"/>
              </a:spcBef>
            </a:pPr>
            <a:r>
              <a:rPr dirty="0" sz="2000">
                <a:latin typeface="楷体"/>
                <a:cs typeface="楷体"/>
              </a:rPr>
              <a:t>如图：</a:t>
            </a:r>
            <a:r>
              <a:rPr dirty="0" sz="2000">
                <a:solidFill>
                  <a:srgbClr val="FF0000"/>
                </a:solidFill>
                <a:latin typeface="楷体"/>
                <a:cs typeface="楷体"/>
              </a:rPr>
              <a:t>拉力和重力的合力</a:t>
            </a:r>
            <a:r>
              <a:rPr dirty="0" sz="2000">
                <a:latin typeface="楷体"/>
                <a:cs typeface="楷体"/>
              </a:rPr>
              <a:t>提供</a:t>
            </a:r>
            <a:r>
              <a:rPr dirty="0" sz="2000">
                <a:latin typeface="楷体"/>
                <a:cs typeface="楷体"/>
              </a:rPr>
              <a:t>物 </a:t>
            </a:r>
            <a:r>
              <a:rPr dirty="0" sz="2000">
                <a:latin typeface="楷体"/>
                <a:cs typeface="楷体"/>
              </a:rPr>
              <a:t>体做匀速圆周运动的</a:t>
            </a:r>
            <a:r>
              <a:rPr dirty="0" sz="2000">
                <a:solidFill>
                  <a:srgbClr val="FF0000"/>
                </a:solidFill>
                <a:latin typeface="楷体"/>
                <a:cs typeface="楷体"/>
              </a:rPr>
              <a:t>向心力</a:t>
            </a:r>
            <a:r>
              <a:rPr dirty="0" sz="2000" spc="5">
                <a:latin typeface="楷体"/>
                <a:cs typeface="楷体"/>
              </a:rPr>
              <a:t>。</a:t>
            </a:r>
            <a:endParaRPr sz="2000">
              <a:latin typeface="楷体"/>
              <a:cs typeface="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55404" y="3148088"/>
            <a:ext cx="1565275" cy="471805"/>
          </a:xfrm>
          <a:custGeom>
            <a:avLst/>
            <a:gdLst/>
            <a:ahLst/>
            <a:cxnLst/>
            <a:rect l="l" t="t" r="r" b="b"/>
            <a:pathLst>
              <a:path w="1565275" h="471804">
                <a:moveTo>
                  <a:pt x="13" y="238874"/>
                </a:moveTo>
                <a:lnTo>
                  <a:pt x="9945" y="196875"/>
                </a:lnTo>
                <a:lnTo>
                  <a:pt x="34303" y="164934"/>
                </a:lnTo>
                <a:lnTo>
                  <a:pt x="47651" y="178536"/>
                </a:lnTo>
                <a:lnTo>
                  <a:pt x="45530" y="180606"/>
                </a:lnTo>
                <a:lnTo>
                  <a:pt x="40844" y="185686"/>
                </a:lnTo>
                <a:lnTo>
                  <a:pt x="36966" y="190347"/>
                </a:lnTo>
                <a:lnTo>
                  <a:pt x="36645" y="190728"/>
                </a:lnTo>
                <a:lnTo>
                  <a:pt x="33193" y="195376"/>
                </a:lnTo>
                <a:lnTo>
                  <a:pt x="32843" y="195846"/>
                </a:lnTo>
                <a:lnTo>
                  <a:pt x="29879" y="200393"/>
                </a:lnTo>
                <a:lnTo>
                  <a:pt x="29528" y="200926"/>
                </a:lnTo>
                <a:lnTo>
                  <a:pt x="27015" y="205409"/>
                </a:lnTo>
                <a:lnTo>
                  <a:pt x="26683" y="205994"/>
                </a:lnTo>
                <a:lnTo>
                  <a:pt x="24594" y="210400"/>
                </a:lnTo>
                <a:lnTo>
                  <a:pt x="24283" y="211048"/>
                </a:lnTo>
                <a:lnTo>
                  <a:pt x="22618" y="215379"/>
                </a:lnTo>
                <a:lnTo>
                  <a:pt x="22439" y="215799"/>
                </a:lnTo>
                <a:lnTo>
                  <a:pt x="22365" y="216090"/>
                </a:lnTo>
                <a:lnTo>
                  <a:pt x="21069" y="220357"/>
                </a:lnTo>
                <a:lnTo>
                  <a:pt x="20925" y="220779"/>
                </a:lnTo>
                <a:lnTo>
                  <a:pt x="20870" y="221106"/>
                </a:lnTo>
                <a:lnTo>
                  <a:pt x="19957" y="225336"/>
                </a:lnTo>
                <a:lnTo>
                  <a:pt x="19863" y="225695"/>
                </a:lnTo>
                <a:lnTo>
                  <a:pt x="19823" y="226123"/>
                </a:lnTo>
                <a:lnTo>
                  <a:pt x="19245" y="230517"/>
                </a:lnTo>
                <a:lnTo>
                  <a:pt x="19065" y="233019"/>
                </a:lnTo>
                <a:lnTo>
                  <a:pt x="18987" y="235534"/>
                </a:lnTo>
                <a:lnTo>
                  <a:pt x="19038" y="238048"/>
                </a:lnTo>
                <a:lnTo>
                  <a:pt x="9532" y="238664"/>
                </a:lnTo>
                <a:lnTo>
                  <a:pt x="13" y="238874"/>
                </a:lnTo>
                <a:close/>
              </a:path>
              <a:path w="1565275" h="471804">
                <a:moveTo>
                  <a:pt x="45774" y="180369"/>
                </a:moveTo>
                <a:close/>
              </a:path>
              <a:path w="1565275" h="471804">
                <a:moveTo>
                  <a:pt x="45553" y="180606"/>
                </a:moveTo>
                <a:lnTo>
                  <a:pt x="45774" y="180369"/>
                </a:lnTo>
                <a:lnTo>
                  <a:pt x="45553" y="180606"/>
                </a:lnTo>
                <a:close/>
              </a:path>
              <a:path w="1565275" h="471804">
                <a:moveTo>
                  <a:pt x="41070" y="185442"/>
                </a:moveTo>
                <a:close/>
              </a:path>
              <a:path w="1565275" h="471804">
                <a:moveTo>
                  <a:pt x="40866" y="185686"/>
                </a:moveTo>
                <a:lnTo>
                  <a:pt x="41070" y="185442"/>
                </a:lnTo>
                <a:lnTo>
                  <a:pt x="40866" y="185686"/>
                </a:lnTo>
                <a:close/>
              </a:path>
              <a:path w="1565275" h="471804">
                <a:moveTo>
                  <a:pt x="36777" y="190573"/>
                </a:moveTo>
                <a:lnTo>
                  <a:pt x="36945" y="190347"/>
                </a:lnTo>
                <a:lnTo>
                  <a:pt x="36777" y="190573"/>
                </a:lnTo>
                <a:close/>
              </a:path>
              <a:path w="1565275" h="471804">
                <a:moveTo>
                  <a:pt x="36632" y="190766"/>
                </a:moveTo>
                <a:lnTo>
                  <a:pt x="36777" y="190573"/>
                </a:lnTo>
                <a:lnTo>
                  <a:pt x="36632" y="190766"/>
                </a:lnTo>
                <a:close/>
              </a:path>
              <a:path w="1565275" h="471804">
                <a:moveTo>
                  <a:pt x="33024" y="195604"/>
                </a:moveTo>
                <a:lnTo>
                  <a:pt x="33173" y="195376"/>
                </a:lnTo>
                <a:lnTo>
                  <a:pt x="33024" y="195604"/>
                </a:lnTo>
                <a:close/>
              </a:path>
              <a:path w="1565275" h="471804">
                <a:moveTo>
                  <a:pt x="32865" y="195846"/>
                </a:moveTo>
                <a:lnTo>
                  <a:pt x="33024" y="195604"/>
                </a:lnTo>
                <a:lnTo>
                  <a:pt x="32865" y="195846"/>
                </a:lnTo>
                <a:close/>
              </a:path>
              <a:path w="1565275" h="471804">
                <a:moveTo>
                  <a:pt x="29732" y="200617"/>
                </a:moveTo>
                <a:lnTo>
                  <a:pt x="29858" y="200393"/>
                </a:lnTo>
                <a:lnTo>
                  <a:pt x="29732" y="200617"/>
                </a:lnTo>
                <a:close/>
              </a:path>
              <a:path w="1565275" h="471804">
                <a:moveTo>
                  <a:pt x="29556" y="200926"/>
                </a:moveTo>
                <a:lnTo>
                  <a:pt x="29732" y="200617"/>
                </a:lnTo>
                <a:lnTo>
                  <a:pt x="29556" y="200926"/>
                </a:lnTo>
                <a:close/>
              </a:path>
              <a:path w="1565275" h="471804">
                <a:moveTo>
                  <a:pt x="26843" y="205712"/>
                </a:moveTo>
                <a:lnTo>
                  <a:pt x="26988" y="205409"/>
                </a:lnTo>
                <a:lnTo>
                  <a:pt x="26843" y="205712"/>
                </a:lnTo>
                <a:close/>
              </a:path>
              <a:path w="1565275" h="471804">
                <a:moveTo>
                  <a:pt x="26708" y="205994"/>
                </a:moveTo>
                <a:lnTo>
                  <a:pt x="26843" y="205712"/>
                </a:lnTo>
                <a:lnTo>
                  <a:pt x="26708" y="205994"/>
                </a:lnTo>
                <a:close/>
              </a:path>
              <a:path w="1565275" h="471804">
                <a:moveTo>
                  <a:pt x="24283" y="211048"/>
                </a:moveTo>
                <a:lnTo>
                  <a:pt x="24563" y="210400"/>
                </a:lnTo>
                <a:lnTo>
                  <a:pt x="24425" y="210752"/>
                </a:lnTo>
                <a:lnTo>
                  <a:pt x="24283" y="211048"/>
                </a:lnTo>
                <a:close/>
              </a:path>
              <a:path w="1565275" h="471804">
                <a:moveTo>
                  <a:pt x="24425" y="210752"/>
                </a:moveTo>
                <a:lnTo>
                  <a:pt x="24563" y="210400"/>
                </a:lnTo>
                <a:lnTo>
                  <a:pt x="24425" y="210752"/>
                </a:lnTo>
                <a:close/>
              </a:path>
              <a:path w="1565275" h="471804">
                <a:moveTo>
                  <a:pt x="24310" y="211048"/>
                </a:moveTo>
                <a:lnTo>
                  <a:pt x="24425" y="210752"/>
                </a:lnTo>
                <a:lnTo>
                  <a:pt x="24310" y="211048"/>
                </a:lnTo>
                <a:close/>
              </a:path>
              <a:path w="1565275" h="471804">
                <a:moveTo>
                  <a:pt x="22340" y="216090"/>
                </a:moveTo>
                <a:lnTo>
                  <a:pt x="22581" y="215379"/>
                </a:lnTo>
                <a:lnTo>
                  <a:pt x="22454" y="215799"/>
                </a:lnTo>
                <a:lnTo>
                  <a:pt x="22340" y="216090"/>
                </a:lnTo>
                <a:close/>
              </a:path>
              <a:path w="1565275" h="471804">
                <a:moveTo>
                  <a:pt x="22454" y="215799"/>
                </a:moveTo>
                <a:lnTo>
                  <a:pt x="22581" y="215379"/>
                </a:lnTo>
                <a:lnTo>
                  <a:pt x="22454" y="215799"/>
                </a:lnTo>
                <a:close/>
              </a:path>
              <a:path w="1565275" h="471804">
                <a:moveTo>
                  <a:pt x="22365" y="216090"/>
                </a:moveTo>
                <a:lnTo>
                  <a:pt x="22454" y="215799"/>
                </a:lnTo>
                <a:lnTo>
                  <a:pt x="22365" y="216090"/>
                </a:lnTo>
                <a:close/>
              </a:path>
              <a:path w="1565275" h="471804">
                <a:moveTo>
                  <a:pt x="20841" y="221106"/>
                </a:moveTo>
                <a:lnTo>
                  <a:pt x="21032" y="220357"/>
                </a:lnTo>
                <a:lnTo>
                  <a:pt x="20941" y="220779"/>
                </a:lnTo>
                <a:lnTo>
                  <a:pt x="20841" y="221106"/>
                </a:lnTo>
                <a:close/>
              </a:path>
              <a:path w="1565275" h="471804">
                <a:moveTo>
                  <a:pt x="20941" y="220779"/>
                </a:moveTo>
                <a:lnTo>
                  <a:pt x="21032" y="220357"/>
                </a:lnTo>
                <a:lnTo>
                  <a:pt x="20941" y="220779"/>
                </a:lnTo>
                <a:close/>
              </a:path>
              <a:path w="1565275" h="471804">
                <a:moveTo>
                  <a:pt x="20870" y="221106"/>
                </a:moveTo>
                <a:lnTo>
                  <a:pt x="20941" y="220779"/>
                </a:lnTo>
                <a:lnTo>
                  <a:pt x="20870" y="221106"/>
                </a:lnTo>
                <a:close/>
              </a:path>
              <a:path w="1565275" h="471804">
                <a:moveTo>
                  <a:pt x="19787" y="226123"/>
                </a:moveTo>
                <a:lnTo>
                  <a:pt x="19927" y="225336"/>
                </a:lnTo>
                <a:lnTo>
                  <a:pt x="19880" y="225695"/>
                </a:lnTo>
                <a:lnTo>
                  <a:pt x="19787" y="226123"/>
                </a:lnTo>
                <a:close/>
              </a:path>
              <a:path w="1565275" h="471804">
                <a:moveTo>
                  <a:pt x="19880" y="225695"/>
                </a:moveTo>
                <a:lnTo>
                  <a:pt x="19927" y="225336"/>
                </a:lnTo>
                <a:lnTo>
                  <a:pt x="19880" y="225695"/>
                </a:lnTo>
                <a:close/>
              </a:path>
              <a:path w="1565275" h="471804">
                <a:moveTo>
                  <a:pt x="19823" y="226123"/>
                </a:moveTo>
                <a:lnTo>
                  <a:pt x="19880" y="225695"/>
                </a:lnTo>
                <a:lnTo>
                  <a:pt x="19823" y="226123"/>
                </a:lnTo>
                <a:close/>
              </a:path>
              <a:path w="1565275" h="471804">
                <a:moveTo>
                  <a:pt x="19212" y="230769"/>
                </a:moveTo>
                <a:lnTo>
                  <a:pt x="19229" y="230517"/>
                </a:lnTo>
                <a:lnTo>
                  <a:pt x="19212" y="230769"/>
                </a:lnTo>
                <a:close/>
              </a:path>
              <a:path w="1565275" h="471804">
                <a:moveTo>
                  <a:pt x="19189" y="231127"/>
                </a:moveTo>
                <a:lnTo>
                  <a:pt x="19212" y="230769"/>
                </a:lnTo>
                <a:lnTo>
                  <a:pt x="19189" y="231127"/>
                </a:lnTo>
                <a:close/>
              </a:path>
              <a:path w="1565275" h="471804">
                <a:moveTo>
                  <a:pt x="19043" y="233355"/>
                </a:moveTo>
                <a:lnTo>
                  <a:pt x="19051" y="233019"/>
                </a:lnTo>
                <a:lnTo>
                  <a:pt x="19043" y="233355"/>
                </a:lnTo>
                <a:close/>
              </a:path>
              <a:path w="1565275" h="471804">
                <a:moveTo>
                  <a:pt x="19042" y="233438"/>
                </a:moveTo>
                <a:close/>
              </a:path>
              <a:path w="1565275" h="471804">
                <a:moveTo>
                  <a:pt x="9532" y="238664"/>
                </a:moveTo>
                <a:lnTo>
                  <a:pt x="19038" y="238048"/>
                </a:lnTo>
                <a:lnTo>
                  <a:pt x="19051" y="238455"/>
                </a:lnTo>
                <a:lnTo>
                  <a:pt x="9532" y="238664"/>
                </a:lnTo>
                <a:close/>
              </a:path>
              <a:path w="1565275" h="471804">
                <a:moveTo>
                  <a:pt x="21083" y="291744"/>
                </a:moveTo>
                <a:lnTo>
                  <a:pt x="2470" y="255396"/>
                </a:lnTo>
                <a:lnTo>
                  <a:pt x="26" y="239280"/>
                </a:lnTo>
                <a:lnTo>
                  <a:pt x="9532" y="238664"/>
                </a:lnTo>
                <a:lnTo>
                  <a:pt x="19051" y="238455"/>
                </a:lnTo>
                <a:lnTo>
                  <a:pt x="19044" y="238137"/>
                </a:lnTo>
                <a:lnTo>
                  <a:pt x="19165" y="240347"/>
                </a:lnTo>
                <a:lnTo>
                  <a:pt x="19824" y="245364"/>
                </a:lnTo>
                <a:lnTo>
                  <a:pt x="19864" y="245793"/>
                </a:lnTo>
                <a:lnTo>
                  <a:pt x="19957" y="246151"/>
                </a:lnTo>
                <a:lnTo>
                  <a:pt x="20870" y="250380"/>
                </a:lnTo>
                <a:lnTo>
                  <a:pt x="21032" y="251129"/>
                </a:lnTo>
                <a:lnTo>
                  <a:pt x="22369" y="255396"/>
                </a:lnTo>
                <a:lnTo>
                  <a:pt x="22581" y="256095"/>
                </a:lnTo>
                <a:lnTo>
                  <a:pt x="24310" y="260438"/>
                </a:lnTo>
                <a:lnTo>
                  <a:pt x="24563" y="261086"/>
                </a:lnTo>
                <a:lnTo>
                  <a:pt x="26708" y="265493"/>
                </a:lnTo>
                <a:lnTo>
                  <a:pt x="26988" y="266077"/>
                </a:lnTo>
                <a:lnTo>
                  <a:pt x="29563" y="270560"/>
                </a:lnTo>
                <a:lnTo>
                  <a:pt x="32865" y="275640"/>
                </a:lnTo>
                <a:lnTo>
                  <a:pt x="33173" y="276110"/>
                </a:lnTo>
                <a:lnTo>
                  <a:pt x="36361" y="280352"/>
                </a:lnTo>
                <a:lnTo>
                  <a:pt x="21083" y="291744"/>
                </a:lnTo>
                <a:close/>
              </a:path>
              <a:path w="1565275" h="471804">
                <a:moveTo>
                  <a:pt x="19212" y="240705"/>
                </a:moveTo>
                <a:lnTo>
                  <a:pt x="19165" y="240347"/>
                </a:lnTo>
                <a:lnTo>
                  <a:pt x="19212" y="240705"/>
                </a:lnTo>
                <a:close/>
              </a:path>
              <a:path w="1565275" h="471804">
                <a:moveTo>
                  <a:pt x="19245" y="240957"/>
                </a:moveTo>
                <a:lnTo>
                  <a:pt x="19212" y="240705"/>
                </a:lnTo>
                <a:lnTo>
                  <a:pt x="19245" y="240957"/>
                </a:lnTo>
                <a:close/>
              </a:path>
              <a:path w="1565275" h="471804">
                <a:moveTo>
                  <a:pt x="19927" y="246151"/>
                </a:moveTo>
                <a:lnTo>
                  <a:pt x="19787" y="245364"/>
                </a:lnTo>
                <a:lnTo>
                  <a:pt x="19880" y="245793"/>
                </a:lnTo>
                <a:lnTo>
                  <a:pt x="19927" y="246151"/>
                </a:lnTo>
                <a:close/>
              </a:path>
              <a:path w="1565275" h="471804">
                <a:moveTo>
                  <a:pt x="19880" y="245793"/>
                </a:moveTo>
                <a:lnTo>
                  <a:pt x="19787" y="245364"/>
                </a:lnTo>
                <a:lnTo>
                  <a:pt x="19880" y="245793"/>
                </a:lnTo>
                <a:close/>
              </a:path>
              <a:path w="1565275" h="471804">
                <a:moveTo>
                  <a:pt x="19957" y="246151"/>
                </a:moveTo>
                <a:lnTo>
                  <a:pt x="19880" y="245793"/>
                </a:lnTo>
                <a:lnTo>
                  <a:pt x="19957" y="246151"/>
                </a:lnTo>
                <a:close/>
              </a:path>
              <a:path w="1565275" h="471804">
                <a:moveTo>
                  <a:pt x="21032" y="251129"/>
                </a:moveTo>
                <a:lnTo>
                  <a:pt x="20841" y="250380"/>
                </a:lnTo>
                <a:lnTo>
                  <a:pt x="20940" y="250705"/>
                </a:lnTo>
                <a:lnTo>
                  <a:pt x="21032" y="251129"/>
                </a:lnTo>
                <a:close/>
              </a:path>
              <a:path w="1565275" h="471804">
                <a:moveTo>
                  <a:pt x="20940" y="250705"/>
                </a:moveTo>
                <a:lnTo>
                  <a:pt x="20841" y="250380"/>
                </a:lnTo>
                <a:lnTo>
                  <a:pt x="20940" y="250705"/>
                </a:lnTo>
                <a:close/>
              </a:path>
              <a:path w="1565275" h="471804">
                <a:moveTo>
                  <a:pt x="21070" y="251129"/>
                </a:moveTo>
                <a:lnTo>
                  <a:pt x="20940" y="250705"/>
                </a:lnTo>
                <a:lnTo>
                  <a:pt x="21070" y="251129"/>
                </a:lnTo>
                <a:close/>
              </a:path>
              <a:path w="1565275" h="471804">
                <a:moveTo>
                  <a:pt x="22581" y="256095"/>
                </a:moveTo>
                <a:lnTo>
                  <a:pt x="22340" y="255396"/>
                </a:lnTo>
                <a:lnTo>
                  <a:pt x="22470" y="255729"/>
                </a:lnTo>
                <a:lnTo>
                  <a:pt x="22581" y="256095"/>
                </a:lnTo>
                <a:close/>
              </a:path>
              <a:path w="1565275" h="471804">
                <a:moveTo>
                  <a:pt x="22470" y="255729"/>
                </a:moveTo>
                <a:lnTo>
                  <a:pt x="22340" y="255396"/>
                </a:lnTo>
                <a:lnTo>
                  <a:pt x="22470" y="255729"/>
                </a:lnTo>
                <a:close/>
              </a:path>
              <a:path w="1565275" h="471804">
                <a:moveTo>
                  <a:pt x="22613" y="256095"/>
                </a:moveTo>
                <a:lnTo>
                  <a:pt x="22470" y="255729"/>
                </a:lnTo>
                <a:lnTo>
                  <a:pt x="22613" y="256095"/>
                </a:lnTo>
                <a:close/>
              </a:path>
              <a:path w="1565275" h="471804">
                <a:moveTo>
                  <a:pt x="24563" y="261086"/>
                </a:moveTo>
                <a:lnTo>
                  <a:pt x="24283" y="260438"/>
                </a:lnTo>
                <a:lnTo>
                  <a:pt x="24425" y="260735"/>
                </a:lnTo>
                <a:lnTo>
                  <a:pt x="24563" y="261086"/>
                </a:lnTo>
                <a:close/>
              </a:path>
              <a:path w="1565275" h="471804">
                <a:moveTo>
                  <a:pt x="24425" y="260735"/>
                </a:moveTo>
                <a:lnTo>
                  <a:pt x="24283" y="260438"/>
                </a:lnTo>
                <a:lnTo>
                  <a:pt x="24425" y="260735"/>
                </a:lnTo>
                <a:close/>
              </a:path>
              <a:path w="1565275" h="471804">
                <a:moveTo>
                  <a:pt x="24594" y="261086"/>
                </a:moveTo>
                <a:lnTo>
                  <a:pt x="24425" y="260735"/>
                </a:lnTo>
                <a:lnTo>
                  <a:pt x="24594" y="261086"/>
                </a:lnTo>
                <a:close/>
              </a:path>
              <a:path w="1565275" h="471804">
                <a:moveTo>
                  <a:pt x="26841" y="265770"/>
                </a:moveTo>
                <a:lnTo>
                  <a:pt x="26683" y="265493"/>
                </a:lnTo>
                <a:lnTo>
                  <a:pt x="26841" y="265770"/>
                </a:lnTo>
                <a:close/>
              </a:path>
              <a:path w="1565275" h="471804">
                <a:moveTo>
                  <a:pt x="27015" y="266077"/>
                </a:moveTo>
                <a:lnTo>
                  <a:pt x="26841" y="265770"/>
                </a:lnTo>
                <a:lnTo>
                  <a:pt x="27015" y="266077"/>
                </a:lnTo>
                <a:close/>
              </a:path>
              <a:path w="1565275" h="471804">
                <a:moveTo>
                  <a:pt x="29783" y="270948"/>
                </a:moveTo>
                <a:lnTo>
                  <a:pt x="29528" y="270560"/>
                </a:lnTo>
                <a:lnTo>
                  <a:pt x="29783" y="270948"/>
                </a:lnTo>
                <a:close/>
              </a:path>
              <a:path w="1565275" h="471804">
                <a:moveTo>
                  <a:pt x="33022" y="275881"/>
                </a:moveTo>
                <a:lnTo>
                  <a:pt x="32843" y="275640"/>
                </a:lnTo>
                <a:lnTo>
                  <a:pt x="33022" y="275881"/>
                </a:lnTo>
                <a:close/>
              </a:path>
              <a:path w="1565275" h="471804">
                <a:moveTo>
                  <a:pt x="33194" y="276110"/>
                </a:moveTo>
                <a:lnTo>
                  <a:pt x="33022" y="275881"/>
                </a:lnTo>
                <a:lnTo>
                  <a:pt x="33194" y="276110"/>
                </a:lnTo>
                <a:close/>
              </a:path>
              <a:path w="1565275" h="471804">
                <a:moveTo>
                  <a:pt x="91263" y="145542"/>
                </a:moveTo>
                <a:lnTo>
                  <a:pt x="81611" y="129120"/>
                </a:lnTo>
                <a:lnTo>
                  <a:pt x="89498" y="124485"/>
                </a:lnTo>
                <a:lnTo>
                  <a:pt x="98464" y="119519"/>
                </a:lnTo>
                <a:lnTo>
                  <a:pt x="137999" y="100520"/>
                </a:lnTo>
                <a:lnTo>
                  <a:pt x="151258" y="94983"/>
                </a:lnTo>
                <a:lnTo>
                  <a:pt x="158332" y="112674"/>
                </a:lnTo>
                <a:lnTo>
                  <a:pt x="155946" y="113626"/>
                </a:lnTo>
                <a:lnTo>
                  <a:pt x="145479" y="118033"/>
                </a:lnTo>
                <a:lnTo>
                  <a:pt x="135385" y="122516"/>
                </a:lnTo>
                <a:lnTo>
                  <a:pt x="125857" y="126974"/>
                </a:lnTo>
                <a:lnTo>
                  <a:pt x="116538" y="131584"/>
                </a:lnTo>
                <a:lnTo>
                  <a:pt x="107598" y="136245"/>
                </a:lnTo>
                <a:lnTo>
                  <a:pt x="98832" y="141084"/>
                </a:lnTo>
                <a:lnTo>
                  <a:pt x="91263" y="145542"/>
                </a:lnTo>
                <a:close/>
              </a:path>
              <a:path w="1565275" h="471804">
                <a:moveTo>
                  <a:pt x="155974" y="113614"/>
                </a:moveTo>
                <a:lnTo>
                  <a:pt x="156103" y="113563"/>
                </a:lnTo>
                <a:lnTo>
                  <a:pt x="155974" y="113614"/>
                </a:lnTo>
                <a:close/>
              </a:path>
              <a:path w="1565275" h="471804">
                <a:moveTo>
                  <a:pt x="155946" y="113626"/>
                </a:moveTo>
                <a:close/>
              </a:path>
              <a:path w="1565275" h="471804">
                <a:moveTo>
                  <a:pt x="145501" y="118033"/>
                </a:moveTo>
                <a:lnTo>
                  <a:pt x="145644" y="117970"/>
                </a:lnTo>
                <a:lnTo>
                  <a:pt x="145501" y="118033"/>
                </a:lnTo>
                <a:close/>
              </a:path>
              <a:path w="1565275" h="471804">
                <a:moveTo>
                  <a:pt x="135425" y="122498"/>
                </a:moveTo>
                <a:lnTo>
                  <a:pt x="135555" y="122440"/>
                </a:lnTo>
                <a:lnTo>
                  <a:pt x="135425" y="122498"/>
                </a:lnTo>
                <a:close/>
              </a:path>
              <a:path w="1565275" h="471804">
                <a:moveTo>
                  <a:pt x="135385" y="122516"/>
                </a:moveTo>
                <a:close/>
              </a:path>
              <a:path w="1565275" h="471804">
                <a:moveTo>
                  <a:pt x="125667" y="127063"/>
                </a:moveTo>
                <a:lnTo>
                  <a:pt x="125845" y="126974"/>
                </a:lnTo>
                <a:lnTo>
                  <a:pt x="125667" y="127063"/>
                </a:lnTo>
                <a:close/>
              </a:path>
              <a:path w="1565275" h="471804">
                <a:moveTo>
                  <a:pt x="116333" y="131686"/>
                </a:moveTo>
                <a:lnTo>
                  <a:pt x="116523" y="131584"/>
                </a:lnTo>
                <a:lnTo>
                  <a:pt x="116333" y="131686"/>
                </a:lnTo>
                <a:close/>
              </a:path>
              <a:path w="1565275" h="471804">
                <a:moveTo>
                  <a:pt x="107379" y="136359"/>
                </a:moveTo>
                <a:lnTo>
                  <a:pt x="107582" y="136245"/>
                </a:lnTo>
                <a:lnTo>
                  <a:pt x="107379" y="136359"/>
                </a:lnTo>
                <a:close/>
              </a:path>
              <a:path w="1565275" h="471804">
                <a:moveTo>
                  <a:pt x="98853" y="141084"/>
                </a:moveTo>
                <a:lnTo>
                  <a:pt x="99048" y="140969"/>
                </a:lnTo>
                <a:lnTo>
                  <a:pt x="98853" y="141084"/>
                </a:lnTo>
                <a:close/>
              </a:path>
              <a:path w="1565275" h="471804">
                <a:moveTo>
                  <a:pt x="211494" y="93408"/>
                </a:moveTo>
                <a:lnTo>
                  <a:pt x="205538" y="75323"/>
                </a:lnTo>
                <a:lnTo>
                  <a:pt x="207811" y="74574"/>
                </a:lnTo>
                <a:lnTo>
                  <a:pt x="220600" y="70561"/>
                </a:lnTo>
                <a:lnTo>
                  <a:pt x="260833" y="59080"/>
                </a:lnTo>
                <a:lnTo>
                  <a:pt x="279515" y="54305"/>
                </a:lnTo>
                <a:lnTo>
                  <a:pt x="284087" y="72796"/>
                </a:lnTo>
                <a:lnTo>
                  <a:pt x="279480" y="73939"/>
                </a:lnTo>
                <a:lnTo>
                  <a:pt x="265680" y="77508"/>
                </a:lnTo>
                <a:lnTo>
                  <a:pt x="252197" y="81178"/>
                </a:lnTo>
                <a:lnTo>
                  <a:pt x="239019" y="84937"/>
                </a:lnTo>
                <a:lnTo>
                  <a:pt x="226117" y="88785"/>
                </a:lnTo>
                <a:lnTo>
                  <a:pt x="213587" y="92722"/>
                </a:lnTo>
                <a:lnTo>
                  <a:pt x="211494" y="93408"/>
                </a:lnTo>
                <a:close/>
              </a:path>
              <a:path w="1565275" h="471804">
                <a:moveTo>
                  <a:pt x="279480" y="73939"/>
                </a:moveTo>
                <a:close/>
              </a:path>
              <a:path w="1565275" h="471804">
                <a:moveTo>
                  <a:pt x="265680" y="77508"/>
                </a:moveTo>
                <a:close/>
              </a:path>
              <a:path w="1565275" h="471804">
                <a:moveTo>
                  <a:pt x="252197" y="81178"/>
                </a:moveTo>
                <a:close/>
              </a:path>
              <a:path w="1565275" h="471804">
                <a:moveTo>
                  <a:pt x="239019" y="84937"/>
                </a:moveTo>
                <a:close/>
              </a:path>
              <a:path w="1565275" h="471804">
                <a:moveTo>
                  <a:pt x="226124" y="88785"/>
                </a:moveTo>
                <a:lnTo>
                  <a:pt x="226252" y="88747"/>
                </a:lnTo>
                <a:lnTo>
                  <a:pt x="226124" y="88785"/>
                </a:lnTo>
                <a:close/>
              </a:path>
              <a:path w="1565275" h="471804">
                <a:moveTo>
                  <a:pt x="213587" y="92722"/>
                </a:moveTo>
                <a:close/>
              </a:path>
              <a:path w="1565275" h="471804">
                <a:moveTo>
                  <a:pt x="339421" y="60223"/>
                </a:moveTo>
                <a:lnTo>
                  <a:pt x="335636" y="41554"/>
                </a:lnTo>
                <a:lnTo>
                  <a:pt x="349187" y="38811"/>
                </a:lnTo>
                <a:lnTo>
                  <a:pt x="380798" y="32893"/>
                </a:lnTo>
                <a:lnTo>
                  <a:pt x="410947" y="27825"/>
                </a:lnTo>
                <a:lnTo>
                  <a:pt x="414021" y="46621"/>
                </a:lnTo>
                <a:lnTo>
                  <a:pt x="400104" y="48894"/>
                </a:lnTo>
                <a:lnTo>
                  <a:pt x="384093" y="51663"/>
                </a:lnTo>
                <a:lnTo>
                  <a:pt x="368349" y="54533"/>
                </a:lnTo>
                <a:lnTo>
                  <a:pt x="352795" y="57518"/>
                </a:lnTo>
                <a:lnTo>
                  <a:pt x="339421" y="60223"/>
                </a:lnTo>
                <a:close/>
              </a:path>
              <a:path w="1565275" h="471804">
                <a:moveTo>
                  <a:pt x="400104" y="48894"/>
                </a:moveTo>
                <a:close/>
              </a:path>
              <a:path w="1565275" h="471804">
                <a:moveTo>
                  <a:pt x="384093" y="51663"/>
                </a:moveTo>
                <a:close/>
              </a:path>
              <a:path w="1565275" h="471804">
                <a:moveTo>
                  <a:pt x="368349" y="54533"/>
                </a:moveTo>
                <a:close/>
              </a:path>
              <a:path w="1565275" h="471804">
                <a:moveTo>
                  <a:pt x="352819" y="57518"/>
                </a:moveTo>
                <a:lnTo>
                  <a:pt x="352952" y="57492"/>
                </a:lnTo>
                <a:lnTo>
                  <a:pt x="352819" y="57518"/>
                </a:lnTo>
                <a:close/>
              </a:path>
              <a:path w="1565275" h="471804">
                <a:moveTo>
                  <a:pt x="470244" y="38481"/>
                </a:moveTo>
                <a:lnTo>
                  <a:pt x="467831" y="19583"/>
                </a:lnTo>
                <a:lnTo>
                  <a:pt x="481458" y="17843"/>
                </a:lnTo>
                <a:lnTo>
                  <a:pt x="516789" y="13779"/>
                </a:lnTo>
                <a:lnTo>
                  <a:pt x="543866" y="11074"/>
                </a:lnTo>
                <a:lnTo>
                  <a:pt x="545656" y="30035"/>
                </a:lnTo>
                <a:lnTo>
                  <a:pt x="536601" y="30886"/>
                </a:lnTo>
                <a:lnTo>
                  <a:pt x="518745" y="32727"/>
                </a:lnTo>
                <a:lnTo>
                  <a:pt x="501125" y="34683"/>
                </a:lnTo>
                <a:lnTo>
                  <a:pt x="483756" y="36753"/>
                </a:lnTo>
                <a:lnTo>
                  <a:pt x="470244" y="38481"/>
                </a:lnTo>
                <a:close/>
              </a:path>
              <a:path w="1565275" h="471804">
                <a:moveTo>
                  <a:pt x="518770" y="32727"/>
                </a:moveTo>
                <a:close/>
              </a:path>
              <a:path w="1565275" h="471804">
                <a:moveTo>
                  <a:pt x="501155" y="34683"/>
                </a:moveTo>
                <a:close/>
              </a:path>
              <a:path w="1565275" h="471804">
                <a:moveTo>
                  <a:pt x="602400" y="25349"/>
                </a:moveTo>
                <a:lnTo>
                  <a:pt x="601041" y="6350"/>
                </a:lnTo>
                <a:lnTo>
                  <a:pt x="608572" y="5816"/>
                </a:lnTo>
                <a:lnTo>
                  <a:pt x="646545" y="3543"/>
                </a:lnTo>
                <a:lnTo>
                  <a:pt x="677406" y="2133"/>
                </a:lnTo>
                <a:lnTo>
                  <a:pt x="678193" y="21170"/>
                </a:lnTo>
                <a:lnTo>
                  <a:pt x="666891" y="21640"/>
                </a:lnTo>
                <a:lnTo>
                  <a:pt x="647498" y="22567"/>
                </a:lnTo>
                <a:lnTo>
                  <a:pt x="628801" y="23622"/>
                </a:lnTo>
                <a:lnTo>
                  <a:pt x="610015" y="24815"/>
                </a:lnTo>
                <a:lnTo>
                  <a:pt x="602400" y="25349"/>
                </a:lnTo>
                <a:close/>
              </a:path>
              <a:path w="1565275" h="471804">
                <a:moveTo>
                  <a:pt x="666586" y="21653"/>
                </a:moveTo>
                <a:lnTo>
                  <a:pt x="666891" y="21640"/>
                </a:lnTo>
                <a:lnTo>
                  <a:pt x="666586" y="21653"/>
                </a:lnTo>
                <a:close/>
              </a:path>
              <a:path w="1565275" h="471804">
                <a:moveTo>
                  <a:pt x="628575" y="23634"/>
                </a:moveTo>
                <a:lnTo>
                  <a:pt x="628801" y="23622"/>
                </a:lnTo>
                <a:lnTo>
                  <a:pt x="628575" y="23634"/>
                </a:lnTo>
                <a:close/>
              </a:path>
              <a:path w="1565275" h="471804">
                <a:moveTo>
                  <a:pt x="609817" y="24828"/>
                </a:moveTo>
                <a:lnTo>
                  <a:pt x="610015" y="24815"/>
                </a:lnTo>
                <a:lnTo>
                  <a:pt x="609817" y="24828"/>
                </a:lnTo>
                <a:close/>
              </a:path>
              <a:path w="1565275" h="471804">
                <a:moveTo>
                  <a:pt x="735102" y="19519"/>
                </a:moveTo>
                <a:lnTo>
                  <a:pt x="734747" y="469"/>
                </a:lnTo>
                <a:lnTo>
                  <a:pt x="744157" y="292"/>
                </a:lnTo>
                <a:lnTo>
                  <a:pt x="784175" y="0"/>
                </a:lnTo>
                <a:lnTo>
                  <a:pt x="811226" y="152"/>
                </a:lnTo>
                <a:lnTo>
                  <a:pt x="811012" y="19050"/>
                </a:lnTo>
                <a:lnTo>
                  <a:pt x="784137" y="19050"/>
                </a:lnTo>
                <a:lnTo>
                  <a:pt x="764211" y="19126"/>
                </a:lnTo>
                <a:lnTo>
                  <a:pt x="744411" y="19342"/>
                </a:lnTo>
                <a:lnTo>
                  <a:pt x="735102" y="19519"/>
                </a:lnTo>
                <a:close/>
              </a:path>
              <a:path w="1565275" h="471804">
                <a:moveTo>
                  <a:pt x="784169" y="19050"/>
                </a:moveTo>
                <a:close/>
              </a:path>
              <a:path w="1565275" h="471804">
                <a:moveTo>
                  <a:pt x="811010" y="19202"/>
                </a:moveTo>
                <a:lnTo>
                  <a:pt x="804063" y="19126"/>
                </a:lnTo>
                <a:lnTo>
                  <a:pt x="784169" y="19050"/>
                </a:lnTo>
                <a:lnTo>
                  <a:pt x="811012" y="19050"/>
                </a:lnTo>
                <a:lnTo>
                  <a:pt x="811010" y="19202"/>
                </a:lnTo>
                <a:close/>
              </a:path>
              <a:path w="1565275" h="471804">
                <a:moveTo>
                  <a:pt x="882524" y="20866"/>
                </a:moveTo>
                <a:lnTo>
                  <a:pt x="867944" y="20370"/>
                </a:lnTo>
                <a:lnTo>
                  <a:pt x="868579" y="1333"/>
                </a:lnTo>
                <a:lnTo>
                  <a:pt x="902577" y="2616"/>
                </a:lnTo>
                <a:lnTo>
                  <a:pt x="940868" y="4610"/>
                </a:lnTo>
                <a:lnTo>
                  <a:pt x="944970" y="4876"/>
                </a:lnTo>
                <a:lnTo>
                  <a:pt x="943956" y="20853"/>
                </a:lnTo>
                <a:lnTo>
                  <a:pt x="882448" y="20853"/>
                </a:lnTo>
                <a:close/>
              </a:path>
              <a:path w="1565275" h="471804">
                <a:moveTo>
                  <a:pt x="901764" y="21653"/>
                </a:moveTo>
                <a:lnTo>
                  <a:pt x="882448" y="20853"/>
                </a:lnTo>
                <a:lnTo>
                  <a:pt x="943956" y="20853"/>
                </a:lnTo>
                <a:lnTo>
                  <a:pt x="943906" y="21640"/>
                </a:lnTo>
                <a:lnTo>
                  <a:pt x="901688" y="21640"/>
                </a:lnTo>
                <a:close/>
              </a:path>
              <a:path w="1565275" h="471804">
                <a:moveTo>
                  <a:pt x="939763" y="23634"/>
                </a:moveTo>
                <a:lnTo>
                  <a:pt x="920776" y="22567"/>
                </a:lnTo>
                <a:lnTo>
                  <a:pt x="901688" y="21640"/>
                </a:lnTo>
                <a:lnTo>
                  <a:pt x="943906" y="21640"/>
                </a:lnTo>
                <a:lnTo>
                  <a:pt x="943780" y="23622"/>
                </a:lnTo>
                <a:lnTo>
                  <a:pt x="939699" y="23622"/>
                </a:lnTo>
                <a:close/>
              </a:path>
              <a:path w="1565275" h="471804">
                <a:moveTo>
                  <a:pt x="943763" y="23888"/>
                </a:moveTo>
                <a:lnTo>
                  <a:pt x="939699" y="23622"/>
                </a:lnTo>
                <a:lnTo>
                  <a:pt x="943780" y="23622"/>
                </a:lnTo>
                <a:lnTo>
                  <a:pt x="943763" y="23888"/>
                </a:lnTo>
                <a:close/>
              </a:path>
              <a:path w="1565275" h="471804">
                <a:moveTo>
                  <a:pt x="1076046" y="35737"/>
                </a:moveTo>
                <a:lnTo>
                  <a:pt x="1067106" y="34670"/>
                </a:lnTo>
                <a:lnTo>
                  <a:pt x="1049491" y="32715"/>
                </a:lnTo>
                <a:lnTo>
                  <a:pt x="1031660" y="30886"/>
                </a:lnTo>
                <a:lnTo>
                  <a:pt x="1013639" y="29171"/>
                </a:lnTo>
                <a:lnTo>
                  <a:pt x="1000545" y="28041"/>
                </a:lnTo>
                <a:lnTo>
                  <a:pt x="1002196" y="9055"/>
                </a:lnTo>
                <a:lnTo>
                  <a:pt x="1033578" y="11925"/>
                </a:lnTo>
                <a:lnTo>
                  <a:pt x="1069328" y="15748"/>
                </a:lnTo>
                <a:lnTo>
                  <a:pt x="1078294" y="16827"/>
                </a:lnTo>
                <a:lnTo>
                  <a:pt x="1076046" y="35737"/>
                </a:lnTo>
                <a:close/>
              </a:path>
              <a:path w="1565275" h="471804">
                <a:moveTo>
                  <a:pt x="1209005" y="46240"/>
                </a:moveTo>
                <a:lnTo>
                  <a:pt x="1151910" y="46227"/>
                </a:lnTo>
                <a:lnTo>
                  <a:pt x="1135406" y="43687"/>
                </a:lnTo>
                <a:lnTo>
                  <a:pt x="1132447" y="43256"/>
                </a:lnTo>
                <a:lnTo>
                  <a:pt x="1135190" y="24409"/>
                </a:lnTo>
                <a:lnTo>
                  <a:pt x="1154926" y="27419"/>
                </a:lnTo>
                <a:lnTo>
                  <a:pt x="1187540" y="32893"/>
                </a:lnTo>
                <a:lnTo>
                  <a:pt x="1210743" y="37198"/>
                </a:lnTo>
                <a:lnTo>
                  <a:pt x="1209005" y="46240"/>
                </a:lnTo>
                <a:close/>
              </a:path>
              <a:path w="1565275" h="471804">
                <a:moveTo>
                  <a:pt x="1208495" y="48894"/>
                </a:moveTo>
                <a:lnTo>
                  <a:pt x="1168171" y="48882"/>
                </a:lnTo>
                <a:lnTo>
                  <a:pt x="1151903" y="46227"/>
                </a:lnTo>
                <a:lnTo>
                  <a:pt x="1209005" y="46240"/>
                </a:lnTo>
                <a:lnTo>
                  <a:pt x="1208495" y="48894"/>
                </a:lnTo>
                <a:close/>
              </a:path>
              <a:path w="1565275" h="471804">
                <a:moveTo>
                  <a:pt x="1207963" y="51663"/>
                </a:moveTo>
                <a:lnTo>
                  <a:pt x="1184190" y="51650"/>
                </a:lnTo>
                <a:lnTo>
                  <a:pt x="1168159" y="48882"/>
                </a:lnTo>
                <a:lnTo>
                  <a:pt x="1208495" y="48894"/>
                </a:lnTo>
                <a:lnTo>
                  <a:pt x="1207963" y="51663"/>
                </a:lnTo>
                <a:close/>
              </a:path>
              <a:path w="1565275" h="471804">
                <a:moveTo>
                  <a:pt x="1207412" y="54533"/>
                </a:moveTo>
                <a:lnTo>
                  <a:pt x="1199954" y="54521"/>
                </a:lnTo>
                <a:lnTo>
                  <a:pt x="1184174" y="51650"/>
                </a:lnTo>
                <a:lnTo>
                  <a:pt x="1207963" y="51663"/>
                </a:lnTo>
                <a:lnTo>
                  <a:pt x="1207412" y="54533"/>
                </a:lnTo>
                <a:close/>
              </a:path>
              <a:path w="1565275" h="471804">
                <a:moveTo>
                  <a:pt x="1207148" y="55905"/>
                </a:moveTo>
                <a:lnTo>
                  <a:pt x="1199922" y="54521"/>
                </a:lnTo>
                <a:lnTo>
                  <a:pt x="1207412" y="54533"/>
                </a:lnTo>
                <a:lnTo>
                  <a:pt x="1207148" y="55905"/>
                </a:lnTo>
                <a:close/>
              </a:path>
              <a:path w="1565275" h="471804">
                <a:moveTo>
                  <a:pt x="1340709" y="70459"/>
                </a:moveTo>
                <a:lnTo>
                  <a:pt x="1274776" y="70459"/>
                </a:lnTo>
                <a:lnTo>
                  <a:pt x="1262673" y="67614"/>
                </a:lnTo>
                <a:lnTo>
                  <a:pt x="1267042" y="49060"/>
                </a:lnTo>
                <a:lnTo>
                  <a:pt x="1279183" y="51917"/>
                </a:lnTo>
                <a:lnTo>
                  <a:pt x="1321220" y="62814"/>
                </a:lnTo>
                <a:lnTo>
                  <a:pt x="1341260" y="68618"/>
                </a:lnTo>
                <a:lnTo>
                  <a:pt x="1340709" y="70459"/>
                </a:lnTo>
                <a:close/>
              </a:path>
              <a:path w="1565275" h="471804">
                <a:moveTo>
                  <a:pt x="1339668" y="73939"/>
                </a:moveTo>
                <a:lnTo>
                  <a:pt x="1288873" y="73939"/>
                </a:lnTo>
                <a:lnTo>
                  <a:pt x="1274662" y="70434"/>
                </a:lnTo>
                <a:lnTo>
                  <a:pt x="1340709" y="70459"/>
                </a:lnTo>
                <a:lnTo>
                  <a:pt x="1339668" y="73939"/>
                </a:lnTo>
                <a:close/>
              </a:path>
              <a:path w="1565275" h="471804">
                <a:moveTo>
                  <a:pt x="1338600" y="77508"/>
                </a:moveTo>
                <a:lnTo>
                  <a:pt x="1302678" y="77508"/>
                </a:lnTo>
                <a:lnTo>
                  <a:pt x="1288759" y="73913"/>
                </a:lnTo>
                <a:lnTo>
                  <a:pt x="1339668" y="73939"/>
                </a:lnTo>
                <a:lnTo>
                  <a:pt x="1338600" y="77508"/>
                </a:lnTo>
                <a:close/>
              </a:path>
              <a:path w="1565275" h="471804">
                <a:moveTo>
                  <a:pt x="1337502" y="81178"/>
                </a:moveTo>
                <a:lnTo>
                  <a:pt x="1316165" y="81178"/>
                </a:lnTo>
                <a:lnTo>
                  <a:pt x="1302564" y="77482"/>
                </a:lnTo>
                <a:lnTo>
                  <a:pt x="1338600" y="77508"/>
                </a:lnTo>
                <a:lnTo>
                  <a:pt x="1337502" y="81178"/>
                </a:lnTo>
                <a:close/>
              </a:path>
              <a:path w="1565275" h="471804">
                <a:moveTo>
                  <a:pt x="1336377" y="84937"/>
                </a:moveTo>
                <a:lnTo>
                  <a:pt x="1329348" y="84937"/>
                </a:lnTo>
                <a:lnTo>
                  <a:pt x="1316051" y="81152"/>
                </a:lnTo>
                <a:lnTo>
                  <a:pt x="1337502" y="81178"/>
                </a:lnTo>
                <a:lnTo>
                  <a:pt x="1336377" y="84937"/>
                </a:lnTo>
                <a:close/>
              </a:path>
              <a:path w="1565275" h="471804">
                <a:moveTo>
                  <a:pt x="1335799" y="86868"/>
                </a:moveTo>
                <a:lnTo>
                  <a:pt x="1329234" y="84912"/>
                </a:lnTo>
                <a:lnTo>
                  <a:pt x="1336377" y="84937"/>
                </a:lnTo>
                <a:lnTo>
                  <a:pt x="1335799" y="86868"/>
                </a:lnTo>
                <a:close/>
              </a:path>
              <a:path w="1565275" h="471804">
                <a:moveTo>
                  <a:pt x="1440520" y="105029"/>
                </a:moveTo>
                <a:lnTo>
                  <a:pt x="1390384" y="105029"/>
                </a:lnTo>
                <a:lnTo>
                  <a:pt x="1389508" y="104711"/>
                </a:lnTo>
                <a:lnTo>
                  <a:pt x="1396010" y="86804"/>
                </a:lnTo>
                <a:lnTo>
                  <a:pt x="1396950" y="87147"/>
                </a:lnTo>
                <a:lnTo>
                  <a:pt x="1408431" y="91516"/>
                </a:lnTo>
                <a:lnTo>
                  <a:pt x="1419556" y="95973"/>
                </a:lnTo>
                <a:lnTo>
                  <a:pt x="1430338" y="100520"/>
                </a:lnTo>
                <a:lnTo>
                  <a:pt x="1440520" y="105029"/>
                </a:lnTo>
                <a:close/>
              </a:path>
              <a:path w="1565275" h="471804">
                <a:moveTo>
                  <a:pt x="1458490" y="113626"/>
                </a:moveTo>
                <a:lnTo>
                  <a:pt x="1412406" y="113626"/>
                </a:lnTo>
                <a:lnTo>
                  <a:pt x="1401420" y="109232"/>
                </a:lnTo>
                <a:lnTo>
                  <a:pt x="1390254" y="104981"/>
                </a:lnTo>
                <a:lnTo>
                  <a:pt x="1390384" y="105029"/>
                </a:lnTo>
                <a:lnTo>
                  <a:pt x="1440520" y="105029"/>
                </a:lnTo>
                <a:lnTo>
                  <a:pt x="1450836" y="109855"/>
                </a:lnTo>
                <a:lnTo>
                  <a:pt x="1458490" y="113626"/>
                </a:lnTo>
                <a:close/>
              </a:path>
              <a:path w="1565275" h="471804">
                <a:moveTo>
                  <a:pt x="1466836" y="118033"/>
                </a:moveTo>
                <a:lnTo>
                  <a:pt x="1422871" y="118033"/>
                </a:lnTo>
                <a:lnTo>
                  <a:pt x="1412241" y="113563"/>
                </a:lnTo>
                <a:lnTo>
                  <a:pt x="1412406" y="113626"/>
                </a:lnTo>
                <a:lnTo>
                  <a:pt x="1458490" y="113626"/>
                </a:lnTo>
                <a:lnTo>
                  <a:pt x="1460552" y="114642"/>
                </a:lnTo>
                <a:lnTo>
                  <a:pt x="1466876" y="117957"/>
                </a:lnTo>
                <a:close/>
              </a:path>
              <a:path w="1565275" h="471804">
                <a:moveTo>
                  <a:pt x="1464495" y="122516"/>
                </a:moveTo>
                <a:lnTo>
                  <a:pt x="1432954" y="122516"/>
                </a:lnTo>
                <a:lnTo>
                  <a:pt x="1422706" y="117970"/>
                </a:lnTo>
                <a:lnTo>
                  <a:pt x="1422871" y="118033"/>
                </a:lnTo>
                <a:lnTo>
                  <a:pt x="1466836" y="118033"/>
                </a:lnTo>
                <a:lnTo>
                  <a:pt x="1464495" y="122516"/>
                </a:lnTo>
                <a:close/>
              </a:path>
              <a:path w="1565275" h="471804">
                <a:moveTo>
                  <a:pt x="1462121" y="127063"/>
                </a:moveTo>
                <a:lnTo>
                  <a:pt x="1442683" y="127063"/>
                </a:lnTo>
                <a:lnTo>
                  <a:pt x="1432914" y="122499"/>
                </a:lnTo>
                <a:lnTo>
                  <a:pt x="1464495" y="122516"/>
                </a:lnTo>
                <a:lnTo>
                  <a:pt x="1462121" y="127063"/>
                </a:lnTo>
                <a:close/>
              </a:path>
              <a:path w="1565275" h="471804">
                <a:moveTo>
                  <a:pt x="1458062" y="134835"/>
                </a:moveTo>
                <a:lnTo>
                  <a:pt x="1451827" y="131584"/>
                </a:lnTo>
                <a:lnTo>
                  <a:pt x="1442492" y="126974"/>
                </a:lnTo>
                <a:lnTo>
                  <a:pt x="1442683" y="127063"/>
                </a:lnTo>
                <a:lnTo>
                  <a:pt x="1462121" y="127063"/>
                </a:lnTo>
                <a:lnTo>
                  <a:pt x="1458062" y="134835"/>
                </a:lnTo>
                <a:close/>
              </a:path>
              <a:path w="1565275" h="471804">
                <a:moveTo>
                  <a:pt x="1534635" y="165519"/>
                </a:moveTo>
                <a:lnTo>
                  <a:pt x="1506056" y="165519"/>
                </a:lnTo>
                <a:lnTo>
                  <a:pt x="1504824" y="164566"/>
                </a:lnTo>
                <a:lnTo>
                  <a:pt x="1516432" y="149466"/>
                </a:lnTo>
                <a:lnTo>
                  <a:pt x="1517803" y="150520"/>
                </a:lnTo>
                <a:lnTo>
                  <a:pt x="1524394" y="155981"/>
                </a:lnTo>
                <a:lnTo>
                  <a:pt x="1530567" y="161531"/>
                </a:lnTo>
                <a:lnTo>
                  <a:pt x="1534635" y="165519"/>
                </a:lnTo>
                <a:close/>
              </a:path>
              <a:path w="1565275" h="471804">
                <a:moveTo>
                  <a:pt x="1539420" y="170522"/>
                </a:moveTo>
                <a:lnTo>
                  <a:pt x="1512088" y="170522"/>
                </a:lnTo>
                <a:lnTo>
                  <a:pt x="1506002" y="165477"/>
                </a:lnTo>
                <a:lnTo>
                  <a:pt x="1534635" y="165519"/>
                </a:lnTo>
                <a:lnTo>
                  <a:pt x="1536320" y="167170"/>
                </a:lnTo>
                <a:lnTo>
                  <a:pt x="1539420" y="170522"/>
                </a:lnTo>
                <a:close/>
              </a:path>
              <a:path w="1565275" h="471804">
                <a:moveTo>
                  <a:pt x="1543834" y="175552"/>
                </a:moveTo>
                <a:lnTo>
                  <a:pt x="1517676" y="175552"/>
                </a:lnTo>
                <a:lnTo>
                  <a:pt x="1511967" y="170422"/>
                </a:lnTo>
                <a:lnTo>
                  <a:pt x="1539420" y="170522"/>
                </a:lnTo>
                <a:lnTo>
                  <a:pt x="1541628" y="172910"/>
                </a:lnTo>
                <a:lnTo>
                  <a:pt x="1543834" y="175552"/>
                </a:lnTo>
                <a:close/>
              </a:path>
              <a:path w="1565275" h="471804">
                <a:moveTo>
                  <a:pt x="1547891" y="180606"/>
                </a:moveTo>
                <a:lnTo>
                  <a:pt x="1522807" y="180606"/>
                </a:lnTo>
                <a:lnTo>
                  <a:pt x="1517438" y="175338"/>
                </a:lnTo>
                <a:lnTo>
                  <a:pt x="1517676" y="175552"/>
                </a:lnTo>
                <a:lnTo>
                  <a:pt x="1543834" y="175552"/>
                </a:lnTo>
                <a:lnTo>
                  <a:pt x="1546505" y="178752"/>
                </a:lnTo>
                <a:lnTo>
                  <a:pt x="1547891" y="180606"/>
                </a:lnTo>
                <a:close/>
              </a:path>
              <a:path w="1565275" h="471804">
                <a:moveTo>
                  <a:pt x="1551595" y="185686"/>
                </a:moveTo>
                <a:lnTo>
                  <a:pt x="1527493" y="185686"/>
                </a:lnTo>
                <a:lnTo>
                  <a:pt x="1527176" y="185318"/>
                </a:lnTo>
                <a:lnTo>
                  <a:pt x="1522550" y="180354"/>
                </a:lnTo>
                <a:lnTo>
                  <a:pt x="1522807" y="180606"/>
                </a:lnTo>
                <a:lnTo>
                  <a:pt x="1547891" y="180606"/>
                </a:lnTo>
                <a:lnTo>
                  <a:pt x="1550937" y="184683"/>
                </a:lnTo>
                <a:lnTo>
                  <a:pt x="1551595" y="185686"/>
                </a:lnTo>
                <a:close/>
              </a:path>
              <a:path w="1565275" h="471804">
                <a:moveTo>
                  <a:pt x="1527392" y="185576"/>
                </a:moveTo>
                <a:lnTo>
                  <a:pt x="1527152" y="185318"/>
                </a:lnTo>
                <a:lnTo>
                  <a:pt x="1527392" y="185576"/>
                </a:lnTo>
                <a:close/>
              </a:path>
              <a:path w="1565275" h="471804">
                <a:moveTo>
                  <a:pt x="1554922" y="190766"/>
                </a:moveTo>
                <a:lnTo>
                  <a:pt x="1531722" y="190766"/>
                </a:lnTo>
                <a:lnTo>
                  <a:pt x="1531392" y="190347"/>
                </a:lnTo>
                <a:lnTo>
                  <a:pt x="1527392" y="185576"/>
                </a:lnTo>
                <a:lnTo>
                  <a:pt x="1551595" y="185686"/>
                </a:lnTo>
                <a:lnTo>
                  <a:pt x="1554922" y="190766"/>
                </a:lnTo>
                <a:close/>
              </a:path>
              <a:path w="1565275" h="471804">
                <a:moveTo>
                  <a:pt x="1531557" y="190568"/>
                </a:moveTo>
                <a:lnTo>
                  <a:pt x="1531373" y="190347"/>
                </a:lnTo>
                <a:lnTo>
                  <a:pt x="1531557" y="190568"/>
                </a:lnTo>
                <a:close/>
              </a:path>
              <a:path w="1565275" h="471804">
                <a:moveTo>
                  <a:pt x="1557808" y="195846"/>
                </a:moveTo>
                <a:lnTo>
                  <a:pt x="1535494" y="195846"/>
                </a:lnTo>
                <a:lnTo>
                  <a:pt x="1535164" y="195376"/>
                </a:lnTo>
                <a:lnTo>
                  <a:pt x="1531557" y="190568"/>
                </a:lnTo>
                <a:lnTo>
                  <a:pt x="1531722" y="190766"/>
                </a:lnTo>
                <a:lnTo>
                  <a:pt x="1554922" y="190766"/>
                </a:lnTo>
                <a:lnTo>
                  <a:pt x="1557808" y="195846"/>
                </a:lnTo>
                <a:close/>
              </a:path>
              <a:path w="1565275" h="471804">
                <a:moveTo>
                  <a:pt x="1535314" y="195604"/>
                </a:moveTo>
                <a:lnTo>
                  <a:pt x="1535144" y="195376"/>
                </a:lnTo>
                <a:lnTo>
                  <a:pt x="1535314" y="195604"/>
                </a:lnTo>
                <a:close/>
              </a:path>
              <a:path w="1565275" h="471804">
                <a:moveTo>
                  <a:pt x="1560332" y="200926"/>
                </a:moveTo>
                <a:lnTo>
                  <a:pt x="1538809" y="200926"/>
                </a:lnTo>
                <a:lnTo>
                  <a:pt x="1538491" y="200393"/>
                </a:lnTo>
                <a:lnTo>
                  <a:pt x="1535314" y="195604"/>
                </a:lnTo>
                <a:lnTo>
                  <a:pt x="1535494" y="195846"/>
                </a:lnTo>
                <a:lnTo>
                  <a:pt x="1557808" y="195846"/>
                </a:lnTo>
                <a:lnTo>
                  <a:pt x="1558392" y="196875"/>
                </a:lnTo>
                <a:lnTo>
                  <a:pt x="1560332" y="200926"/>
                </a:lnTo>
                <a:close/>
              </a:path>
              <a:path w="1565275" h="471804">
                <a:moveTo>
                  <a:pt x="1538693" y="200749"/>
                </a:moveTo>
                <a:lnTo>
                  <a:pt x="1538459" y="200393"/>
                </a:lnTo>
                <a:lnTo>
                  <a:pt x="1538693" y="200749"/>
                </a:lnTo>
                <a:close/>
              </a:path>
              <a:path w="1565275" h="471804">
                <a:moveTo>
                  <a:pt x="1562510" y="205994"/>
                </a:moveTo>
                <a:lnTo>
                  <a:pt x="1541654" y="205994"/>
                </a:lnTo>
                <a:lnTo>
                  <a:pt x="1541349" y="205409"/>
                </a:lnTo>
                <a:lnTo>
                  <a:pt x="1538693" y="200749"/>
                </a:lnTo>
                <a:lnTo>
                  <a:pt x="1538809" y="200926"/>
                </a:lnTo>
                <a:lnTo>
                  <a:pt x="1560332" y="200926"/>
                </a:lnTo>
                <a:lnTo>
                  <a:pt x="1561390" y="203136"/>
                </a:lnTo>
                <a:lnTo>
                  <a:pt x="1562510" y="205994"/>
                </a:lnTo>
                <a:close/>
              </a:path>
              <a:path w="1565275" h="471804">
                <a:moveTo>
                  <a:pt x="1541491" y="205704"/>
                </a:moveTo>
                <a:lnTo>
                  <a:pt x="1541324" y="205409"/>
                </a:lnTo>
                <a:lnTo>
                  <a:pt x="1541491" y="205704"/>
                </a:lnTo>
                <a:close/>
              </a:path>
              <a:path w="1565275" h="471804">
                <a:moveTo>
                  <a:pt x="1564354" y="211048"/>
                </a:moveTo>
                <a:lnTo>
                  <a:pt x="1544054" y="211048"/>
                </a:lnTo>
                <a:lnTo>
                  <a:pt x="1543775" y="210400"/>
                </a:lnTo>
                <a:lnTo>
                  <a:pt x="1541491" y="205704"/>
                </a:lnTo>
                <a:lnTo>
                  <a:pt x="1541654" y="205994"/>
                </a:lnTo>
                <a:lnTo>
                  <a:pt x="1562510" y="205994"/>
                </a:lnTo>
                <a:lnTo>
                  <a:pt x="1563879" y="209486"/>
                </a:lnTo>
                <a:lnTo>
                  <a:pt x="1564354" y="211048"/>
                </a:lnTo>
                <a:close/>
              </a:path>
              <a:path w="1565275" h="471804">
                <a:moveTo>
                  <a:pt x="1543912" y="210752"/>
                </a:moveTo>
                <a:lnTo>
                  <a:pt x="1543743" y="210400"/>
                </a:lnTo>
                <a:lnTo>
                  <a:pt x="1543912" y="210752"/>
                </a:lnTo>
                <a:close/>
              </a:path>
              <a:path w="1565275" h="471804">
                <a:moveTo>
                  <a:pt x="1544054" y="211048"/>
                </a:moveTo>
                <a:lnTo>
                  <a:pt x="1543912" y="210752"/>
                </a:lnTo>
                <a:lnTo>
                  <a:pt x="1543775" y="210400"/>
                </a:lnTo>
                <a:lnTo>
                  <a:pt x="1544054" y="211048"/>
                </a:lnTo>
                <a:close/>
              </a:path>
              <a:path w="1565275" h="471804">
                <a:moveTo>
                  <a:pt x="1557892" y="216090"/>
                </a:moveTo>
                <a:lnTo>
                  <a:pt x="1545997" y="216090"/>
                </a:lnTo>
                <a:lnTo>
                  <a:pt x="1545756" y="215379"/>
                </a:lnTo>
                <a:lnTo>
                  <a:pt x="1543912" y="210752"/>
                </a:lnTo>
                <a:lnTo>
                  <a:pt x="1544054" y="211048"/>
                </a:lnTo>
                <a:lnTo>
                  <a:pt x="1564354" y="211048"/>
                </a:lnTo>
                <a:lnTo>
                  <a:pt x="1565212" y="213868"/>
                </a:lnTo>
                <a:lnTo>
                  <a:pt x="1557892" y="216090"/>
                </a:lnTo>
                <a:close/>
              </a:path>
              <a:path w="1565275" h="471804">
                <a:moveTo>
                  <a:pt x="1545882" y="215795"/>
                </a:moveTo>
                <a:lnTo>
                  <a:pt x="1545719" y="215379"/>
                </a:lnTo>
                <a:lnTo>
                  <a:pt x="1545882" y="215795"/>
                </a:lnTo>
                <a:close/>
              </a:path>
              <a:path w="1565275" h="471804">
                <a:moveTo>
                  <a:pt x="1545997" y="216090"/>
                </a:moveTo>
                <a:lnTo>
                  <a:pt x="1545882" y="215795"/>
                </a:lnTo>
                <a:lnTo>
                  <a:pt x="1545756" y="215379"/>
                </a:lnTo>
                <a:lnTo>
                  <a:pt x="1545997" y="216090"/>
                </a:lnTo>
                <a:close/>
              </a:path>
              <a:path w="1565275" h="471804">
                <a:moveTo>
                  <a:pt x="1546975" y="219405"/>
                </a:moveTo>
                <a:lnTo>
                  <a:pt x="1545882" y="215795"/>
                </a:lnTo>
                <a:lnTo>
                  <a:pt x="1545997" y="216090"/>
                </a:lnTo>
                <a:lnTo>
                  <a:pt x="1557892" y="216090"/>
                </a:lnTo>
                <a:lnTo>
                  <a:pt x="1546975" y="219405"/>
                </a:lnTo>
                <a:close/>
              </a:path>
              <a:path w="1565275" h="471804">
                <a:moveTo>
                  <a:pt x="1547785" y="271081"/>
                </a:moveTo>
                <a:lnTo>
                  <a:pt x="1538491" y="271081"/>
                </a:lnTo>
                <a:lnTo>
                  <a:pt x="1538809" y="270560"/>
                </a:lnTo>
                <a:lnTo>
                  <a:pt x="1540752" y="267093"/>
                </a:lnTo>
                <a:lnTo>
                  <a:pt x="1547785" y="271081"/>
                </a:lnTo>
                <a:close/>
              </a:path>
              <a:path w="1565275" h="471804">
                <a:moveTo>
                  <a:pt x="1538646" y="270809"/>
                </a:moveTo>
                <a:lnTo>
                  <a:pt x="1538787" y="270560"/>
                </a:lnTo>
                <a:lnTo>
                  <a:pt x="1538646" y="270809"/>
                </a:lnTo>
                <a:close/>
              </a:path>
              <a:path w="1565275" h="471804">
                <a:moveTo>
                  <a:pt x="1556654" y="276110"/>
                </a:moveTo>
                <a:lnTo>
                  <a:pt x="1535164" y="276110"/>
                </a:lnTo>
                <a:lnTo>
                  <a:pt x="1535494" y="275640"/>
                </a:lnTo>
                <a:lnTo>
                  <a:pt x="1538646" y="270809"/>
                </a:lnTo>
                <a:lnTo>
                  <a:pt x="1538491" y="271081"/>
                </a:lnTo>
                <a:lnTo>
                  <a:pt x="1547785" y="271081"/>
                </a:lnTo>
                <a:lnTo>
                  <a:pt x="1556654" y="276110"/>
                </a:lnTo>
                <a:close/>
              </a:path>
              <a:path w="1565275" h="471804">
                <a:moveTo>
                  <a:pt x="1535314" y="275882"/>
                </a:moveTo>
                <a:lnTo>
                  <a:pt x="1535473" y="275640"/>
                </a:lnTo>
                <a:lnTo>
                  <a:pt x="1535314" y="275882"/>
                </a:lnTo>
                <a:close/>
              </a:path>
              <a:path w="1565275" h="471804">
                <a:moveTo>
                  <a:pt x="1554650" y="281139"/>
                </a:moveTo>
                <a:lnTo>
                  <a:pt x="1531392" y="281139"/>
                </a:lnTo>
                <a:lnTo>
                  <a:pt x="1531722" y="280720"/>
                </a:lnTo>
                <a:lnTo>
                  <a:pt x="1535314" y="275882"/>
                </a:lnTo>
                <a:lnTo>
                  <a:pt x="1535164" y="276110"/>
                </a:lnTo>
                <a:lnTo>
                  <a:pt x="1556654" y="276110"/>
                </a:lnTo>
                <a:lnTo>
                  <a:pt x="1557326" y="276491"/>
                </a:lnTo>
                <a:lnTo>
                  <a:pt x="1554795" y="280919"/>
                </a:lnTo>
                <a:lnTo>
                  <a:pt x="1554650" y="281139"/>
                </a:lnTo>
                <a:close/>
              </a:path>
              <a:path w="1565275" h="471804">
                <a:moveTo>
                  <a:pt x="1531557" y="280919"/>
                </a:moveTo>
                <a:lnTo>
                  <a:pt x="1531705" y="280720"/>
                </a:lnTo>
                <a:lnTo>
                  <a:pt x="1531557" y="280919"/>
                </a:lnTo>
                <a:close/>
              </a:path>
              <a:path w="1565275" h="471804">
                <a:moveTo>
                  <a:pt x="1551354" y="286169"/>
                </a:moveTo>
                <a:lnTo>
                  <a:pt x="1527176" y="286169"/>
                </a:lnTo>
                <a:lnTo>
                  <a:pt x="1527493" y="285800"/>
                </a:lnTo>
                <a:lnTo>
                  <a:pt x="1531557" y="280919"/>
                </a:lnTo>
                <a:lnTo>
                  <a:pt x="1531392" y="281139"/>
                </a:lnTo>
                <a:lnTo>
                  <a:pt x="1554650" y="281139"/>
                </a:lnTo>
                <a:lnTo>
                  <a:pt x="1551354" y="286169"/>
                </a:lnTo>
                <a:close/>
              </a:path>
              <a:path w="1565275" h="471804">
                <a:moveTo>
                  <a:pt x="1527392" y="285910"/>
                </a:moveTo>
                <a:close/>
              </a:path>
              <a:path w="1565275" h="471804">
                <a:moveTo>
                  <a:pt x="1547654" y="291198"/>
                </a:moveTo>
                <a:lnTo>
                  <a:pt x="1522489" y="291198"/>
                </a:lnTo>
                <a:lnTo>
                  <a:pt x="1522807" y="290880"/>
                </a:lnTo>
                <a:lnTo>
                  <a:pt x="1527392" y="285910"/>
                </a:lnTo>
                <a:lnTo>
                  <a:pt x="1527176" y="286169"/>
                </a:lnTo>
                <a:lnTo>
                  <a:pt x="1551354" y="286169"/>
                </a:lnTo>
                <a:lnTo>
                  <a:pt x="1550937" y="286804"/>
                </a:lnTo>
                <a:lnTo>
                  <a:pt x="1547654" y="291198"/>
                </a:lnTo>
                <a:close/>
              </a:path>
              <a:path w="1565275" h="471804">
                <a:moveTo>
                  <a:pt x="1522550" y="291132"/>
                </a:moveTo>
                <a:lnTo>
                  <a:pt x="1522784" y="290880"/>
                </a:lnTo>
                <a:lnTo>
                  <a:pt x="1522550" y="291132"/>
                </a:lnTo>
                <a:close/>
              </a:path>
              <a:path w="1565275" h="471804">
                <a:moveTo>
                  <a:pt x="1543600" y="296214"/>
                </a:moveTo>
                <a:lnTo>
                  <a:pt x="1517371" y="296214"/>
                </a:lnTo>
                <a:lnTo>
                  <a:pt x="1517676" y="295935"/>
                </a:lnTo>
                <a:lnTo>
                  <a:pt x="1522550" y="291132"/>
                </a:lnTo>
                <a:lnTo>
                  <a:pt x="1547654" y="291198"/>
                </a:lnTo>
                <a:lnTo>
                  <a:pt x="1546505" y="292734"/>
                </a:lnTo>
                <a:lnTo>
                  <a:pt x="1543600" y="296214"/>
                </a:lnTo>
                <a:close/>
              </a:path>
              <a:path w="1565275" h="471804">
                <a:moveTo>
                  <a:pt x="1517438" y="296149"/>
                </a:moveTo>
                <a:lnTo>
                  <a:pt x="1517656" y="295935"/>
                </a:lnTo>
                <a:lnTo>
                  <a:pt x="1517438" y="296149"/>
                </a:lnTo>
                <a:close/>
              </a:path>
              <a:path w="1565275" h="471804">
                <a:moveTo>
                  <a:pt x="1539185" y="301218"/>
                </a:moveTo>
                <a:lnTo>
                  <a:pt x="1511796" y="301218"/>
                </a:lnTo>
                <a:lnTo>
                  <a:pt x="1512088" y="300964"/>
                </a:lnTo>
                <a:lnTo>
                  <a:pt x="1517438" y="296149"/>
                </a:lnTo>
                <a:lnTo>
                  <a:pt x="1543600" y="296214"/>
                </a:lnTo>
                <a:lnTo>
                  <a:pt x="1541628" y="298577"/>
                </a:lnTo>
                <a:lnTo>
                  <a:pt x="1539185" y="301218"/>
                </a:lnTo>
                <a:close/>
              </a:path>
              <a:path w="1565275" h="471804">
                <a:moveTo>
                  <a:pt x="1511967" y="301065"/>
                </a:moveTo>
                <a:close/>
              </a:path>
              <a:path w="1565275" h="471804">
                <a:moveTo>
                  <a:pt x="1534402" y="306196"/>
                </a:moveTo>
                <a:lnTo>
                  <a:pt x="1505776" y="306196"/>
                </a:lnTo>
                <a:lnTo>
                  <a:pt x="1506056" y="305968"/>
                </a:lnTo>
                <a:lnTo>
                  <a:pt x="1511967" y="301065"/>
                </a:lnTo>
                <a:lnTo>
                  <a:pt x="1511796" y="301218"/>
                </a:lnTo>
                <a:lnTo>
                  <a:pt x="1539185" y="301218"/>
                </a:lnTo>
                <a:lnTo>
                  <a:pt x="1536320" y="304317"/>
                </a:lnTo>
                <a:lnTo>
                  <a:pt x="1534402" y="306196"/>
                </a:lnTo>
                <a:close/>
              </a:path>
              <a:path w="1565275" h="471804">
                <a:moveTo>
                  <a:pt x="1506005" y="306007"/>
                </a:moveTo>
                <a:close/>
              </a:path>
              <a:path w="1565275" h="471804">
                <a:moveTo>
                  <a:pt x="1529253" y="311137"/>
                </a:moveTo>
                <a:lnTo>
                  <a:pt x="1499337" y="311137"/>
                </a:lnTo>
                <a:lnTo>
                  <a:pt x="1499591" y="310946"/>
                </a:lnTo>
                <a:lnTo>
                  <a:pt x="1506005" y="306007"/>
                </a:lnTo>
                <a:lnTo>
                  <a:pt x="1505776" y="306196"/>
                </a:lnTo>
                <a:lnTo>
                  <a:pt x="1534402" y="306196"/>
                </a:lnTo>
                <a:lnTo>
                  <a:pt x="1530567" y="309956"/>
                </a:lnTo>
                <a:lnTo>
                  <a:pt x="1529253" y="311137"/>
                </a:lnTo>
                <a:close/>
              </a:path>
              <a:path w="1565275" h="471804">
                <a:moveTo>
                  <a:pt x="1499500" y="311011"/>
                </a:moveTo>
                <a:close/>
              </a:path>
              <a:path w="1565275" h="471804">
                <a:moveTo>
                  <a:pt x="1523735" y="316052"/>
                </a:moveTo>
                <a:lnTo>
                  <a:pt x="1492454" y="316052"/>
                </a:lnTo>
                <a:lnTo>
                  <a:pt x="1492708" y="315874"/>
                </a:lnTo>
                <a:lnTo>
                  <a:pt x="1499500" y="311011"/>
                </a:lnTo>
                <a:lnTo>
                  <a:pt x="1499337" y="311137"/>
                </a:lnTo>
                <a:lnTo>
                  <a:pt x="1529253" y="311137"/>
                </a:lnTo>
                <a:lnTo>
                  <a:pt x="1524394" y="315506"/>
                </a:lnTo>
                <a:lnTo>
                  <a:pt x="1523735" y="316052"/>
                </a:lnTo>
                <a:close/>
              </a:path>
              <a:path w="1565275" h="471804">
                <a:moveTo>
                  <a:pt x="1492621" y="315932"/>
                </a:moveTo>
                <a:close/>
              </a:path>
              <a:path w="1565275" h="471804">
                <a:moveTo>
                  <a:pt x="1501039" y="333209"/>
                </a:moveTo>
                <a:lnTo>
                  <a:pt x="1490473" y="317372"/>
                </a:lnTo>
                <a:lnTo>
                  <a:pt x="1492621" y="315932"/>
                </a:lnTo>
                <a:lnTo>
                  <a:pt x="1492454" y="316052"/>
                </a:lnTo>
                <a:lnTo>
                  <a:pt x="1523735" y="316052"/>
                </a:lnTo>
                <a:lnTo>
                  <a:pt x="1517803" y="320967"/>
                </a:lnTo>
                <a:lnTo>
                  <a:pt x="1510805" y="326339"/>
                </a:lnTo>
                <a:lnTo>
                  <a:pt x="1503401" y="331635"/>
                </a:lnTo>
                <a:lnTo>
                  <a:pt x="1501039" y="333209"/>
                </a:lnTo>
                <a:close/>
              </a:path>
              <a:path w="1565275" h="471804">
                <a:moveTo>
                  <a:pt x="1444018" y="349046"/>
                </a:moveTo>
                <a:lnTo>
                  <a:pt x="1432789" y="349046"/>
                </a:lnTo>
                <a:lnTo>
                  <a:pt x="1432954" y="348970"/>
                </a:lnTo>
                <a:lnTo>
                  <a:pt x="1441997" y="344728"/>
                </a:lnTo>
                <a:lnTo>
                  <a:pt x="1444018" y="349046"/>
                </a:lnTo>
                <a:close/>
              </a:path>
              <a:path w="1565275" h="471804">
                <a:moveTo>
                  <a:pt x="1432906" y="348992"/>
                </a:moveTo>
                <a:close/>
              </a:path>
              <a:path w="1565275" h="471804">
                <a:moveTo>
                  <a:pt x="1446110" y="353517"/>
                </a:moveTo>
                <a:lnTo>
                  <a:pt x="1422706" y="353517"/>
                </a:lnTo>
                <a:lnTo>
                  <a:pt x="1432906" y="348992"/>
                </a:lnTo>
                <a:lnTo>
                  <a:pt x="1444018" y="349046"/>
                </a:lnTo>
                <a:lnTo>
                  <a:pt x="1446110" y="353517"/>
                </a:lnTo>
                <a:close/>
              </a:path>
              <a:path w="1565275" h="471804">
                <a:moveTo>
                  <a:pt x="1449505" y="362254"/>
                </a:moveTo>
                <a:lnTo>
                  <a:pt x="1401420" y="362254"/>
                </a:lnTo>
                <a:lnTo>
                  <a:pt x="1412406" y="357860"/>
                </a:lnTo>
                <a:lnTo>
                  <a:pt x="1422871" y="353441"/>
                </a:lnTo>
                <a:lnTo>
                  <a:pt x="1422706" y="353517"/>
                </a:lnTo>
                <a:lnTo>
                  <a:pt x="1446110" y="353517"/>
                </a:lnTo>
                <a:lnTo>
                  <a:pt x="1450074" y="361988"/>
                </a:lnTo>
                <a:lnTo>
                  <a:pt x="1449505" y="362254"/>
                </a:lnTo>
                <a:close/>
              </a:path>
              <a:path w="1565275" h="471804">
                <a:moveTo>
                  <a:pt x="1412241" y="357924"/>
                </a:moveTo>
                <a:lnTo>
                  <a:pt x="1412391" y="357860"/>
                </a:lnTo>
                <a:lnTo>
                  <a:pt x="1412241" y="357924"/>
                </a:lnTo>
                <a:close/>
              </a:path>
              <a:path w="1565275" h="471804">
                <a:moveTo>
                  <a:pt x="1440405" y="366509"/>
                </a:moveTo>
                <a:lnTo>
                  <a:pt x="1390244" y="366509"/>
                </a:lnTo>
                <a:lnTo>
                  <a:pt x="1390384" y="366458"/>
                </a:lnTo>
                <a:lnTo>
                  <a:pt x="1401573" y="362191"/>
                </a:lnTo>
                <a:lnTo>
                  <a:pt x="1401420" y="362254"/>
                </a:lnTo>
                <a:lnTo>
                  <a:pt x="1449505" y="362254"/>
                </a:lnTo>
                <a:lnTo>
                  <a:pt x="1440405" y="366509"/>
                </a:lnTo>
                <a:close/>
              </a:path>
              <a:path w="1565275" h="471804">
                <a:moveTo>
                  <a:pt x="1390251" y="366506"/>
                </a:moveTo>
                <a:lnTo>
                  <a:pt x="1390384" y="366458"/>
                </a:lnTo>
                <a:lnTo>
                  <a:pt x="1390251" y="366506"/>
                </a:lnTo>
                <a:close/>
              </a:path>
              <a:path w="1565275" h="471804">
                <a:moveTo>
                  <a:pt x="1430969" y="370687"/>
                </a:moveTo>
                <a:lnTo>
                  <a:pt x="1378725" y="370687"/>
                </a:lnTo>
                <a:lnTo>
                  <a:pt x="1390251" y="366506"/>
                </a:lnTo>
                <a:lnTo>
                  <a:pt x="1440405" y="366509"/>
                </a:lnTo>
                <a:lnTo>
                  <a:pt x="1430969" y="370687"/>
                </a:lnTo>
                <a:close/>
              </a:path>
              <a:path w="1565275" h="471804">
                <a:moveTo>
                  <a:pt x="1378535" y="390906"/>
                </a:moveTo>
                <a:lnTo>
                  <a:pt x="1372312" y="372897"/>
                </a:lnTo>
                <a:lnTo>
                  <a:pt x="1378852" y="370636"/>
                </a:lnTo>
                <a:lnTo>
                  <a:pt x="1430969" y="370687"/>
                </a:lnTo>
                <a:lnTo>
                  <a:pt x="1419556" y="375513"/>
                </a:lnTo>
                <a:lnTo>
                  <a:pt x="1408431" y="379971"/>
                </a:lnTo>
                <a:lnTo>
                  <a:pt x="1396950" y="384340"/>
                </a:lnTo>
                <a:lnTo>
                  <a:pt x="1385139" y="388619"/>
                </a:lnTo>
                <a:lnTo>
                  <a:pt x="1378535" y="390906"/>
                </a:lnTo>
                <a:close/>
              </a:path>
              <a:path w="1565275" h="471804">
                <a:moveTo>
                  <a:pt x="1319475" y="394004"/>
                </a:moveTo>
                <a:lnTo>
                  <a:pt x="1302564" y="394004"/>
                </a:lnTo>
                <a:lnTo>
                  <a:pt x="1316165" y="390309"/>
                </a:lnTo>
                <a:lnTo>
                  <a:pt x="1318248" y="389712"/>
                </a:lnTo>
                <a:lnTo>
                  <a:pt x="1319475" y="394004"/>
                </a:lnTo>
                <a:close/>
              </a:path>
              <a:path w="1565275" h="471804">
                <a:moveTo>
                  <a:pt x="1316051" y="390334"/>
                </a:moveTo>
                <a:close/>
              </a:path>
              <a:path w="1565275" h="471804">
                <a:moveTo>
                  <a:pt x="1322457" y="404444"/>
                </a:moveTo>
                <a:lnTo>
                  <a:pt x="1260285" y="404444"/>
                </a:lnTo>
                <a:lnTo>
                  <a:pt x="1274776" y="401027"/>
                </a:lnTo>
                <a:lnTo>
                  <a:pt x="1288873" y="397548"/>
                </a:lnTo>
                <a:lnTo>
                  <a:pt x="1302678" y="393966"/>
                </a:lnTo>
                <a:lnTo>
                  <a:pt x="1319475" y="394004"/>
                </a:lnTo>
                <a:lnTo>
                  <a:pt x="1322457" y="404444"/>
                </a:lnTo>
                <a:close/>
              </a:path>
              <a:path w="1565275" h="471804">
                <a:moveTo>
                  <a:pt x="1288759" y="397573"/>
                </a:moveTo>
                <a:close/>
              </a:path>
              <a:path w="1565275" h="471804">
                <a:moveTo>
                  <a:pt x="1274662" y="401053"/>
                </a:moveTo>
                <a:close/>
              </a:path>
              <a:path w="1565275" h="471804">
                <a:moveTo>
                  <a:pt x="1248893" y="426504"/>
                </a:moveTo>
                <a:lnTo>
                  <a:pt x="1244918" y="407873"/>
                </a:lnTo>
                <a:lnTo>
                  <a:pt x="1245706" y="407708"/>
                </a:lnTo>
                <a:lnTo>
                  <a:pt x="1260374" y="404418"/>
                </a:lnTo>
                <a:lnTo>
                  <a:pt x="1322457" y="404444"/>
                </a:lnTo>
                <a:lnTo>
                  <a:pt x="1279183" y="419569"/>
                </a:lnTo>
                <a:lnTo>
                  <a:pt x="1264591" y="422998"/>
                </a:lnTo>
                <a:lnTo>
                  <a:pt x="1248893" y="426504"/>
                </a:lnTo>
                <a:close/>
              </a:path>
              <a:path w="1565275" h="471804">
                <a:moveTo>
                  <a:pt x="1245604" y="407720"/>
                </a:moveTo>
                <a:close/>
              </a:path>
              <a:path w="1565275" h="471804">
                <a:moveTo>
                  <a:pt x="1190755" y="427799"/>
                </a:moveTo>
                <a:lnTo>
                  <a:pt x="1135406" y="427799"/>
                </a:lnTo>
                <a:lnTo>
                  <a:pt x="1151992" y="425246"/>
                </a:lnTo>
                <a:lnTo>
                  <a:pt x="1168248" y="422592"/>
                </a:lnTo>
                <a:lnTo>
                  <a:pt x="1184263" y="419823"/>
                </a:lnTo>
                <a:lnTo>
                  <a:pt x="1189140" y="418934"/>
                </a:lnTo>
                <a:lnTo>
                  <a:pt x="1190755" y="427799"/>
                </a:lnTo>
                <a:close/>
              </a:path>
              <a:path w="1565275" h="471804">
                <a:moveTo>
                  <a:pt x="1184174" y="419836"/>
                </a:moveTo>
                <a:close/>
              </a:path>
              <a:path w="1565275" h="471804">
                <a:moveTo>
                  <a:pt x="1168159" y="422605"/>
                </a:moveTo>
                <a:close/>
              </a:path>
              <a:path w="1565275" h="471804">
                <a:moveTo>
                  <a:pt x="1151903" y="425259"/>
                </a:moveTo>
                <a:close/>
              </a:path>
              <a:path w="1565275" h="471804">
                <a:moveTo>
                  <a:pt x="1191198" y="430225"/>
                </a:moveTo>
                <a:lnTo>
                  <a:pt x="1118668" y="430225"/>
                </a:lnTo>
                <a:lnTo>
                  <a:pt x="1135482" y="427786"/>
                </a:lnTo>
                <a:lnTo>
                  <a:pt x="1190755" y="427799"/>
                </a:lnTo>
                <a:lnTo>
                  <a:pt x="1191198" y="430225"/>
                </a:lnTo>
                <a:close/>
              </a:path>
              <a:path w="1565275" h="471804">
                <a:moveTo>
                  <a:pt x="1116890" y="449694"/>
                </a:moveTo>
                <a:lnTo>
                  <a:pt x="1114311" y="430822"/>
                </a:lnTo>
                <a:lnTo>
                  <a:pt x="1118744" y="430212"/>
                </a:lnTo>
                <a:lnTo>
                  <a:pt x="1191198" y="430225"/>
                </a:lnTo>
                <a:lnTo>
                  <a:pt x="1192556" y="437680"/>
                </a:lnTo>
                <a:lnTo>
                  <a:pt x="1171360" y="441388"/>
                </a:lnTo>
                <a:lnTo>
                  <a:pt x="1138264" y="446633"/>
                </a:lnTo>
                <a:lnTo>
                  <a:pt x="1116890" y="449694"/>
                </a:lnTo>
                <a:close/>
              </a:path>
              <a:path w="1565275" h="471804">
                <a:moveTo>
                  <a:pt x="1057938" y="438772"/>
                </a:moveTo>
                <a:lnTo>
                  <a:pt x="1049491" y="438772"/>
                </a:lnTo>
                <a:lnTo>
                  <a:pt x="1057835" y="437845"/>
                </a:lnTo>
                <a:lnTo>
                  <a:pt x="1057938" y="438772"/>
                </a:lnTo>
                <a:close/>
              </a:path>
              <a:path w="1565275" h="471804">
                <a:moveTo>
                  <a:pt x="1058142" y="440601"/>
                </a:moveTo>
                <a:lnTo>
                  <a:pt x="1031660" y="440601"/>
                </a:lnTo>
                <a:lnTo>
                  <a:pt x="1049567" y="438759"/>
                </a:lnTo>
                <a:lnTo>
                  <a:pt x="1057938" y="438772"/>
                </a:lnTo>
                <a:lnTo>
                  <a:pt x="1058142" y="440601"/>
                </a:lnTo>
                <a:close/>
              </a:path>
              <a:path w="1565275" h="471804">
                <a:moveTo>
                  <a:pt x="1058508" y="443890"/>
                </a:moveTo>
                <a:lnTo>
                  <a:pt x="995427" y="443890"/>
                </a:lnTo>
                <a:lnTo>
                  <a:pt x="1013715" y="442302"/>
                </a:lnTo>
                <a:lnTo>
                  <a:pt x="1031736" y="440588"/>
                </a:lnTo>
                <a:lnTo>
                  <a:pt x="1058142" y="440601"/>
                </a:lnTo>
                <a:lnTo>
                  <a:pt x="1058508" y="443890"/>
                </a:lnTo>
                <a:close/>
              </a:path>
              <a:path w="1565275" h="471804">
                <a:moveTo>
                  <a:pt x="983781" y="463918"/>
                </a:moveTo>
                <a:lnTo>
                  <a:pt x="982282" y="444931"/>
                </a:lnTo>
                <a:lnTo>
                  <a:pt x="995503" y="443877"/>
                </a:lnTo>
                <a:lnTo>
                  <a:pt x="1058508" y="443890"/>
                </a:lnTo>
                <a:lnTo>
                  <a:pt x="1059943" y="456768"/>
                </a:lnTo>
                <a:lnTo>
                  <a:pt x="1033578" y="459549"/>
                </a:lnTo>
                <a:lnTo>
                  <a:pt x="997040" y="462876"/>
                </a:lnTo>
                <a:lnTo>
                  <a:pt x="983781" y="463918"/>
                </a:lnTo>
                <a:close/>
              </a:path>
              <a:path w="1565275" h="471804">
                <a:moveTo>
                  <a:pt x="925541" y="449846"/>
                </a:moveTo>
                <a:lnTo>
                  <a:pt x="901688" y="449846"/>
                </a:lnTo>
                <a:lnTo>
                  <a:pt x="920840" y="448919"/>
                </a:lnTo>
                <a:lnTo>
                  <a:pt x="925475" y="448652"/>
                </a:lnTo>
                <a:lnTo>
                  <a:pt x="925541" y="449846"/>
                </a:lnTo>
                <a:close/>
              </a:path>
              <a:path w="1565275" h="471804">
                <a:moveTo>
                  <a:pt x="850113" y="470661"/>
                </a:moveTo>
                <a:lnTo>
                  <a:pt x="849618" y="451624"/>
                </a:lnTo>
                <a:lnTo>
                  <a:pt x="863131" y="451269"/>
                </a:lnTo>
                <a:lnTo>
                  <a:pt x="882524" y="450621"/>
                </a:lnTo>
                <a:lnTo>
                  <a:pt x="901764" y="449833"/>
                </a:lnTo>
                <a:lnTo>
                  <a:pt x="925541" y="449846"/>
                </a:lnTo>
                <a:lnTo>
                  <a:pt x="926529" y="467677"/>
                </a:lnTo>
                <a:lnTo>
                  <a:pt x="883197" y="469658"/>
                </a:lnTo>
                <a:lnTo>
                  <a:pt x="850113" y="470661"/>
                </a:lnTo>
                <a:close/>
              </a:path>
              <a:path w="1565275" h="471804">
                <a:moveTo>
                  <a:pt x="784175" y="471487"/>
                </a:moveTo>
                <a:lnTo>
                  <a:pt x="744157" y="471195"/>
                </a:lnTo>
                <a:lnTo>
                  <a:pt x="716281" y="470611"/>
                </a:lnTo>
                <a:lnTo>
                  <a:pt x="716776" y="451573"/>
                </a:lnTo>
                <a:lnTo>
                  <a:pt x="724815" y="451777"/>
                </a:lnTo>
                <a:lnTo>
                  <a:pt x="744475" y="452145"/>
                </a:lnTo>
                <a:lnTo>
                  <a:pt x="764274" y="452361"/>
                </a:lnTo>
                <a:lnTo>
                  <a:pt x="784166" y="452437"/>
                </a:lnTo>
                <a:lnTo>
                  <a:pt x="792684" y="452437"/>
                </a:lnTo>
                <a:lnTo>
                  <a:pt x="792760" y="471449"/>
                </a:lnTo>
                <a:lnTo>
                  <a:pt x="784175" y="471487"/>
                </a:lnTo>
                <a:close/>
              </a:path>
              <a:path w="1565275" h="471804">
                <a:moveTo>
                  <a:pt x="792684" y="452437"/>
                </a:moveTo>
                <a:lnTo>
                  <a:pt x="784166" y="452437"/>
                </a:lnTo>
                <a:lnTo>
                  <a:pt x="792684" y="452399"/>
                </a:lnTo>
                <a:close/>
              </a:path>
              <a:path w="1565275" h="471804">
                <a:moveTo>
                  <a:pt x="658953" y="468541"/>
                </a:moveTo>
                <a:lnTo>
                  <a:pt x="627470" y="466877"/>
                </a:lnTo>
                <a:lnTo>
                  <a:pt x="582613" y="463765"/>
                </a:lnTo>
                <a:lnTo>
                  <a:pt x="584125" y="444779"/>
                </a:lnTo>
                <a:lnTo>
                  <a:pt x="591313" y="445338"/>
                </a:lnTo>
                <a:lnTo>
                  <a:pt x="609893" y="446671"/>
                </a:lnTo>
                <a:lnTo>
                  <a:pt x="628651" y="447865"/>
                </a:lnTo>
                <a:lnTo>
                  <a:pt x="647561" y="448919"/>
                </a:lnTo>
                <a:lnTo>
                  <a:pt x="659880" y="449516"/>
                </a:lnTo>
                <a:lnTo>
                  <a:pt x="658953" y="468541"/>
                </a:lnTo>
                <a:close/>
              </a:path>
              <a:path w="1565275" h="471804">
                <a:moveTo>
                  <a:pt x="525476" y="458596"/>
                </a:moveTo>
                <a:lnTo>
                  <a:pt x="516789" y="457707"/>
                </a:lnTo>
                <a:lnTo>
                  <a:pt x="481458" y="453631"/>
                </a:lnTo>
                <a:lnTo>
                  <a:pt x="449517" y="449427"/>
                </a:lnTo>
                <a:lnTo>
                  <a:pt x="452095" y="430555"/>
                </a:lnTo>
                <a:lnTo>
                  <a:pt x="466660" y="432536"/>
                </a:lnTo>
                <a:lnTo>
                  <a:pt x="483833" y="434733"/>
                </a:lnTo>
                <a:lnTo>
                  <a:pt x="501232" y="436816"/>
                </a:lnTo>
                <a:lnTo>
                  <a:pt x="518859" y="438772"/>
                </a:lnTo>
                <a:lnTo>
                  <a:pt x="527432" y="439648"/>
                </a:lnTo>
                <a:lnTo>
                  <a:pt x="525476" y="458596"/>
                </a:lnTo>
                <a:close/>
              </a:path>
              <a:path w="1565275" h="471804">
                <a:moveTo>
                  <a:pt x="392710" y="440651"/>
                </a:moveTo>
                <a:lnTo>
                  <a:pt x="349187" y="432676"/>
                </a:lnTo>
                <a:lnTo>
                  <a:pt x="317450" y="426059"/>
                </a:lnTo>
                <a:lnTo>
                  <a:pt x="321603" y="407466"/>
                </a:lnTo>
                <a:lnTo>
                  <a:pt x="322677" y="407708"/>
                </a:lnTo>
                <a:lnTo>
                  <a:pt x="337694" y="410908"/>
                </a:lnTo>
                <a:lnTo>
                  <a:pt x="352921" y="413994"/>
                </a:lnTo>
                <a:lnTo>
                  <a:pt x="368349" y="416953"/>
                </a:lnTo>
                <a:lnTo>
                  <a:pt x="384093" y="419823"/>
                </a:lnTo>
                <a:lnTo>
                  <a:pt x="395949" y="421868"/>
                </a:lnTo>
                <a:lnTo>
                  <a:pt x="392710" y="440651"/>
                </a:lnTo>
                <a:close/>
              </a:path>
              <a:path w="1565275" h="471804">
                <a:moveTo>
                  <a:pt x="261583" y="412597"/>
                </a:moveTo>
                <a:lnTo>
                  <a:pt x="220600" y="400926"/>
                </a:lnTo>
                <a:lnTo>
                  <a:pt x="187961" y="390258"/>
                </a:lnTo>
                <a:lnTo>
                  <a:pt x="194184" y="372262"/>
                </a:lnTo>
                <a:lnTo>
                  <a:pt x="201376" y="374738"/>
                </a:lnTo>
                <a:lnTo>
                  <a:pt x="213704" y="378802"/>
                </a:lnTo>
                <a:lnTo>
                  <a:pt x="226239" y="382727"/>
                </a:lnTo>
                <a:lnTo>
                  <a:pt x="239104" y="386575"/>
                </a:lnTo>
                <a:lnTo>
                  <a:pt x="252197" y="390309"/>
                </a:lnTo>
                <a:lnTo>
                  <a:pt x="266358" y="394157"/>
                </a:lnTo>
                <a:lnTo>
                  <a:pt x="261583" y="412597"/>
                </a:lnTo>
                <a:close/>
              </a:path>
              <a:path w="1565275" h="471804">
                <a:moveTo>
                  <a:pt x="133986" y="369189"/>
                </a:moveTo>
                <a:lnTo>
                  <a:pt x="98464" y="351955"/>
                </a:lnTo>
                <a:lnTo>
                  <a:pt x="65672" y="332130"/>
                </a:lnTo>
                <a:lnTo>
                  <a:pt x="76252" y="316280"/>
                </a:lnTo>
                <a:lnTo>
                  <a:pt x="82970" y="320763"/>
                </a:lnTo>
                <a:lnTo>
                  <a:pt x="90697" y="325602"/>
                </a:lnTo>
                <a:lnTo>
                  <a:pt x="99048" y="330517"/>
                </a:lnTo>
                <a:lnTo>
                  <a:pt x="107582" y="335241"/>
                </a:lnTo>
                <a:lnTo>
                  <a:pt x="116523" y="339902"/>
                </a:lnTo>
                <a:lnTo>
                  <a:pt x="125845" y="344500"/>
                </a:lnTo>
                <a:lnTo>
                  <a:pt x="135385" y="348970"/>
                </a:lnTo>
                <a:lnTo>
                  <a:pt x="141720" y="351777"/>
                </a:lnTo>
                <a:lnTo>
                  <a:pt x="133986" y="369189"/>
                </a:lnTo>
                <a:close/>
              </a:path>
            </a:pathLst>
          </a:custGeom>
          <a:solidFill>
            <a:srgbClr val="3366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252179" y="3383330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385529" y="3383330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18879" y="3383330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52229" y="3383330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85579" y="3383330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18929" y="3383330"/>
            <a:ext cx="76200" cy="19050"/>
          </a:xfrm>
          <a:custGeom>
            <a:avLst/>
            <a:gdLst/>
            <a:ahLst/>
            <a:cxnLst/>
            <a:rect l="l" t="t" r="r" b="b"/>
            <a:pathLst>
              <a:path w="76200" h="19050">
                <a:moveTo>
                  <a:pt x="76200" y="19050"/>
                </a:moveTo>
                <a:lnTo>
                  <a:pt x="0" y="19050"/>
                </a:lnTo>
                <a:lnTo>
                  <a:pt x="0" y="0"/>
                </a:lnTo>
                <a:lnTo>
                  <a:pt x="76200" y="0"/>
                </a:lnTo>
                <a:lnTo>
                  <a:pt x="7620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017520" y="3374847"/>
            <a:ext cx="39370" cy="34290"/>
          </a:xfrm>
          <a:custGeom>
            <a:avLst/>
            <a:gdLst/>
            <a:ahLst/>
            <a:cxnLst/>
            <a:rect l="l" t="t" r="r" b="b"/>
            <a:pathLst>
              <a:path w="39369" h="34289">
                <a:moveTo>
                  <a:pt x="19177" y="33909"/>
                </a:moveTo>
                <a:lnTo>
                  <a:pt x="11437" y="32576"/>
                </a:lnTo>
                <a:lnTo>
                  <a:pt x="5216" y="29019"/>
                </a:lnTo>
                <a:lnTo>
                  <a:pt x="1164" y="23814"/>
                </a:lnTo>
                <a:lnTo>
                  <a:pt x="0" y="17576"/>
                </a:lnTo>
                <a:lnTo>
                  <a:pt x="1164" y="10619"/>
                </a:lnTo>
                <a:lnTo>
                  <a:pt x="5216" y="5045"/>
                </a:lnTo>
                <a:lnTo>
                  <a:pt x="11455" y="1342"/>
                </a:lnTo>
                <a:lnTo>
                  <a:pt x="19177" y="0"/>
                </a:lnTo>
                <a:lnTo>
                  <a:pt x="26919" y="1342"/>
                </a:lnTo>
                <a:lnTo>
                  <a:pt x="33212" y="4967"/>
                </a:lnTo>
                <a:lnTo>
                  <a:pt x="37466" y="10356"/>
                </a:lnTo>
                <a:lnTo>
                  <a:pt x="39027" y="16954"/>
                </a:lnTo>
                <a:lnTo>
                  <a:pt x="37466" y="23552"/>
                </a:lnTo>
                <a:lnTo>
                  <a:pt x="33212" y="28941"/>
                </a:lnTo>
                <a:lnTo>
                  <a:pt x="26902" y="32576"/>
                </a:lnTo>
                <a:lnTo>
                  <a:pt x="19177" y="3390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012122" y="3370084"/>
            <a:ext cx="49530" cy="43815"/>
          </a:xfrm>
          <a:custGeom>
            <a:avLst/>
            <a:gdLst/>
            <a:ahLst/>
            <a:cxnLst/>
            <a:rect l="l" t="t" r="r" b="b"/>
            <a:pathLst>
              <a:path w="49530" h="43814">
                <a:moveTo>
                  <a:pt x="24777" y="43421"/>
                </a:moveTo>
                <a:lnTo>
                  <a:pt x="24358" y="43421"/>
                </a:lnTo>
                <a:lnTo>
                  <a:pt x="22338" y="43345"/>
                </a:lnTo>
                <a:lnTo>
                  <a:pt x="0" y="20560"/>
                </a:lnTo>
                <a:lnTo>
                  <a:pt x="126" y="19138"/>
                </a:lnTo>
                <a:lnTo>
                  <a:pt x="24358" y="0"/>
                </a:lnTo>
                <a:lnTo>
                  <a:pt x="24777" y="0"/>
                </a:lnTo>
                <a:lnTo>
                  <a:pt x="44955" y="9525"/>
                </a:lnTo>
                <a:lnTo>
                  <a:pt x="24358" y="9525"/>
                </a:lnTo>
                <a:lnTo>
                  <a:pt x="24567" y="9534"/>
                </a:lnTo>
                <a:lnTo>
                  <a:pt x="23616" y="9575"/>
                </a:lnTo>
                <a:lnTo>
                  <a:pt x="23151" y="9575"/>
                </a:lnTo>
                <a:lnTo>
                  <a:pt x="22823" y="9606"/>
                </a:lnTo>
                <a:lnTo>
                  <a:pt x="21773" y="9753"/>
                </a:lnTo>
                <a:lnTo>
                  <a:pt x="21589" y="9753"/>
                </a:lnTo>
                <a:lnTo>
                  <a:pt x="20146" y="10071"/>
                </a:lnTo>
                <a:lnTo>
                  <a:pt x="18706" y="10502"/>
                </a:lnTo>
                <a:lnTo>
                  <a:pt x="17347" y="11036"/>
                </a:lnTo>
                <a:lnTo>
                  <a:pt x="16915" y="11214"/>
                </a:lnTo>
                <a:lnTo>
                  <a:pt x="16294" y="11557"/>
                </a:lnTo>
                <a:lnTo>
                  <a:pt x="15658" y="11887"/>
                </a:lnTo>
                <a:lnTo>
                  <a:pt x="13883" y="13195"/>
                </a:lnTo>
                <a:lnTo>
                  <a:pt x="13271" y="13627"/>
                </a:lnTo>
                <a:lnTo>
                  <a:pt x="12860" y="14071"/>
                </a:lnTo>
                <a:lnTo>
                  <a:pt x="12016" y="14998"/>
                </a:lnTo>
                <a:lnTo>
                  <a:pt x="11282" y="15976"/>
                </a:lnTo>
                <a:lnTo>
                  <a:pt x="10985" y="16395"/>
                </a:lnTo>
                <a:lnTo>
                  <a:pt x="10714" y="16929"/>
                </a:lnTo>
                <a:lnTo>
                  <a:pt x="10516" y="17250"/>
                </a:lnTo>
                <a:lnTo>
                  <a:pt x="10196" y="18046"/>
                </a:lnTo>
                <a:lnTo>
                  <a:pt x="10056" y="18340"/>
                </a:lnTo>
                <a:lnTo>
                  <a:pt x="9835" y="19138"/>
                </a:lnTo>
                <a:lnTo>
                  <a:pt x="9598" y="20269"/>
                </a:lnTo>
                <a:lnTo>
                  <a:pt x="9530" y="20815"/>
                </a:lnTo>
                <a:lnTo>
                  <a:pt x="9461" y="21437"/>
                </a:lnTo>
                <a:lnTo>
                  <a:pt x="9493" y="21996"/>
                </a:lnTo>
                <a:lnTo>
                  <a:pt x="9499" y="22606"/>
                </a:lnTo>
                <a:lnTo>
                  <a:pt x="9600" y="23164"/>
                </a:lnTo>
                <a:lnTo>
                  <a:pt x="9676" y="23761"/>
                </a:lnTo>
                <a:lnTo>
                  <a:pt x="9803" y="24295"/>
                </a:lnTo>
                <a:lnTo>
                  <a:pt x="10008" y="24879"/>
                </a:lnTo>
                <a:lnTo>
                  <a:pt x="10080" y="25162"/>
                </a:lnTo>
                <a:lnTo>
                  <a:pt x="10196" y="25387"/>
                </a:lnTo>
                <a:lnTo>
                  <a:pt x="10443" y="25971"/>
                </a:lnTo>
                <a:lnTo>
                  <a:pt x="10642" y="26441"/>
                </a:lnTo>
                <a:lnTo>
                  <a:pt x="11015" y="27038"/>
                </a:lnTo>
                <a:lnTo>
                  <a:pt x="11251" y="27457"/>
                </a:lnTo>
                <a:lnTo>
                  <a:pt x="11705" y="28054"/>
                </a:lnTo>
                <a:lnTo>
                  <a:pt x="11975" y="28435"/>
                </a:lnTo>
                <a:lnTo>
                  <a:pt x="12538" y="29032"/>
                </a:lnTo>
                <a:lnTo>
                  <a:pt x="12826" y="29362"/>
                </a:lnTo>
                <a:lnTo>
                  <a:pt x="13341" y="29806"/>
                </a:lnTo>
                <a:lnTo>
                  <a:pt x="13744" y="30187"/>
                </a:lnTo>
                <a:lnTo>
                  <a:pt x="15736" y="31546"/>
                </a:lnTo>
                <a:lnTo>
                  <a:pt x="16204" y="31876"/>
                </a:lnTo>
                <a:lnTo>
                  <a:pt x="16954" y="32219"/>
                </a:lnTo>
                <a:lnTo>
                  <a:pt x="17296" y="32397"/>
                </a:lnTo>
                <a:lnTo>
                  <a:pt x="18303" y="32791"/>
                </a:lnTo>
                <a:lnTo>
                  <a:pt x="18643" y="32931"/>
                </a:lnTo>
                <a:lnTo>
                  <a:pt x="19755" y="33261"/>
                </a:lnTo>
                <a:lnTo>
                  <a:pt x="20078" y="33362"/>
                </a:lnTo>
                <a:lnTo>
                  <a:pt x="21291" y="33604"/>
                </a:lnTo>
                <a:lnTo>
                  <a:pt x="22856" y="33820"/>
                </a:lnTo>
                <a:lnTo>
                  <a:pt x="23151" y="33858"/>
                </a:lnTo>
                <a:lnTo>
                  <a:pt x="23616" y="33858"/>
                </a:lnTo>
                <a:lnTo>
                  <a:pt x="24567" y="33899"/>
                </a:lnTo>
                <a:lnTo>
                  <a:pt x="24358" y="33909"/>
                </a:lnTo>
                <a:lnTo>
                  <a:pt x="44955" y="33909"/>
                </a:lnTo>
                <a:lnTo>
                  <a:pt x="43471" y="35636"/>
                </a:lnTo>
                <a:lnTo>
                  <a:pt x="26809" y="43345"/>
                </a:lnTo>
                <a:lnTo>
                  <a:pt x="24777" y="43421"/>
                </a:lnTo>
                <a:close/>
              </a:path>
              <a:path w="49530" h="43814">
                <a:moveTo>
                  <a:pt x="24567" y="9534"/>
                </a:moveTo>
                <a:lnTo>
                  <a:pt x="24358" y="9525"/>
                </a:lnTo>
                <a:lnTo>
                  <a:pt x="24777" y="9525"/>
                </a:lnTo>
                <a:lnTo>
                  <a:pt x="24567" y="9534"/>
                </a:lnTo>
                <a:close/>
              </a:path>
              <a:path w="49530" h="43814">
                <a:moveTo>
                  <a:pt x="26222" y="9606"/>
                </a:moveTo>
                <a:lnTo>
                  <a:pt x="24567" y="9534"/>
                </a:lnTo>
                <a:lnTo>
                  <a:pt x="24777" y="9525"/>
                </a:lnTo>
                <a:lnTo>
                  <a:pt x="44955" y="9525"/>
                </a:lnTo>
                <a:lnTo>
                  <a:pt x="25983" y="9575"/>
                </a:lnTo>
                <a:lnTo>
                  <a:pt x="26222" y="9606"/>
                </a:lnTo>
                <a:close/>
              </a:path>
              <a:path w="49530" h="43814">
                <a:moveTo>
                  <a:pt x="22913" y="9606"/>
                </a:moveTo>
                <a:lnTo>
                  <a:pt x="23151" y="9575"/>
                </a:lnTo>
                <a:lnTo>
                  <a:pt x="23616" y="9575"/>
                </a:lnTo>
                <a:lnTo>
                  <a:pt x="22913" y="9606"/>
                </a:lnTo>
                <a:close/>
              </a:path>
              <a:path w="49530" h="43814">
                <a:moveTo>
                  <a:pt x="45018" y="9613"/>
                </a:moveTo>
                <a:lnTo>
                  <a:pt x="26311" y="9606"/>
                </a:lnTo>
                <a:lnTo>
                  <a:pt x="25983" y="9575"/>
                </a:lnTo>
                <a:lnTo>
                  <a:pt x="44991" y="9575"/>
                </a:lnTo>
                <a:close/>
              </a:path>
              <a:path w="49530" h="43814">
                <a:moveTo>
                  <a:pt x="22856" y="9613"/>
                </a:moveTo>
                <a:close/>
              </a:path>
              <a:path w="49530" h="43814">
                <a:moveTo>
                  <a:pt x="27807" y="9811"/>
                </a:moveTo>
                <a:lnTo>
                  <a:pt x="26222" y="9606"/>
                </a:lnTo>
                <a:lnTo>
                  <a:pt x="26390" y="9613"/>
                </a:lnTo>
                <a:lnTo>
                  <a:pt x="45018" y="9613"/>
                </a:lnTo>
                <a:lnTo>
                  <a:pt x="45117" y="9753"/>
                </a:lnTo>
                <a:lnTo>
                  <a:pt x="27545" y="9753"/>
                </a:lnTo>
                <a:lnTo>
                  <a:pt x="27807" y="9811"/>
                </a:lnTo>
                <a:close/>
              </a:path>
              <a:path w="49530" h="43814">
                <a:moveTo>
                  <a:pt x="21328" y="9811"/>
                </a:moveTo>
                <a:lnTo>
                  <a:pt x="21589" y="9753"/>
                </a:lnTo>
                <a:lnTo>
                  <a:pt x="21773" y="9753"/>
                </a:lnTo>
                <a:lnTo>
                  <a:pt x="21328" y="9811"/>
                </a:lnTo>
                <a:close/>
              </a:path>
              <a:path w="49530" h="43814">
                <a:moveTo>
                  <a:pt x="45171" y="9829"/>
                </a:moveTo>
                <a:lnTo>
                  <a:pt x="27952" y="9829"/>
                </a:lnTo>
                <a:lnTo>
                  <a:pt x="27545" y="9753"/>
                </a:lnTo>
                <a:lnTo>
                  <a:pt x="45117" y="9753"/>
                </a:lnTo>
                <a:close/>
              </a:path>
              <a:path w="49530" h="43814">
                <a:moveTo>
                  <a:pt x="21243" y="9829"/>
                </a:moveTo>
                <a:close/>
              </a:path>
              <a:path w="49530" h="43814">
                <a:moveTo>
                  <a:pt x="45414" y="10172"/>
                </a:moveTo>
                <a:lnTo>
                  <a:pt x="29450" y="10172"/>
                </a:lnTo>
                <a:lnTo>
                  <a:pt x="29057" y="10071"/>
                </a:lnTo>
                <a:lnTo>
                  <a:pt x="27807" y="9811"/>
                </a:lnTo>
                <a:lnTo>
                  <a:pt x="27952" y="9829"/>
                </a:lnTo>
                <a:lnTo>
                  <a:pt x="45171" y="9829"/>
                </a:lnTo>
                <a:lnTo>
                  <a:pt x="45414" y="10172"/>
                </a:lnTo>
                <a:close/>
              </a:path>
              <a:path w="49530" h="43814">
                <a:moveTo>
                  <a:pt x="19919" y="10120"/>
                </a:moveTo>
                <a:lnTo>
                  <a:pt x="20078" y="10071"/>
                </a:lnTo>
                <a:lnTo>
                  <a:pt x="19919" y="10120"/>
                </a:lnTo>
                <a:close/>
              </a:path>
              <a:path w="49530" h="43814">
                <a:moveTo>
                  <a:pt x="29219" y="10121"/>
                </a:moveTo>
                <a:lnTo>
                  <a:pt x="28989" y="10071"/>
                </a:lnTo>
                <a:lnTo>
                  <a:pt x="29219" y="10121"/>
                </a:lnTo>
                <a:close/>
              </a:path>
              <a:path w="49530" h="43814">
                <a:moveTo>
                  <a:pt x="19755" y="10172"/>
                </a:moveTo>
                <a:lnTo>
                  <a:pt x="19919" y="10120"/>
                </a:lnTo>
                <a:lnTo>
                  <a:pt x="19755" y="10172"/>
                </a:lnTo>
                <a:close/>
              </a:path>
              <a:path w="49530" h="43814">
                <a:moveTo>
                  <a:pt x="45747" y="10642"/>
                </a:moveTo>
                <a:lnTo>
                  <a:pt x="30885" y="10642"/>
                </a:lnTo>
                <a:lnTo>
                  <a:pt x="30492" y="10502"/>
                </a:lnTo>
                <a:lnTo>
                  <a:pt x="29219" y="10121"/>
                </a:lnTo>
                <a:lnTo>
                  <a:pt x="29450" y="10172"/>
                </a:lnTo>
                <a:lnTo>
                  <a:pt x="45414" y="10172"/>
                </a:lnTo>
                <a:lnTo>
                  <a:pt x="45747" y="10642"/>
                </a:lnTo>
                <a:close/>
              </a:path>
              <a:path w="49530" h="43814">
                <a:moveTo>
                  <a:pt x="18439" y="10586"/>
                </a:moveTo>
                <a:lnTo>
                  <a:pt x="18643" y="10502"/>
                </a:lnTo>
                <a:lnTo>
                  <a:pt x="18439" y="10586"/>
                </a:lnTo>
                <a:close/>
              </a:path>
              <a:path w="49530" h="43814">
                <a:moveTo>
                  <a:pt x="30660" y="10572"/>
                </a:moveTo>
                <a:lnTo>
                  <a:pt x="30438" y="10502"/>
                </a:lnTo>
                <a:lnTo>
                  <a:pt x="30660" y="10572"/>
                </a:lnTo>
                <a:close/>
              </a:path>
              <a:path w="49530" h="43814">
                <a:moveTo>
                  <a:pt x="46128" y="11214"/>
                </a:moveTo>
                <a:lnTo>
                  <a:pt x="32219" y="11214"/>
                </a:lnTo>
                <a:lnTo>
                  <a:pt x="31838" y="11036"/>
                </a:lnTo>
                <a:lnTo>
                  <a:pt x="30660" y="10572"/>
                </a:lnTo>
                <a:lnTo>
                  <a:pt x="30885" y="10642"/>
                </a:lnTo>
                <a:lnTo>
                  <a:pt x="45747" y="10642"/>
                </a:lnTo>
                <a:lnTo>
                  <a:pt x="46128" y="11214"/>
                </a:lnTo>
                <a:close/>
              </a:path>
              <a:path w="49530" h="43814">
                <a:moveTo>
                  <a:pt x="18303" y="10642"/>
                </a:moveTo>
                <a:lnTo>
                  <a:pt x="18439" y="10586"/>
                </a:lnTo>
                <a:lnTo>
                  <a:pt x="18303" y="10642"/>
                </a:lnTo>
                <a:close/>
              </a:path>
              <a:path w="49530" h="43814">
                <a:moveTo>
                  <a:pt x="17102" y="11137"/>
                </a:moveTo>
                <a:lnTo>
                  <a:pt x="17296" y="11036"/>
                </a:lnTo>
                <a:lnTo>
                  <a:pt x="17102" y="11137"/>
                </a:lnTo>
                <a:close/>
              </a:path>
              <a:path w="49530" h="43814">
                <a:moveTo>
                  <a:pt x="32032" y="11137"/>
                </a:moveTo>
                <a:lnTo>
                  <a:pt x="31787" y="11036"/>
                </a:lnTo>
                <a:lnTo>
                  <a:pt x="32032" y="11137"/>
                </a:lnTo>
                <a:close/>
              </a:path>
              <a:path w="49530" h="43814">
                <a:moveTo>
                  <a:pt x="16954" y="11214"/>
                </a:moveTo>
                <a:lnTo>
                  <a:pt x="17102" y="11137"/>
                </a:lnTo>
                <a:lnTo>
                  <a:pt x="16954" y="11214"/>
                </a:lnTo>
                <a:close/>
              </a:path>
              <a:path w="49530" h="43814">
                <a:moveTo>
                  <a:pt x="46513" y="11887"/>
                </a:moveTo>
                <a:lnTo>
                  <a:pt x="33476" y="11887"/>
                </a:lnTo>
                <a:lnTo>
                  <a:pt x="32930" y="11557"/>
                </a:lnTo>
                <a:lnTo>
                  <a:pt x="32032" y="11137"/>
                </a:lnTo>
                <a:lnTo>
                  <a:pt x="32219" y="11214"/>
                </a:lnTo>
                <a:lnTo>
                  <a:pt x="46128" y="11214"/>
                </a:lnTo>
                <a:lnTo>
                  <a:pt x="46513" y="11887"/>
                </a:lnTo>
                <a:close/>
              </a:path>
              <a:path w="49530" h="43814">
                <a:moveTo>
                  <a:pt x="15658" y="11887"/>
                </a:moveTo>
                <a:lnTo>
                  <a:pt x="16204" y="11557"/>
                </a:lnTo>
                <a:lnTo>
                  <a:pt x="15950" y="11735"/>
                </a:lnTo>
                <a:lnTo>
                  <a:pt x="15658" y="11887"/>
                </a:lnTo>
                <a:close/>
              </a:path>
              <a:path w="49530" h="43814">
                <a:moveTo>
                  <a:pt x="15954" y="11733"/>
                </a:moveTo>
                <a:lnTo>
                  <a:pt x="16204" y="11557"/>
                </a:lnTo>
                <a:lnTo>
                  <a:pt x="15954" y="11733"/>
                </a:lnTo>
                <a:close/>
              </a:path>
              <a:path w="49530" h="43814">
                <a:moveTo>
                  <a:pt x="33184" y="11735"/>
                </a:moveTo>
                <a:lnTo>
                  <a:pt x="32841" y="11557"/>
                </a:lnTo>
                <a:lnTo>
                  <a:pt x="33184" y="11735"/>
                </a:lnTo>
                <a:close/>
              </a:path>
              <a:path w="49530" h="43814">
                <a:moveTo>
                  <a:pt x="33476" y="11887"/>
                </a:moveTo>
                <a:lnTo>
                  <a:pt x="33181" y="11733"/>
                </a:lnTo>
                <a:lnTo>
                  <a:pt x="32930" y="11557"/>
                </a:lnTo>
                <a:lnTo>
                  <a:pt x="33476" y="11887"/>
                </a:lnTo>
                <a:close/>
              </a:path>
              <a:path w="49530" h="43814">
                <a:moveTo>
                  <a:pt x="15736" y="11887"/>
                </a:moveTo>
                <a:lnTo>
                  <a:pt x="15954" y="11733"/>
                </a:lnTo>
                <a:lnTo>
                  <a:pt x="15736" y="11887"/>
                </a:lnTo>
                <a:close/>
              </a:path>
              <a:path w="49530" h="43814">
                <a:moveTo>
                  <a:pt x="47409" y="13627"/>
                </a:moveTo>
                <a:lnTo>
                  <a:pt x="35877" y="13627"/>
                </a:lnTo>
                <a:lnTo>
                  <a:pt x="35356" y="13195"/>
                </a:lnTo>
                <a:lnTo>
                  <a:pt x="33184" y="11735"/>
                </a:lnTo>
                <a:lnTo>
                  <a:pt x="33476" y="11887"/>
                </a:lnTo>
                <a:lnTo>
                  <a:pt x="46513" y="11887"/>
                </a:lnTo>
                <a:lnTo>
                  <a:pt x="47014" y="12776"/>
                </a:lnTo>
                <a:lnTo>
                  <a:pt x="47409" y="13627"/>
                </a:lnTo>
                <a:close/>
              </a:path>
              <a:path w="49530" h="43814">
                <a:moveTo>
                  <a:pt x="13271" y="13627"/>
                </a:moveTo>
                <a:lnTo>
                  <a:pt x="13791" y="13195"/>
                </a:lnTo>
                <a:lnTo>
                  <a:pt x="13513" y="13455"/>
                </a:lnTo>
                <a:lnTo>
                  <a:pt x="13271" y="13627"/>
                </a:lnTo>
                <a:close/>
              </a:path>
              <a:path w="49530" h="43814">
                <a:moveTo>
                  <a:pt x="13517" y="13453"/>
                </a:moveTo>
                <a:lnTo>
                  <a:pt x="13791" y="13195"/>
                </a:lnTo>
                <a:lnTo>
                  <a:pt x="13517" y="13453"/>
                </a:lnTo>
                <a:close/>
              </a:path>
              <a:path w="49530" h="43814">
                <a:moveTo>
                  <a:pt x="35633" y="13455"/>
                </a:moveTo>
                <a:lnTo>
                  <a:pt x="35262" y="13195"/>
                </a:lnTo>
                <a:lnTo>
                  <a:pt x="35633" y="13455"/>
                </a:lnTo>
                <a:close/>
              </a:path>
              <a:path w="49530" h="43814">
                <a:moveTo>
                  <a:pt x="35877" y="13627"/>
                </a:moveTo>
                <a:lnTo>
                  <a:pt x="35630" y="13453"/>
                </a:lnTo>
                <a:lnTo>
                  <a:pt x="35356" y="13195"/>
                </a:lnTo>
                <a:lnTo>
                  <a:pt x="35877" y="13627"/>
                </a:lnTo>
                <a:close/>
              </a:path>
              <a:path w="49530" h="43814">
                <a:moveTo>
                  <a:pt x="13332" y="13627"/>
                </a:moveTo>
                <a:lnTo>
                  <a:pt x="13517" y="13453"/>
                </a:lnTo>
                <a:lnTo>
                  <a:pt x="13332" y="13627"/>
                </a:lnTo>
                <a:close/>
              </a:path>
              <a:path w="49530" h="43814">
                <a:moveTo>
                  <a:pt x="47745" y="14401"/>
                </a:moveTo>
                <a:lnTo>
                  <a:pt x="36639" y="14401"/>
                </a:lnTo>
                <a:lnTo>
                  <a:pt x="36308" y="14071"/>
                </a:lnTo>
                <a:lnTo>
                  <a:pt x="35633" y="13455"/>
                </a:lnTo>
                <a:lnTo>
                  <a:pt x="35877" y="13627"/>
                </a:lnTo>
                <a:lnTo>
                  <a:pt x="47409" y="13627"/>
                </a:lnTo>
                <a:lnTo>
                  <a:pt x="47745" y="14401"/>
                </a:lnTo>
                <a:close/>
              </a:path>
              <a:path w="49530" h="43814">
                <a:moveTo>
                  <a:pt x="12671" y="14248"/>
                </a:moveTo>
                <a:lnTo>
                  <a:pt x="12826" y="14071"/>
                </a:lnTo>
                <a:lnTo>
                  <a:pt x="12671" y="14248"/>
                </a:lnTo>
                <a:close/>
              </a:path>
              <a:path w="49530" h="43814">
                <a:moveTo>
                  <a:pt x="36405" y="14181"/>
                </a:moveTo>
                <a:close/>
              </a:path>
              <a:path w="49530" h="43814">
                <a:moveTo>
                  <a:pt x="48117" y="15379"/>
                </a:moveTo>
                <a:lnTo>
                  <a:pt x="37451" y="15379"/>
                </a:lnTo>
                <a:lnTo>
                  <a:pt x="37159" y="14998"/>
                </a:lnTo>
                <a:lnTo>
                  <a:pt x="36405" y="14181"/>
                </a:lnTo>
                <a:lnTo>
                  <a:pt x="36639" y="14401"/>
                </a:lnTo>
                <a:lnTo>
                  <a:pt x="47745" y="14401"/>
                </a:lnTo>
                <a:lnTo>
                  <a:pt x="48117" y="15379"/>
                </a:lnTo>
                <a:close/>
              </a:path>
              <a:path w="49530" h="43814">
                <a:moveTo>
                  <a:pt x="12538" y="14401"/>
                </a:moveTo>
                <a:lnTo>
                  <a:pt x="12671" y="14248"/>
                </a:lnTo>
                <a:lnTo>
                  <a:pt x="12538" y="14401"/>
                </a:lnTo>
                <a:close/>
              </a:path>
              <a:path w="49530" h="43814">
                <a:moveTo>
                  <a:pt x="11799" y="15246"/>
                </a:moveTo>
                <a:lnTo>
                  <a:pt x="11975" y="14998"/>
                </a:lnTo>
                <a:lnTo>
                  <a:pt x="11799" y="15246"/>
                </a:lnTo>
                <a:close/>
              </a:path>
              <a:path w="49530" h="43814">
                <a:moveTo>
                  <a:pt x="37335" y="15246"/>
                </a:moveTo>
                <a:lnTo>
                  <a:pt x="37118" y="14998"/>
                </a:lnTo>
                <a:lnTo>
                  <a:pt x="37335" y="15246"/>
                </a:lnTo>
                <a:close/>
              </a:path>
              <a:path w="49530" h="43814">
                <a:moveTo>
                  <a:pt x="11705" y="15379"/>
                </a:moveTo>
                <a:lnTo>
                  <a:pt x="11799" y="15246"/>
                </a:lnTo>
                <a:lnTo>
                  <a:pt x="11705" y="15379"/>
                </a:lnTo>
                <a:close/>
              </a:path>
              <a:path w="49530" h="43814">
                <a:moveTo>
                  <a:pt x="48427" y="16395"/>
                </a:moveTo>
                <a:lnTo>
                  <a:pt x="38150" y="16395"/>
                </a:lnTo>
                <a:lnTo>
                  <a:pt x="37883" y="15976"/>
                </a:lnTo>
                <a:lnTo>
                  <a:pt x="37335" y="15246"/>
                </a:lnTo>
                <a:lnTo>
                  <a:pt x="37451" y="15379"/>
                </a:lnTo>
                <a:lnTo>
                  <a:pt x="48117" y="15379"/>
                </a:lnTo>
                <a:lnTo>
                  <a:pt x="48427" y="16395"/>
                </a:lnTo>
                <a:close/>
              </a:path>
              <a:path w="49530" h="43814">
                <a:moveTo>
                  <a:pt x="10985" y="16395"/>
                </a:moveTo>
                <a:lnTo>
                  <a:pt x="11251" y="15976"/>
                </a:lnTo>
                <a:lnTo>
                  <a:pt x="11133" y="16186"/>
                </a:lnTo>
                <a:lnTo>
                  <a:pt x="10985" y="16395"/>
                </a:lnTo>
                <a:close/>
              </a:path>
              <a:path w="49530" h="43814">
                <a:moveTo>
                  <a:pt x="11133" y="16186"/>
                </a:moveTo>
                <a:lnTo>
                  <a:pt x="11251" y="15976"/>
                </a:lnTo>
                <a:lnTo>
                  <a:pt x="11133" y="16186"/>
                </a:lnTo>
                <a:close/>
              </a:path>
              <a:path w="49530" h="43814">
                <a:moveTo>
                  <a:pt x="38002" y="16186"/>
                </a:moveTo>
                <a:lnTo>
                  <a:pt x="37853" y="15976"/>
                </a:lnTo>
                <a:lnTo>
                  <a:pt x="38002" y="16186"/>
                </a:lnTo>
                <a:close/>
              </a:path>
              <a:path w="49530" h="43814">
                <a:moveTo>
                  <a:pt x="38150" y="16395"/>
                </a:moveTo>
                <a:lnTo>
                  <a:pt x="38002" y="16186"/>
                </a:lnTo>
                <a:lnTo>
                  <a:pt x="37883" y="15976"/>
                </a:lnTo>
                <a:lnTo>
                  <a:pt x="38150" y="16395"/>
                </a:lnTo>
                <a:close/>
              </a:path>
              <a:path w="49530" h="43814">
                <a:moveTo>
                  <a:pt x="11015" y="16395"/>
                </a:moveTo>
                <a:lnTo>
                  <a:pt x="11133" y="16186"/>
                </a:lnTo>
                <a:lnTo>
                  <a:pt x="11015" y="16395"/>
                </a:lnTo>
                <a:close/>
              </a:path>
              <a:path w="49530" h="43814">
                <a:moveTo>
                  <a:pt x="48716" y="17462"/>
                </a:moveTo>
                <a:lnTo>
                  <a:pt x="38721" y="17462"/>
                </a:lnTo>
                <a:lnTo>
                  <a:pt x="38493" y="16992"/>
                </a:lnTo>
                <a:lnTo>
                  <a:pt x="38002" y="16186"/>
                </a:lnTo>
                <a:lnTo>
                  <a:pt x="38150" y="16395"/>
                </a:lnTo>
                <a:lnTo>
                  <a:pt x="48427" y="16395"/>
                </a:lnTo>
                <a:lnTo>
                  <a:pt x="48589" y="16929"/>
                </a:lnTo>
                <a:lnTo>
                  <a:pt x="48716" y="17462"/>
                </a:lnTo>
                <a:close/>
              </a:path>
              <a:path w="49530" h="43814">
                <a:moveTo>
                  <a:pt x="10413" y="17462"/>
                </a:moveTo>
                <a:lnTo>
                  <a:pt x="10642" y="16992"/>
                </a:lnTo>
                <a:lnTo>
                  <a:pt x="10524" y="17266"/>
                </a:lnTo>
                <a:lnTo>
                  <a:pt x="10413" y="17462"/>
                </a:lnTo>
                <a:close/>
              </a:path>
              <a:path w="49530" h="43814">
                <a:moveTo>
                  <a:pt x="10533" y="17250"/>
                </a:moveTo>
                <a:lnTo>
                  <a:pt x="10642" y="16992"/>
                </a:lnTo>
                <a:lnTo>
                  <a:pt x="10533" y="17250"/>
                </a:lnTo>
                <a:close/>
              </a:path>
              <a:path w="49530" h="43814">
                <a:moveTo>
                  <a:pt x="38611" y="17266"/>
                </a:moveTo>
                <a:lnTo>
                  <a:pt x="38456" y="16992"/>
                </a:lnTo>
                <a:lnTo>
                  <a:pt x="38611" y="17266"/>
                </a:lnTo>
                <a:close/>
              </a:path>
              <a:path w="49530" h="43814">
                <a:moveTo>
                  <a:pt x="38721" y="17462"/>
                </a:moveTo>
                <a:lnTo>
                  <a:pt x="38611" y="17266"/>
                </a:lnTo>
                <a:lnTo>
                  <a:pt x="38493" y="16992"/>
                </a:lnTo>
                <a:lnTo>
                  <a:pt x="38721" y="17462"/>
                </a:lnTo>
                <a:close/>
              </a:path>
              <a:path w="49530" h="43814">
                <a:moveTo>
                  <a:pt x="10443" y="17462"/>
                </a:moveTo>
                <a:lnTo>
                  <a:pt x="10533" y="17250"/>
                </a:lnTo>
                <a:lnTo>
                  <a:pt x="10443" y="17462"/>
                </a:lnTo>
                <a:close/>
              </a:path>
              <a:path w="49530" h="43814">
                <a:moveTo>
                  <a:pt x="48915" y="18554"/>
                </a:moveTo>
                <a:lnTo>
                  <a:pt x="39166" y="18554"/>
                </a:lnTo>
                <a:lnTo>
                  <a:pt x="38975" y="18046"/>
                </a:lnTo>
                <a:lnTo>
                  <a:pt x="38611" y="17266"/>
                </a:lnTo>
                <a:lnTo>
                  <a:pt x="38721" y="17462"/>
                </a:lnTo>
                <a:lnTo>
                  <a:pt x="48716" y="17462"/>
                </a:lnTo>
                <a:lnTo>
                  <a:pt x="48915" y="18554"/>
                </a:lnTo>
                <a:close/>
              </a:path>
              <a:path w="49530" h="43814">
                <a:moveTo>
                  <a:pt x="9981" y="18554"/>
                </a:moveTo>
                <a:lnTo>
                  <a:pt x="10159" y="18046"/>
                </a:lnTo>
                <a:lnTo>
                  <a:pt x="10072" y="18340"/>
                </a:lnTo>
                <a:lnTo>
                  <a:pt x="9981" y="18554"/>
                </a:lnTo>
                <a:close/>
              </a:path>
              <a:path w="49530" h="43814">
                <a:moveTo>
                  <a:pt x="10072" y="18340"/>
                </a:moveTo>
                <a:lnTo>
                  <a:pt x="10159" y="18046"/>
                </a:lnTo>
                <a:lnTo>
                  <a:pt x="10072" y="18340"/>
                </a:lnTo>
                <a:close/>
              </a:path>
              <a:path w="49530" h="43814">
                <a:moveTo>
                  <a:pt x="39044" y="18271"/>
                </a:moveTo>
                <a:lnTo>
                  <a:pt x="38947" y="18046"/>
                </a:lnTo>
                <a:lnTo>
                  <a:pt x="39044" y="18271"/>
                </a:lnTo>
                <a:close/>
              </a:path>
              <a:path w="49530" h="43814">
                <a:moveTo>
                  <a:pt x="49082" y="19672"/>
                </a:moveTo>
                <a:lnTo>
                  <a:pt x="39471" y="19672"/>
                </a:lnTo>
                <a:lnTo>
                  <a:pt x="39344" y="19138"/>
                </a:lnTo>
                <a:lnTo>
                  <a:pt x="39044" y="18271"/>
                </a:lnTo>
                <a:lnTo>
                  <a:pt x="39166" y="18554"/>
                </a:lnTo>
                <a:lnTo>
                  <a:pt x="48915" y="18554"/>
                </a:lnTo>
                <a:lnTo>
                  <a:pt x="49021" y="19138"/>
                </a:lnTo>
                <a:lnTo>
                  <a:pt x="49082" y="19672"/>
                </a:lnTo>
                <a:close/>
              </a:path>
              <a:path w="49530" h="43814">
                <a:moveTo>
                  <a:pt x="10008" y="18554"/>
                </a:moveTo>
                <a:lnTo>
                  <a:pt x="10072" y="18340"/>
                </a:lnTo>
                <a:lnTo>
                  <a:pt x="10008" y="18554"/>
                </a:lnTo>
                <a:close/>
              </a:path>
              <a:path w="49530" h="43814">
                <a:moveTo>
                  <a:pt x="9754" y="19411"/>
                </a:moveTo>
                <a:lnTo>
                  <a:pt x="9803" y="19138"/>
                </a:lnTo>
                <a:lnTo>
                  <a:pt x="9754" y="19411"/>
                </a:lnTo>
                <a:close/>
              </a:path>
              <a:path w="49530" h="43814">
                <a:moveTo>
                  <a:pt x="39391" y="19411"/>
                </a:moveTo>
                <a:lnTo>
                  <a:pt x="39308" y="19138"/>
                </a:lnTo>
                <a:lnTo>
                  <a:pt x="39391" y="19411"/>
                </a:lnTo>
                <a:close/>
              </a:path>
              <a:path w="49530" h="43814">
                <a:moveTo>
                  <a:pt x="49150" y="20815"/>
                </a:moveTo>
                <a:lnTo>
                  <a:pt x="39636" y="20815"/>
                </a:lnTo>
                <a:lnTo>
                  <a:pt x="39572" y="20269"/>
                </a:lnTo>
                <a:lnTo>
                  <a:pt x="39391" y="19411"/>
                </a:lnTo>
                <a:lnTo>
                  <a:pt x="39471" y="19672"/>
                </a:lnTo>
                <a:lnTo>
                  <a:pt x="49082" y="19672"/>
                </a:lnTo>
                <a:lnTo>
                  <a:pt x="49150" y="20815"/>
                </a:lnTo>
                <a:close/>
              </a:path>
              <a:path w="49530" h="43814">
                <a:moveTo>
                  <a:pt x="9706" y="19672"/>
                </a:moveTo>
                <a:lnTo>
                  <a:pt x="9754" y="19411"/>
                </a:lnTo>
                <a:lnTo>
                  <a:pt x="9706" y="19672"/>
                </a:lnTo>
                <a:close/>
              </a:path>
              <a:path w="49530" h="43814">
                <a:moveTo>
                  <a:pt x="9545" y="20560"/>
                </a:moveTo>
                <a:lnTo>
                  <a:pt x="9562" y="20269"/>
                </a:lnTo>
                <a:lnTo>
                  <a:pt x="9545" y="20560"/>
                </a:lnTo>
                <a:close/>
              </a:path>
              <a:path w="49530" h="43814">
                <a:moveTo>
                  <a:pt x="39588" y="20543"/>
                </a:moveTo>
                <a:lnTo>
                  <a:pt x="39541" y="20269"/>
                </a:lnTo>
                <a:lnTo>
                  <a:pt x="39588" y="20543"/>
                </a:lnTo>
                <a:close/>
              </a:path>
              <a:path w="49530" h="43814">
                <a:moveTo>
                  <a:pt x="49186" y="21996"/>
                </a:moveTo>
                <a:lnTo>
                  <a:pt x="39674" y="21996"/>
                </a:lnTo>
                <a:lnTo>
                  <a:pt x="39674" y="21437"/>
                </a:lnTo>
                <a:lnTo>
                  <a:pt x="39588" y="20543"/>
                </a:lnTo>
                <a:lnTo>
                  <a:pt x="39636" y="20815"/>
                </a:lnTo>
                <a:lnTo>
                  <a:pt x="49150" y="20815"/>
                </a:lnTo>
                <a:lnTo>
                  <a:pt x="49186" y="21996"/>
                </a:lnTo>
                <a:close/>
              </a:path>
              <a:path w="49530" h="43814">
                <a:moveTo>
                  <a:pt x="9530" y="20815"/>
                </a:moveTo>
                <a:lnTo>
                  <a:pt x="9545" y="20560"/>
                </a:lnTo>
                <a:lnTo>
                  <a:pt x="9530" y="20815"/>
                </a:lnTo>
                <a:close/>
              </a:path>
              <a:path w="49530" h="43814">
                <a:moveTo>
                  <a:pt x="9477" y="21717"/>
                </a:moveTo>
                <a:lnTo>
                  <a:pt x="9461" y="21437"/>
                </a:lnTo>
                <a:lnTo>
                  <a:pt x="9477" y="21717"/>
                </a:lnTo>
                <a:close/>
              </a:path>
              <a:path w="49530" h="43814">
                <a:moveTo>
                  <a:pt x="39657" y="21717"/>
                </a:moveTo>
                <a:lnTo>
                  <a:pt x="39641" y="21437"/>
                </a:lnTo>
                <a:lnTo>
                  <a:pt x="39657" y="21717"/>
                </a:lnTo>
                <a:close/>
              </a:path>
              <a:path w="49530" h="43814">
                <a:moveTo>
                  <a:pt x="9493" y="21996"/>
                </a:moveTo>
                <a:lnTo>
                  <a:pt x="9477" y="21717"/>
                </a:lnTo>
                <a:lnTo>
                  <a:pt x="9493" y="21996"/>
                </a:lnTo>
                <a:close/>
              </a:path>
              <a:path w="49530" h="43814">
                <a:moveTo>
                  <a:pt x="49118" y="23164"/>
                </a:moveTo>
                <a:lnTo>
                  <a:pt x="39572" y="23164"/>
                </a:lnTo>
                <a:lnTo>
                  <a:pt x="39636" y="22606"/>
                </a:lnTo>
                <a:lnTo>
                  <a:pt x="39657" y="21717"/>
                </a:lnTo>
                <a:lnTo>
                  <a:pt x="39674" y="21996"/>
                </a:lnTo>
                <a:lnTo>
                  <a:pt x="49186" y="21996"/>
                </a:lnTo>
                <a:lnTo>
                  <a:pt x="49118" y="23164"/>
                </a:lnTo>
                <a:close/>
              </a:path>
              <a:path w="49530" h="43814">
                <a:moveTo>
                  <a:pt x="9544" y="22857"/>
                </a:moveTo>
                <a:lnTo>
                  <a:pt x="9499" y="22606"/>
                </a:lnTo>
                <a:lnTo>
                  <a:pt x="9544" y="22857"/>
                </a:lnTo>
                <a:close/>
              </a:path>
              <a:path w="49530" h="43814">
                <a:moveTo>
                  <a:pt x="39589" y="22874"/>
                </a:moveTo>
                <a:lnTo>
                  <a:pt x="39605" y="22606"/>
                </a:lnTo>
                <a:lnTo>
                  <a:pt x="39589" y="22874"/>
                </a:lnTo>
                <a:close/>
              </a:path>
              <a:path w="49530" h="43814">
                <a:moveTo>
                  <a:pt x="9600" y="23164"/>
                </a:moveTo>
                <a:lnTo>
                  <a:pt x="9544" y="22857"/>
                </a:lnTo>
                <a:lnTo>
                  <a:pt x="9600" y="23164"/>
                </a:lnTo>
                <a:close/>
              </a:path>
              <a:path w="49530" h="43814">
                <a:moveTo>
                  <a:pt x="49019" y="24295"/>
                </a:moveTo>
                <a:lnTo>
                  <a:pt x="39344" y="24295"/>
                </a:lnTo>
                <a:lnTo>
                  <a:pt x="39471" y="23761"/>
                </a:lnTo>
                <a:lnTo>
                  <a:pt x="39589" y="22874"/>
                </a:lnTo>
                <a:lnTo>
                  <a:pt x="39572" y="23164"/>
                </a:lnTo>
                <a:lnTo>
                  <a:pt x="49118" y="23164"/>
                </a:lnTo>
                <a:lnTo>
                  <a:pt x="49019" y="24295"/>
                </a:lnTo>
                <a:close/>
              </a:path>
              <a:path w="49530" h="43814">
                <a:moveTo>
                  <a:pt x="9755" y="24025"/>
                </a:moveTo>
                <a:lnTo>
                  <a:pt x="9676" y="23761"/>
                </a:lnTo>
                <a:lnTo>
                  <a:pt x="9755" y="24025"/>
                </a:lnTo>
                <a:close/>
              </a:path>
              <a:path w="49530" h="43814">
                <a:moveTo>
                  <a:pt x="39390" y="24025"/>
                </a:moveTo>
                <a:lnTo>
                  <a:pt x="39436" y="23761"/>
                </a:lnTo>
                <a:lnTo>
                  <a:pt x="39390" y="24025"/>
                </a:lnTo>
                <a:close/>
              </a:path>
              <a:path w="49530" h="43814">
                <a:moveTo>
                  <a:pt x="48822" y="25387"/>
                </a:moveTo>
                <a:lnTo>
                  <a:pt x="38975" y="25387"/>
                </a:lnTo>
                <a:lnTo>
                  <a:pt x="39166" y="24879"/>
                </a:lnTo>
                <a:lnTo>
                  <a:pt x="39390" y="24025"/>
                </a:lnTo>
                <a:lnTo>
                  <a:pt x="39344" y="24295"/>
                </a:lnTo>
                <a:lnTo>
                  <a:pt x="49019" y="24295"/>
                </a:lnTo>
                <a:lnTo>
                  <a:pt x="48822" y="25387"/>
                </a:lnTo>
                <a:close/>
              </a:path>
              <a:path w="49530" h="43814">
                <a:moveTo>
                  <a:pt x="9835" y="24295"/>
                </a:moveTo>
                <a:lnTo>
                  <a:pt x="9755" y="24025"/>
                </a:lnTo>
                <a:lnTo>
                  <a:pt x="9835" y="24295"/>
                </a:lnTo>
                <a:close/>
              </a:path>
              <a:path w="49530" h="43814">
                <a:moveTo>
                  <a:pt x="10072" y="25093"/>
                </a:moveTo>
                <a:lnTo>
                  <a:pt x="9981" y="24879"/>
                </a:lnTo>
                <a:lnTo>
                  <a:pt x="10072" y="25093"/>
                </a:lnTo>
                <a:close/>
              </a:path>
              <a:path w="49530" h="43814">
                <a:moveTo>
                  <a:pt x="39044" y="25162"/>
                </a:moveTo>
                <a:lnTo>
                  <a:pt x="39130" y="24879"/>
                </a:lnTo>
                <a:lnTo>
                  <a:pt x="39044" y="25162"/>
                </a:lnTo>
                <a:close/>
              </a:path>
              <a:path w="49530" h="43814">
                <a:moveTo>
                  <a:pt x="38975" y="25387"/>
                </a:moveTo>
                <a:lnTo>
                  <a:pt x="39044" y="25162"/>
                </a:lnTo>
                <a:lnTo>
                  <a:pt x="39166" y="24879"/>
                </a:lnTo>
                <a:lnTo>
                  <a:pt x="38975" y="25387"/>
                </a:lnTo>
                <a:close/>
              </a:path>
              <a:path w="49530" h="43814">
                <a:moveTo>
                  <a:pt x="10196" y="25387"/>
                </a:moveTo>
                <a:lnTo>
                  <a:pt x="10072" y="25093"/>
                </a:lnTo>
                <a:lnTo>
                  <a:pt x="10196" y="25387"/>
                </a:lnTo>
                <a:close/>
              </a:path>
              <a:path w="49530" h="43814">
                <a:moveTo>
                  <a:pt x="48604" y="26441"/>
                </a:moveTo>
                <a:lnTo>
                  <a:pt x="38493" y="26441"/>
                </a:lnTo>
                <a:lnTo>
                  <a:pt x="38721" y="25971"/>
                </a:lnTo>
                <a:lnTo>
                  <a:pt x="39044" y="25162"/>
                </a:lnTo>
                <a:lnTo>
                  <a:pt x="38975" y="25387"/>
                </a:lnTo>
                <a:lnTo>
                  <a:pt x="48822" y="25387"/>
                </a:lnTo>
                <a:lnTo>
                  <a:pt x="48716" y="25971"/>
                </a:lnTo>
                <a:lnTo>
                  <a:pt x="48604" y="26441"/>
                </a:lnTo>
                <a:close/>
              </a:path>
              <a:path w="49530" h="43814">
                <a:moveTo>
                  <a:pt x="10642" y="26441"/>
                </a:moveTo>
                <a:lnTo>
                  <a:pt x="10413" y="25971"/>
                </a:lnTo>
                <a:lnTo>
                  <a:pt x="10533" y="26183"/>
                </a:lnTo>
                <a:lnTo>
                  <a:pt x="10642" y="26441"/>
                </a:lnTo>
                <a:close/>
              </a:path>
              <a:path w="49530" h="43814">
                <a:moveTo>
                  <a:pt x="10533" y="26183"/>
                </a:moveTo>
                <a:lnTo>
                  <a:pt x="10413" y="25971"/>
                </a:lnTo>
                <a:lnTo>
                  <a:pt x="10533" y="26183"/>
                </a:lnTo>
                <a:close/>
              </a:path>
              <a:path w="49530" h="43814">
                <a:moveTo>
                  <a:pt x="38611" y="26167"/>
                </a:moveTo>
                <a:lnTo>
                  <a:pt x="38695" y="25971"/>
                </a:lnTo>
                <a:lnTo>
                  <a:pt x="38611" y="26167"/>
                </a:lnTo>
                <a:close/>
              </a:path>
              <a:path w="49530" h="43814">
                <a:moveTo>
                  <a:pt x="38493" y="26441"/>
                </a:moveTo>
                <a:lnTo>
                  <a:pt x="38604" y="26183"/>
                </a:lnTo>
                <a:lnTo>
                  <a:pt x="38721" y="25971"/>
                </a:lnTo>
                <a:lnTo>
                  <a:pt x="38493" y="26441"/>
                </a:lnTo>
                <a:close/>
              </a:path>
              <a:path w="49530" h="43814">
                <a:moveTo>
                  <a:pt x="48299" y="27457"/>
                </a:moveTo>
                <a:lnTo>
                  <a:pt x="37883" y="27457"/>
                </a:lnTo>
                <a:lnTo>
                  <a:pt x="38150" y="27038"/>
                </a:lnTo>
                <a:lnTo>
                  <a:pt x="38611" y="26167"/>
                </a:lnTo>
                <a:lnTo>
                  <a:pt x="38493" y="26441"/>
                </a:lnTo>
                <a:lnTo>
                  <a:pt x="48604" y="26441"/>
                </a:lnTo>
                <a:lnTo>
                  <a:pt x="48299" y="27457"/>
                </a:lnTo>
                <a:close/>
              </a:path>
              <a:path w="49530" h="43814">
                <a:moveTo>
                  <a:pt x="10678" y="26441"/>
                </a:moveTo>
                <a:lnTo>
                  <a:pt x="10533" y="26183"/>
                </a:lnTo>
                <a:lnTo>
                  <a:pt x="10678" y="26441"/>
                </a:lnTo>
                <a:close/>
              </a:path>
              <a:path w="49530" h="43814">
                <a:moveTo>
                  <a:pt x="11251" y="27457"/>
                </a:moveTo>
                <a:lnTo>
                  <a:pt x="10985" y="27038"/>
                </a:lnTo>
                <a:lnTo>
                  <a:pt x="11133" y="27247"/>
                </a:lnTo>
                <a:lnTo>
                  <a:pt x="11251" y="27457"/>
                </a:lnTo>
                <a:close/>
              </a:path>
              <a:path w="49530" h="43814">
                <a:moveTo>
                  <a:pt x="11133" y="27247"/>
                </a:moveTo>
                <a:lnTo>
                  <a:pt x="10985" y="27038"/>
                </a:lnTo>
                <a:lnTo>
                  <a:pt x="11133" y="27247"/>
                </a:lnTo>
                <a:close/>
              </a:path>
              <a:path w="49530" h="43814">
                <a:moveTo>
                  <a:pt x="38002" y="27247"/>
                </a:moveTo>
                <a:lnTo>
                  <a:pt x="38120" y="27038"/>
                </a:lnTo>
                <a:lnTo>
                  <a:pt x="38002" y="27247"/>
                </a:lnTo>
                <a:close/>
              </a:path>
              <a:path w="49530" h="43814">
                <a:moveTo>
                  <a:pt x="37883" y="27457"/>
                </a:moveTo>
                <a:lnTo>
                  <a:pt x="38002" y="27247"/>
                </a:lnTo>
                <a:lnTo>
                  <a:pt x="38150" y="27038"/>
                </a:lnTo>
                <a:lnTo>
                  <a:pt x="37883" y="27457"/>
                </a:lnTo>
                <a:close/>
              </a:path>
              <a:path w="49530" h="43814">
                <a:moveTo>
                  <a:pt x="11282" y="27457"/>
                </a:moveTo>
                <a:lnTo>
                  <a:pt x="11133" y="27247"/>
                </a:lnTo>
                <a:lnTo>
                  <a:pt x="11282" y="27457"/>
                </a:lnTo>
                <a:close/>
              </a:path>
              <a:path w="49530" h="43814">
                <a:moveTo>
                  <a:pt x="47987" y="28435"/>
                </a:moveTo>
                <a:lnTo>
                  <a:pt x="37159" y="28435"/>
                </a:lnTo>
                <a:lnTo>
                  <a:pt x="37451" y="28054"/>
                </a:lnTo>
                <a:lnTo>
                  <a:pt x="38002" y="27247"/>
                </a:lnTo>
                <a:lnTo>
                  <a:pt x="37883" y="27457"/>
                </a:lnTo>
                <a:lnTo>
                  <a:pt x="48299" y="27457"/>
                </a:lnTo>
                <a:lnTo>
                  <a:pt x="47987" y="28435"/>
                </a:lnTo>
                <a:close/>
              </a:path>
              <a:path w="49530" h="43814">
                <a:moveTo>
                  <a:pt x="11799" y="28187"/>
                </a:moveTo>
                <a:lnTo>
                  <a:pt x="11683" y="28054"/>
                </a:lnTo>
                <a:lnTo>
                  <a:pt x="11799" y="28187"/>
                </a:lnTo>
                <a:close/>
              </a:path>
              <a:path w="49530" h="43814">
                <a:moveTo>
                  <a:pt x="37335" y="28187"/>
                </a:moveTo>
                <a:lnTo>
                  <a:pt x="37429" y="28054"/>
                </a:lnTo>
                <a:lnTo>
                  <a:pt x="37335" y="28187"/>
                </a:lnTo>
                <a:close/>
              </a:path>
              <a:path w="49530" h="43814">
                <a:moveTo>
                  <a:pt x="12016" y="28435"/>
                </a:moveTo>
                <a:lnTo>
                  <a:pt x="11799" y="28187"/>
                </a:lnTo>
                <a:lnTo>
                  <a:pt x="12016" y="28435"/>
                </a:lnTo>
                <a:close/>
              </a:path>
              <a:path w="49530" h="43814">
                <a:moveTo>
                  <a:pt x="47602" y="29362"/>
                </a:moveTo>
                <a:lnTo>
                  <a:pt x="36308" y="29362"/>
                </a:lnTo>
                <a:lnTo>
                  <a:pt x="36639" y="29032"/>
                </a:lnTo>
                <a:lnTo>
                  <a:pt x="37335" y="28187"/>
                </a:lnTo>
                <a:lnTo>
                  <a:pt x="37159" y="28435"/>
                </a:lnTo>
                <a:lnTo>
                  <a:pt x="47987" y="28435"/>
                </a:lnTo>
                <a:lnTo>
                  <a:pt x="47602" y="29362"/>
                </a:lnTo>
                <a:close/>
              </a:path>
              <a:path w="49530" h="43814">
                <a:moveTo>
                  <a:pt x="12664" y="29176"/>
                </a:moveTo>
                <a:lnTo>
                  <a:pt x="12509" y="29032"/>
                </a:lnTo>
                <a:lnTo>
                  <a:pt x="12664" y="29176"/>
                </a:lnTo>
                <a:close/>
              </a:path>
              <a:path w="49530" h="43814">
                <a:moveTo>
                  <a:pt x="36415" y="29239"/>
                </a:moveTo>
                <a:lnTo>
                  <a:pt x="36597" y="29032"/>
                </a:lnTo>
                <a:lnTo>
                  <a:pt x="36415" y="29239"/>
                </a:lnTo>
                <a:close/>
              </a:path>
              <a:path w="49530" h="43814">
                <a:moveTo>
                  <a:pt x="12863" y="29362"/>
                </a:moveTo>
                <a:lnTo>
                  <a:pt x="12664" y="29176"/>
                </a:lnTo>
                <a:lnTo>
                  <a:pt x="12863" y="29362"/>
                </a:lnTo>
                <a:close/>
              </a:path>
              <a:path w="49530" h="43814">
                <a:moveTo>
                  <a:pt x="47225" y="30225"/>
                </a:moveTo>
                <a:lnTo>
                  <a:pt x="35356" y="30225"/>
                </a:lnTo>
                <a:lnTo>
                  <a:pt x="35877" y="29806"/>
                </a:lnTo>
                <a:lnTo>
                  <a:pt x="36415" y="29239"/>
                </a:lnTo>
                <a:lnTo>
                  <a:pt x="47602" y="29362"/>
                </a:lnTo>
                <a:lnTo>
                  <a:pt x="47225" y="30225"/>
                </a:lnTo>
                <a:close/>
              </a:path>
              <a:path w="49530" h="43814">
                <a:moveTo>
                  <a:pt x="13791" y="30225"/>
                </a:moveTo>
                <a:lnTo>
                  <a:pt x="13271" y="29806"/>
                </a:lnTo>
                <a:lnTo>
                  <a:pt x="13562" y="30012"/>
                </a:lnTo>
                <a:lnTo>
                  <a:pt x="13791" y="30225"/>
                </a:lnTo>
                <a:close/>
              </a:path>
              <a:path w="49530" h="43814">
                <a:moveTo>
                  <a:pt x="13562" y="30012"/>
                </a:moveTo>
                <a:lnTo>
                  <a:pt x="13271" y="29806"/>
                </a:lnTo>
                <a:lnTo>
                  <a:pt x="13562" y="30012"/>
                </a:lnTo>
                <a:close/>
              </a:path>
              <a:path w="49530" h="43814">
                <a:moveTo>
                  <a:pt x="35589" y="30008"/>
                </a:moveTo>
                <a:lnTo>
                  <a:pt x="35806" y="29806"/>
                </a:lnTo>
                <a:lnTo>
                  <a:pt x="35589" y="30008"/>
                </a:lnTo>
                <a:close/>
              </a:path>
              <a:path w="49530" h="43814">
                <a:moveTo>
                  <a:pt x="35356" y="30225"/>
                </a:moveTo>
                <a:lnTo>
                  <a:pt x="35589" y="30008"/>
                </a:lnTo>
                <a:lnTo>
                  <a:pt x="35877" y="29806"/>
                </a:lnTo>
                <a:lnTo>
                  <a:pt x="35356" y="30225"/>
                </a:lnTo>
                <a:close/>
              </a:path>
              <a:path w="49530" h="43814">
                <a:moveTo>
                  <a:pt x="46327" y="31876"/>
                </a:moveTo>
                <a:lnTo>
                  <a:pt x="32930" y="31876"/>
                </a:lnTo>
                <a:lnTo>
                  <a:pt x="33476" y="31546"/>
                </a:lnTo>
                <a:lnTo>
                  <a:pt x="35589" y="30008"/>
                </a:lnTo>
                <a:lnTo>
                  <a:pt x="35356" y="30225"/>
                </a:lnTo>
                <a:lnTo>
                  <a:pt x="47225" y="30225"/>
                </a:lnTo>
                <a:lnTo>
                  <a:pt x="47014" y="30657"/>
                </a:lnTo>
                <a:lnTo>
                  <a:pt x="46327" y="31876"/>
                </a:lnTo>
                <a:close/>
              </a:path>
              <a:path w="49530" h="43814">
                <a:moveTo>
                  <a:pt x="13865" y="30225"/>
                </a:moveTo>
                <a:lnTo>
                  <a:pt x="13562" y="30012"/>
                </a:lnTo>
                <a:lnTo>
                  <a:pt x="13865" y="30225"/>
                </a:lnTo>
                <a:close/>
              </a:path>
              <a:path w="49530" h="43814">
                <a:moveTo>
                  <a:pt x="16204" y="31876"/>
                </a:moveTo>
                <a:lnTo>
                  <a:pt x="15658" y="31546"/>
                </a:lnTo>
                <a:lnTo>
                  <a:pt x="15954" y="31700"/>
                </a:lnTo>
                <a:lnTo>
                  <a:pt x="16204" y="31876"/>
                </a:lnTo>
                <a:close/>
              </a:path>
              <a:path w="49530" h="43814">
                <a:moveTo>
                  <a:pt x="15954" y="31700"/>
                </a:moveTo>
                <a:lnTo>
                  <a:pt x="15658" y="31546"/>
                </a:lnTo>
                <a:lnTo>
                  <a:pt x="15954" y="31700"/>
                </a:lnTo>
                <a:close/>
              </a:path>
              <a:path w="49530" h="43814">
                <a:moveTo>
                  <a:pt x="33184" y="31698"/>
                </a:moveTo>
                <a:lnTo>
                  <a:pt x="33400" y="31546"/>
                </a:lnTo>
                <a:lnTo>
                  <a:pt x="33184" y="31698"/>
                </a:lnTo>
                <a:close/>
              </a:path>
              <a:path w="49530" h="43814">
                <a:moveTo>
                  <a:pt x="32930" y="31876"/>
                </a:moveTo>
                <a:lnTo>
                  <a:pt x="33184" y="31698"/>
                </a:lnTo>
                <a:lnTo>
                  <a:pt x="33476" y="31546"/>
                </a:lnTo>
                <a:lnTo>
                  <a:pt x="32930" y="31876"/>
                </a:lnTo>
                <a:close/>
              </a:path>
              <a:path w="49530" h="43814">
                <a:moveTo>
                  <a:pt x="46015" y="32397"/>
                </a:moveTo>
                <a:lnTo>
                  <a:pt x="31838" y="32397"/>
                </a:lnTo>
                <a:lnTo>
                  <a:pt x="32219" y="32219"/>
                </a:lnTo>
                <a:lnTo>
                  <a:pt x="33184" y="31698"/>
                </a:lnTo>
                <a:lnTo>
                  <a:pt x="32930" y="31876"/>
                </a:lnTo>
                <a:lnTo>
                  <a:pt x="46327" y="31876"/>
                </a:lnTo>
                <a:lnTo>
                  <a:pt x="46015" y="32397"/>
                </a:lnTo>
                <a:close/>
              </a:path>
              <a:path w="49530" h="43814">
                <a:moveTo>
                  <a:pt x="16294" y="31876"/>
                </a:moveTo>
                <a:lnTo>
                  <a:pt x="15954" y="31700"/>
                </a:lnTo>
                <a:lnTo>
                  <a:pt x="16294" y="31876"/>
                </a:lnTo>
                <a:close/>
              </a:path>
              <a:path w="49530" h="43814">
                <a:moveTo>
                  <a:pt x="17102" y="32296"/>
                </a:moveTo>
                <a:lnTo>
                  <a:pt x="16915" y="32219"/>
                </a:lnTo>
                <a:lnTo>
                  <a:pt x="17102" y="32296"/>
                </a:lnTo>
                <a:close/>
              </a:path>
              <a:path w="49530" h="43814">
                <a:moveTo>
                  <a:pt x="32032" y="32296"/>
                </a:moveTo>
                <a:lnTo>
                  <a:pt x="32180" y="32219"/>
                </a:lnTo>
                <a:lnTo>
                  <a:pt x="32032" y="32296"/>
                </a:lnTo>
                <a:close/>
              </a:path>
              <a:path w="49530" h="43814">
                <a:moveTo>
                  <a:pt x="17347" y="32397"/>
                </a:moveTo>
                <a:lnTo>
                  <a:pt x="17102" y="32296"/>
                </a:lnTo>
                <a:lnTo>
                  <a:pt x="17347" y="32397"/>
                </a:lnTo>
                <a:close/>
              </a:path>
              <a:path w="49530" h="43814">
                <a:moveTo>
                  <a:pt x="45648" y="32931"/>
                </a:moveTo>
                <a:lnTo>
                  <a:pt x="30492" y="32931"/>
                </a:lnTo>
                <a:lnTo>
                  <a:pt x="30885" y="32791"/>
                </a:lnTo>
                <a:lnTo>
                  <a:pt x="32032" y="32296"/>
                </a:lnTo>
                <a:lnTo>
                  <a:pt x="31838" y="32397"/>
                </a:lnTo>
                <a:lnTo>
                  <a:pt x="46015" y="32397"/>
                </a:lnTo>
                <a:lnTo>
                  <a:pt x="45648" y="32931"/>
                </a:lnTo>
                <a:close/>
              </a:path>
              <a:path w="49530" h="43814">
                <a:moveTo>
                  <a:pt x="30660" y="32861"/>
                </a:moveTo>
                <a:lnTo>
                  <a:pt x="30831" y="32791"/>
                </a:lnTo>
                <a:lnTo>
                  <a:pt x="30660" y="32861"/>
                </a:lnTo>
                <a:close/>
              </a:path>
              <a:path w="49530" h="43814">
                <a:moveTo>
                  <a:pt x="18706" y="32931"/>
                </a:moveTo>
                <a:lnTo>
                  <a:pt x="18439" y="32847"/>
                </a:lnTo>
                <a:lnTo>
                  <a:pt x="18706" y="32931"/>
                </a:lnTo>
                <a:close/>
              </a:path>
              <a:path w="49530" h="43814">
                <a:moveTo>
                  <a:pt x="45342" y="33362"/>
                </a:moveTo>
                <a:lnTo>
                  <a:pt x="29057" y="33362"/>
                </a:lnTo>
                <a:lnTo>
                  <a:pt x="29450" y="33261"/>
                </a:lnTo>
                <a:lnTo>
                  <a:pt x="30660" y="32861"/>
                </a:lnTo>
                <a:lnTo>
                  <a:pt x="30492" y="32931"/>
                </a:lnTo>
                <a:lnTo>
                  <a:pt x="45648" y="32931"/>
                </a:lnTo>
                <a:lnTo>
                  <a:pt x="45342" y="33362"/>
                </a:lnTo>
                <a:close/>
              </a:path>
              <a:path w="49530" h="43814">
                <a:moveTo>
                  <a:pt x="19904" y="33308"/>
                </a:moveTo>
                <a:lnTo>
                  <a:pt x="19684" y="33261"/>
                </a:lnTo>
                <a:lnTo>
                  <a:pt x="19904" y="33308"/>
                </a:lnTo>
                <a:close/>
              </a:path>
              <a:path w="49530" h="43814">
                <a:moveTo>
                  <a:pt x="29234" y="33307"/>
                </a:moveTo>
                <a:lnTo>
                  <a:pt x="29382" y="33261"/>
                </a:lnTo>
                <a:lnTo>
                  <a:pt x="29234" y="33307"/>
                </a:lnTo>
                <a:close/>
              </a:path>
              <a:path w="49530" h="43814">
                <a:moveTo>
                  <a:pt x="45126" y="33667"/>
                </a:moveTo>
                <a:lnTo>
                  <a:pt x="27545" y="33667"/>
                </a:lnTo>
                <a:lnTo>
                  <a:pt x="27952" y="33604"/>
                </a:lnTo>
                <a:lnTo>
                  <a:pt x="29234" y="33307"/>
                </a:lnTo>
                <a:lnTo>
                  <a:pt x="29057" y="33362"/>
                </a:lnTo>
                <a:lnTo>
                  <a:pt x="45342" y="33362"/>
                </a:lnTo>
                <a:lnTo>
                  <a:pt x="45126" y="33667"/>
                </a:lnTo>
                <a:close/>
              </a:path>
              <a:path w="49530" h="43814">
                <a:moveTo>
                  <a:pt x="20160" y="33362"/>
                </a:moveTo>
                <a:lnTo>
                  <a:pt x="19904" y="33308"/>
                </a:lnTo>
                <a:lnTo>
                  <a:pt x="20160" y="33362"/>
                </a:lnTo>
                <a:close/>
              </a:path>
              <a:path w="49530" h="43814">
                <a:moveTo>
                  <a:pt x="21458" y="33639"/>
                </a:moveTo>
                <a:lnTo>
                  <a:pt x="21183" y="33604"/>
                </a:lnTo>
                <a:lnTo>
                  <a:pt x="21458" y="33639"/>
                </a:lnTo>
                <a:close/>
              </a:path>
              <a:path w="49530" h="43814">
                <a:moveTo>
                  <a:pt x="27677" y="33639"/>
                </a:moveTo>
                <a:lnTo>
                  <a:pt x="27843" y="33604"/>
                </a:lnTo>
                <a:lnTo>
                  <a:pt x="27677" y="33639"/>
                </a:lnTo>
                <a:close/>
              </a:path>
              <a:path w="49530" h="43814">
                <a:moveTo>
                  <a:pt x="44991" y="33858"/>
                </a:moveTo>
                <a:lnTo>
                  <a:pt x="25983" y="33858"/>
                </a:lnTo>
                <a:lnTo>
                  <a:pt x="26390" y="33820"/>
                </a:lnTo>
                <a:lnTo>
                  <a:pt x="27677" y="33639"/>
                </a:lnTo>
                <a:lnTo>
                  <a:pt x="27545" y="33667"/>
                </a:lnTo>
                <a:lnTo>
                  <a:pt x="45126" y="33667"/>
                </a:lnTo>
                <a:lnTo>
                  <a:pt x="44991" y="33858"/>
                </a:lnTo>
                <a:close/>
              </a:path>
              <a:path w="49530" h="43814">
                <a:moveTo>
                  <a:pt x="26222" y="33827"/>
                </a:moveTo>
                <a:lnTo>
                  <a:pt x="26390" y="33820"/>
                </a:lnTo>
                <a:lnTo>
                  <a:pt x="26222" y="33827"/>
                </a:lnTo>
                <a:close/>
              </a:path>
              <a:path w="49530" h="43814">
                <a:moveTo>
                  <a:pt x="23616" y="33858"/>
                </a:moveTo>
                <a:lnTo>
                  <a:pt x="23151" y="33858"/>
                </a:lnTo>
                <a:lnTo>
                  <a:pt x="22913" y="33827"/>
                </a:lnTo>
                <a:lnTo>
                  <a:pt x="23616" y="33858"/>
                </a:lnTo>
                <a:close/>
              </a:path>
              <a:path w="49530" h="43814">
                <a:moveTo>
                  <a:pt x="44955" y="33909"/>
                </a:moveTo>
                <a:lnTo>
                  <a:pt x="24567" y="33899"/>
                </a:lnTo>
                <a:lnTo>
                  <a:pt x="26222" y="33827"/>
                </a:lnTo>
                <a:lnTo>
                  <a:pt x="25983" y="33858"/>
                </a:lnTo>
                <a:lnTo>
                  <a:pt x="44991" y="338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812877" y="3707587"/>
            <a:ext cx="458121" cy="1358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250287" y="1891969"/>
            <a:ext cx="786765" cy="1494790"/>
          </a:xfrm>
          <a:custGeom>
            <a:avLst/>
            <a:gdLst/>
            <a:ahLst/>
            <a:cxnLst/>
            <a:rect l="l" t="t" r="r" b="b"/>
            <a:pathLst>
              <a:path w="786764" h="1494789">
                <a:moveTo>
                  <a:pt x="16916" y="1494523"/>
                </a:moveTo>
                <a:lnTo>
                  <a:pt x="0" y="1485760"/>
                </a:lnTo>
                <a:lnTo>
                  <a:pt x="769480" y="0"/>
                </a:lnTo>
                <a:lnTo>
                  <a:pt x="786396" y="8750"/>
                </a:lnTo>
                <a:lnTo>
                  <a:pt x="16916" y="14945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188464" y="3328415"/>
            <a:ext cx="146304" cy="1264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186304" y="3327349"/>
            <a:ext cx="149606" cy="12827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54591" y="1845741"/>
            <a:ext cx="563626" cy="76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748381" y="1907158"/>
            <a:ext cx="574040" cy="19050"/>
          </a:xfrm>
          <a:custGeom>
            <a:avLst/>
            <a:gdLst/>
            <a:ahLst/>
            <a:cxnLst/>
            <a:rect l="l" t="t" r="r" b="b"/>
            <a:pathLst>
              <a:path w="574039" h="19050">
                <a:moveTo>
                  <a:pt x="0" y="19050"/>
                </a:moveTo>
                <a:lnTo>
                  <a:pt x="573557" y="19050"/>
                </a:lnTo>
                <a:lnTo>
                  <a:pt x="573557" y="0"/>
                </a:lnTo>
                <a:lnTo>
                  <a:pt x="0" y="0"/>
                </a:lnTo>
                <a:lnTo>
                  <a:pt x="0" y="190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026879" y="191668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26879" y="205003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26879" y="218338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26879" y="231673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026879" y="245008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026879" y="258343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026879" y="271678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026879" y="285013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026879" y="298348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026879" y="311683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026879" y="325018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026879" y="3383534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026879" y="3516884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026879" y="3650234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026879" y="3783584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026879" y="3916934"/>
            <a:ext cx="19050" cy="42545"/>
          </a:xfrm>
          <a:custGeom>
            <a:avLst/>
            <a:gdLst/>
            <a:ahLst/>
            <a:cxnLst/>
            <a:rect l="l" t="t" r="r" b="b"/>
            <a:pathLst>
              <a:path w="19050" h="42545">
                <a:moveTo>
                  <a:pt x="19050" y="42367"/>
                </a:moveTo>
                <a:lnTo>
                  <a:pt x="0" y="42367"/>
                </a:lnTo>
                <a:lnTo>
                  <a:pt x="0" y="0"/>
                </a:lnTo>
                <a:lnTo>
                  <a:pt x="19050" y="0"/>
                </a:lnTo>
                <a:lnTo>
                  <a:pt x="19050" y="4236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2797327" y="2123694"/>
            <a:ext cx="19558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Times New Roman"/>
                <a:cs typeface="Times New Roman"/>
              </a:rPr>
              <a:t>θ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905429" y="2118271"/>
            <a:ext cx="133350" cy="51435"/>
          </a:xfrm>
          <a:custGeom>
            <a:avLst/>
            <a:gdLst/>
            <a:ahLst/>
            <a:cxnLst/>
            <a:rect l="l" t="t" r="r" b="b"/>
            <a:pathLst>
              <a:path w="133350" h="51435">
                <a:moveTo>
                  <a:pt x="76822" y="51066"/>
                </a:moveTo>
                <a:lnTo>
                  <a:pt x="36194" y="42506"/>
                </a:lnTo>
                <a:lnTo>
                  <a:pt x="5118" y="17729"/>
                </a:lnTo>
                <a:lnTo>
                  <a:pt x="0" y="10007"/>
                </a:lnTo>
                <a:lnTo>
                  <a:pt x="16205" y="0"/>
                </a:lnTo>
                <a:lnTo>
                  <a:pt x="18061" y="3009"/>
                </a:lnTo>
                <a:lnTo>
                  <a:pt x="18351" y="3479"/>
                </a:lnTo>
                <a:lnTo>
                  <a:pt x="20059" y="5880"/>
                </a:lnTo>
                <a:lnTo>
                  <a:pt x="20370" y="6324"/>
                </a:lnTo>
                <a:lnTo>
                  <a:pt x="22208" y="8597"/>
                </a:lnTo>
                <a:lnTo>
                  <a:pt x="24487" y="11175"/>
                </a:lnTo>
                <a:lnTo>
                  <a:pt x="26920" y="13614"/>
                </a:lnTo>
                <a:lnTo>
                  <a:pt x="27265" y="13957"/>
                </a:lnTo>
                <a:lnTo>
                  <a:pt x="29484" y="15913"/>
                </a:lnTo>
                <a:lnTo>
                  <a:pt x="32161" y="18059"/>
                </a:lnTo>
                <a:lnTo>
                  <a:pt x="32562" y="18376"/>
                </a:lnTo>
                <a:lnTo>
                  <a:pt x="34997" y="20065"/>
                </a:lnTo>
                <a:lnTo>
                  <a:pt x="37934" y="21920"/>
                </a:lnTo>
                <a:lnTo>
                  <a:pt x="41389" y="23863"/>
                </a:lnTo>
                <a:lnTo>
                  <a:pt x="44137" y="25184"/>
                </a:lnTo>
                <a:lnTo>
                  <a:pt x="47400" y="26593"/>
                </a:lnTo>
                <a:lnTo>
                  <a:pt x="47815" y="26771"/>
                </a:lnTo>
                <a:lnTo>
                  <a:pt x="50765" y="27838"/>
                </a:lnTo>
                <a:lnTo>
                  <a:pt x="54217" y="28930"/>
                </a:lnTo>
                <a:lnTo>
                  <a:pt x="58153" y="29959"/>
                </a:lnTo>
                <a:lnTo>
                  <a:pt x="61338" y="30619"/>
                </a:lnTo>
                <a:lnTo>
                  <a:pt x="61760" y="30708"/>
                </a:lnTo>
                <a:lnTo>
                  <a:pt x="65126" y="31229"/>
                </a:lnTo>
                <a:lnTo>
                  <a:pt x="64998" y="31229"/>
                </a:lnTo>
                <a:lnTo>
                  <a:pt x="69176" y="31699"/>
                </a:lnTo>
                <a:lnTo>
                  <a:pt x="72781" y="31927"/>
                </a:lnTo>
                <a:lnTo>
                  <a:pt x="72542" y="31927"/>
                </a:lnTo>
                <a:lnTo>
                  <a:pt x="76580" y="32011"/>
                </a:lnTo>
                <a:lnTo>
                  <a:pt x="76377" y="32016"/>
                </a:lnTo>
                <a:lnTo>
                  <a:pt x="131084" y="32016"/>
                </a:lnTo>
                <a:lnTo>
                  <a:pt x="95427" y="49390"/>
                </a:lnTo>
                <a:lnTo>
                  <a:pt x="81127" y="50965"/>
                </a:lnTo>
                <a:lnTo>
                  <a:pt x="76822" y="51066"/>
                </a:lnTo>
                <a:close/>
              </a:path>
              <a:path w="133350" h="51435">
                <a:moveTo>
                  <a:pt x="18376" y="3479"/>
                </a:moveTo>
                <a:lnTo>
                  <a:pt x="18171" y="3187"/>
                </a:lnTo>
                <a:lnTo>
                  <a:pt x="18376" y="3479"/>
                </a:lnTo>
                <a:close/>
              </a:path>
              <a:path w="133350" h="51435">
                <a:moveTo>
                  <a:pt x="20193" y="6072"/>
                </a:moveTo>
                <a:lnTo>
                  <a:pt x="20040" y="5880"/>
                </a:lnTo>
                <a:lnTo>
                  <a:pt x="20193" y="6072"/>
                </a:lnTo>
                <a:close/>
              </a:path>
              <a:path w="133350" h="51435">
                <a:moveTo>
                  <a:pt x="20395" y="6324"/>
                </a:moveTo>
                <a:lnTo>
                  <a:pt x="20193" y="6072"/>
                </a:lnTo>
                <a:lnTo>
                  <a:pt x="20395" y="6324"/>
                </a:lnTo>
                <a:close/>
              </a:path>
              <a:path w="133350" h="51435">
                <a:moveTo>
                  <a:pt x="22480" y="8938"/>
                </a:moveTo>
                <a:lnTo>
                  <a:pt x="22174" y="8597"/>
                </a:lnTo>
                <a:lnTo>
                  <a:pt x="22480" y="8938"/>
                </a:lnTo>
                <a:close/>
              </a:path>
              <a:path w="133350" h="51435">
                <a:moveTo>
                  <a:pt x="24710" y="11423"/>
                </a:moveTo>
                <a:lnTo>
                  <a:pt x="24460" y="11175"/>
                </a:lnTo>
                <a:lnTo>
                  <a:pt x="24710" y="11423"/>
                </a:lnTo>
                <a:close/>
              </a:path>
              <a:path w="133350" h="51435">
                <a:moveTo>
                  <a:pt x="27112" y="13804"/>
                </a:moveTo>
                <a:lnTo>
                  <a:pt x="26898" y="13614"/>
                </a:lnTo>
                <a:lnTo>
                  <a:pt x="27112" y="13804"/>
                </a:lnTo>
                <a:close/>
              </a:path>
              <a:path w="133350" h="51435">
                <a:moveTo>
                  <a:pt x="29756" y="16154"/>
                </a:moveTo>
                <a:lnTo>
                  <a:pt x="29451" y="15913"/>
                </a:lnTo>
                <a:lnTo>
                  <a:pt x="29756" y="16154"/>
                </a:lnTo>
                <a:close/>
              </a:path>
              <a:path w="133350" h="51435">
                <a:moveTo>
                  <a:pt x="32595" y="18376"/>
                </a:moveTo>
                <a:lnTo>
                  <a:pt x="32305" y="18173"/>
                </a:lnTo>
                <a:lnTo>
                  <a:pt x="32595" y="18376"/>
                </a:lnTo>
                <a:close/>
              </a:path>
              <a:path w="133350" h="51435">
                <a:moveTo>
                  <a:pt x="125157" y="21221"/>
                </a:moveTo>
                <a:lnTo>
                  <a:pt x="119684" y="21221"/>
                </a:lnTo>
                <a:lnTo>
                  <a:pt x="120053" y="21031"/>
                </a:lnTo>
                <a:lnTo>
                  <a:pt x="123888" y="18910"/>
                </a:lnTo>
                <a:lnTo>
                  <a:pt x="125157" y="21221"/>
                </a:lnTo>
                <a:close/>
              </a:path>
              <a:path w="133350" h="51435">
                <a:moveTo>
                  <a:pt x="35269" y="20257"/>
                </a:moveTo>
                <a:lnTo>
                  <a:pt x="34963" y="20065"/>
                </a:lnTo>
                <a:lnTo>
                  <a:pt x="35269" y="20257"/>
                </a:lnTo>
                <a:close/>
              </a:path>
              <a:path w="133350" h="51435">
                <a:moveTo>
                  <a:pt x="119843" y="21134"/>
                </a:moveTo>
                <a:lnTo>
                  <a:pt x="120031" y="21031"/>
                </a:lnTo>
                <a:lnTo>
                  <a:pt x="119843" y="21134"/>
                </a:lnTo>
                <a:close/>
              </a:path>
              <a:path w="133350" h="51435">
                <a:moveTo>
                  <a:pt x="126203" y="23126"/>
                </a:moveTo>
                <a:lnTo>
                  <a:pt x="115798" y="23126"/>
                </a:lnTo>
                <a:lnTo>
                  <a:pt x="116179" y="22948"/>
                </a:lnTo>
                <a:lnTo>
                  <a:pt x="119843" y="21134"/>
                </a:lnTo>
                <a:lnTo>
                  <a:pt x="119684" y="21221"/>
                </a:lnTo>
                <a:lnTo>
                  <a:pt x="125157" y="21221"/>
                </a:lnTo>
                <a:lnTo>
                  <a:pt x="126203" y="23126"/>
                </a:lnTo>
                <a:close/>
              </a:path>
              <a:path w="133350" h="51435">
                <a:moveTo>
                  <a:pt x="38242" y="22112"/>
                </a:moveTo>
                <a:lnTo>
                  <a:pt x="37896" y="21920"/>
                </a:lnTo>
                <a:lnTo>
                  <a:pt x="38242" y="22112"/>
                </a:lnTo>
                <a:close/>
              </a:path>
              <a:path w="133350" h="51435">
                <a:moveTo>
                  <a:pt x="115988" y="23032"/>
                </a:moveTo>
                <a:lnTo>
                  <a:pt x="116159" y="22948"/>
                </a:lnTo>
                <a:lnTo>
                  <a:pt x="115988" y="23032"/>
                </a:lnTo>
                <a:close/>
              </a:path>
              <a:path w="133350" h="51435">
                <a:moveTo>
                  <a:pt x="127144" y="24841"/>
                </a:moveTo>
                <a:lnTo>
                  <a:pt x="111887" y="24841"/>
                </a:lnTo>
                <a:lnTo>
                  <a:pt x="112268" y="24688"/>
                </a:lnTo>
                <a:lnTo>
                  <a:pt x="115988" y="23032"/>
                </a:lnTo>
                <a:lnTo>
                  <a:pt x="115798" y="23126"/>
                </a:lnTo>
                <a:lnTo>
                  <a:pt x="126203" y="23126"/>
                </a:lnTo>
                <a:lnTo>
                  <a:pt x="127144" y="24841"/>
                </a:lnTo>
                <a:close/>
              </a:path>
              <a:path w="133350" h="51435">
                <a:moveTo>
                  <a:pt x="41448" y="23863"/>
                </a:moveTo>
                <a:lnTo>
                  <a:pt x="40957" y="23621"/>
                </a:lnTo>
                <a:lnTo>
                  <a:pt x="41448" y="23863"/>
                </a:lnTo>
                <a:close/>
              </a:path>
              <a:path w="133350" h="51435">
                <a:moveTo>
                  <a:pt x="111954" y="24811"/>
                </a:moveTo>
                <a:lnTo>
                  <a:pt x="112232" y="24688"/>
                </a:lnTo>
                <a:lnTo>
                  <a:pt x="111954" y="24811"/>
                </a:lnTo>
                <a:close/>
              </a:path>
              <a:path w="133350" h="51435">
                <a:moveTo>
                  <a:pt x="127988" y="26377"/>
                </a:moveTo>
                <a:lnTo>
                  <a:pt x="107950" y="26377"/>
                </a:lnTo>
                <a:lnTo>
                  <a:pt x="111954" y="24811"/>
                </a:lnTo>
                <a:lnTo>
                  <a:pt x="127144" y="24841"/>
                </a:lnTo>
                <a:lnTo>
                  <a:pt x="127988" y="26377"/>
                </a:lnTo>
                <a:close/>
              </a:path>
              <a:path w="133350" h="51435">
                <a:moveTo>
                  <a:pt x="128720" y="27711"/>
                </a:moveTo>
                <a:lnTo>
                  <a:pt x="103987" y="27711"/>
                </a:lnTo>
                <a:lnTo>
                  <a:pt x="104381" y="27584"/>
                </a:lnTo>
                <a:lnTo>
                  <a:pt x="108331" y="26225"/>
                </a:lnTo>
                <a:lnTo>
                  <a:pt x="107950" y="26377"/>
                </a:lnTo>
                <a:lnTo>
                  <a:pt x="127988" y="26377"/>
                </a:lnTo>
                <a:lnTo>
                  <a:pt x="128720" y="27711"/>
                </a:lnTo>
                <a:close/>
              </a:path>
              <a:path w="133350" h="51435">
                <a:moveTo>
                  <a:pt x="47855" y="26771"/>
                </a:moveTo>
                <a:lnTo>
                  <a:pt x="47574" y="26668"/>
                </a:lnTo>
                <a:lnTo>
                  <a:pt x="47855" y="26771"/>
                </a:lnTo>
                <a:close/>
              </a:path>
              <a:path w="133350" h="51435">
                <a:moveTo>
                  <a:pt x="104222" y="27630"/>
                </a:moveTo>
                <a:lnTo>
                  <a:pt x="104358" y="27584"/>
                </a:lnTo>
                <a:lnTo>
                  <a:pt x="104222" y="27630"/>
                </a:lnTo>
                <a:close/>
              </a:path>
              <a:path w="133350" h="51435">
                <a:moveTo>
                  <a:pt x="129355" y="28867"/>
                </a:moveTo>
                <a:lnTo>
                  <a:pt x="100012" y="28867"/>
                </a:lnTo>
                <a:lnTo>
                  <a:pt x="100418" y="28765"/>
                </a:lnTo>
                <a:lnTo>
                  <a:pt x="104222" y="27630"/>
                </a:lnTo>
                <a:lnTo>
                  <a:pt x="103987" y="27711"/>
                </a:lnTo>
                <a:lnTo>
                  <a:pt x="128720" y="27711"/>
                </a:lnTo>
                <a:lnTo>
                  <a:pt x="129355" y="28867"/>
                </a:lnTo>
                <a:close/>
              </a:path>
              <a:path w="133350" h="51435">
                <a:moveTo>
                  <a:pt x="100037" y="28859"/>
                </a:moveTo>
                <a:lnTo>
                  <a:pt x="100358" y="28765"/>
                </a:lnTo>
                <a:lnTo>
                  <a:pt x="100037" y="28859"/>
                </a:lnTo>
                <a:close/>
              </a:path>
              <a:path w="133350" h="51435">
                <a:moveTo>
                  <a:pt x="129892" y="29844"/>
                </a:moveTo>
                <a:lnTo>
                  <a:pt x="96050" y="29844"/>
                </a:lnTo>
                <a:lnTo>
                  <a:pt x="96443" y="29756"/>
                </a:lnTo>
                <a:lnTo>
                  <a:pt x="100037" y="28859"/>
                </a:lnTo>
                <a:lnTo>
                  <a:pt x="129355" y="28867"/>
                </a:lnTo>
                <a:lnTo>
                  <a:pt x="129892" y="29844"/>
                </a:lnTo>
                <a:close/>
              </a:path>
              <a:path w="133350" h="51435">
                <a:moveTo>
                  <a:pt x="96263" y="29792"/>
                </a:moveTo>
                <a:lnTo>
                  <a:pt x="96409" y="29756"/>
                </a:lnTo>
                <a:lnTo>
                  <a:pt x="96263" y="29792"/>
                </a:lnTo>
                <a:close/>
              </a:path>
              <a:path w="133350" h="51435">
                <a:moveTo>
                  <a:pt x="130666" y="31254"/>
                </a:moveTo>
                <a:lnTo>
                  <a:pt x="88112" y="31254"/>
                </a:lnTo>
                <a:lnTo>
                  <a:pt x="88531" y="31191"/>
                </a:lnTo>
                <a:lnTo>
                  <a:pt x="92481" y="30568"/>
                </a:lnTo>
                <a:lnTo>
                  <a:pt x="96263" y="29792"/>
                </a:lnTo>
                <a:lnTo>
                  <a:pt x="96050" y="29844"/>
                </a:lnTo>
                <a:lnTo>
                  <a:pt x="129892" y="29844"/>
                </a:lnTo>
                <a:lnTo>
                  <a:pt x="130666" y="31254"/>
                </a:lnTo>
                <a:close/>
              </a:path>
              <a:path w="133350" h="51435">
                <a:moveTo>
                  <a:pt x="92075" y="30632"/>
                </a:moveTo>
                <a:lnTo>
                  <a:pt x="92391" y="30568"/>
                </a:lnTo>
                <a:lnTo>
                  <a:pt x="92075" y="30632"/>
                </a:lnTo>
                <a:close/>
              </a:path>
              <a:path w="133350" h="51435">
                <a:moveTo>
                  <a:pt x="61882" y="30708"/>
                </a:moveTo>
                <a:lnTo>
                  <a:pt x="61369" y="30626"/>
                </a:lnTo>
                <a:lnTo>
                  <a:pt x="61882" y="30708"/>
                </a:lnTo>
                <a:close/>
              </a:path>
              <a:path w="133350" h="51435">
                <a:moveTo>
                  <a:pt x="88478" y="31197"/>
                </a:moveTo>
                <a:close/>
              </a:path>
              <a:path w="133350" h="51435">
                <a:moveTo>
                  <a:pt x="130903" y="31686"/>
                </a:moveTo>
                <a:lnTo>
                  <a:pt x="84175" y="31686"/>
                </a:lnTo>
                <a:lnTo>
                  <a:pt x="84594" y="31648"/>
                </a:lnTo>
                <a:lnTo>
                  <a:pt x="88478" y="31197"/>
                </a:lnTo>
                <a:lnTo>
                  <a:pt x="88112" y="31254"/>
                </a:lnTo>
                <a:lnTo>
                  <a:pt x="130666" y="31254"/>
                </a:lnTo>
                <a:lnTo>
                  <a:pt x="130903" y="31686"/>
                </a:lnTo>
                <a:close/>
              </a:path>
              <a:path w="133350" h="51435">
                <a:moveTo>
                  <a:pt x="65426" y="31277"/>
                </a:moveTo>
                <a:lnTo>
                  <a:pt x="64998" y="31229"/>
                </a:lnTo>
                <a:lnTo>
                  <a:pt x="65126" y="31229"/>
                </a:lnTo>
                <a:lnTo>
                  <a:pt x="65426" y="31277"/>
                </a:lnTo>
                <a:close/>
              </a:path>
              <a:path w="133350" h="51435">
                <a:moveTo>
                  <a:pt x="84388" y="31662"/>
                </a:moveTo>
                <a:lnTo>
                  <a:pt x="84594" y="31648"/>
                </a:lnTo>
                <a:lnTo>
                  <a:pt x="84388" y="31662"/>
                </a:lnTo>
                <a:close/>
              </a:path>
              <a:path w="133350" h="51435">
                <a:moveTo>
                  <a:pt x="131042" y="31940"/>
                </a:moveTo>
                <a:lnTo>
                  <a:pt x="80263" y="31940"/>
                </a:lnTo>
                <a:lnTo>
                  <a:pt x="80683" y="31915"/>
                </a:lnTo>
                <a:lnTo>
                  <a:pt x="84388" y="31662"/>
                </a:lnTo>
                <a:lnTo>
                  <a:pt x="84175" y="31686"/>
                </a:lnTo>
                <a:lnTo>
                  <a:pt x="130903" y="31686"/>
                </a:lnTo>
                <a:lnTo>
                  <a:pt x="131042" y="31940"/>
                </a:lnTo>
                <a:close/>
              </a:path>
              <a:path w="133350" h="51435">
                <a:moveTo>
                  <a:pt x="80617" y="31916"/>
                </a:moveTo>
                <a:close/>
              </a:path>
              <a:path w="133350" h="51435">
                <a:moveTo>
                  <a:pt x="131084" y="32016"/>
                </a:moveTo>
                <a:lnTo>
                  <a:pt x="76580" y="32011"/>
                </a:lnTo>
                <a:lnTo>
                  <a:pt x="80617" y="31916"/>
                </a:lnTo>
                <a:lnTo>
                  <a:pt x="80263" y="31940"/>
                </a:lnTo>
                <a:lnTo>
                  <a:pt x="131042" y="319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913407" y="3223183"/>
            <a:ext cx="2095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Times New Roman"/>
                <a:cs typeface="Times New Roman"/>
              </a:rPr>
              <a:t>m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991271" y="3735146"/>
            <a:ext cx="1081405" cy="6229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080">
              <a:lnSpc>
                <a:spcPts val="2350"/>
              </a:lnSpc>
              <a:spcBef>
                <a:spcPts val="105"/>
              </a:spcBef>
            </a:pPr>
            <a:r>
              <a:rPr dirty="0" sz="2000" i="1">
                <a:latin typeface="Times New Roman"/>
                <a:cs typeface="Times New Roman"/>
              </a:rPr>
              <a:t>ω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350"/>
              </a:lnSpc>
            </a:pPr>
            <a:r>
              <a:rPr dirty="0" sz="2000" i="1">
                <a:solidFill>
                  <a:srgbClr val="FF0000"/>
                </a:solidFill>
                <a:latin typeface="Times New Roman"/>
                <a:cs typeface="Times New Roman"/>
              </a:rPr>
              <a:t>mg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194051" y="3395738"/>
            <a:ext cx="128905" cy="701040"/>
          </a:xfrm>
          <a:custGeom>
            <a:avLst/>
            <a:gdLst/>
            <a:ahLst/>
            <a:cxnLst/>
            <a:rect l="l" t="t" r="r" b="b"/>
            <a:pathLst>
              <a:path w="128905" h="701039">
                <a:moveTo>
                  <a:pt x="64223" y="644295"/>
                </a:moveTo>
                <a:lnTo>
                  <a:pt x="49936" y="619805"/>
                </a:lnTo>
                <a:lnTo>
                  <a:pt x="49936" y="0"/>
                </a:lnTo>
                <a:lnTo>
                  <a:pt x="78511" y="0"/>
                </a:lnTo>
                <a:lnTo>
                  <a:pt x="78511" y="619805"/>
                </a:lnTo>
                <a:lnTo>
                  <a:pt x="64223" y="644295"/>
                </a:lnTo>
                <a:close/>
              </a:path>
              <a:path w="128905" h="701039">
                <a:moveTo>
                  <a:pt x="64223" y="701001"/>
                </a:moveTo>
                <a:lnTo>
                  <a:pt x="1879" y="594118"/>
                </a:lnTo>
                <a:lnTo>
                  <a:pt x="647" y="591400"/>
                </a:lnTo>
                <a:lnTo>
                  <a:pt x="12" y="588479"/>
                </a:lnTo>
                <a:lnTo>
                  <a:pt x="0" y="585495"/>
                </a:lnTo>
                <a:lnTo>
                  <a:pt x="609" y="582574"/>
                </a:lnTo>
                <a:lnTo>
                  <a:pt x="14147" y="572630"/>
                </a:lnTo>
                <a:lnTo>
                  <a:pt x="17119" y="572935"/>
                </a:lnTo>
                <a:lnTo>
                  <a:pt x="49936" y="619805"/>
                </a:lnTo>
                <a:lnTo>
                  <a:pt x="49936" y="672642"/>
                </a:lnTo>
                <a:lnTo>
                  <a:pt x="80765" y="672642"/>
                </a:lnTo>
                <a:lnTo>
                  <a:pt x="64223" y="701001"/>
                </a:lnTo>
                <a:close/>
              </a:path>
              <a:path w="128905" h="701039">
                <a:moveTo>
                  <a:pt x="80765" y="672642"/>
                </a:moveTo>
                <a:lnTo>
                  <a:pt x="78511" y="672642"/>
                </a:lnTo>
                <a:lnTo>
                  <a:pt x="78511" y="619805"/>
                </a:lnTo>
                <a:lnTo>
                  <a:pt x="101892" y="579729"/>
                </a:lnTo>
                <a:lnTo>
                  <a:pt x="114287" y="572630"/>
                </a:lnTo>
                <a:lnTo>
                  <a:pt x="117259" y="572960"/>
                </a:lnTo>
                <a:lnTo>
                  <a:pt x="128447" y="585495"/>
                </a:lnTo>
                <a:lnTo>
                  <a:pt x="128435" y="588479"/>
                </a:lnTo>
                <a:lnTo>
                  <a:pt x="127800" y="591400"/>
                </a:lnTo>
                <a:lnTo>
                  <a:pt x="126568" y="594118"/>
                </a:lnTo>
                <a:lnTo>
                  <a:pt x="80765" y="672642"/>
                </a:lnTo>
                <a:close/>
              </a:path>
              <a:path w="128905" h="701039">
                <a:moveTo>
                  <a:pt x="78511" y="672642"/>
                </a:moveTo>
                <a:lnTo>
                  <a:pt x="49936" y="672642"/>
                </a:lnTo>
                <a:lnTo>
                  <a:pt x="49936" y="619805"/>
                </a:lnTo>
                <a:lnTo>
                  <a:pt x="64223" y="644295"/>
                </a:lnTo>
                <a:lnTo>
                  <a:pt x="51879" y="665454"/>
                </a:lnTo>
                <a:lnTo>
                  <a:pt x="78511" y="665454"/>
                </a:lnTo>
                <a:lnTo>
                  <a:pt x="78511" y="672642"/>
                </a:lnTo>
                <a:close/>
              </a:path>
              <a:path w="128905" h="701039">
                <a:moveTo>
                  <a:pt x="78511" y="665454"/>
                </a:moveTo>
                <a:lnTo>
                  <a:pt x="76568" y="665454"/>
                </a:lnTo>
                <a:lnTo>
                  <a:pt x="64223" y="644295"/>
                </a:lnTo>
                <a:lnTo>
                  <a:pt x="78511" y="619805"/>
                </a:lnTo>
                <a:lnTo>
                  <a:pt x="78511" y="665454"/>
                </a:lnTo>
                <a:close/>
              </a:path>
              <a:path w="128905" h="701039">
                <a:moveTo>
                  <a:pt x="76568" y="665454"/>
                </a:moveTo>
                <a:lnTo>
                  <a:pt x="51879" y="665454"/>
                </a:lnTo>
                <a:lnTo>
                  <a:pt x="64223" y="644295"/>
                </a:lnTo>
                <a:lnTo>
                  <a:pt x="76568" y="66545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249004" y="3329101"/>
            <a:ext cx="372745" cy="128905"/>
          </a:xfrm>
          <a:custGeom>
            <a:avLst/>
            <a:gdLst/>
            <a:ahLst/>
            <a:cxnLst/>
            <a:rect l="l" t="t" r="r" b="b"/>
            <a:pathLst>
              <a:path w="372744" h="128904">
                <a:moveTo>
                  <a:pt x="315777" y="64217"/>
                </a:moveTo>
                <a:lnTo>
                  <a:pt x="251206" y="26555"/>
                </a:lnTo>
                <a:lnTo>
                  <a:pt x="244119" y="14147"/>
                </a:lnTo>
                <a:lnTo>
                  <a:pt x="244436" y="11175"/>
                </a:lnTo>
                <a:lnTo>
                  <a:pt x="256971" y="0"/>
                </a:lnTo>
                <a:lnTo>
                  <a:pt x="259956" y="12"/>
                </a:lnTo>
                <a:lnTo>
                  <a:pt x="262877" y="647"/>
                </a:lnTo>
                <a:lnTo>
                  <a:pt x="265607" y="1866"/>
                </a:lnTo>
                <a:lnTo>
                  <a:pt x="347986" y="49923"/>
                </a:lnTo>
                <a:lnTo>
                  <a:pt x="344131" y="49923"/>
                </a:lnTo>
                <a:lnTo>
                  <a:pt x="344131" y="51879"/>
                </a:lnTo>
                <a:lnTo>
                  <a:pt x="336931" y="51879"/>
                </a:lnTo>
                <a:lnTo>
                  <a:pt x="315777" y="64217"/>
                </a:lnTo>
                <a:close/>
              </a:path>
              <a:path w="372744" h="128904">
                <a:moveTo>
                  <a:pt x="291292" y="78498"/>
                </a:moveTo>
                <a:lnTo>
                  <a:pt x="0" y="78498"/>
                </a:lnTo>
                <a:lnTo>
                  <a:pt x="0" y="49923"/>
                </a:lnTo>
                <a:lnTo>
                  <a:pt x="291270" y="49923"/>
                </a:lnTo>
                <a:lnTo>
                  <a:pt x="315777" y="64217"/>
                </a:lnTo>
                <a:lnTo>
                  <a:pt x="291292" y="78498"/>
                </a:lnTo>
                <a:close/>
              </a:path>
              <a:path w="372744" h="128904">
                <a:moveTo>
                  <a:pt x="347991" y="78498"/>
                </a:moveTo>
                <a:lnTo>
                  <a:pt x="344131" y="78498"/>
                </a:lnTo>
                <a:lnTo>
                  <a:pt x="344131" y="49923"/>
                </a:lnTo>
                <a:lnTo>
                  <a:pt x="347986" y="49923"/>
                </a:lnTo>
                <a:lnTo>
                  <a:pt x="372478" y="64211"/>
                </a:lnTo>
                <a:lnTo>
                  <a:pt x="347991" y="78498"/>
                </a:lnTo>
                <a:close/>
              </a:path>
              <a:path w="372744" h="128904">
                <a:moveTo>
                  <a:pt x="336931" y="76555"/>
                </a:moveTo>
                <a:lnTo>
                  <a:pt x="315777" y="64217"/>
                </a:lnTo>
                <a:lnTo>
                  <a:pt x="336931" y="51879"/>
                </a:lnTo>
                <a:lnTo>
                  <a:pt x="336931" y="76555"/>
                </a:lnTo>
                <a:close/>
              </a:path>
              <a:path w="372744" h="128904">
                <a:moveTo>
                  <a:pt x="344131" y="76555"/>
                </a:moveTo>
                <a:lnTo>
                  <a:pt x="336931" y="76555"/>
                </a:lnTo>
                <a:lnTo>
                  <a:pt x="336931" y="51879"/>
                </a:lnTo>
                <a:lnTo>
                  <a:pt x="344131" y="51879"/>
                </a:lnTo>
                <a:lnTo>
                  <a:pt x="344131" y="76555"/>
                </a:lnTo>
                <a:close/>
              </a:path>
              <a:path w="372744" h="128904">
                <a:moveTo>
                  <a:pt x="256971" y="128435"/>
                </a:moveTo>
                <a:lnTo>
                  <a:pt x="244119" y="114287"/>
                </a:lnTo>
                <a:lnTo>
                  <a:pt x="244411" y="111315"/>
                </a:lnTo>
                <a:lnTo>
                  <a:pt x="315777" y="64217"/>
                </a:lnTo>
                <a:lnTo>
                  <a:pt x="336931" y="76555"/>
                </a:lnTo>
                <a:lnTo>
                  <a:pt x="344131" y="76555"/>
                </a:lnTo>
                <a:lnTo>
                  <a:pt x="344131" y="78498"/>
                </a:lnTo>
                <a:lnTo>
                  <a:pt x="347991" y="78498"/>
                </a:lnTo>
                <a:lnTo>
                  <a:pt x="265607" y="126568"/>
                </a:lnTo>
                <a:lnTo>
                  <a:pt x="262877" y="127787"/>
                </a:lnTo>
                <a:lnTo>
                  <a:pt x="259956" y="128422"/>
                </a:lnTo>
                <a:lnTo>
                  <a:pt x="256971" y="1284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713888" y="3187496"/>
            <a:ext cx="6667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baseline="-25000" sz="3000" spc="-7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61965" sz="1950" spc="-7">
                <a:solidFill>
                  <a:srgbClr val="FF0000"/>
                </a:solidFill>
                <a:latin typeface="楷体"/>
                <a:cs typeface="楷体"/>
              </a:rPr>
              <a:t>合</a:t>
            </a:r>
            <a:r>
              <a:rPr dirty="0" baseline="-61965" sz="1950" spc="-104">
                <a:solidFill>
                  <a:srgbClr val="FF0000"/>
                </a:solidFill>
                <a:latin typeface="楷体"/>
                <a:cs typeface="楷体"/>
              </a:rPr>
              <a:t> </a:t>
            </a:r>
            <a:r>
              <a:rPr dirty="0" sz="2000" spc="-5" i="1">
                <a:latin typeface="Times New Roman"/>
                <a:cs typeface="Times New Roman"/>
              </a:rPr>
              <a:t>O'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256434" y="3406317"/>
            <a:ext cx="361950" cy="667385"/>
          </a:xfrm>
          <a:custGeom>
            <a:avLst/>
            <a:gdLst/>
            <a:ahLst/>
            <a:cxnLst/>
            <a:rect l="l" t="t" r="r" b="b"/>
            <a:pathLst>
              <a:path w="361950" h="667385">
                <a:moveTo>
                  <a:pt x="16878" y="666940"/>
                </a:moveTo>
                <a:lnTo>
                  <a:pt x="0" y="658101"/>
                </a:lnTo>
                <a:lnTo>
                  <a:pt x="35369" y="590600"/>
                </a:lnTo>
                <a:lnTo>
                  <a:pt x="52235" y="599439"/>
                </a:lnTo>
                <a:lnTo>
                  <a:pt x="16878" y="666940"/>
                </a:lnTo>
                <a:close/>
              </a:path>
              <a:path w="361950" h="667385">
                <a:moveTo>
                  <a:pt x="78765" y="548817"/>
                </a:moveTo>
                <a:lnTo>
                  <a:pt x="61887" y="539978"/>
                </a:lnTo>
                <a:lnTo>
                  <a:pt x="97256" y="472478"/>
                </a:lnTo>
                <a:lnTo>
                  <a:pt x="114122" y="481317"/>
                </a:lnTo>
                <a:lnTo>
                  <a:pt x="78765" y="548817"/>
                </a:lnTo>
                <a:close/>
              </a:path>
              <a:path w="361950" h="667385">
                <a:moveTo>
                  <a:pt x="140652" y="430695"/>
                </a:moveTo>
                <a:lnTo>
                  <a:pt x="123774" y="421855"/>
                </a:lnTo>
                <a:lnTo>
                  <a:pt x="159143" y="354368"/>
                </a:lnTo>
                <a:lnTo>
                  <a:pt x="176009" y="363207"/>
                </a:lnTo>
                <a:lnTo>
                  <a:pt x="140652" y="430695"/>
                </a:lnTo>
                <a:close/>
              </a:path>
              <a:path w="361950" h="667385">
                <a:moveTo>
                  <a:pt x="202539" y="312585"/>
                </a:moveTo>
                <a:lnTo>
                  <a:pt x="185661" y="303745"/>
                </a:lnTo>
                <a:lnTo>
                  <a:pt x="221030" y="236245"/>
                </a:lnTo>
                <a:lnTo>
                  <a:pt x="237896" y="245084"/>
                </a:lnTo>
                <a:lnTo>
                  <a:pt x="202539" y="312585"/>
                </a:lnTo>
                <a:close/>
              </a:path>
              <a:path w="361950" h="667385">
                <a:moveTo>
                  <a:pt x="264426" y="194462"/>
                </a:moveTo>
                <a:lnTo>
                  <a:pt x="247548" y="185623"/>
                </a:lnTo>
                <a:lnTo>
                  <a:pt x="282905" y="118122"/>
                </a:lnTo>
                <a:lnTo>
                  <a:pt x="299783" y="126961"/>
                </a:lnTo>
                <a:lnTo>
                  <a:pt x="264426" y="194462"/>
                </a:lnTo>
                <a:close/>
              </a:path>
              <a:path w="361950" h="667385">
                <a:moveTo>
                  <a:pt x="326313" y="76339"/>
                </a:moveTo>
                <a:lnTo>
                  <a:pt x="309435" y="67500"/>
                </a:lnTo>
                <a:lnTo>
                  <a:pt x="344792" y="0"/>
                </a:lnTo>
                <a:lnTo>
                  <a:pt x="361670" y="8839"/>
                </a:lnTo>
                <a:lnTo>
                  <a:pt x="326313" y="7633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606192" y="273851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2606192" y="287186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606192" y="300521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606192" y="313856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606192" y="3271913"/>
            <a:ext cx="19050" cy="76200"/>
          </a:xfrm>
          <a:custGeom>
            <a:avLst/>
            <a:gdLst/>
            <a:ahLst/>
            <a:cxnLst/>
            <a:rect l="l" t="t" r="r" b="b"/>
            <a:pathLst>
              <a:path w="19050" h="76200">
                <a:moveTo>
                  <a:pt x="19050" y="76200"/>
                </a:moveTo>
                <a:lnTo>
                  <a:pt x="0" y="76200"/>
                </a:lnTo>
                <a:lnTo>
                  <a:pt x="0" y="0"/>
                </a:lnTo>
                <a:lnTo>
                  <a:pt x="19050" y="0"/>
                </a:lnTo>
                <a:lnTo>
                  <a:pt x="19050" y="76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/>
          <p:nvPr/>
        </p:nvSpPr>
        <p:spPr>
          <a:xfrm>
            <a:off x="1810219" y="2635008"/>
            <a:ext cx="2813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i="1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dirty="0" baseline="-17094" sz="1950" spc="-7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2236203" y="2639186"/>
            <a:ext cx="421005" cy="763270"/>
          </a:xfrm>
          <a:custGeom>
            <a:avLst/>
            <a:gdLst/>
            <a:ahLst/>
            <a:cxnLst/>
            <a:rect l="l" t="t" r="r" b="b"/>
            <a:pathLst>
              <a:path w="421005" h="763270">
                <a:moveTo>
                  <a:pt x="317144" y="91389"/>
                </a:moveTo>
                <a:lnTo>
                  <a:pt x="303936" y="77558"/>
                </a:lnTo>
                <a:lnTo>
                  <a:pt x="304164" y="74574"/>
                </a:lnTo>
                <a:lnTo>
                  <a:pt x="416026" y="0"/>
                </a:lnTo>
                <a:lnTo>
                  <a:pt x="416725" y="18300"/>
                </a:lnTo>
                <a:lnTo>
                  <a:pt x="390067" y="18300"/>
                </a:lnTo>
                <a:lnTo>
                  <a:pt x="365200" y="64936"/>
                </a:lnTo>
                <a:lnTo>
                  <a:pt x="325716" y="89293"/>
                </a:lnTo>
                <a:lnTo>
                  <a:pt x="323024" y="90589"/>
                </a:lnTo>
                <a:lnTo>
                  <a:pt x="320128" y="91300"/>
                </a:lnTo>
                <a:lnTo>
                  <a:pt x="317144" y="91389"/>
                </a:lnTo>
                <a:close/>
              </a:path>
              <a:path w="421005" h="763270">
                <a:moveTo>
                  <a:pt x="365200" y="64936"/>
                </a:moveTo>
                <a:lnTo>
                  <a:pt x="390067" y="18300"/>
                </a:lnTo>
                <a:lnTo>
                  <a:pt x="403691" y="25565"/>
                </a:lnTo>
                <a:lnTo>
                  <a:pt x="388404" y="25565"/>
                </a:lnTo>
                <a:lnTo>
                  <a:pt x="389338" y="50045"/>
                </a:lnTo>
                <a:lnTo>
                  <a:pt x="365200" y="64936"/>
                </a:lnTo>
                <a:close/>
              </a:path>
              <a:path w="421005" h="763270">
                <a:moveTo>
                  <a:pt x="405523" y="138455"/>
                </a:moveTo>
                <a:lnTo>
                  <a:pt x="390419" y="78388"/>
                </a:lnTo>
                <a:lnTo>
                  <a:pt x="415289" y="31750"/>
                </a:lnTo>
                <a:lnTo>
                  <a:pt x="390067" y="18300"/>
                </a:lnTo>
                <a:lnTo>
                  <a:pt x="416725" y="18300"/>
                </a:lnTo>
                <a:lnTo>
                  <a:pt x="420750" y="123647"/>
                </a:lnTo>
                <a:lnTo>
                  <a:pt x="408508" y="138341"/>
                </a:lnTo>
                <a:lnTo>
                  <a:pt x="405523" y="138455"/>
                </a:lnTo>
                <a:close/>
              </a:path>
              <a:path w="421005" h="763270">
                <a:moveTo>
                  <a:pt x="389338" y="50045"/>
                </a:moveTo>
                <a:lnTo>
                  <a:pt x="388404" y="25565"/>
                </a:lnTo>
                <a:lnTo>
                  <a:pt x="410184" y="37185"/>
                </a:lnTo>
                <a:lnTo>
                  <a:pt x="389338" y="50045"/>
                </a:lnTo>
                <a:close/>
              </a:path>
              <a:path w="421005" h="763270">
                <a:moveTo>
                  <a:pt x="390419" y="78388"/>
                </a:moveTo>
                <a:lnTo>
                  <a:pt x="389338" y="50045"/>
                </a:lnTo>
                <a:lnTo>
                  <a:pt x="410184" y="37185"/>
                </a:lnTo>
                <a:lnTo>
                  <a:pt x="388404" y="25565"/>
                </a:lnTo>
                <a:lnTo>
                  <a:pt x="403691" y="25565"/>
                </a:lnTo>
                <a:lnTo>
                  <a:pt x="415289" y="31750"/>
                </a:lnTo>
                <a:lnTo>
                  <a:pt x="390419" y="78388"/>
                </a:lnTo>
                <a:close/>
              </a:path>
              <a:path w="421005" h="763270">
                <a:moveTo>
                  <a:pt x="25209" y="763270"/>
                </a:moveTo>
                <a:lnTo>
                  <a:pt x="0" y="749833"/>
                </a:lnTo>
                <a:lnTo>
                  <a:pt x="365200" y="64936"/>
                </a:lnTo>
                <a:lnTo>
                  <a:pt x="389338" y="50045"/>
                </a:lnTo>
                <a:lnTo>
                  <a:pt x="390419" y="78388"/>
                </a:lnTo>
                <a:lnTo>
                  <a:pt x="25209" y="76327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 txBox="1"/>
          <p:nvPr/>
        </p:nvSpPr>
        <p:spPr>
          <a:xfrm>
            <a:off x="420331" y="908773"/>
            <a:ext cx="8559800" cy="9378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华文楷体"/>
                <a:cs typeface="华文楷体"/>
              </a:rPr>
              <a:t>例：如图所示，小球在水平面内做匀速圆周运动谁提供向心力？</a:t>
            </a:r>
            <a:endParaRPr sz="2400">
              <a:latin typeface="华文楷体"/>
              <a:cs typeface="华文楷体"/>
            </a:endParaRPr>
          </a:p>
          <a:p>
            <a:pPr marL="2626360">
              <a:lnSpc>
                <a:spcPct val="100000"/>
              </a:lnSpc>
              <a:spcBef>
                <a:spcPts val="1900"/>
              </a:spcBef>
            </a:pPr>
            <a:r>
              <a:rPr dirty="0" sz="2000" i="1">
                <a:latin typeface="Times New Roman"/>
                <a:cs typeface="Times New Roman"/>
              </a:rPr>
              <a:t>O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 i="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 b="1" i="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6713" y="736972"/>
            <a:ext cx="6882765" cy="143954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 indent="444500">
              <a:lnSpc>
                <a:spcPct val="146800"/>
              </a:lnSpc>
              <a:spcBef>
                <a:spcPts val="155"/>
              </a:spcBef>
            </a:pPr>
            <a:r>
              <a:rPr dirty="0" sz="2000" spc="-5">
                <a:latin typeface="华文楷体"/>
                <a:cs typeface="华文楷体"/>
              </a:rPr>
              <a:t>*</a:t>
            </a:r>
            <a:r>
              <a:rPr dirty="0" sz="2000">
                <a:latin typeface="华文楷体"/>
                <a:cs typeface="华文楷体"/>
              </a:rPr>
              <a:t>当质量为</a:t>
            </a:r>
            <a:r>
              <a:rPr dirty="0" sz="2000" spc="-5" i="1">
                <a:latin typeface="Times New Roman"/>
                <a:cs typeface="Times New Roman"/>
              </a:rPr>
              <a:t>m</a:t>
            </a:r>
            <a:r>
              <a:rPr dirty="0" sz="2000">
                <a:latin typeface="华文楷体"/>
                <a:cs typeface="华文楷体"/>
              </a:rPr>
              <a:t>的物体以角速度</a:t>
            </a:r>
            <a:r>
              <a:rPr dirty="0" sz="2000" spc="-100" i="1">
                <a:latin typeface="Times New Roman"/>
                <a:cs typeface="Times New Roman"/>
              </a:rPr>
              <a:t>ω</a:t>
            </a:r>
            <a:r>
              <a:rPr dirty="0" sz="2100" spc="-655" i="1">
                <a:latin typeface="楷体"/>
                <a:cs typeface="楷体"/>
              </a:rPr>
              <a:t>、</a:t>
            </a:r>
            <a:r>
              <a:rPr dirty="0" sz="2000">
                <a:latin typeface="华文楷体"/>
                <a:cs typeface="华文楷体"/>
              </a:rPr>
              <a:t>沿半径为</a:t>
            </a:r>
            <a:r>
              <a:rPr dirty="0" sz="2000" spc="-5" i="1">
                <a:latin typeface="Times New Roman"/>
                <a:cs typeface="Times New Roman"/>
              </a:rPr>
              <a:t>r</a:t>
            </a:r>
            <a:r>
              <a:rPr dirty="0" sz="2000">
                <a:latin typeface="华文楷体"/>
                <a:cs typeface="华文楷体"/>
              </a:rPr>
              <a:t>的圆周做匀速</a:t>
            </a:r>
            <a:r>
              <a:rPr dirty="0" sz="2000" spc="5">
                <a:latin typeface="华文楷体"/>
                <a:cs typeface="华文楷体"/>
              </a:rPr>
              <a:t>圆 </a:t>
            </a:r>
            <a:r>
              <a:rPr dirty="0" sz="2000">
                <a:latin typeface="华文楷体"/>
                <a:cs typeface="华文楷体"/>
              </a:rPr>
              <a:t>周运动时，需要多大的向心力</a:t>
            </a:r>
            <a:r>
              <a:rPr dirty="0" sz="2000" spc="-5" i="1">
                <a:latin typeface="Times New Roman"/>
                <a:cs typeface="Times New Roman"/>
              </a:rPr>
              <a:t>F</a:t>
            </a:r>
            <a:r>
              <a:rPr dirty="0" baseline="-17094" sz="1950" spc="-7">
                <a:latin typeface="Times New Roman"/>
                <a:cs typeface="Times New Roman"/>
              </a:rPr>
              <a:t>n</a:t>
            </a:r>
            <a:r>
              <a:rPr dirty="0" sz="2000">
                <a:latin typeface="华文楷体"/>
                <a:cs typeface="华文楷体"/>
              </a:rPr>
              <a:t>和哪些因素有关</a:t>
            </a:r>
            <a:r>
              <a:rPr dirty="0" sz="2000" spc="5">
                <a:latin typeface="华文楷体"/>
                <a:cs typeface="华文楷体"/>
              </a:rPr>
              <a:t>？</a:t>
            </a:r>
            <a:endParaRPr sz="2000">
              <a:latin typeface="华文楷体"/>
              <a:cs typeface="华文楷体"/>
            </a:endParaRPr>
          </a:p>
          <a:p>
            <a:pPr marL="608330">
              <a:lnSpc>
                <a:spcPct val="100000"/>
              </a:lnSpc>
              <a:spcBef>
                <a:spcPts val="1395"/>
              </a:spcBef>
            </a:pPr>
            <a:r>
              <a:rPr dirty="0" sz="2000" spc="-5">
                <a:latin typeface="华文楷体"/>
                <a:cs typeface="华文楷体"/>
              </a:rPr>
              <a:t>1.</a:t>
            </a:r>
            <a:r>
              <a:rPr dirty="0" sz="2000">
                <a:latin typeface="华文楷体"/>
                <a:cs typeface="华文楷体"/>
              </a:rPr>
              <a:t>感受与猜</a:t>
            </a:r>
            <a:r>
              <a:rPr dirty="0" sz="2000" spc="5">
                <a:latin typeface="华文楷体"/>
                <a:cs typeface="华文楷体"/>
              </a:rPr>
              <a:t>想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13176" y="1789176"/>
            <a:ext cx="4546091" cy="1491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71878" y="3436568"/>
            <a:ext cx="6185535" cy="942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71500">
              <a:lnSpc>
                <a:spcPct val="150400"/>
              </a:lnSpc>
              <a:spcBef>
                <a:spcPts val="100"/>
              </a:spcBef>
            </a:pPr>
            <a:r>
              <a:rPr dirty="0" sz="2000">
                <a:latin typeface="楷体"/>
                <a:cs typeface="楷体"/>
              </a:rPr>
              <a:t>通过感受发现：做圆周运动的物体所受向心力的</a:t>
            </a:r>
            <a:r>
              <a:rPr dirty="0" sz="2000">
                <a:latin typeface="楷体"/>
                <a:cs typeface="楷体"/>
              </a:rPr>
              <a:t>大 </a:t>
            </a:r>
            <a:r>
              <a:rPr dirty="0" sz="2000">
                <a:latin typeface="楷体"/>
                <a:cs typeface="楷体"/>
              </a:rPr>
              <a:t>小与物体的</a:t>
            </a:r>
            <a:r>
              <a:rPr dirty="0" sz="2000">
                <a:solidFill>
                  <a:srgbClr val="FF0000"/>
                </a:solidFill>
                <a:latin typeface="楷体"/>
                <a:cs typeface="楷体"/>
              </a:rPr>
              <a:t>质量、速度、轨道半径</a:t>
            </a:r>
            <a:r>
              <a:rPr dirty="0" sz="2000">
                <a:latin typeface="楷体"/>
                <a:cs typeface="楷体"/>
              </a:rPr>
              <a:t>等因素有关系</a:t>
            </a:r>
            <a:r>
              <a:rPr dirty="0" sz="2000" spc="5">
                <a:latin typeface="楷体"/>
                <a:cs typeface="楷体"/>
              </a:rPr>
              <a:t>。</a:t>
            </a:r>
            <a:endParaRPr sz="2000">
              <a:latin typeface="楷体"/>
              <a:cs typeface="楷体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 i="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 b="1" i="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4748" y="2180844"/>
            <a:ext cx="2857500" cy="2327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68375" y="736972"/>
            <a:ext cx="7282180" cy="3592829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 indent="444500">
              <a:lnSpc>
                <a:spcPct val="146800"/>
              </a:lnSpc>
              <a:spcBef>
                <a:spcPts val="155"/>
              </a:spcBef>
            </a:pPr>
            <a:r>
              <a:rPr dirty="0" sz="2000">
                <a:latin typeface="华文楷体"/>
                <a:cs typeface="华文楷体"/>
              </a:rPr>
              <a:t>当质量为</a:t>
            </a:r>
            <a:r>
              <a:rPr dirty="0" sz="2000" spc="-5" i="1">
                <a:latin typeface="Times New Roman"/>
                <a:cs typeface="Times New Roman"/>
              </a:rPr>
              <a:t>m</a:t>
            </a:r>
            <a:r>
              <a:rPr dirty="0" sz="2000">
                <a:latin typeface="华文楷体"/>
                <a:cs typeface="华文楷体"/>
              </a:rPr>
              <a:t>的物体以角速度</a:t>
            </a:r>
            <a:r>
              <a:rPr dirty="0" sz="2000" spc="-100" i="1">
                <a:latin typeface="Times New Roman"/>
                <a:cs typeface="Times New Roman"/>
              </a:rPr>
              <a:t>ω</a:t>
            </a:r>
            <a:r>
              <a:rPr dirty="0" sz="2100" spc="-655" i="1">
                <a:latin typeface="楷体"/>
                <a:cs typeface="楷体"/>
              </a:rPr>
              <a:t>、</a:t>
            </a:r>
            <a:r>
              <a:rPr dirty="0" sz="2000">
                <a:latin typeface="华文楷体"/>
                <a:cs typeface="华文楷体"/>
              </a:rPr>
              <a:t>沿半径为</a:t>
            </a:r>
            <a:r>
              <a:rPr dirty="0" sz="2000" spc="-5" i="1">
                <a:latin typeface="Times New Roman"/>
                <a:cs typeface="Times New Roman"/>
              </a:rPr>
              <a:t>r</a:t>
            </a:r>
            <a:r>
              <a:rPr dirty="0" sz="2000">
                <a:latin typeface="华文楷体"/>
                <a:cs typeface="华文楷体"/>
              </a:rPr>
              <a:t>的圆周做匀速圆周</a:t>
            </a:r>
            <a:r>
              <a:rPr dirty="0" sz="2000" spc="5">
                <a:latin typeface="华文楷体"/>
                <a:cs typeface="华文楷体"/>
              </a:rPr>
              <a:t>运 </a:t>
            </a:r>
            <a:r>
              <a:rPr dirty="0" sz="2000">
                <a:latin typeface="华文楷体"/>
                <a:cs typeface="华文楷体"/>
              </a:rPr>
              <a:t>动时，需要多大的向心力</a:t>
            </a:r>
            <a:r>
              <a:rPr dirty="0" sz="2000" spc="-5" i="1">
                <a:latin typeface="Times New Roman"/>
                <a:cs typeface="Times New Roman"/>
              </a:rPr>
              <a:t>F</a:t>
            </a:r>
            <a:r>
              <a:rPr dirty="0" baseline="-17094" sz="1950" spc="-7">
                <a:latin typeface="Times New Roman"/>
                <a:cs typeface="Times New Roman"/>
              </a:rPr>
              <a:t>n</a:t>
            </a:r>
            <a:r>
              <a:rPr dirty="0" sz="2000">
                <a:latin typeface="华文楷体"/>
                <a:cs typeface="华文楷体"/>
              </a:rPr>
              <a:t>和哪些因素有关？</a:t>
            </a:r>
            <a:r>
              <a:rPr dirty="0" sz="2000">
                <a:solidFill>
                  <a:srgbClr val="C00000"/>
                </a:solidFill>
                <a:latin typeface="华文楷体"/>
                <a:cs typeface="华文楷体"/>
              </a:rPr>
              <a:t>具体什么关系</a:t>
            </a:r>
            <a:r>
              <a:rPr dirty="0" sz="2000" spc="5">
                <a:solidFill>
                  <a:srgbClr val="C00000"/>
                </a:solidFill>
                <a:latin typeface="华文楷体"/>
                <a:cs typeface="华文楷体"/>
              </a:rPr>
              <a:t>？</a:t>
            </a:r>
            <a:endParaRPr sz="2000">
              <a:latin typeface="华文楷体"/>
              <a:cs typeface="华文楷体"/>
            </a:endParaRPr>
          </a:p>
          <a:p>
            <a:pPr marL="708660" indent="-175895">
              <a:lnSpc>
                <a:spcPts val="2150"/>
              </a:lnSpc>
              <a:spcBef>
                <a:spcPts val="2065"/>
              </a:spcBef>
              <a:buSzPct val="95000"/>
              <a:buAutoNum type="arabicPeriod" startAt="2"/>
              <a:tabLst>
                <a:tab pos="709295" algn="l"/>
              </a:tabLst>
            </a:pPr>
            <a:r>
              <a:rPr dirty="0" sz="2000">
                <a:latin typeface="华文楷体"/>
                <a:cs typeface="华文楷体"/>
              </a:rPr>
              <a:t>实验探</a:t>
            </a:r>
            <a:r>
              <a:rPr dirty="0" sz="2000" spc="5">
                <a:latin typeface="华文楷体"/>
                <a:cs typeface="华文楷体"/>
              </a:rPr>
              <a:t>究</a:t>
            </a:r>
            <a:endParaRPr sz="2000">
              <a:latin typeface="华文楷体"/>
              <a:cs typeface="华文楷体"/>
            </a:endParaRPr>
          </a:p>
          <a:p>
            <a:pPr lvl="1" marL="4726305" indent="-202565">
              <a:lnSpc>
                <a:spcPts val="2150"/>
              </a:lnSpc>
              <a:buSzPct val="95000"/>
              <a:buFont typeface="Wingdings"/>
              <a:buChar char=""/>
              <a:tabLst>
                <a:tab pos="4726940" algn="l"/>
              </a:tabLst>
            </a:pPr>
            <a:r>
              <a:rPr dirty="0" sz="2000">
                <a:latin typeface="黑体"/>
                <a:cs typeface="黑体"/>
              </a:rPr>
              <a:t>向心力演示器的构</a:t>
            </a:r>
            <a:r>
              <a:rPr dirty="0" sz="2000" spc="5">
                <a:latin typeface="黑体"/>
                <a:cs typeface="黑体"/>
              </a:rPr>
              <a:t>造</a:t>
            </a:r>
            <a:endParaRPr sz="2000">
              <a:latin typeface="黑体"/>
              <a:cs typeface="黑体"/>
            </a:endParaRPr>
          </a:p>
          <a:p>
            <a:pPr marL="4523740">
              <a:lnSpc>
                <a:spcPct val="100000"/>
              </a:lnSpc>
              <a:spcBef>
                <a:spcPts val="1190"/>
              </a:spcBef>
            </a:pPr>
            <a:r>
              <a:rPr dirty="0" sz="2000" spc="-5">
                <a:latin typeface="Times New Roman"/>
                <a:cs typeface="Times New Roman"/>
              </a:rPr>
              <a:t>1</a:t>
            </a:r>
            <a:r>
              <a:rPr dirty="0" sz="2000">
                <a:latin typeface="楷体"/>
                <a:cs typeface="楷体"/>
              </a:rPr>
              <a:t>匀速转动手</a:t>
            </a:r>
            <a:r>
              <a:rPr dirty="0" sz="2000" spc="5">
                <a:latin typeface="楷体"/>
                <a:cs typeface="楷体"/>
              </a:rPr>
              <a:t>柄</a:t>
            </a:r>
            <a:endParaRPr sz="2000">
              <a:latin typeface="楷体"/>
              <a:cs typeface="楷体"/>
            </a:endParaRPr>
          </a:p>
          <a:p>
            <a:pPr marL="452374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Times New Roman"/>
                <a:cs typeface="Times New Roman"/>
              </a:rPr>
              <a:t>2</a:t>
            </a:r>
            <a:r>
              <a:rPr dirty="0" sz="2000">
                <a:latin typeface="楷体"/>
                <a:cs typeface="楷体"/>
              </a:rPr>
              <a:t>和</a:t>
            </a:r>
            <a:r>
              <a:rPr dirty="0" sz="2000" spc="-5">
                <a:latin typeface="Times New Roman"/>
                <a:cs typeface="Times New Roman"/>
              </a:rPr>
              <a:t>3</a:t>
            </a:r>
            <a:r>
              <a:rPr dirty="0" sz="2000">
                <a:latin typeface="楷体"/>
                <a:cs typeface="楷体"/>
              </a:rPr>
              <a:t>变速塔</a:t>
            </a:r>
            <a:r>
              <a:rPr dirty="0" sz="2000" spc="5">
                <a:latin typeface="楷体"/>
                <a:cs typeface="楷体"/>
              </a:rPr>
              <a:t>轮</a:t>
            </a:r>
            <a:endParaRPr sz="2000">
              <a:latin typeface="楷体"/>
              <a:cs typeface="楷体"/>
            </a:endParaRPr>
          </a:p>
          <a:p>
            <a:pPr marL="452374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Times New Roman"/>
                <a:cs typeface="Times New Roman"/>
              </a:rPr>
              <a:t>4</a:t>
            </a:r>
            <a:r>
              <a:rPr dirty="0" sz="2000">
                <a:latin typeface="楷体"/>
                <a:cs typeface="楷体"/>
              </a:rPr>
              <a:t>长槽、</a:t>
            </a:r>
            <a:r>
              <a:rPr dirty="0" sz="2000" spc="-5">
                <a:latin typeface="Times New Roman"/>
                <a:cs typeface="Times New Roman"/>
              </a:rPr>
              <a:t>5</a:t>
            </a:r>
            <a:r>
              <a:rPr dirty="0" sz="2000">
                <a:latin typeface="楷体"/>
                <a:cs typeface="楷体"/>
              </a:rPr>
              <a:t>短槽、</a:t>
            </a:r>
            <a:r>
              <a:rPr dirty="0" sz="2000" spc="-5">
                <a:latin typeface="Times New Roman"/>
                <a:cs typeface="Times New Roman"/>
              </a:rPr>
              <a:t>6</a:t>
            </a:r>
            <a:r>
              <a:rPr dirty="0" sz="2000">
                <a:latin typeface="楷体"/>
                <a:cs typeface="楷体"/>
              </a:rPr>
              <a:t>横</a:t>
            </a:r>
            <a:r>
              <a:rPr dirty="0" sz="2000" spc="5">
                <a:latin typeface="楷体"/>
                <a:cs typeface="楷体"/>
              </a:rPr>
              <a:t>臂</a:t>
            </a:r>
            <a:endParaRPr sz="2000">
              <a:latin typeface="楷体"/>
              <a:cs typeface="楷体"/>
            </a:endParaRPr>
          </a:p>
          <a:p>
            <a:pPr marL="4523740">
              <a:lnSpc>
                <a:spcPct val="100000"/>
              </a:lnSpc>
              <a:spcBef>
                <a:spcPts val="1200"/>
              </a:spcBef>
            </a:pPr>
            <a:r>
              <a:rPr dirty="0" sz="2000" spc="-5">
                <a:latin typeface="Times New Roman"/>
                <a:cs typeface="Times New Roman"/>
              </a:rPr>
              <a:t>7</a:t>
            </a:r>
            <a:r>
              <a:rPr dirty="0" sz="2000">
                <a:latin typeface="楷体"/>
                <a:cs typeface="楷体"/>
              </a:rPr>
              <a:t>弹簧测力套筒、</a:t>
            </a:r>
            <a:r>
              <a:rPr dirty="0" sz="2000" spc="-5">
                <a:latin typeface="Times New Roman"/>
                <a:cs typeface="Times New Roman"/>
              </a:rPr>
              <a:t>8</a:t>
            </a:r>
            <a:r>
              <a:rPr dirty="0" sz="2000">
                <a:latin typeface="楷体"/>
                <a:cs typeface="楷体"/>
              </a:rPr>
              <a:t>标</a:t>
            </a:r>
            <a:r>
              <a:rPr dirty="0" sz="2000" spc="5">
                <a:latin typeface="楷体"/>
                <a:cs typeface="楷体"/>
              </a:rPr>
              <a:t>尺</a:t>
            </a:r>
            <a:endParaRPr sz="2000">
              <a:latin typeface="楷体"/>
              <a:cs typeface="楷体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0705" y="0"/>
            <a:ext cx="1551305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 i="0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3000" spc="-5" b="1" i="0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3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13231" y="1528572"/>
            <a:ext cx="2857499" cy="23271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915752" y="772934"/>
            <a:ext cx="4719955" cy="376872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15265" indent="-202565">
              <a:lnSpc>
                <a:spcPct val="100000"/>
              </a:lnSpc>
              <a:spcBef>
                <a:spcPts val="105"/>
              </a:spcBef>
              <a:buSzPct val="95000"/>
              <a:buFont typeface="Wingdings"/>
              <a:buChar char=""/>
              <a:tabLst>
                <a:tab pos="215900" algn="l"/>
              </a:tabLst>
            </a:pPr>
            <a:r>
              <a:rPr dirty="0" sz="2000">
                <a:latin typeface="黑体"/>
                <a:cs typeface="黑体"/>
              </a:rPr>
              <a:t>原</a:t>
            </a:r>
            <a:r>
              <a:rPr dirty="0" sz="2000" spc="5">
                <a:latin typeface="黑体"/>
                <a:cs typeface="黑体"/>
              </a:rPr>
              <a:t>理</a:t>
            </a:r>
            <a:endParaRPr sz="2000">
              <a:latin typeface="黑体"/>
              <a:cs typeface="黑体"/>
            </a:endParaRPr>
          </a:p>
          <a:p>
            <a:pPr marL="134620" marR="5080" indent="457200">
              <a:lnSpc>
                <a:spcPct val="150000"/>
              </a:lnSpc>
              <a:spcBef>
                <a:spcPts val="1140"/>
              </a:spcBef>
            </a:pPr>
            <a:r>
              <a:rPr dirty="0" sz="1800">
                <a:latin typeface="楷体"/>
                <a:cs typeface="楷体"/>
              </a:rPr>
              <a:t>匀速转动手柄，使变速塔轮以及长槽、 短槽和槽内的</a:t>
            </a:r>
            <a:r>
              <a:rPr dirty="0" sz="1800">
                <a:solidFill>
                  <a:srgbClr val="FF0000"/>
                </a:solidFill>
                <a:latin typeface="楷体"/>
                <a:cs typeface="楷体"/>
              </a:rPr>
              <a:t>小球随之匀速转动</a:t>
            </a:r>
            <a:r>
              <a:rPr dirty="0" sz="1800">
                <a:latin typeface="楷体"/>
                <a:cs typeface="楷体"/>
              </a:rPr>
              <a:t>，使小球做 匀速圆周运动的</a:t>
            </a:r>
            <a:r>
              <a:rPr dirty="0" sz="1800">
                <a:solidFill>
                  <a:srgbClr val="FF0000"/>
                </a:solidFill>
                <a:latin typeface="楷体"/>
                <a:cs typeface="楷体"/>
              </a:rPr>
              <a:t>向心力由横臂的挡板对小球 的压力提供</a:t>
            </a:r>
            <a:r>
              <a:rPr dirty="0" sz="1800">
                <a:latin typeface="楷体"/>
                <a:cs typeface="楷体"/>
              </a:rPr>
              <a:t>。球对挡板的反作用力，通过横 臂的杠杆作用使弹簧测力套筒下降，从而露 出标尺，</a:t>
            </a:r>
            <a:r>
              <a:rPr dirty="0" sz="1800">
                <a:solidFill>
                  <a:srgbClr val="FF0000"/>
                </a:solidFill>
                <a:latin typeface="楷体"/>
                <a:cs typeface="楷体"/>
              </a:rPr>
              <a:t>根据标尺上露出的红白相间等分标 记，可以粗略计算出两个球所需向心力的比 值</a:t>
            </a:r>
            <a:r>
              <a:rPr dirty="0" sz="1800">
                <a:latin typeface="楷体"/>
                <a:cs typeface="楷体"/>
              </a:rPr>
              <a:t>。</a:t>
            </a:r>
            <a:r>
              <a:rPr dirty="0" sz="1800">
                <a:solidFill>
                  <a:srgbClr val="001F5F"/>
                </a:solidFill>
                <a:latin typeface="楷体"/>
                <a:cs typeface="楷体"/>
              </a:rPr>
              <a:t>皮带绕在不同的塔轮上可以改变角速度。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7387" y="1537716"/>
            <a:ext cx="3521964" cy="26349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2025-04-17T10:26:47Z</dcterms:created>
  <dcterms:modified xsi:type="dcterms:W3CDTF">2025-04-17T10:26:47Z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2025-04-17T00:00:00Z</vt:filetime>
  </property>
</Properties>
</file>