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1840" y="-32156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40" y="-32156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8007" y="1123352"/>
            <a:ext cx="11038205" cy="309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10404" y="3312795"/>
            <a:ext cx="283019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FFFFFF"/>
                </a:solidFill>
                <a:latin typeface="黑体"/>
                <a:cs typeface="黑体"/>
              </a:rPr>
              <a:t>向心加速</a:t>
            </a:r>
            <a:r>
              <a:rPr dirty="0" sz="4400" spc="-15" b="1">
                <a:solidFill>
                  <a:srgbClr val="FFFFFF"/>
                </a:solidFill>
                <a:latin typeface="黑体"/>
                <a:cs typeface="黑体"/>
              </a:rPr>
              <a:t>度</a:t>
            </a:r>
            <a:endParaRPr sz="44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2504" y="4602162"/>
            <a:ext cx="369189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1F2CA8"/>
                </a:solidFill>
                <a:latin typeface="华文楷体"/>
                <a:cs typeface="华文楷体"/>
              </a:rPr>
              <a:t>主讲人：王巨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生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4840" algn="l"/>
              </a:tabLst>
            </a:pP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学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	</a:t>
            </a:r>
            <a:r>
              <a:rPr dirty="0" sz="2400" b="1">
                <a:solidFill>
                  <a:srgbClr val="1F2CA8"/>
                </a:solidFill>
                <a:latin typeface="华文楷体"/>
                <a:cs typeface="华文楷体"/>
              </a:rPr>
              <a:t>校：北京市第八十中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4390" y="2320290"/>
            <a:ext cx="30848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黑体"/>
                <a:cs typeface="黑体"/>
              </a:rPr>
              <a:t>人教版高中物理必修</a:t>
            </a:r>
            <a:r>
              <a:rPr dirty="0" sz="2400" spc="-10">
                <a:solidFill>
                  <a:srgbClr val="FFFFFF"/>
                </a:solidFill>
                <a:latin typeface="黑体"/>
                <a:cs typeface="黑体"/>
              </a:rPr>
              <a:t>二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2430" y="2320290"/>
            <a:ext cx="2473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7615" algn="l"/>
              </a:tabLst>
            </a:pPr>
            <a:r>
              <a:rPr dirty="0" sz="2400" b="1">
                <a:solidFill>
                  <a:srgbClr val="FFFFFF"/>
                </a:solidFill>
                <a:latin typeface="黑体"/>
                <a:cs typeface="黑体"/>
              </a:rPr>
              <a:t>第六</a:t>
            </a:r>
            <a:r>
              <a:rPr dirty="0" sz="2400" spc="-10" b="1">
                <a:solidFill>
                  <a:srgbClr val="FFFFFF"/>
                </a:solidFill>
                <a:latin typeface="黑体"/>
                <a:cs typeface="黑体"/>
              </a:rPr>
              <a:t>章</a:t>
            </a:r>
            <a:r>
              <a:rPr dirty="0" sz="2400" b="1">
                <a:solidFill>
                  <a:srgbClr val="FFFFFF"/>
                </a:solidFill>
                <a:latin typeface="黑体"/>
                <a:cs typeface="黑体"/>
              </a:rPr>
              <a:t>	</a:t>
            </a:r>
            <a:r>
              <a:rPr dirty="0" sz="2400" b="1">
                <a:solidFill>
                  <a:srgbClr val="FFFFFF"/>
                </a:solidFill>
                <a:latin typeface="黑体"/>
                <a:cs typeface="黑体"/>
              </a:rPr>
              <a:t>圆周运</a:t>
            </a:r>
            <a:r>
              <a:rPr dirty="0" sz="2400" spc="-10" b="1">
                <a:solidFill>
                  <a:srgbClr val="FFFFFF"/>
                </a:solidFill>
                <a:latin typeface="黑体"/>
                <a:cs typeface="黑体"/>
              </a:rPr>
              <a:t>动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255" y="850138"/>
            <a:ext cx="10996930" cy="5212080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三、应用向心加速度分析问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题</a:t>
            </a:r>
            <a:endParaRPr sz="2800">
              <a:latin typeface="黑体"/>
              <a:cs typeface="黑体"/>
            </a:endParaRPr>
          </a:p>
          <a:p>
            <a:pPr marL="28575">
              <a:lnSpc>
                <a:spcPct val="100000"/>
              </a:lnSpc>
              <a:spcBef>
                <a:spcPts val="1265"/>
              </a:spcBef>
              <a:tabLst>
                <a:tab pos="8207375" algn="l"/>
              </a:tabLst>
            </a:pP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黑体"/>
                <a:cs typeface="黑体"/>
              </a:rPr>
              <a:t>．</a:t>
            </a:r>
            <a:r>
              <a:rPr dirty="0" sz="2800">
                <a:latin typeface="黑体"/>
                <a:cs typeface="黑体"/>
              </a:rPr>
              <a:t>关于向心力和向心加速度的说法中正确的是</a:t>
            </a:r>
            <a:r>
              <a:rPr dirty="0" sz="2800" spc="-5">
                <a:latin typeface="黑体"/>
                <a:cs typeface="黑体"/>
              </a:rPr>
              <a:t>（</a:t>
            </a:r>
            <a:r>
              <a:rPr dirty="0" sz="2800" spc="-215">
                <a:latin typeface="黑体"/>
                <a:cs typeface="黑体"/>
              </a:rPr>
              <a:t> </a:t>
            </a:r>
            <a:r>
              <a:rPr dirty="0" baseline="6944" sz="4200" spc="-7">
                <a:solidFill>
                  <a:srgbClr val="C00000"/>
                </a:solidFill>
                <a:latin typeface="Times New Roman"/>
                <a:cs typeface="Times New Roman"/>
              </a:rPr>
              <a:t>B	</a:t>
            </a:r>
            <a:r>
              <a:rPr dirty="0" sz="2800" spc="-5">
                <a:latin typeface="黑体"/>
                <a:cs typeface="黑体"/>
              </a:rPr>
              <a:t>）</a:t>
            </a:r>
            <a:endParaRPr sz="2800">
              <a:latin typeface="黑体"/>
              <a:cs typeface="黑体"/>
            </a:endParaRPr>
          </a:p>
          <a:p>
            <a:pPr marL="641350" indent="-612140">
              <a:lnSpc>
                <a:spcPct val="100000"/>
              </a:lnSpc>
              <a:spcBef>
                <a:spcPts val="670"/>
              </a:spcBef>
              <a:buSzPct val="96428"/>
              <a:buFont typeface="Times New Roman"/>
              <a:buAutoNum type="alphaUcPeriod"/>
              <a:tabLst>
                <a:tab pos="641350" algn="l"/>
              </a:tabLst>
            </a:pPr>
            <a:r>
              <a:rPr dirty="0" sz="2800">
                <a:latin typeface="黑体"/>
                <a:cs typeface="黑体"/>
              </a:rPr>
              <a:t>做匀速圆周运动的物体其向心力是恒定不变</a:t>
            </a:r>
            <a:r>
              <a:rPr dirty="0" sz="2800" spc="-5">
                <a:latin typeface="黑体"/>
                <a:cs typeface="黑体"/>
              </a:rPr>
              <a:t>的</a:t>
            </a:r>
            <a:endParaRPr sz="2800">
              <a:latin typeface="黑体"/>
              <a:cs typeface="黑体"/>
            </a:endParaRPr>
          </a:p>
          <a:p>
            <a:pPr marL="622300" indent="-593090">
              <a:lnSpc>
                <a:spcPct val="100000"/>
              </a:lnSpc>
              <a:spcBef>
                <a:spcPts val="670"/>
              </a:spcBef>
              <a:buSzPct val="96428"/>
              <a:buFont typeface="Times New Roman"/>
              <a:buAutoNum type="alphaUcPeriod"/>
              <a:tabLst>
                <a:tab pos="622300" algn="l"/>
              </a:tabLst>
            </a:pPr>
            <a:r>
              <a:rPr dirty="0" sz="2800">
                <a:latin typeface="黑体"/>
                <a:cs typeface="黑体"/>
              </a:rPr>
              <a:t>向心力不改变做圆周运动物体的线速度的大</a:t>
            </a:r>
            <a:r>
              <a:rPr dirty="0" sz="2800" spc="-5">
                <a:latin typeface="黑体"/>
                <a:cs typeface="黑体"/>
              </a:rPr>
              <a:t>小</a:t>
            </a:r>
            <a:endParaRPr sz="2800">
              <a:latin typeface="黑体"/>
              <a:cs typeface="黑体"/>
            </a:endParaRPr>
          </a:p>
          <a:p>
            <a:pPr marL="622300" indent="-593090">
              <a:lnSpc>
                <a:spcPct val="100000"/>
              </a:lnSpc>
              <a:spcBef>
                <a:spcPts val="670"/>
              </a:spcBef>
              <a:buSzPct val="96428"/>
              <a:buFont typeface="Times New Roman"/>
              <a:buAutoNum type="alphaUcPeriod"/>
              <a:tabLst>
                <a:tab pos="622300" algn="l"/>
              </a:tabLst>
            </a:pPr>
            <a:r>
              <a:rPr dirty="0" sz="2800">
                <a:latin typeface="黑体"/>
                <a:cs typeface="黑体"/>
              </a:rPr>
              <a:t>做圆周运动的物体所受各力的合力一定是向心</a:t>
            </a:r>
            <a:r>
              <a:rPr dirty="0" sz="2800" spc="-5">
                <a:latin typeface="黑体"/>
                <a:cs typeface="黑体"/>
              </a:rPr>
              <a:t>力</a:t>
            </a:r>
            <a:endParaRPr sz="2800">
              <a:latin typeface="黑体"/>
              <a:cs typeface="黑体"/>
            </a:endParaRPr>
          </a:p>
          <a:p>
            <a:pPr marL="641350" indent="-612140">
              <a:lnSpc>
                <a:spcPct val="100000"/>
              </a:lnSpc>
              <a:spcBef>
                <a:spcPts val="670"/>
              </a:spcBef>
              <a:buSzPct val="96428"/>
              <a:buFont typeface="Times New Roman"/>
              <a:buAutoNum type="alphaUcPeriod"/>
              <a:tabLst>
                <a:tab pos="641350" algn="l"/>
              </a:tabLst>
            </a:pPr>
            <a:r>
              <a:rPr dirty="0" sz="2800">
                <a:latin typeface="黑体"/>
                <a:cs typeface="黑体"/>
              </a:rPr>
              <a:t>向心加速度时刻指向圆心，方向不</a:t>
            </a:r>
            <a:r>
              <a:rPr dirty="0" sz="2800" spc="-5">
                <a:latin typeface="黑体"/>
                <a:cs typeface="黑体"/>
              </a:rPr>
              <a:t>变</a:t>
            </a:r>
            <a:endParaRPr sz="2800">
              <a:latin typeface="黑体"/>
              <a:cs typeface="黑体"/>
            </a:endParaRPr>
          </a:p>
          <a:p>
            <a:pPr lvl="1" marL="401320" indent="-297180">
              <a:lnSpc>
                <a:spcPct val="100000"/>
              </a:lnSpc>
              <a:spcBef>
                <a:spcPts val="1065"/>
              </a:spcBef>
              <a:buSzPct val="95833"/>
              <a:buFont typeface="Times New Roman"/>
              <a:buAutoNum type="alphaUcPeriod"/>
              <a:tabLst>
                <a:tab pos="401320" algn="l"/>
              </a:tabLst>
            </a:pP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匀速圆周运动的物体其向心力方向始终指向圆心，方向一直在改变，故</a:t>
            </a:r>
            <a:r>
              <a:rPr dirty="0" sz="2400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错误。</a:t>
            </a:r>
            <a:endParaRPr sz="2400">
              <a:latin typeface="黑体"/>
              <a:cs typeface="黑体"/>
            </a:endParaRPr>
          </a:p>
          <a:p>
            <a:pPr lvl="1" marL="104139" marR="548005">
              <a:lnSpc>
                <a:spcPct val="100000"/>
              </a:lnSpc>
              <a:buSzPct val="95833"/>
              <a:buFont typeface="Times New Roman"/>
              <a:buAutoNum type="alphaUcPeriod"/>
              <a:tabLst>
                <a:tab pos="384175" algn="l"/>
              </a:tabLst>
            </a:pP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因为向心力始终指向圆心，与线速度垂直，所以向心力不改变做圆周运动物 体的线速度的大小，故</a:t>
            </a:r>
            <a:r>
              <a:rPr dirty="0" sz="2400" spc="-5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正确。</a:t>
            </a:r>
            <a:endParaRPr sz="2400">
              <a:latin typeface="黑体"/>
              <a:cs typeface="黑体"/>
            </a:endParaRPr>
          </a:p>
          <a:p>
            <a:pPr lvl="1" marL="384175" indent="-280035">
              <a:lnSpc>
                <a:spcPct val="100000"/>
              </a:lnSpc>
              <a:buSzPct val="95833"/>
              <a:buFont typeface="Times New Roman"/>
              <a:buAutoNum type="alphaUcPeriod"/>
              <a:tabLst>
                <a:tab pos="384175" algn="l"/>
              </a:tabLst>
            </a:pP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如果物体做变速圆周运动，则物体所受各力的合力并不指向圆心，故</a:t>
            </a:r>
            <a:r>
              <a:rPr dirty="0" sz="2400" spc="-5">
                <a:solidFill>
                  <a:srgbClr val="1F2CA8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错误。</a:t>
            </a:r>
            <a:endParaRPr sz="2400">
              <a:latin typeface="黑体"/>
              <a:cs typeface="黑体"/>
            </a:endParaRPr>
          </a:p>
          <a:p>
            <a:pPr lvl="1" marL="476884" indent="-372745">
              <a:lnSpc>
                <a:spcPct val="100000"/>
              </a:lnSpc>
              <a:buSzPct val="95833"/>
              <a:buFont typeface="Times New Roman"/>
              <a:buAutoNum type="alphaUcPeriod"/>
              <a:tabLst>
                <a:tab pos="476884" algn="l"/>
              </a:tabLst>
            </a:pP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向心加速度时刻指向圆心，方向始终改变，故</a:t>
            </a:r>
            <a:r>
              <a:rPr dirty="0" sz="2400">
                <a:solidFill>
                  <a:srgbClr val="1F2CA8"/>
                </a:solidFill>
                <a:latin typeface="Times New Roman"/>
                <a:cs typeface="Times New Roman"/>
              </a:rPr>
              <a:t>D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错误。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600" y="1747519"/>
            <a:ext cx="58527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，所以向心加速度与轨道半径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>
                <a:latin typeface="黑体"/>
                <a:cs typeface="黑体"/>
              </a:rPr>
              <a:t>成反</a:t>
            </a:r>
            <a:r>
              <a:rPr dirty="0" sz="2800" spc="-5">
                <a:latin typeface="黑体"/>
                <a:cs typeface="黑体"/>
              </a:rPr>
              <a:t>比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8550" y="3027680"/>
            <a:ext cx="51415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，所以角速度与轨道半径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>
                <a:latin typeface="黑体"/>
                <a:cs typeface="黑体"/>
              </a:rPr>
              <a:t>成反</a:t>
            </a:r>
            <a:r>
              <a:rPr dirty="0" sz="2800" spc="-5">
                <a:latin typeface="黑体"/>
                <a:cs typeface="黑体"/>
              </a:rPr>
              <a:t>比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7840" y="2056307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 h="0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139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26905" y="2053665"/>
            <a:ext cx="14922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960" y="1747519"/>
            <a:ext cx="15957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黑体"/>
                <a:cs typeface="黑体"/>
              </a:rPr>
              <a:t>．</a:t>
            </a:r>
            <a:r>
              <a:rPr dirty="0" sz="2800">
                <a:latin typeface="黑体"/>
                <a:cs typeface="黑体"/>
              </a:rPr>
              <a:t>因</a:t>
            </a:r>
            <a:r>
              <a:rPr dirty="0" sz="2800" spc="-5">
                <a:latin typeface="黑体"/>
                <a:cs typeface="黑体"/>
              </a:rPr>
              <a:t>为</a:t>
            </a:r>
            <a:r>
              <a:rPr dirty="0" sz="2800" spc="-780">
                <a:latin typeface="黑体"/>
                <a:cs typeface="黑体"/>
              </a:rPr>
              <a:t> </a:t>
            </a:r>
            <a:r>
              <a:rPr dirty="0" baseline="-3333" sz="3750" spc="-7" i="1">
                <a:latin typeface="Times New Roman"/>
                <a:cs typeface="Times New Roman"/>
              </a:rPr>
              <a:t>a</a:t>
            </a:r>
            <a:endParaRPr baseline="-3333" sz="3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5413" y="2017687"/>
            <a:ext cx="11811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4609" y="1597545"/>
            <a:ext cx="595630" cy="415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ts val="905"/>
              </a:lnSpc>
              <a:spcBef>
                <a:spcPts val="105"/>
              </a:spcBef>
            </a:pPr>
            <a:r>
              <a:rPr dirty="0" sz="145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</a:pPr>
            <a:r>
              <a:rPr dirty="0" baseline="-34444" sz="3750" spc="-7">
                <a:latin typeface="Symbol"/>
                <a:cs typeface="Symbol"/>
              </a:rPr>
              <a:t></a:t>
            </a:r>
            <a:r>
              <a:rPr dirty="0" baseline="-34444" sz="3750" spc="465">
                <a:latin typeface="Times New Roman"/>
                <a:cs typeface="Times New Roman"/>
              </a:rPr>
              <a:t> </a:t>
            </a:r>
            <a:r>
              <a:rPr dirty="0" sz="2500" spc="-5" i="1">
                <a:latin typeface="Times New Roman"/>
                <a:cs typeface="Times New Roman"/>
              </a:rPr>
              <a:t>v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5035" y="1572386"/>
            <a:ext cx="1192530" cy="889635"/>
          </a:xfrm>
          <a:custGeom>
            <a:avLst/>
            <a:gdLst/>
            <a:ahLst/>
            <a:cxnLst/>
            <a:rect l="l" t="t" r="r" b="b"/>
            <a:pathLst>
              <a:path w="1192529" h="889635">
                <a:moveTo>
                  <a:pt x="1192529" y="889254"/>
                </a:moveTo>
                <a:lnTo>
                  <a:pt x="0" y="889254"/>
                </a:lnTo>
                <a:lnTo>
                  <a:pt x="0" y="0"/>
                </a:lnTo>
                <a:lnTo>
                  <a:pt x="1192529" y="0"/>
                </a:lnTo>
                <a:lnTo>
                  <a:pt x="119252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79729"/>
                </a:lnTo>
                <a:lnTo>
                  <a:pt x="4762" y="879729"/>
                </a:lnTo>
                <a:lnTo>
                  <a:pt x="9525" y="884491"/>
                </a:lnTo>
                <a:lnTo>
                  <a:pt x="1192529" y="884491"/>
                </a:lnTo>
                <a:lnTo>
                  <a:pt x="1192529" y="889254"/>
                </a:lnTo>
                <a:close/>
              </a:path>
              <a:path w="1192529" h="88963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192529" h="889635">
                <a:moveTo>
                  <a:pt x="118300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83004" y="4762"/>
                </a:lnTo>
                <a:lnTo>
                  <a:pt x="1183004" y="9525"/>
                </a:lnTo>
                <a:close/>
              </a:path>
              <a:path w="1192529" h="889635">
                <a:moveTo>
                  <a:pt x="1183004" y="884491"/>
                </a:moveTo>
                <a:lnTo>
                  <a:pt x="1183004" y="4762"/>
                </a:lnTo>
                <a:lnTo>
                  <a:pt x="1187767" y="9525"/>
                </a:lnTo>
                <a:lnTo>
                  <a:pt x="1192529" y="9525"/>
                </a:lnTo>
                <a:lnTo>
                  <a:pt x="1192529" y="879729"/>
                </a:lnTo>
                <a:lnTo>
                  <a:pt x="1187767" y="879729"/>
                </a:lnTo>
                <a:lnTo>
                  <a:pt x="1183004" y="884491"/>
                </a:lnTo>
                <a:close/>
              </a:path>
              <a:path w="1192529" h="889635">
                <a:moveTo>
                  <a:pt x="1192529" y="9525"/>
                </a:moveTo>
                <a:lnTo>
                  <a:pt x="1187767" y="9525"/>
                </a:lnTo>
                <a:lnTo>
                  <a:pt x="1183004" y="4762"/>
                </a:lnTo>
                <a:lnTo>
                  <a:pt x="1192529" y="4762"/>
                </a:lnTo>
                <a:lnTo>
                  <a:pt x="1192529" y="9525"/>
                </a:lnTo>
                <a:close/>
              </a:path>
              <a:path w="1192529" h="889635">
                <a:moveTo>
                  <a:pt x="9525" y="884491"/>
                </a:moveTo>
                <a:lnTo>
                  <a:pt x="4762" y="879729"/>
                </a:lnTo>
                <a:lnTo>
                  <a:pt x="9525" y="879729"/>
                </a:lnTo>
                <a:lnTo>
                  <a:pt x="9525" y="884491"/>
                </a:lnTo>
                <a:close/>
              </a:path>
              <a:path w="1192529" h="889635">
                <a:moveTo>
                  <a:pt x="1183004" y="884491"/>
                </a:moveTo>
                <a:lnTo>
                  <a:pt x="9525" y="884491"/>
                </a:lnTo>
                <a:lnTo>
                  <a:pt x="9525" y="879729"/>
                </a:lnTo>
                <a:lnTo>
                  <a:pt x="1183004" y="879729"/>
                </a:lnTo>
                <a:lnTo>
                  <a:pt x="1183004" y="884491"/>
                </a:lnTo>
                <a:close/>
              </a:path>
              <a:path w="1192529" h="889635">
                <a:moveTo>
                  <a:pt x="1192529" y="884491"/>
                </a:moveTo>
                <a:lnTo>
                  <a:pt x="1183004" y="884491"/>
                </a:lnTo>
                <a:lnTo>
                  <a:pt x="1187767" y="879729"/>
                </a:lnTo>
                <a:lnTo>
                  <a:pt x="1192529" y="879729"/>
                </a:lnTo>
                <a:lnTo>
                  <a:pt x="1192529" y="884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2960" y="2387600"/>
            <a:ext cx="90239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8330" algn="l"/>
                <a:tab pos="2827655" algn="l"/>
              </a:tabLst>
            </a:pP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>
                <a:latin typeface="黑体"/>
                <a:cs typeface="黑体"/>
              </a:rPr>
              <a:t>．因</a:t>
            </a:r>
            <a:r>
              <a:rPr dirty="0" sz="2800" spc="-5">
                <a:latin typeface="黑体"/>
                <a:cs typeface="黑体"/>
              </a:rPr>
              <a:t>为</a:t>
            </a:r>
            <a:r>
              <a:rPr dirty="0" sz="2800" spc="-395">
                <a:latin typeface="黑体"/>
                <a:cs typeface="黑体"/>
              </a:rPr>
              <a:t> </a:t>
            </a:r>
            <a:r>
              <a:rPr dirty="0" baseline="1111" sz="3750" spc="-7" i="1">
                <a:latin typeface="Times New Roman"/>
                <a:cs typeface="Times New Roman"/>
              </a:rPr>
              <a:t>a</a:t>
            </a:r>
            <a:r>
              <a:rPr dirty="0" baseline="1111" sz="3750" i="1">
                <a:latin typeface="Times New Roman"/>
                <a:cs typeface="Times New Roman"/>
              </a:rPr>
              <a:t>	</a:t>
            </a:r>
            <a:r>
              <a:rPr dirty="0" baseline="1111" sz="3750" spc="-7">
                <a:latin typeface="Symbol"/>
                <a:cs typeface="Symbol"/>
              </a:rPr>
              <a:t></a:t>
            </a:r>
            <a:r>
              <a:rPr dirty="0" baseline="1111" sz="3750" spc="-97">
                <a:latin typeface="Times New Roman"/>
                <a:cs typeface="Times New Roman"/>
              </a:rPr>
              <a:t> </a:t>
            </a:r>
            <a:r>
              <a:rPr dirty="0" baseline="1068" sz="3900" spc="-427" i="1">
                <a:latin typeface="Symbol"/>
                <a:cs typeface="Symbol"/>
              </a:rPr>
              <a:t></a:t>
            </a:r>
            <a:r>
              <a:rPr dirty="0" baseline="44061" sz="2175">
                <a:latin typeface="Times New Roman"/>
                <a:cs typeface="Times New Roman"/>
              </a:rPr>
              <a:t>2</a:t>
            </a:r>
            <a:r>
              <a:rPr dirty="0" baseline="44061" sz="2175" spc="-135">
                <a:latin typeface="Times New Roman"/>
                <a:cs typeface="Times New Roman"/>
              </a:rPr>
              <a:t> </a:t>
            </a:r>
            <a:r>
              <a:rPr dirty="0" baseline="1111" sz="3750" spc="-7" i="1">
                <a:latin typeface="Times New Roman"/>
                <a:cs typeface="Times New Roman"/>
              </a:rPr>
              <a:t>r</a:t>
            </a:r>
            <a:r>
              <a:rPr dirty="0" baseline="1111" sz="3750" i="1">
                <a:latin typeface="Times New Roman"/>
                <a:cs typeface="Times New Roman"/>
              </a:rPr>
              <a:t>	</a:t>
            </a:r>
            <a:r>
              <a:rPr dirty="0" sz="2800">
                <a:latin typeface="黑体"/>
                <a:cs typeface="黑体"/>
              </a:rPr>
              <a:t>，所以向心力加速度与轨道半径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>
                <a:latin typeface="黑体"/>
                <a:cs typeface="黑体"/>
              </a:rPr>
              <a:t>成正</a:t>
            </a:r>
            <a:r>
              <a:rPr dirty="0" sz="2800" spc="-5">
                <a:latin typeface="黑体"/>
                <a:cs typeface="黑体"/>
              </a:rPr>
              <a:t>比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1798" y="2395347"/>
            <a:ext cx="1416685" cy="496570"/>
          </a:xfrm>
          <a:custGeom>
            <a:avLst/>
            <a:gdLst/>
            <a:ahLst/>
            <a:cxnLst/>
            <a:rect l="l" t="t" r="r" b="b"/>
            <a:pathLst>
              <a:path w="1416685" h="496569">
                <a:moveTo>
                  <a:pt x="1416558" y="496061"/>
                </a:moveTo>
                <a:lnTo>
                  <a:pt x="0" y="496061"/>
                </a:lnTo>
                <a:lnTo>
                  <a:pt x="0" y="0"/>
                </a:lnTo>
                <a:lnTo>
                  <a:pt x="1416558" y="0"/>
                </a:lnTo>
                <a:lnTo>
                  <a:pt x="141655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86536"/>
                </a:lnTo>
                <a:lnTo>
                  <a:pt x="4762" y="486536"/>
                </a:lnTo>
                <a:lnTo>
                  <a:pt x="9525" y="491299"/>
                </a:lnTo>
                <a:lnTo>
                  <a:pt x="1416558" y="491299"/>
                </a:lnTo>
                <a:lnTo>
                  <a:pt x="1416558" y="496061"/>
                </a:lnTo>
                <a:close/>
              </a:path>
              <a:path w="1416685" h="49656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416685" h="496569">
                <a:moveTo>
                  <a:pt x="140703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407033" y="4762"/>
                </a:lnTo>
                <a:lnTo>
                  <a:pt x="1407033" y="9525"/>
                </a:lnTo>
                <a:close/>
              </a:path>
              <a:path w="1416685" h="496569">
                <a:moveTo>
                  <a:pt x="1407033" y="491299"/>
                </a:moveTo>
                <a:lnTo>
                  <a:pt x="1407033" y="4762"/>
                </a:lnTo>
                <a:lnTo>
                  <a:pt x="1411795" y="9525"/>
                </a:lnTo>
                <a:lnTo>
                  <a:pt x="1416558" y="9525"/>
                </a:lnTo>
                <a:lnTo>
                  <a:pt x="1416558" y="486536"/>
                </a:lnTo>
                <a:lnTo>
                  <a:pt x="1411795" y="486536"/>
                </a:lnTo>
                <a:lnTo>
                  <a:pt x="1407033" y="491299"/>
                </a:lnTo>
                <a:close/>
              </a:path>
              <a:path w="1416685" h="496569">
                <a:moveTo>
                  <a:pt x="1416558" y="9525"/>
                </a:moveTo>
                <a:lnTo>
                  <a:pt x="1411795" y="9525"/>
                </a:lnTo>
                <a:lnTo>
                  <a:pt x="1407033" y="4762"/>
                </a:lnTo>
                <a:lnTo>
                  <a:pt x="1416558" y="4762"/>
                </a:lnTo>
                <a:lnTo>
                  <a:pt x="1416558" y="9525"/>
                </a:lnTo>
                <a:close/>
              </a:path>
              <a:path w="1416685" h="496569">
                <a:moveTo>
                  <a:pt x="9525" y="491299"/>
                </a:moveTo>
                <a:lnTo>
                  <a:pt x="4762" y="486536"/>
                </a:lnTo>
                <a:lnTo>
                  <a:pt x="9525" y="486536"/>
                </a:lnTo>
                <a:lnTo>
                  <a:pt x="9525" y="491299"/>
                </a:lnTo>
                <a:close/>
              </a:path>
              <a:path w="1416685" h="496569">
                <a:moveTo>
                  <a:pt x="1407033" y="491299"/>
                </a:moveTo>
                <a:lnTo>
                  <a:pt x="9525" y="491299"/>
                </a:lnTo>
                <a:lnTo>
                  <a:pt x="9525" y="486536"/>
                </a:lnTo>
                <a:lnTo>
                  <a:pt x="1407033" y="486536"/>
                </a:lnTo>
                <a:lnTo>
                  <a:pt x="1407033" y="491299"/>
                </a:lnTo>
                <a:close/>
              </a:path>
              <a:path w="1416685" h="496569">
                <a:moveTo>
                  <a:pt x="1416558" y="491299"/>
                </a:moveTo>
                <a:lnTo>
                  <a:pt x="1407033" y="491299"/>
                </a:lnTo>
                <a:lnTo>
                  <a:pt x="1411795" y="486536"/>
                </a:lnTo>
                <a:lnTo>
                  <a:pt x="1416558" y="486536"/>
                </a:lnTo>
                <a:lnTo>
                  <a:pt x="1416558" y="491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37560" y="3275253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 h="0">
                <a:moveTo>
                  <a:pt x="0" y="0"/>
                </a:moveTo>
                <a:lnTo>
                  <a:pt x="251498" y="0"/>
                </a:lnTo>
              </a:path>
            </a:pathLst>
          </a:custGeom>
          <a:ln w="160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48355" y="2756878"/>
            <a:ext cx="166370" cy="923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 marR="5080" indent="-7620">
              <a:lnSpc>
                <a:spcPct val="117800"/>
              </a:lnSpc>
              <a:spcBef>
                <a:spcPts val="100"/>
              </a:spcBef>
            </a:pPr>
            <a:r>
              <a:rPr dirty="0" sz="2500" spc="-5" i="1">
                <a:latin typeface="Times New Roman"/>
                <a:cs typeface="Times New Roman"/>
              </a:rPr>
              <a:t>v </a:t>
            </a:r>
            <a:r>
              <a:rPr dirty="0" sz="2500" spc="-5" i="1">
                <a:latin typeface="Times New Roman"/>
                <a:cs typeface="Times New Roman"/>
              </a:rPr>
              <a:t> 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960" y="2541255"/>
            <a:ext cx="2042160" cy="937894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r" marR="305435">
              <a:lnSpc>
                <a:spcPct val="100000"/>
              </a:lnSpc>
              <a:spcBef>
                <a:spcPts val="820"/>
              </a:spcBef>
            </a:pPr>
            <a:r>
              <a:rPr dirty="0" sz="145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>
                <a:latin typeface="黑体"/>
                <a:cs typeface="黑体"/>
              </a:rPr>
              <a:t>．因</a:t>
            </a:r>
            <a:r>
              <a:rPr dirty="0" sz="2800" spc="-5">
                <a:latin typeface="黑体"/>
                <a:cs typeface="黑体"/>
              </a:rPr>
              <a:t>为</a:t>
            </a:r>
            <a:r>
              <a:rPr dirty="0" sz="2800" spc="-805">
                <a:latin typeface="黑体"/>
                <a:cs typeface="黑体"/>
              </a:rPr>
              <a:t> </a:t>
            </a:r>
            <a:r>
              <a:rPr dirty="0" baseline="6410" sz="3900" spc="-112" i="1">
                <a:latin typeface="Symbol"/>
                <a:cs typeface="Symbol"/>
              </a:rPr>
              <a:t></a:t>
            </a:r>
            <a:r>
              <a:rPr dirty="0" baseline="6410" sz="3900" spc="352" i="1">
                <a:latin typeface="Times New Roman"/>
                <a:cs typeface="Times New Roman"/>
              </a:rPr>
              <a:t> </a:t>
            </a:r>
            <a:r>
              <a:rPr dirty="0" baseline="6666" sz="3750" spc="-7">
                <a:latin typeface="Symbol"/>
                <a:cs typeface="Symbol"/>
              </a:rPr>
              <a:t></a:t>
            </a:r>
            <a:endParaRPr baseline="6666" sz="37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91130" y="2841879"/>
            <a:ext cx="1184910" cy="840740"/>
          </a:xfrm>
          <a:custGeom>
            <a:avLst/>
            <a:gdLst/>
            <a:ahLst/>
            <a:cxnLst/>
            <a:rect l="l" t="t" r="r" b="b"/>
            <a:pathLst>
              <a:path w="1184910" h="840739">
                <a:moveTo>
                  <a:pt x="1184909" y="840486"/>
                </a:moveTo>
                <a:lnTo>
                  <a:pt x="0" y="840486"/>
                </a:lnTo>
                <a:lnTo>
                  <a:pt x="0" y="0"/>
                </a:lnTo>
                <a:lnTo>
                  <a:pt x="1184909" y="0"/>
                </a:lnTo>
                <a:lnTo>
                  <a:pt x="118490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30961"/>
                </a:lnTo>
                <a:lnTo>
                  <a:pt x="4762" y="830961"/>
                </a:lnTo>
                <a:lnTo>
                  <a:pt x="9525" y="835723"/>
                </a:lnTo>
                <a:lnTo>
                  <a:pt x="1184909" y="835723"/>
                </a:lnTo>
                <a:lnTo>
                  <a:pt x="1184909" y="840486"/>
                </a:lnTo>
                <a:close/>
              </a:path>
              <a:path w="1184910" h="8407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184910" h="840739">
                <a:moveTo>
                  <a:pt x="117538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75384" y="4762"/>
                </a:lnTo>
                <a:lnTo>
                  <a:pt x="1175384" y="9525"/>
                </a:lnTo>
                <a:close/>
              </a:path>
              <a:path w="1184910" h="840739">
                <a:moveTo>
                  <a:pt x="1175384" y="835723"/>
                </a:moveTo>
                <a:lnTo>
                  <a:pt x="1175384" y="4762"/>
                </a:lnTo>
                <a:lnTo>
                  <a:pt x="1180147" y="9525"/>
                </a:lnTo>
                <a:lnTo>
                  <a:pt x="1184909" y="9525"/>
                </a:lnTo>
                <a:lnTo>
                  <a:pt x="1184909" y="830961"/>
                </a:lnTo>
                <a:lnTo>
                  <a:pt x="1180147" y="830961"/>
                </a:lnTo>
                <a:lnTo>
                  <a:pt x="1175384" y="835723"/>
                </a:lnTo>
                <a:close/>
              </a:path>
              <a:path w="1184910" h="840739">
                <a:moveTo>
                  <a:pt x="1184909" y="9525"/>
                </a:moveTo>
                <a:lnTo>
                  <a:pt x="1180147" y="9525"/>
                </a:lnTo>
                <a:lnTo>
                  <a:pt x="1175384" y="4762"/>
                </a:lnTo>
                <a:lnTo>
                  <a:pt x="1184909" y="4762"/>
                </a:lnTo>
                <a:lnTo>
                  <a:pt x="1184909" y="9525"/>
                </a:lnTo>
                <a:close/>
              </a:path>
              <a:path w="1184910" h="840739">
                <a:moveTo>
                  <a:pt x="9525" y="835723"/>
                </a:moveTo>
                <a:lnTo>
                  <a:pt x="4762" y="830961"/>
                </a:lnTo>
                <a:lnTo>
                  <a:pt x="9525" y="830961"/>
                </a:lnTo>
                <a:lnTo>
                  <a:pt x="9525" y="835723"/>
                </a:lnTo>
                <a:close/>
              </a:path>
              <a:path w="1184910" h="840739">
                <a:moveTo>
                  <a:pt x="1175384" y="835723"/>
                </a:moveTo>
                <a:lnTo>
                  <a:pt x="9525" y="835723"/>
                </a:lnTo>
                <a:lnTo>
                  <a:pt x="9525" y="830961"/>
                </a:lnTo>
                <a:lnTo>
                  <a:pt x="1175384" y="830961"/>
                </a:lnTo>
                <a:lnTo>
                  <a:pt x="1175384" y="835723"/>
                </a:lnTo>
                <a:close/>
              </a:path>
              <a:path w="1184910" h="840739">
                <a:moveTo>
                  <a:pt x="1184909" y="835723"/>
                </a:moveTo>
                <a:lnTo>
                  <a:pt x="1175384" y="835723"/>
                </a:lnTo>
                <a:lnTo>
                  <a:pt x="1180147" y="830961"/>
                </a:lnTo>
                <a:lnTo>
                  <a:pt x="1184909" y="830961"/>
                </a:lnTo>
                <a:lnTo>
                  <a:pt x="1184909" y="835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22960" y="3667759"/>
            <a:ext cx="73044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6705" algn="l"/>
              </a:tabLst>
            </a:pPr>
            <a:r>
              <a:rPr dirty="0" sz="2800" spc="-5">
                <a:latin typeface="Times New Roman"/>
                <a:cs typeface="Times New Roman"/>
              </a:rPr>
              <a:t>D</a:t>
            </a:r>
            <a:r>
              <a:rPr dirty="0" sz="2800">
                <a:latin typeface="黑体"/>
                <a:cs typeface="黑体"/>
              </a:rPr>
              <a:t>．因</a:t>
            </a:r>
            <a:r>
              <a:rPr dirty="0" sz="2800" spc="459">
                <a:latin typeface="黑体"/>
                <a:cs typeface="黑体"/>
              </a:rPr>
              <a:t>为</a:t>
            </a:r>
            <a:r>
              <a:rPr dirty="0" baseline="1010" sz="4125" spc="-104" i="1">
                <a:latin typeface="Symbol"/>
                <a:cs typeface="Symbol"/>
              </a:rPr>
              <a:t></a:t>
            </a:r>
            <a:r>
              <a:rPr dirty="0" baseline="1010" sz="4125" spc="-569">
                <a:latin typeface="Times New Roman"/>
                <a:cs typeface="Times New Roman"/>
              </a:rPr>
              <a:t> </a:t>
            </a:r>
            <a:r>
              <a:rPr dirty="0" baseline="1048" sz="3975">
                <a:latin typeface="Symbol"/>
                <a:cs typeface="Symbol"/>
              </a:rPr>
              <a:t></a:t>
            </a:r>
            <a:r>
              <a:rPr dirty="0" baseline="1048" sz="3975" spc="419">
                <a:latin typeface="Times New Roman"/>
                <a:cs typeface="Times New Roman"/>
              </a:rPr>
              <a:t> </a:t>
            </a:r>
            <a:r>
              <a:rPr dirty="0" baseline="1048" sz="3975" spc="-179">
                <a:latin typeface="Times New Roman"/>
                <a:cs typeface="Times New Roman"/>
              </a:rPr>
              <a:t>2</a:t>
            </a:r>
            <a:r>
              <a:rPr dirty="0" baseline="1010" sz="4125" spc="-1102" i="1">
                <a:latin typeface="Symbol"/>
                <a:cs typeface="Symbol"/>
              </a:rPr>
              <a:t></a:t>
            </a:r>
            <a:r>
              <a:rPr dirty="0" baseline="1048" sz="3975" i="1">
                <a:latin typeface="Times New Roman"/>
                <a:cs typeface="Times New Roman"/>
              </a:rPr>
              <a:t>n	</a:t>
            </a:r>
            <a:r>
              <a:rPr dirty="0" sz="2800">
                <a:latin typeface="黑体"/>
                <a:cs typeface="黑体"/>
              </a:rPr>
              <a:t>，所以角速度与转速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>
                <a:latin typeface="黑体"/>
                <a:cs typeface="黑体"/>
              </a:rPr>
              <a:t>成正</a:t>
            </a:r>
            <a:r>
              <a:rPr dirty="0" sz="2800" spc="-5">
                <a:latin typeface="黑体"/>
                <a:cs typeface="黑体"/>
              </a:rPr>
              <a:t>比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97226" y="3712083"/>
            <a:ext cx="1384935" cy="409575"/>
          </a:xfrm>
          <a:custGeom>
            <a:avLst/>
            <a:gdLst/>
            <a:ahLst/>
            <a:cxnLst/>
            <a:rect l="l" t="t" r="r" b="b"/>
            <a:pathLst>
              <a:path w="1384935" h="409575">
                <a:moveTo>
                  <a:pt x="1384553" y="409193"/>
                </a:moveTo>
                <a:lnTo>
                  <a:pt x="0" y="409193"/>
                </a:lnTo>
                <a:lnTo>
                  <a:pt x="0" y="0"/>
                </a:lnTo>
                <a:lnTo>
                  <a:pt x="1384553" y="0"/>
                </a:lnTo>
                <a:lnTo>
                  <a:pt x="138455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9668"/>
                </a:lnTo>
                <a:lnTo>
                  <a:pt x="4762" y="399668"/>
                </a:lnTo>
                <a:lnTo>
                  <a:pt x="9525" y="404431"/>
                </a:lnTo>
                <a:lnTo>
                  <a:pt x="1384553" y="404431"/>
                </a:lnTo>
                <a:lnTo>
                  <a:pt x="1384553" y="409193"/>
                </a:lnTo>
                <a:close/>
              </a:path>
              <a:path w="1384935" h="409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84935" h="409575">
                <a:moveTo>
                  <a:pt x="137502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75028" y="4762"/>
                </a:lnTo>
                <a:lnTo>
                  <a:pt x="1375028" y="9525"/>
                </a:lnTo>
                <a:close/>
              </a:path>
              <a:path w="1384935" h="409575">
                <a:moveTo>
                  <a:pt x="1375028" y="404431"/>
                </a:moveTo>
                <a:lnTo>
                  <a:pt x="1375028" y="4762"/>
                </a:lnTo>
                <a:lnTo>
                  <a:pt x="1379791" y="9525"/>
                </a:lnTo>
                <a:lnTo>
                  <a:pt x="1384553" y="9525"/>
                </a:lnTo>
                <a:lnTo>
                  <a:pt x="1384553" y="399668"/>
                </a:lnTo>
                <a:lnTo>
                  <a:pt x="1379791" y="399668"/>
                </a:lnTo>
                <a:lnTo>
                  <a:pt x="1375028" y="404431"/>
                </a:lnTo>
                <a:close/>
              </a:path>
              <a:path w="1384935" h="409575">
                <a:moveTo>
                  <a:pt x="1384553" y="9525"/>
                </a:moveTo>
                <a:lnTo>
                  <a:pt x="1379791" y="9525"/>
                </a:lnTo>
                <a:lnTo>
                  <a:pt x="1375028" y="4762"/>
                </a:lnTo>
                <a:lnTo>
                  <a:pt x="1384553" y="4762"/>
                </a:lnTo>
                <a:lnTo>
                  <a:pt x="1384553" y="9525"/>
                </a:lnTo>
                <a:close/>
              </a:path>
              <a:path w="1384935" h="409575">
                <a:moveTo>
                  <a:pt x="9525" y="404431"/>
                </a:moveTo>
                <a:lnTo>
                  <a:pt x="4762" y="399668"/>
                </a:lnTo>
                <a:lnTo>
                  <a:pt x="9525" y="399668"/>
                </a:lnTo>
                <a:lnTo>
                  <a:pt x="9525" y="404431"/>
                </a:lnTo>
                <a:close/>
              </a:path>
              <a:path w="1384935" h="409575">
                <a:moveTo>
                  <a:pt x="1375028" y="404431"/>
                </a:moveTo>
                <a:lnTo>
                  <a:pt x="9525" y="404431"/>
                </a:lnTo>
                <a:lnTo>
                  <a:pt x="9525" y="399668"/>
                </a:lnTo>
                <a:lnTo>
                  <a:pt x="1375028" y="399668"/>
                </a:lnTo>
                <a:lnTo>
                  <a:pt x="1375028" y="404431"/>
                </a:lnTo>
                <a:close/>
              </a:path>
              <a:path w="1384935" h="409575">
                <a:moveTo>
                  <a:pt x="1384553" y="404431"/>
                </a:moveTo>
                <a:lnTo>
                  <a:pt x="1375028" y="404431"/>
                </a:lnTo>
                <a:lnTo>
                  <a:pt x="1379791" y="399668"/>
                </a:lnTo>
                <a:lnTo>
                  <a:pt x="1384553" y="399668"/>
                </a:lnTo>
                <a:lnTo>
                  <a:pt x="1384553" y="404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2960" y="1107439"/>
            <a:ext cx="9092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24265" algn="l"/>
              </a:tabLst>
            </a:pPr>
            <a:r>
              <a:rPr dirty="0" sz="2800" spc="-5">
                <a:latin typeface="Times New Roman"/>
                <a:cs typeface="Times New Roman"/>
              </a:rPr>
              <a:t>2.</a:t>
            </a:r>
            <a:r>
              <a:rPr dirty="0" sz="2800">
                <a:latin typeface="黑体"/>
                <a:cs typeface="黑体"/>
              </a:rPr>
              <a:t>关于质点做匀速圆周运动，以下说法中正确的是</a:t>
            </a:r>
            <a:r>
              <a:rPr dirty="0" sz="2800" spc="-5">
                <a:latin typeface="黑体"/>
                <a:cs typeface="黑体"/>
              </a:rPr>
              <a:t>（</a:t>
            </a:r>
            <a:r>
              <a:rPr dirty="0" sz="2800" spc="-175">
                <a:latin typeface="黑体"/>
                <a:cs typeface="黑体"/>
              </a:rPr>
              <a:t> </a:t>
            </a:r>
            <a:r>
              <a:rPr dirty="0" baseline="5952" sz="4200" spc="-7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baseline="5952" sz="42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黑体"/>
                <a:cs typeface="黑体"/>
              </a:rPr>
              <a:t>）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991856" y="2328672"/>
            <a:ext cx="3212592" cy="159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41485" y="4588624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 h="0">
                <a:moveTo>
                  <a:pt x="0" y="0"/>
                </a:moveTo>
                <a:lnTo>
                  <a:pt x="295528" y="0"/>
                </a:lnTo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5989" y="4341939"/>
            <a:ext cx="1593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A.D.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根</a:t>
            </a:r>
            <a:r>
              <a:rPr dirty="0" sz="2400" spc="-10" b="1">
                <a:solidFill>
                  <a:srgbClr val="1F2CA8"/>
                </a:solidFill>
                <a:latin typeface="黑体"/>
                <a:cs typeface="黑体"/>
              </a:rPr>
              <a:t>据</a:t>
            </a:r>
            <a:r>
              <a:rPr dirty="0" sz="2400" spc="465" b="1">
                <a:solidFill>
                  <a:srgbClr val="1F2CA8"/>
                </a:solidFill>
                <a:latin typeface="黑体"/>
                <a:cs typeface="黑体"/>
              </a:rPr>
              <a:t> </a:t>
            </a:r>
            <a:r>
              <a:rPr dirty="0" sz="2150" spc="15" i="1">
                <a:latin typeface="Times New Roman"/>
                <a:cs typeface="Times New Roman"/>
              </a:rPr>
              <a:t>a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3214" y="4587760"/>
            <a:ext cx="13398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5" i="1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542" y="4182364"/>
            <a:ext cx="509270" cy="3689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ts val="795"/>
              </a:lnSpc>
              <a:spcBef>
                <a:spcPts val="125"/>
              </a:spcBef>
            </a:pPr>
            <a:r>
              <a:rPr dirty="0" sz="1250" spc="1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1875"/>
              </a:lnSpc>
            </a:pPr>
            <a:r>
              <a:rPr dirty="0" baseline="-36175" sz="3225" spc="30">
                <a:latin typeface="Symbol"/>
                <a:cs typeface="Symbol"/>
              </a:rPr>
              <a:t></a:t>
            </a:r>
            <a:r>
              <a:rPr dirty="0" baseline="-36175" sz="3225" spc="330">
                <a:latin typeface="Times New Roman"/>
                <a:cs typeface="Times New Roman"/>
              </a:rPr>
              <a:t> </a:t>
            </a:r>
            <a:r>
              <a:rPr dirty="0" sz="2150" spc="15" i="1">
                <a:latin typeface="Times New Roman"/>
                <a:cs typeface="Times New Roman"/>
              </a:rPr>
              <a:t>v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4070" y="4341939"/>
            <a:ext cx="5899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20">
                <a:latin typeface="Symbol"/>
                <a:cs typeface="Symbol"/>
              </a:rPr>
              <a:t></a:t>
            </a:r>
            <a:r>
              <a:rPr dirty="0" sz="2150" spc="45">
                <a:latin typeface="Times New Roman"/>
                <a:cs typeface="Times New Roman"/>
              </a:rPr>
              <a:t> </a:t>
            </a:r>
            <a:r>
              <a:rPr dirty="0" sz="2150" spc="-135" i="1">
                <a:latin typeface="Times New Roman"/>
                <a:cs typeface="Times New Roman"/>
              </a:rPr>
              <a:t>v</a:t>
            </a:r>
            <a:r>
              <a:rPr dirty="0" sz="2300" spc="-135" i="1">
                <a:latin typeface="Symbol"/>
                <a:cs typeface="Symbol"/>
              </a:rPr>
              <a:t></a:t>
            </a:r>
            <a:r>
              <a:rPr dirty="0" sz="2300" spc="-135" i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得</a:t>
            </a:r>
            <a:r>
              <a:rPr dirty="0" sz="2400" b="1" i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baseline="-16129" sz="2325" b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:</a:t>
            </a:r>
            <a:r>
              <a:rPr dirty="0" sz="2400" b="1" i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baseline="-16129" sz="2325" b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:</a:t>
            </a:r>
            <a:r>
              <a:rPr dirty="0" sz="2400" b="1" i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baseline="-16129" sz="2325" b="1">
                <a:solidFill>
                  <a:srgbClr val="1F2CA8"/>
                </a:solidFill>
                <a:latin typeface="Times New Roman"/>
                <a:cs typeface="Times New Roman"/>
              </a:rPr>
              <a:t>C</a:t>
            </a: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=6:2:1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；选项</a:t>
            </a: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正确，</a:t>
            </a: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D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错误</a:t>
            </a: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989" y="4845050"/>
            <a:ext cx="10052050" cy="1586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、根据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=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rω</a:t>
            </a:r>
            <a:r>
              <a:rPr dirty="0" sz="2400" spc="-5" b="1">
                <a:solidFill>
                  <a:srgbClr val="1F2CA8"/>
                </a:solidFill>
                <a:latin typeface="黑体"/>
                <a:cs typeface="黑体"/>
              </a:rPr>
              <a:t>，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知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、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的线速度之比等于半径之比，所以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: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=3:1</a:t>
            </a:r>
            <a:r>
              <a:rPr dirty="0" sz="2400" spc="-5" b="1">
                <a:solidFill>
                  <a:srgbClr val="1F2CA8"/>
                </a:solidFill>
                <a:latin typeface="黑体"/>
                <a:cs typeface="黑体"/>
              </a:rPr>
              <a:t>．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、</a:t>
            </a: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线速度相等，所以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: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: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solidFill>
                  <a:srgbClr val="1F2CA8"/>
                </a:solidFill>
                <a:latin typeface="Times New Roman"/>
                <a:cs typeface="Times New Roman"/>
              </a:rPr>
              <a:t>C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=3:1:1</a:t>
            </a:r>
            <a:r>
              <a:rPr dirty="0" sz="2400" spc="-5" b="1">
                <a:solidFill>
                  <a:srgbClr val="1F2CA8"/>
                </a:solidFill>
                <a:latin typeface="黑体"/>
                <a:cs typeface="黑体"/>
              </a:rPr>
              <a:t>；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错误</a:t>
            </a: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7785" marR="5080">
              <a:lnSpc>
                <a:spcPct val="100000"/>
              </a:lnSpc>
              <a:spcBef>
                <a:spcPts val="775"/>
              </a:spcBef>
            </a:pP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C.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点和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C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点具有相同大小的线速度，根据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=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rω</a:t>
            </a:r>
            <a:r>
              <a:rPr dirty="0" sz="2400" spc="-5" b="1">
                <a:solidFill>
                  <a:srgbClr val="1F2CA8"/>
                </a:solidFill>
                <a:latin typeface="黑体"/>
                <a:cs typeface="黑体"/>
              </a:rPr>
              <a:t>，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ω</a:t>
            </a:r>
            <a:r>
              <a:rPr dirty="0" baseline="-17921" sz="2325" spc="-7" b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: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ω</a:t>
            </a:r>
            <a:r>
              <a:rPr dirty="0" baseline="-17921" sz="2325" spc="-7" b="1">
                <a:solidFill>
                  <a:srgbClr val="1F2CA8"/>
                </a:solidFill>
                <a:latin typeface="Times New Roman"/>
                <a:cs typeface="Times New Roman"/>
              </a:rPr>
              <a:t>C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=2:1.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而</a:t>
            </a: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点和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点</a:t>
            </a:r>
            <a:r>
              <a:rPr dirty="0" sz="2400" spc="-10" b="1">
                <a:solidFill>
                  <a:srgbClr val="1F2CA8"/>
                </a:solidFill>
                <a:latin typeface="黑体"/>
                <a:cs typeface="黑体"/>
              </a:rPr>
              <a:t>具 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有相同的角速度，则得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ω</a:t>
            </a:r>
            <a:r>
              <a:rPr dirty="0" baseline="-17921" sz="2325" spc="-7" b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: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ω</a:t>
            </a:r>
            <a:r>
              <a:rPr dirty="0" baseline="-17921" sz="2325" spc="-7" b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:</a:t>
            </a:r>
            <a:r>
              <a:rPr dirty="0" sz="2400" spc="-5" b="1" i="1">
                <a:solidFill>
                  <a:srgbClr val="1F2CA8"/>
                </a:solidFill>
                <a:latin typeface="Times New Roman"/>
                <a:cs typeface="Times New Roman"/>
              </a:rPr>
              <a:t>ω</a:t>
            </a:r>
            <a:r>
              <a:rPr dirty="0" baseline="-17921" sz="2325" spc="-7" b="1">
                <a:solidFill>
                  <a:srgbClr val="1F2CA8"/>
                </a:solidFill>
                <a:latin typeface="Times New Roman"/>
                <a:cs typeface="Times New Roman"/>
              </a:rPr>
              <a:t>C</a:t>
            </a:r>
            <a:r>
              <a:rPr dirty="0" sz="2400" spc="-5" b="1">
                <a:solidFill>
                  <a:srgbClr val="1F2CA8"/>
                </a:solidFill>
                <a:latin typeface="Times New Roman"/>
                <a:cs typeface="Times New Roman"/>
              </a:rPr>
              <a:t>=2:2:1</a:t>
            </a:r>
            <a:r>
              <a:rPr dirty="0" sz="2400" spc="-5" b="1">
                <a:solidFill>
                  <a:srgbClr val="1F2CA8"/>
                </a:solidFill>
                <a:latin typeface="黑体"/>
                <a:cs typeface="黑体"/>
              </a:rPr>
              <a:t>；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选项</a:t>
            </a: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C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正确</a:t>
            </a:r>
            <a:r>
              <a:rPr dirty="0" sz="2400" b="1">
                <a:solidFill>
                  <a:srgbClr val="1F2CA8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314" y="983615"/>
            <a:ext cx="10121900" cy="309689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300"/>
              </a:spcBef>
            </a:pP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>
                <a:latin typeface="黑体"/>
                <a:cs typeface="黑体"/>
              </a:rPr>
              <a:t>如图所示的皮带传动装置，主动轮</a:t>
            </a:r>
            <a:r>
              <a:rPr dirty="0" sz="2400" i="1">
                <a:latin typeface="Times New Roman"/>
                <a:cs typeface="Times New Roman"/>
              </a:rPr>
              <a:t>O</a:t>
            </a:r>
            <a:r>
              <a:rPr dirty="0" baseline="-17921" sz="2325" spc="7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黑体"/>
                <a:cs typeface="黑体"/>
              </a:rPr>
              <a:t>上两轮的半径分别为</a:t>
            </a:r>
            <a:r>
              <a:rPr dirty="0" sz="2400" spc="5">
                <a:latin typeface="Times New Roman"/>
                <a:cs typeface="Times New Roman"/>
              </a:rPr>
              <a:t>3</a:t>
            </a:r>
            <a:r>
              <a:rPr dirty="0" sz="2400" spc="5" i="1">
                <a:latin typeface="Times New Roman"/>
                <a:cs typeface="Times New Roman"/>
              </a:rPr>
              <a:t>r</a:t>
            </a:r>
            <a:r>
              <a:rPr dirty="0" sz="2400" spc="5">
                <a:latin typeface="黑体"/>
                <a:cs typeface="黑体"/>
              </a:rPr>
              <a:t>和</a:t>
            </a:r>
            <a:r>
              <a:rPr dirty="0" sz="2400" spc="5" i="1">
                <a:latin typeface="Times New Roman"/>
                <a:cs typeface="Times New Roman"/>
              </a:rPr>
              <a:t>r</a:t>
            </a:r>
            <a:r>
              <a:rPr dirty="0" sz="2400" spc="5">
                <a:latin typeface="黑体"/>
                <a:cs typeface="黑体"/>
              </a:rPr>
              <a:t>，从动轮</a:t>
            </a:r>
            <a:r>
              <a:rPr dirty="0" sz="2400" spc="5" i="1">
                <a:latin typeface="Times New Roman"/>
                <a:cs typeface="Times New Roman"/>
              </a:rPr>
              <a:t>O</a:t>
            </a:r>
            <a:r>
              <a:rPr dirty="0" baseline="-17921" sz="2325">
                <a:latin typeface="Times New Roman"/>
                <a:cs typeface="Times New Roman"/>
              </a:rPr>
              <a:t>2 </a:t>
            </a:r>
            <a:r>
              <a:rPr dirty="0" sz="2400">
                <a:latin typeface="黑体"/>
                <a:cs typeface="黑体"/>
              </a:rPr>
              <a:t>的半径为</a:t>
            </a:r>
            <a:r>
              <a:rPr dirty="0" sz="2400" spc="-5">
                <a:latin typeface="Times New Roman"/>
                <a:cs typeface="Times New Roman"/>
              </a:rPr>
              <a:t>2</a:t>
            </a:r>
            <a:r>
              <a:rPr dirty="0" sz="2400" spc="-5" i="1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黑体"/>
                <a:cs typeface="黑体"/>
              </a:rPr>
              <a:t>，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黑体"/>
                <a:cs typeface="黑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黑体"/>
                <a:cs typeface="黑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黑体"/>
                <a:cs typeface="黑体"/>
              </a:rPr>
              <a:t>分别为轮缘上的三点，设皮带不打滑，则下列比例关 系正确的是</a:t>
            </a:r>
            <a:r>
              <a:rPr dirty="0" sz="2400" spc="-605">
                <a:latin typeface="黑体"/>
                <a:cs typeface="黑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baseline="-3968" sz="4200" spc="-7" b="1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dirty="0" baseline="-3968" sz="4200" spc="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黑体"/>
                <a:cs typeface="黑体"/>
              </a:rPr>
              <a:t>．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黑体"/>
                <a:cs typeface="黑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黑体"/>
                <a:cs typeface="黑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黑体"/>
                <a:cs typeface="黑体"/>
              </a:rPr>
              <a:t>三点的加速度大小之比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-17921" sz="2325" spc="-7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-17921" sz="2325" spc="-7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-17921" sz="2325" spc="-7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=6:2:1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黑体"/>
                <a:cs typeface="黑体"/>
              </a:rPr>
              <a:t>．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黑体"/>
                <a:cs typeface="黑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黑体"/>
                <a:cs typeface="黑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黑体"/>
                <a:cs typeface="黑体"/>
              </a:rPr>
              <a:t>三点的线速度大小之比</a:t>
            </a:r>
            <a:r>
              <a:rPr dirty="0" sz="2400" spc="-5" i="1">
                <a:latin typeface="Times New Roman"/>
                <a:cs typeface="Times New Roman"/>
              </a:rPr>
              <a:t>v</a:t>
            </a:r>
            <a:r>
              <a:rPr dirty="0" baseline="-17921" sz="2325" spc="-7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5" i="1">
                <a:latin typeface="Times New Roman"/>
                <a:cs typeface="Times New Roman"/>
              </a:rPr>
              <a:t>v</a:t>
            </a:r>
            <a:r>
              <a:rPr dirty="0" baseline="-17921" sz="2325" spc="-7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5" i="1">
                <a:latin typeface="Times New Roman"/>
                <a:cs typeface="Times New Roman"/>
              </a:rPr>
              <a:t>v</a:t>
            </a:r>
            <a:r>
              <a:rPr dirty="0" baseline="-17921" sz="2325" spc="-7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=3:2:2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黑体"/>
                <a:cs typeface="黑体"/>
              </a:rPr>
              <a:t>．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黑体"/>
                <a:cs typeface="黑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黑体"/>
                <a:cs typeface="黑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黑体"/>
                <a:cs typeface="黑体"/>
              </a:rPr>
              <a:t>三点的角速度大小之比</a:t>
            </a:r>
            <a:r>
              <a:rPr dirty="0" sz="2400" spc="-5" i="1">
                <a:latin typeface="Times New Roman"/>
                <a:cs typeface="Times New Roman"/>
              </a:rPr>
              <a:t>ω</a:t>
            </a:r>
            <a:r>
              <a:rPr dirty="0" baseline="-16129" sz="2325" spc="-7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5" i="1">
                <a:latin typeface="Times New Roman"/>
                <a:cs typeface="Times New Roman"/>
              </a:rPr>
              <a:t>ω</a:t>
            </a:r>
            <a:r>
              <a:rPr dirty="0" baseline="-16129" sz="2325" spc="-7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5" i="1">
                <a:latin typeface="Times New Roman"/>
                <a:cs typeface="Times New Roman"/>
              </a:rPr>
              <a:t>ω</a:t>
            </a:r>
            <a:r>
              <a:rPr dirty="0" baseline="-16129" sz="2325" spc="-7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=2:2:1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黑体"/>
                <a:cs typeface="黑体"/>
              </a:rPr>
              <a:t>．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黑体"/>
                <a:cs typeface="黑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黑体"/>
                <a:cs typeface="黑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黑体"/>
                <a:cs typeface="黑体"/>
              </a:rPr>
              <a:t>三点的加速度大小之比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-17921" sz="2325" spc="-7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-17921" sz="2325" spc="-7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-17921" sz="2325" spc="-7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=3:2:1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4.</a:t>
            </a:r>
            <a:r>
              <a:rPr dirty="0"/>
              <a:t>如图所示是</a:t>
            </a:r>
            <a:r>
              <a:rPr dirty="0" spc="-5" i="1">
                <a:latin typeface="Times New Roman"/>
                <a:cs typeface="Times New Roman"/>
              </a:rPr>
              <a:t>A</a:t>
            </a:r>
            <a:r>
              <a:rPr dirty="0"/>
              <a:t>、</a:t>
            </a:r>
            <a:r>
              <a:rPr dirty="0" spc="-5" i="1">
                <a:latin typeface="Times New Roman"/>
                <a:cs typeface="Times New Roman"/>
              </a:rPr>
              <a:t>B</a:t>
            </a:r>
            <a:r>
              <a:rPr dirty="0"/>
              <a:t>两质点做匀速圆周运动的向心加速度随半径变化的</a:t>
            </a:r>
            <a:r>
              <a:rPr dirty="0" spc="-5"/>
              <a:t>图 </a:t>
            </a:r>
            <a:r>
              <a:rPr dirty="0"/>
              <a:t>象，其中</a:t>
            </a:r>
            <a:r>
              <a:rPr dirty="0" spc="-5" i="1">
                <a:latin typeface="Times New Roman"/>
                <a:cs typeface="Times New Roman"/>
              </a:rPr>
              <a:t>A</a:t>
            </a:r>
            <a:r>
              <a:rPr dirty="0"/>
              <a:t>为双曲线的一个分支，由图可知</a:t>
            </a:r>
            <a:r>
              <a:rPr dirty="0" spc="-5"/>
              <a:t>（</a:t>
            </a:r>
            <a:r>
              <a:rPr dirty="0" spc="-495"/>
              <a:t> </a:t>
            </a:r>
            <a:r>
              <a:rPr dirty="0" sz="2800" spc="-5">
                <a:solidFill>
                  <a:srgbClr val="C00000"/>
                </a:solidFill>
                <a:latin typeface="Times New Roman"/>
                <a:cs typeface="Times New Roman"/>
              </a:rPr>
              <a:t>AC</a:t>
            </a:r>
            <a:r>
              <a:rPr dirty="0" sz="2800" spc="10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/>
              <a:t>）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pc="-5">
                <a:latin typeface="Times New Roman"/>
                <a:cs typeface="Times New Roman"/>
              </a:rPr>
              <a:t>A</a:t>
            </a:r>
            <a:r>
              <a:rPr dirty="0"/>
              <a:t>．</a:t>
            </a:r>
            <a:r>
              <a:rPr dirty="0" spc="-5">
                <a:latin typeface="Times New Roman"/>
                <a:cs typeface="Times New Roman"/>
              </a:rPr>
              <a:t>A</a:t>
            </a:r>
            <a:r>
              <a:rPr dirty="0"/>
              <a:t>质点运动的线速度大小不</a:t>
            </a:r>
            <a:r>
              <a:rPr dirty="0" spc="-5"/>
              <a:t>变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>
                <a:latin typeface="Times New Roman"/>
                <a:cs typeface="Times New Roman"/>
              </a:rPr>
              <a:t>B</a:t>
            </a:r>
            <a:r>
              <a:rPr dirty="0"/>
              <a:t>．</a:t>
            </a:r>
            <a:r>
              <a:rPr dirty="0" spc="-5">
                <a:latin typeface="Times New Roman"/>
                <a:cs typeface="Times New Roman"/>
              </a:rPr>
              <a:t>A</a:t>
            </a:r>
            <a:r>
              <a:rPr dirty="0"/>
              <a:t>质点运动的角速度大小不</a:t>
            </a:r>
            <a:r>
              <a:rPr dirty="0" spc="-5"/>
              <a:t>变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>
                <a:latin typeface="Times New Roman"/>
                <a:cs typeface="Times New Roman"/>
              </a:rPr>
              <a:t>C</a:t>
            </a:r>
            <a:r>
              <a:rPr dirty="0"/>
              <a:t>．</a:t>
            </a:r>
            <a:r>
              <a:rPr dirty="0">
                <a:latin typeface="Times New Roman"/>
                <a:cs typeface="Times New Roman"/>
              </a:rPr>
              <a:t>B</a:t>
            </a:r>
            <a:r>
              <a:rPr dirty="0"/>
              <a:t>质点运动的角速度大小不</a:t>
            </a:r>
            <a:r>
              <a:rPr dirty="0" spc="-5"/>
              <a:t>变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pc="-5">
                <a:latin typeface="Times New Roman"/>
                <a:cs typeface="Times New Roman"/>
              </a:rPr>
              <a:t>D</a:t>
            </a:r>
            <a:r>
              <a:rPr dirty="0"/>
              <a:t>．</a:t>
            </a:r>
            <a:r>
              <a:rPr dirty="0">
                <a:latin typeface="Times New Roman"/>
                <a:cs typeface="Times New Roman"/>
              </a:rPr>
              <a:t>B</a:t>
            </a:r>
            <a:r>
              <a:rPr dirty="0"/>
              <a:t>质点运动的线速度大小不</a:t>
            </a:r>
            <a:r>
              <a:rPr dirty="0" spc="-5"/>
              <a:t>变</a:t>
            </a:r>
          </a:p>
        </p:txBody>
      </p:sp>
      <p:sp>
        <p:nvSpPr>
          <p:cNvPr id="4" name="object 4"/>
          <p:cNvSpPr/>
          <p:nvPr/>
        </p:nvSpPr>
        <p:spPr>
          <a:xfrm>
            <a:off x="8872728" y="1906523"/>
            <a:ext cx="2552700" cy="2170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8738" y="4493259"/>
            <a:ext cx="10860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根据</a:t>
            </a:r>
            <a:r>
              <a:rPr dirty="0" sz="2400" i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baseline="-10752" sz="2325" spc="7">
                <a:solidFill>
                  <a:srgbClr val="1F2CA8"/>
                </a:solidFill>
                <a:latin typeface="Times New Roman"/>
                <a:cs typeface="Times New Roman"/>
              </a:rPr>
              <a:t>n</a:t>
            </a:r>
            <a:r>
              <a:rPr dirty="0" sz="2400" spc="5">
                <a:solidFill>
                  <a:srgbClr val="1F2CA8"/>
                </a:solidFill>
                <a:latin typeface="Times New Roman"/>
                <a:cs typeface="Times New Roman"/>
              </a:rPr>
              <a:t>=	</a:t>
            </a:r>
            <a:r>
              <a:rPr dirty="0" sz="2400" spc="5">
                <a:solidFill>
                  <a:srgbClr val="1F2CA8"/>
                </a:solidFill>
                <a:latin typeface="黑体"/>
                <a:cs typeface="黑体"/>
              </a:rPr>
              <a:t>知，当线速度</a:t>
            </a:r>
            <a:r>
              <a:rPr dirty="0" sz="2400" spc="-5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大小为定值时，</a:t>
            </a:r>
            <a:r>
              <a:rPr dirty="0" sz="2400" i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baseline="-10752" sz="2325" spc="7">
                <a:solidFill>
                  <a:srgbClr val="1F2CA8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与</a:t>
            </a:r>
            <a:r>
              <a:rPr dirty="0" sz="2400" i="1">
                <a:solidFill>
                  <a:srgbClr val="1F2CA8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成反比，其图象为双曲线的一支；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738" y="5204459"/>
            <a:ext cx="10687685" cy="110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根据</a:t>
            </a:r>
            <a:r>
              <a:rPr dirty="0" sz="2400" i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baseline="-10752" sz="2325">
                <a:solidFill>
                  <a:srgbClr val="1F2CA8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1F2CA8"/>
                </a:solidFill>
                <a:latin typeface="Times New Roman"/>
                <a:cs typeface="Times New Roman"/>
              </a:rPr>
              <a:t>=</a:t>
            </a:r>
            <a:r>
              <a:rPr dirty="0" sz="2400" i="1">
                <a:solidFill>
                  <a:srgbClr val="1F2CA8"/>
                </a:solidFill>
                <a:latin typeface="Times New Roman"/>
                <a:cs typeface="Times New Roman"/>
              </a:rPr>
              <a:t>ω</a:t>
            </a:r>
            <a:r>
              <a:rPr dirty="0" baseline="32258" sz="2325">
                <a:solidFill>
                  <a:srgbClr val="1F2CA8"/>
                </a:solidFill>
                <a:latin typeface="Times New Roman"/>
                <a:cs typeface="Times New Roman"/>
              </a:rPr>
              <a:t>2</a:t>
            </a:r>
            <a:r>
              <a:rPr dirty="0" sz="2400" i="1">
                <a:solidFill>
                  <a:srgbClr val="1F2CA8"/>
                </a:solidFill>
                <a:latin typeface="Times New Roman"/>
                <a:cs typeface="Times New Roman"/>
              </a:rPr>
              <a:t>r</a:t>
            </a:r>
            <a:r>
              <a:rPr dirty="0" sz="2400" spc="-75" i="1">
                <a:solidFill>
                  <a:srgbClr val="1F2CA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知，当角速度</a:t>
            </a:r>
            <a:r>
              <a:rPr dirty="0" sz="2400" i="1">
                <a:solidFill>
                  <a:srgbClr val="1F2CA8"/>
                </a:solidFill>
                <a:latin typeface="Times New Roman"/>
                <a:cs typeface="Times New Roman"/>
              </a:rPr>
              <a:t>ω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大小为定值时，</a:t>
            </a:r>
            <a:r>
              <a:rPr dirty="0" sz="2400" i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baseline="-10752" sz="2325">
                <a:solidFill>
                  <a:srgbClr val="1F2CA8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与</a:t>
            </a:r>
            <a:r>
              <a:rPr dirty="0" sz="2400" i="1">
                <a:solidFill>
                  <a:srgbClr val="1F2CA8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成正比，其图象为过原点的倾斜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直线，所以选项</a:t>
            </a:r>
            <a:r>
              <a:rPr dirty="0" sz="2400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、</a:t>
            </a:r>
            <a:r>
              <a:rPr dirty="0" sz="2400" spc="-5">
                <a:solidFill>
                  <a:srgbClr val="1F2CA8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正确。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2932" y="4736287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095" y="0"/>
                </a:lnTo>
              </a:path>
            </a:pathLst>
          </a:custGeom>
          <a:ln w="13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78139" y="4200220"/>
            <a:ext cx="27876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4691" sz="3375" spc="7" i="1">
                <a:latin typeface="Times New Roman"/>
                <a:cs typeface="Times New Roman"/>
              </a:rPr>
              <a:t>v</a:t>
            </a:r>
            <a:r>
              <a:rPr dirty="0" baseline="-24691" sz="3375" spc="-472" i="1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4250" y="4731537"/>
            <a:ext cx="13779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5" i="1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064" y="896667"/>
            <a:ext cx="9339580" cy="4257675"/>
          </a:xfrm>
          <a:prstGeom prst="rect">
            <a:avLst/>
          </a:prstGeom>
        </p:spPr>
        <p:txBody>
          <a:bodyPr wrap="square" lIns="0" tIns="232410" rIns="0" bIns="0" rtlCol="0" vert="horz">
            <a:spAutoFit/>
          </a:bodyPr>
          <a:lstStyle/>
          <a:p>
            <a:pPr algn="ctr" marR="741045">
              <a:lnSpc>
                <a:spcPct val="100000"/>
              </a:lnSpc>
              <a:spcBef>
                <a:spcPts val="1830"/>
              </a:spcBef>
            </a:pPr>
            <a:r>
              <a:rPr dirty="0" sz="3200" b="1">
                <a:solidFill>
                  <a:srgbClr val="010187"/>
                </a:solidFill>
                <a:latin typeface="黑体"/>
                <a:cs typeface="黑体"/>
              </a:rPr>
              <a:t>小</a:t>
            </a: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结</a:t>
            </a:r>
            <a:endParaRPr sz="3200">
              <a:latin typeface="黑体"/>
              <a:cs typeface="黑体"/>
            </a:endParaRPr>
          </a:p>
          <a:p>
            <a:pPr marL="372110" indent="-359410">
              <a:lnSpc>
                <a:spcPct val="100000"/>
              </a:lnSpc>
              <a:spcBef>
                <a:spcPts val="1500"/>
              </a:spcBef>
              <a:buSzPct val="96428"/>
              <a:buAutoNum type="arabicPeriod"/>
              <a:tabLst>
                <a:tab pos="372110" algn="l"/>
              </a:tabLst>
            </a:pPr>
            <a:r>
              <a:rPr dirty="0" sz="2800" b="1">
                <a:latin typeface="黑体"/>
                <a:cs typeface="黑体"/>
              </a:rPr>
              <a:t>掌握向心加速度的概念及向心加速度的大小和方</a:t>
            </a:r>
            <a:r>
              <a:rPr dirty="0" sz="2800" spc="-20" b="1">
                <a:latin typeface="黑体"/>
                <a:cs typeface="黑体"/>
              </a:rPr>
              <a:t>向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buFont typeface=""/>
              <a:buAutoNum type="arabicPeriod"/>
            </a:pPr>
            <a:endParaRPr sz="3250">
              <a:latin typeface="Times New Roman"/>
              <a:cs typeface="Times New Roman"/>
            </a:endParaRPr>
          </a:p>
          <a:p>
            <a:pPr marL="372110" indent="-359410">
              <a:lnSpc>
                <a:spcPct val="100000"/>
              </a:lnSpc>
              <a:buSzPct val="96428"/>
              <a:buAutoNum type="arabicPeriod"/>
              <a:tabLst>
                <a:tab pos="372110" algn="l"/>
              </a:tabLst>
            </a:pPr>
            <a:r>
              <a:rPr dirty="0" sz="2800" b="1">
                <a:latin typeface="黑体"/>
                <a:cs typeface="黑体"/>
              </a:rPr>
              <a:t>知道运动学方法分析向心加速度的大小和方</a:t>
            </a:r>
            <a:r>
              <a:rPr dirty="0" sz="2800" spc="-20" b="1">
                <a:latin typeface="黑体"/>
                <a:cs typeface="黑体"/>
              </a:rPr>
              <a:t>向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"/>
              <a:buAutoNum type="arabicPeriod"/>
            </a:pPr>
            <a:endParaRPr sz="3150">
              <a:latin typeface="Times New Roman"/>
              <a:cs typeface="Times New Roman"/>
            </a:endParaRPr>
          </a:p>
          <a:p>
            <a:pPr marL="391795" indent="-359410">
              <a:lnSpc>
                <a:spcPct val="100000"/>
              </a:lnSpc>
              <a:buSzPct val="96428"/>
              <a:buAutoNum type="arabicPeriod"/>
              <a:tabLst>
                <a:tab pos="391795" algn="l"/>
              </a:tabLst>
            </a:pPr>
            <a:r>
              <a:rPr dirty="0" sz="2800" b="1">
                <a:latin typeface="黑体"/>
                <a:cs typeface="黑体"/>
              </a:rPr>
              <a:t>能根据问题情景选择合适的向心加速度的表达式分析问</a:t>
            </a:r>
            <a:r>
              <a:rPr dirty="0" sz="2800" spc="-20" b="1">
                <a:latin typeface="黑体"/>
                <a:cs typeface="黑体"/>
              </a:rPr>
              <a:t>题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1730"/>
              </a:spcBef>
            </a:pPr>
            <a:r>
              <a:rPr dirty="0" sz="3200" b="1">
                <a:solidFill>
                  <a:srgbClr val="010187"/>
                </a:solidFill>
                <a:latin typeface="黑体"/>
                <a:cs typeface="黑体"/>
              </a:rPr>
              <a:t>作业：完成课后练</a:t>
            </a: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习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2250" y="2174786"/>
            <a:ext cx="6666865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1365" algn="l"/>
              </a:tabLst>
            </a:pPr>
            <a:r>
              <a:rPr dirty="0" sz="7200" i="1">
                <a:solidFill>
                  <a:srgbClr val="C00000"/>
                </a:solidFill>
                <a:latin typeface="华文隶书"/>
                <a:cs typeface="华文隶书"/>
              </a:rPr>
              <a:t>The e</a:t>
            </a:r>
            <a:r>
              <a:rPr dirty="0" sz="7200" spc="-5" i="1">
                <a:solidFill>
                  <a:srgbClr val="C00000"/>
                </a:solidFill>
                <a:latin typeface="华文隶书"/>
                <a:cs typeface="华文隶书"/>
              </a:rPr>
              <a:t>n</a:t>
            </a:r>
            <a:r>
              <a:rPr dirty="0" sz="7200" i="1">
                <a:solidFill>
                  <a:srgbClr val="C00000"/>
                </a:solidFill>
                <a:latin typeface="华文隶书"/>
                <a:cs typeface="华文隶书"/>
              </a:rPr>
              <a:t>d</a:t>
            </a:r>
            <a:r>
              <a:rPr dirty="0" sz="7200">
                <a:solidFill>
                  <a:srgbClr val="C00000"/>
                </a:solidFill>
                <a:latin typeface="Microsoft YaHei UI"/>
                <a:cs typeface="Microsoft YaHei UI"/>
              </a:rPr>
              <a:t>.	</a:t>
            </a:r>
            <a:r>
              <a:rPr dirty="0" sz="8800">
                <a:solidFill>
                  <a:srgbClr val="C00000"/>
                </a:solidFill>
                <a:latin typeface="华文新魏"/>
                <a:cs typeface="华文新魏"/>
              </a:rPr>
              <a:t>谢谢</a:t>
            </a:r>
            <a:r>
              <a:rPr dirty="0" sz="8800" spc="-5">
                <a:solidFill>
                  <a:srgbClr val="C00000"/>
                </a:solidFill>
                <a:latin typeface="华文新魏"/>
                <a:cs typeface="华文新魏"/>
              </a:rPr>
              <a:t>！</a:t>
            </a:r>
            <a:endParaRPr sz="8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090" y="779101"/>
            <a:ext cx="10033000" cy="3995420"/>
          </a:xfrm>
          <a:prstGeom prst="rect">
            <a:avLst/>
          </a:prstGeom>
        </p:spPr>
        <p:txBody>
          <a:bodyPr wrap="square" lIns="0" tIns="300355" rIns="0" bIns="0" rtlCol="0" vert="horz">
            <a:spAutoFit/>
          </a:bodyPr>
          <a:lstStyle/>
          <a:p>
            <a:pPr marL="3505835">
              <a:lnSpc>
                <a:spcPct val="100000"/>
              </a:lnSpc>
              <a:spcBef>
                <a:spcPts val="2365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学习目标及任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务</a:t>
            </a:r>
            <a:endParaRPr sz="32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一、理解向心加速度的概念及其大小和方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向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二、了解矢量图表示速度变化量与速度之间的关系，并依此分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析 </a:t>
            </a: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向心加速度的大小及方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向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三、能根据问题情景选择合适的向心加速度的表达式分析问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题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82483" y="2417064"/>
            <a:ext cx="4032504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1530" y="3365512"/>
            <a:ext cx="4647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这几个力的合力沿什么方向</a:t>
            </a:r>
            <a:r>
              <a:rPr dirty="0" sz="2800" spc="-5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080" y="4392396"/>
            <a:ext cx="71367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FF"/>
                </a:solidFill>
                <a:latin typeface="黑体"/>
                <a:cs typeface="黑体"/>
              </a:rPr>
              <a:t>小球受到重力、桌面的支持力和绳子的拉力</a:t>
            </a:r>
            <a:r>
              <a:rPr dirty="0" sz="2800" spc="-5">
                <a:solidFill>
                  <a:srgbClr val="0000FF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15993" y="4220984"/>
            <a:ext cx="171450" cy="868680"/>
          </a:xfrm>
          <a:custGeom>
            <a:avLst/>
            <a:gdLst/>
            <a:ahLst/>
            <a:cxnLst/>
            <a:rect l="l" t="t" r="r" b="b"/>
            <a:pathLst>
              <a:path w="171450" h="868679">
                <a:moveTo>
                  <a:pt x="114300" y="739775"/>
                </a:moveTo>
                <a:lnTo>
                  <a:pt x="57150" y="739775"/>
                </a:lnTo>
                <a:lnTo>
                  <a:pt x="57150" y="0"/>
                </a:lnTo>
                <a:lnTo>
                  <a:pt x="114300" y="0"/>
                </a:lnTo>
                <a:lnTo>
                  <a:pt x="114300" y="739775"/>
                </a:lnTo>
                <a:close/>
              </a:path>
              <a:path w="171450" h="868679">
                <a:moveTo>
                  <a:pt x="85725" y="868362"/>
                </a:moveTo>
                <a:lnTo>
                  <a:pt x="0" y="696912"/>
                </a:lnTo>
                <a:lnTo>
                  <a:pt x="57150" y="696912"/>
                </a:lnTo>
                <a:lnTo>
                  <a:pt x="57150" y="739775"/>
                </a:lnTo>
                <a:lnTo>
                  <a:pt x="150018" y="739775"/>
                </a:lnTo>
                <a:lnTo>
                  <a:pt x="85725" y="868362"/>
                </a:lnTo>
                <a:close/>
              </a:path>
              <a:path w="171450" h="868679">
                <a:moveTo>
                  <a:pt x="150018" y="739775"/>
                </a:moveTo>
                <a:lnTo>
                  <a:pt x="114300" y="739775"/>
                </a:lnTo>
                <a:lnTo>
                  <a:pt x="114300" y="696912"/>
                </a:lnTo>
                <a:lnTo>
                  <a:pt x="171450" y="696912"/>
                </a:lnTo>
                <a:lnTo>
                  <a:pt x="150018" y="73977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15993" y="3351034"/>
            <a:ext cx="171450" cy="869950"/>
          </a:xfrm>
          <a:custGeom>
            <a:avLst/>
            <a:gdLst/>
            <a:ahLst/>
            <a:cxnLst/>
            <a:rect l="l" t="t" r="r" b="b"/>
            <a:pathLst>
              <a:path w="171450" h="869950">
                <a:moveTo>
                  <a:pt x="57150" y="171450"/>
                </a:moveTo>
                <a:lnTo>
                  <a:pt x="0" y="171450"/>
                </a:lnTo>
                <a:lnTo>
                  <a:pt x="85725" y="0"/>
                </a:lnTo>
                <a:lnTo>
                  <a:pt x="150018" y="128587"/>
                </a:lnTo>
                <a:lnTo>
                  <a:pt x="57150" y="128587"/>
                </a:lnTo>
                <a:lnTo>
                  <a:pt x="57150" y="171450"/>
                </a:lnTo>
                <a:close/>
              </a:path>
              <a:path w="171450" h="869950">
                <a:moveTo>
                  <a:pt x="114300" y="869950"/>
                </a:moveTo>
                <a:lnTo>
                  <a:pt x="57150" y="869950"/>
                </a:lnTo>
                <a:lnTo>
                  <a:pt x="57150" y="128587"/>
                </a:lnTo>
                <a:lnTo>
                  <a:pt x="114300" y="128587"/>
                </a:lnTo>
                <a:lnTo>
                  <a:pt x="114300" y="869950"/>
                </a:lnTo>
                <a:close/>
              </a:path>
              <a:path w="171450" h="869950">
                <a:moveTo>
                  <a:pt x="171450" y="171450"/>
                </a:moveTo>
                <a:lnTo>
                  <a:pt x="114300" y="171450"/>
                </a:lnTo>
                <a:lnTo>
                  <a:pt x="114300" y="128587"/>
                </a:lnTo>
                <a:lnTo>
                  <a:pt x="150018" y="128587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3105" y="4834077"/>
            <a:ext cx="10648950" cy="1202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2955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955"/>
              </a:lnSpc>
            </a:pPr>
            <a:r>
              <a:rPr dirty="0" sz="2800">
                <a:solidFill>
                  <a:srgbClr val="0000FF"/>
                </a:solidFill>
                <a:latin typeface="黑体"/>
                <a:cs typeface="黑体"/>
              </a:rPr>
              <a:t>重力和支持力平衡，</a:t>
            </a: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合力为绳子的拉力，提供向心力，沿着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绳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子指向圆心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96358" y="3152914"/>
            <a:ext cx="41020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22">
                <a:latin typeface="Times New Roman"/>
                <a:cs typeface="Times New Roman"/>
              </a:rPr>
              <a:t>N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48188" y="3950334"/>
            <a:ext cx="762635" cy="298450"/>
          </a:xfrm>
          <a:custGeom>
            <a:avLst/>
            <a:gdLst/>
            <a:ahLst/>
            <a:cxnLst/>
            <a:rect l="l" t="t" r="r" b="b"/>
            <a:pathLst>
              <a:path w="762634" h="298450">
                <a:moveTo>
                  <a:pt x="137134" y="163283"/>
                </a:moveTo>
                <a:lnTo>
                  <a:pt x="0" y="29349"/>
                </a:lnTo>
                <a:lnTo>
                  <a:pt x="189420" y="0"/>
                </a:lnTo>
                <a:lnTo>
                  <a:pt x="176179" y="41351"/>
                </a:lnTo>
                <a:lnTo>
                  <a:pt x="131178" y="41351"/>
                </a:lnTo>
                <a:lnTo>
                  <a:pt x="113741" y="95783"/>
                </a:lnTo>
                <a:lnTo>
                  <a:pt x="154563" y="108855"/>
                </a:lnTo>
                <a:lnTo>
                  <a:pt x="137134" y="163283"/>
                </a:lnTo>
                <a:close/>
              </a:path>
              <a:path w="762634" h="298450">
                <a:moveTo>
                  <a:pt x="154563" y="108855"/>
                </a:moveTo>
                <a:lnTo>
                  <a:pt x="113741" y="95783"/>
                </a:lnTo>
                <a:lnTo>
                  <a:pt x="131178" y="41351"/>
                </a:lnTo>
                <a:lnTo>
                  <a:pt x="171993" y="54421"/>
                </a:lnTo>
                <a:lnTo>
                  <a:pt x="154563" y="108855"/>
                </a:lnTo>
                <a:close/>
              </a:path>
              <a:path w="762634" h="298450">
                <a:moveTo>
                  <a:pt x="171993" y="54421"/>
                </a:moveTo>
                <a:lnTo>
                  <a:pt x="131178" y="41351"/>
                </a:lnTo>
                <a:lnTo>
                  <a:pt x="176179" y="41351"/>
                </a:lnTo>
                <a:lnTo>
                  <a:pt x="171993" y="54421"/>
                </a:lnTo>
                <a:close/>
              </a:path>
              <a:path w="762634" h="298450">
                <a:moveTo>
                  <a:pt x="744816" y="297865"/>
                </a:moveTo>
                <a:lnTo>
                  <a:pt x="154563" y="108855"/>
                </a:lnTo>
                <a:lnTo>
                  <a:pt x="171993" y="54421"/>
                </a:lnTo>
                <a:lnTo>
                  <a:pt x="762241" y="243433"/>
                </a:lnTo>
                <a:lnTo>
                  <a:pt x="744816" y="29786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926790" y="3457714"/>
            <a:ext cx="242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625" y="1123314"/>
            <a:ext cx="8203565" cy="20535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一、向心加速度的概念及其大小和方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向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dirty="0" sz="2800">
                <a:latin typeface="黑体"/>
                <a:cs typeface="黑体"/>
              </a:rPr>
              <a:t>回顾：轻绳拴一小球，在光滑桌面上做匀速圆周运</a:t>
            </a:r>
            <a:r>
              <a:rPr dirty="0" sz="2800" spc="-5">
                <a:latin typeface="黑体"/>
                <a:cs typeface="黑体"/>
              </a:rPr>
              <a:t>动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dirty="0" sz="2800">
                <a:latin typeface="黑体"/>
                <a:cs typeface="黑体"/>
              </a:rPr>
              <a:t>小球受到几个力的作用</a:t>
            </a:r>
            <a:r>
              <a:rPr dirty="0" sz="2800" spc="-5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559" y="1214755"/>
            <a:ext cx="64255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依据牛顿第二定律</a:t>
            </a:r>
            <a:r>
              <a:rPr dirty="0" sz="2800" spc="-5"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  <a:p>
            <a:pPr marL="723900">
              <a:lnSpc>
                <a:spcPct val="100000"/>
              </a:lnSpc>
            </a:pPr>
            <a:r>
              <a:rPr dirty="0" sz="2800">
                <a:latin typeface="黑体"/>
                <a:cs typeface="黑体"/>
              </a:rPr>
              <a:t>物体的加速度方向总与合力方向一</a:t>
            </a:r>
            <a:r>
              <a:rPr dirty="0" sz="2800" spc="-5">
                <a:latin typeface="黑体"/>
                <a:cs typeface="黑体"/>
              </a:rPr>
              <a:t>致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2261" y="2372156"/>
            <a:ext cx="3050641" cy="34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69168" y="2737916"/>
            <a:ext cx="3048254" cy="355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76305" y="3102495"/>
            <a:ext cx="3069691" cy="3431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0592" y="3469449"/>
            <a:ext cx="3045879" cy="341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73930" y="3834015"/>
            <a:ext cx="2773222" cy="3431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01940" y="1197863"/>
            <a:ext cx="3482340" cy="25100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87182" y="3909809"/>
            <a:ext cx="32251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609C5"/>
                </a:solidFill>
                <a:latin typeface="黑体"/>
                <a:cs typeface="黑体"/>
              </a:rPr>
              <a:t>地球绕太阳做匀速</a:t>
            </a:r>
            <a:r>
              <a:rPr dirty="0" sz="2800" spc="-5">
                <a:solidFill>
                  <a:srgbClr val="1609C5"/>
                </a:solidFill>
                <a:latin typeface="黑体"/>
                <a:cs typeface="黑体"/>
              </a:rPr>
              <a:t>圆 </a:t>
            </a:r>
            <a:r>
              <a:rPr dirty="0" sz="2800">
                <a:solidFill>
                  <a:srgbClr val="1609C5"/>
                </a:solidFill>
                <a:latin typeface="黑体"/>
                <a:cs typeface="黑体"/>
              </a:rPr>
              <a:t>周运</a:t>
            </a:r>
            <a:r>
              <a:rPr dirty="0" sz="2800" spc="-5">
                <a:solidFill>
                  <a:srgbClr val="1609C5"/>
                </a:solidFill>
                <a:latin typeface="黑体"/>
                <a:cs typeface="黑体"/>
              </a:rPr>
              <a:t>动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70667" y="4896332"/>
            <a:ext cx="3670947" cy="340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68279" y="5260911"/>
            <a:ext cx="3684054" cy="356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89717" y="5627865"/>
            <a:ext cx="3655479" cy="341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3042" y="5992431"/>
            <a:ext cx="1858822" cy="3431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4527" y="2211323"/>
            <a:ext cx="3409188" cy="24353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2594" y="4848491"/>
            <a:ext cx="32251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609C5"/>
                </a:solidFill>
                <a:latin typeface="黑体"/>
                <a:cs typeface="黑体"/>
              </a:rPr>
              <a:t>在光滑桌面上做匀</a:t>
            </a:r>
            <a:r>
              <a:rPr dirty="0" sz="2800" spc="-5">
                <a:solidFill>
                  <a:srgbClr val="1609C5"/>
                </a:solidFill>
                <a:latin typeface="黑体"/>
                <a:cs typeface="黑体"/>
              </a:rPr>
              <a:t>速 </a:t>
            </a:r>
            <a:r>
              <a:rPr dirty="0" sz="2800">
                <a:solidFill>
                  <a:srgbClr val="1609C5"/>
                </a:solidFill>
                <a:latin typeface="黑体"/>
                <a:cs typeface="黑体"/>
              </a:rPr>
              <a:t>圆周运动的小</a:t>
            </a:r>
            <a:r>
              <a:rPr dirty="0" sz="2800" spc="-5">
                <a:solidFill>
                  <a:srgbClr val="1609C5"/>
                </a:solidFill>
                <a:latin typeface="黑体"/>
                <a:cs typeface="黑体"/>
              </a:rPr>
              <a:t>球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055" y="1166494"/>
            <a:ext cx="10154920" cy="41814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115820" marR="527050" indent="-2103120">
              <a:lnSpc>
                <a:spcPts val="3350"/>
              </a:lnSpc>
              <a:spcBef>
                <a:spcPts val="21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向心加速度</a:t>
            </a:r>
            <a:r>
              <a:rPr dirty="0" sz="2800" spc="-330" b="1">
                <a:solidFill>
                  <a:srgbClr val="1F2CA8"/>
                </a:solidFill>
                <a:latin typeface="黑体"/>
                <a:cs typeface="黑体"/>
              </a:rPr>
              <a:t>：</a:t>
            </a:r>
            <a:r>
              <a:rPr dirty="0" sz="2800" b="1">
                <a:latin typeface="黑体"/>
                <a:cs typeface="黑体"/>
              </a:rPr>
              <a:t>物体做匀速圆周运动时的加速度总指向圆心，</a:t>
            </a:r>
            <a:r>
              <a:rPr dirty="0" sz="2800" spc="-20" b="1">
                <a:latin typeface="黑体"/>
                <a:cs typeface="黑体"/>
              </a:rPr>
              <a:t>我 </a:t>
            </a:r>
            <a:r>
              <a:rPr dirty="0" sz="2800" b="1">
                <a:latin typeface="黑体"/>
                <a:cs typeface="黑体"/>
              </a:rPr>
              <a:t>们称之为向心加速</a:t>
            </a:r>
            <a:r>
              <a:rPr dirty="0" sz="2800" spc="-20" b="1">
                <a:latin typeface="黑体"/>
                <a:cs typeface="黑体"/>
              </a:rPr>
              <a:t>度</a:t>
            </a:r>
            <a:endParaRPr sz="2800">
              <a:latin typeface="黑体"/>
              <a:cs typeface="黑体"/>
            </a:endParaRPr>
          </a:p>
          <a:p>
            <a:pPr marL="381635" indent="-247015">
              <a:lnSpc>
                <a:spcPct val="100000"/>
              </a:lnSpc>
              <a:spcBef>
                <a:spcPts val="1019"/>
              </a:spcBef>
              <a:buSzPct val="96428"/>
              <a:buFont typeface="Times New Roman"/>
              <a:buAutoNum type="alphaLcPeriod"/>
              <a:tabLst>
                <a:tab pos="382270" algn="l"/>
              </a:tabLst>
            </a:pPr>
            <a:r>
              <a:rPr dirty="0" sz="2800" b="1">
                <a:latin typeface="黑体"/>
                <a:cs typeface="黑体"/>
              </a:rPr>
              <a:t>向心加速度的方向：与速度</a:t>
            </a:r>
            <a:r>
              <a:rPr dirty="0" sz="2800" b="1">
                <a:solidFill>
                  <a:srgbClr val="C00000"/>
                </a:solidFill>
                <a:latin typeface="黑体"/>
                <a:cs typeface="黑体"/>
              </a:rPr>
              <a:t>垂直</a:t>
            </a:r>
            <a:r>
              <a:rPr dirty="0" sz="2800" b="1">
                <a:latin typeface="黑体"/>
                <a:cs typeface="黑体"/>
              </a:rPr>
              <a:t>，始终</a:t>
            </a:r>
            <a:r>
              <a:rPr dirty="0" sz="2800" b="1">
                <a:solidFill>
                  <a:srgbClr val="C00000"/>
                </a:solidFill>
                <a:latin typeface="黑体"/>
                <a:cs typeface="黑体"/>
              </a:rPr>
              <a:t>指向圆心</a:t>
            </a:r>
            <a:r>
              <a:rPr dirty="0" sz="2800" b="1">
                <a:latin typeface="黑体"/>
                <a:cs typeface="黑体"/>
              </a:rPr>
              <a:t>（方向不断</a:t>
            </a:r>
            <a:r>
              <a:rPr dirty="0" sz="2800" spc="-20" b="1">
                <a:latin typeface="黑体"/>
                <a:cs typeface="黑体"/>
              </a:rPr>
              <a:t>变</a:t>
            </a:r>
            <a:endParaRPr sz="2800">
              <a:latin typeface="黑体"/>
              <a:cs typeface="黑体"/>
            </a:endParaRPr>
          </a:p>
          <a:p>
            <a:pPr marL="133985" marR="5080">
              <a:lnSpc>
                <a:spcPct val="150000"/>
              </a:lnSpc>
              <a:spcBef>
                <a:spcPts val="10"/>
              </a:spcBef>
            </a:pPr>
            <a:r>
              <a:rPr dirty="0" sz="2800" b="1">
                <a:latin typeface="黑体"/>
                <a:cs typeface="黑体"/>
              </a:rPr>
              <a:t>化）。所以向心加速度只改变速度的方向，不改变速度的大小</a:t>
            </a:r>
            <a:r>
              <a:rPr dirty="0" sz="2800" spc="-20" b="1">
                <a:latin typeface="黑体"/>
                <a:cs typeface="黑体"/>
              </a:rPr>
              <a:t>，  </a:t>
            </a:r>
            <a:r>
              <a:rPr dirty="0" sz="2800" b="1">
                <a:latin typeface="黑体"/>
                <a:cs typeface="黑体"/>
              </a:rPr>
              <a:t>它是反映物体速度方向变化快慢的物理</a:t>
            </a:r>
            <a:r>
              <a:rPr dirty="0" sz="2800" spc="-20" b="1">
                <a:latin typeface="黑体"/>
                <a:cs typeface="黑体"/>
              </a:rPr>
              <a:t>量</a:t>
            </a:r>
            <a:endParaRPr sz="2800">
              <a:latin typeface="黑体"/>
              <a:cs typeface="黑体"/>
            </a:endParaRPr>
          </a:p>
          <a:p>
            <a:pPr marL="255904" marR="242570">
              <a:lnSpc>
                <a:spcPct val="150000"/>
              </a:lnSpc>
              <a:spcBef>
                <a:spcPts val="1355"/>
              </a:spcBef>
              <a:buSzPct val="96428"/>
              <a:buFont typeface=""/>
              <a:buAutoNum type="alphaLcPeriod" startAt="2"/>
              <a:tabLst>
                <a:tab pos="612775" algn="l"/>
              </a:tabLst>
            </a:pPr>
            <a:r>
              <a:rPr dirty="0" sz="2800" b="1">
                <a:latin typeface="黑体"/>
                <a:cs typeface="黑体"/>
              </a:rPr>
              <a:t>匀速圆周运动的性质：</a:t>
            </a:r>
            <a:r>
              <a:rPr dirty="0" sz="2800" b="1">
                <a:solidFill>
                  <a:srgbClr val="C00000"/>
                </a:solidFill>
                <a:latin typeface="黑体"/>
                <a:cs typeface="黑体"/>
              </a:rPr>
              <a:t>加速度大小不变，方向时刻改变，</a:t>
            </a:r>
            <a:r>
              <a:rPr dirty="0" sz="2800" spc="-20" b="1">
                <a:solidFill>
                  <a:srgbClr val="C00000"/>
                </a:solidFill>
                <a:latin typeface="黑体"/>
                <a:cs typeface="黑体"/>
              </a:rPr>
              <a:t>是 </a:t>
            </a:r>
            <a:r>
              <a:rPr dirty="0" sz="2800" b="1">
                <a:solidFill>
                  <a:srgbClr val="C00000"/>
                </a:solidFill>
                <a:latin typeface="黑体"/>
                <a:cs typeface="黑体"/>
              </a:rPr>
              <a:t>变加速曲线运</a:t>
            </a:r>
            <a:r>
              <a:rPr dirty="0" sz="2800" spc="-20" b="1">
                <a:solidFill>
                  <a:srgbClr val="C00000"/>
                </a:solidFill>
                <a:latin typeface="黑体"/>
                <a:cs typeface="黑体"/>
              </a:rPr>
              <a:t>动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8762745" y="199097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854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54071" y="1989810"/>
            <a:ext cx="16637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5" i="1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8791" y="1320037"/>
            <a:ext cx="31369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4366" sz="4275" spc="254" i="1">
                <a:latin typeface="Times New Roman"/>
                <a:cs typeface="Times New Roman"/>
              </a:rPr>
              <a:t>v</a:t>
            </a:r>
            <a:r>
              <a:rPr dirty="0" sz="165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4395" y="1708391"/>
            <a:ext cx="64262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1165" algn="l"/>
              </a:tabLst>
            </a:pPr>
            <a:r>
              <a:rPr dirty="0" sz="2850" spc="25" i="1">
                <a:latin typeface="Times New Roman"/>
                <a:cs typeface="Times New Roman"/>
              </a:rPr>
              <a:t>a</a:t>
            </a:r>
            <a:r>
              <a:rPr dirty="0" baseline="-23569" sz="2475">
                <a:latin typeface="Times New Roman"/>
                <a:cs typeface="Times New Roman"/>
              </a:rPr>
              <a:t>n</a:t>
            </a:r>
            <a:r>
              <a:rPr dirty="0" baseline="-23569" sz="2475">
                <a:latin typeface="Times New Roman"/>
                <a:cs typeface="Times New Roman"/>
              </a:rPr>
              <a:t>	</a:t>
            </a:r>
            <a:r>
              <a:rPr dirty="0" sz="2850" spc="-5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2998" y="1441322"/>
            <a:ext cx="1218565" cy="1009650"/>
          </a:xfrm>
          <a:custGeom>
            <a:avLst/>
            <a:gdLst/>
            <a:ahLst/>
            <a:cxnLst/>
            <a:rect l="l" t="t" r="r" b="b"/>
            <a:pathLst>
              <a:path w="1218565" h="1009650">
                <a:moveTo>
                  <a:pt x="1218437" y="1009650"/>
                </a:moveTo>
                <a:lnTo>
                  <a:pt x="0" y="1009650"/>
                </a:lnTo>
                <a:lnTo>
                  <a:pt x="0" y="0"/>
                </a:lnTo>
                <a:lnTo>
                  <a:pt x="1218437" y="0"/>
                </a:lnTo>
                <a:lnTo>
                  <a:pt x="1218437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000125"/>
                </a:lnTo>
                <a:lnTo>
                  <a:pt x="4762" y="1000125"/>
                </a:lnTo>
                <a:lnTo>
                  <a:pt x="9525" y="1004887"/>
                </a:lnTo>
                <a:lnTo>
                  <a:pt x="1218437" y="1004887"/>
                </a:lnTo>
                <a:lnTo>
                  <a:pt x="1218437" y="1009650"/>
                </a:lnTo>
                <a:close/>
              </a:path>
              <a:path w="1218565" h="100965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218565" h="1009650">
                <a:moveTo>
                  <a:pt x="1208912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208912" y="4762"/>
                </a:lnTo>
                <a:lnTo>
                  <a:pt x="1208912" y="9524"/>
                </a:lnTo>
                <a:close/>
              </a:path>
              <a:path w="1218565" h="1009650">
                <a:moveTo>
                  <a:pt x="1208912" y="1004887"/>
                </a:moveTo>
                <a:lnTo>
                  <a:pt x="1208912" y="4762"/>
                </a:lnTo>
                <a:lnTo>
                  <a:pt x="1213675" y="9524"/>
                </a:lnTo>
                <a:lnTo>
                  <a:pt x="1218437" y="9524"/>
                </a:lnTo>
                <a:lnTo>
                  <a:pt x="1218437" y="1000125"/>
                </a:lnTo>
                <a:lnTo>
                  <a:pt x="1213675" y="1000125"/>
                </a:lnTo>
                <a:lnTo>
                  <a:pt x="1208912" y="1004887"/>
                </a:lnTo>
                <a:close/>
              </a:path>
              <a:path w="1218565" h="1009650">
                <a:moveTo>
                  <a:pt x="1218437" y="9524"/>
                </a:moveTo>
                <a:lnTo>
                  <a:pt x="1213675" y="9524"/>
                </a:lnTo>
                <a:lnTo>
                  <a:pt x="1208912" y="4762"/>
                </a:lnTo>
                <a:lnTo>
                  <a:pt x="1218437" y="4762"/>
                </a:lnTo>
                <a:lnTo>
                  <a:pt x="1218437" y="9524"/>
                </a:lnTo>
                <a:close/>
              </a:path>
              <a:path w="1218565" h="1009650">
                <a:moveTo>
                  <a:pt x="9525" y="1004887"/>
                </a:moveTo>
                <a:lnTo>
                  <a:pt x="4762" y="1000125"/>
                </a:lnTo>
                <a:lnTo>
                  <a:pt x="9525" y="1000125"/>
                </a:lnTo>
                <a:lnTo>
                  <a:pt x="9525" y="1004887"/>
                </a:lnTo>
                <a:close/>
              </a:path>
              <a:path w="1218565" h="1009650">
                <a:moveTo>
                  <a:pt x="1208912" y="1004887"/>
                </a:moveTo>
                <a:lnTo>
                  <a:pt x="9525" y="1004887"/>
                </a:lnTo>
                <a:lnTo>
                  <a:pt x="9525" y="1000125"/>
                </a:lnTo>
                <a:lnTo>
                  <a:pt x="1208912" y="1000125"/>
                </a:lnTo>
                <a:lnTo>
                  <a:pt x="1208912" y="1004887"/>
                </a:lnTo>
                <a:close/>
              </a:path>
              <a:path w="1218565" h="1009650">
                <a:moveTo>
                  <a:pt x="1218437" y="1004887"/>
                </a:moveTo>
                <a:lnTo>
                  <a:pt x="1208912" y="1004887"/>
                </a:lnTo>
                <a:lnTo>
                  <a:pt x="1213675" y="1000125"/>
                </a:lnTo>
                <a:lnTo>
                  <a:pt x="1218437" y="1000125"/>
                </a:lnTo>
                <a:lnTo>
                  <a:pt x="1218437" y="10048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00554" y="3073958"/>
            <a:ext cx="14795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1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4774" y="2773181"/>
            <a:ext cx="1515110" cy="554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4510" algn="l"/>
              </a:tabLst>
            </a:pPr>
            <a:r>
              <a:rPr dirty="0" sz="3300" i="1">
                <a:latin typeface="Times New Roman"/>
                <a:cs typeface="Times New Roman"/>
              </a:rPr>
              <a:t>a	</a:t>
            </a:r>
            <a:r>
              <a:rPr dirty="0" sz="3300">
                <a:latin typeface="Symbol"/>
                <a:cs typeface="Symbol"/>
              </a:rPr>
              <a:t></a:t>
            </a:r>
            <a:r>
              <a:rPr dirty="0" sz="3300" spc="-440">
                <a:latin typeface="Times New Roman"/>
                <a:cs typeface="Times New Roman"/>
              </a:rPr>
              <a:t> </a:t>
            </a:r>
            <a:r>
              <a:rPr dirty="0" sz="3450" spc="-355" i="1">
                <a:latin typeface="Symbol"/>
                <a:cs typeface="Symbol"/>
              </a:rPr>
              <a:t></a:t>
            </a:r>
            <a:r>
              <a:rPr dirty="0" baseline="42397" sz="2850" spc="-532">
                <a:latin typeface="Times New Roman"/>
                <a:cs typeface="Times New Roman"/>
              </a:rPr>
              <a:t>2 </a:t>
            </a:r>
            <a:r>
              <a:rPr dirty="0" sz="3300" i="1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11286" y="2764154"/>
            <a:ext cx="1670050" cy="645795"/>
          </a:xfrm>
          <a:custGeom>
            <a:avLst/>
            <a:gdLst/>
            <a:ahLst/>
            <a:cxnLst/>
            <a:rect l="l" t="t" r="r" b="b"/>
            <a:pathLst>
              <a:path w="1670050" h="645795">
                <a:moveTo>
                  <a:pt x="1669542" y="645414"/>
                </a:moveTo>
                <a:lnTo>
                  <a:pt x="0" y="645414"/>
                </a:lnTo>
                <a:lnTo>
                  <a:pt x="0" y="0"/>
                </a:lnTo>
                <a:lnTo>
                  <a:pt x="1669542" y="0"/>
                </a:lnTo>
                <a:lnTo>
                  <a:pt x="166954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35889"/>
                </a:lnTo>
                <a:lnTo>
                  <a:pt x="4762" y="635889"/>
                </a:lnTo>
                <a:lnTo>
                  <a:pt x="9525" y="640651"/>
                </a:lnTo>
                <a:lnTo>
                  <a:pt x="1669542" y="640651"/>
                </a:lnTo>
                <a:lnTo>
                  <a:pt x="1669542" y="645414"/>
                </a:lnTo>
                <a:close/>
              </a:path>
              <a:path w="1670050" h="6457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670050" h="645795">
                <a:moveTo>
                  <a:pt x="166001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660017" y="4762"/>
                </a:lnTo>
                <a:lnTo>
                  <a:pt x="1660017" y="9525"/>
                </a:lnTo>
                <a:close/>
              </a:path>
              <a:path w="1670050" h="645795">
                <a:moveTo>
                  <a:pt x="1660017" y="640651"/>
                </a:moveTo>
                <a:lnTo>
                  <a:pt x="1660017" y="4762"/>
                </a:lnTo>
                <a:lnTo>
                  <a:pt x="1664779" y="9525"/>
                </a:lnTo>
                <a:lnTo>
                  <a:pt x="1669542" y="9525"/>
                </a:lnTo>
                <a:lnTo>
                  <a:pt x="1669542" y="635889"/>
                </a:lnTo>
                <a:lnTo>
                  <a:pt x="1664779" y="635889"/>
                </a:lnTo>
                <a:lnTo>
                  <a:pt x="1660017" y="640651"/>
                </a:lnTo>
                <a:close/>
              </a:path>
              <a:path w="1670050" h="645795">
                <a:moveTo>
                  <a:pt x="1669542" y="9525"/>
                </a:moveTo>
                <a:lnTo>
                  <a:pt x="1664779" y="9525"/>
                </a:lnTo>
                <a:lnTo>
                  <a:pt x="1660017" y="4762"/>
                </a:lnTo>
                <a:lnTo>
                  <a:pt x="1669542" y="4762"/>
                </a:lnTo>
                <a:lnTo>
                  <a:pt x="1669542" y="9525"/>
                </a:lnTo>
                <a:close/>
              </a:path>
              <a:path w="1670050" h="645795">
                <a:moveTo>
                  <a:pt x="9525" y="640651"/>
                </a:moveTo>
                <a:lnTo>
                  <a:pt x="4762" y="635889"/>
                </a:lnTo>
                <a:lnTo>
                  <a:pt x="9525" y="635889"/>
                </a:lnTo>
                <a:lnTo>
                  <a:pt x="9525" y="640651"/>
                </a:lnTo>
                <a:close/>
              </a:path>
              <a:path w="1670050" h="645795">
                <a:moveTo>
                  <a:pt x="1660017" y="640651"/>
                </a:moveTo>
                <a:lnTo>
                  <a:pt x="9525" y="640651"/>
                </a:lnTo>
                <a:lnTo>
                  <a:pt x="9525" y="635889"/>
                </a:lnTo>
                <a:lnTo>
                  <a:pt x="1660017" y="635889"/>
                </a:lnTo>
                <a:lnTo>
                  <a:pt x="1660017" y="640651"/>
                </a:lnTo>
                <a:close/>
              </a:path>
              <a:path w="1670050" h="645795">
                <a:moveTo>
                  <a:pt x="1669542" y="640651"/>
                </a:moveTo>
                <a:lnTo>
                  <a:pt x="1660017" y="640651"/>
                </a:lnTo>
                <a:lnTo>
                  <a:pt x="1664779" y="635889"/>
                </a:lnTo>
                <a:lnTo>
                  <a:pt x="1669542" y="635889"/>
                </a:lnTo>
                <a:lnTo>
                  <a:pt x="1669542" y="6406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24846" y="5383072"/>
            <a:ext cx="874394" cy="0"/>
          </a:xfrm>
          <a:custGeom>
            <a:avLst/>
            <a:gdLst/>
            <a:ahLst/>
            <a:cxnLst/>
            <a:rect l="l" t="t" r="r" b="b"/>
            <a:pathLst>
              <a:path w="874395" h="0">
                <a:moveTo>
                  <a:pt x="0" y="0"/>
                </a:moveTo>
                <a:lnTo>
                  <a:pt x="873836" y="0"/>
                </a:lnTo>
              </a:path>
            </a:pathLst>
          </a:custGeom>
          <a:ln w="1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56776" y="5044084"/>
            <a:ext cx="14795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1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5762" y="5335777"/>
            <a:ext cx="14795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1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6685" y="5195849"/>
            <a:ext cx="451484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4410" sz="4950" i="1">
                <a:latin typeface="Times New Roman"/>
                <a:cs typeface="Times New Roman"/>
              </a:rPr>
              <a:t>T</a:t>
            </a:r>
            <a:r>
              <a:rPr dirty="0" baseline="-24410" sz="4950" spc="-540" i="1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0404" y="4771475"/>
            <a:ext cx="829944" cy="554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00" spc="-195">
                <a:latin typeface="Times New Roman"/>
                <a:cs typeface="Times New Roman"/>
              </a:rPr>
              <a:t>4</a:t>
            </a:r>
            <a:r>
              <a:rPr dirty="0" sz="3450" spc="-195" i="1">
                <a:latin typeface="Symbol"/>
                <a:cs typeface="Symbol"/>
              </a:rPr>
              <a:t></a:t>
            </a:r>
            <a:r>
              <a:rPr dirty="0" baseline="42397" sz="2850" spc="-292">
                <a:latin typeface="Times New Roman"/>
                <a:cs typeface="Times New Roman"/>
              </a:rPr>
              <a:t>2</a:t>
            </a:r>
            <a:r>
              <a:rPr dirty="0" sz="3300" spc="-195" i="1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1652" y="5034873"/>
            <a:ext cx="1793875" cy="554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7840" algn="l"/>
              </a:tabLst>
            </a:pPr>
            <a:r>
              <a:rPr dirty="0" sz="3300" i="1">
                <a:latin typeface="Times New Roman"/>
                <a:cs typeface="Times New Roman"/>
              </a:rPr>
              <a:t>a	</a:t>
            </a:r>
            <a:r>
              <a:rPr dirty="0" sz="3300">
                <a:latin typeface="Symbol"/>
                <a:cs typeface="Symbol"/>
              </a:rPr>
              <a:t></a:t>
            </a:r>
            <a:r>
              <a:rPr dirty="0" sz="3300" spc="-525">
                <a:latin typeface="Times New Roman"/>
                <a:cs typeface="Times New Roman"/>
              </a:rPr>
              <a:t> </a:t>
            </a:r>
            <a:r>
              <a:rPr dirty="0" sz="3450" spc="-105" i="1">
                <a:latin typeface="Symbol"/>
                <a:cs typeface="Symbol"/>
              </a:rPr>
              <a:t></a:t>
            </a:r>
            <a:r>
              <a:rPr dirty="0" sz="3450" spc="-509" i="1">
                <a:latin typeface="Times New Roman"/>
                <a:cs typeface="Times New Roman"/>
              </a:rPr>
              <a:t> </a:t>
            </a:r>
            <a:r>
              <a:rPr dirty="0" sz="3300" i="1">
                <a:latin typeface="Times New Roman"/>
                <a:cs typeface="Times New Roman"/>
              </a:rPr>
              <a:t>r</a:t>
            </a:r>
            <a:r>
              <a:rPr dirty="0" sz="3300" spc="70" i="1">
                <a:latin typeface="Times New Roman"/>
                <a:cs typeface="Times New Roman"/>
              </a:rPr>
              <a:t> </a:t>
            </a:r>
            <a:r>
              <a:rPr dirty="0" sz="3300">
                <a:latin typeface="Symbol"/>
                <a:cs typeface="Symbol"/>
              </a:rPr>
              <a:t>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1530" y="4746878"/>
            <a:ext cx="2905760" cy="1168400"/>
          </a:xfrm>
          <a:custGeom>
            <a:avLst/>
            <a:gdLst/>
            <a:ahLst/>
            <a:cxnLst/>
            <a:rect l="l" t="t" r="r" b="b"/>
            <a:pathLst>
              <a:path w="2905760" h="1168400">
                <a:moveTo>
                  <a:pt x="2905506" y="1168146"/>
                </a:moveTo>
                <a:lnTo>
                  <a:pt x="0" y="1168146"/>
                </a:lnTo>
                <a:lnTo>
                  <a:pt x="0" y="0"/>
                </a:lnTo>
                <a:lnTo>
                  <a:pt x="2905506" y="0"/>
                </a:lnTo>
                <a:lnTo>
                  <a:pt x="290550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58621"/>
                </a:lnTo>
                <a:lnTo>
                  <a:pt x="4762" y="1158621"/>
                </a:lnTo>
                <a:lnTo>
                  <a:pt x="9525" y="1163383"/>
                </a:lnTo>
                <a:lnTo>
                  <a:pt x="2905506" y="1163383"/>
                </a:lnTo>
                <a:lnTo>
                  <a:pt x="2905506" y="1168146"/>
                </a:lnTo>
                <a:close/>
              </a:path>
              <a:path w="2905760" h="116840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05760" h="1168400">
                <a:moveTo>
                  <a:pt x="289598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895981" y="4762"/>
                </a:lnTo>
                <a:lnTo>
                  <a:pt x="2895981" y="9525"/>
                </a:lnTo>
                <a:close/>
              </a:path>
              <a:path w="2905760" h="1168400">
                <a:moveTo>
                  <a:pt x="2895981" y="1163383"/>
                </a:moveTo>
                <a:lnTo>
                  <a:pt x="2895981" y="4762"/>
                </a:lnTo>
                <a:lnTo>
                  <a:pt x="2900743" y="9525"/>
                </a:lnTo>
                <a:lnTo>
                  <a:pt x="2905506" y="9525"/>
                </a:lnTo>
                <a:lnTo>
                  <a:pt x="2905506" y="1158621"/>
                </a:lnTo>
                <a:lnTo>
                  <a:pt x="2900743" y="1158621"/>
                </a:lnTo>
                <a:lnTo>
                  <a:pt x="2895981" y="1163383"/>
                </a:lnTo>
                <a:close/>
              </a:path>
              <a:path w="2905760" h="1168400">
                <a:moveTo>
                  <a:pt x="2905506" y="9525"/>
                </a:moveTo>
                <a:lnTo>
                  <a:pt x="2900743" y="9525"/>
                </a:lnTo>
                <a:lnTo>
                  <a:pt x="2895981" y="4762"/>
                </a:lnTo>
                <a:lnTo>
                  <a:pt x="2905506" y="4762"/>
                </a:lnTo>
                <a:lnTo>
                  <a:pt x="2905506" y="9525"/>
                </a:lnTo>
                <a:close/>
              </a:path>
              <a:path w="2905760" h="1168400">
                <a:moveTo>
                  <a:pt x="9525" y="1163383"/>
                </a:moveTo>
                <a:lnTo>
                  <a:pt x="4762" y="1158621"/>
                </a:lnTo>
                <a:lnTo>
                  <a:pt x="9525" y="1158621"/>
                </a:lnTo>
                <a:lnTo>
                  <a:pt x="9525" y="1163383"/>
                </a:lnTo>
                <a:close/>
              </a:path>
              <a:path w="2905760" h="1168400">
                <a:moveTo>
                  <a:pt x="2895981" y="1163383"/>
                </a:moveTo>
                <a:lnTo>
                  <a:pt x="9525" y="1163383"/>
                </a:lnTo>
                <a:lnTo>
                  <a:pt x="9525" y="1158621"/>
                </a:lnTo>
                <a:lnTo>
                  <a:pt x="2895981" y="1158621"/>
                </a:lnTo>
                <a:lnTo>
                  <a:pt x="2895981" y="1163383"/>
                </a:lnTo>
                <a:close/>
              </a:path>
              <a:path w="2905760" h="1168400">
                <a:moveTo>
                  <a:pt x="2905506" y="1163383"/>
                </a:moveTo>
                <a:lnTo>
                  <a:pt x="2895981" y="1163383"/>
                </a:lnTo>
                <a:lnTo>
                  <a:pt x="2900743" y="1158621"/>
                </a:lnTo>
                <a:lnTo>
                  <a:pt x="2905506" y="1158621"/>
                </a:lnTo>
                <a:lnTo>
                  <a:pt x="2905506" y="11633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43914" y="989330"/>
            <a:ext cx="50279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匀速圆周运动向心加速度的大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小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95359" y="2042756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 h="0">
                <a:moveTo>
                  <a:pt x="0" y="0"/>
                </a:moveTo>
                <a:lnTo>
                  <a:pt x="394449" y="0"/>
                </a:lnTo>
              </a:path>
            </a:pathLst>
          </a:custGeom>
          <a:ln w="164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696679" y="2043010"/>
            <a:ext cx="17970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i="1">
                <a:latin typeface="Times New Roman"/>
                <a:cs typeface="Times New Roman"/>
              </a:rPr>
              <a:t>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3195" y="1309255"/>
            <a:ext cx="34099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25089" sz="4650" spc="292" i="1">
                <a:latin typeface="Times New Roman"/>
                <a:cs typeface="Times New Roman"/>
              </a:rPr>
              <a:t>v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551" y="1997963"/>
            <a:ext cx="140970" cy="3022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00" spc="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6842" y="1734718"/>
            <a:ext cx="109156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5140" algn="l"/>
              </a:tabLst>
            </a:pPr>
            <a:r>
              <a:rPr dirty="0" sz="3100" spc="5" i="1">
                <a:latin typeface="Times New Roman"/>
                <a:cs typeface="Times New Roman"/>
              </a:rPr>
              <a:t>F	</a:t>
            </a: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-145">
                <a:latin typeface="Times New Roman"/>
                <a:cs typeface="Times New Roman"/>
              </a:rPr>
              <a:t> </a:t>
            </a:r>
            <a:r>
              <a:rPr dirty="0" sz="3100" spc="5" i="1">
                <a:latin typeface="Times New Roman"/>
                <a:cs typeface="Times New Roman"/>
              </a:rPr>
              <a:t>m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18665" y="3122752"/>
            <a:ext cx="140970" cy="3022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00" spc="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02663" y="2839452"/>
            <a:ext cx="1691639" cy="523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85775" algn="l"/>
              </a:tabLst>
            </a:pPr>
            <a:r>
              <a:rPr dirty="0" sz="3100" spc="5" i="1">
                <a:latin typeface="Times New Roman"/>
                <a:cs typeface="Times New Roman"/>
              </a:rPr>
              <a:t>F	</a:t>
            </a: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-90">
                <a:latin typeface="Times New Roman"/>
                <a:cs typeface="Times New Roman"/>
              </a:rPr>
              <a:t> </a:t>
            </a:r>
            <a:r>
              <a:rPr dirty="0" sz="3100" spc="-215" i="1">
                <a:latin typeface="Times New Roman"/>
                <a:cs typeface="Times New Roman"/>
              </a:rPr>
              <a:t>m</a:t>
            </a:r>
            <a:r>
              <a:rPr dirty="0" sz="3250" spc="-215" i="1">
                <a:latin typeface="Symbol"/>
                <a:cs typeface="Symbol"/>
              </a:rPr>
              <a:t></a:t>
            </a:r>
            <a:r>
              <a:rPr dirty="0" baseline="43209" sz="2700" spc="-322">
                <a:latin typeface="Times New Roman"/>
                <a:cs typeface="Times New Roman"/>
              </a:rPr>
              <a:t>2</a:t>
            </a:r>
            <a:r>
              <a:rPr dirty="0" sz="3100" spc="-215" i="1">
                <a:latin typeface="Times New Roman"/>
                <a:cs typeface="Times New Roman"/>
              </a:rPr>
              <a:t>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39" y="3747134"/>
            <a:ext cx="7172959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根据线速度、角速度与周期、转速的关系，</a:t>
            </a:r>
            <a:r>
              <a:rPr dirty="0" sz="2800" spc="-15" b="1">
                <a:latin typeface="黑体"/>
                <a:cs typeface="黑体"/>
              </a:rPr>
              <a:t>试 </a:t>
            </a:r>
            <a:r>
              <a:rPr dirty="0" sz="2800" b="1">
                <a:latin typeface="黑体"/>
                <a:cs typeface="黑体"/>
              </a:rPr>
              <a:t>着推导一下向心加速度与周期、转速的关</a:t>
            </a:r>
            <a:r>
              <a:rPr dirty="0" sz="2800" spc="-20" b="1">
                <a:latin typeface="黑体"/>
                <a:cs typeface="黑体"/>
              </a:rPr>
              <a:t>系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55671" y="4977713"/>
            <a:ext cx="140970" cy="3022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00" spc="5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82065" y="4948935"/>
            <a:ext cx="140970" cy="3022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00" spc="5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77800" y="5253139"/>
            <a:ext cx="140970" cy="3022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00" spc="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99158" y="4970042"/>
            <a:ext cx="1470660" cy="523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-360">
                <a:latin typeface="宋体"/>
                <a:cs typeface="宋体"/>
              </a:rPr>
              <a:t>（</a:t>
            </a:r>
            <a:r>
              <a:rPr dirty="0" sz="3100" spc="-360">
                <a:latin typeface="Times New Roman"/>
                <a:cs typeface="Times New Roman"/>
              </a:rPr>
              <a:t>2</a:t>
            </a:r>
            <a:r>
              <a:rPr dirty="0" sz="3250" spc="-360" i="1">
                <a:latin typeface="Symbol"/>
                <a:cs typeface="Symbol"/>
              </a:rPr>
              <a:t></a:t>
            </a:r>
            <a:r>
              <a:rPr dirty="0" sz="3100" spc="-360" i="1">
                <a:latin typeface="Times New Roman"/>
                <a:cs typeface="Times New Roman"/>
              </a:rPr>
              <a:t>n</a:t>
            </a:r>
            <a:r>
              <a:rPr dirty="0" sz="3100" spc="-360">
                <a:latin typeface="宋体"/>
                <a:cs typeface="宋体"/>
              </a:rPr>
              <a:t>）</a:t>
            </a:r>
            <a:r>
              <a:rPr dirty="0" sz="3100" spc="-360" i="1">
                <a:latin typeface="Times New Roman"/>
                <a:cs typeface="Times New Roman"/>
              </a:rPr>
              <a:t>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75286" y="4863363"/>
            <a:ext cx="2280285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1805" algn="l"/>
              </a:tabLst>
            </a:pPr>
            <a:r>
              <a:rPr dirty="0" sz="3100" spc="5" i="1">
                <a:latin typeface="Times New Roman"/>
                <a:cs typeface="Times New Roman"/>
              </a:rPr>
              <a:t>a	</a:t>
            </a: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5">
                <a:latin typeface="Times New Roman"/>
                <a:cs typeface="Times New Roman"/>
              </a:rPr>
              <a:t> </a:t>
            </a:r>
            <a:r>
              <a:rPr dirty="0" sz="4100" spc="-475">
                <a:latin typeface="Symbol"/>
                <a:cs typeface="Symbol"/>
              </a:rPr>
              <a:t></a:t>
            </a:r>
            <a:r>
              <a:rPr dirty="0" sz="3100" spc="-475">
                <a:latin typeface="Times New Roman"/>
                <a:cs typeface="Times New Roman"/>
              </a:rPr>
              <a:t>2</a:t>
            </a:r>
            <a:r>
              <a:rPr dirty="0" sz="3250" spc="-475" i="1">
                <a:latin typeface="Symbol"/>
                <a:cs typeface="Symbol"/>
              </a:rPr>
              <a:t></a:t>
            </a:r>
            <a:r>
              <a:rPr dirty="0" sz="3100" spc="-475" i="1">
                <a:latin typeface="Times New Roman"/>
                <a:cs typeface="Times New Roman"/>
              </a:rPr>
              <a:t>f </a:t>
            </a:r>
            <a:r>
              <a:rPr dirty="0" sz="4100" spc="-340">
                <a:latin typeface="Symbol"/>
                <a:cs typeface="Symbol"/>
              </a:rPr>
              <a:t></a:t>
            </a:r>
            <a:r>
              <a:rPr dirty="0" sz="4100" spc="-340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r</a:t>
            </a:r>
            <a:r>
              <a:rPr dirty="0" sz="3100" spc="-320" i="1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20740" y="4928615"/>
            <a:ext cx="3732529" cy="640080"/>
          </a:xfrm>
          <a:custGeom>
            <a:avLst/>
            <a:gdLst/>
            <a:ahLst/>
            <a:cxnLst/>
            <a:rect l="l" t="t" r="r" b="b"/>
            <a:pathLst>
              <a:path w="3732529" h="640079">
                <a:moveTo>
                  <a:pt x="3732276" y="640080"/>
                </a:moveTo>
                <a:lnTo>
                  <a:pt x="0" y="640080"/>
                </a:lnTo>
                <a:lnTo>
                  <a:pt x="0" y="0"/>
                </a:lnTo>
                <a:lnTo>
                  <a:pt x="3732276" y="0"/>
                </a:lnTo>
                <a:lnTo>
                  <a:pt x="3732276" y="3810"/>
                </a:ln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lnTo>
                  <a:pt x="7620" y="632460"/>
                </a:lnTo>
                <a:lnTo>
                  <a:pt x="3810" y="632460"/>
                </a:lnTo>
                <a:lnTo>
                  <a:pt x="7620" y="636270"/>
                </a:lnTo>
                <a:lnTo>
                  <a:pt x="3732276" y="636270"/>
                </a:lnTo>
                <a:lnTo>
                  <a:pt x="3732276" y="640080"/>
                </a:lnTo>
                <a:close/>
              </a:path>
              <a:path w="3732529" h="640079">
                <a:moveTo>
                  <a:pt x="7620" y="7620"/>
                </a:move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close/>
              </a:path>
              <a:path w="3732529" h="640079">
                <a:moveTo>
                  <a:pt x="3724656" y="7620"/>
                </a:moveTo>
                <a:lnTo>
                  <a:pt x="7620" y="7620"/>
                </a:lnTo>
                <a:lnTo>
                  <a:pt x="7620" y="3810"/>
                </a:lnTo>
                <a:lnTo>
                  <a:pt x="3724656" y="3810"/>
                </a:lnTo>
                <a:lnTo>
                  <a:pt x="3724656" y="7620"/>
                </a:lnTo>
                <a:close/>
              </a:path>
              <a:path w="3732529" h="640079">
                <a:moveTo>
                  <a:pt x="3724656" y="636270"/>
                </a:moveTo>
                <a:lnTo>
                  <a:pt x="3724656" y="3810"/>
                </a:lnTo>
                <a:lnTo>
                  <a:pt x="3728466" y="7620"/>
                </a:lnTo>
                <a:lnTo>
                  <a:pt x="3732276" y="7620"/>
                </a:lnTo>
                <a:lnTo>
                  <a:pt x="3732276" y="632460"/>
                </a:lnTo>
                <a:lnTo>
                  <a:pt x="3728466" y="632460"/>
                </a:lnTo>
                <a:lnTo>
                  <a:pt x="3724656" y="636270"/>
                </a:lnTo>
                <a:close/>
              </a:path>
              <a:path w="3732529" h="640079">
                <a:moveTo>
                  <a:pt x="3732276" y="7620"/>
                </a:moveTo>
                <a:lnTo>
                  <a:pt x="3728466" y="7620"/>
                </a:lnTo>
                <a:lnTo>
                  <a:pt x="3724656" y="3810"/>
                </a:lnTo>
                <a:lnTo>
                  <a:pt x="3732276" y="3810"/>
                </a:lnTo>
                <a:lnTo>
                  <a:pt x="3732276" y="7620"/>
                </a:lnTo>
                <a:close/>
              </a:path>
              <a:path w="3732529" h="640079">
                <a:moveTo>
                  <a:pt x="7620" y="636270"/>
                </a:moveTo>
                <a:lnTo>
                  <a:pt x="3810" y="632460"/>
                </a:lnTo>
                <a:lnTo>
                  <a:pt x="7620" y="632460"/>
                </a:lnTo>
                <a:lnTo>
                  <a:pt x="7620" y="636270"/>
                </a:lnTo>
                <a:close/>
              </a:path>
              <a:path w="3732529" h="640079">
                <a:moveTo>
                  <a:pt x="3724656" y="636270"/>
                </a:moveTo>
                <a:lnTo>
                  <a:pt x="7620" y="636270"/>
                </a:lnTo>
                <a:lnTo>
                  <a:pt x="7620" y="632460"/>
                </a:lnTo>
                <a:lnTo>
                  <a:pt x="3724656" y="632460"/>
                </a:lnTo>
                <a:lnTo>
                  <a:pt x="3724656" y="636270"/>
                </a:lnTo>
                <a:close/>
              </a:path>
              <a:path w="3732529" h="640079">
                <a:moveTo>
                  <a:pt x="3732276" y="636270"/>
                </a:moveTo>
                <a:lnTo>
                  <a:pt x="3724656" y="636270"/>
                </a:lnTo>
                <a:lnTo>
                  <a:pt x="3728466" y="632460"/>
                </a:lnTo>
                <a:lnTo>
                  <a:pt x="3732276" y="632460"/>
                </a:lnTo>
                <a:lnTo>
                  <a:pt x="3732276" y="6362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811062" y="1702866"/>
            <a:ext cx="140779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5140" algn="l"/>
              </a:tabLst>
            </a:pPr>
            <a:r>
              <a:rPr dirty="0" sz="3100" spc="-100" i="1">
                <a:latin typeface="Times New Roman"/>
                <a:cs typeface="Times New Roman"/>
              </a:rPr>
              <a:t>F</a:t>
            </a:r>
            <a:r>
              <a:rPr dirty="0" baseline="-24691" sz="2700" spc="-150">
                <a:latin typeface="Times New Roman"/>
                <a:cs typeface="Times New Roman"/>
              </a:rPr>
              <a:t>n	</a:t>
            </a: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-135">
                <a:latin typeface="Times New Roman"/>
                <a:cs typeface="Times New Roman"/>
              </a:rPr>
              <a:t> </a:t>
            </a:r>
            <a:r>
              <a:rPr dirty="0" sz="3100" spc="10" i="1">
                <a:latin typeface="Times New Roman"/>
                <a:cs typeface="Times New Roman"/>
              </a:rPr>
              <a:t>ma</a:t>
            </a:r>
            <a:r>
              <a:rPr dirty="0" baseline="-24691" sz="2700" spc="15">
                <a:latin typeface="Times New Roman"/>
                <a:cs typeface="Times New Roman"/>
              </a:rPr>
              <a:t>n</a:t>
            </a:r>
            <a:endParaRPr baseline="-24691"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89959" y="2106167"/>
            <a:ext cx="1572895" cy="167640"/>
          </a:xfrm>
          <a:custGeom>
            <a:avLst/>
            <a:gdLst/>
            <a:ahLst/>
            <a:cxnLst/>
            <a:rect l="l" t="t" r="r" b="b"/>
            <a:pathLst>
              <a:path w="1572895" h="167639">
                <a:moveTo>
                  <a:pt x="1488948" y="167639"/>
                </a:moveTo>
                <a:lnTo>
                  <a:pt x="1488948" y="124967"/>
                </a:lnTo>
                <a:lnTo>
                  <a:pt x="0" y="124967"/>
                </a:lnTo>
                <a:lnTo>
                  <a:pt x="0" y="41147"/>
                </a:lnTo>
                <a:lnTo>
                  <a:pt x="1488948" y="41147"/>
                </a:lnTo>
                <a:lnTo>
                  <a:pt x="1488948" y="0"/>
                </a:lnTo>
                <a:lnTo>
                  <a:pt x="1572767" y="83819"/>
                </a:lnTo>
                <a:lnTo>
                  <a:pt x="1488948" y="167639"/>
                </a:lnTo>
                <a:close/>
              </a:path>
            </a:pathLst>
          </a:custGeom>
          <a:solidFill>
            <a:srgbClr val="1F2C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83609" y="2090966"/>
            <a:ext cx="1588135" cy="198120"/>
          </a:xfrm>
          <a:custGeom>
            <a:avLst/>
            <a:gdLst/>
            <a:ahLst/>
            <a:cxnLst/>
            <a:rect l="l" t="t" r="r" b="b"/>
            <a:pathLst>
              <a:path w="1588135" h="198119">
                <a:moveTo>
                  <a:pt x="1488757" y="57086"/>
                </a:moveTo>
                <a:lnTo>
                  <a:pt x="1488757" y="0"/>
                </a:lnTo>
                <a:lnTo>
                  <a:pt x="1504086" y="15328"/>
                </a:lnTo>
                <a:lnTo>
                  <a:pt x="1501457" y="15328"/>
                </a:lnTo>
                <a:lnTo>
                  <a:pt x="1490611" y="19824"/>
                </a:lnTo>
                <a:lnTo>
                  <a:pt x="1501457" y="30670"/>
                </a:lnTo>
                <a:lnTo>
                  <a:pt x="1501457" y="50736"/>
                </a:lnTo>
                <a:lnTo>
                  <a:pt x="1495107" y="50736"/>
                </a:lnTo>
                <a:lnTo>
                  <a:pt x="1488757" y="57086"/>
                </a:lnTo>
                <a:close/>
              </a:path>
              <a:path w="1588135" h="198119">
                <a:moveTo>
                  <a:pt x="1501457" y="30670"/>
                </a:moveTo>
                <a:lnTo>
                  <a:pt x="1490611" y="19824"/>
                </a:lnTo>
                <a:lnTo>
                  <a:pt x="1501457" y="15328"/>
                </a:lnTo>
                <a:lnTo>
                  <a:pt x="1501457" y="30670"/>
                </a:lnTo>
                <a:close/>
              </a:path>
              <a:path w="1588135" h="198119">
                <a:moveTo>
                  <a:pt x="1569618" y="98831"/>
                </a:moveTo>
                <a:lnTo>
                  <a:pt x="1501457" y="30670"/>
                </a:lnTo>
                <a:lnTo>
                  <a:pt x="1501457" y="15328"/>
                </a:lnTo>
                <a:lnTo>
                  <a:pt x="1504086" y="15328"/>
                </a:lnTo>
                <a:lnTo>
                  <a:pt x="1583093" y="94335"/>
                </a:lnTo>
                <a:lnTo>
                  <a:pt x="1574114" y="94335"/>
                </a:lnTo>
                <a:lnTo>
                  <a:pt x="1569618" y="98831"/>
                </a:lnTo>
                <a:close/>
              </a:path>
              <a:path w="1588135" h="198119">
                <a:moveTo>
                  <a:pt x="1488757" y="146938"/>
                </a:moveTo>
                <a:lnTo>
                  <a:pt x="0" y="146938"/>
                </a:lnTo>
                <a:lnTo>
                  <a:pt x="0" y="50736"/>
                </a:lnTo>
                <a:lnTo>
                  <a:pt x="1488757" y="50736"/>
                </a:lnTo>
                <a:lnTo>
                  <a:pt x="1488757" y="57086"/>
                </a:lnTo>
                <a:lnTo>
                  <a:pt x="12700" y="57086"/>
                </a:lnTo>
                <a:lnTo>
                  <a:pt x="6350" y="63436"/>
                </a:lnTo>
                <a:lnTo>
                  <a:pt x="12700" y="63436"/>
                </a:lnTo>
                <a:lnTo>
                  <a:pt x="12700" y="134238"/>
                </a:lnTo>
                <a:lnTo>
                  <a:pt x="6350" y="134238"/>
                </a:lnTo>
                <a:lnTo>
                  <a:pt x="12700" y="140588"/>
                </a:lnTo>
                <a:lnTo>
                  <a:pt x="1488757" y="140588"/>
                </a:lnTo>
                <a:lnTo>
                  <a:pt x="1488757" y="146938"/>
                </a:lnTo>
                <a:close/>
              </a:path>
              <a:path w="1588135" h="198119">
                <a:moveTo>
                  <a:pt x="1501457" y="63436"/>
                </a:moveTo>
                <a:lnTo>
                  <a:pt x="12700" y="63436"/>
                </a:lnTo>
                <a:lnTo>
                  <a:pt x="12700" y="57086"/>
                </a:lnTo>
                <a:lnTo>
                  <a:pt x="1488757" y="57086"/>
                </a:lnTo>
                <a:lnTo>
                  <a:pt x="1495107" y="50736"/>
                </a:lnTo>
                <a:lnTo>
                  <a:pt x="1501457" y="50736"/>
                </a:lnTo>
                <a:lnTo>
                  <a:pt x="1501457" y="63436"/>
                </a:lnTo>
                <a:close/>
              </a:path>
              <a:path w="1588135" h="198119">
                <a:moveTo>
                  <a:pt x="12700" y="63436"/>
                </a:moveTo>
                <a:lnTo>
                  <a:pt x="6350" y="63436"/>
                </a:lnTo>
                <a:lnTo>
                  <a:pt x="12700" y="57086"/>
                </a:lnTo>
                <a:lnTo>
                  <a:pt x="12700" y="63436"/>
                </a:lnTo>
                <a:close/>
              </a:path>
              <a:path w="1588135" h="198119">
                <a:moveTo>
                  <a:pt x="1574114" y="103327"/>
                </a:moveTo>
                <a:lnTo>
                  <a:pt x="1569618" y="98831"/>
                </a:lnTo>
                <a:lnTo>
                  <a:pt x="1574114" y="94335"/>
                </a:lnTo>
                <a:lnTo>
                  <a:pt x="1574114" y="103327"/>
                </a:lnTo>
                <a:close/>
              </a:path>
              <a:path w="1588135" h="198119">
                <a:moveTo>
                  <a:pt x="1583093" y="103327"/>
                </a:moveTo>
                <a:lnTo>
                  <a:pt x="1574114" y="103327"/>
                </a:lnTo>
                <a:lnTo>
                  <a:pt x="1574114" y="94335"/>
                </a:lnTo>
                <a:lnTo>
                  <a:pt x="1583093" y="94335"/>
                </a:lnTo>
                <a:lnTo>
                  <a:pt x="1587588" y="98831"/>
                </a:lnTo>
                <a:lnTo>
                  <a:pt x="1583093" y="103327"/>
                </a:lnTo>
                <a:close/>
              </a:path>
              <a:path w="1588135" h="198119">
                <a:moveTo>
                  <a:pt x="1504086" y="182333"/>
                </a:moveTo>
                <a:lnTo>
                  <a:pt x="1501457" y="182333"/>
                </a:lnTo>
                <a:lnTo>
                  <a:pt x="1501457" y="166992"/>
                </a:lnTo>
                <a:lnTo>
                  <a:pt x="1569618" y="98831"/>
                </a:lnTo>
                <a:lnTo>
                  <a:pt x="1574114" y="103327"/>
                </a:lnTo>
                <a:lnTo>
                  <a:pt x="1583093" y="103327"/>
                </a:lnTo>
                <a:lnTo>
                  <a:pt x="1504086" y="182333"/>
                </a:lnTo>
                <a:close/>
              </a:path>
              <a:path w="1588135" h="198119">
                <a:moveTo>
                  <a:pt x="12700" y="140588"/>
                </a:moveTo>
                <a:lnTo>
                  <a:pt x="6350" y="134238"/>
                </a:lnTo>
                <a:lnTo>
                  <a:pt x="12700" y="134238"/>
                </a:lnTo>
                <a:lnTo>
                  <a:pt x="12700" y="140588"/>
                </a:lnTo>
                <a:close/>
              </a:path>
              <a:path w="1588135" h="198119">
                <a:moveTo>
                  <a:pt x="1501457" y="146938"/>
                </a:moveTo>
                <a:lnTo>
                  <a:pt x="1495107" y="146938"/>
                </a:lnTo>
                <a:lnTo>
                  <a:pt x="1488757" y="140588"/>
                </a:lnTo>
                <a:lnTo>
                  <a:pt x="12700" y="140588"/>
                </a:lnTo>
                <a:lnTo>
                  <a:pt x="12700" y="134238"/>
                </a:lnTo>
                <a:lnTo>
                  <a:pt x="1501457" y="134238"/>
                </a:lnTo>
                <a:lnTo>
                  <a:pt x="1501457" y="146938"/>
                </a:lnTo>
                <a:close/>
              </a:path>
              <a:path w="1588135" h="198119">
                <a:moveTo>
                  <a:pt x="1488757" y="197662"/>
                </a:moveTo>
                <a:lnTo>
                  <a:pt x="1488757" y="140588"/>
                </a:lnTo>
                <a:lnTo>
                  <a:pt x="1495107" y="146938"/>
                </a:lnTo>
                <a:lnTo>
                  <a:pt x="1501457" y="146938"/>
                </a:lnTo>
                <a:lnTo>
                  <a:pt x="1501457" y="166992"/>
                </a:lnTo>
                <a:lnTo>
                  <a:pt x="1490611" y="177838"/>
                </a:lnTo>
                <a:lnTo>
                  <a:pt x="1501457" y="182333"/>
                </a:lnTo>
                <a:lnTo>
                  <a:pt x="1504086" y="182333"/>
                </a:lnTo>
                <a:lnTo>
                  <a:pt x="1488757" y="197662"/>
                </a:lnTo>
                <a:close/>
              </a:path>
              <a:path w="1588135" h="198119">
                <a:moveTo>
                  <a:pt x="1501457" y="182333"/>
                </a:moveTo>
                <a:lnTo>
                  <a:pt x="1490611" y="177838"/>
                </a:lnTo>
                <a:lnTo>
                  <a:pt x="1501457" y="166992"/>
                </a:lnTo>
                <a:lnTo>
                  <a:pt x="1501457" y="18233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473450" y="1732280"/>
            <a:ext cx="1556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黑体"/>
                <a:cs typeface="黑体"/>
              </a:rPr>
              <a:t>牛顿第二定</a:t>
            </a:r>
            <a:r>
              <a:rPr dirty="0" sz="2000" spc="-5" b="1">
                <a:solidFill>
                  <a:srgbClr val="FF0000"/>
                </a:solidFill>
                <a:latin typeface="黑体"/>
                <a:cs typeface="黑体"/>
              </a:rPr>
              <a:t>律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996183" y="2572511"/>
            <a:ext cx="1676400" cy="914400"/>
          </a:xfrm>
          <a:custGeom>
            <a:avLst/>
            <a:gdLst/>
            <a:ahLst/>
            <a:cxnLst/>
            <a:rect l="l" t="t" r="r" b="b"/>
            <a:pathLst>
              <a:path w="1676400" h="914400">
                <a:moveTo>
                  <a:pt x="0" y="0"/>
                </a:moveTo>
                <a:lnTo>
                  <a:pt x="1676399" y="0"/>
                </a:lnTo>
                <a:lnTo>
                  <a:pt x="1676399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2595" y="2557627"/>
            <a:ext cx="1704975" cy="942975"/>
          </a:xfrm>
          <a:custGeom>
            <a:avLst/>
            <a:gdLst/>
            <a:ahLst/>
            <a:cxnLst/>
            <a:rect l="l" t="t" r="r" b="b"/>
            <a:pathLst>
              <a:path w="1704975" h="942975">
                <a:moveTo>
                  <a:pt x="14287" y="928687"/>
                </a:moveTo>
                <a:lnTo>
                  <a:pt x="0" y="928687"/>
                </a:lnTo>
                <a:lnTo>
                  <a:pt x="0" y="700087"/>
                </a:lnTo>
                <a:lnTo>
                  <a:pt x="28575" y="700087"/>
                </a:lnTo>
                <a:lnTo>
                  <a:pt x="28575" y="914399"/>
                </a:lnTo>
                <a:lnTo>
                  <a:pt x="14287" y="914399"/>
                </a:lnTo>
                <a:lnTo>
                  <a:pt x="14287" y="928687"/>
                </a:lnTo>
                <a:close/>
              </a:path>
              <a:path w="1704975" h="942975">
                <a:moveTo>
                  <a:pt x="166687" y="942974"/>
                </a:moveTo>
                <a:lnTo>
                  <a:pt x="14287" y="942974"/>
                </a:lnTo>
                <a:lnTo>
                  <a:pt x="14287" y="914399"/>
                </a:lnTo>
                <a:lnTo>
                  <a:pt x="28575" y="914399"/>
                </a:lnTo>
                <a:lnTo>
                  <a:pt x="28575" y="928687"/>
                </a:lnTo>
                <a:lnTo>
                  <a:pt x="166687" y="928687"/>
                </a:lnTo>
                <a:lnTo>
                  <a:pt x="166687" y="942974"/>
                </a:lnTo>
                <a:close/>
              </a:path>
              <a:path w="1704975" h="942975">
                <a:moveTo>
                  <a:pt x="166687" y="928687"/>
                </a:moveTo>
                <a:lnTo>
                  <a:pt x="28575" y="928687"/>
                </a:lnTo>
                <a:lnTo>
                  <a:pt x="28575" y="914399"/>
                </a:lnTo>
                <a:lnTo>
                  <a:pt x="166687" y="914399"/>
                </a:lnTo>
                <a:lnTo>
                  <a:pt x="166687" y="928687"/>
                </a:lnTo>
                <a:close/>
              </a:path>
              <a:path w="1704975" h="942975">
                <a:moveTo>
                  <a:pt x="28575" y="614362"/>
                </a:moveTo>
                <a:lnTo>
                  <a:pt x="0" y="614362"/>
                </a:lnTo>
                <a:lnTo>
                  <a:pt x="0" y="385762"/>
                </a:lnTo>
                <a:lnTo>
                  <a:pt x="28575" y="385762"/>
                </a:lnTo>
                <a:lnTo>
                  <a:pt x="28575" y="614362"/>
                </a:lnTo>
                <a:close/>
              </a:path>
              <a:path w="1704975" h="942975">
                <a:moveTo>
                  <a:pt x="28575" y="300037"/>
                </a:moveTo>
                <a:lnTo>
                  <a:pt x="0" y="300037"/>
                </a:lnTo>
                <a:lnTo>
                  <a:pt x="0" y="71437"/>
                </a:lnTo>
                <a:lnTo>
                  <a:pt x="28575" y="71437"/>
                </a:lnTo>
                <a:lnTo>
                  <a:pt x="28575" y="300037"/>
                </a:lnTo>
                <a:close/>
              </a:path>
              <a:path w="1704975" h="942975">
                <a:moveTo>
                  <a:pt x="271462" y="28574"/>
                </a:moveTo>
                <a:lnTo>
                  <a:pt x="42862" y="28574"/>
                </a:lnTo>
                <a:lnTo>
                  <a:pt x="42862" y="0"/>
                </a:lnTo>
                <a:lnTo>
                  <a:pt x="271462" y="0"/>
                </a:lnTo>
                <a:lnTo>
                  <a:pt x="271462" y="28574"/>
                </a:lnTo>
                <a:close/>
              </a:path>
              <a:path w="1704975" h="942975">
                <a:moveTo>
                  <a:pt x="585787" y="28574"/>
                </a:moveTo>
                <a:lnTo>
                  <a:pt x="357187" y="28574"/>
                </a:lnTo>
                <a:lnTo>
                  <a:pt x="357187" y="0"/>
                </a:lnTo>
                <a:lnTo>
                  <a:pt x="585787" y="0"/>
                </a:lnTo>
                <a:lnTo>
                  <a:pt x="585787" y="28574"/>
                </a:lnTo>
                <a:close/>
              </a:path>
              <a:path w="1704975" h="942975">
                <a:moveTo>
                  <a:pt x="900112" y="28574"/>
                </a:moveTo>
                <a:lnTo>
                  <a:pt x="671512" y="28574"/>
                </a:lnTo>
                <a:lnTo>
                  <a:pt x="671512" y="0"/>
                </a:lnTo>
                <a:lnTo>
                  <a:pt x="900112" y="0"/>
                </a:lnTo>
                <a:lnTo>
                  <a:pt x="900112" y="28574"/>
                </a:lnTo>
                <a:close/>
              </a:path>
              <a:path w="1704975" h="942975">
                <a:moveTo>
                  <a:pt x="1214437" y="28574"/>
                </a:moveTo>
                <a:lnTo>
                  <a:pt x="985837" y="28574"/>
                </a:lnTo>
                <a:lnTo>
                  <a:pt x="985837" y="0"/>
                </a:lnTo>
                <a:lnTo>
                  <a:pt x="1214437" y="0"/>
                </a:lnTo>
                <a:lnTo>
                  <a:pt x="1214437" y="28574"/>
                </a:lnTo>
                <a:close/>
              </a:path>
              <a:path w="1704975" h="942975">
                <a:moveTo>
                  <a:pt x="1528762" y="28574"/>
                </a:moveTo>
                <a:lnTo>
                  <a:pt x="1300162" y="28574"/>
                </a:lnTo>
                <a:lnTo>
                  <a:pt x="1300162" y="0"/>
                </a:lnTo>
                <a:lnTo>
                  <a:pt x="1528762" y="0"/>
                </a:lnTo>
                <a:lnTo>
                  <a:pt x="1528762" y="28574"/>
                </a:lnTo>
                <a:close/>
              </a:path>
              <a:path w="1704975" h="942975">
                <a:moveTo>
                  <a:pt x="1676400" y="28574"/>
                </a:moveTo>
                <a:lnTo>
                  <a:pt x="1614487" y="28574"/>
                </a:lnTo>
                <a:lnTo>
                  <a:pt x="1614487" y="0"/>
                </a:lnTo>
                <a:lnTo>
                  <a:pt x="1704975" y="0"/>
                </a:lnTo>
                <a:lnTo>
                  <a:pt x="1704975" y="14287"/>
                </a:lnTo>
                <a:lnTo>
                  <a:pt x="1676400" y="14287"/>
                </a:lnTo>
                <a:lnTo>
                  <a:pt x="1676400" y="28574"/>
                </a:lnTo>
                <a:close/>
              </a:path>
              <a:path w="1704975" h="942975">
                <a:moveTo>
                  <a:pt x="1704975" y="166687"/>
                </a:moveTo>
                <a:lnTo>
                  <a:pt x="1676400" y="166687"/>
                </a:lnTo>
                <a:lnTo>
                  <a:pt x="1676400" y="14287"/>
                </a:lnTo>
                <a:lnTo>
                  <a:pt x="1690687" y="28574"/>
                </a:lnTo>
                <a:lnTo>
                  <a:pt x="1704975" y="28574"/>
                </a:lnTo>
                <a:lnTo>
                  <a:pt x="1704975" y="166687"/>
                </a:lnTo>
                <a:close/>
              </a:path>
              <a:path w="1704975" h="942975">
                <a:moveTo>
                  <a:pt x="1704975" y="28574"/>
                </a:moveTo>
                <a:lnTo>
                  <a:pt x="1690687" y="28574"/>
                </a:lnTo>
                <a:lnTo>
                  <a:pt x="1676400" y="14287"/>
                </a:lnTo>
                <a:lnTo>
                  <a:pt x="1704975" y="14287"/>
                </a:lnTo>
                <a:lnTo>
                  <a:pt x="1704975" y="28574"/>
                </a:lnTo>
                <a:close/>
              </a:path>
              <a:path w="1704975" h="942975">
                <a:moveTo>
                  <a:pt x="1704975" y="481012"/>
                </a:moveTo>
                <a:lnTo>
                  <a:pt x="1676400" y="481012"/>
                </a:lnTo>
                <a:lnTo>
                  <a:pt x="1676400" y="252412"/>
                </a:lnTo>
                <a:lnTo>
                  <a:pt x="1704975" y="252412"/>
                </a:lnTo>
                <a:lnTo>
                  <a:pt x="1704975" y="481012"/>
                </a:lnTo>
                <a:close/>
              </a:path>
              <a:path w="1704975" h="942975">
                <a:moveTo>
                  <a:pt x="1704975" y="795337"/>
                </a:moveTo>
                <a:lnTo>
                  <a:pt x="1676400" y="795337"/>
                </a:lnTo>
                <a:lnTo>
                  <a:pt x="1676400" y="566737"/>
                </a:lnTo>
                <a:lnTo>
                  <a:pt x="1704975" y="566737"/>
                </a:lnTo>
                <a:lnTo>
                  <a:pt x="1704975" y="795337"/>
                </a:lnTo>
                <a:close/>
              </a:path>
              <a:path w="1704975" h="942975">
                <a:moveTo>
                  <a:pt x="1676400" y="928687"/>
                </a:moveTo>
                <a:lnTo>
                  <a:pt x="1676400" y="881062"/>
                </a:lnTo>
                <a:lnTo>
                  <a:pt x="1704975" y="881062"/>
                </a:lnTo>
                <a:lnTo>
                  <a:pt x="1704975" y="914399"/>
                </a:lnTo>
                <a:lnTo>
                  <a:pt x="1690687" y="914399"/>
                </a:lnTo>
                <a:lnTo>
                  <a:pt x="1676400" y="928687"/>
                </a:lnTo>
                <a:close/>
              </a:path>
              <a:path w="1704975" h="942975">
                <a:moveTo>
                  <a:pt x="1704975" y="942974"/>
                </a:moveTo>
                <a:lnTo>
                  <a:pt x="1509712" y="942974"/>
                </a:lnTo>
                <a:lnTo>
                  <a:pt x="1509712" y="914399"/>
                </a:lnTo>
                <a:lnTo>
                  <a:pt x="1676400" y="914399"/>
                </a:lnTo>
                <a:lnTo>
                  <a:pt x="1676400" y="928687"/>
                </a:lnTo>
                <a:lnTo>
                  <a:pt x="1704975" y="928687"/>
                </a:lnTo>
                <a:lnTo>
                  <a:pt x="1704975" y="942974"/>
                </a:lnTo>
                <a:close/>
              </a:path>
              <a:path w="1704975" h="942975">
                <a:moveTo>
                  <a:pt x="1704975" y="928687"/>
                </a:moveTo>
                <a:lnTo>
                  <a:pt x="1676400" y="928687"/>
                </a:lnTo>
                <a:lnTo>
                  <a:pt x="1690687" y="914399"/>
                </a:lnTo>
                <a:lnTo>
                  <a:pt x="1704975" y="914399"/>
                </a:lnTo>
                <a:lnTo>
                  <a:pt x="1704975" y="928687"/>
                </a:lnTo>
                <a:close/>
              </a:path>
              <a:path w="1704975" h="942975">
                <a:moveTo>
                  <a:pt x="1423987" y="942974"/>
                </a:moveTo>
                <a:lnTo>
                  <a:pt x="1195387" y="942974"/>
                </a:lnTo>
                <a:lnTo>
                  <a:pt x="1195387" y="914399"/>
                </a:lnTo>
                <a:lnTo>
                  <a:pt x="1423987" y="914399"/>
                </a:lnTo>
                <a:lnTo>
                  <a:pt x="1423987" y="942974"/>
                </a:lnTo>
                <a:close/>
              </a:path>
              <a:path w="1704975" h="942975">
                <a:moveTo>
                  <a:pt x="1109662" y="942974"/>
                </a:moveTo>
                <a:lnTo>
                  <a:pt x="881062" y="942974"/>
                </a:lnTo>
                <a:lnTo>
                  <a:pt x="881062" y="914399"/>
                </a:lnTo>
                <a:lnTo>
                  <a:pt x="1109662" y="914399"/>
                </a:lnTo>
                <a:lnTo>
                  <a:pt x="1109662" y="942974"/>
                </a:lnTo>
                <a:close/>
              </a:path>
              <a:path w="1704975" h="942975">
                <a:moveTo>
                  <a:pt x="795337" y="942974"/>
                </a:moveTo>
                <a:lnTo>
                  <a:pt x="566737" y="942974"/>
                </a:lnTo>
                <a:lnTo>
                  <a:pt x="566737" y="914399"/>
                </a:lnTo>
                <a:lnTo>
                  <a:pt x="795337" y="914399"/>
                </a:lnTo>
                <a:lnTo>
                  <a:pt x="795337" y="942974"/>
                </a:lnTo>
                <a:close/>
              </a:path>
              <a:path w="1704975" h="942975">
                <a:moveTo>
                  <a:pt x="481012" y="942974"/>
                </a:moveTo>
                <a:lnTo>
                  <a:pt x="252412" y="942974"/>
                </a:lnTo>
                <a:lnTo>
                  <a:pt x="252412" y="914399"/>
                </a:lnTo>
                <a:lnTo>
                  <a:pt x="481012" y="914399"/>
                </a:lnTo>
                <a:lnTo>
                  <a:pt x="481012" y="942974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81107" y="3067215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8575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0788" y="3293364"/>
            <a:ext cx="4648200" cy="1546860"/>
          </a:xfrm>
          <a:custGeom>
            <a:avLst/>
            <a:gdLst/>
            <a:ahLst/>
            <a:cxnLst/>
            <a:rect l="l" t="t" r="r" b="b"/>
            <a:pathLst>
              <a:path w="4648200" h="1546860">
                <a:moveTo>
                  <a:pt x="1937004" y="937260"/>
                </a:moveTo>
                <a:lnTo>
                  <a:pt x="774192" y="937260"/>
                </a:lnTo>
                <a:lnTo>
                  <a:pt x="2250948" y="0"/>
                </a:lnTo>
                <a:lnTo>
                  <a:pt x="1937004" y="937260"/>
                </a:lnTo>
                <a:close/>
              </a:path>
              <a:path w="4648200" h="1546860">
                <a:moveTo>
                  <a:pt x="4546092" y="1546860"/>
                </a:moveTo>
                <a:lnTo>
                  <a:pt x="102108" y="1546860"/>
                </a:lnTo>
                <a:lnTo>
                  <a:pt x="62291" y="1538467"/>
                </a:lnTo>
                <a:lnTo>
                  <a:pt x="29856" y="1516503"/>
                </a:lnTo>
                <a:lnTo>
                  <a:pt x="8019" y="1484191"/>
                </a:lnTo>
                <a:lnTo>
                  <a:pt x="0" y="1444752"/>
                </a:lnTo>
                <a:lnTo>
                  <a:pt x="0" y="1037844"/>
                </a:lnTo>
                <a:lnTo>
                  <a:pt x="8019" y="998480"/>
                </a:lnTo>
                <a:lnTo>
                  <a:pt x="29856" y="966354"/>
                </a:lnTo>
                <a:lnTo>
                  <a:pt x="62291" y="944827"/>
                </a:lnTo>
                <a:lnTo>
                  <a:pt x="102108" y="937260"/>
                </a:lnTo>
                <a:lnTo>
                  <a:pt x="4546092" y="937260"/>
                </a:lnTo>
                <a:lnTo>
                  <a:pt x="4585960" y="944831"/>
                </a:lnTo>
                <a:lnTo>
                  <a:pt x="4618421" y="966392"/>
                </a:lnTo>
                <a:lnTo>
                  <a:pt x="4640257" y="998608"/>
                </a:lnTo>
                <a:lnTo>
                  <a:pt x="4648189" y="1037844"/>
                </a:lnTo>
                <a:lnTo>
                  <a:pt x="4648200" y="1444752"/>
                </a:lnTo>
                <a:lnTo>
                  <a:pt x="4640235" y="1484191"/>
                </a:lnTo>
                <a:lnTo>
                  <a:pt x="4618415" y="1516503"/>
                </a:lnTo>
                <a:lnTo>
                  <a:pt x="4585960" y="1538467"/>
                </a:lnTo>
                <a:lnTo>
                  <a:pt x="4546092" y="1546860"/>
                </a:lnTo>
                <a:close/>
              </a:path>
            </a:pathLst>
          </a:custGeom>
          <a:solidFill>
            <a:srgbClr val="FFFFC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6076" y="3282810"/>
            <a:ext cx="4657725" cy="1549400"/>
          </a:xfrm>
          <a:custGeom>
            <a:avLst/>
            <a:gdLst/>
            <a:ahLst/>
            <a:cxnLst/>
            <a:rect l="l" t="t" r="r" b="b"/>
            <a:pathLst>
              <a:path w="4657725" h="1549400">
                <a:moveTo>
                  <a:pt x="2247770" y="10679"/>
                </a:moveTo>
                <a:lnTo>
                  <a:pt x="2251367" y="0"/>
                </a:lnTo>
                <a:lnTo>
                  <a:pt x="2254826" y="6222"/>
                </a:lnTo>
                <a:lnTo>
                  <a:pt x="2247770" y="10679"/>
                </a:lnTo>
                <a:close/>
              </a:path>
              <a:path w="4657725" h="1549400">
                <a:moveTo>
                  <a:pt x="1946021" y="939800"/>
                </a:moveTo>
                <a:lnTo>
                  <a:pt x="1934883" y="939800"/>
                </a:lnTo>
                <a:lnTo>
                  <a:pt x="2244052" y="21719"/>
                </a:lnTo>
                <a:lnTo>
                  <a:pt x="2258428" y="12700"/>
                </a:lnTo>
                <a:lnTo>
                  <a:pt x="2254826" y="6222"/>
                </a:lnTo>
                <a:lnTo>
                  <a:pt x="2264676" y="0"/>
                </a:lnTo>
                <a:lnTo>
                  <a:pt x="1946021" y="939800"/>
                </a:lnTo>
                <a:close/>
              </a:path>
              <a:path w="4657725" h="1549400">
                <a:moveTo>
                  <a:pt x="2244052" y="21719"/>
                </a:moveTo>
                <a:lnTo>
                  <a:pt x="2247770" y="10679"/>
                </a:lnTo>
                <a:lnTo>
                  <a:pt x="2254826" y="6222"/>
                </a:lnTo>
                <a:lnTo>
                  <a:pt x="2258428" y="12700"/>
                </a:lnTo>
                <a:lnTo>
                  <a:pt x="2244052" y="21719"/>
                </a:lnTo>
                <a:close/>
              </a:path>
              <a:path w="4657725" h="1549400">
                <a:moveTo>
                  <a:pt x="780834" y="939800"/>
                </a:moveTo>
                <a:lnTo>
                  <a:pt x="776909" y="939800"/>
                </a:lnTo>
                <a:lnTo>
                  <a:pt x="2247770" y="10679"/>
                </a:lnTo>
                <a:lnTo>
                  <a:pt x="2244052" y="21719"/>
                </a:lnTo>
                <a:lnTo>
                  <a:pt x="780834" y="939800"/>
                </a:lnTo>
                <a:close/>
              </a:path>
              <a:path w="4657725" h="1549400">
                <a:moveTo>
                  <a:pt x="91478" y="952500"/>
                </a:moveTo>
                <a:lnTo>
                  <a:pt x="60236" y="952500"/>
                </a:lnTo>
                <a:lnTo>
                  <a:pt x="64947" y="939800"/>
                </a:lnTo>
                <a:lnTo>
                  <a:pt x="96570" y="939800"/>
                </a:lnTo>
                <a:lnTo>
                  <a:pt x="91478" y="952500"/>
                </a:lnTo>
                <a:close/>
              </a:path>
              <a:path w="4657725" h="1549400">
                <a:moveTo>
                  <a:pt x="4597476" y="952500"/>
                </a:moveTo>
                <a:lnTo>
                  <a:pt x="4566234" y="952500"/>
                </a:lnTo>
                <a:lnTo>
                  <a:pt x="4561154" y="939800"/>
                </a:lnTo>
                <a:lnTo>
                  <a:pt x="4592764" y="939800"/>
                </a:lnTo>
                <a:lnTo>
                  <a:pt x="4597476" y="952500"/>
                </a:lnTo>
                <a:close/>
              </a:path>
              <a:path w="4657725" h="1549400">
                <a:moveTo>
                  <a:pt x="56045" y="965200"/>
                </a:moveTo>
                <a:lnTo>
                  <a:pt x="38696" y="965200"/>
                </a:lnTo>
                <a:lnTo>
                  <a:pt x="42710" y="952500"/>
                </a:lnTo>
                <a:lnTo>
                  <a:pt x="60299" y="952500"/>
                </a:lnTo>
                <a:lnTo>
                  <a:pt x="56045" y="965200"/>
                </a:lnTo>
                <a:close/>
              </a:path>
              <a:path w="4657725" h="1549400">
                <a:moveTo>
                  <a:pt x="4619015" y="965200"/>
                </a:moveTo>
                <a:lnTo>
                  <a:pt x="4601667" y="965200"/>
                </a:lnTo>
                <a:lnTo>
                  <a:pt x="4597412" y="952500"/>
                </a:lnTo>
                <a:lnTo>
                  <a:pt x="4615002" y="952500"/>
                </a:lnTo>
                <a:lnTo>
                  <a:pt x="4619015" y="965200"/>
                </a:lnTo>
                <a:close/>
              </a:path>
              <a:path w="4657725" h="1549400">
                <a:moveTo>
                  <a:pt x="37795" y="977900"/>
                </a:moveTo>
                <a:lnTo>
                  <a:pt x="24282" y="977900"/>
                </a:lnTo>
                <a:lnTo>
                  <a:pt x="27622" y="965200"/>
                </a:lnTo>
                <a:lnTo>
                  <a:pt x="41325" y="965200"/>
                </a:lnTo>
                <a:lnTo>
                  <a:pt x="37795" y="977900"/>
                </a:lnTo>
                <a:close/>
              </a:path>
              <a:path w="4657725" h="1549400">
                <a:moveTo>
                  <a:pt x="4633429" y="977900"/>
                </a:moveTo>
                <a:lnTo>
                  <a:pt x="4619917" y="977900"/>
                </a:lnTo>
                <a:lnTo>
                  <a:pt x="4616386" y="965200"/>
                </a:lnTo>
                <a:lnTo>
                  <a:pt x="4630089" y="965200"/>
                </a:lnTo>
                <a:lnTo>
                  <a:pt x="4633429" y="977900"/>
                </a:lnTo>
                <a:close/>
              </a:path>
              <a:path w="4657725" h="1549400">
                <a:moveTo>
                  <a:pt x="28689" y="990600"/>
                </a:moveTo>
                <a:lnTo>
                  <a:pt x="15392" y="990600"/>
                </a:lnTo>
                <a:lnTo>
                  <a:pt x="18160" y="977900"/>
                </a:lnTo>
                <a:lnTo>
                  <a:pt x="31699" y="977900"/>
                </a:lnTo>
                <a:lnTo>
                  <a:pt x="28689" y="990600"/>
                </a:lnTo>
                <a:close/>
              </a:path>
              <a:path w="4657725" h="1549400">
                <a:moveTo>
                  <a:pt x="4642319" y="990600"/>
                </a:moveTo>
                <a:lnTo>
                  <a:pt x="4629035" y="990600"/>
                </a:lnTo>
                <a:lnTo>
                  <a:pt x="4626013" y="977900"/>
                </a:lnTo>
                <a:lnTo>
                  <a:pt x="4639551" y="977900"/>
                </a:lnTo>
                <a:lnTo>
                  <a:pt x="4642319" y="990600"/>
                </a:lnTo>
                <a:close/>
              </a:path>
              <a:path w="4657725" h="1549400">
                <a:moveTo>
                  <a:pt x="19011" y="1003300"/>
                </a:moveTo>
                <a:lnTo>
                  <a:pt x="8356" y="1003300"/>
                </a:lnTo>
                <a:lnTo>
                  <a:pt x="10490" y="990600"/>
                </a:lnTo>
                <a:lnTo>
                  <a:pt x="21259" y="990600"/>
                </a:lnTo>
                <a:lnTo>
                  <a:pt x="19011" y="1003300"/>
                </a:lnTo>
                <a:close/>
              </a:path>
              <a:path w="4657725" h="1549400">
                <a:moveTo>
                  <a:pt x="4649355" y="1003300"/>
                </a:moveTo>
                <a:lnTo>
                  <a:pt x="4638700" y="1003300"/>
                </a:lnTo>
                <a:lnTo>
                  <a:pt x="4636452" y="990600"/>
                </a:lnTo>
                <a:lnTo>
                  <a:pt x="4647234" y="990600"/>
                </a:lnTo>
                <a:lnTo>
                  <a:pt x="4649355" y="1003300"/>
                </a:lnTo>
                <a:close/>
              </a:path>
              <a:path w="4657725" h="1549400">
                <a:moveTo>
                  <a:pt x="13830" y="1016000"/>
                </a:moveTo>
                <a:lnTo>
                  <a:pt x="4775" y="1016000"/>
                </a:lnTo>
                <a:lnTo>
                  <a:pt x="6451" y="1003300"/>
                </a:lnTo>
                <a:lnTo>
                  <a:pt x="15430" y="1003300"/>
                </a:lnTo>
                <a:lnTo>
                  <a:pt x="13830" y="1016000"/>
                </a:lnTo>
                <a:close/>
              </a:path>
              <a:path w="4657725" h="1549400">
                <a:moveTo>
                  <a:pt x="4652937" y="1016000"/>
                </a:moveTo>
                <a:lnTo>
                  <a:pt x="4643882" y="1016000"/>
                </a:lnTo>
                <a:lnTo>
                  <a:pt x="4642281" y="1003300"/>
                </a:lnTo>
                <a:lnTo>
                  <a:pt x="4651260" y="1003300"/>
                </a:lnTo>
                <a:lnTo>
                  <a:pt x="4652937" y="1016000"/>
                </a:lnTo>
                <a:close/>
              </a:path>
              <a:path w="4657725" h="1549400">
                <a:moveTo>
                  <a:pt x="11468" y="1028700"/>
                </a:moveTo>
                <a:lnTo>
                  <a:pt x="1219" y="1028700"/>
                </a:lnTo>
                <a:lnTo>
                  <a:pt x="2159" y="1016000"/>
                </a:lnTo>
                <a:lnTo>
                  <a:pt x="12598" y="1016000"/>
                </a:lnTo>
                <a:lnTo>
                  <a:pt x="11468" y="1028700"/>
                </a:lnTo>
                <a:close/>
              </a:path>
              <a:path w="4657725" h="1549400">
                <a:moveTo>
                  <a:pt x="4656493" y="1028700"/>
                </a:moveTo>
                <a:lnTo>
                  <a:pt x="4646256" y="1028700"/>
                </a:lnTo>
                <a:lnTo>
                  <a:pt x="4645113" y="1016000"/>
                </a:lnTo>
                <a:lnTo>
                  <a:pt x="4655566" y="1016000"/>
                </a:lnTo>
                <a:lnTo>
                  <a:pt x="4656493" y="1028700"/>
                </a:lnTo>
                <a:close/>
              </a:path>
              <a:path w="4657725" h="1549400">
                <a:moveTo>
                  <a:pt x="9639" y="1041400"/>
                </a:moveTo>
                <a:lnTo>
                  <a:pt x="126" y="1041400"/>
                </a:lnTo>
                <a:lnTo>
                  <a:pt x="546" y="1028700"/>
                </a:lnTo>
                <a:lnTo>
                  <a:pt x="10032" y="1028700"/>
                </a:lnTo>
                <a:lnTo>
                  <a:pt x="9639" y="1041400"/>
                </a:lnTo>
                <a:close/>
              </a:path>
              <a:path w="4657725" h="1549400">
                <a:moveTo>
                  <a:pt x="4657585" y="1041400"/>
                </a:moveTo>
                <a:lnTo>
                  <a:pt x="4648073" y="1041400"/>
                </a:lnTo>
                <a:lnTo>
                  <a:pt x="4647679" y="1028700"/>
                </a:lnTo>
                <a:lnTo>
                  <a:pt x="4657178" y="1028700"/>
                </a:lnTo>
                <a:lnTo>
                  <a:pt x="4657585" y="1041400"/>
                </a:lnTo>
                <a:close/>
              </a:path>
              <a:path w="4657725" h="1549400">
                <a:moveTo>
                  <a:pt x="10032" y="1460500"/>
                </a:moveTo>
                <a:lnTo>
                  <a:pt x="126" y="1460500"/>
                </a:lnTo>
                <a:lnTo>
                  <a:pt x="0" y="1041400"/>
                </a:lnTo>
                <a:lnTo>
                  <a:pt x="9525" y="1041400"/>
                </a:lnTo>
                <a:lnTo>
                  <a:pt x="9639" y="1447800"/>
                </a:lnTo>
                <a:lnTo>
                  <a:pt x="10032" y="1460500"/>
                </a:lnTo>
                <a:close/>
              </a:path>
              <a:path w="4657725" h="1549400">
                <a:moveTo>
                  <a:pt x="4657585" y="1460500"/>
                </a:moveTo>
                <a:lnTo>
                  <a:pt x="4647679" y="1460500"/>
                </a:lnTo>
                <a:lnTo>
                  <a:pt x="4648073" y="1447800"/>
                </a:lnTo>
                <a:lnTo>
                  <a:pt x="4648200" y="1041400"/>
                </a:lnTo>
                <a:lnTo>
                  <a:pt x="4657725" y="1041400"/>
                </a:lnTo>
                <a:lnTo>
                  <a:pt x="4657725" y="1447800"/>
                </a:lnTo>
                <a:lnTo>
                  <a:pt x="4657585" y="1460500"/>
                </a:lnTo>
                <a:close/>
              </a:path>
              <a:path w="4657725" h="1549400">
                <a:moveTo>
                  <a:pt x="11506" y="1473200"/>
                </a:moveTo>
                <a:lnTo>
                  <a:pt x="2159" y="1473200"/>
                </a:lnTo>
                <a:lnTo>
                  <a:pt x="1219" y="1460500"/>
                </a:lnTo>
                <a:lnTo>
                  <a:pt x="10617" y="1460500"/>
                </a:lnTo>
                <a:lnTo>
                  <a:pt x="11506" y="1473200"/>
                </a:lnTo>
                <a:close/>
              </a:path>
              <a:path w="4657725" h="1549400">
                <a:moveTo>
                  <a:pt x="4655566" y="1473200"/>
                </a:moveTo>
                <a:lnTo>
                  <a:pt x="4646206" y="1473200"/>
                </a:lnTo>
                <a:lnTo>
                  <a:pt x="4647095" y="1460500"/>
                </a:lnTo>
                <a:lnTo>
                  <a:pt x="4656493" y="1460500"/>
                </a:lnTo>
                <a:lnTo>
                  <a:pt x="4655566" y="1473200"/>
                </a:lnTo>
                <a:close/>
              </a:path>
              <a:path w="4657725" h="1549400">
                <a:moveTo>
                  <a:pt x="15430" y="1485900"/>
                </a:moveTo>
                <a:lnTo>
                  <a:pt x="4775" y="1485900"/>
                </a:lnTo>
                <a:lnTo>
                  <a:pt x="3340" y="1473200"/>
                </a:lnTo>
                <a:lnTo>
                  <a:pt x="13830" y="1473200"/>
                </a:lnTo>
                <a:lnTo>
                  <a:pt x="15430" y="1485900"/>
                </a:lnTo>
                <a:close/>
              </a:path>
              <a:path w="4657725" h="1549400">
                <a:moveTo>
                  <a:pt x="4652937" y="1485900"/>
                </a:moveTo>
                <a:lnTo>
                  <a:pt x="4642281" y="1485900"/>
                </a:lnTo>
                <a:lnTo>
                  <a:pt x="4643882" y="1473200"/>
                </a:lnTo>
                <a:lnTo>
                  <a:pt x="4654372" y="1473200"/>
                </a:lnTo>
                <a:lnTo>
                  <a:pt x="4652937" y="1485900"/>
                </a:lnTo>
                <a:close/>
              </a:path>
              <a:path w="4657725" h="1549400">
                <a:moveTo>
                  <a:pt x="21259" y="1498600"/>
                </a:moveTo>
                <a:lnTo>
                  <a:pt x="10490" y="1498600"/>
                </a:lnTo>
                <a:lnTo>
                  <a:pt x="8356" y="1485900"/>
                </a:lnTo>
                <a:lnTo>
                  <a:pt x="19011" y="1485900"/>
                </a:lnTo>
                <a:lnTo>
                  <a:pt x="21259" y="1498600"/>
                </a:lnTo>
                <a:close/>
              </a:path>
              <a:path w="4657725" h="1549400">
                <a:moveTo>
                  <a:pt x="4647234" y="1498600"/>
                </a:moveTo>
                <a:lnTo>
                  <a:pt x="4636452" y="1498600"/>
                </a:lnTo>
                <a:lnTo>
                  <a:pt x="4638700" y="1485900"/>
                </a:lnTo>
                <a:lnTo>
                  <a:pt x="4649355" y="1485900"/>
                </a:lnTo>
                <a:lnTo>
                  <a:pt x="4647234" y="1498600"/>
                </a:lnTo>
                <a:close/>
              </a:path>
              <a:path w="4657725" h="1549400">
                <a:moveTo>
                  <a:pt x="28816" y="1511300"/>
                </a:moveTo>
                <a:lnTo>
                  <a:pt x="18160" y="1511300"/>
                </a:lnTo>
                <a:lnTo>
                  <a:pt x="15392" y="1498600"/>
                </a:lnTo>
                <a:lnTo>
                  <a:pt x="25984" y="1498600"/>
                </a:lnTo>
                <a:lnTo>
                  <a:pt x="28816" y="1511300"/>
                </a:lnTo>
                <a:close/>
              </a:path>
              <a:path w="4657725" h="1549400">
                <a:moveTo>
                  <a:pt x="4639551" y="1511300"/>
                </a:moveTo>
                <a:lnTo>
                  <a:pt x="4628895" y="1511300"/>
                </a:lnTo>
                <a:lnTo>
                  <a:pt x="4631728" y="1498600"/>
                </a:lnTo>
                <a:lnTo>
                  <a:pt x="4642319" y="1498600"/>
                </a:lnTo>
                <a:lnTo>
                  <a:pt x="4639551" y="1511300"/>
                </a:lnTo>
                <a:close/>
              </a:path>
              <a:path w="4657725" h="1549400">
                <a:moveTo>
                  <a:pt x="41325" y="1524000"/>
                </a:moveTo>
                <a:lnTo>
                  <a:pt x="27622" y="1524000"/>
                </a:lnTo>
                <a:lnTo>
                  <a:pt x="24282" y="1511300"/>
                </a:lnTo>
                <a:lnTo>
                  <a:pt x="37795" y="1511300"/>
                </a:lnTo>
                <a:lnTo>
                  <a:pt x="41325" y="1524000"/>
                </a:lnTo>
                <a:close/>
              </a:path>
              <a:path w="4657725" h="1549400">
                <a:moveTo>
                  <a:pt x="4630089" y="1524000"/>
                </a:moveTo>
                <a:lnTo>
                  <a:pt x="4616386" y="1524000"/>
                </a:lnTo>
                <a:lnTo>
                  <a:pt x="4619917" y="1511300"/>
                </a:lnTo>
                <a:lnTo>
                  <a:pt x="4633429" y="1511300"/>
                </a:lnTo>
                <a:lnTo>
                  <a:pt x="4630089" y="1524000"/>
                </a:lnTo>
                <a:close/>
              </a:path>
              <a:path w="4657725" h="1549400">
                <a:moveTo>
                  <a:pt x="56248" y="1536700"/>
                </a:moveTo>
                <a:lnTo>
                  <a:pt x="38696" y="1536700"/>
                </a:lnTo>
                <a:lnTo>
                  <a:pt x="34836" y="1524000"/>
                </a:lnTo>
                <a:lnTo>
                  <a:pt x="52120" y="1524000"/>
                </a:lnTo>
                <a:lnTo>
                  <a:pt x="56248" y="1536700"/>
                </a:lnTo>
                <a:close/>
              </a:path>
              <a:path w="4657725" h="1549400">
                <a:moveTo>
                  <a:pt x="4619015" y="1536700"/>
                </a:moveTo>
                <a:lnTo>
                  <a:pt x="4601476" y="1536700"/>
                </a:lnTo>
                <a:lnTo>
                  <a:pt x="4605591" y="1524000"/>
                </a:lnTo>
                <a:lnTo>
                  <a:pt x="4622876" y="1524000"/>
                </a:lnTo>
                <a:lnTo>
                  <a:pt x="4619015" y="1536700"/>
                </a:lnTo>
                <a:close/>
              </a:path>
              <a:path w="4657725" h="1549400">
                <a:moveTo>
                  <a:pt x="86944" y="1549400"/>
                </a:moveTo>
                <a:lnTo>
                  <a:pt x="60236" y="1549400"/>
                </a:lnTo>
                <a:lnTo>
                  <a:pt x="55651" y="1536700"/>
                </a:lnTo>
                <a:lnTo>
                  <a:pt x="82029" y="1536700"/>
                </a:lnTo>
                <a:lnTo>
                  <a:pt x="86944" y="1549400"/>
                </a:lnTo>
                <a:close/>
              </a:path>
              <a:path w="4657725" h="1549400">
                <a:moveTo>
                  <a:pt x="4597476" y="1549400"/>
                </a:moveTo>
                <a:lnTo>
                  <a:pt x="4570768" y="1549400"/>
                </a:lnTo>
                <a:lnTo>
                  <a:pt x="4575683" y="1536700"/>
                </a:lnTo>
                <a:lnTo>
                  <a:pt x="4602060" y="1536700"/>
                </a:lnTo>
                <a:lnTo>
                  <a:pt x="4597476" y="154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79334" y="4271733"/>
            <a:ext cx="397700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00" spc="-3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的方向与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800" spc="-2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的方向相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同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34861" y="4231614"/>
            <a:ext cx="3482682" cy="2089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83910" y="4395851"/>
            <a:ext cx="125215" cy="12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04610" y="4433913"/>
            <a:ext cx="241084" cy="240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75640" y="4556531"/>
            <a:ext cx="1836420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如何确定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v </a:t>
            </a: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的大小及</a:t>
            </a:r>
            <a:r>
              <a:rPr dirty="0" sz="2800" spc="-15" b="1">
                <a:solidFill>
                  <a:srgbClr val="FF0000"/>
                </a:solidFill>
                <a:latin typeface="黑体"/>
                <a:cs typeface="黑体"/>
              </a:rPr>
              <a:t>其 </a:t>
            </a: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方向呢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7303" y="2862072"/>
            <a:ext cx="3731260" cy="1367155"/>
          </a:xfrm>
          <a:custGeom>
            <a:avLst/>
            <a:gdLst/>
            <a:ahLst/>
            <a:cxnLst/>
            <a:rect l="l" t="t" r="r" b="b"/>
            <a:pathLst>
              <a:path w="3731259" h="1367154">
                <a:moveTo>
                  <a:pt x="1908048" y="757427"/>
                </a:moveTo>
                <a:lnTo>
                  <a:pt x="1126236" y="757427"/>
                </a:lnTo>
                <a:lnTo>
                  <a:pt x="0" y="0"/>
                </a:lnTo>
                <a:lnTo>
                  <a:pt x="1908048" y="757427"/>
                </a:lnTo>
                <a:close/>
              </a:path>
              <a:path w="3731259" h="1367154">
                <a:moveTo>
                  <a:pt x="3730752" y="859536"/>
                </a:moveTo>
                <a:lnTo>
                  <a:pt x="606551" y="859536"/>
                </a:lnTo>
                <a:lnTo>
                  <a:pt x="614269" y="819891"/>
                </a:lnTo>
                <a:lnTo>
                  <a:pt x="635874" y="787493"/>
                </a:lnTo>
                <a:lnTo>
                  <a:pt x="667933" y="765616"/>
                </a:lnTo>
                <a:lnTo>
                  <a:pt x="707136" y="757427"/>
                </a:lnTo>
                <a:lnTo>
                  <a:pt x="3628644" y="757427"/>
                </a:lnTo>
                <a:lnTo>
                  <a:pt x="3668230" y="765618"/>
                </a:lnTo>
                <a:lnTo>
                  <a:pt x="3700553" y="787512"/>
                </a:lnTo>
                <a:lnTo>
                  <a:pt x="3722321" y="819826"/>
                </a:lnTo>
                <a:lnTo>
                  <a:pt x="3730307" y="859383"/>
                </a:lnTo>
                <a:lnTo>
                  <a:pt x="3730752" y="859536"/>
                </a:lnTo>
                <a:close/>
              </a:path>
              <a:path w="3731259" h="1367154">
                <a:moveTo>
                  <a:pt x="3628644" y="1367027"/>
                </a:moveTo>
                <a:lnTo>
                  <a:pt x="707136" y="1367027"/>
                </a:lnTo>
                <a:lnTo>
                  <a:pt x="667922" y="1359259"/>
                </a:lnTo>
                <a:lnTo>
                  <a:pt x="635846" y="1337662"/>
                </a:lnTo>
                <a:lnTo>
                  <a:pt x="614269" y="1305602"/>
                </a:lnTo>
                <a:lnTo>
                  <a:pt x="606551" y="1266443"/>
                </a:lnTo>
                <a:lnTo>
                  <a:pt x="606551" y="1011936"/>
                </a:lnTo>
                <a:lnTo>
                  <a:pt x="606107" y="859383"/>
                </a:lnTo>
                <a:lnTo>
                  <a:pt x="606551" y="859536"/>
                </a:lnTo>
                <a:lnTo>
                  <a:pt x="3730752" y="859536"/>
                </a:lnTo>
                <a:lnTo>
                  <a:pt x="3730752" y="1266443"/>
                </a:lnTo>
                <a:lnTo>
                  <a:pt x="3722509" y="1305602"/>
                </a:lnTo>
                <a:lnTo>
                  <a:pt x="3700595" y="1337662"/>
                </a:lnTo>
                <a:lnTo>
                  <a:pt x="3668233" y="1359259"/>
                </a:lnTo>
                <a:lnTo>
                  <a:pt x="3628644" y="1367027"/>
                </a:lnTo>
                <a:close/>
              </a:path>
            </a:pathLst>
          </a:custGeom>
          <a:solidFill>
            <a:srgbClr val="FFFFC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03814" y="2843606"/>
            <a:ext cx="3768725" cy="1384300"/>
          </a:xfrm>
          <a:custGeom>
            <a:avLst/>
            <a:gdLst/>
            <a:ahLst/>
            <a:cxnLst/>
            <a:rect l="l" t="t" r="r" b="b"/>
            <a:pathLst>
              <a:path w="3768725" h="1384300">
                <a:moveTo>
                  <a:pt x="1157630" y="774700"/>
                </a:moveTo>
                <a:lnTo>
                  <a:pt x="0" y="0"/>
                </a:lnTo>
                <a:lnTo>
                  <a:pt x="660" y="0"/>
                </a:lnTo>
                <a:lnTo>
                  <a:pt x="33034" y="12700"/>
                </a:lnTo>
                <a:lnTo>
                  <a:pt x="32270" y="12700"/>
                </a:lnTo>
                <a:lnTo>
                  <a:pt x="43238" y="17079"/>
                </a:lnTo>
                <a:lnTo>
                  <a:pt x="1159881" y="763981"/>
                </a:lnTo>
                <a:lnTo>
                  <a:pt x="1157630" y="774700"/>
                </a:lnTo>
                <a:close/>
              </a:path>
              <a:path w="3768725" h="1384300">
                <a:moveTo>
                  <a:pt x="43238" y="17079"/>
                </a:moveTo>
                <a:lnTo>
                  <a:pt x="32270" y="12700"/>
                </a:lnTo>
                <a:lnTo>
                  <a:pt x="33034" y="12700"/>
                </a:lnTo>
                <a:lnTo>
                  <a:pt x="41875" y="16168"/>
                </a:lnTo>
                <a:lnTo>
                  <a:pt x="43238" y="17079"/>
                </a:lnTo>
                <a:close/>
              </a:path>
              <a:path w="3768725" h="1384300">
                <a:moveTo>
                  <a:pt x="41875" y="16168"/>
                </a:moveTo>
                <a:lnTo>
                  <a:pt x="33034" y="12700"/>
                </a:lnTo>
                <a:lnTo>
                  <a:pt x="36690" y="12700"/>
                </a:lnTo>
                <a:lnTo>
                  <a:pt x="41875" y="16168"/>
                </a:lnTo>
                <a:close/>
              </a:path>
              <a:path w="3768725" h="1384300">
                <a:moveTo>
                  <a:pt x="3688778" y="774700"/>
                </a:moveTo>
                <a:lnTo>
                  <a:pt x="1940433" y="774700"/>
                </a:lnTo>
                <a:lnTo>
                  <a:pt x="43238" y="17079"/>
                </a:lnTo>
                <a:lnTo>
                  <a:pt x="41875" y="16168"/>
                </a:lnTo>
                <a:lnTo>
                  <a:pt x="1943100" y="762000"/>
                </a:lnTo>
                <a:lnTo>
                  <a:pt x="3683622" y="762000"/>
                </a:lnTo>
                <a:lnTo>
                  <a:pt x="3688778" y="774700"/>
                </a:lnTo>
                <a:close/>
              </a:path>
              <a:path w="3768725" h="1384300">
                <a:moveTo>
                  <a:pt x="1157630" y="774700"/>
                </a:moveTo>
                <a:lnTo>
                  <a:pt x="714616" y="774700"/>
                </a:lnTo>
                <a:lnTo>
                  <a:pt x="719759" y="762000"/>
                </a:lnTo>
                <a:lnTo>
                  <a:pt x="1138652" y="762000"/>
                </a:lnTo>
                <a:lnTo>
                  <a:pt x="1157630" y="774700"/>
                </a:lnTo>
                <a:close/>
              </a:path>
              <a:path w="3768725" h="1384300">
                <a:moveTo>
                  <a:pt x="1159881" y="763981"/>
                </a:moveTo>
                <a:lnTo>
                  <a:pt x="1156918" y="762000"/>
                </a:lnTo>
                <a:lnTo>
                  <a:pt x="1160297" y="762000"/>
                </a:lnTo>
                <a:lnTo>
                  <a:pt x="1159881" y="763981"/>
                </a:lnTo>
                <a:close/>
              </a:path>
              <a:path w="3768725" h="1384300">
                <a:moveTo>
                  <a:pt x="1175905" y="774700"/>
                </a:moveTo>
                <a:lnTo>
                  <a:pt x="1157630" y="774700"/>
                </a:lnTo>
                <a:lnTo>
                  <a:pt x="1159881" y="763981"/>
                </a:lnTo>
                <a:lnTo>
                  <a:pt x="1175905" y="774700"/>
                </a:lnTo>
                <a:close/>
              </a:path>
              <a:path w="3768725" h="1384300">
                <a:moveTo>
                  <a:pt x="703389" y="787400"/>
                </a:moveTo>
                <a:lnTo>
                  <a:pt x="681723" y="787400"/>
                </a:lnTo>
                <a:lnTo>
                  <a:pt x="686041" y="774700"/>
                </a:lnTo>
                <a:lnTo>
                  <a:pt x="707999" y="774700"/>
                </a:lnTo>
                <a:lnTo>
                  <a:pt x="703389" y="787400"/>
                </a:lnTo>
                <a:close/>
              </a:path>
              <a:path w="3768725" h="1384300">
                <a:moveTo>
                  <a:pt x="3721671" y="787400"/>
                </a:moveTo>
                <a:lnTo>
                  <a:pt x="3699992" y="787400"/>
                </a:lnTo>
                <a:lnTo>
                  <a:pt x="3695382" y="774700"/>
                </a:lnTo>
                <a:lnTo>
                  <a:pt x="3717353" y="774700"/>
                </a:lnTo>
                <a:lnTo>
                  <a:pt x="3721671" y="787400"/>
                </a:lnTo>
                <a:close/>
              </a:path>
              <a:path w="3768725" h="1384300">
                <a:moveTo>
                  <a:pt x="683158" y="800100"/>
                </a:moveTo>
                <a:lnTo>
                  <a:pt x="665988" y="800100"/>
                </a:lnTo>
                <a:lnTo>
                  <a:pt x="669671" y="787400"/>
                </a:lnTo>
                <a:lnTo>
                  <a:pt x="687146" y="787400"/>
                </a:lnTo>
                <a:lnTo>
                  <a:pt x="683158" y="800100"/>
                </a:lnTo>
                <a:close/>
              </a:path>
              <a:path w="3768725" h="1384300">
                <a:moveTo>
                  <a:pt x="3737406" y="800100"/>
                </a:moveTo>
                <a:lnTo>
                  <a:pt x="3720223" y="800100"/>
                </a:lnTo>
                <a:lnTo>
                  <a:pt x="3716235" y="787400"/>
                </a:lnTo>
                <a:lnTo>
                  <a:pt x="3733711" y="787400"/>
                </a:lnTo>
                <a:lnTo>
                  <a:pt x="3737406" y="800100"/>
                </a:lnTo>
                <a:close/>
              </a:path>
              <a:path w="3768725" h="1384300">
                <a:moveTo>
                  <a:pt x="666394" y="812800"/>
                </a:moveTo>
                <a:lnTo>
                  <a:pt x="655967" y="812800"/>
                </a:lnTo>
                <a:lnTo>
                  <a:pt x="659117" y="800100"/>
                </a:lnTo>
                <a:lnTo>
                  <a:pt x="669582" y="800100"/>
                </a:lnTo>
                <a:lnTo>
                  <a:pt x="666394" y="812800"/>
                </a:lnTo>
                <a:close/>
              </a:path>
              <a:path w="3768725" h="1384300">
                <a:moveTo>
                  <a:pt x="669429" y="812800"/>
                </a:moveTo>
                <a:lnTo>
                  <a:pt x="669582" y="800100"/>
                </a:lnTo>
                <a:lnTo>
                  <a:pt x="672795" y="800100"/>
                </a:lnTo>
                <a:lnTo>
                  <a:pt x="669429" y="812800"/>
                </a:lnTo>
                <a:close/>
              </a:path>
              <a:path w="3768725" h="1384300">
                <a:moveTo>
                  <a:pt x="3733952" y="812800"/>
                </a:moveTo>
                <a:lnTo>
                  <a:pt x="3730586" y="800100"/>
                </a:lnTo>
                <a:lnTo>
                  <a:pt x="3733800" y="800100"/>
                </a:lnTo>
                <a:lnTo>
                  <a:pt x="3733952" y="812800"/>
                </a:lnTo>
                <a:close/>
              </a:path>
              <a:path w="3768725" h="1384300">
                <a:moveTo>
                  <a:pt x="3747427" y="812800"/>
                </a:moveTo>
                <a:lnTo>
                  <a:pt x="3737000" y="812800"/>
                </a:lnTo>
                <a:lnTo>
                  <a:pt x="3733800" y="800100"/>
                </a:lnTo>
                <a:lnTo>
                  <a:pt x="3744264" y="800100"/>
                </a:lnTo>
                <a:lnTo>
                  <a:pt x="3747427" y="812800"/>
                </a:lnTo>
                <a:close/>
              </a:path>
              <a:path w="3768725" h="1384300">
                <a:moveTo>
                  <a:pt x="658317" y="825500"/>
                </a:moveTo>
                <a:lnTo>
                  <a:pt x="647674" y="825500"/>
                </a:lnTo>
                <a:lnTo>
                  <a:pt x="650227" y="812800"/>
                </a:lnTo>
                <a:lnTo>
                  <a:pt x="660958" y="812800"/>
                </a:lnTo>
                <a:lnTo>
                  <a:pt x="658317" y="825500"/>
                </a:lnTo>
                <a:close/>
              </a:path>
              <a:path w="3768725" h="1384300">
                <a:moveTo>
                  <a:pt x="3755720" y="825500"/>
                </a:moveTo>
                <a:lnTo>
                  <a:pt x="3745077" y="825500"/>
                </a:lnTo>
                <a:lnTo>
                  <a:pt x="3742436" y="812800"/>
                </a:lnTo>
                <a:lnTo>
                  <a:pt x="3753154" y="812800"/>
                </a:lnTo>
                <a:lnTo>
                  <a:pt x="3755720" y="825500"/>
                </a:lnTo>
                <a:close/>
              </a:path>
              <a:path w="3768725" h="1384300">
                <a:moveTo>
                  <a:pt x="651916" y="838200"/>
                </a:moveTo>
                <a:lnTo>
                  <a:pt x="641286" y="838200"/>
                </a:lnTo>
                <a:lnTo>
                  <a:pt x="643191" y="825500"/>
                </a:lnTo>
                <a:lnTo>
                  <a:pt x="653948" y="825500"/>
                </a:lnTo>
                <a:lnTo>
                  <a:pt x="651916" y="838200"/>
                </a:lnTo>
                <a:close/>
              </a:path>
              <a:path w="3768725" h="1384300">
                <a:moveTo>
                  <a:pt x="3762108" y="838200"/>
                </a:moveTo>
                <a:lnTo>
                  <a:pt x="3751465" y="838200"/>
                </a:lnTo>
                <a:lnTo>
                  <a:pt x="3749433" y="825500"/>
                </a:lnTo>
                <a:lnTo>
                  <a:pt x="3760203" y="825500"/>
                </a:lnTo>
                <a:lnTo>
                  <a:pt x="3762108" y="838200"/>
                </a:lnTo>
                <a:close/>
              </a:path>
              <a:path w="3768725" h="1384300">
                <a:moveTo>
                  <a:pt x="647369" y="850900"/>
                </a:moveTo>
                <a:lnTo>
                  <a:pt x="638175" y="850900"/>
                </a:lnTo>
                <a:lnTo>
                  <a:pt x="639610" y="838200"/>
                </a:lnTo>
                <a:lnTo>
                  <a:pt x="648741" y="838200"/>
                </a:lnTo>
                <a:lnTo>
                  <a:pt x="647369" y="850900"/>
                </a:lnTo>
                <a:close/>
              </a:path>
              <a:path w="3768725" h="1384300">
                <a:moveTo>
                  <a:pt x="3765207" y="850900"/>
                </a:moveTo>
                <a:lnTo>
                  <a:pt x="3756012" y="850900"/>
                </a:lnTo>
                <a:lnTo>
                  <a:pt x="3754640" y="838200"/>
                </a:lnTo>
                <a:lnTo>
                  <a:pt x="3763772" y="838200"/>
                </a:lnTo>
                <a:lnTo>
                  <a:pt x="3765207" y="850900"/>
                </a:lnTo>
                <a:close/>
              </a:path>
              <a:path w="3768725" h="1384300">
                <a:moveTo>
                  <a:pt x="644842" y="863600"/>
                </a:moveTo>
                <a:lnTo>
                  <a:pt x="635381" y="863600"/>
                </a:lnTo>
                <a:lnTo>
                  <a:pt x="636054" y="850900"/>
                </a:lnTo>
                <a:lnTo>
                  <a:pt x="645490" y="850900"/>
                </a:lnTo>
                <a:lnTo>
                  <a:pt x="644842" y="863600"/>
                </a:lnTo>
                <a:close/>
              </a:path>
              <a:path w="3768725" h="1384300">
                <a:moveTo>
                  <a:pt x="3768013" y="863600"/>
                </a:moveTo>
                <a:lnTo>
                  <a:pt x="3758539" y="863600"/>
                </a:lnTo>
                <a:lnTo>
                  <a:pt x="3757904" y="850900"/>
                </a:lnTo>
                <a:lnTo>
                  <a:pt x="3767328" y="850900"/>
                </a:lnTo>
                <a:lnTo>
                  <a:pt x="3768013" y="863600"/>
                </a:lnTo>
                <a:close/>
              </a:path>
              <a:path w="3768725" h="1384300">
                <a:moveTo>
                  <a:pt x="644359" y="1282700"/>
                </a:moveTo>
                <a:lnTo>
                  <a:pt x="634834" y="1282700"/>
                </a:lnTo>
                <a:lnTo>
                  <a:pt x="634834" y="876300"/>
                </a:lnTo>
                <a:lnTo>
                  <a:pt x="634974" y="863600"/>
                </a:lnTo>
                <a:lnTo>
                  <a:pt x="644486" y="863600"/>
                </a:lnTo>
                <a:lnTo>
                  <a:pt x="644359" y="1282700"/>
                </a:lnTo>
                <a:close/>
              </a:path>
              <a:path w="3768725" h="1384300">
                <a:moveTo>
                  <a:pt x="3768559" y="1282700"/>
                </a:moveTo>
                <a:lnTo>
                  <a:pt x="3759034" y="1282700"/>
                </a:lnTo>
                <a:lnTo>
                  <a:pt x="3759034" y="876300"/>
                </a:lnTo>
                <a:lnTo>
                  <a:pt x="3758895" y="863600"/>
                </a:lnTo>
                <a:lnTo>
                  <a:pt x="3768420" y="863600"/>
                </a:lnTo>
                <a:lnTo>
                  <a:pt x="3768559" y="876300"/>
                </a:lnTo>
                <a:lnTo>
                  <a:pt x="3768559" y="1282700"/>
                </a:lnTo>
                <a:close/>
              </a:path>
              <a:path w="3768725" h="1384300">
                <a:moveTo>
                  <a:pt x="645490" y="1295400"/>
                </a:moveTo>
                <a:lnTo>
                  <a:pt x="636054" y="1295400"/>
                </a:lnTo>
                <a:lnTo>
                  <a:pt x="635381" y="1282700"/>
                </a:lnTo>
                <a:lnTo>
                  <a:pt x="644842" y="1282700"/>
                </a:lnTo>
                <a:lnTo>
                  <a:pt x="645490" y="1295400"/>
                </a:lnTo>
                <a:close/>
              </a:path>
              <a:path w="3768725" h="1384300">
                <a:moveTo>
                  <a:pt x="3767328" y="1295400"/>
                </a:moveTo>
                <a:lnTo>
                  <a:pt x="3757904" y="1295400"/>
                </a:lnTo>
                <a:lnTo>
                  <a:pt x="3758539" y="1282700"/>
                </a:lnTo>
                <a:lnTo>
                  <a:pt x="3768013" y="1282700"/>
                </a:lnTo>
                <a:lnTo>
                  <a:pt x="3767328" y="1295400"/>
                </a:lnTo>
                <a:close/>
              </a:path>
              <a:path w="3768725" h="1384300">
                <a:moveTo>
                  <a:pt x="647433" y="1308100"/>
                </a:moveTo>
                <a:lnTo>
                  <a:pt x="638175" y="1308100"/>
                </a:lnTo>
                <a:lnTo>
                  <a:pt x="636993" y="1295400"/>
                </a:lnTo>
                <a:lnTo>
                  <a:pt x="646303" y="1295400"/>
                </a:lnTo>
                <a:lnTo>
                  <a:pt x="647433" y="1308100"/>
                </a:lnTo>
                <a:close/>
              </a:path>
              <a:path w="3768725" h="1384300">
                <a:moveTo>
                  <a:pt x="3765207" y="1308100"/>
                </a:moveTo>
                <a:lnTo>
                  <a:pt x="3755961" y="1308100"/>
                </a:lnTo>
                <a:lnTo>
                  <a:pt x="3757091" y="1295400"/>
                </a:lnTo>
                <a:lnTo>
                  <a:pt x="3766400" y="1295400"/>
                </a:lnTo>
                <a:lnTo>
                  <a:pt x="3765207" y="1308100"/>
                </a:lnTo>
                <a:close/>
              </a:path>
              <a:path w="3768725" h="1384300">
                <a:moveTo>
                  <a:pt x="652005" y="1320800"/>
                </a:moveTo>
                <a:lnTo>
                  <a:pt x="641286" y="1320800"/>
                </a:lnTo>
                <a:lnTo>
                  <a:pt x="639610" y="1308100"/>
                </a:lnTo>
                <a:lnTo>
                  <a:pt x="650189" y="1308100"/>
                </a:lnTo>
                <a:lnTo>
                  <a:pt x="652005" y="1320800"/>
                </a:lnTo>
                <a:close/>
              </a:path>
              <a:path w="3768725" h="1384300">
                <a:moveTo>
                  <a:pt x="3762108" y="1320800"/>
                </a:moveTo>
                <a:lnTo>
                  <a:pt x="3751376" y="1320800"/>
                </a:lnTo>
                <a:lnTo>
                  <a:pt x="3753205" y="1308100"/>
                </a:lnTo>
                <a:lnTo>
                  <a:pt x="3763772" y="1308100"/>
                </a:lnTo>
                <a:lnTo>
                  <a:pt x="3762108" y="1320800"/>
                </a:lnTo>
                <a:close/>
              </a:path>
              <a:path w="3768725" h="1384300">
                <a:moveTo>
                  <a:pt x="658431" y="1333500"/>
                </a:moveTo>
                <a:lnTo>
                  <a:pt x="647674" y="1333500"/>
                </a:lnTo>
                <a:lnTo>
                  <a:pt x="645325" y="1320800"/>
                </a:lnTo>
                <a:lnTo>
                  <a:pt x="655980" y="1320800"/>
                </a:lnTo>
                <a:lnTo>
                  <a:pt x="658431" y="1333500"/>
                </a:lnTo>
                <a:close/>
              </a:path>
              <a:path w="3768725" h="1384300">
                <a:moveTo>
                  <a:pt x="3755720" y="1333500"/>
                </a:moveTo>
                <a:lnTo>
                  <a:pt x="3744963" y="1333500"/>
                </a:lnTo>
                <a:lnTo>
                  <a:pt x="3747401" y="1320800"/>
                </a:lnTo>
                <a:lnTo>
                  <a:pt x="3758069" y="1320800"/>
                </a:lnTo>
                <a:lnTo>
                  <a:pt x="3755720" y="1333500"/>
                </a:lnTo>
                <a:close/>
              </a:path>
              <a:path w="3768725" h="1384300">
                <a:moveTo>
                  <a:pt x="669582" y="1346200"/>
                </a:moveTo>
                <a:lnTo>
                  <a:pt x="655967" y="1346200"/>
                </a:lnTo>
                <a:lnTo>
                  <a:pt x="652995" y="1333500"/>
                </a:lnTo>
                <a:lnTo>
                  <a:pt x="666394" y="1333500"/>
                </a:lnTo>
                <a:lnTo>
                  <a:pt x="669582" y="1346200"/>
                </a:lnTo>
                <a:close/>
              </a:path>
              <a:path w="3768725" h="1384300">
                <a:moveTo>
                  <a:pt x="3747427" y="1346200"/>
                </a:moveTo>
                <a:lnTo>
                  <a:pt x="3733800" y="1346200"/>
                </a:lnTo>
                <a:lnTo>
                  <a:pt x="3737000" y="1333500"/>
                </a:lnTo>
                <a:lnTo>
                  <a:pt x="3750386" y="1333500"/>
                </a:lnTo>
                <a:lnTo>
                  <a:pt x="3747427" y="1346200"/>
                </a:lnTo>
                <a:close/>
              </a:path>
              <a:path w="3768725" h="1384300">
                <a:moveTo>
                  <a:pt x="679678" y="1358900"/>
                </a:moveTo>
                <a:lnTo>
                  <a:pt x="665988" y="1358900"/>
                </a:lnTo>
                <a:lnTo>
                  <a:pt x="662457" y="1346200"/>
                </a:lnTo>
                <a:lnTo>
                  <a:pt x="675995" y="1346200"/>
                </a:lnTo>
                <a:lnTo>
                  <a:pt x="679678" y="1358900"/>
                </a:lnTo>
                <a:close/>
              </a:path>
              <a:path w="3768725" h="1384300">
                <a:moveTo>
                  <a:pt x="3737406" y="1358900"/>
                </a:moveTo>
                <a:lnTo>
                  <a:pt x="3723703" y="1358900"/>
                </a:lnTo>
                <a:lnTo>
                  <a:pt x="3727386" y="1346200"/>
                </a:lnTo>
                <a:lnTo>
                  <a:pt x="3740924" y="1346200"/>
                </a:lnTo>
                <a:lnTo>
                  <a:pt x="3737406" y="1358900"/>
                </a:lnTo>
                <a:close/>
              </a:path>
              <a:path w="3768725" h="1384300">
                <a:moveTo>
                  <a:pt x="703605" y="1371600"/>
                </a:moveTo>
                <a:lnTo>
                  <a:pt x="681723" y="1371600"/>
                </a:lnTo>
                <a:lnTo>
                  <a:pt x="677557" y="1358900"/>
                </a:lnTo>
                <a:lnTo>
                  <a:pt x="699109" y="1358900"/>
                </a:lnTo>
                <a:lnTo>
                  <a:pt x="703605" y="1371600"/>
                </a:lnTo>
                <a:close/>
              </a:path>
              <a:path w="3768725" h="1384300">
                <a:moveTo>
                  <a:pt x="3721671" y="1371600"/>
                </a:moveTo>
                <a:lnTo>
                  <a:pt x="3699776" y="1371600"/>
                </a:lnTo>
                <a:lnTo>
                  <a:pt x="3704285" y="1358900"/>
                </a:lnTo>
                <a:lnTo>
                  <a:pt x="3725837" y="1358900"/>
                </a:lnTo>
                <a:lnTo>
                  <a:pt x="3721671" y="1371600"/>
                </a:lnTo>
                <a:close/>
              </a:path>
              <a:path w="3768725" h="1384300">
                <a:moveTo>
                  <a:pt x="3693820" y="1384300"/>
                </a:moveTo>
                <a:lnTo>
                  <a:pt x="709561" y="1384300"/>
                </a:lnTo>
                <a:lnTo>
                  <a:pt x="704621" y="1371600"/>
                </a:lnTo>
                <a:lnTo>
                  <a:pt x="3698773" y="1371600"/>
                </a:lnTo>
                <a:lnTo>
                  <a:pt x="3693820" y="138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4447" y="2627539"/>
            <a:ext cx="3768725" cy="1485900"/>
          </a:xfrm>
          <a:prstGeom prst="rect">
            <a:avLst/>
          </a:prstGeom>
        </p:spPr>
        <p:txBody>
          <a:bodyPr wrap="square" lIns="0" tIns="285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dirty="0" sz="2800" spc="-5" b="1">
                <a:solidFill>
                  <a:srgbClr val="3333FF"/>
                </a:solidFill>
                <a:latin typeface="Times New Roman"/>
                <a:cs typeface="Times New Roman"/>
              </a:rPr>
              <a:t>Δ</a:t>
            </a:r>
            <a:r>
              <a:rPr dirty="0" sz="3600" spc="-5" b="1" i="1">
                <a:solidFill>
                  <a:srgbClr val="3333FF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  <a:p>
            <a:pPr marL="1229995">
              <a:lnSpc>
                <a:spcPct val="100000"/>
              </a:lnSpc>
              <a:spcBef>
                <a:spcPts val="1664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速度的变化量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9955" y="1084580"/>
            <a:ext cx="8245475" cy="1990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二、应用运动学的方法分析向心加速度的大小和方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向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800">
                <a:latin typeface="黑体"/>
                <a:cs typeface="黑体"/>
              </a:rPr>
              <a:t>加速度的定义式是什么</a:t>
            </a:r>
            <a:r>
              <a:rPr dirty="0" sz="2800" spc="-5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  <a:p>
            <a:pPr marL="2254250">
              <a:lnSpc>
                <a:spcPct val="100000"/>
              </a:lnSpc>
              <a:spcBef>
                <a:spcPts val="2250"/>
              </a:spcBef>
            </a:pPr>
            <a:r>
              <a:rPr dirty="0" baseline="-27006" sz="5400" b="1" i="1">
                <a:solidFill>
                  <a:srgbClr val="3333FF"/>
                </a:solidFill>
                <a:latin typeface="Times New Roman"/>
                <a:cs typeface="Times New Roman"/>
              </a:rPr>
              <a:t>a </a:t>
            </a:r>
            <a:r>
              <a:rPr dirty="0" baseline="-30381" sz="4800" b="1">
                <a:solidFill>
                  <a:srgbClr val="3333FF"/>
                </a:solidFill>
                <a:latin typeface="Times New Roman"/>
                <a:cs typeface="Times New Roman"/>
              </a:rPr>
              <a:t>=</a:t>
            </a:r>
            <a:r>
              <a:rPr dirty="0" baseline="-30381" sz="4800" spc="60" b="1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333FF"/>
                </a:solidFill>
                <a:latin typeface="Times New Roman"/>
                <a:cs typeface="Times New Roman"/>
              </a:rPr>
              <a:t>Δ</a:t>
            </a:r>
            <a:r>
              <a:rPr dirty="0" sz="3600" spc="-5" b="1" i="1">
                <a:solidFill>
                  <a:srgbClr val="3333FF"/>
                </a:solidFill>
                <a:latin typeface="Times New Roman"/>
                <a:cs typeface="Times New Roman"/>
              </a:rPr>
              <a:t>v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949297" y="2844990"/>
            <a:ext cx="1513205" cy="171450"/>
          </a:xfrm>
          <a:custGeom>
            <a:avLst/>
            <a:gdLst/>
            <a:ahLst/>
            <a:cxnLst/>
            <a:rect l="l" t="t" r="r" b="b"/>
            <a:pathLst>
              <a:path w="1513204" h="171450">
                <a:moveTo>
                  <a:pt x="1341437" y="171450"/>
                </a:moveTo>
                <a:lnTo>
                  <a:pt x="1341437" y="0"/>
                </a:lnTo>
                <a:lnTo>
                  <a:pt x="1455737" y="57150"/>
                </a:lnTo>
                <a:lnTo>
                  <a:pt x="1384300" y="57150"/>
                </a:lnTo>
                <a:lnTo>
                  <a:pt x="1384300" y="114300"/>
                </a:lnTo>
                <a:lnTo>
                  <a:pt x="1455737" y="114300"/>
                </a:lnTo>
                <a:lnTo>
                  <a:pt x="1341437" y="171450"/>
                </a:lnTo>
                <a:close/>
              </a:path>
              <a:path w="1513204" h="171450">
                <a:moveTo>
                  <a:pt x="1341437" y="114300"/>
                </a:moveTo>
                <a:lnTo>
                  <a:pt x="0" y="114300"/>
                </a:lnTo>
                <a:lnTo>
                  <a:pt x="0" y="57150"/>
                </a:lnTo>
                <a:lnTo>
                  <a:pt x="1341437" y="57150"/>
                </a:lnTo>
                <a:lnTo>
                  <a:pt x="1341437" y="114300"/>
                </a:lnTo>
                <a:close/>
              </a:path>
              <a:path w="1513204" h="171450">
                <a:moveTo>
                  <a:pt x="1455737" y="114300"/>
                </a:moveTo>
                <a:lnTo>
                  <a:pt x="1384300" y="114300"/>
                </a:lnTo>
                <a:lnTo>
                  <a:pt x="1384300" y="57150"/>
                </a:lnTo>
                <a:lnTo>
                  <a:pt x="1455737" y="57150"/>
                </a:lnTo>
                <a:lnTo>
                  <a:pt x="1512887" y="85725"/>
                </a:lnTo>
                <a:lnTo>
                  <a:pt x="145573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49297" y="2987865"/>
            <a:ext cx="2374900" cy="171450"/>
          </a:xfrm>
          <a:custGeom>
            <a:avLst/>
            <a:gdLst/>
            <a:ahLst/>
            <a:cxnLst/>
            <a:rect l="l" t="t" r="r" b="b"/>
            <a:pathLst>
              <a:path w="2374900" h="171450">
                <a:moveTo>
                  <a:pt x="2203450" y="171450"/>
                </a:moveTo>
                <a:lnTo>
                  <a:pt x="2203450" y="0"/>
                </a:lnTo>
                <a:lnTo>
                  <a:pt x="2317750" y="57150"/>
                </a:lnTo>
                <a:lnTo>
                  <a:pt x="2246312" y="57150"/>
                </a:lnTo>
                <a:lnTo>
                  <a:pt x="2246312" y="114300"/>
                </a:lnTo>
                <a:lnTo>
                  <a:pt x="2317750" y="114300"/>
                </a:lnTo>
                <a:lnTo>
                  <a:pt x="2203450" y="171450"/>
                </a:lnTo>
                <a:close/>
              </a:path>
              <a:path w="2374900" h="171450">
                <a:moveTo>
                  <a:pt x="2203450" y="114300"/>
                </a:moveTo>
                <a:lnTo>
                  <a:pt x="0" y="114300"/>
                </a:lnTo>
                <a:lnTo>
                  <a:pt x="0" y="57150"/>
                </a:lnTo>
                <a:lnTo>
                  <a:pt x="2203450" y="57150"/>
                </a:lnTo>
                <a:lnTo>
                  <a:pt x="2203450" y="114300"/>
                </a:lnTo>
                <a:close/>
              </a:path>
              <a:path w="2374900" h="171450">
                <a:moveTo>
                  <a:pt x="2317750" y="114300"/>
                </a:moveTo>
                <a:lnTo>
                  <a:pt x="2246312" y="114300"/>
                </a:lnTo>
                <a:lnTo>
                  <a:pt x="2246312" y="57150"/>
                </a:lnTo>
                <a:lnTo>
                  <a:pt x="2317750" y="57150"/>
                </a:lnTo>
                <a:lnTo>
                  <a:pt x="2374900" y="85725"/>
                </a:lnTo>
                <a:lnTo>
                  <a:pt x="23177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0597" y="2844990"/>
            <a:ext cx="792480" cy="171450"/>
          </a:xfrm>
          <a:custGeom>
            <a:avLst/>
            <a:gdLst/>
            <a:ahLst/>
            <a:cxnLst/>
            <a:rect l="l" t="t" r="r" b="b"/>
            <a:pathLst>
              <a:path w="792479" h="171450">
                <a:moveTo>
                  <a:pt x="620712" y="171450"/>
                </a:moveTo>
                <a:lnTo>
                  <a:pt x="620712" y="0"/>
                </a:lnTo>
                <a:lnTo>
                  <a:pt x="735012" y="57150"/>
                </a:lnTo>
                <a:lnTo>
                  <a:pt x="663575" y="57150"/>
                </a:lnTo>
                <a:lnTo>
                  <a:pt x="663575" y="114300"/>
                </a:lnTo>
                <a:lnTo>
                  <a:pt x="735012" y="114300"/>
                </a:lnTo>
                <a:lnTo>
                  <a:pt x="620712" y="171450"/>
                </a:lnTo>
                <a:close/>
              </a:path>
              <a:path w="792479" h="171450">
                <a:moveTo>
                  <a:pt x="620712" y="114300"/>
                </a:moveTo>
                <a:lnTo>
                  <a:pt x="0" y="114300"/>
                </a:lnTo>
                <a:lnTo>
                  <a:pt x="0" y="57150"/>
                </a:lnTo>
                <a:lnTo>
                  <a:pt x="620712" y="57150"/>
                </a:lnTo>
                <a:lnTo>
                  <a:pt x="620712" y="114300"/>
                </a:lnTo>
                <a:close/>
              </a:path>
              <a:path w="792479" h="171450">
                <a:moveTo>
                  <a:pt x="735012" y="114300"/>
                </a:moveTo>
                <a:lnTo>
                  <a:pt x="663575" y="114300"/>
                </a:lnTo>
                <a:lnTo>
                  <a:pt x="663575" y="57150"/>
                </a:lnTo>
                <a:lnTo>
                  <a:pt x="735012" y="57150"/>
                </a:lnTo>
                <a:lnTo>
                  <a:pt x="792162" y="85725"/>
                </a:lnTo>
                <a:lnTo>
                  <a:pt x="735012" y="1143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44832" y="2804642"/>
            <a:ext cx="2091055" cy="171450"/>
          </a:xfrm>
          <a:custGeom>
            <a:avLst/>
            <a:gdLst/>
            <a:ahLst/>
            <a:cxnLst/>
            <a:rect l="l" t="t" r="r" b="b"/>
            <a:pathLst>
              <a:path w="2091054" h="171450">
                <a:moveTo>
                  <a:pt x="1919287" y="171450"/>
                </a:moveTo>
                <a:lnTo>
                  <a:pt x="1919287" y="0"/>
                </a:lnTo>
                <a:lnTo>
                  <a:pt x="2033587" y="57150"/>
                </a:lnTo>
                <a:lnTo>
                  <a:pt x="1962150" y="57150"/>
                </a:lnTo>
                <a:lnTo>
                  <a:pt x="1962150" y="114300"/>
                </a:lnTo>
                <a:lnTo>
                  <a:pt x="2033587" y="114300"/>
                </a:lnTo>
                <a:lnTo>
                  <a:pt x="1919287" y="171450"/>
                </a:lnTo>
                <a:close/>
              </a:path>
              <a:path w="2091054" h="171450">
                <a:moveTo>
                  <a:pt x="1919287" y="114300"/>
                </a:moveTo>
                <a:lnTo>
                  <a:pt x="0" y="114300"/>
                </a:lnTo>
                <a:lnTo>
                  <a:pt x="0" y="57150"/>
                </a:lnTo>
                <a:lnTo>
                  <a:pt x="1919287" y="57150"/>
                </a:lnTo>
                <a:lnTo>
                  <a:pt x="1919287" y="114300"/>
                </a:lnTo>
                <a:close/>
              </a:path>
              <a:path w="2091054" h="171450">
                <a:moveTo>
                  <a:pt x="2033587" y="114300"/>
                </a:moveTo>
                <a:lnTo>
                  <a:pt x="1962150" y="114300"/>
                </a:lnTo>
                <a:lnTo>
                  <a:pt x="1962150" y="57150"/>
                </a:lnTo>
                <a:lnTo>
                  <a:pt x="2033587" y="57150"/>
                </a:lnTo>
                <a:lnTo>
                  <a:pt x="2090737" y="85725"/>
                </a:lnTo>
                <a:lnTo>
                  <a:pt x="20335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46419" y="2947517"/>
            <a:ext cx="1152525" cy="171450"/>
          </a:xfrm>
          <a:custGeom>
            <a:avLst/>
            <a:gdLst/>
            <a:ahLst/>
            <a:cxnLst/>
            <a:rect l="l" t="t" r="r" b="b"/>
            <a:pathLst>
              <a:path w="1152525" h="171450">
                <a:moveTo>
                  <a:pt x="981075" y="171450"/>
                </a:moveTo>
                <a:lnTo>
                  <a:pt x="981075" y="0"/>
                </a:lnTo>
                <a:lnTo>
                  <a:pt x="1095375" y="57150"/>
                </a:lnTo>
                <a:lnTo>
                  <a:pt x="1023937" y="57150"/>
                </a:lnTo>
                <a:lnTo>
                  <a:pt x="1023937" y="114300"/>
                </a:lnTo>
                <a:lnTo>
                  <a:pt x="1095375" y="114300"/>
                </a:lnTo>
                <a:lnTo>
                  <a:pt x="981075" y="171450"/>
                </a:lnTo>
                <a:close/>
              </a:path>
              <a:path w="1152525" h="171450">
                <a:moveTo>
                  <a:pt x="981075" y="114300"/>
                </a:moveTo>
                <a:lnTo>
                  <a:pt x="0" y="114300"/>
                </a:lnTo>
                <a:lnTo>
                  <a:pt x="0" y="57150"/>
                </a:lnTo>
                <a:lnTo>
                  <a:pt x="981075" y="57150"/>
                </a:lnTo>
                <a:lnTo>
                  <a:pt x="981075" y="114300"/>
                </a:lnTo>
                <a:close/>
              </a:path>
              <a:path w="1152525" h="171450">
                <a:moveTo>
                  <a:pt x="1095375" y="114300"/>
                </a:moveTo>
                <a:lnTo>
                  <a:pt x="1023937" y="114300"/>
                </a:lnTo>
                <a:lnTo>
                  <a:pt x="1023937" y="57150"/>
                </a:lnTo>
                <a:lnTo>
                  <a:pt x="1095375" y="57150"/>
                </a:lnTo>
                <a:lnTo>
                  <a:pt x="1152525" y="85725"/>
                </a:lnTo>
                <a:lnTo>
                  <a:pt x="109537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98944" y="2947517"/>
            <a:ext cx="863600" cy="171450"/>
          </a:xfrm>
          <a:custGeom>
            <a:avLst/>
            <a:gdLst/>
            <a:ahLst/>
            <a:cxnLst/>
            <a:rect l="l" t="t" r="r" b="b"/>
            <a:pathLst>
              <a:path w="863600" h="171450">
                <a:moveTo>
                  <a:pt x="171450" y="171450"/>
                </a:moveTo>
                <a:lnTo>
                  <a:pt x="0" y="85725"/>
                </a:lnTo>
                <a:lnTo>
                  <a:pt x="171450" y="0"/>
                </a:lnTo>
                <a:lnTo>
                  <a:pt x="171450" y="57150"/>
                </a:lnTo>
                <a:lnTo>
                  <a:pt x="128587" y="57150"/>
                </a:lnTo>
                <a:lnTo>
                  <a:pt x="128587" y="114300"/>
                </a:lnTo>
                <a:lnTo>
                  <a:pt x="171450" y="114300"/>
                </a:lnTo>
                <a:lnTo>
                  <a:pt x="171450" y="171450"/>
                </a:lnTo>
                <a:close/>
              </a:path>
              <a:path w="863600" h="171450">
                <a:moveTo>
                  <a:pt x="171450" y="114300"/>
                </a:moveTo>
                <a:lnTo>
                  <a:pt x="128587" y="114300"/>
                </a:lnTo>
                <a:lnTo>
                  <a:pt x="128587" y="57150"/>
                </a:lnTo>
                <a:lnTo>
                  <a:pt x="171450" y="57150"/>
                </a:lnTo>
                <a:lnTo>
                  <a:pt x="171450" y="114300"/>
                </a:lnTo>
                <a:close/>
              </a:path>
              <a:path w="863600" h="171450">
                <a:moveTo>
                  <a:pt x="863600" y="114300"/>
                </a:moveTo>
                <a:lnTo>
                  <a:pt x="171450" y="114300"/>
                </a:lnTo>
                <a:lnTo>
                  <a:pt x="171450" y="57150"/>
                </a:lnTo>
                <a:lnTo>
                  <a:pt x="863600" y="57150"/>
                </a:lnTo>
                <a:lnTo>
                  <a:pt x="863600" y="1143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88326" y="4826952"/>
            <a:ext cx="1466850" cy="801370"/>
          </a:xfrm>
          <a:custGeom>
            <a:avLst/>
            <a:gdLst/>
            <a:ahLst/>
            <a:cxnLst/>
            <a:rect l="l" t="t" r="r" b="b"/>
            <a:pathLst>
              <a:path w="1466850" h="801370">
                <a:moveTo>
                  <a:pt x="1301898" y="55545"/>
                </a:moveTo>
                <a:lnTo>
                  <a:pt x="1274978" y="5130"/>
                </a:lnTo>
                <a:lnTo>
                  <a:pt x="1466608" y="0"/>
                </a:lnTo>
                <a:lnTo>
                  <a:pt x="1441540" y="35356"/>
                </a:lnTo>
                <a:lnTo>
                  <a:pt x="1339710" y="35356"/>
                </a:lnTo>
                <a:lnTo>
                  <a:pt x="1301898" y="55545"/>
                </a:lnTo>
                <a:close/>
              </a:path>
              <a:path w="1466850" h="801370">
                <a:moveTo>
                  <a:pt x="1328820" y="105965"/>
                </a:moveTo>
                <a:lnTo>
                  <a:pt x="1301898" y="55545"/>
                </a:lnTo>
                <a:lnTo>
                  <a:pt x="1339710" y="35356"/>
                </a:lnTo>
                <a:lnTo>
                  <a:pt x="1366634" y="85775"/>
                </a:lnTo>
                <a:lnTo>
                  <a:pt x="1328820" y="105965"/>
                </a:lnTo>
                <a:close/>
              </a:path>
              <a:path w="1466850" h="801370">
                <a:moveTo>
                  <a:pt x="1355737" y="156375"/>
                </a:moveTo>
                <a:lnTo>
                  <a:pt x="1328820" y="105965"/>
                </a:lnTo>
                <a:lnTo>
                  <a:pt x="1366634" y="85775"/>
                </a:lnTo>
                <a:lnTo>
                  <a:pt x="1339710" y="35356"/>
                </a:lnTo>
                <a:lnTo>
                  <a:pt x="1441540" y="35356"/>
                </a:lnTo>
                <a:lnTo>
                  <a:pt x="1355737" y="156375"/>
                </a:lnTo>
                <a:close/>
              </a:path>
              <a:path w="1466850" h="801370">
                <a:moveTo>
                  <a:pt x="26924" y="801090"/>
                </a:moveTo>
                <a:lnTo>
                  <a:pt x="0" y="750671"/>
                </a:lnTo>
                <a:lnTo>
                  <a:pt x="1301898" y="55545"/>
                </a:lnTo>
                <a:lnTo>
                  <a:pt x="1328820" y="105965"/>
                </a:lnTo>
                <a:lnTo>
                  <a:pt x="26924" y="80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00607" y="5518746"/>
            <a:ext cx="2350135" cy="171450"/>
          </a:xfrm>
          <a:custGeom>
            <a:avLst/>
            <a:gdLst/>
            <a:ahLst/>
            <a:cxnLst/>
            <a:rect l="l" t="t" r="r" b="b"/>
            <a:pathLst>
              <a:path w="2350135" h="171450">
                <a:moveTo>
                  <a:pt x="2178939" y="171437"/>
                </a:moveTo>
                <a:lnTo>
                  <a:pt x="2178397" y="114288"/>
                </a:lnTo>
                <a:lnTo>
                  <a:pt x="2221255" y="113880"/>
                </a:lnTo>
                <a:lnTo>
                  <a:pt x="2220709" y="56743"/>
                </a:lnTo>
                <a:lnTo>
                  <a:pt x="2177851" y="56743"/>
                </a:lnTo>
                <a:lnTo>
                  <a:pt x="2177313" y="0"/>
                </a:lnTo>
                <a:lnTo>
                  <a:pt x="2293551" y="56743"/>
                </a:lnTo>
                <a:lnTo>
                  <a:pt x="2220709" y="56743"/>
                </a:lnTo>
                <a:lnTo>
                  <a:pt x="2294386" y="57151"/>
                </a:lnTo>
                <a:lnTo>
                  <a:pt x="2349563" y="84086"/>
                </a:lnTo>
                <a:lnTo>
                  <a:pt x="2178939" y="171437"/>
                </a:lnTo>
                <a:close/>
              </a:path>
              <a:path w="2350135" h="171450">
                <a:moveTo>
                  <a:pt x="2178397" y="114288"/>
                </a:moveTo>
                <a:lnTo>
                  <a:pt x="2177855" y="57151"/>
                </a:lnTo>
                <a:lnTo>
                  <a:pt x="2220709" y="56743"/>
                </a:lnTo>
                <a:lnTo>
                  <a:pt x="2221255" y="113880"/>
                </a:lnTo>
                <a:lnTo>
                  <a:pt x="2178397" y="114288"/>
                </a:lnTo>
                <a:close/>
              </a:path>
              <a:path w="2350135" h="171450">
                <a:moveTo>
                  <a:pt x="546" y="135013"/>
                </a:moveTo>
                <a:lnTo>
                  <a:pt x="0" y="77863"/>
                </a:lnTo>
                <a:lnTo>
                  <a:pt x="2177855" y="57151"/>
                </a:lnTo>
                <a:lnTo>
                  <a:pt x="2178397" y="114288"/>
                </a:lnTo>
                <a:lnTo>
                  <a:pt x="546" y="135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36214" y="4805362"/>
            <a:ext cx="914400" cy="797560"/>
          </a:xfrm>
          <a:custGeom>
            <a:avLst/>
            <a:gdLst/>
            <a:ahLst/>
            <a:cxnLst/>
            <a:rect l="l" t="t" r="r" b="b"/>
            <a:pathLst>
              <a:path w="914400" h="797560">
                <a:moveTo>
                  <a:pt x="765685" y="706782"/>
                </a:moveTo>
                <a:lnTo>
                  <a:pt x="0" y="43179"/>
                </a:lnTo>
                <a:lnTo>
                  <a:pt x="37426" y="0"/>
                </a:lnTo>
                <a:lnTo>
                  <a:pt x="803107" y="663598"/>
                </a:lnTo>
                <a:lnTo>
                  <a:pt x="765685" y="706782"/>
                </a:lnTo>
                <a:close/>
              </a:path>
              <a:path w="914400" h="797560">
                <a:moveTo>
                  <a:pt x="887988" y="734847"/>
                </a:moveTo>
                <a:lnTo>
                  <a:pt x="798068" y="734847"/>
                </a:lnTo>
                <a:lnTo>
                  <a:pt x="835494" y="691667"/>
                </a:lnTo>
                <a:lnTo>
                  <a:pt x="803107" y="663598"/>
                </a:lnTo>
                <a:lnTo>
                  <a:pt x="840536" y="620407"/>
                </a:lnTo>
                <a:lnTo>
                  <a:pt x="887988" y="734847"/>
                </a:lnTo>
                <a:close/>
              </a:path>
              <a:path w="914400" h="797560">
                <a:moveTo>
                  <a:pt x="798068" y="734847"/>
                </a:moveTo>
                <a:lnTo>
                  <a:pt x="765685" y="706782"/>
                </a:lnTo>
                <a:lnTo>
                  <a:pt x="803107" y="663598"/>
                </a:lnTo>
                <a:lnTo>
                  <a:pt x="835494" y="691667"/>
                </a:lnTo>
                <a:lnTo>
                  <a:pt x="798068" y="734847"/>
                </a:lnTo>
                <a:close/>
              </a:path>
              <a:path w="914400" h="797560">
                <a:moveTo>
                  <a:pt x="913955" y="797471"/>
                </a:moveTo>
                <a:lnTo>
                  <a:pt x="728256" y="749973"/>
                </a:lnTo>
                <a:lnTo>
                  <a:pt x="765685" y="706782"/>
                </a:lnTo>
                <a:lnTo>
                  <a:pt x="798068" y="734847"/>
                </a:lnTo>
                <a:lnTo>
                  <a:pt x="887988" y="734847"/>
                </a:lnTo>
                <a:lnTo>
                  <a:pt x="913955" y="79747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09366" y="2383726"/>
            <a:ext cx="259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latin typeface="宋体"/>
                <a:cs typeface="宋体"/>
              </a:rPr>
              <a:t>1</a:t>
            </a:r>
            <a:endParaRPr baseline="-17921" sz="2325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9188" y="2494241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23120" y="2414600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5" h="78739">
                <a:moveTo>
                  <a:pt x="94132" y="78600"/>
                </a:moveTo>
                <a:lnTo>
                  <a:pt x="0" y="24815"/>
                </a:lnTo>
                <a:lnTo>
                  <a:pt x="14185" y="0"/>
                </a:lnTo>
                <a:lnTo>
                  <a:pt x="108305" y="53797"/>
                </a:lnTo>
                <a:lnTo>
                  <a:pt x="94132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39578" y="2362873"/>
            <a:ext cx="3467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imes New Roman"/>
                <a:cs typeface="Times New Roman"/>
              </a:rPr>
              <a:t>Δ</a:t>
            </a:r>
            <a:r>
              <a:rPr dirty="0" sz="2800" spc="-5" i="1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9090" y="2525623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516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63034" y="2445981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5" h="78739">
                <a:moveTo>
                  <a:pt x="94132" y="78600"/>
                </a:moveTo>
                <a:lnTo>
                  <a:pt x="0" y="24803"/>
                </a:lnTo>
                <a:lnTo>
                  <a:pt x="14173" y="0"/>
                </a:lnTo>
                <a:lnTo>
                  <a:pt x="108305" y="53784"/>
                </a:lnTo>
                <a:lnTo>
                  <a:pt x="94132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86517" y="3199510"/>
            <a:ext cx="259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latin typeface="宋体"/>
                <a:cs typeface="宋体"/>
              </a:rPr>
              <a:t>2</a:t>
            </a:r>
            <a:endParaRPr baseline="-17921" sz="2325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08754" y="327865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22686" y="3199015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5" h="78739">
                <a:moveTo>
                  <a:pt x="94132" y="78600"/>
                </a:moveTo>
                <a:lnTo>
                  <a:pt x="0" y="24803"/>
                </a:lnTo>
                <a:lnTo>
                  <a:pt x="14185" y="0"/>
                </a:lnTo>
                <a:lnTo>
                  <a:pt x="108305" y="53784"/>
                </a:lnTo>
                <a:lnTo>
                  <a:pt x="94132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675498" y="2383726"/>
            <a:ext cx="259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latin typeface="宋体"/>
                <a:cs typeface="宋体"/>
              </a:rPr>
              <a:t>1</a:t>
            </a:r>
            <a:endParaRPr baseline="-17921" sz="2325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70837" y="247630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84769" y="2396667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32" y="78600"/>
                </a:moveTo>
                <a:lnTo>
                  <a:pt x="0" y="24815"/>
                </a:lnTo>
                <a:lnTo>
                  <a:pt x="14185" y="0"/>
                </a:lnTo>
                <a:lnTo>
                  <a:pt x="108305" y="53797"/>
                </a:lnTo>
                <a:lnTo>
                  <a:pt x="94132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371132" y="3150196"/>
            <a:ext cx="259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latin typeface="宋体"/>
                <a:cs typeface="宋体"/>
              </a:rPr>
              <a:t>2</a:t>
            </a:r>
            <a:endParaRPr baseline="-17921" sz="2325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93370" y="3229343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07302" y="3149701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32" y="78600"/>
                </a:moveTo>
                <a:lnTo>
                  <a:pt x="0" y="24815"/>
                </a:lnTo>
                <a:lnTo>
                  <a:pt x="14173" y="0"/>
                </a:lnTo>
                <a:lnTo>
                  <a:pt x="108305" y="53797"/>
                </a:lnTo>
                <a:lnTo>
                  <a:pt x="94132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888962" y="3053156"/>
            <a:ext cx="3467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imes New Roman"/>
                <a:cs typeface="Times New Roman"/>
              </a:rPr>
              <a:t>Δ</a:t>
            </a:r>
            <a:r>
              <a:rPr dirty="0" sz="2800" spc="-5" i="1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98487" y="321590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12419" y="3136264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32" y="78587"/>
                </a:moveTo>
                <a:lnTo>
                  <a:pt x="0" y="24803"/>
                </a:lnTo>
                <a:lnTo>
                  <a:pt x="14173" y="0"/>
                </a:lnTo>
                <a:lnTo>
                  <a:pt x="108305" y="53784"/>
                </a:lnTo>
                <a:lnTo>
                  <a:pt x="94132" y="7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64991" y="51400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78935" y="5060454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5" h="78739">
                <a:moveTo>
                  <a:pt x="94119" y="78600"/>
                </a:moveTo>
                <a:lnTo>
                  <a:pt x="0" y="24815"/>
                </a:lnTo>
                <a:lnTo>
                  <a:pt x="14173" y="0"/>
                </a:lnTo>
                <a:lnTo>
                  <a:pt x="108305" y="53797"/>
                </a:lnTo>
                <a:lnTo>
                  <a:pt x="94119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72375" y="3656209"/>
            <a:ext cx="3240405" cy="1772920"/>
          </a:xfrm>
          <a:prstGeom prst="rect">
            <a:avLst/>
          </a:prstGeom>
        </p:spPr>
        <p:txBody>
          <a:bodyPr wrap="square" lIns="0" tIns="222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</a:pPr>
            <a:r>
              <a:rPr dirty="0" sz="2800" b="1">
                <a:latin typeface="黑体"/>
                <a:cs typeface="黑体"/>
              </a:rPr>
              <a:t>②不在同一条直线</a:t>
            </a:r>
            <a:r>
              <a:rPr dirty="0" sz="2800" spc="-20" b="1">
                <a:latin typeface="黑体"/>
                <a:cs typeface="黑体"/>
              </a:rPr>
              <a:t>上</a:t>
            </a:r>
            <a:endParaRPr sz="2800">
              <a:latin typeface="黑体"/>
              <a:cs typeface="黑体"/>
            </a:endParaRPr>
          </a:p>
          <a:p>
            <a:pPr algn="ctr" marR="46990">
              <a:lnSpc>
                <a:spcPct val="100000"/>
              </a:lnSpc>
              <a:spcBef>
                <a:spcPts val="142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latin typeface="宋体"/>
                <a:cs typeface="宋体"/>
              </a:rPr>
              <a:t>1</a:t>
            </a:r>
            <a:endParaRPr baseline="-17921" sz="2325">
              <a:latin typeface="宋体"/>
              <a:cs typeface="宋体"/>
            </a:endParaRPr>
          </a:p>
          <a:p>
            <a:pPr algn="r" marR="116205">
              <a:lnSpc>
                <a:spcPct val="100000"/>
              </a:lnSpc>
              <a:spcBef>
                <a:spcPts val="1080"/>
              </a:spcBef>
            </a:pPr>
            <a:r>
              <a:rPr dirty="0" sz="2000" spc="-5">
                <a:latin typeface="Times New Roman"/>
                <a:cs typeface="Times New Roman"/>
              </a:rPr>
              <a:t>Δ</a:t>
            </a:r>
            <a:r>
              <a:rPr dirty="0" sz="2800" spc="-5" i="1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35123" y="4584293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49055" y="4504651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5" h="78739">
                <a:moveTo>
                  <a:pt x="94132" y="78600"/>
                </a:moveTo>
                <a:lnTo>
                  <a:pt x="0" y="24803"/>
                </a:lnTo>
                <a:lnTo>
                  <a:pt x="14185" y="0"/>
                </a:lnTo>
                <a:lnTo>
                  <a:pt x="108305" y="53784"/>
                </a:lnTo>
                <a:lnTo>
                  <a:pt x="94132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414166" y="5746762"/>
            <a:ext cx="259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latin typeface="宋体"/>
                <a:cs typeface="宋体"/>
              </a:rPr>
              <a:t>2</a:t>
            </a:r>
            <a:endParaRPr baseline="-17921" sz="2325">
              <a:latin typeface="宋体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36391" y="58258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50335" y="5746254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5" h="78739">
                <a:moveTo>
                  <a:pt x="94119" y="78600"/>
                </a:moveTo>
                <a:lnTo>
                  <a:pt x="0" y="24815"/>
                </a:lnTo>
                <a:lnTo>
                  <a:pt x="14173" y="0"/>
                </a:lnTo>
                <a:lnTo>
                  <a:pt x="108305" y="53797"/>
                </a:lnTo>
                <a:lnTo>
                  <a:pt x="94119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78336" y="1822538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92268" y="1742897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5" h="78739">
                <a:moveTo>
                  <a:pt x="94132" y="78600"/>
                </a:moveTo>
                <a:lnTo>
                  <a:pt x="0" y="24815"/>
                </a:lnTo>
                <a:lnTo>
                  <a:pt x="14173" y="0"/>
                </a:lnTo>
                <a:lnTo>
                  <a:pt x="108305" y="53797"/>
                </a:lnTo>
                <a:lnTo>
                  <a:pt x="94132" y="78600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53456" y="1827022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5163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67400" y="1747380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5" h="78739">
                <a:moveTo>
                  <a:pt x="94132" y="78600"/>
                </a:moveTo>
                <a:lnTo>
                  <a:pt x="0" y="24815"/>
                </a:lnTo>
                <a:lnTo>
                  <a:pt x="14173" y="0"/>
                </a:lnTo>
                <a:lnTo>
                  <a:pt x="108305" y="53797"/>
                </a:lnTo>
                <a:lnTo>
                  <a:pt x="94132" y="78600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82385" y="181805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96317" y="1738426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5" h="78739">
                <a:moveTo>
                  <a:pt x="94132" y="78587"/>
                </a:moveTo>
                <a:lnTo>
                  <a:pt x="0" y="24803"/>
                </a:lnTo>
                <a:lnTo>
                  <a:pt x="14173" y="0"/>
                </a:lnTo>
                <a:lnTo>
                  <a:pt x="108305" y="53784"/>
                </a:lnTo>
                <a:lnTo>
                  <a:pt x="94132" y="78587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676317" y="1736039"/>
            <a:ext cx="149669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solidFill>
                  <a:srgbClr val="1F2CA8"/>
                </a:solidFill>
                <a:latin typeface="Times New Roman"/>
                <a:cs typeface="Times New Roman"/>
              </a:rPr>
              <a:t>Δ</a:t>
            </a:r>
            <a:r>
              <a:rPr dirty="0" sz="3200" spc="-5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sz="3200" b="1">
                <a:solidFill>
                  <a:srgbClr val="1F2CA8"/>
                </a:solidFill>
                <a:latin typeface="宋体"/>
                <a:cs typeface="宋体"/>
              </a:rPr>
              <a:t>=</a:t>
            </a:r>
            <a:r>
              <a:rPr dirty="0" sz="3200" spc="-5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baseline="-17615" sz="3075" spc="15" b="1">
                <a:solidFill>
                  <a:srgbClr val="1F2CA8"/>
                </a:solidFill>
                <a:latin typeface="宋体"/>
                <a:cs typeface="宋体"/>
              </a:rPr>
              <a:t>2</a:t>
            </a:r>
            <a:r>
              <a:rPr dirty="0" sz="3200" b="1">
                <a:solidFill>
                  <a:srgbClr val="1F2CA8"/>
                </a:solidFill>
                <a:latin typeface="宋体"/>
                <a:cs typeface="宋体"/>
              </a:rPr>
              <a:t>-</a:t>
            </a:r>
            <a:r>
              <a:rPr dirty="0" sz="3200" spc="-5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baseline="-17615" sz="3075" b="1">
                <a:solidFill>
                  <a:srgbClr val="1F2CA8"/>
                </a:solidFill>
                <a:latin typeface="宋体"/>
                <a:cs typeface="宋体"/>
              </a:rPr>
              <a:t>1</a:t>
            </a:r>
            <a:endParaRPr baseline="-17615" sz="3075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04384" y="3992168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 h="0">
                <a:moveTo>
                  <a:pt x="0" y="0"/>
                </a:moveTo>
                <a:lnTo>
                  <a:pt x="213893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17579" y="3912539"/>
            <a:ext cx="107950" cy="78740"/>
          </a:xfrm>
          <a:custGeom>
            <a:avLst/>
            <a:gdLst/>
            <a:ahLst/>
            <a:cxnLst/>
            <a:rect l="l" t="t" r="r" b="b"/>
            <a:pathLst>
              <a:path w="107950" h="78739">
                <a:moveTo>
                  <a:pt x="93573" y="78562"/>
                </a:moveTo>
                <a:lnTo>
                  <a:pt x="0" y="24777"/>
                </a:lnTo>
                <a:lnTo>
                  <a:pt x="14236" y="0"/>
                </a:lnTo>
                <a:lnTo>
                  <a:pt x="107823" y="53797"/>
                </a:lnTo>
                <a:lnTo>
                  <a:pt x="93573" y="78562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76722" y="3996651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 h="0">
                <a:moveTo>
                  <a:pt x="0" y="0"/>
                </a:moveTo>
                <a:lnTo>
                  <a:pt x="213893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89918" y="3917022"/>
            <a:ext cx="107950" cy="78740"/>
          </a:xfrm>
          <a:custGeom>
            <a:avLst/>
            <a:gdLst/>
            <a:ahLst/>
            <a:cxnLst/>
            <a:rect l="l" t="t" r="r" b="b"/>
            <a:pathLst>
              <a:path w="107950" h="78739">
                <a:moveTo>
                  <a:pt x="93573" y="78562"/>
                </a:moveTo>
                <a:lnTo>
                  <a:pt x="0" y="24777"/>
                </a:lnTo>
                <a:lnTo>
                  <a:pt x="14236" y="0"/>
                </a:lnTo>
                <a:lnTo>
                  <a:pt x="107810" y="53784"/>
                </a:lnTo>
                <a:lnTo>
                  <a:pt x="93573" y="78562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02528" y="3987685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 h="0">
                <a:moveTo>
                  <a:pt x="0" y="0"/>
                </a:moveTo>
                <a:lnTo>
                  <a:pt x="213893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15723" y="3908056"/>
            <a:ext cx="107950" cy="78740"/>
          </a:xfrm>
          <a:custGeom>
            <a:avLst/>
            <a:gdLst/>
            <a:ahLst/>
            <a:cxnLst/>
            <a:rect l="l" t="t" r="r" b="b"/>
            <a:pathLst>
              <a:path w="107950" h="78739">
                <a:moveTo>
                  <a:pt x="93573" y="78562"/>
                </a:moveTo>
                <a:lnTo>
                  <a:pt x="0" y="24777"/>
                </a:lnTo>
                <a:lnTo>
                  <a:pt x="14236" y="0"/>
                </a:lnTo>
                <a:lnTo>
                  <a:pt x="107810" y="53797"/>
                </a:lnTo>
                <a:lnTo>
                  <a:pt x="93573" y="78562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704016" y="3905656"/>
            <a:ext cx="149669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solidFill>
                  <a:srgbClr val="1609C5"/>
                </a:solidFill>
                <a:latin typeface="Times New Roman"/>
                <a:cs typeface="Times New Roman"/>
              </a:rPr>
              <a:t>Δ</a:t>
            </a:r>
            <a:r>
              <a:rPr dirty="0" sz="3200" spc="-5" b="1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sz="3200" b="1">
                <a:solidFill>
                  <a:srgbClr val="1609C5"/>
                </a:solidFill>
                <a:latin typeface="宋体"/>
                <a:cs typeface="宋体"/>
              </a:rPr>
              <a:t>=</a:t>
            </a:r>
            <a:r>
              <a:rPr dirty="0" sz="3200" spc="-5" b="1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baseline="-17615" sz="3075" spc="15" b="1">
                <a:solidFill>
                  <a:srgbClr val="1609C5"/>
                </a:solidFill>
                <a:latin typeface="宋体"/>
                <a:cs typeface="宋体"/>
              </a:rPr>
              <a:t>2</a:t>
            </a:r>
            <a:r>
              <a:rPr dirty="0" sz="3200" b="1">
                <a:solidFill>
                  <a:srgbClr val="1609C5"/>
                </a:solidFill>
                <a:latin typeface="宋体"/>
                <a:cs typeface="宋体"/>
              </a:rPr>
              <a:t>-</a:t>
            </a:r>
            <a:r>
              <a:rPr dirty="0" sz="3200" spc="-5" b="1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baseline="-17615" sz="3075" b="1">
                <a:solidFill>
                  <a:srgbClr val="1609C5"/>
                </a:solidFill>
                <a:latin typeface="宋体"/>
                <a:cs typeface="宋体"/>
              </a:rPr>
              <a:t>1</a:t>
            </a:r>
            <a:endParaRPr baseline="-17615" sz="3075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36512" y="3982326"/>
            <a:ext cx="4881880" cy="2218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15290">
              <a:lnSpc>
                <a:spcPct val="99900"/>
              </a:lnSpc>
              <a:spcBef>
                <a:spcPts val="100"/>
              </a:spcBef>
            </a:pPr>
            <a:r>
              <a:rPr dirty="0" sz="2400" b="1">
                <a:latin typeface="宋体"/>
                <a:cs typeface="宋体"/>
              </a:rPr>
              <a:t>速度的变化</a:t>
            </a:r>
            <a:r>
              <a:rPr dirty="0" sz="2400" spc="545" b="1">
                <a:latin typeface="宋体"/>
                <a:cs typeface="宋体"/>
              </a:rPr>
              <a:t>量</a:t>
            </a:r>
            <a:r>
              <a:rPr dirty="0" sz="2400" spc="-5" b="1">
                <a:solidFill>
                  <a:srgbClr val="1609C5"/>
                </a:solidFill>
                <a:latin typeface="Times New Roman"/>
                <a:cs typeface="Times New Roman"/>
              </a:rPr>
              <a:t>Δ</a:t>
            </a:r>
            <a:r>
              <a:rPr dirty="0" sz="2400" spc="-5" b="1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sz="2400" b="1">
                <a:latin typeface="宋体"/>
                <a:cs typeface="宋体"/>
              </a:rPr>
              <a:t>与初速</a:t>
            </a:r>
            <a:r>
              <a:rPr dirty="0" sz="2400" spc="-10" b="1">
                <a:latin typeface="宋体"/>
                <a:cs typeface="宋体"/>
              </a:rPr>
              <a:t>度</a:t>
            </a:r>
            <a:r>
              <a:rPr dirty="0" sz="2400" spc="-700" b="1">
                <a:latin typeface="宋体"/>
                <a:cs typeface="宋体"/>
              </a:rPr>
              <a:t> </a:t>
            </a:r>
            <a:r>
              <a:rPr dirty="0" sz="2400" spc="-5" b="1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solidFill>
                  <a:srgbClr val="1609C5"/>
                </a:solidFill>
                <a:latin typeface="宋体"/>
                <a:cs typeface="宋体"/>
              </a:rPr>
              <a:t>1</a:t>
            </a:r>
            <a:r>
              <a:rPr dirty="0" baseline="-17921" sz="2325" spc="-405" b="1">
                <a:solidFill>
                  <a:srgbClr val="1609C5"/>
                </a:solidFill>
                <a:latin typeface="宋体"/>
                <a:cs typeface="宋体"/>
              </a:rPr>
              <a:t> </a:t>
            </a:r>
            <a:r>
              <a:rPr dirty="0" sz="2400" b="1">
                <a:latin typeface="宋体"/>
                <a:cs typeface="宋体"/>
              </a:rPr>
              <a:t>和</a:t>
            </a:r>
            <a:r>
              <a:rPr dirty="0" sz="2400" spc="-10" b="1">
                <a:latin typeface="宋体"/>
                <a:cs typeface="宋体"/>
              </a:rPr>
              <a:t>末 </a:t>
            </a:r>
            <a:r>
              <a:rPr dirty="0" sz="2400" b="1">
                <a:latin typeface="宋体"/>
                <a:cs typeface="宋体"/>
              </a:rPr>
              <a:t>速</a:t>
            </a:r>
            <a:r>
              <a:rPr dirty="0" sz="2400" spc="-10" b="1">
                <a:latin typeface="宋体"/>
                <a:cs typeface="宋体"/>
              </a:rPr>
              <a:t>度</a:t>
            </a:r>
            <a:r>
              <a:rPr dirty="0" sz="2400" spc="-620" b="1">
                <a:latin typeface="宋体"/>
                <a:cs typeface="宋体"/>
              </a:rPr>
              <a:t> </a:t>
            </a:r>
            <a:r>
              <a:rPr dirty="0" sz="2400" spc="-5" b="1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solidFill>
                  <a:srgbClr val="1609C5"/>
                </a:solidFill>
                <a:latin typeface="宋体"/>
                <a:cs typeface="宋体"/>
              </a:rPr>
              <a:t>2</a:t>
            </a:r>
            <a:r>
              <a:rPr dirty="0" baseline="-17921" sz="2325" spc="-292" b="1">
                <a:solidFill>
                  <a:srgbClr val="1609C5"/>
                </a:solidFill>
                <a:latin typeface="宋体"/>
                <a:cs typeface="宋体"/>
              </a:rPr>
              <a:t> </a:t>
            </a:r>
            <a:r>
              <a:rPr dirty="0" sz="2400" b="1">
                <a:latin typeface="宋体"/>
                <a:cs typeface="宋体"/>
              </a:rPr>
              <a:t>的关系：从同一点作出物</a:t>
            </a:r>
            <a:r>
              <a:rPr dirty="0" sz="2400" spc="-10" b="1">
                <a:latin typeface="宋体"/>
                <a:cs typeface="宋体"/>
              </a:rPr>
              <a:t>体 </a:t>
            </a:r>
            <a:r>
              <a:rPr dirty="0" sz="2400" b="1">
                <a:latin typeface="宋体"/>
                <a:cs typeface="宋体"/>
              </a:rPr>
              <a:t>在一段时间的始末两个速度的矢量</a:t>
            </a:r>
            <a:r>
              <a:rPr dirty="0" sz="2400" spc="-5" b="1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solidFill>
                  <a:srgbClr val="1609C5"/>
                </a:solidFill>
                <a:latin typeface="宋体"/>
                <a:cs typeface="宋体"/>
              </a:rPr>
              <a:t>1  </a:t>
            </a:r>
            <a:r>
              <a:rPr dirty="0" sz="2400" b="1">
                <a:latin typeface="宋体"/>
                <a:cs typeface="宋体"/>
              </a:rPr>
              <a:t>和</a:t>
            </a:r>
            <a:r>
              <a:rPr dirty="0" sz="2400" spc="-5" b="1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solidFill>
                  <a:srgbClr val="1609C5"/>
                </a:solidFill>
                <a:latin typeface="宋体"/>
                <a:cs typeface="宋体"/>
              </a:rPr>
              <a:t>2</a:t>
            </a:r>
            <a:r>
              <a:rPr dirty="0" baseline="-17921" sz="2325" spc="427" b="1">
                <a:solidFill>
                  <a:srgbClr val="1609C5"/>
                </a:solidFill>
                <a:latin typeface="宋体"/>
                <a:cs typeface="宋体"/>
              </a:rPr>
              <a:t> </a:t>
            </a:r>
            <a:r>
              <a:rPr dirty="0" sz="2400" b="1">
                <a:latin typeface="宋体"/>
                <a:cs typeface="宋体"/>
              </a:rPr>
              <a:t>，从初速度矢</a:t>
            </a:r>
            <a:r>
              <a:rPr dirty="0" sz="2400" spc="-10" b="1">
                <a:latin typeface="宋体"/>
                <a:cs typeface="宋体"/>
              </a:rPr>
              <a:t>量</a:t>
            </a:r>
            <a:r>
              <a:rPr dirty="0" sz="2400" spc="-670" b="1">
                <a:latin typeface="宋体"/>
                <a:cs typeface="宋体"/>
              </a:rPr>
              <a:t> </a:t>
            </a:r>
            <a:r>
              <a:rPr dirty="0" sz="2400" b="1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b="1">
                <a:solidFill>
                  <a:srgbClr val="1609C5"/>
                </a:solidFill>
                <a:latin typeface="宋体"/>
                <a:cs typeface="宋体"/>
              </a:rPr>
              <a:t>1</a:t>
            </a:r>
            <a:r>
              <a:rPr dirty="0" sz="2400" b="1">
                <a:latin typeface="宋体"/>
                <a:cs typeface="宋体"/>
              </a:rPr>
              <a:t>的末端作</a:t>
            </a:r>
            <a:r>
              <a:rPr dirty="0" sz="2400" spc="-10" b="1">
                <a:latin typeface="宋体"/>
                <a:cs typeface="宋体"/>
              </a:rPr>
              <a:t>一 </a:t>
            </a:r>
            <a:r>
              <a:rPr dirty="0" sz="2400" b="1">
                <a:latin typeface="宋体"/>
                <a:cs typeface="宋体"/>
              </a:rPr>
              <a:t>个矢</a:t>
            </a:r>
            <a:r>
              <a:rPr dirty="0" sz="2400" spc="-10" b="1">
                <a:latin typeface="宋体"/>
                <a:cs typeface="宋体"/>
              </a:rPr>
              <a:t>量</a:t>
            </a:r>
            <a:r>
              <a:rPr dirty="0" sz="2400" spc="-675" b="1"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1609C5"/>
                </a:solidFill>
                <a:latin typeface="Times New Roman"/>
                <a:cs typeface="Times New Roman"/>
              </a:rPr>
              <a:t>Δ</a:t>
            </a:r>
            <a:r>
              <a:rPr dirty="0" sz="2400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sz="2400" spc="-80" i="1">
                <a:solidFill>
                  <a:srgbClr val="1609C5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宋体"/>
                <a:cs typeface="宋体"/>
              </a:rPr>
              <a:t>至末速度矢</a:t>
            </a:r>
            <a:r>
              <a:rPr dirty="0" sz="2400" spc="-10" b="1">
                <a:latin typeface="宋体"/>
                <a:cs typeface="宋体"/>
              </a:rPr>
              <a:t>量</a:t>
            </a:r>
            <a:r>
              <a:rPr dirty="0" sz="2400" spc="-620" b="1">
                <a:latin typeface="宋体"/>
                <a:cs typeface="宋体"/>
              </a:rPr>
              <a:t> </a:t>
            </a:r>
            <a:r>
              <a:rPr dirty="0" sz="2400" spc="-5" b="1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spc="-7" b="1">
                <a:solidFill>
                  <a:srgbClr val="1609C5"/>
                </a:solidFill>
                <a:latin typeface="宋体"/>
                <a:cs typeface="宋体"/>
              </a:rPr>
              <a:t>2</a:t>
            </a:r>
            <a:r>
              <a:rPr dirty="0" baseline="-17921" sz="2325" spc="-300" b="1">
                <a:solidFill>
                  <a:srgbClr val="1609C5"/>
                </a:solidFill>
                <a:latin typeface="宋体"/>
                <a:cs typeface="宋体"/>
              </a:rPr>
              <a:t> </a:t>
            </a:r>
            <a:r>
              <a:rPr dirty="0" sz="2400" b="1">
                <a:latin typeface="宋体"/>
                <a:cs typeface="宋体"/>
              </a:rPr>
              <a:t>的末端</a:t>
            </a:r>
            <a:r>
              <a:rPr dirty="0" sz="2400" spc="-10" b="1">
                <a:latin typeface="宋体"/>
                <a:cs typeface="宋体"/>
              </a:rPr>
              <a:t>，  </a:t>
            </a:r>
            <a:r>
              <a:rPr dirty="0" sz="2400" b="1">
                <a:latin typeface="宋体"/>
                <a:cs typeface="宋体"/>
              </a:rPr>
              <a:t>矢量</a:t>
            </a:r>
            <a:r>
              <a:rPr dirty="0" sz="2400" spc="-5" b="1">
                <a:solidFill>
                  <a:srgbClr val="1609C5"/>
                </a:solidFill>
                <a:latin typeface="Times New Roman"/>
                <a:cs typeface="Times New Roman"/>
              </a:rPr>
              <a:t>Δ</a:t>
            </a:r>
            <a:r>
              <a:rPr dirty="0" sz="2400" spc="-5" b="1" i="1">
                <a:solidFill>
                  <a:srgbClr val="1609C5"/>
                </a:solidFill>
                <a:latin typeface="Times New Roman"/>
                <a:cs typeface="Times New Roman"/>
              </a:rPr>
              <a:t>v</a:t>
            </a:r>
            <a:r>
              <a:rPr dirty="0" sz="2400" b="1">
                <a:latin typeface="宋体"/>
                <a:cs typeface="宋体"/>
              </a:rPr>
              <a:t>就是速度的变化量</a:t>
            </a:r>
            <a:r>
              <a:rPr dirty="0" sz="2400" spc="-10" b="1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862847" y="40612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76779" y="3981627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32" y="78600"/>
                </a:moveTo>
                <a:lnTo>
                  <a:pt x="0" y="24815"/>
                </a:lnTo>
                <a:lnTo>
                  <a:pt x="14185" y="0"/>
                </a:lnTo>
                <a:lnTo>
                  <a:pt x="108305" y="53797"/>
                </a:lnTo>
                <a:lnTo>
                  <a:pt x="94132" y="78600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331424" y="407512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63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445368" y="3995483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19" y="78600"/>
                </a:moveTo>
                <a:lnTo>
                  <a:pt x="0" y="24815"/>
                </a:lnTo>
                <a:lnTo>
                  <a:pt x="14173" y="0"/>
                </a:lnTo>
                <a:lnTo>
                  <a:pt x="108305" y="53797"/>
                </a:lnTo>
                <a:lnTo>
                  <a:pt x="94119" y="78600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44880" y="4449203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58824" y="4369561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19" y="78600"/>
                </a:moveTo>
                <a:lnTo>
                  <a:pt x="0" y="24803"/>
                </a:lnTo>
                <a:lnTo>
                  <a:pt x="14173" y="0"/>
                </a:lnTo>
                <a:lnTo>
                  <a:pt x="108305" y="53784"/>
                </a:lnTo>
                <a:lnTo>
                  <a:pt x="94119" y="78600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98526" y="516963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12457" y="5089994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32" y="78600"/>
                </a:moveTo>
                <a:lnTo>
                  <a:pt x="0" y="24815"/>
                </a:lnTo>
                <a:lnTo>
                  <a:pt x="14173" y="0"/>
                </a:lnTo>
                <a:lnTo>
                  <a:pt x="108305" y="53784"/>
                </a:lnTo>
                <a:lnTo>
                  <a:pt x="94132" y="78600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1024158" y="48232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1138090" y="4743627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32" y="78600"/>
                </a:moveTo>
                <a:lnTo>
                  <a:pt x="0" y="24815"/>
                </a:lnTo>
                <a:lnTo>
                  <a:pt x="14173" y="0"/>
                </a:lnTo>
                <a:lnTo>
                  <a:pt x="108305" y="53797"/>
                </a:lnTo>
                <a:lnTo>
                  <a:pt x="94132" y="78600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306191" y="519734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420123" y="5117706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32" y="78600"/>
                </a:moveTo>
                <a:lnTo>
                  <a:pt x="0" y="24815"/>
                </a:lnTo>
                <a:lnTo>
                  <a:pt x="14185" y="0"/>
                </a:lnTo>
                <a:lnTo>
                  <a:pt x="108305" y="53784"/>
                </a:lnTo>
                <a:lnTo>
                  <a:pt x="94132" y="78600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02080" y="554371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16024" y="5464073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19" y="78600"/>
                </a:moveTo>
                <a:lnTo>
                  <a:pt x="0" y="24803"/>
                </a:lnTo>
                <a:lnTo>
                  <a:pt x="14173" y="0"/>
                </a:lnTo>
                <a:lnTo>
                  <a:pt x="108305" y="53784"/>
                </a:lnTo>
                <a:lnTo>
                  <a:pt x="94119" y="78600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721824" y="555756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63" y="0"/>
                </a:lnTo>
              </a:path>
            </a:pathLst>
          </a:custGeom>
          <a:ln w="28587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835768" y="5477929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19" y="78600"/>
                </a:moveTo>
                <a:lnTo>
                  <a:pt x="0" y="24803"/>
                </a:lnTo>
                <a:lnTo>
                  <a:pt x="14173" y="0"/>
                </a:lnTo>
                <a:lnTo>
                  <a:pt x="108305" y="53784"/>
                </a:lnTo>
                <a:lnTo>
                  <a:pt x="94119" y="78600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200303" y="5890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1609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14234" y="5810427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32" y="78600"/>
                </a:moveTo>
                <a:lnTo>
                  <a:pt x="0" y="24815"/>
                </a:lnTo>
                <a:lnTo>
                  <a:pt x="14185" y="0"/>
                </a:lnTo>
                <a:lnTo>
                  <a:pt x="108305" y="53797"/>
                </a:lnTo>
                <a:lnTo>
                  <a:pt x="94132" y="78600"/>
                </a:lnTo>
                <a:close/>
              </a:path>
            </a:pathLst>
          </a:custGeom>
          <a:solidFill>
            <a:srgbClr val="160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54380" y="825893"/>
            <a:ext cx="3266440" cy="1335405"/>
          </a:xfrm>
          <a:prstGeom prst="rect">
            <a:avLst/>
          </a:prstGeom>
        </p:spPr>
        <p:txBody>
          <a:bodyPr wrap="square" lIns="0" tIns="240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分析速度的变化量</a:t>
            </a:r>
            <a:r>
              <a:rPr dirty="0" sz="2800" spc="-5" b="1">
                <a:solidFill>
                  <a:srgbClr val="1F2CA8"/>
                </a:solidFill>
                <a:latin typeface="Times New Roman"/>
                <a:cs typeface="Times New Roman"/>
              </a:rPr>
              <a:t>Δ</a:t>
            </a:r>
            <a:r>
              <a:rPr dirty="0" sz="2800" spc="-5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dirty="0" sz="2800" b="1">
                <a:latin typeface="黑体"/>
                <a:cs typeface="黑体"/>
              </a:rPr>
              <a:t>①在同一条直线上</a:t>
            </a:r>
            <a:r>
              <a:rPr dirty="0" sz="2800" spc="-20" b="1"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4760036" y="1625714"/>
            <a:ext cx="5503722" cy="4358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36813" y="2015439"/>
            <a:ext cx="4324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latin typeface="宋体"/>
                <a:cs typeface="宋体"/>
              </a:rPr>
              <a:t>∴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5473" y="239675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59113" y="1807476"/>
            <a:ext cx="12731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25" algn="l"/>
                <a:tab pos="1078865" algn="l"/>
              </a:tabLst>
            </a:pP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</a:t>
            </a: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200" spc="-65" b="1" i="1">
                <a:latin typeface="Times New Roman"/>
                <a:cs typeface="Times New Roman"/>
              </a:rPr>
              <a:t> </a:t>
            </a:r>
            <a:r>
              <a:rPr dirty="0" baseline="-32738" sz="4200" spc="-7" b="1" i="1">
                <a:latin typeface="Times New Roman"/>
                <a:cs typeface="Times New Roman"/>
              </a:rPr>
              <a:t>=</a:t>
            </a:r>
            <a:r>
              <a:rPr dirty="0" baseline="-32738" sz="4200" b="1" i="1">
                <a:latin typeface="Times New Roman"/>
                <a:cs typeface="Times New Roman"/>
              </a:rPr>
              <a:t>	</a:t>
            </a:r>
            <a:r>
              <a:rPr dirty="0" u="heavy" baseline="-2604" sz="4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5913" y="2142439"/>
            <a:ext cx="1841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9832" y="2879674"/>
            <a:ext cx="449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8092" y="295238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53487" y="2241786"/>
            <a:ext cx="1061720" cy="107188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74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AB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867410" algn="l"/>
              </a:tabLst>
            </a:pPr>
            <a:r>
              <a:rPr dirty="0" sz="2400" b="1">
                <a:latin typeface="Times New Roman"/>
                <a:cs typeface="Times New Roman"/>
              </a:rPr>
              <a:t>Δ</a:t>
            </a:r>
            <a:r>
              <a:rPr dirty="0" sz="3200" b="1" i="1">
                <a:latin typeface="Times New Roman"/>
                <a:cs typeface="Times New Roman"/>
              </a:rPr>
              <a:t>v</a:t>
            </a:r>
            <a:r>
              <a:rPr dirty="0" sz="3200" spc="-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u="heavy" baseline="26041" sz="4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endParaRPr baseline="26041" sz="4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8832" y="2926664"/>
            <a:ext cx="1841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1476" y="3480549"/>
            <a:ext cx="449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13936" y="38723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92676" y="3694226"/>
            <a:ext cx="1841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7138" y="3567226"/>
            <a:ext cx="276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4920" algn="l"/>
                <a:tab pos="1884680" algn="l"/>
                <a:tab pos="2407920" algn="l"/>
              </a:tabLst>
            </a:pPr>
            <a:r>
              <a:rPr dirty="0" sz="3200" spc="-10" b="1">
                <a:latin typeface="宋体"/>
                <a:cs typeface="宋体"/>
              </a:rPr>
              <a:t>∴</a:t>
            </a:r>
            <a:r>
              <a:rPr dirty="0" sz="3200" spc="-5" b="1">
                <a:latin typeface="宋体"/>
                <a:cs typeface="宋体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=	</a:t>
            </a:r>
            <a:r>
              <a:rPr dirty="0" u="heavy" baseline="38194" sz="3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</a:t>
            </a:r>
            <a:r>
              <a:rPr dirty="0" u="heavy" baseline="28645" sz="4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	</a:t>
            </a:r>
            <a:r>
              <a:rPr dirty="0" sz="2800" spc="-5" b="1" i="1">
                <a:latin typeface="Times New Roman"/>
                <a:cs typeface="Times New Roman"/>
              </a:rPr>
              <a:t>=	</a:t>
            </a:r>
            <a:r>
              <a:rPr dirty="0" baseline="26041" sz="4800" b="1" i="1">
                <a:latin typeface="Times New Roman"/>
                <a:cs typeface="Times New Roman"/>
              </a:rPr>
              <a:t>v</a:t>
            </a:r>
            <a:r>
              <a:rPr dirty="0" baseline="26041" sz="4800" spc="-397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·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9676" y="3740264"/>
            <a:ext cx="19558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37664" algn="l"/>
              </a:tabLst>
            </a:pPr>
            <a:r>
              <a:rPr dirty="0" sz="2400" b="1">
                <a:latin typeface="Times New Roman"/>
                <a:cs typeface="Times New Roman"/>
              </a:rPr>
              <a:t>Δ</a:t>
            </a:r>
            <a:r>
              <a:rPr dirty="0" sz="3200" b="1" i="1">
                <a:latin typeface="Times New Roman"/>
                <a:cs typeface="Times New Roman"/>
              </a:rPr>
              <a:t>t</a:t>
            </a:r>
            <a:r>
              <a:rPr dirty="0" sz="3200" b="1" i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Δ</a:t>
            </a:r>
            <a:r>
              <a:rPr dirty="0" sz="3200" b="1" i="1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713" y="4180001"/>
            <a:ext cx="46361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15" b="0">
                <a:latin typeface="思源黑体 CN Medium"/>
                <a:cs typeface="思源黑体 CN Medium"/>
              </a:rPr>
              <a:t>当</a:t>
            </a:r>
            <a:r>
              <a:rPr dirty="0" sz="2800" spc="5" b="0">
                <a:latin typeface="思源黑体 CN Medium"/>
                <a:cs typeface="思源黑体 CN Medium"/>
              </a:rPr>
              <a:t>△</a:t>
            </a:r>
            <a:r>
              <a:rPr dirty="0" sz="3200" spc="5" b="1" i="1">
                <a:latin typeface="Times New Roman"/>
                <a:cs typeface="Times New Roman"/>
              </a:rPr>
              <a:t>t</a:t>
            </a:r>
            <a:r>
              <a:rPr dirty="0" sz="3200" spc="-55" b="1" i="1">
                <a:latin typeface="Times New Roman"/>
                <a:cs typeface="Times New Roman"/>
              </a:rPr>
              <a:t> </a:t>
            </a:r>
            <a:r>
              <a:rPr dirty="0" sz="2800" spc="15" b="0">
                <a:latin typeface="思源黑体 CN Medium"/>
                <a:cs typeface="思源黑体 CN Medium"/>
              </a:rPr>
              <a:t>很小很小时</a:t>
            </a:r>
            <a:r>
              <a:rPr dirty="0" sz="2800" spc="-45" b="0">
                <a:latin typeface="思源黑体 CN Medium"/>
                <a:cs typeface="思源黑体 CN Medium"/>
              </a:rPr>
              <a:t>，</a:t>
            </a:r>
            <a:r>
              <a:rPr dirty="0" sz="2400" spc="-45" b="1">
                <a:latin typeface="Times New Roman"/>
                <a:cs typeface="Times New Roman"/>
              </a:rPr>
              <a:t>AB</a:t>
            </a:r>
            <a:r>
              <a:rPr dirty="0" sz="2800" spc="-45" b="0">
                <a:latin typeface="思源黑体 CN Medium"/>
                <a:cs typeface="思源黑体 CN Medium"/>
              </a:rPr>
              <a:t>=</a:t>
            </a:r>
            <a:r>
              <a:rPr dirty="0" sz="2400" spc="-45" b="1">
                <a:latin typeface="Times New Roman"/>
                <a:cs typeface="Times New Roman"/>
              </a:rPr>
              <a:t>AB</a:t>
            </a:r>
            <a:r>
              <a:rPr dirty="0" sz="2800" spc="-45" b="0">
                <a:latin typeface="思源黑体 CN Medium"/>
                <a:cs typeface="思源黑体 CN Medium"/>
              </a:rPr>
              <a:t>=</a:t>
            </a:r>
            <a:r>
              <a:rPr dirty="0" sz="2400" spc="-45" b="1">
                <a:latin typeface="Times New Roman"/>
                <a:cs typeface="Times New Roman"/>
              </a:rPr>
              <a:t>Δ</a:t>
            </a:r>
            <a:r>
              <a:rPr dirty="0" sz="2800" spc="-45" b="1" i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39286" y="436288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12538" y="4302112"/>
            <a:ext cx="303530" cy="76835"/>
          </a:xfrm>
          <a:custGeom>
            <a:avLst/>
            <a:gdLst/>
            <a:ahLst/>
            <a:cxnLst/>
            <a:rect l="l" t="t" r="r" b="b"/>
            <a:pathLst>
              <a:path w="303529" h="76835">
                <a:moveTo>
                  <a:pt x="13283" y="76326"/>
                </a:moveTo>
                <a:lnTo>
                  <a:pt x="72" y="62774"/>
                </a:lnTo>
                <a:lnTo>
                  <a:pt x="3949" y="58826"/>
                </a:lnTo>
                <a:lnTo>
                  <a:pt x="42747" y="29552"/>
                </a:lnTo>
                <a:lnTo>
                  <a:pt x="80771" y="11937"/>
                </a:lnTo>
                <a:lnTo>
                  <a:pt x="120459" y="2235"/>
                </a:lnTo>
                <a:lnTo>
                  <a:pt x="151218" y="0"/>
                </a:lnTo>
                <a:lnTo>
                  <a:pt x="161505" y="228"/>
                </a:lnTo>
                <a:lnTo>
                  <a:pt x="202691" y="6172"/>
                </a:lnTo>
                <a:lnTo>
                  <a:pt x="239793" y="19037"/>
                </a:lnTo>
                <a:lnTo>
                  <a:pt x="151218" y="19037"/>
                </a:lnTo>
                <a:lnTo>
                  <a:pt x="151447" y="19042"/>
                </a:lnTo>
                <a:lnTo>
                  <a:pt x="142892" y="19253"/>
                </a:lnTo>
                <a:lnTo>
                  <a:pt x="142303" y="19253"/>
                </a:lnTo>
                <a:lnTo>
                  <a:pt x="141924" y="19274"/>
                </a:lnTo>
                <a:lnTo>
                  <a:pt x="132498" y="19951"/>
                </a:lnTo>
                <a:lnTo>
                  <a:pt x="132637" y="19951"/>
                </a:lnTo>
                <a:lnTo>
                  <a:pt x="123189" y="21081"/>
                </a:lnTo>
                <a:lnTo>
                  <a:pt x="113968" y="22656"/>
                </a:lnTo>
                <a:lnTo>
                  <a:pt x="104723" y="24676"/>
                </a:lnTo>
                <a:lnTo>
                  <a:pt x="96148" y="27012"/>
                </a:lnTo>
                <a:lnTo>
                  <a:pt x="86626" y="30060"/>
                </a:lnTo>
                <a:lnTo>
                  <a:pt x="78219" y="33248"/>
                </a:lnTo>
                <a:lnTo>
                  <a:pt x="77749" y="33426"/>
                </a:lnTo>
                <a:lnTo>
                  <a:pt x="69478" y="37033"/>
                </a:lnTo>
                <a:lnTo>
                  <a:pt x="60520" y="41448"/>
                </a:lnTo>
                <a:lnTo>
                  <a:pt x="52031" y="46189"/>
                </a:lnTo>
                <a:lnTo>
                  <a:pt x="43915" y="51268"/>
                </a:lnTo>
                <a:lnTo>
                  <a:pt x="17064" y="72634"/>
                </a:lnTo>
                <a:lnTo>
                  <a:pt x="13283" y="76326"/>
                </a:lnTo>
                <a:close/>
              </a:path>
              <a:path w="303529" h="76835">
                <a:moveTo>
                  <a:pt x="151447" y="19042"/>
                </a:moveTo>
                <a:lnTo>
                  <a:pt x="151218" y="19037"/>
                </a:lnTo>
                <a:lnTo>
                  <a:pt x="151675" y="19037"/>
                </a:lnTo>
                <a:lnTo>
                  <a:pt x="151447" y="19042"/>
                </a:lnTo>
                <a:close/>
              </a:path>
              <a:path w="303529" h="76835">
                <a:moveTo>
                  <a:pt x="160894" y="19274"/>
                </a:moveTo>
                <a:lnTo>
                  <a:pt x="151447" y="19042"/>
                </a:lnTo>
                <a:lnTo>
                  <a:pt x="239806" y="19042"/>
                </a:lnTo>
                <a:lnTo>
                  <a:pt x="240289" y="19253"/>
                </a:lnTo>
                <a:lnTo>
                  <a:pt x="160591" y="19253"/>
                </a:lnTo>
                <a:lnTo>
                  <a:pt x="160894" y="19274"/>
                </a:lnTo>
                <a:close/>
              </a:path>
              <a:path w="303529" h="76835">
                <a:moveTo>
                  <a:pt x="141992" y="19275"/>
                </a:moveTo>
                <a:lnTo>
                  <a:pt x="142303" y="19253"/>
                </a:lnTo>
                <a:lnTo>
                  <a:pt x="142892" y="19253"/>
                </a:lnTo>
                <a:lnTo>
                  <a:pt x="141992" y="19275"/>
                </a:lnTo>
                <a:close/>
              </a:path>
              <a:path w="303529" h="76835">
                <a:moveTo>
                  <a:pt x="240348" y="19278"/>
                </a:moveTo>
                <a:lnTo>
                  <a:pt x="160980" y="19274"/>
                </a:lnTo>
                <a:lnTo>
                  <a:pt x="160591" y="19253"/>
                </a:lnTo>
                <a:lnTo>
                  <a:pt x="240289" y="19253"/>
                </a:lnTo>
                <a:close/>
              </a:path>
              <a:path w="303529" h="76835">
                <a:moveTo>
                  <a:pt x="241896" y="19951"/>
                </a:moveTo>
                <a:lnTo>
                  <a:pt x="170395" y="19951"/>
                </a:lnTo>
                <a:lnTo>
                  <a:pt x="160894" y="19274"/>
                </a:lnTo>
                <a:lnTo>
                  <a:pt x="161048" y="19278"/>
                </a:lnTo>
                <a:lnTo>
                  <a:pt x="240348" y="19278"/>
                </a:lnTo>
                <a:lnTo>
                  <a:pt x="241896" y="19951"/>
                </a:lnTo>
                <a:close/>
              </a:path>
              <a:path w="303529" h="76835">
                <a:moveTo>
                  <a:pt x="141946" y="19278"/>
                </a:moveTo>
                <a:close/>
              </a:path>
              <a:path w="303529" h="76835">
                <a:moveTo>
                  <a:pt x="132841" y="19927"/>
                </a:moveTo>
                <a:lnTo>
                  <a:pt x="133033" y="19913"/>
                </a:lnTo>
                <a:lnTo>
                  <a:pt x="132841" y="19927"/>
                </a:lnTo>
                <a:close/>
              </a:path>
              <a:path w="303529" h="76835">
                <a:moveTo>
                  <a:pt x="132637" y="19951"/>
                </a:moveTo>
                <a:lnTo>
                  <a:pt x="132498" y="19951"/>
                </a:lnTo>
                <a:lnTo>
                  <a:pt x="132841" y="19927"/>
                </a:lnTo>
                <a:lnTo>
                  <a:pt x="132637" y="19951"/>
                </a:lnTo>
                <a:close/>
              </a:path>
              <a:path w="303529" h="76835">
                <a:moveTo>
                  <a:pt x="244182" y="21081"/>
                </a:moveTo>
                <a:lnTo>
                  <a:pt x="179717" y="21081"/>
                </a:lnTo>
                <a:lnTo>
                  <a:pt x="170083" y="19929"/>
                </a:lnTo>
                <a:lnTo>
                  <a:pt x="170395" y="19951"/>
                </a:lnTo>
                <a:lnTo>
                  <a:pt x="241896" y="19951"/>
                </a:lnTo>
                <a:lnTo>
                  <a:pt x="244182" y="21081"/>
                </a:lnTo>
                <a:close/>
              </a:path>
              <a:path w="303529" h="76835">
                <a:moveTo>
                  <a:pt x="123423" y="21054"/>
                </a:moveTo>
                <a:lnTo>
                  <a:pt x="123634" y="21018"/>
                </a:lnTo>
                <a:lnTo>
                  <a:pt x="123423" y="21054"/>
                </a:lnTo>
                <a:close/>
              </a:path>
              <a:path w="303529" h="76835">
                <a:moveTo>
                  <a:pt x="247368" y="22656"/>
                </a:moveTo>
                <a:lnTo>
                  <a:pt x="188975" y="22656"/>
                </a:lnTo>
                <a:lnTo>
                  <a:pt x="188531" y="22567"/>
                </a:lnTo>
                <a:lnTo>
                  <a:pt x="179439" y="21048"/>
                </a:lnTo>
                <a:lnTo>
                  <a:pt x="179717" y="21081"/>
                </a:lnTo>
                <a:lnTo>
                  <a:pt x="244182" y="21081"/>
                </a:lnTo>
                <a:lnTo>
                  <a:pt x="247368" y="22656"/>
                </a:lnTo>
                <a:close/>
              </a:path>
              <a:path w="303529" h="76835">
                <a:moveTo>
                  <a:pt x="123257" y="21081"/>
                </a:moveTo>
                <a:lnTo>
                  <a:pt x="123423" y="21054"/>
                </a:lnTo>
                <a:lnTo>
                  <a:pt x="123257" y="21081"/>
                </a:lnTo>
                <a:close/>
              </a:path>
              <a:path w="303529" h="76835">
                <a:moveTo>
                  <a:pt x="114138" y="22619"/>
                </a:moveTo>
                <a:lnTo>
                  <a:pt x="114375" y="22567"/>
                </a:lnTo>
                <a:lnTo>
                  <a:pt x="114138" y="22619"/>
                </a:lnTo>
                <a:close/>
              </a:path>
              <a:path w="303529" h="76835">
                <a:moveTo>
                  <a:pt x="188809" y="22628"/>
                </a:moveTo>
                <a:lnTo>
                  <a:pt x="188448" y="22567"/>
                </a:lnTo>
                <a:lnTo>
                  <a:pt x="188809" y="22628"/>
                </a:lnTo>
                <a:close/>
              </a:path>
              <a:path w="303529" h="76835">
                <a:moveTo>
                  <a:pt x="113968" y="22656"/>
                </a:moveTo>
                <a:lnTo>
                  <a:pt x="114138" y="22619"/>
                </a:lnTo>
                <a:lnTo>
                  <a:pt x="113968" y="22656"/>
                </a:lnTo>
                <a:close/>
              </a:path>
              <a:path w="303529" h="76835">
                <a:moveTo>
                  <a:pt x="251390" y="24676"/>
                </a:moveTo>
                <a:lnTo>
                  <a:pt x="198170" y="24676"/>
                </a:lnTo>
                <a:lnTo>
                  <a:pt x="188809" y="22628"/>
                </a:lnTo>
                <a:lnTo>
                  <a:pt x="188975" y="22656"/>
                </a:lnTo>
                <a:lnTo>
                  <a:pt x="247368" y="22656"/>
                </a:lnTo>
                <a:lnTo>
                  <a:pt x="250913" y="24409"/>
                </a:lnTo>
                <a:lnTo>
                  <a:pt x="251390" y="24676"/>
                </a:lnTo>
                <a:close/>
              </a:path>
              <a:path w="303529" h="76835">
                <a:moveTo>
                  <a:pt x="105147" y="24583"/>
                </a:moveTo>
                <a:close/>
              </a:path>
              <a:path w="303529" h="76835">
                <a:moveTo>
                  <a:pt x="104804" y="24676"/>
                </a:moveTo>
                <a:lnTo>
                  <a:pt x="105147" y="24583"/>
                </a:lnTo>
                <a:lnTo>
                  <a:pt x="104804" y="24676"/>
                </a:lnTo>
                <a:close/>
              </a:path>
              <a:path w="303529" h="76835">
                <a:moveTo>
                  <a:pt x="255824" y="27152"/>
                </a:moveTo>
                <a:lnTo>
                  <a:pt x="207276" y="27152"/>
                </a:lnTo>
                <a:lnTo>
                  <a:pt x="206831" y="27012"/>
                </a:lnTo>
                <a:lnTo>
                  <a:pt x="197811" y="24597"/>
                </a:lnTo>
                <a:lnTo>
                  <a:pt x="198170" y="24676"/>
                </a:lnTo>
                <a:lnTo>
                  <a:pt x="251390" y="24676"/>
                </a:lnTo>
                <a:lnTo>
                  <a:pt x="255824" y="27152"/>
                </a:lnTo>
                <a:close/>
              </a:path>
              <a:path w="303529" h="76835">
                <a:moveTo>
                  <a:pt x="95630" y="27152"/>
                </a:moveTo>
                <a:lnTo>
                  <a:pt x="96062" y="27012"/>
                </a:lnTo>
                <a:lnTo>
                  <a:pt x="95630" y="27152"/>
                </a:lnTo>
                <a:close/>
              </a:path>
              <a:path w="303529" h="76835">
                <a:moveTo>
                  <a:pt x="207203" y="27132"/>
                </a:moveTo>
                <a:lnTo>
                  <a:pt x="206758" y="27012"/>
                </a:lnTo>
                <a:lnTo>
                  <a:pt x="207203" y="27132"/>
                </a:lnTo>
                <a:close/>
              </a:path>
              <a:path w="303529" h="76835">
                <a:moveTo>
                  <a:pt x="260978" y="30060"/>
                </a:moveTo>
                <a:lnTo>
                  <a:pt x="216267" y="30060"/>
                </a:lnTo>
                <a:lnTo>
                  <a:pt x="207203" y="27132"/>
                </a:lnTo>
                <a:lnTo>
                  <a:pt x="255824" y="27152"/>
                </a:lnTo>
                <a:lnTo>
                  <a:pt x="260552" y="29794"/>
                </a:lnTo>
                <a:lnTo>
                  <a:pt x="260978" y="30060"/>
                </a:lnTo>
                <a:close/>
              </a:path>
              <a:path w="303529" h="76835">
                <a:moveTo>
                  <a:pt x="86822" y="29997"/>
                </a:moveTo>
                <a:lnTo>
                  <a:pt x="87058" y="29908"/>
                </a:lnTo>
                <a:lnTo>
                  <a:pt x="86822" y="29997"/>
                </a:lnTo>
                <a:close/>
              </a:path>
              <a:path w="303529" h="76835">
                <a:moveTo>
                  <a:pt x="86654" y="30060"/>
                </a:moveTo>
                <a:lnTo>
                  <a:pt x="86822" y="29997"/>
                </a:lnTo>
                <a:lnTo>
                  <a:pt x="86654" y="30060"/>
                </a:lnTo>
                <a:close/>
              </a:path>
              <a:path w="303529" h="76835">
                <a:moveTo>
                  <a:pt x="266356" y="33426"/>
                </a:moveTo>
                <a:lnTo>
                  <a:pt x="225145" y="33426"/>
                </a:lnTo>
                <a:lnTo>
                  <a:pt x="224713" y="33248"/>
                </a:lnTo>
                <a:lnTo>
                  <a:pt x="216071" y="29997"/>
                </a:lnTo>
                <a:lnTo>
                  <a:pt x="216267" y="30060"/>
                </a:lnTo>
                <a:lnTo>
                  <a:pt x="260978" y="30060"/>
                </a:lnTo>
                <a:lnTo>
                  <a:pt x="266356" y="33426"/>
                </a:lnTo>
                <a:close/>
              </a:path>
              <a:path w="303529" h="76835">
                <a:moveTo>
                  <a:pt x="77924" y="33360"/>
                </a:moveTo>
                <a:lnTo>
                  <a:pt x="78180" y="33248"/>
                </a:lnTo>
                <a:lnTo>
                  <a:pt x="77924" y="33360"/>
                </a:lnTo>
                <a:close/>
              </a:path>
              <a:path w="303529" h="76835">
                <a:moveTo>
                  <a:pt x="224969" y="33360"/>
                </a:moveTo>
                <a:lnTo>
                  <a:pt x="224674" y="33248"/>
                </a:lnTo>
                <a:lnTo>
                  <a:pt x="224969" y="33360"/>
                </a:lnTo>
                <a:close/>
              </a:path>
              <a:path w="303529" h="76835">
                <a:moveTo>
                  <a:pt x="77772" y="33426"/>
                </a:moveTo>
                <a:lnTo>
                  <a:pt x="77924" y="33360"/>
                </a:lnTo>
                <a:lnTo>
                  <a:pt x="77772" y="33426"/>
                </a:lnTo>
                <a:close/>
              </a:path>
              <a:path w="303529" h="76835">
                <a:moveTo>
                  <a:pt x="272148" y="37236"/>
                </a:moveTo>
                <a:lnTo>
                  <a:pt x="233882" y="37236"/>
                </a:lnTo>
                <a:lnTo>
                  <a:pt x="233463" y="37033"/>
                </a:lnTo>
                <a:lnTo>
                  <a:pt x="224969" y="33360"/>
                </a:lnTo>
                <a:lnTo>
                  <a:pt x="225145" y="33426"/>
                </a:lnTo>
                <a:lnTo>
                  <a:pt x="266356" y="33426"/>
                </a:lnTo>
                <a:lnTo>
                  <a:pt x="269582" y="35445"/>
                </a:lnTo>
                <a:lnTo>
                  <a:pt x="272148" y="37236"/>
                </a:lnTo>
                <a:close/>
              </a:path>
              <a:path w="303529" h="76835">
                <a:moveTo>
                  <a:pt x="69187" y="37160"/>
                </a:moveTo>
                <a:lnTo>
                  <a:pt x="69443" y="37033"/>
                </a:lnTo>
                <a:lnTo>
                  <a:pt x="69187" y="37160"/>
                </a:lnTo>
                <a:close/>
              </a:path>
              <a:path w="303529" h="76835">
                <a:moveTo>
                  <a:pt x="233811" y="37205"/>
                </a:moveTo>
                <a:lnTo>
                  <a:pt x="233415" y="37033"/>
                </a:lnTo>
                <a:lnTo>
                  <a:pt x="233811" y="37205"/>
                </a:lnTo>
                <a:close/>
              </a:path>
              <a:path w="303529" h="76835">
                <a:moveTo>
                  <a:pt x="69032" y="37236"/>
                </a:moveTo>
                <a:lnTo>
                  <a:pt x="69187" y="37160"/>
                </a:lnTo>
                <a:lnTo>
                  <a:pt x="69032" y="37236"/>
                </a:lnTo>
                <a:close/>
              </a:path>
              <a:path w="303529" h="76835">
                <a:moveTo>
                  <a:pt x="278243" y="41490"/>
                </a:moveTo>
                <a:lnTo>
                  <a:pt x="242468" y="41490"/>
                </a:lnTo>
                <a:lnTo>
                  <a:pt x="242048" y="41262"/>
                </a:lnTo>
                <a:lnTo>
                  <a:pt x="233811" y="37205"/>
                </a:lnTo>
                <a:lnTo>
                  <a:pt x="272148" y="37236"/>
                </a:lnTo>
                <a:lnTo>
                  <a:pt x="278243" y="41490"/>
                </a:lnTo>
                <a:close/>
              </a:path>
              <a:path w="303529" h="76835">
                <a:moveTo>
                  <a:pt x="242383" y="41448"/>
                </a:moveTo>
                <a:lnTo>
                  <a:pt x="242006" y="41262"/>
                </a:lnTo>
                <a:lnTo>
                  <a:pt x="242383" y="41448"/>
                </a:lnTo>
                <a:close/>
              </a:path>
              <a:path w="303529" h="76835">
                <a:moveTo>
                  <a:pt x="60721" y="41350"/>
                </a:moveTo>
                <a:lnTo>
                  <a:pt x="60858" y="41275"/>
                </a:lnTo>
                <a:lnTo>
                  <a:pt x="60721" y="41350"/>
                </a:lnTo>
                <a:close/>
              </a:path>
              <a:path w="303529" h="76835">
                <a:moveTo>
                  <a:pt x="60470" y="41490"/>
                </a:moveTo>
                <a:lnTo>
                  <a:pt x="60721" y="41350"/>
                </a:lnTo>
                <a:lnTo>
                  <a:pt x="60470" y="41490"/>
                </a:lnTo>
                <a:close/>
              </a:path>
              <a:path w="303529" h="76835">
                <a:moveTo>
                  <a:pt x="284312" y="46189"/>
                </a:moveTo>
                <a:lnTo>
                  <a:pt x="250875" y="46189"/>
                </a:lnTo>
                <a:lnTo>
                  <a:pt x="242383" y="41448"/>
                </a:lnTo>
                <a:lnTo>
                  <a:pt x="278243" y="41490"/>
                </a:lnTo>
                <a:lnTo>
                  <a:pt x="284312" y="46189"/>
                </a:lnTo>
                <a:close/>
              </a:path>
              <a:path w="303529" h="76835">
                <a:moveTo>
                  <a:pt x="52216" y="46087"/>
                </a:moveTo>
                <a:lnTo>
                  <a:pt x="52437" y="45948"/>
                </a:lnTo>
                <a:lnTo>
                  <a:pt x="52216" y="46087"/>
                </a:lnTo>
                <a:close/>
              </a:path>
              <a:path w="303529" h="76835">
                <a:moveTo>
                  <a:pt x="290645" y="51333"/>
                </a:moveTo>
                <a:lnTo>
                  <a:pt x="259079" y="51333"/>
                </a:lnTo>
                <a:lnTo>
                  <a:pt x="258685" y="51066"/>
                </a:lnTo>
                <a:lnTo>
                  <a:pt x="250567" y="46017"/>
                </a:lnTo>
                <a:lnTo>
                  <a:pt x="250875" y="46189"/>
                </a:lnTo>
                <a:lnTo>
                  <a:pt x="284312" y="46189"/>
                </a:lnTo>
                <a:lnTo>
                  <a:pt x="286816" y="48132"/>
                </a:lnTo>
                <a:lnTo>
                  <a:pt x="290645" y="51333"/>
                </a:lnTo>
                <a:close/>
              </a:path>
              <a:path w="303529" h="76835">
                <a:moveTo>
                  <a:pt x="52051" y="46189"/>
                </a:moveTo>
                <a:lnTo>
                  <a:pt x="52216" y="46087"/>
                </a:lnTo>
                <a:lnTo>
                  <a:pt x="52051" y="46189"/>
                </a:lnTo>
                <a:close/>
              </a:path>
              <a:path w="303529" h="76835">
                <a:moveTo>
                  <a:pt x="258975" y="51268"/>
                </a:moveTo>
                <a:lnTo>
                  <a:pt x="258652" y="51066"/>
                </a:lnTo>
                <a:lnTo>
                  <a:pt x="258975" y="51268"/>
                </a:lnTo>
                <a:close/>
              </a:path>
              <a:path w="303529" h="76835">
                <a:moveTo>
                  <a:pt x="44096" y="51157"/>
                </a:moveTo>
                <a:close/>
              </a:path>
              <a:path w="303529" h="76835">
                <a:moveTo>
                  <a:pt x="43844" y="51333"/>
                </a:moveTo>
                <a:lnTo>
                  <a:pt x="44096" y="51157"/>
                </a:lnTo>
                <a:lnTo>
                  <a:pt x="43844" y="51333"/>
                </a:lnTo>
                <a:close/>
              </a:path>
              <a:path w="303529" h="76835">
                <a:moveTo>
                  <a:pt x="296898" y="56921"/>
                </a:moveTo>
                <a:lnTo>
                  <a:pt x="267093" y="56921"/>
                </a:lnTo>
                <a:lnTo>
                  <a:pt x="258975" y="51268"/>
                </a:lnTo>
                <a:lnTo>
                  <a:pt x="290645" y="51333"/>
                </a:lnTo>
                <a:lnTo>
                  <a:pt x="295096" y="55244"/>
                </a:lnTo>
                <a:lnTo>
                  <a:pt x="296898" y="56921"/>
                </a:lnTo>
                <a:close/>
              </a:path>
              <a:path w="303529" h="76835">
                <a:moveTo>
                  <a:pt x="36017" y="56792"/>
                </a:moveTo>
                <a:lnTo>
                  <a:pt x="36194" y="56654"/>
                </a:lnTo>
                <a:lnTo>
                  <a:pt x="36017" y="56792"/>
                </a:lnTo>
                <a:close/>
              </a:path>
              <a:path w="303529" h="76835">
                <a:moveTo>
                  <a:pt x="302622" y="62966"/>
                </a:moveTo>
                <a:lnTo>
                  <a:pt x="274878" y="62966"/>
                </a:lnTo>
                <a:lnTo>
                  <a:pt x="266767" y="56694"/>
                </a:lnTo>
                <a:lnTo>
                  <a:pt x="267093" y="56921"/>
                </a:lnTo>
                <a:lnTo>
                  <a:pt x="296911" y="56934"/>
                </a:lnTo>
                <a:lnTo>
                  <a:pt x="299122" y="58991"/>
                </a:lnTo>
                <a:lnTo>
                  <a:pt x="302907" y="62674"/>
                </a:lnTo>
                <a:lnTo>
                  <a:pt x="302622" y="62966"/>
                </a:lnTo>
                <a:close/>
              </a:path>
              <a:path w="303529" h="76835">
                <a:moveTo>
                  <a:pt x="35833" y="56934"/>
                </a:moveTo>
                <a:lnTo>
                  <a:pt x="36017" y="56792"/>
                </a:lnTo>
                <a:lnTo>
                  <a:pt x="35833" y="56934"/>
                </a:lnTo>
                <a:close/>
              </a:path>
              <a:path w="303529" h="76835">
                <a:moveTo>
                  <a:pt x="28114" y="62912"/>
                </a:moveTo>
                <a:lnTo>
                  <a:pt x="28307" y="62750"/>
                </a:lnTo>
                <a:lnTo>
                  <a:pt x="28114" y="62912"/>
                </a:lnTo>
                <a:close/>
              </a:path>
              <a:path w="303529" h="76835">
                <a:moveTo>
                  <a:pt x="299589" y="66078"/>
                </a:moveTo>
                <a:lnTo>
                  <a:pt x="278586" y="66078"/>
                </a:lnTo>
                <a:lnTo>
                  <a:pt x="274630" y="62774"/>
                </a:lnTo>
                <a:lnTo>
                  <a:pt x="274878" y="62966"/>
                </a:lnTo>
                <a:lnTo>
                  <a:pt x="302622" y="62966"/>
                </a:lnTo>
                <a:lnTo>
                  <a:pt x="299589" y="66078"/>
                </a:lnTo>
                <a:close/>
              </a:path>
              <a:path w="303529" h="76835">
                <a:moveTo>
                  <a:pt x="28035" y="62979"/>
                </a:moveTo>
                <a:close/>
              </a:path>
              <a:path w="303529" h="76835">
                <a:moveTo>
                  <a:pt x="293039" y="72796"/>
                </a:moveTo>
                <a:lnTo>
                  <a:pt x="286003" y="72796"/>
                </a:lnTo>
                <a:lnTo>
                  <a:pt x="282142" y="69214"/>
                </a:lnTo>
                <a:lnTo>
                  <a:pt x="278396" y="65925"/>
                </a:lnTo>
                <a:lnTo>
                  <a:pt x="278586" y="66078"/>
                </a:lnTo>
                <a:lnTo>
                  <a:pt x="299589" y="66078"/>
                </a:lnTo>
                <a:lnTo>
                  <a:pt x="293039" y="72796"/>
                </a:lnTo>
                <a:close/>
              </a:path>
              <a:path w="303529" h="76835">
                <a:moveTo>
                  <a:pt x="24416" y="66010"/>
                </a:moveTo>
                <a:close/>
              </a:path>
              <a:path w="303529" h="76835">
                <a:moveTo>
                  <a:pt x="24324" y="66090"/>
                </a:moveTo>
                <a:close/>
              </a:path>
              <a:path w="303529" h="76835">
                <a:moveTo>
                  <a:pt x="20573" y="69392"/>
                </a:moveTo>
                <a:lnTo>
                  <a:pt x="20751" y="69227"/>
                </a:lnTo>
                <a:lnTo>
                  <a:pt x="20573" y="69392"/>
                </a:lnTo>
                <a:close/>
              </a:path>
              <a:path w="303529" h="76835">
                <a:moveTo>
                  <a:pt x="16903" y="72796"/>
                </a:moveTo>
                <a:lnTo>
                  <a:pt x="17068" y="72631"/>
                </a:lnTo>
                <a:lnTo>
                  <a:pt x="16903" y="72796"/>
                </a:lnTo>
                <a:close/>
              </a:path>
              <a:path w="303529" h="76835">
                <a:moveTo>
                  <a:pt x="289610" y="76314"/>
                </a:moveTo>
                <a:lnTo>
                  <a:pt x="285829" y="72634"/>
                </a:lnTo>
                <a:lnTo>
                  <a:pt x="286003" y="72796"/>
                </a:lnTo>
                <a:lnTo>
                  <a:pt x="293039" y="72796"/>
                </a:lnTo>
                <a:lnTo>
                  <a:pt x="289610" y="76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188724" y="4891011"/>
            <a:ext cx="4749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200" b="0">
                <a:latin typeface="思源黑体 CN Medium"/>
                <a:cs typeface="思源黑体 CN Medium"/>
              </a:rPr>
              <a:t>=</a:t>
            </a:r>
            <a:r>
              <a:rPr dirty="0" sz="2800" b="0">
                <a:latin typeface="思源黑体 CN Medium"/>
                <a:cs typeface="思源黑体 CN Medium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14154" y="487704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272169" y="4702099"/>
            <a:ext cx="26962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6041" sz="4800" spc="-15" b="1">
                <a:latin typeface="宋体"/>
                <a:cs typeface="宋体"/>
              </a:rPr>
              <a:t>∴</a:t>
            </a:r>
            <a:r>
              <a:rPr dirty="0" u="heavy" sz="3200" spc="-1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baseline="-29761" sz="4200" spc="-300" b="0">
                <a:latin typeface="思源黑体 CN Medium"/>
                <a:cs typeface="思源黑体 CN Medium"/>
              </a:rPr>
              <a:t>=</a:t>
            </a:r>
            <a:r>
              <a:rPr dirty="0" u="heavy" sz="2800" spc="-200" b="0">
                <a:uFill>
                  <a:solidFill>
                    <a:srgbClr val="000000"/>
                  </a:solidFill>
                </a:uFill>
                <a:latin typeface="思源黑体 CN Medium"/>
                <a:cs typeface="思源黑体 CN Medium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baseline="-29761" sz="4200" spc="-300" b="0">
                <a:latin typeface="思源黑体 CN Medium"/>
                <a:cs typeface="思源黑体 CN Medium"/>
              </a:rPr>
              <a:t>=</a:t>
            </a:r>
            <a:r>
              <a:rPr dirty="0" baseline="-29761" sz="4200" spc="254" b="0">
                <a:latin typeface="思源黑体 CN Medium"/>
                <a:cs typeface="思源黑体 CN Medium"/>
              </a:rPr>
              <a:t> </a:t>
            </a:r>
            <a:r>
              <a:rPr dirty="0" u="heavy" baseline="3472" sz="3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</a:t>
            </a:r>
            <a:r>
              <a:rPr dirty="0" u="heavy" baseline="2604" sz="4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endParaRPr baseline="2604" sz="4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9694" y="5064048"/>
            <a:ext cx="20828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1065" algn="l"/>
                <a:tab pos="1764664" algn="l"/>
              </a:tabLst>
            </a:pPr>
            <a:r>
              <a:rPr dirty="0" sz="2400" b="1">
                <a:latin typeface="Times New Roman"/>
                <a:cs typeface="Times New Roman"/>
              </a:rPr>
              <a:t>Δ</a:t>
            </a:r>
            <a:r>
              <a:rPr dirty="0" sz="3200" b="1" i="1">
                <a:latin typeface="Times New Roman"/>
                <a:cs typeface="Times New Roman"/>
              </a:rPr>
              <a:t>t</a:t>
            </a:r>
            <a:r>
              <a:rPr dirty="0" sz="3200" b="1" i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Δ</a:t>
            </a:r>
            <a:r>
              <a:rPr dirty="0" sz="3200" b="1" i="1">
                <a:latin typeface="Times New Roman"/>
                <a:cs typeface="Times New Roman"/>
              </a:rPr>
              <a:t>t</a:t>
            </a:r>
            <a:r>
              <a:rPr dirty="0" sz="3200" b="1" i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Δ</a:t>
            </a:r>
            <a:r>
              <a:rPr dirty="0" sz="3200" b="1" i="1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55707" y="4830546"/>
            <a:ext cx="302895" cy="76835"/>
          </a:xfrm>
          <a:custGeom>
            <a:avLst/>
            <a:gdLst/>
            <a:ahLst/>
            <a:cxnLst/>
            <a:rect l="l" t="t" r="r" b="b"/>
            <a:pathLst>
              <a:path w="302895" h="76835">
                <a:moveTo>
                  <a:pt x="13283" y="76339"/>
                </a:moveTo>
                <a:lnTo>
                  <a:pt x="48" y="62763"/>
                </a:lnTo>
                <a:lnTo>
                  <a:pt x="3936" y="58839"/>
                </a:lnTo>
                <a:lnTo>
                  <a:pt x="42735" y="29565"/>
                </a:lnTo>
                <a:lnTo>
                  <a:pt x="80366" y="12090"/>
                </a:lnTo>
                <a:lnTo>
                  <a:pt x="121008" y="2171"/>
                </a:lnTo>
                <a:lnTo>
                  <a:pt x="151218" y="0"/>
                </a:lnTo>
                <a:lnTo>
                  <a:pt x="161950" y="253"/>
                </a:lnTo>
                <a:lnTo>
                  <a:pt x="202679" y="6184"/>
                </a:lnTo>
                <a:lnTo>
                  <a:pt x="239820" y="19050"/>
                </a:lnTo>
                <a:lnTo>
                  <a:pt x="151218" y="19050"/>
                </a:lnTo>
                <a:lnTo>
                  <a:pt x="151440" y="19055"/>
                </a:lnTo>
                <a:lnTo>
                  <a:pt x="141846" y="19278"/>
                </a:lnTo>
                <a:lnTo>
                  <a:pt x="142124" y="19278"/>
                </a:lnTo>
                <a:lnTo>
                  <a:pt x="132486" y="19964"/>
                </a:lnTo>
                <a:lnTo>
                  <a:pt x="132624" y="19964"/>
                </a:lnTo>
                <a:lnTo>
                  <a:pt x="123177" y="21094"/>
                </a:lnTo>
                <a:lnTo>
                  <a:pt x="114445" y="22580"/>
                </a:lnTo>
                <a:lnTo>
                  <a:pt x="113918" y="22669"/>
                </a:lnTo>
                <a:lnTo>
                  <a:pt x="104830" y="24664"/>
                </a:lnTo>
                <a:lnTo>
                  <a:pt x="96135" y="27025"/>
                </a:lnTo>
                <a:lnTo>
                  <a:pt x="86613" y="30073"/>
                </a:lnTo>
                <a:lnTo>
                  <a:pt x="77759" y="33439"/>
                </a:lnTo>
                <a:lnTo>
                  <a:pt x="69020" y="37249"/>
                </a:lnTo>
                <a:lnTo>
                  <a:pt x="60888" y="41275"/>
                </a:lnTo>
                <a:lnTo>
                  <a:pt x="52038" y="46202"/>
                </a:lnTo>
                <a:lnTo>
                  <a:pt x="43802" y="51346"/>
                </a:lnTo>
                <a:lnTo>
                  <a:pt x="36219" y="56654"/>
                </a:lnTo>
                <a:lnTo>
                  <a:pt x="28022" y="62991"/>
                </a:lnTo>
                <a:lnTo>
                  <a:pt x="24297" y="66103"/>
                </a:lnTo>
                <a:lnTo>
                  <a:pt x="20561" y="69392"/>
                </a:lnTo>
                <a:lnTo>
                  <a:pt x="16890" y="72809"/>
                </a:lnTo>
                <a:lnTo>
                  <a:pt x="13283" y="76339"/>
                </a:lnTo>
                <a:close/>
              </a:path>
              <a:path w="302895" h="76835">
                <a:moveTo>
                  <a:pt x="151440" y="19055"/>
                </a:moveTo>
                <a:lnTo>
                  <a:pt x="151218" y="19050"/>
                </a:lnTo>
                <a:lnTo>
                  <a:pt x="151663" y="19050"/>
                </a:lnTo>
                <a:lnTo>
                  <a:pt x="151440" y="19055"/>
                </a:lnTo>
                <a:close/>
              </a:path>
              <a:path w="302895" h="76835">
                <a:moveTo>
                  <a:pt x="240349" y="19278"/>
                </a:moveTo>
                <a:lnTo>
                  <a:pt x="160578" y="19265"/>
                </a:lnTo>
                <a:lnTo>
                  <a:pt x="151440" y="19055"/>
                </a:lnTo>
                <a:lnTo>
                  <a:pt x="239832" y="19055"/>
                </a:lnTo>
                <a:lnTo>
                  <a:pt x="240349" y="19278"/>
                </a:lnTo>
                <a:close/>
              </a:path>
              <a:path w="302895" h="76835">
                <a:moveTo>
                  <a:pt x="142260" y="19268"/>
                </a:moveTo>
                <a:lnTo>
                  <a:pt x="142391" y="19265"/>
                </a:lnTo>
                <a:lnTo>
                  <a:pt x="142260" y="19268"/>
                </a:lnTo>
                <a:close/>
              </a:path>
              <a:path w="302895" h="76835">
                <a:moveTo>
                  <a:pt x="142124" y="19278"/>
                </a:moveTo>
                <a:lnTo>
                  <a:pt x="141846" y="19278"/>
                </a:lnTo>
                <a:lnTo>
                  <a:pt x="142260" y="19268"/>
                </a:lnTo>
                <a:lnTo>
                  <a:pt x="142124" y="19278"/>
                </a:lnTo>
                <a:close/>
              </a:path>
              <a:path w="302895" h="76835">
                <a:moveTo>
                  <a:pt x="241875" y="19964"/>
                </a:moveTo>
                <a:lnTo>
                  <a:pt x="170395" y="19964"/>
                </a:lnTo>
                <a:lnTo>
                  <a:pt x="160621" y="19268"/>
                </a:lnTo>
                <a:lnTo>
                  <a:pt x="161035" y="19278"/>
                </a:lnTo>
                <a:lnTo>
                  <a:pt x="240349" y="19278"/>
                </a:lnTo>
                <a:lnTo>
                  <a:pt x="241464" y="19761"/>
                </a:lnTo>
                <a:lnTo>
                  <a:pt x="241875" y="19964"/>
                </a:lnTo>
                <a:close/>
              </a:path>
              <a:path w="302895" h="76835">
                <a:moveTo>
                  <a:pt x="132828" y="19940"/>
                </a:moveTo>
                <a:lnTo>
                  <a:pt x="133021" y="19926"/>
                </a:lnTo>
                <a:lnTo>
                  <a:pt x="132828" y="19940"/>
                </a:lnTo>
                <a:close/>
              </a:path>
              <a:path w="302895" h="76835">
                <a:moveTo>
                  <a:pt x="132624" y="19964"/>
                </a:moveTo>
                <a:lnTo>
                  <a:pt x="132486" y="19964"/>
                </a:lnTo>
                <a:lnTo>
                  <a:pt x="132828" y="19940"/>
                </a:lnTo>
                <a:lnTo>
                  <a:pt x="132624" y="19964"/>
                </a:lnTo>
                <a:close/>
              </a:path>
              <a:path w="302895" h="76835">
                <a:moveTo>
                  <a:pt x="244159" y="21094"/>
                </a:moveTo>
                <a:lnTo>
                  <a:pt x="179704" y="21094"/>
                </a:lnTo>
                <a:lnTo>
                  <a:pt x="170053" y="19940"/>
                </a:lnTo>
                <a:lnTo>
                  <a:pt x="170395" y="19964"/>
                </a:lnTo>
                <a:lnTo>
                  <a:pt x="241875" y="19964"/>
                </a:lnTo>
                <a:lnTo>
                  <a:pt x="244159" y="21094"/>
                </a:lnTo>
                <a:close/>
              </a:path>
              <a:path w="302895" h="76835">
                <a:moveTo>
                  <a:pt x="123411" y="21066"/>
                </a:moveTo>
                <a:lnTo>
                  <a:pt x="123621" y="21031"/>
                </a:lnTo>
                <a:lnTo>
                  <a:pt x="123411" y="21066"/>
                </a:lnTo>
                <a:close/>
              </a:path>
              <a:path w="302895" h="76835">
                <a:moveTo>
                  <a:pt x="123245" y="21094"/>
                </a:moveTo>
                <a:lnTo>
                  <a:pt x="123411" y="21066"/>
                </a:lnTo>
                <a:lnTo>
                  <a:pt x="123245" y="21094"/>
                </a:lnTo>
                <a:close/>
              </a:path>
              <a:path w="302895" h="76835">
                <a:moveTo>
                  <a:pt x="247341" y="22669"/>
                </a:moveTo>
                <a:lnTo>
                  <a:pt x="188963" y="22669"/>
                </a:lnTo>
                <a:lnTo>
                  <a:pt x="188518" y="22580"/>
                </a:lnTo>
                <a:lnTo>
                  <a:pt x="179469" y="21066"/>
                </a:lnTo>
                <a:lnTo>
                  <a:pt x="179704" y="21094"/>
                </a:lnTo>
                <a:lnTo>
                  <a:pt x="244159" y="21094"/>
                </a:lnTo>
                <a:lnTo>
                  <a:pt x="247341" y="22669"/>
                </a:lnTo>
                <a:close/>
              </a:path>
              <a:path w="302895" h="76835">
                <a:moveTo>
                  <a:pt x="114085" y="22641"/>
                </a:moveTo>
                <a:lnTo>
                  <a:pt x="114363" y="22580"/>
                </a:lnTo>
                <a:lnTo>
                  <a:pt x="114085" y="22641"/>
                </a:lnTo>
                <a:close/>
              </a:path>
              <a:path w="302895" h="76835">
                <a:moveTo>
                  <a:pt x="188796" y="22641"/>
                </a:moveTo>
                <a:lnTo>
                  <a:pt x="188436" y="22580"/>
                </a:lnTo>
                <a:lnTo>
                  <a:pt x="188796" y="22641"/>
                </a:lnTo>
                <a:close/>
              </a:path>
              <a:path w="302895" h="76835">
                <a:moveTo>
                  <a:pt x="113956" y="22669"/>
                </a:moveTo>
                <a:lnTo>
                  <a:pt x="114085" y="22641"/>
                </a:lnTo>
                <a:lnTo>
                  <a:pt x="113956" y="22669"/>
                </a:lnTo>
                <a:close/>
              </a:path>
              <a:path w="302895" h="76835">
                <a:moveTo>
                  <a:pt x="251410" y="24688"/>
                </a:moveTo>
                <a:lnTo>
                  <a:pt x="198157" y="24688"/>
                </a:lnTo>
                <a:lnTo>
                  <a:pt x="197713" y="24574"/>
                </a:lnTo>
                <a:lnTo>
                  <a:pt x="188796" y="22641"/>
                </a:lnTo>
                <a:lnTo>
                  <a:pt x="188963" y="22669"/>
                </a:lnTo>
                <a:lnTo>
                  <a:pt x="247341" y="22669"/>
                </a:lnTo>
                <a:lnTo>
                  <a:pt x="251410" y="24688"/>
                </a:lnTo>
                <a:close/>
              </a:path>
              <a:path w="302895" h="76835">
                <a:moveTo>
                  <a:pt x="105082" y="24610"/>
                </a:moveTo>
                <a:close/>
              </a:path>
              <a:path w="302895" h="76835">
                <a:moveTo>
                  <a:pt x="104792" y="24688"/>
                </a:moveTo>
                <a:lnTo>
                  <a:pt x="105082" y="24610"/>
                </a:lnTo>
                <a:lnTo>
                  <a:pt x="104792" y="24688"/>
                </a:lnTo>
                <a:close/>
              </a:path>
              <a:path w="302895" h="76835">
                <a:moveTo>
                  <a:pt x="255822" y="27152"/>
                </a:moveTo>
                <a:lnTo>
                  <a:pt x="207241" y="27146"/>
                </a:lnTo>
                <a:lnTo>
                  <a:pt x="198046" y="24664"/>
                </a:lnTo>
                <a:lnTo>
                  <a:pt x="251410" y="24688"/>
                </a:lnTo>
                <a:lnTo>
                  <a:pt x="255822" y="27152"/>
                </a:lnTo>
                <a:close/>
              </a:path>
              <a:path w="302895" h="76835">
                <a:moveTo>
                  <a:pt x="95688" y="27146"/>
                </a:moveTo>
                <a:lnTo>
                  <a:pt x="96062" y="27025"/>
                </a:lnTo>
                <a:lnTo>
                  <a:pt x="95688" y="27146"/>
                </a:lnTo>
                <a:close/>
              </a:path>
              <a:path w="302895" h="76835">
                <a:moveTo>
                  <a:pt x="260998" y="30073"/>
                </a:moveTo>
                <a:lnTo>
                  <a:pt x="216268" y="30073"/>
                </a:lnTo>
                <a:lnTo>
                  <a:pt x="206952" y="27068"/>
                </a:lnTo>
                <a:lnTo>
                  <a:pt x="207263" y="27152"/>
                </a:lnTo>
                <a:lnTo>
                  <a:pt x="255845" y="27165"/>
                </a:lnTo>
                <a:lnTo>
                  <a:pt x="260998" y="30073"/>
                </a:lnTo>
                <a:close/>
              </a:path>
              <a:path w="302895" h="76835">
                <a:moveTo>
                  <a:pt x="95629" y="27165"/>
                </a:moveTo>
                <a:close/>
              </a:path>
              <a:path w="302895" h="76835">
                <a:moveTo>
                  <a:pt x="86893" y="29983"/>
                </a:moveTo>
                <a:lnTo>
                  <a:pt x="87058" y="29921"/>
                </a:lnTo>
                <a:lnTo>
                  <a:pt x="86893" y="29983"/>
                </a:lnTo>
                <a:close/>
              </a:path>
              <a:path w="302895" h="76835">
                <a:moveTo>
                  <a:pt x="86654" y="30073"/>
                </a:moveTo>
                <a:lnTo>
                  <a:pt x="86893" y="29983"/>
                </a:lnTo>
                <a:lnTo>
                  <a:pt x="86654" y="30073"/>
                </a:lnTo>
                <a:close/>
              </a:path>
              <a:path w="302895" h="76835">
                <a:moveTo>
                  <a:pt x="266348" y="33426"/>
                </a:moveTo>
                <a:lnTo>
                  <a:pt x="225145" y="33426"/>
                </a:lnTo>
                <a:lnTo>
                  <a:pt x="215992" y="29984"/>
                </a:lnTo>
                <a:lnTo>
                  <a:pt x="216268" y="30073"/>
                </a:lnTo>
                <a:lnTo>
                  <a:pt x="260998" y="30073"/>
                </a:lnTo>
                <a:lnTo>
                  <a:pt x="266348" y="33426"/>
                </a:lnTo>
                <a:close/>
              </a:path>
              <a:path w="302895" h="76835">
                <a:moveTo>
                  <a:pt x="77910" y="33373"/>
                </a:moveTo>
                <a:lnTo>
                  <a:pt x="78168" y="33261"/>
                </a:lnTo>
                <a:lnTo>
                  <a:pt x="77910" y="33373"/>
                </a:lnTo>
                <a:close/>
              </a:path>
              <a:path w="302895" h="76835">
                <a:moveTo>
                  <a:pt x="272130" y="37236"/>
                </a:moveTo>
                <a:lnTo>
                  <a:pt x="233882" y="37236"/>
                </a:lnTo>
                <a:lnTo>
                  <a:pt x="224761" y="33281"/>
                </a:lnTo>
                <a:lnTo>
                  <a:pt x="225145" y="33426"/>
                </a:lnTo>
                <a:lnTo>
                  <a:pt x="266368" y="33439"/>
                </a:lnTo>
                <a:lnTo>
                  <a:pt x="269569" y="35445"/>
                </a:lnTo>
                <a:lnTo>
                  <a:pt x="272130" y="37236"/>
                </a:lnTo>
                <a:close/>
              </a:path>
              <a:path w="302895" h="76835">
                <a:moveTo>
                  <a:pt x="77759" y="33439"/>
                </a:moveTo>
                <a:lnTo>
                  <a:pt x="77910" y="33373"/>
                </a:lnTo>
                <a:lnTo>
                  <a:pt x="77759" y="33439"/>
                </a:lnTo>
                <a:close/>
              </a:path>
              <a:path w="302895" h="76835">
                <a:moveTo>
                  <a:pt x="69174" y="37172"/>
                </a:moveTo>
                <a:lnTo>
                  <a:pt x="69430" y="37045"/>
                </a:lnTo>
                <a:lnTo>
                  <a:pt x="69174" y="37172"/>
                </a:lnTo>
                <a:close/>
              </a:path>
              <a:path w="302895" h="76835">
                <a:moveTo>
                  <a:pt x="278213" y="41490"/>
                </a:moveTo>
                <a:lnTo>
                  <a:pt x="242455" y="41490"/>
                </a:lnTo>
                <a:lnTo>
                  <a:pt x="233506" y="37073"/>
                </a:lnTo>
                <a:lnTo>
                  <a:pt x="233882" y="37236"/>
                </a:lnTo>
                <a:lnTo>
                  <a:pt x="272148" y="37249"/>
                </a:lnTo>
                <a:lnTo>
                  <a:pt x="278213" y="41490"/>
                </a:lnTo>
                <a:close/>
              </a:path>
              <a:path w="302895" h="76835">
                <a:moveTo>
                  <a:pt x="69020" y="37249"/>
                </a:moveTo>
                <a:lnTo>
                  <a:pt x="69174" y="37172"/>
                </a:lnTo>
                <a:lnTo>
                  <a:pt x="69020" y="37249"/>
                </a:lnTo>
                <a:close/>
              </a:path>
              <a:path w="302895" h="76835">
                <a:moveTo>
                  <a:pt x="60511" y="41461"/>
                </a:moveTo>
                <a:lnTo>
                  <a:pt x="60845" y="41275"/>
                </a:lnTo>
                <a:lnTo>
                  <a:pt x="60511" y="41461"/>
                </a:lnTo>
                <a:close/>
              </a:path>
              <a:path w="302895" h="76835">
                <a:moveTo>
                  <a:pt x="284283" y="46189"/>
                </a:moveTo>
                <a:lnTo>
                  <a:pt x="250862" y="46189"/>
                </a:lnTo>
                <a:lnTo>
                  <a:pt x="250456" y="45948"/>
                </a:lnTo>
                <a:lnTo>
                  <a:pt x="242178" y="41354"/>
                </a:lnTo>
                <a:lnTo>
                  <a:pt x="242455" y="41490"/>
                </a:lnTo>
                <a:lnTo>
                  <a:pt x="278231" y="41503"/>
                </a:lnTo>
                <a:lnTo>
                  <a:pt x="284283" y="46189"/>
                </a:lnTo>
                <a:close/>
              </a:path>
              <a:path w="302895" h="76835">
                <a:moveTo>
                  <a:pt x="60435" y="41503"/>
                </a:moveTo>
                <a:close/>
              </a:path>
              <a:path w="302895" h="76835">
                <a:moveTo>
                  <a:pt x="52207" y="46097"/>
                </a:moveTo>
                <a:lnTo>
                  <a:pt x="52425" y="45961"/>
                </a:lnTo>
                <a:lnTo>
                  <a:pt x="52207" y="46097"/>
                </a:lnTo>
                <a:close/>
              </a:path>
              <a:path w="302895" h="76835">
                <a:moveTo>
                  <a:pt x="290632" y="51346"/>
                </a:moveTo>
                <a:lnTo>
                  <a:pt x="259079" y="51346"/>
                </a:lnTo>
                <a:lnTo>
                  <a:pt x="250673" y="46084"/>
                </a:lnTo>
                <a:lnTo>
                  <a:pt x="250862" y="46189"/>
                </a:lnTo>
                <a:lnTo>
                  <a:pt x="284299" y="46202"/>
                </a:lnTo>
                <a:lnTo>
                  <a:pt x="286803" y="48145"/>
                </a:lnTo>
                <a:lnTo>
                  <a:pt x="290632" y="51346"/>
                </a:lnTo>
                <a:close/>
              </a:path>
              <a:path w="302895" h="76835">
                <a:moveTo>
                  <a:pt x="52038" y="46202"/>
                </a:moveTo>
                <a:lnTo>
                  <a:pt x="52207" y="46097"/>
                </a:lnTo>
                <a:lnTo>
                  <a:pt x="52038" y="46202"/>
                </a:lnTo>
                <a:close/>
              </a:path>
              <a:path w="302895" h="76835">
                <a:moveTo>
                  <a:pt x="44032" y="51202"/>
                </a:moveTo>
                <a:lnTo>
                  <a:pt x="44208" y="51079"/>
                </a:lnTo>
                <a:lnTo>
                  <a:pt x="44032" y="51202"/>
                </a:lnTo>
                <a:close/>
              </a:path>
              <a:path w="302895" h="76835">
                <a:moveTo>
                  <a:pt x="296891" y="56934"/>
                </a:moveTo>
                <a:lnTo>
                  <a:pt x="267080" y="56934"/>
                </a:lnTo>
                <a:lnTo>
                  <a:pt x="258848" y="51201"/>
                </a:lnTo>
                <a:lnTo>
                  <a:pt x="259079" y="51346"/>
                </a:lnTo>
                <a:lnTo>
                  <a:pt x="290632" y="51346"/>
                </a:lnTo>
                <a:lnTo>
                  <a:pt x="295084" y="55257"/>
                </a:lnTo>
                <a:lnTo>
                  <a:pt x="296891" y="56934"/>
                </a:lnTo>
                <a:close/>
              </a:path>
              <a:path w="302895" h="76835">
                <a:moveTo>
                  <a:pt x="43826" y="51346"/>
                </a:moveTo>
                <a:lnTo>
                  <a:pt x="44032" y="51202"/>
                </a:lnTo>
                <a:lnTo>
                  <a:pt x="43826" y="51346"/>
                </a:lnTo>
                <a:close/>
              </a:path>
              <a:path w="302895" h="76835">
                <a:moveTo>
                  <a:pt x="35846" y="56914"/>
                </a:moveTo>
                <a:lnTo>
                  <a:pt x="36182" y="56654"/>
                </a:lnTo>
                <a:lnTo>
                  <a:pt x="35846" y="56914"/>
                </a:lnTo>
                <a:close/>
              </a:path>
              <a:path w="302895" h="76835">
                <a:moveTo>
                  <a:pt x="302609" y="62979"/>
                </a:moveTo>
                <a:lnTo>
                  <a:pt x="274865" y="62979"/>
                </a:lnTo>
                <a:lnTo>
                  <a:pt x="266879" y="56794"/>
                </a:lnTo>
                <a:lnTo>
                  <a:pt x="267080" y="56934"/>
                </a:lnTo>
                <a:lnTo>
                  <a:pt x="296905" y="56946"/>
                </a:lnTo>
                <a:lnTo>
                  <a:pt x="299110" y="58991"/>
                </a:lnTo>
                <a:lnTo>
                  <a:pt x="302894" y="62687"/>
                </a:lnTo>
                <a:lnTo>
                  <a:pt x="302609" y="62979"/>
                </a:lnTo>
                <a:close/>
              </a:path>
              <a:path w="302895" h="76835">
                <a:moveTo>
                  <a:pt x="35805" y="56946"/>
                </a:moveTo>
                <a:close/>
              </a:path>
              <a:path w="302895" h="76835">
                <a:moveTo>
                  <a:pt x="28103" y="62923"/>
                </a:moveTo>
                <a:lnTo>
                  <a:pt x="28295" y="62763"/>
                </a:lnTo>
                <a:lnTo>
                  <a:pt x="28103" y="62923"/>
                </a:lnTo>
                <a:close/>
              </a:path>
              <a:path w="302895" h="76835">
                <a:moveTo>
                  <a:pt x="299576" y="66090"/>
                </a:moveTo>
                <a:lnTo>
                  <a:pt x="278574" y="66090"/>
                </a:lnTo>
                <a:lnTo>
                  <a:pt x="274779" y="62912"/>
                </a:lnTo>
                <a:lnTo>
                  <a:pt x="302609" y="62979"/>
                </a:lnTo>
                <a:lnTo>
                  <a:pt x="299576" y="66090"/>
                </a:lnTo>
                <a:close/>
              </a:path>
              <a:path w="302895" h="76835">
                <a:moveTo>
                  <a:pt x="28022" y="62991"/>
                </a:moveTo>
                <a:close/>
              </a:path>
              <a:path w="302895" h="76835">
                <a:moveTo>
                  <a:pt x="24307" y="66103"/>
                </a:moveTo>
                <a:lnTo>
                  <a:pt x="24485" y="65938"/>
                </a:lnTo>
                <a:lnTo>
                  <a:pt x="24307" y="66103"/>
                </a:lnTo>
                <a:close/>
              </a:path>
              <a:path w="302895" h="76835">
                <a:moveTo>
                  <a:pt x="289597" y="76326"/>
                </a:moveTo>
                <a:lnTo>
                  <a:pt x="285813" y="72631"/>
                </a:lnTo>
                <a:lnTo>
                  <a:pt x="282130" y="69227"/>
                </a:lnTo>
                <a:lnTo>
                  <a:pt x="278472" y="66005"/>
                </a:lnTo>
                <a:lnTo>
                  <a:pt x="299576" y="66090"/>
                </a:lnTo>
                <a:lnTo>
                  <a:pt x="289597" y="76326"/>
                </a:lnTo>
                <a:close/>
              </a:path>
              <a:path w="302895" h="76835">
                <a:moveTo>
                  <a:pt x="20586" y="69392"/>
                </a:moveTo>
                <a:lnTo>
                  <a:pt x="20751" y="69240"/>
                </a:lnTo>
                <a:lnTo>
                  <a:pt x="20586" y="69392"/>
                </a:lnTo>
                <a:close/>
              </a:path>
              <a:path w="302895" h="76835">
                <a:moveTo>
                  <a:pt x="17054" y="72658"/>
                </a:moveTo>
                <a:close/>
              </a:path>
              <a:path w="302895" h="76835">
                <a:moveTo>
                  <a:pt x="16899" y="72809"/>
                </a:moveTo>
                <a:lnTo>
                  <a:pt x="17054" y="72658"/>
                </a:lnTo>
                <a:lnTo>
                  <a:pt x="16899" y="72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32632" y="592735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060435" y="5593664"/>
            <a:ext cx="19589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3320" algn="l"/>
              </a:tabLst>
            </a:pPr>
            <a:r>
              <a:rPr dirty="0" sz="3200" spc="-10" b="1">
                <a:latin typeface="宋体"/>
                <a:cs typeface="宋体"/>
              </a:rPr>
              <a:t>∴</a:t>
            </a:r>
            <a:r>
              <a:rPr dirty="0" sz="3200" spc="-805" b="1">
                <a:latin typeface="宋体"/>
                <a:cs typeface="宋体"/>
              </a:rPr>
              <a:t> </a:t>
            </a: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200" spc="-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=	</a:t>
            </a:r>
            <a:r>
              <a:rPr dirty="0" baseline="21701" sz="4800" spc="-284" b="1" i="1">
                <a:latin typeface="Times New Roman"/>
                <a:cs typeface="Times New Roman"/>
              </a:rPr>
              <a:t>v</a:t>
            </a:r>
            <a:r>
              <a:rPr dirty="0" sz="2800" spc="-190" b="1" i="1">
                <a:latin typeface="Times New Roman"/>
                <a:cs typeface="Times New Roman"/>
              </a:rPr>
              <a:t>· </a:t>
            </a:r>
            <a:r>
              <a:rPr dirty="0" sz="3200" b="1" i="1">
                <a:latin typeface="Times New Roman"/>
                <a:cs typeface="Times New Roman"/>
              </a:rPr>
              <a:t>v</a:t>
            </a:r>
            <a:r>
              <a:rPr dirty="0" sz="32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1372" y="5749238"/>
            <a:ext cx="1841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75632" y="592259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354372" y="5331091"/>
            <a:ext cx="321945" cy="92773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3250"/>
              </a:lnSpc>
              <a:spcBef>
                <a:spcPts val="705"/>
              </a:spcBef>
            </a:pPr>
            <a:r>
              <a:rPr dirty="0" baseline="-13020" sz="4800" spc="-7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800" spc="5" b="1" i="1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dirty="0" sz="1800" spc="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08713" y="4326687"/>
            <a:ext cx="1739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黑体"/>
                <a:cs typeface="黑体"/>
              </a:rPr>
              <a:t>△</a:t>
            </a: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dirty="0" sz="2400" spc="-90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黑体"/>
                <a:cs typeface="黑体"/>
              </a:rPr>
              <a:t>垂直于</a:t>
            </a: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b="1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58262" y="19820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072206" y="1902460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19" y="78587"/>
                </a:moveTo>
                <a:lnTo>
                  <a:pt x="0" y="24803"/>
                </a:lnTo>
                <a:lnTo>
                  <a:pt x="14173" y="0"/>
                </a:lnTo>
                <a:lnTo>
                  <a:pt x="108305" y="53784"/>
                </a:lnTo>
                <a:lnTo>
                  <a:pt x="94119" y="7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601811" y="1790141"/>
            <a:ext cx="593090" cy="93599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325"/>
              </a:spcBef>
            </a:pPr>
            <a:r>
              <a:rPr dirty="0" sz="2000" spc="-5">
                <a:latin typeface="Times New Roman"/>
                <a:cs typeface="Times New Roman"/>
              </a:rPr>
              <a:t>Δ</a:t>
            </a:r>
            <a:r>
              <a:rPr dirty="0" sz="2800" spc="-5" i="1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2800" i="1">
                <a:latin typeface="Times New Roman"/>
                <a:cs typeface="Times New Roman"/>
              </a:rPr>
              <a:t>v</a:t>
            </a:r>
            <a:r>
              <a:rPr dirty="0" baseline="-17921" sz="2325">
                <a:latin typeface="Times New Roman"/>
                <a:cs typeface="Times New Roman"/>
              </a:rPr>
              <a:t>B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19235" y="240629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733167" y="2326652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32" y="78600"/>
                </a:moveTo>
                <a:lnTo>
                  <a:pt x="0" y="24803"/>
                </a:lnTo>
                <a:lnTo>
                  <a:pt x="14185" y="0"/>
                </a:lnTo>
                <a:lnTo>
                  <a:pt x="108318" y="53784"/>
                </a:lnTo>
                <a:lnTo>
                  <a:pt x="94132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042690" y="1804682"/>
            <a:ext cx="3270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A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060114" y="196295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174046" y="1883308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32" y="78600"/>
                </a:moveTo>
                <a:lnTo>
                  <a:pt x="0" y="24803"/>
                </a:lnTo>
                <a:lnTo>
                  <a:pt x="14173" y="0"/>
                </a:lnTo>
                <a:lnTo>
                  <a:pt x="108305" y="53784"/>
                </a:lnTo>
                <a:lnTo>
                  <a:pt x="94132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0361333" y="2719082"/>
            <a:ext cx="3270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A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378770" y="287735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492702" y="2797708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39">
                <a:moveTo>
                  <a:pt x="94132" y="78600"/>
                </a:moveTo>
                <a:lnTo>
                  <a:pt x="0" y="24803"/>
                </a:lnTo>
                <a:lnTo>
                  <a:pt x="14173" y="0"/>
                </a:lnTo>
                <a:lnTo>
                  <a:pt x="108305" y="53784"/>
                </a:lnTo>
                <a:lnTo>
                  <a:pt x="94132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377594" y="1122172"/>
            <a:ext cx="67583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 i="1">
                <a:latin typeface="Times New Roman"/>
                <a:cs typeface="Times New Roman"/>
              </a:rPr>
              <a:t>v</a:t>
            </a:r>
            <a:r>
              <a:rPr dirty="0" baseline="-15432" sz="2700" spc="7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黑体"/>
                <a:cs typeface="黑体"/>
              </a:rPr>
              <a:t>、</a:t>
            </a:r>
            <a:r>
              <a:rPr dirty="0" sz="3200" b="1" i="1">
                <a:latin typeface="Times New Roman"/>
                <a:cs typeface="Times New Roman"/>
              </a:rPr>
              <a:t>v</a:t>
            </a:r>
            <a:r>
              <a:rPr dirty="0" baseline="-15432" sz="2700" b="1">
                <a:latin typeface="Times New Roman"/>
                <a:cs typeface="Times New Roman"/>
              </a:rPr>
              <a:t>B</a:t>
            </a:r>
            <a:r>
              <a:rPr dirty="0" sz="2800" spc="-1045" b="1">
                <a:latin typeface="黑体"/>
                <a:cs typeface="黑体"/>
              </a:rPr>
              <a:t>、</a:t>
            </a:r>
            <a:r>
              <a:rPr dirty="0" sz="3200">
                <a:latin typeface="Times New Roman"/>
                <a:cs typeface="Times New Roman"/>
              </a:rPr>
              <a:t>Δ</a:t>
            </a:r>
            <a:r>
              <a:rPr dirty="0" sz="3200" i="1">
                <a:latin typeface="Times New Roman"/>
                <a:cs typeface="Times New Roman"/>
              </a:rPr>
              <a:t>v</a:t>
            </a:r>
            <a:r>
              <a:rPr dirty="0" sz="3200" spc="130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黑体"/>
                <a:cs typeface="黑体"/>
              </a:rPr>
              <a:t>组成的三角形与</a:t>
            </a:r>
            <a:r>
              <a:rPr dirty="0" baseline="1157" sz="3600" b="1">
                <a:latin typeface="黑体"/>
                <a:cs typeface="黑体"/>
              </a:rPr>
              <a:t>三角形</a:t>
            </a:r>
            <a:r>
              <a:rPr dirty="0" sz="2800" spc="-5" b="1">
                <a:latin typeface="Times New Roman"/>
                <a:cs typeface="Times New Roman"/>
              </a:rPr>
              <a:t>AOB</a:t>
            </a:r>
            <a:r>
              <a:rPr dirty="0" sz="2800" b="1">
                <a:latin typeface="黑体"/>
                <a:cs typeface="黑体"/>
              </a:rPr>
              <a:t>相</a:t>
            </a:r>
            <a:r>
              <a:rPr dirty="0" sz="2800" spc="-20" b="1">
                <a:latin typeface="黑体"/>
                <a:cs typeface="黑体"/>
              </a:rPr>
              <a:t>似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79051" y="1297038"/>
            <a:ext cx="227329" cy="0"/>
          </a:xfrm>
          <a:custGeom>
            <a:avLst/>
            <a:gdLst/>
            <a:ahLst/>
            <a:cxnLst/>
            <a:rect l="l" t="t" r="r" b="b"/>
            <a:pathLst>
              <a:path w="227330" h="0">
                <a:moveTo>
                  <a:pt x="0" y="0"/>
                </a:moveTo>
                <a:lnTo>
                  <a:pt x="22722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99397" y="1208633"/>
            <a:ext cx="114935" cy="85725"/>
          </a:xfrm>
          <a:custGeom>
            <a:avLst/>
            <a:gdLst/>
            <a:ahLst/>
            <a:cxnLst/>
            <a:rect l="l" t="t" r="r" b="b"/>
            <a:pathLst>
              <a:path w="114935" h="85725">
                <a:moveTo>
                  <a:pt x="99415" y="85343"/>
                </a:moveTo>
                <a:lnTo>
                  <a:pt x="0" y="24358"/>
                </a:lnTo>
                <a:lnTo>
                  <a:pt x="14935" y="0"/>
                </a:lnTo>
                <a:lnTo>
                  <a:pt x="114350" y="60985"/>
                </a:lnTo>
                <a:lnTo>
                  <a:pt x="99415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21458" y="127021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35390" y="1190574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5" h="78740">
                <a:moveTo>
                  <a:pt x="94132" y="78600"/>
                </a:moveTo>
                <a:lnTo>
                  <a:pt x="0" y="24815"/>
                </a:lnTo>
                <a:lnTo>
                  <a:pt x="14173" y="0"/>
                </a:lnTo>
                <a:lnTo>
                  <a:pt x="108305" y="53797"/>
                </a:lnTo>
                <a:lnTo>
                  <a:pt x="94132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59458" y="1284071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51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73390" y="1204429"/>
            <a:ext cx="108585" cy="78740"/>
          </a:xfrm>
          <a:custGeom>
            <a:avLst/>
            <a:gdLst/>
            <a:ahLst/>
            <a:cxnLst/>
            <a:rect l="l" t="t" r="r" b="b"/>
            <a:pathLst>
              <a:path w="108584" h="78740">
                <a:moveTo>
                  <a:pt x="94132" y="78600"/>
                </a:moveTo>
                <a:lnTo>
                  <a:pt x="0" y="24815"/>
                </a:lnTo>
                <a:lnTo>
                  <a:pt x="14173" y="0"/>
                </a:lnTo>
                <a:lnTo>
                  <a:pt x="108305" y="53797"/>
                </a:lnTo>
                <a:lnTo>
                  <a:pt x="94132" y="7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649499" y="4640491"/>
            <a:ext cx="281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249699" y="4473803"/>
            <a:ext cx="281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262668" y="2978183"/>
            <a:ext cx="631190" cy="2075814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276225">
              <a:lnSpc>
                <a:spcPct val="100000"/>
              </a:lnSpc>
              <a:spcBef>
                <a:spcPts val="1210"/>
              </a:spcBef>
            </a:pPr>
            <a:r>
              <a:rPr dirty="0" sz="2400" spc="-60" b="1">
                <a:latin typeface="Times New Roman"/>
                <a:cs typeface="Times New Roman"/>
              </a:rPr>
              <a:t>Δ</a:t>
            </a:r>
            <a:r>
              <a:rPr dirty="0" sz="2400" b="1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  <a:spcBef>
                <a:spcPts val="1295"/>
              </a:spcBef>
            </a:pPr>
            <a:r>
              <a:rPr dirty="0" sz="2800" spc="-5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625"/>
              </a:lnSpc>
              <a:spcBef>
                <a:spcPts val="1764"/>
              </a:spcBef>
            </a:pPr>
            <a:r>
              <a:rPr dirty="0" baseline="-2314" sz="3600" spc="-165" b="1">
                <a:latin typeface="Times New Roman"/>
                <a:cs typeface="Times New Roman"/>
              </a:rPr>
              <a:t>Δ</a:t>
            </a:r>
            <a:r>
              <a:rPr dirty="0" sz="2400" spc="-110" b="1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  <a:p>
            <a:pPr marL="73660">
              <a:lnSpc>
                <a:spcPts val="3105"/>
              </a:lnSpc>
            </a:pPr>
            <a:r>
              <a:rPr dirty="0" sz="2800" spc="-5" b="1" i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83579" y="2246629"/>
            <a:ext cx="15544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加速度的</a:t>
            </a:r>
            <a:r>
              <a:rPr dirty="0" sz="2400" spc="-10" b="1">
                <a:solidFill>
                  <a:srgbClr val="1F2CA8"/>
                </a:solidFill>
                <a:latin typeface="黑体"/>
                <a:cs typeface="黑体"/>
              </a:rPr>
              <a:t>方 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向垂直于</a:t>
            </a:r>
            <a:r>
              <a:rPr dirty="0" sz="2400" b="1" i="1">
                <a:solidFill>
                  <a:srgbClr val="1F2CA8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b="1">
                <a:solidFill>
                  <a:srgbClr val="1F2CA8"/>
                </a:solidFill>
                <a:latin typeface="华文新魏"/>
                <a:cs typeface="华文新魏"/>
              </a:rPr>
              <a:t>A  </a:t>
            </a:r>
            <a:r>
              <a:rPr dirty="0" sz="2400" b="1">
                <a:solidFill>
                  <a:srgbClr val="1F2CA8"/>
                </a:solidFill>
                <a:latin typeface="黑体"/>
                <a:cs typeface="黑体"/>
              </a:rPr>
              <a:t>即指向圆</a:t>
            </a:r>
            <a:r>
              <a:rPr dirty="0" sz="2400" spc="-10" b="1">
                <a:solidFill>
                  <a:srgbClr val="1F2CA8"/>
                </a:solidFill>
                <a:latin typeface="黑体"/>
                <a:cs typeface="黑体"/>
              </a:rPr>
              <a:t>心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2025-04-17T10:28:21Z</dcterms:created>
  <dcterms:modified xsi:type="dcterms:W3CDTF">2025-04-17T10:28:21Z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