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019300" y="2641600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546909" y="454025"/>
            <a:ext cx="147066" cy="147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462250" y="363283"/>
            <a:ext cx="324561" cy="324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558936" y="4571530"/>
            <a:ext cx="135254" cy="135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468271" y="4474781"/>
            <a:ext cx="324561" cy="324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51484" y="460032"/>
            <a:ext cx="140208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0819" y="363283"/>
            <a:ext cx="324561" cy="3245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51484" y="4571530"/>
            <a:ext cx="135254" cy="1352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819" y="4474781"/>
            <a:ext cx="324561" cy="324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1132" y="1599183"/>
            <a:ext cx="38217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D75B6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D75B6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D75B6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3612" y="1557070"/>
            <a:ext cx="51784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D75B6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04" y="912407"/>
            <a:ext cx="9121190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5286" y="2588615"/>
            <a:ext cx="170180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solidFill>
                  <a:srgbClr val="FFFFFF"/>
                </a:solidFill>
                <a:latin typeface="微软雅黑"/>
                <a:cs typeface="微软雅黑"/>
              </a:rPr>
              <a:t>圆周运动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7088" y="3883558"/>
            <a:ext cx="2783840" cy="7086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主讲人：刘亦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工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73075" algn="l"/>
              </a:tabLst>
            </a:pP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4591" y="1951380"/>
            <a:ext cx="4025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人教版高中物理必修2</a:t>
            </a:r>
            <a:r>
              <a:rPr dirty="0" sz="1800" spc="-50">
                <a:solidFill>
                  <a:srgbClr val="FFFFFF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第六章</a:t>
            </a:r>
            <a:r>
              <a:rPr dirty="0" sz="1800" spc="-45">
                <a:solidFill>
                  <a:srgbClr val="FFFFFF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圆周运动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7207" y="4265638"/>
            <a:ext cx="1162050" cy="765810"/>
          </a:xfrm>
          <a:custGeom>
            <a:avLst/>
            <a:gdLst/>
            <a:ahLst/>
            <a:cxnLst/>
            <a:rect l="l" t="t" r="r" b="b"/>
            <a:pathLst>
              <a:path w="1162050" h="765810">
                <a:moveTo>
                  <a:pt x="1156766" y="765517"/>
                </a:moveTo>
                <a:lnTo>
                  <a:pt x="4762" y="765517"/>
                </a:lnTo>
                <a:lnTo>
                  <a:pt x="3289" y="765289"/>
                </a:lnTo>
                <a:lnTo>
                  <a:pt x="1968" y="764616"/>
                </a:lnTo>
                <a:lnTo>
                  <a:pt x="914" y="763562"/>
                </a:lnTo>
                <a:lnTo>
                  <a:pt x="228" y="762228"/>
                </a:lnTo>
                <a:lnTo>
                  <a:pt x="0" y="760755"/>
                </a:lnTo>
                <a:lnTo>
                  <a:pt x="0" y="4762"/>
                </a:lnTo>
                <a:lnTo>
                  <a:pt x="4762" y="0"/>
                </a:lnTo>
                <a:lnTo>
                  <a:pt x="1156766" y="0"/>
                </a:lnTo>
                <a:lnTo>
                  <a:pt x="116152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55992"/>
                </a:lnTo>
                <a:lnTo>
                  <a:pt x="4762" y="755992"/>
                </a:lnTo>
                <a:lnTo>
                  <a:pt x="9525" y="760755"/>
                </a:lnTo>
                <a:lnTo>
                  <a:pt x="1161529" y="760755"/>
                </a:lnTo>
                <a:lnTo>
                  <a:pt x="1161288" y="762228"/>
                </a:lnTo>
                <a:lnTo>
                  <a:pt x="1160614" y="763562"/>
                </a:lnTo>
                <a:lnTo>
                  <a:pt x="1159560" y="764616"/>
                </a:lnTo>
                <a:lnTo>
                  <a:pt x="1158239" y="765289"/>
                </a:lnTo>
                <a:lnTo>
                  <a:pt x="1156766" y="765517"/>
                </a:lnTo>
                <a:close/>
              </a:path>
              <a:path w="1162050" h="7658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62050" h="765810">
                <a:moveTo>
                  <a:pt x="115200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52004" y="4762"/>
                </a:lnTo>
                <a:lnTo>
                  <a:pt x="1152004" y="9525"/>
                </a:lnTo>
                <a:close/>
              </a:path>
              <a:path w="1162050" h="765810">
                <a:moveTo>
                  <a:pt x="1152004" y="760755"/>
                </a:moveTo>
                <a:lnTo>
                  <a:pt x="1152004" y="4762"/>
                </a:lnTo>
                <a:lnTo>
                  <a:pt x="1156766" y="9525"/>
                </a:lnTo>
                <a:lnTo>
                  <a:pt x="1161529" y="9525"/>
                </a:lnTo>
                <a:lnTo>
                  <a:pt x="1161529" y="755992"/>
                </a:lnTo>
                <a:lnTo>
                  <a:pt x="1156766" y="755992"/>
                </a:lnTo>
                <a:lnTo>
                  <a:pt x="1152004" y="760755"/>
                </a:lnTo>
                <a:close/>
              </a:path>
              <a:path w="1162050" h="765810">
                <a:moveTo>
                  <a:pt x="1161529" y="9525"/>
                </a:moveTo>
                <a:lnTo>
                  <a:pt x="1156766" y="9525"/>
                </a:lnTo>
                <a:lnTo>
                  <a:pt x="1152004" y="4762"/>
                </a:lnTo>
                <a:lnTo>
                  <a:pt x="1161529" y="4762"/>
                </a:lnTo>
                <a:lnTo>
                  <a:pt x="1161529" y="9525"/>
                </a:lnTo>
                <a:close/>
              </a:path>
              <a:path w="1162050" h="765810">
                <a:moveTo>
                  <a:pt x="9525" y="760755"/>
                </a:moveTo>
                <a:lnTo>
                  <a:pt x="4762" y="755992"/>
                </a:lnTo>
                <a:lnTo>
                  <a:pt x="9525" y="755992"/>
                </a:lnTo>
                <a:lnTo>
                  <a:pt x="9525" y="760755"/>
                </a:lnTo>
                <a:close/>
              </a:path>
              <a:path w="1162050" h="765810">
                <a:moveTo>
                  <a:pt x="1152004" y="760755"/>
                </a:moveTo>
                <a:lnTo>
                  <a:pt x="9525" y="760755"/>
                </a:lnTo>
                <a:lnTo>
                  <a:pt x="9525" y="755992"/>
                </a:lnTo>
                <a:lnTo>
                  <a:pt x="1152004" y="755992"/>
                </a:lnTo>
                <a:lnTo>
                  <a:pt x="1152004" y="760755"/>
                </a:lnTo>
                <a:close/>
              </a:path>
              <a:path w="1162050" h="765810">
                <a:moveTo>
                  <a:pt x="1161529" y="760755"/>
                </a:moveTo>
                <a:lnTo>
                  <a:pt x="1152004" y="760755"/>
                </a:lnTo>
                <a:lnTo>
                  <a:pt x="1156766" y="755992"/>
                </a:lnTo>
                <a:lnTo>
                  <a:pt x="1161529" y="755992"/>
                </a:lnTo>
                <a:lnTo>
                  <a:pt x="1161529" y="7607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54920" y="4275480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7620" y="466176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67874" y="4467250"/>
            <a:ext cx="6184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T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250">
                <a:latin typeface="Cambria Math"/>
                <a:cs typeface="Cambria Math"/>
              </a:rPr>
              <a:t> </a:t>
            </a:r>
            <a:r>
              <a:rPr dirty="0" baseline="-37500" sz="3000" b="1" i="1">
                <a:latin typeface="Times New Roman"/>
                <a:cs typeface="Times New Roman"/>
              </a:rPr>
              <a:t>f</a:t>
            </a:r>
            <a:endParaRPr baseline="-37500"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794" y="4482261"/>
            <a:ext cx="2317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周期与频率的关系：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1727" y="1684020"/>
            <a:ext cx="2574290" cy="355600"/>
          </a:xfrm>
          <a:custGeom>
            <a:avLst/>
            <a:gdLst/>
            <a:ahLst/>
            <a:cxnLst/>
            <a:rect l="l" t="t" r="r" b="b"/>
            <a:pathLst>
              <a:path w="2574290" h="355600">
                <a:moveTo>
                  <a:pt x="2514600" y="355091"/>
                </a:moveTo>
                <a:lnTo>
                  <a:pt x="57912" y="355091"/>
                </a:lnTo>
                <a:lnTo>
                  <a:pt x="35216" y="350553"/>
                </a:lnTo>
                <a:lnTo>
                  <a:pt x="16644" y="337875"/>
                </a:lnTo>
                <a:lnTo>
                  <a:pt x="4228" y="318946"/>
                </a:lnTo>
                <a:lnTo>
                  <a:pt x="0" y="295655"/>
                </a:lnTo>
                <a:lnTo>
                  <a:pt x="0" y="59435"/>
                </a:lnTo>
                <a:lnTo>
                  <a:pt x="4228" y="36145"/>
                </a:lnTo>
                <a:lnTo>
                  <a:pt x="16644" y="17216"/>
                </a:lnTo>
                <a:lnTo>
                  <a:pt x="35216" y="4538"/>
                </a:lnTo>
                <a:lnTo>
                  <a:pt x="57912" y="0"/>
                </a:lnTo>
                <a:lnTo>
                  <a:pt x="2514600" y="0"/>
                </a:lnTo>
                <a:lnTo>
                  <a:pt x="2537797" y="4538"/>
                </a:lnTo>
                <a:lnTo>
                  <a:pt x="2556695" y="17216"/>
                </a:lnTo>
                <a:lnTo>
                  <a:pt x="2569405" y="36145"/>
                </a:lnTo>
                <a:lnTo>
                  <a:pt x="2574036" y="59435"/>
                </a:lnTo>
                <a:lnTo>
                  <a:pt x="2574036" y="295655"/>
                </a:lnTo>
                <a:lnTo>
                  <a:pt x="2569405" y="318946"/>
                </a:lnTo>
                <a:lnTo>
                  <a:pt x="2556695" y="337875"/>
                </a:lnTo>
                <a:lnTo>
                  <a:pt x="2537797" y="350553"/>
                </a:lnTo>
                <a:lnTo>
                  <a:pt x="2514600" y="355091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2042" y="1664754"/>
            <a:ext cx="2613025" cy="392430"/>
          </a:xfrm>
          <a:custGeom>
            <a:avLst/>
            <a:gdLst/>
            <a:ahLst/>
            <a:cxnLst/>
            <a:rect l="l" t="t" r="r" b="b"/>
            <a:pathLst>
              <a:path w="2613025" h="392430">
                <a:moveTo>
                  <a:pt x="2550274" y="1270"/>
                </a:moveTo>
                <a:lnTo>
                  <a:pt x="62458" y="1270"/>
                </a:lnTo>
                <a:lnTo>
                  <a:pt x="66306" y="0"/>
                </a:lnTo>
                <a:lnTo>
                  <a:pt x="2546413" y="0"/>
                </a:lnTo>
                <a:lnTo>
                  <a:pt x="2550274" y="1270"/>
                </a:lnTo>
                <a:close/>
              </a:path>
              <a:path w="2613025" h="392430">
                <a:moveTo>
                  <a:pt x="2554071" y="391160"/>
                </a:moveTo>
                <a:lnTo>
                  <a:pt x="58661" y="391160"/>
                </a:lnTo>
                <a:lnTo>
                  <a:pt x="54711" y="389890"/>
                </a:lnTo>
                <a:lnTo>
                  <a:pt x="17779" y="364490"/>
                </a:lnTo>
                <a:lnTo>
                  <a:pt x="800" y="326390"/>
                </a:lnTo>
                <a:lnTo>
                  <a:pt x="0" y="73660"/>
                </a:lnTo>
                <a:lnTo>
                  <a:pt x="322" y="69712"/>
                </a:lnTo>
                <a:lnTo>
                  <a:pt x="17779" y="27940"/>
                </a:lnTo>
                <a:lnTo>
                  <a:pt x="54711" y="2540"/>
                </a:lnTo>
                <a:lnTo>
                  <a:pt x="58661" y="1270"/>
                </a:lnTo>
                <a:lnTo>
                  <a:pt x="2554071" y="1270"/>
                </a:lnTo>
                <a:lnTo>
                  <a:pt x="2589898" y="22860"/>
                </a:lnTo>
                <a:lnTo>
                  <a:pt x="2601815" y="38100"/>
                </a:lnTo>
                <a:lnTo>
                  <a:pt x="68605" y="38100"/>
                </a:lnTo>
                <a:lnTo>
                  <a:pt x="65798" y="39370"/>
                </a:lnTo>
                <a:lnTo>
                  <a:pt x="67144" y="39370"/>
                </a:lnTo>
                <a:lnTo>
                  <a:pt x="61696" y="40640"/>
                </a:lnTo>
                <a:lnTo>
                  <a:pt x="63411" y="40640"/>
                </a:lnTo>
                <a:lnTo>
                  <a:pt x="60826" y="41910"/>
                </a:lnTo>
                <a:lnTo>
                  <a:pt x="59855" y="41910"/>
                </a:lnTo>
                <a:lnTo>
                  <a:pt x="57416" y="43180"/>
                </a:lnTo>
                <a:lnTo>
                  <a:pt x="56489" y="43180"/>
                </a:lnTo>
                <a:lnTo>
                  <a:pt x="53450" y="45720"/>
                </a:lnTo>
                <a:lnTo>
                  <a:pt x="50529" y="48260"/>
                </a:lnTo>
                <a:lnTo>
                  <a:pt x="49123" y="49530"/>
                </a:lnTo>
                <a:lnTo>
                  <a:pt x="49450" y="49530"/>
                </a:lnTo>
                <a:lnTo>
                  <a:pt x="48494" y="50800"/>
                </a:lnTo>
                <a:lnTo>
                  <a:pt x="47751" y="50800"/>
                </a:lnTo>
                <a:lnTo>
                  <a:pt x="44335" y="55880"/>
                </a:lnTo>
                <a:lnTo>
                  <a:pt x="44621" y="55880"/>
                </a:lnTo>
                <a:lnTo>
                  <a:pt x="43878" y="57150"/>
                </a:lnTo>
                <a:lnTo>
                  <a:pt x="43268" y="57150"/>
                </a:lnTo>
                <a:lnTo>
                  <a:pt x="41775" y="60960"/>
                </a:lnTo>
                <a:lnTo>
                  <a:pt x="41503" y="60960"/>
                </a:lnTo>
                <a:lnTo>
                  <a:pt x="40008" y="64770"/>
                </a:lnTo>
                <a:lnTo>
                  <a:pt x="39509" y="66040"/>
                </a:lnTo>
                <a:lnTo>
                  <a:pt x="39687" y="66040"/>
                </a:lnTo>
                <a:lnTo>
                  <a:pt x="39420" y="67310"/>
                </a:lnTo>
                <a:lnTo>
                  <a:pt x="39052" y="68580"/>
                </a:lnTo>
                <a:lnTo>
                  <a:pt x="38912" y="68580"/>
                </a:lnTo>
                <a:lnTo>
                  <a:pt x="38742" y="69712"/>
                </a:lnTo>
                <a:lnTo>
                  <a:pt x="38739" y="69850"/>
                </a:lnTo>
                <a:lnTo>
                  <a:pt x="38565" y="71120"/>
                </a:lnTo>
                <a:lnTo>
                  <a:pt x="38163" y="73660"/>
                </a:lnTo>
                <a:lnTo>
                  <a:pt x="38150" y="74930"/>
                </a:lnTo>
                <a:lnTo>
                  <a:pt x="38011" y="77470"/>
                </a:lnTo>
                <a:lnTo>
                  <a:pt x="37998" y="313690"/>
                </a:lnTo>
                <a:lnTo>
                  <a:pt x="38036" y="316230"/>
                </a:lnTo>
                <a:lnTo>
                  <a:pt x="38150" y="317500"/>
                </a:lnTo>
                <a:lnTo>
                  <a:pt x="38163" y="318770"/>
                </a:lnTo>
                <a:lnTo>
                  <a:pt x="38544" y="321310"/>
                </a:lnTo>
                <a:lnTo>
                  <a:pt x="38739" y="322580"/>
                </a:lnTo>
                <a:lnTo>
                  <a:pt x="38912" y="323850"/>
                </a:lnTo>
                <a:lnTo>
                  <a:pt x="39052" y="323850"/>
                </a:lnTo>
                <a:lnTo>
                  <a:pt x="39382" y="325120"/>
                </a:lnTo>
                <a:lnTo>
                  <a:pt x="39954" y="327660"/>
                </a:lnTo>
                <a:lnTo>
                  <a:pt x="40307" y="327660"/>
                </a:lnTo>
                <a:lnTo>
                  <a:pt x="41503" y="331470"/>
                </a:lnTo>
                <a:lnTo>
                  <a:pt x="41775" y="331470"/>
                </a:lnTo>
                <a:lnTo>
                  <a:pt x="43268" y="335280"/>
                </a:lnTo>
                <a:lnTo>
                  <a:pt x="43878" y="335280"/>
                </a:lnTo>
                <a:lnTo>
                  <a:pt x="44621" y="336550"/>
                </a:lnTo>
                <a:lnTo>
                  <a:pt x="44335" y="336550"/>
                </a:lnTo>
                <a:lnTo>
                  <a:pt x="45364" y="337820"/>
                </a:lnTo>
                <a:lnTo>
                  <a:pt x="46613" y="339090"/>
                </a:lnTo>
                <a:lnTo>
                  <a:pt x="49450" y="342900"/>
                </a:lnTo>
                <a:lnTo>
                  <a:pt x="49123" y="342900"/>
                </a:lnTo>
                <a:lnTo>
                  <a:pt x="50406" y="344170"/>
                </a:lnTo>
                <a:lnTo>
                  <a:pt x="51934" y="345440"/>
                </a:lnTo>
                <a:lnTo>
                  <a:pt x="53340" y="346710"/>
                </a:lnTo>
                <a:lnTo>
                  <a:pt x="54209" y="346710"/>
                </a:lnTo>
                <a:lnTo>
                  <a:pt x="56489" y="347980"/>
                </a:lnTo>
                <a:lnTo>
                  <a:pt x="54978" y="347980"/>
                </a:lnTo>
                <a:lnTo>
                  <a:pt x="59855" y="350520"/>
                </a:lnTo>
                <a:lnTo>
                  <a:pt x="60826" y="350520"/>
                </a:lnTo>
                <a:lnTo>
                  <a:pt x="63411" y="351790"/>
                </a:lnTo>
                <a:lnTo>
                  <a:pt x="61696" y="351790"/>
                </a:lnTo>
                <a:lnTo>
                  <a:pt x="67144" y="353060"/>
                </a:lnTo>
                <a:lnTo>
                  <a:pt x="65798" y="353060"/>
                </a:lnTo>
                <a:lnTo>
                  <a:pt x="68605" y="354330"/>
                </a:lnTo>
                <a:lnTo>
                  <a:pt x="2601815" y="354330"/>
                </a:lnTo>
                <a:lnTo>
                  <a:pt x="2599461" y="358140"/>
                </a:lnTo>
                <a:lnTo>
                  <a:pt x="2565006" y="387350"/>
                </a:lnTo>
                <a:lnTo>
                  <a:pt x="2558021" y="389890"/>
                </a:lnTo>
                <a:lnTo>
                  <a:pt x="2554071" y="391160"/>
                </a:lnTo>
                <a:close/>
              </a:path>
              <a:path w="2613025" h="392430">
                <a:moveTo>
                  <a:pt x="67690" y="39370"/>
                </a:moveTo>
                <a:lnTo>
                  <a:pt x="68605" y="38100"/>
                </a:lnTo>
                <a:lnTo>
                  <a:pt x="70561" y="38100"/>
                </a:lnTo>
                <a:lnTo>
                  <a:pt x="67690" y="39370"/>
                </a:lnTo>
                <a:close/>
              </a:path>
              <a:path w="2613025" h="392430">
                <a:moveTo>
                  <a:pt x="2545041" y="39370"/>
                </a:moveTo>
                <a:lnTo>
                  <a:pt x="2542171" y="38100"/>
                </a:lnTo>
                <a:lnTo>
                  <a:pt x="2544127" y="38100"/>
                </a:lnTo>
                <a:lnTo>
                  <a:pt x="2545041" y="39370"/>
                </a:lnTo>
                <a:close/>
              </a:path>
              <a:path w="2613025" h="392430">
                <a:moveTo>
                  <a:pt x="2554490" y="43180"/>
                </a:moveTo>
                <a:lnTo>
                  <a:pt x="2549309" y="40640"/>
                </a:lnTo>
                <a:lnTo>
                  <a:pt x="2551036" y="40640"/>
                </a:lnTo>
                <a:lnTo>
                  <a:pt x="2545587" y="39370"/>
                </a:lnTo>
                <a:lnTo>
                  <a:pt x="2546934" y="39370"/>
                </a:lnTo>
                <a:lnTo>
                  <a:pt x="2544127" y="38100"/>
                </a:lnTo>
                <a:lnTo>
                  <a:pt x="2601815" y="38100"/>
                </a:lnTo>
                <a:lnTo>
                  <a:pt x="2603385" y="40640"/>
                </a:lnTo>
                <a:lnTo>
                  <a:pt x="2604046" y="41910"/>
                </a:lnTo>
                <a:lnTo>
                  <a:pt x="2552865" y="41910"/>
                </a:lnTo>
                <a:lnTo>
                  <a:pt x="2554490" y="43180"/>
                </a:lnTo>
                <a:close/>
              </a:path>
              <a:path w="2613025" h="392430">
                <a:moveTo>
                  <a:pt x="58242" y="43180"/>
                </a:moveTo>
                <a:lnTo>
                  <a:pt x="59855" y="41910"/>
                </a:lnTo>
                <a:lnTo>
                  <a:pt x="60826" y="41910"/>
                </a:lnTo>
                <a:lnTo>
                  <a:pt x="58242" y="43180"/>
                </a:lnTo>
                <a:close/>
              </a:path>
              <a:path w="2613025" h="392430">
                <a:moveTo>
                  <a:pt x="2557754" y="44450"/>
                </a:moveTo>
                <a:lnTo>
                  <a:pt x="2552865" y="41910"/>
                </a:lnTo>
                <a:lnTo>
                  <a:pt x="2604046" y="41910"/>
                </a:lnTo>
                <a:lnTo>
                  <a:pt x="2604706" y="43180"/>
                </a:lnTo>
                <a:lnTo>
                  <a:pt x="2556243" y="43180"/>
                </a:lnTo>
                <a:lnTo>
                  <a:pt x="2557754" y="44450"/>
                </a:lnTo>
                <a:close/>
              </a:path>
              <a:path w="2613025" h="392430">
                <a:moveTo>
                  <a:pt x="54978" y="44450"/>
                </a:moveTo>
                <a:lnTo>
                  <a:pt x="56489" y="43180"/>
                </a:lnTo>
                <a:lnTo>
                  <a:pt x="57416" y="43180"/>
                </a:lnTo>
                <a:lnTo>
                  <a:pt x="54978" y="44450"/>
                </a:lnTo>
                <a:close/>
              </a:path>
              <a:path w="2613025" h="392430">
                <a:moveTo>
                  <a:pt x="2606687" y="46990"/>
                </a:moveTo>
                <a:lnTo>
                  <a:pt x="2560802" y="46990"/>
                </a:lnTo>
                <a:lnTo>
                  <a:pt x="2559392" y="45720"/>
                </a:lnTo>
                <a:lnTo>
                  <a:pt x="2556243" y="43180"/>
                </a:lnTo>
                <a:lnTo>
                  <a:pt x="2604706" y="43180"/>
                </a:lnTo>
                <a:lnTo>
                  <a:pt x="2606687" y="46990"/>
                </a:lnTo>
                <a:close/>
              </a:path>
              <a:path w="2613025" h="392430">
                <a:moveTo>
                  <a:pt x="51986" y="46942"/>
                </a:moveTo>
                <a:lnTo>
                  <a:pt x="53340" y="45720"/>
                </a:lnTo>
                <a:lnTo>
                  <a:pt x="51986" y="46942"/>
                </a:lnTo>
                <a:close/>
              </a:path>
              <a:path w="2613025" h="392430">
                <a:moveTo>
                  <a:pt x="2560746" y="46942"/>
                </a:moveTo>
                <a:lnTo>
                  <a:pt x="2559282" y="45720"/>
                </a:lnTo>
                <a:lnTo>
                  <a:pt x="2560746" y="46942"/>
                </a:lnTo>
                <a:close/>
              </a:path>
              <a:path w="2613025" h="392430">
                <a:moveTo>
                  <a:pt x="51934" y="46990"/>
                </a:moveTo>
                <a:close/>
              </a:path>
              <a:path w="2613025" h="392430">
                <a:moveTo>
                  <a:pt x="2607538" y="49530"/>
                </a:moveTo>
                <a:lnTo>
                  <a:pt x="2563609" y="49530"/>
                </a:lnTo>
                <a:lnTo>
                  <a:pt x="2562313" y="48260"/>
                </a:lnTo>
                <a:lnTo>
                  <a:pt x="2560746" y="46942"/>
                </a:lnTo>
                <a:lnTo>
                  <a:pt x="2606687" y="46990"/>
                </a:lnTo>
                <a:lnTo>
                  <a:pt x="2607538" y="49530"/>
                </a:lnTo>
                <a:close/>
              </a:path>
              <a:path w="2613025" h="392430">
                <a:moveTo>
                  <a:pt x="49123" y="49530"/>
                </a:moveTo>
                <a:lnTo>
                  <a:pt x="50406" y="48260"/>
                </a:lnTo>
                <a:lnTo>
                  <a:pt x="50145" y="48606"/>
                </a:lnTo>
                <a:lnTo>
                  <a:pt x="49123" y="49530"/>
                </a:lnTo>
                <a:close/>
              </a:path>
              <a:path w="2613025" h="392430">
                <a:moveTo>
                  <a:pt x="50145" y="48606"/>
                </a:moveTo>
                <a:lnTo>
                  <a:pt x="50406" y="48260"/>
                </a:lnTo>
                <a:lnTo>
                  <a:pt x="50145" y="48606"/>
                </a:lnTo>
                <a:close/>
              </a:path>
              <a:path w="2613025" h="392430">
                <a:moveTo>
                  <a:pt x="2562550" y="48572"/>
                </a:moveTo>
                <a:lnTo>
                  <a:pt x="2562203" y="48260"/>
                </a:lnTo>
                <a:lnTo>
                  <a:pt x="2562550" y="48572"/>
                </a:lnTo>
                <a:close/>
              </a:path>
              <a:path w="2613025" h="392430">
                <a:moveTo>
                  <a:pt x="2563609" y="49530"/>
                </a:moveTo>
                <a:lnTo>
                  <a:pt x="2562550" y="48572"/>
                </a:lnTo>
                <a:lnTo>
                  <a:pt x="2562313" y="48260"/>
                </a:lnTo>
                <a:lnTo>
                  <a:pt x="2563609" y="49530"/>
                </a:lnTo>
                <a:close/>
              </a:path>
              <a:path w="2613025" h="392430">
                <a:moveTo>
                  <a:pt x="2566149" y="53340"/>
                </a:moveTo>
                <a:lnTo>
                  <a:pt x="2562550" y="48572"/>
                </a:lnTo>
                <a:lnTo>
                  <a:pt x="2563609" y="49530"/>
                </a:lnTo>
                <a:lnTo>
                  <a:pt x="2607538" y="49530"/>
                </a:lnTo>
                <a:lnTo>
                  <a:pt x="2607964" y="50800"/>
                </a:lnTo>
                <a:lnTo>
                  <a:pt x="2564980" y="50800"/>
                </a:lnTo>
                <a:lnTo>
                  <a:pt x="2566149" y="53340"/>
                </a:lnTo>
                <a:close/>
              </a:path>
              <a:path w="2613025" h="392430">
                <a:moveTo>
                  <a:pt x="49450" y="49530"/>
                </a:moveTo>
                <a:lnTo>
                  <a:pt x="49123" y="49530"/>
                </a:lnTo>
                <a:lnTo>
                  <a:pt x="50145" y="48606"/>
                </a:lnTo>
                <a:lnTo>
                  <a:pt x="49450" y="49530"/>
                </a:lnTo>
                <a:close/>
              </a:path>
              <a:path w="2613025" h="392430">
                <a:moveTo>
                  <a:pt x="46583" y="53340"/>
                </a:moveTo>
                <a:lnTo>
                  <a:pt x="47751" y="50800"/>
                </a:lnTo>
                <a:lnTo>
                  <a:pt x="48494" y="50800"/>
                </a:lnTo>
                <a:lnTo>
                  <a:pt x="46583" y="53340"/>
                </a:lnTo>
                <a:close/>
              </a:path>
              <a:path w="2613025" h="392430">
                <a:moveTo>
                  <a:pt x="2609612" y="55880"/>
                </a:moveTo>
                <a:lnTo>
                  <a:pt x="2568397" y="55880"/>
                </a:lnTo>
                <a:lnTo>
                  <a:pt x="2564980" y="50800"/>
                </a:lnTo>
                <a:lnTo>
                  <a:pt x="2607964" y="50800"/>
                </a:lnTo>
                <a:lnTo>
                  <a:pt x="2609240" y="54610"/>
                </a:lnTo>
                <a:lnTo>
                  <a:pt x="2609612" y="55880"/>
                </a:lnTo>
                <a:close/>
              </a:path>
              <a:path w="2613025" h="392430">
                <a:moveTo>
                  <a:pt x="44621" y="55880"/>
                </a:moveTo>
                <a:lnTo>
                  <a:pt x="44335" y="55880"/>
                </a:lnTo>
                <a:lnTo>
                  <a:pt x="45364" y="54610"/>
                </a:lnTo>
                <a:lnTo>
                  <a:pt x="44621" y="55880"/>
                </a:lnTo>
                <a:close/>
              </a:path>
              <a:path w="2613025" h="392430">
                <a:moveTo>
                  <a:pt x="2570340" y="59690"/>
                </a:moveTo>
                <a:lnTo>
                  <a:pt x="2567368" y="54610"/>
                </a:lnTo>
                <a:lnTo>
                  <a:pt x="2568397" y="55880"/>
                </a:lnTo>
                <a:lnTo>
                  <a:pt x="2609612" y="55880"/>
                </a:lnTo>
                <a:lnTo>
                  <a:pt x="2609985" y="57150"/>
                </a:lnTo>
                <a:lnTo>
                  <a:pt x="2569464" y="57150"/>
                </a:lnTo>
                <a:lnTo>
                  <a:pt x="2570340" y="59690"/>
                </a:lnTo>
                <a:close/>
              </a:path>
              <a:path w="2613025" h="392430">
                <a:moveTo>
                  <a:pt x="42392" y="59690"/>
                </a:moveTo>
                <a:lnTo>
                  <a:pt x="43268" y="57150"/>
                </a:lnTo>
                <a:lnTo>
                  <a:pt x="43878" y="57150"/>
                </a:lnTo>
                <a:lnTo>
                  <a:pt x="42392" y="59690"/>
                </a:lnTo>
                <a:close/>
              </a:path>
              <a:path w="2613025" h="392430">
                <a:moveTo>
                  <a:pt x="2571953" y="63500"/>
                </a:moveTo>
                <a:lnTo>
                  <a:pt x="2569464" y="57150"/>
                </a:lnTo>
                <a:lnTo>
                  <a:pt x="2609985" y="57150"/>
                </a:lnTo>
                <a:lnTo>
                  <a:pt x="2610358" y="58420"/>
                </a:lnTo>
                <a:lnTo>
                  <a:pt x="2610942" y="60960"/>
                </a:lnTo>
                <a:lnTo>
                  <a:pt x="2571229" y="60960"/>
                </a:lnTo>
                <a:lnTo>
                  <a:pt x="2571953" y="63500"/>
                </a:lnTo>
                <a:close/>
              </a:path>
              <a:path w="2613025" h="392430">
                <a:moveTo>
                  <a:pt x="40779" y="63500"/>
                </a:moveTo>
                <a:lnTo>
                  <a:pt x="41503" y="60960"/>
                </a:lnTo>
                <a:lnTo>
                  <a:pt x="41775" y="60960"/>
                </a:lnTo>
                <a:lnTo>
                  <a:pt x="40779" y="63500"/>
                </a:lnTo>
                <a:close/>
              </a:path>
              <a:path w="2613025" h="392430">
                <a:moveTo>
                  <a:pt x="2611932" y="66040"/>
                </a:moveTo>
                <a:lnTo>
                  <a:pt x="2573223" y="66040"/>
                </a:lnTo>
                <a:lnTo>
                  <a:pt x="2572778" y="64770"/>
                </a:lnTo>
                <a:lnTo>
                  <a:pt x="2571229" y="60960"/>
                </a:lnTo>
                <a:lnTo>
                  <a:pt x="2610942" y="60960"/>
                </a:lnTo>
                <a:lnTo>
                  <a:pt x="2611234" y="62230"/>
                </a:lnTo>
                <a:lnTo>
                  <a:pt x="2611932" y="66040"/>
                </a:lnTo>
                <a:close/>
              </a:path>
              <a:path w="2613025" h="392430">
                <a:moveTo>
                  <a:pt x="39509" y="66040"/>
                </a:moveTo>
                <a:lnTo>
                  <a:pt x="39954" y="64770"/>
                </a:lnTo>
                <a:lnTo>
                  <a:pt x="39892" y="65065"/>
                </a:lnTo>
                <a:lnTo>
                  <a:pt x="39509" y="66040"/>
                </a:lnTo>
                <a:close/>
              </a:path>
              <a:path w="2613025" h="392430">
                <a:moveTo>
                  <a:pt x="39892" y="65065"/>
                </a:moveTo>
                <a:lnTo>
                  <a:pt x="39954" y="64770"/>
                </a:lnTo>
                <a:lnTo>
                  <a:pt x="39892" y="65065"/>
                </a:lnTo>
                <a:close/>
              </a:path>
              <a:path w="2613025" h="392430">
                <a:moveTo>
                  <a:pt x="2572840" y="65065"/>
                </a:moveTo>
                <a:lnTo>
                  <a:pt x="2572724" y="64770"/>
                </a:lnTo>
                <a:lnTo>
                  <a:pt x="2572840" y="65065"/>
                </a:lnTo>
                <a:close/>
              </a:path>
              <a:path w="2613025" h="392430">
                <a:moveTo>
                  <a:pt x="2573223" y="66040"/>
                </a:moveTo>
                <a:lnTo>
                  <a:pt x="2572840" y="65065"/>
                </a:lnTo>
                <a:lnTo>
                  <a:pt x="2572778" y="64770"/>
                </a:lnTo>
                <a:lnTo>
                  <a:pt x="2573223" y="66040"/>
                </a:lnTo>
                <a:close/>
              </a:path>
              <a:path w="2613025" h="392430">
                <a:moveTo>
                  <a:pt x="39687" y="66040"/>
                </a:moveTo>
                <a:lnTo>
                  <a:pt x="39509" y="66040"/>
                </a:lnTo>
                <a:lnTo>
                  <a:pt x="39892" y="65065"/>
                </a:lnTo>
                <a:lnTo>
                  <a:pt x="39687" y="66040"/>
                </a:lnTo>
                <a:close/>
              </a:path>
              <a:path w="2613025" h="392430">
                <a:moveTo>
                  <a:pt x="2573974" y="69712"/>
                </a:moveTo>
                <a:lnTo>
                  <a:pt x="2573350" y="67310"/>
                </a:lnTo>
                <a:lnTo>
                  <a:pt x="2572840" y="65065"/>
                </a:lnTo>
                <a:lnTo>
                  <a:pt x="2573223" y="66040"/>
                </a:lnTo>
                <a:lnTo>
                  <a:pt x="2611932" y="66040"/>
                </a:lnTo>
                <a:lnTo>
                  <a:pt x="2612263" y="68580"/>
                </a:lnTo>
                <a:lnTo>
                  <a:pt x="2573820" y="68580"/>
                </a:lnTo>
                <a:lnTo>
                  <a:pt x="2573974" y="69712"/>
                </a:lnTo>
                <a:close/>
              </a:path>
              <a:path w="2613025" h="392430">
                <a:moveTo>
                  <a:pt x="39154" y="68580"/>
                </a:moveTo>
                <a:lnTo>
                  <a:pt x="39382" y="67310"/>
                </a:lnTo>
                <a:lnTo>
                  <a:pt x="39154" y="68580"/>
                </a:lnTo>
                <a:close/>
              </a:path>
              <a:path w="2613025" h="392430">
                <a:moveTo>
                  <a:pt x="2573578" y="68580"/>
                </a:moveTo>
                <a:lnTo>
                  <a:pt x="2573312" y="67310"/>
                </a:lnTo>
                <a:lnTo>
                  <a:pt x="2573578" y="68580"/>
                </a:lnTo>
                <a:close/>
              </a:path>
              <a:path w="2613025" h="392430">
                <a:moveTo>
                  <a:pt x="38722" y="69850"/>
                </a:moveTo>
                <a:lnTo>
                  <a:pt x="38912" y="68580"/>
                </a:lnTo>
                <a:lnTo>
                  <a:pt x="38757" y="69712"/>
                </a:lnTo>
                <a:lnTo>
                  <a:pt x="38722" y="69850"/>
                </a:lnTo>
                <a:close/>
              </a:path>
              <a:path w="2613025" h="392430">
                <a:moveTo>
                  <a:pt x="38757" y="69712"/>
                </a:moveTo>
                <a:lnTo>
                  <a:pt x="38912" y="68580"/>
                </a:lnTo>
                <a:lnTo>
                  <a:pt x="39052" y="68580"/>
                </a:lnTo>
                <a:lnTo>
                  <a:pt x="38757" y="69712"/>
                </a:lnTo>
                <a:close/>
              </a:path>
              <a:path w="2613025" h="392430">
                <a:moveTo>
                  <a:pt x="2574010" y="69850"/>
                </a:moveTo>
                <a:lnTo>
                  <a:pt x="2573974" y="69712"/>
                </a:lnTo>
                <a:lnTo>
                  <a:pt x="2573820" y="68580"/>
                </a:lnTo>
                <a:lnTo>
                  <a:pt x="2574010" y="69850"/>
                </a:lnTo>
                <a:close/>
              </a:path>
              <a:path w="2613025" h="392430">
                <a:moveTo>
                  <a:pt x="2612428" y="69850"/>
                </a:moveTo>
                <a:lnTo>
                  <a:pt x="2574010" y="69850"/>
                </a:lnTo>
                <a:lnTo>
                  <a:pt x="2573820" y="68580"/>
                </a:lnTo>
                <a:lnTo>
                  <a:pt x="2612263" y="68580"/>
                </a:lnTo>
                <a:lnTo>
                  <a:pt x="2612428" y="69850"/>
                </a:lnTo>
                <a:close/>
              </a:path>
              <a:path w="2613025" h="392430">
                <a:moveTo>
                  <a:pt x="38739" y="69850"/>
                </a:moveTo>
                <a:lnTo>
                  <a:pt x="38757" y="69712"/>
                </a:lnTo>
                <a:lnTo>
                  <a:pt x="38739" y="69850"/>
                </a:lnTo>
                <a:close/>
              </a:path>
              <a:path w="2613025" h="392430">
                <a:moveTo>
                  <a:pt x="2612792" y="76200"/>
                </a:moveTo>
                <a:lnTo>
                  <a:pt x="2574696" y="76200"/>
                </a:lnTo>
                <a:lnTo>
                  <a:pt x="2574645" y="74930"/>
                </a:lnTo>
                <a:lnTo>
                  <a:pt x="2574467" y="73660"/>
                </a:lnTo>
                <a:lnTo>
                  <a:pt x="2574188" y="71120"/>
                </a:lnTo>
                <a:lnTo>
                  <a:pt x="2573974" y="69712"/>
                </a:lnTo>
                <a:lnTo>
                  <a:pt x="2574010" y="69850"/>
                </a:lnTo>
                <a:lnTo>
                  <a:pt x="2612428" y="69850"/>
                </a:lnTo>
                <a:lnTo>
                  <a:pt x="2612732" y="73660"/>
                </a:lnTo>
                <a:lnTo>
                  <a:pt x="2612792" y="76200"/>
                </a:lnTo>
                <a:close/>
              </a:path>
              <a:path w="2613025" h="392430">
                <a:moveTo>
                  <a:pt x="38392" y="72390"/>
                </a:moveTo>
                <a:lnTo>
                  <a:pt x="38544" y="71120"/>
                </a:lnTo>
                <a:lnTo>
                  <a:pt x="38392" y="72390"/>
                </a:lnTo>
                <a:close/>
              </a:path>
              <a:path w="2613025" h="392430">
                <a:moveTo>
                  <a:pt x="2574340" y="72390"/>
                </a:moveTo>
                <a:lnTo>
                  <a:pt x="2574167" y="71120"/>
                </a:lnTo>
                <a:lnTo>
                  <a:pt x="2574340" y="72390"/>
                </a:lnTo>
                <a:close/>
              </a:path>
              <a:path w="2613025" h="392430">
                <a:moveTo>
                  <a:pt x="38052" y="76018"/>
                </a:moveTo>
                <a:lnTo>
                  <a:pt x="38074" y="74930"/>
                </a:lnTo>
                <a:lnTo>
                  <a:pt x="38052" y="76018"/>
                </a:lnTo>
                <a:close/>
              </a:path>
              <a:path w="2613025" h="392430">
                <a:moveTo>
                  <a:pt x="2574667" y="75882"/>
                </a:moveTo>
                <a:lnTo>
                  <a:pt x="2574582" y="74930"/>
                </a:lnTo>
                <a:lnTo>
                  <a:pt x="2574667" y="75882"/>
                </a:lnTo>
                <a:close/>
              </a:path>
              <a:path w="2613025" h="392430">
                <a:moveTo>
                  <a:pt x="2612821" y="78740"/>
                </a:moveTo>
                <a:lnTo>
                  <a:pt x="2574734" y="78740"/>
                </a:lnTo>
                <a:lnTo>
                  <a:pt x="2574721" y="77470"/>
                </a:lnTo>
                <a:lnTo>
                  <a:pt x="2574667" y="75882"/>
                </a:lnTo>
                <a:lnTo>
                  <a:pt x="2574696" y="76200"/>
                </a:lnTo>
                <a:lnTo>
                  <a:pt x="2612792" y="76200"/>
                </a:lnTo>
                <a:lnTo>
                  <a:pt x="2612821" y="78740"/>
                </a:lnTo>
                <a:close/>
              </a:path>
              <a:path w="2613025" h="392430">
                <a:moveTo>
                  <a:pt x="38049" y="76200"/>
                </a:moveTo>
                <a:lnTo>
                  <a:pt x="38052" y="76018"/>
                </a:lnTo>
                <a:lnTo>
                  <a:pt x="38049" y="76200"/>
                </a:lnTo>
                <a:close/>
              </a:path>
              <a:path w="2613025" h="392430">
                <a:moveTo>
                  <a:pt x="2574721" y="78195"/>
                </a:moveTo>
                <a:lnTo>
                  <a:pt x="2574704" y="77470"/>
                </a:lnTo>
                <a:lnTo>
                  <a:pt x="2574721" y="78195"/>
                </a:lnTo>
                <a:close/>
              </a:path>
              <a:path w="2613025" h="392430">
                <a:moveTo>
                  <a:pt x="38011" y="78740"/>
                </a:moveTo>
                <a:lnTo>
                  <a:pt x="38011" y="78104"/>
                </a:lnTo>
                <a:lnTo>
                  <a:pt x="38011" y="78740"/>
                </a:lnTo>
                <a:close/>
              </a:path>
              <a:path w="2613025" h="392430">
                <a:moveTo>
                  <a:pt x="2612821" y="314960"/>
                </a:moveTo>
                <a:lnTo>
                  <a:pt x="2574721" y="314960"/>
                </a:lnTo>
                <a:lnTo>
                  <a:pt x="2574721" y="78195"/>
                </a:lnTo>
                <a:lnTo>
                  <a:pt x="2574734" y="78740"/>
                </a:lnTo>
                <a:lnTo>
                  <a:pt x="2612821" y="78740"/>
                </a:lnTo>
                <a:lnTo>
                  <a:pt x="2612821" y="314960"/>
                </a:lnTo>
                <a:close/>
              </a:path>
              <a:path w="2613025" h="392430">
                <a:moveTo>
                  <a:pt x="38011" y="314325"/>
                </a:moveTo>
                <a:lnTo>
                  <a:pt x="37998" y="313690"/>
                </a:lnTo>
                <a:lnTo>
                  <a:pt x="38011" y="314325"/>
                </a:lnTo>
                <a:close/>
              </a:path>
              <a:path w="2613025" h="392430">
                <a:moveTo>
                  <a:pt x="2612762" y="317500"/>
                </a:moveTo>
                <a:lnTo>
                  <a:pt x="2574645" y="317500"/>
                </a:lnTo>
                <a:lnTo>
                  <a:pt x="2574696" y="316230"/>
                </a:lnTo>
                <a:lnTo>
                  <a:pt x="2574721" y="314234"/>
                </a:lnTo>
                <a:lnTo>
                  <a:pt x="2574721" y="314960"/>
                </a:lnTo>
                <a:lnTo>
                  <a:pt x="2612821" y="314960"/>
                </a:lnTo>
                <a:lnTo>
                  <a:pt x="2612762" y="317500"/>
                </a:lnTo>
                <a:close/>
              </a:path>
              <a:path w="2613025" h="392430">
                <a:moveTo>
                  <a:pt x="38023" y="314960"/>
                </a:moveTo>
                <a:lnTo>
                  <a:pt x="38011" y="314325"/>
                </a:lnTo>
                <a:lnTo>
                  <a:pt x="38023" y="314960"/>
                </a:lnTo>
                <a:close/>
              </a:path>
              <a:path w="2613025" h="392430">
                <a:moveTo>
                  <a:pt x="2574667" y="316547"/>
                </a:moveTo>
                <a:lnTo>
                  <a:pt x="2574675" y="316230"/>
                </a:lnTo>
                <a:lnTo>
                  <a:pt x="2574667" y="316547"/>
                </a:lnTo>
                <a:close/>
              </a:path>
              <a:path w="2613025" h="392430">
                <a:moveTo>
                  <a:pt x="38150" y="317500"/>
                </a:moveTo>
                <a:lnTo>
                  <a:pt x="38052" y="316411"/>
                </a:lnTo>
                <a:lnTo>
                  <a:pt x="38150" y="317500"/>
                </a:lnTo>
                <a:close/>
              </a:path>
              <a:path w="2613025" h="392430">
                <a:moveTo>
                  <a:pt x="2612529" y="321310"/>
                </a:moveTo>
                <a:lnTo>
                  <a:pt x="2574188" y="321310"/>
                </a:lnTo>
                <a:lnTo>
                  <a:pt x="2574569" y="318770"/>
                </a:lnTo>
                <a:lnTo>
                  <a:pt x="2574582" y="317500"/>
                </a:lnTo>
                <a:lnTo>
                  <a:pt x="2574667" y="316547"/>
                </a:lnTo>
                <a:lnTo>
                  <a:pt x="2574645" y="317500"/>
                </a:lnTo>
                <a:lnTo>
                  <a:pt x="2612762" y="317500"/>
                </a:lnTo>
                <a:lnTo>
                  <a:pt x="2612732" y="318770"/>
                </a:lnTo>
                <a:lnTo>
                  <a:pt x="2612529" y="321310"/>
                </a:lnTo>
                <a:close/>
              </a:path>
              <a:path w="2613025" h="392430">
                <a:moveTo>
                  <a:pt x="38565" y="321310"/>
                </a:moveTo>
                <a:lnTo>
                  <a:pt x="38392" y="320040"/>
                </a:lnTo>
                <a:lnTo>
                  <a:pt x="38565" y="321310"/>
                </a:lnTo>
                <a:close/>
              </a:path>
              <a:path w="2613025" h="392430">
                <a:moveTo>
                  <a:pt x="2612263" y="323850"/>
                </a:moveTo>
                <a:lnTo>
                  <a:pt x="2573820" y="323850"/>
                </a:lnTo>
                <a:lnTo>
                  <a:pt x="2574010" y="322580"/>
                </a:lnTo>
                <a:lnTo>
                  <a:pt x="2574340" y="320040"/>
                </a:lnTo>
                <a:lnTo>
                  <a:pt x="2574188" y="321310"/>
                </a:lnTo>
                <a:lnTo>
                  <a:pt x="2612529" y="321310"/>
                </a:lnTo>
                <a:lnTo>
                  <a:pt x="2612410" y="322717"/>
                </a:lnTo>
                <a:lnTo>
                  <a:pt x="2612263" y="323850"/>
                </a:lnTo>
                <a:close/>
              </a:path>
              <a:path w="2613025" h="392430">
                <a:moveTo>
                  <a:pt x="38912" y="323850"/>
                </a:moveTo>
                <a:lnTo>
                  <a:pt x="38722" y="322580"/>
                </a:lnTo>
                <a:lnTo>
                  <a:pt x="38757" y="322717"/>
                </a:lnTo>
                <a:lnTo>
                  <a:pt x="38912" y="323850"/>
                </a:lnTo>
                <a:close/>
              </a:path>
              <a:path w="2613025" h="392430">
                <a:moveTo>
                  <a:pt x="38757" y="322717"/>
                </a:moveTo>
                <a:lnTo>
                  <a:pt x="38722" y="322580"/>
                </a:lnTo>
                <a:lnTo>
                  <a:pt x="38757" y="322717"/>
                </a:lnTo>
                <a:close/>
              </a:path>
              <a:path w="2613025" h="392430">
                <a:moveTo>
                  <a:pt x="2573974" y="322717"/>
                </a:moveTo>
                <a:lnTo>
                  <a:pt x="2573993" y="322580"/>
                </a:lnTo>
                <a:lnTo>
                  <a:pt x="2573974" y="322717"/>
                </a:lnTo>
                <a:close/>
              </a:path>
              <a:path w="2613025" h="392430">
                <a:moveTo>
                  <a:pt x="2573820" y="323850"/>
                </a:moveTo>
                <a:lnTo>
                  <a:pt x="2573974" y="322717"/>
                </a:lnTo>
                <a:lnTo>
                  <a:pt x="2574010" y="322580"/>
                </a:lnTo>
                <a:lnTo>
                  <a:pt x="2573820" y="323850"/>
                </a:lnTo>
                <a:close/>
              </a:path>
              <a:path w="2613025" h="392430">
                <a:moveTo>
                  <a:pt x="39052" y="323850"/>
                </a:moveTo>
                <a:lnTo>
                  <a:pt x="38912" y="323850"/>
                </a:lnTo>
                <a:lnTo>
                  <a:pt x="38757" y="322717"/>
                </a:lnTo>
                <a:lnTo>
                  <a:pt x="39052" y="323850"/>
                </a:lnTo>
                <a:close/>
              </a:path>
              <a:path w="2613025" h="392430">
                <a:moveTo>
                  <a:pt x="2612097" y="325120"/>
                </a:moveTo>
                <a:lnTo>
                  <a:pt x="2573350" y="325120"/>
                </a:lnTo>
                <a:lnTo>
                  <a:pt x="2573974" y="322717"/>
                </a:lnTo>
                <a:lnTo>
                  <a:pt x="2573820" y="323850"/>
                </a:lnTo>
                <a:lnTo>
                  <a:pt x="2612263" y="323850"/>
                </a:lnTo>
                <a:lnTo>
                  <a:pt x="2612097" y="325120"/>
                </a:lnTo>
                <a:close/>
              </a:path>
              <a:path w="2613025" h="392430">
                <a:moveTo>
                  <a:pt x="39420" y="325120"/>
                </a:moveTo>
                <a:lnTo>
                  <a:pt x="39154" y="323850"/>
                </a:lnTo>
                <a:lnTo>
                  <a:pt x="39420" y="325120"/>
                </a:lnTo>
                <a:close/>
              </a:path>
              <a:path w="2613025" h="392430">
                <a:moveTo>
                  <a:pt x="2611699" y="327660"/>
                </a:moveTo>
                <a:lnTo>
                  <a:pt x="2572778" y="327660"/>
                </a:lnTo>
                <a:lnTo>
                  <a:pt x="2573578" y="323850"/>
                </a:lnTo>
                <a:lnTo>
                  <a:pt x="2573350" y="325120"/>
                </a:lnTo>
                <a:lnTo>
                  <a:pt x="2612097" y="325120"/>
                </a:lnTo>
                <a:lnTo>
                  <a:pt x="2611932" y="326390"/>
                </a:lnTo>
                <a:lnTo>
                  <a:pt x="2611699" y="327660"/>
                </a:lnTo>
                <a:close/>
              </a:path>
              <a:path w="2613025" h="392430">
                <a:moveTo>
                  <a:pt x="40307" y="327660"/>
                </a:moveTo>
                <a:lnTo>
                  <a:pt x="39954" y="327660"/>
                </a:lnTo>
                <a:lnTo>
                  <a:pt x="39509" y="325120"/>
                </a:lnTo>
                <a:lnTo>
                  <a:pt x="40307" y="327660"/>
                </a:lnTo>
                <a:close/>
              </a:path>
              <a:path w="2613025" h="392430">
                <a:moveTo>
                  <a:pt x="2610942" y="331470"/>
                </a:moveTo>
                <a:lnTo>
                  <a:pt x="2571229" y="331470"/>
                </a:lnTo>
                <a:lnTo>
                  <a:pt x="2573223" y="325120"/>
                </a:lnTo>
                <a:lnTo>
                  <a:pt x="2572778" y="327660"/>
                </a:lnTo>
                <a:lnTo>
                  <a:pt x="2611699" y="327660"/>
                </a:lnTo>
                <a:lnTo>
                  <a:pt x="2611234" y="330200"/>
                </a:lnTo>
                <a:lnTo>
                  <a:pt x="2610942" y="331470"/>
                </a:lnTo>
                <a:close/>
              </a:path>
              <a:path w="2613025" h="392430">
                <a:moveTo>
                  <a:pt x="41775" y="331470"/>
                </a:moveTo>
                <a:lnTo>
                  <a:pt x="41503" y="331470"/>
                </a:lnTo>
                <a:lnTo>
                  <a:pt x="40779" y="328930"/>
                </a:lnTo>
                <a:lnTo>
                  <a:pt x="41775" y="331470"/>
                </a:lnTo>
                <a:close/>
              </a:path>
              <a:path w="2613025" h="392430">
                <a:moveTo>
                  <a:pt x="2609985" y="335280"/>
                </a:moveTo>
                <a:lnTo>
                  <a:pt x="2569464" y="335280"/>
                </a:lnTo>
                <a:lnTo>
                  <a:pt x="2571953" y="328930"/>
                </a:lnTo>
                <a:lnTo>
                  <a:pt x="2571229" y="331470"/>
                </a:lnTo>
                <a:lnTo>
                  <a:pt x="2610942" y="331470"/>
                </a:lnTo>
                <a:lnTo>
                  <a:pt x="2610358" y="334010"/>
                </a:lnTo>
                <a:lnTo>
                  <a:pt x="2609985" y="335280"/>
                </a:lnTo>
                <a:close/>
              </a:path>
              <a:path w="2613025" h="392430">
                <a:moveTo>
                  <a:pt x="43878" y="335280"/>
                </a:moveTo>
                <a:lnTo>
                  <a:pt x="43268" y="335280"/>
                </a:lnTo>
                <a:lnTo>
                  <a:pt x="42392" y="332740"/>
                </a:lnTo>
                <a:lnTo>
                  <a:pt x="43878" y="335280"/>
                </a:lnTo>
                <a:close/>
              </a:path>
              <a:path w="2613025" h="392430">
                <a:moveTo>
                  <a:pt x="2567575" y="337466"/>
                </a:moveTo>
                <a:lnTo>
                  <a:pt x="2570340" y="332740"/>
                </a:lnTo>
                <a:lnTo>
                  <a:pt x="2569464" y="335280"/>
                </a:lnTo>
                <a:lnTo>
                  <a:pt x="2609985" y="335280"/>
                </a:lnTo>
                <a:lnTo>
                  <a:pt x="2609612" y="336550"/>
                </a:lnTo>
                <a:lnTo>
                  <a:pt x="2568397" y="336550"/>
                </a:lnTo>
                <a:lnTo>
                  <a:pt x="2567575" y="337466"/>
                </a:lnTo>
                <a:close/>
              </a:path>
              <a:path w="2613025" h="392430">
                <a:moveTo>
                  <a:pt x="45364" y="337820"/>
                </a:moveTo>
                <a:lnTo>
                  <a:pt x="44335" y="336550"/>
                </a:lnTo>
                <a:lnTo>
                  <a:pt x="45157" y="337466"/>
                </a:lnTo>
                <a:lnTo>
                  <a:pt x="45364" y="337820"/>
                </a:lnTo>
                <a:close/>
              </a:path>
              <a:path w="2613025" h="392430">
                <a:moveTo>
                  <a:pt x="45157" y="337466"/>
                </a:moveTo>
                <a:lnTo>
                  <a:pt x="44335" y="336550"/>
                </a:lnTo>
                <a:lnTo>
                  <a:pt x="44621" y="336550"/>
                </a:lnTo>
                <a:lnTo>
                  <a:pt x="45157" y="337466"/>
                </a:lnTo>
                <a:close/>
              </a:path>
              <a:path w="2613025" h="392430">
                <a:moveTo>
                  <a:pt x="2567368" y="337820"/>
                </a:moveTo>
                <a:lnTo>
                  <a:pt x="2567575" y="337466"/>
                </a:lnTo>
                <a:lnTo>
                  <a:pt x="2568397" y="336550"/>
                </a:lnTo>
                <a:lnTo>
                  <a:pt x="2567368" y="337820"/>
                </a:lnTo>
                <a:close/>
              </a:path>
              <a:path w="2613025" h="392430">
                <a:moveTo>
                  <a:pt x="2609240" y="337820"/>
                </a:moveTo>
                <a:lnTo>
                  <a:pt x="2567368" y="337820"/>
                </a:lnTo>
                <a:lnTo>
                  <a:pt x="2568397" y="336550"/>
                </a:lnTo>
                <a:lnTo>
                  <a:pt x="2609612" y="336550"/>
                </a:lnTo>
                <a:lnTo>
                  <a:pt x="2609240" y="337820"/>
                </a:lnTo>
                <a:close/>
              </a:path>
              <a:path w="2613025" h="392430">
                <a:moveTo>
                  <a:pt x="45474" y="337820"/>
                </a:moveTo>
                <a:lnTo>
                  <a:pt x="45157" y="337466"/>
                </a:lnTo>
                <a:lnTo>
                  <a:pt x="45474" y="337820"/>
                </a:lnTo>
                <a:close/>
              </a:path>
              <a:path w="2613025" h="392430">
                <a:moveTo>
                  <a:pt x="2562550" y="343857"/>
                </a:moveTo>
                <a:lnTo>
                  <a:pt x="2566149" y="339090"/>
                </a:lnTo>
                <a:lnTo>
                  <a:pt x="2567575" y="337466"/>
                </a:lnTo>
                <a:lnTo>
                  <a:pt x="2567368" y="337820"/>
                </a:lnTo>
                <a:lnTo>
                  <a:pt x="2609240" y="337820"/>
                </a:lnTo>
                <a:lnTo>
                  <a:pt x="2607538" y="342900"/>
                </a:lnTo>
                <a:lnTo>
                  <a:pt x="2563609" y="342900"/>
                </a:lnTo>
                <a:lnTo>
                  <a:pt x="2562550" y="343857"/>
                </a:lnTo>
                <a:close/>
              </a:path>
              <a:path w="2613025" h="392430">
                <a:moveTo>
                  <a:pt x="47751" y="340360"/>
                </a:moveTo>
                <a:lnTo>
                  <a:pt x="46583" y="339090"/>
                </a:lnTo>
                <a:lnTo>
                  <a:pt x="47751" y="340360"/>
                </a:lnTo>
                <a:close/>
              </a:path>
              <a:path w="2613025" h="392430">
                <a:moveTo>
                  <a:pt x="2564980" y="340360"/>
                </a:moveTo>
                <a:lnTo>
                  <a:pt x="2566119" y="339090"/>
                </a:lnTo>
                <a:lnTo>
                  <a:pt x="2564980" y="340360"/>
                </a:lnTo>
                <a:close/>
              </a:path>
              <a:path w="2613025" h="392430">
                <a:moveTo>
                  <a:pt x="50406" y="344170"/>
                </a:moveTo>
                <a:lnTo>
                  <a:pt x="49123" y="342900"/>
                </a:lnTo>
                <a:lnTo>
                  <a:pt x="50170" y="343857"/>
                </a:lnTo>
                <a:lnTo>
                  <a:pt x="50406" y="344170"/>
                </a:lnTo>
                <a:close/>
              </a:path>
              <a:path w="2613025" h="392430">
                <a:moveTo>
                  <a:pt x="50145" y="343823"/>
                </a:moveTo>
                <a:lnTo>
                  <a:pt x="49123" y="342900"/>
                </a:lnTo>
                <a:lnTo>
                  <a:pt x="49450" y="342900"/>
                </a:lnTo>
                <a:lnTo>
                  <a:pt x="50145" y="343823"/>
                </a:lnTo>
                <a:close/>
              </a:path>
              <a:path w="2613025" h="392430">
                <a:moveTo>
                  <a:pt x="2562313" y="344170"/>
                </a:moveTo>
                <a:lnTo>
                  <a:pt x="2562587" y="343823"/>
                </a:lnTo>
                <a:lnTo>
                  <a:pt x="2563609" y="342900"/>
                </a:lnTo>
                <a:lnTo>
                  <a:pt x="2562313" y="344170"/>
                </a:lnTo>
                <a:close/>
              </a:path>
              <a:path w="2613025" h="392430">
                <a:moveTo>
                  <a:pt x="2607113" y="344170"/>
                </a:moveTo>
                <a:lnTo>
                  <a:pt x="2562313" y="344170"/>
                </a:lnTo>
                <a:lnTo>
                  <a:pt x="2563609" y="342900"/>
                </a:lnTo>
                <a:lnTo>
                  <a:pt x="2607538" y="342900"/>
                </a:lnTo>
                <a:lnTo>
                  <a:pt x="2607113" y="344170"/>
                </a:lnTo>
                <a:close/>
              </a:path>
              <a:path w="2613025" h="392430">
                <a:moveTo>
                  <a:pt x="50529" y="344170"/>
                </a:moveTo>
                <a:lnTo>
                  <a:pt x="50145" y="343823"/>
                </a:lnTo>
                <a:lnTo>
                  <a:pt x="50529" y="344170"/>
                </a:lnTo>
                <a:close/>
              </a:path>
              <a:path w="2613025" h="392430">
                <a:moveTo>
                  <a:pt x="2606027" y="346710"/>
                </a:moveTo>
                <a:lnTo>
                  <a:pt x="2559392" y="346710"/>
                </a:lnTo>
                <a:lnTo>
                  <a:pt x="2560802" y="345440"/>
                </a:lnTo>
                <a:lnTo>
                  <a:pt x="2562550" y="343857"/>
                </a:lnTo>
                <a:lnTo>
                  <a:pt x="2562313" y="344170"/>
                </a:lnTo>
                <a:lnTo>
                  <a:pt x="2607113" y="344170"/>
                </a:lnTo>
                <a:lnTo>
                  <a:pt x="2606684" y="345446"/>
                </a:lnTo>
                <a:lnTo>
                  <a:pt x="2606027" y="346710"/>
                </a:lnTo>
                <a:close/>
              </a:path>
              <a:path w="2613025" h="392430">
                <a:moveTo>
                  <a:pt x="2560791" y="345446"/>
                </a:moveTo>
                <a:close/>
              </a:path>
              <a:path w="2613025" h="392430">
                <a:moveTo>
                  <a:pt x="54209" y="346710"/>
                </a:moveTo>
                <a:lnTo>
                  <a:pt x="53340" y="346710"/>
                </a:lnTo>
                <a:lnTo>
                  <a:pt x="51941" y="345446"/>
                </a:lnTo>
                <a:lnTo>
                  <a:pt x="54209" y="346710"/>
                </a:lnTo>
                <a:close/>
              </a:path>
              <a:path w="2613025" h="392430">
                <a:moveTo>
                  <a:pt x="2604046" y="350520"/>
                </a:moveTo>
                <a:lnTo>
                  <a:pt x="2552865" y="350520"/>
                </a:lnTo>
                <a:lnTo>
                  <a:pt x="2557754" y="347980"/>
                </a:lnTo>
                <a:lnTo>
                  <a:pt x="2556243" y="347980"/>
                </a:lnTo>
                <a:lnTo>
                  <a:pt x="2560791" y="345446"/>
                </a:lnTo>
                <a:lnTo>
                  <a:pt x="2559392" y="346710"/>
                </a:lnTo>
                <a:lnTo>
                  <a:pt x="2606027" y="346710"/>
                </a:lnTo>
                <a:lnTo>
                  <a:pt x="2604046" y="350520"/>
                </a:lnTo>
                <a:close/>
              </a:path>
              <a:path w="2613025" h="392430">
                <a:moveTo>
                  <a:pt x="60826" y="350520"/>
                </a:moveTo>
                <a:lnTo>
                  <a:pt x="59855" y="350520"/>
                </a:lnTo>
                <a:lnTo>
                  <a:pt x="58242" y="349250"/>
                </a:lnTo>
                <a:lnTo>
                  <a:pt x="60826" y="350520"/>
                </a:lnTo>
                <a:close/>
              </a:path>
              <a:path w="2613025" h="392430">
                <a:moveTo>
                  <a:pt x="2601815" y="354330"/>
                </a:moveTo>
                <a:lnTo>
                  <a:pt x="2544127" y="354330"/>
                </a:lnTo>
                <a:lnTo>
                  <a:pt x="2546934" y="353060"/>
                </a:lnTo>
                <a:lnTo>
                  <a:pt x="2545587" y="353060"/>
                </a:lnTo>
                <a:lnTo>
                  <a:pt x="2551036" y="351790"/>
                </a:lnTo>
                <a:lnTo>
                  <a:pt x="2549309" y="351790"/>
                </a:lnTo>
                <a:lnTo>
                  <a:pt x="2554490" y="349250"/>
                </a:lnTo>
                <a:lnTo>
                  <a:pt x="2552865" y="350520"/>
                </a:lnTo>
                <a:lnTo>
                  <a:pt x="2604046" y="350520"/>
                </a:lnTo>
                <a:lnTo>
                  <a:pt x="2603385" y="351790"/>
                </a:lnTo>
                <a:lnTo>
                  <a:pt x="2601815" y="354330"/>
                </a:lnTo>
                <a:close/>
              </a:path>
              <a:path w="2613025" h="392430">
                <a:moveTo>
                  <a:pt x="70561" y="354330"/>
                </a:moveTo>
                <a:lnTo>
                  <a:pt x="68605" y="354330"/>
                </a:lnTo>
                <a:lnTo>
                  <a:pt x="67690" y="353060"/>
                </a:lnTo>
                <a:lnTo>
                  <a:pt x="70561" y="354330"/>
                </a:lnTo>
                <a:close/>
              </a:path>
              <a:path w="2613025" h="392430">
                <a:moveTo>
                  <a:pt x="2544127" y="354330"/>
                </a:moveTo>
                <a:lnTo>
                  <a:pt x="2542171" y="354330"/>
                </a:lnTo>
                <a:lnTo>
                  <a:pt x="2545041" y="353060"/>
                </a:lnTo>
                <a:lnTo>
                  <a:pt x="2544127" y="354330"/>
                </a:lnTo>
                <a:close/>
              </a:path>
              <a:path w="2613025" h="392430">
                <a:moveTo>
                  <a:pt x="2546413" y="392430"/>
                </a:moveTo>
                <a:lnTo>
                  <a:pt x="66306" y="392430"/>
                </a:lnTo>
                <a:lnTo>
                  <a:pt x="62458" y="391160"/>
                </a:lnTo>
                <a:lnTo>
                  <a:pt x="2550274" y="391160"/>
                </a:lnTo>
                <a:lnTo>
                  <a:pt x="2546413" y="39243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" y="1600200"/>
            <a:ext cx="504825" cy="513715"/>
          </a:xfrm>
          <a:custGeom>
            <a:avLst/>
            <a:gdLst/>
            <a:ahLst/>
            <a:cxnLst/>
            <a:rect l="l" t="t" r="r" b="b"/>
            <a:pathLst>
              <a:path w="504825" h="513714">
                <a:moveTo>
                  <a:pt x="242315" y="513588"/>
                </a:moveTo>
                <a:lnTo>
                  <a:pt x="0" y="309372"/>
                </a:lnTo>
                <a:lnTo>
                  <a:pt x="262128" y="0"/>
                </a:lnTo>
                <a:lnTo>
                  <a:pt x="504444" y="204216"/>
                </a:lnTo>
                <a:lnTo>
                  <a:pt x="242315" y="513588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6777" y="1572933"/>
            <a:ext cx="557530" cy="568325"/>
          </a:xfrm>
          <a:custGeom>
            <a:avLst/>
            <a:gdLst/>
            <a:ahLst/>
            <a:cxnLst/>
            <a:rect l="l" t="t" r="r" b="b"/>
            <a:pathLst>
              <a:path w="557530" h="568325">
                <a:moveTo>
                  <a:pt x="271284" y="567791"/>
                </a:moveTo>
                <a:lnTo>
                  <a:pt x="0" y="338251"/>
                </a:lnTo>
                <a:lnTo>
                  <a:pt x="286219" y="0"/>
                </a:lnTo>
                <a:lnTo>
                  <a:pt x="332479" y="39141"/>
                </a:lnTo>
                <a:lnTo>
                  <a:pt x="302996" y="39141"/>
                </a:lnTo>
                <a:lnTo>
                  <a:pt x="276148" y="41389"/>
                </a:lnTo>
                <a:lnTo>
                  <a:pt x="290686" y="53689"/>
                </a:lnTo>
                <a:lnTo>
                  <a:pt x="64105" y="321475"/>
                </a:lnTo>
                <a:lnTo>
                  <a:pt x="39154" y="321475"/>
                </a:lnTo>
                <a:lnTo>
                  <a:pt x="41389" y="348322"/>
                </a:lnTo>
                <a:lnTo>
                  <a:pt x="70885" y="348322"/>
                </a:lnTo>
                <a:lnTo>
                  <a:pt x="266811" y="514096"/>
                </a:lnTo>
                <a:lnTo>
                  <a:pt x="254508" y="528637"/>
                </a:lnTo>
                <a:lnTo>
                  <a:pt x="304415" y="528637"/>
                </a:lnTo>
                <a:lnTo>
                  <a:pt x="271284" y="567791"/>
                </a:lnTo>
                <a:close/>
              </a:path>
              <a:path w="557530" h="568325">
                <a:moveTo>
                  <a:pt x="290686" y="53689"/>
                </a:moveTo>
                <a:lnTo>
                  <a:pt x="276148" y="41389"/>
                </a:lnTo>
                <a:lnTo>
                  <a:pt x="302996" y="39141"/>
                </a:lnTo>
                <a:lnTo>
                  <a:pt x="290686" y="53689"/>
                </a:lnTo>
                <a:close/>
              </a:path>
              <a:path w="557530" h="568325">
                <a:moveTo>
                  <a:pt x="503801" y="234006"/>
                </a:moveTo>
                <a:lnTo>
                  <a:pt x="290686" y="53689"/>
                </a:lnTo>
                <a:lnTo>
                  <a:pt x="302996" y="39141"/>
                </a:lnTo>
                <a:lnTo>
                  <a:pt x="332479" y="39141"/>
                </a:lnTo>
                <a:lnTo>
                  <a:pt x="545601" y="219468"/>
                </a:lnTo>
                <a:lnTo>
                  <a:pt x="516102" y="219468"/>
                </a:lnTo>
                <a:lnTo>
                  <a:pt x="503801" y="234006"/>
                </a:lnTo>
                <a:close/>
              </a:path>
              <a:path w="557530" h="568325">
                <a:moveTo>
                  <a:pt x="518350" y="246316"/>
                </a:moveTo>
                <a:lnTo>
                  <a:pt x="503801" y="234006"/>
                </a:lnTo>
                <a:lnTo>
                  <a:pt x="516102" y="219468"/>
                </a:lnTo>
                <a:lnTo>
                  <a:pt x="518350" y="246316"/>
                </a:lnTo>
                <a:close/>
              </a:path>
              <a:path w="557530" h="568325">
                <a:moveTo>
                  <a:pt x="543308" y="246316"/>
                </a:moveTo>
                <a:lnTo>
                  <a:pt x="518350" y="246316"/>
                </a:lnTo>
                <a:lnTo>
                  <a:pt x="516102" y="219468"/>
                </a:lnTo>
                <a:lnTo>
                  <a:pt x="545601" y="219468"/>
                </a:lnTo>
                <a:lnTo>
                  <a:pt x="557504" y="229539"/>
                </a:lnTo>
                <a:lnTo>
                  <a:pt x="543308" y="246316"/>
                </a:lnTo>
                <a:close/>
              </a:path>
              <a:path w="557530" h="568325">
                <a:moveTo>
                  <a:pt x="304415" y="528637"/>
                </a:moveTo>
                <a:lnTo>
                  <a:pt x="254508" y="528637"/>
                </a:lnTo>
                <a:lnTo>
                  <a:pt x="281355" y="526402"/>
                </a:lnTo>
                <a:lnTo>
                  <a:pt x="266811" y="514096"/>
                </a:lnTo>
                <a:lnTo>
                  <a:pt x="503801" y="234006"/>
                </a:lnTo>
                <a:lnTo>
                  <a:pt x="518350" y="246316"/>
                </a:lnTo>
                <a:lnTo>
                  <a:pt x="543308" y="246316"/>
                </a:lnTo>
                <a:lnTo>
                  <a:pt x="304415" y="528637"/>
                </a:lnTo>
                <a:close/>
              </a:path>
              <a:path w="557530" h="568325">
                <a:moveTo>
                  <a:pt x="41389" y="348322"/>
                </a:moveTo>
                <a:lnTo>
                  <a:pt x="39154" y="321475"/>
                </a:lnTo>
                <a:lnTo>
                  <a:pt x="53695" y="333778"/>
                </a:lnTo>
                <a:lnTo>
                  <a:pt x="41389" y="348322"/>
                </a:lnTo>
                <a:close/>
              </a:path>
              <a:path w="557530" h="568325">
                <a:moveTo>
                  <a:pt x="53695" y="333778"/>
                </a:moveTo>
                <a:lnTo>
                  <a:pt x="39154" y="321475"/>
                </a:lnTo>
                <a:lnTo>
                  <a:pt x="64105" y="321475"/>
                </a:lnTo>
                <a:lnTo>
                  <a:pt x="53695" y="333778"/>
                </a:lnTo>
                <a:close/>
              </a:path>
              <a:path w="557530" h="568325">
                <a:moveTo>
                  <a:pt x="70885" y="348322"/>
                </a:moveTo>
                <a:lnTo>
                  <a:pt x="41389" y="348322"/>
                </a:lnTo>
                <a:lnTo>
                  <a:pt x="53695" y="333778"/>
                </a:lnTo>
                <a:lnTo>
                  <a:pt x="70885" y="348322"/>
                </a:lnTo>
                <a:close/>
              </a:path>
              <a:path w="557530" h="568325">
                <a:moveTo>
                  <a:pt x="254508" y="528637"/>
                </a:moveTo>
                <a:lnTo>
                  <a:pt x="266811" y="514096"/>
                </a:lnTo>
                <a:lnTo>
                  <a:pt x="281355" y="526402"/>
                </a:lnTo>
                <a:lnTo>
                  <a:pt x="254508" y="528637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685415">
              <a:lnSpc>
                <a:spcPct val="100000"/>
              </a:lnSpc>
              <a:spcBef>
                <a:spcPts val="120"/>
              </a:spcBef>
            </a:pPr>
            <a:r>
              <a:rPr dirty="0"/>
              <a:t>描述圆周运</a:t>
            </a:r>
            <a:r>
              <a:rPr dirty="0" spc="-110"/>
              <a:t>动</a:t>
            </a:r>
            <a:r>
              <a:rPr dirty="0" sz="2500" spc="-869" i="1">
                <a:solidFill>
                  <a:srgbClr val="FF33CC"/>
                </a:solidFill>
                <a:latin typeface="黑体"/>
                <a:cs typeface="黑体"/>
              </a:rPr>
              <a:t>快</a:t>
            </a:r>
            <a:r>
              <a:rPr dirty="0" sz="2500" spc="-760" i="1">
                <a:solidFill>
                  <a:srgbClr val="FF33CC"/>
                </a:solidFill>
                <a:latin typeface="黑体"/>
                <a:cs typeface="黑体"/>
              </a:rPr>
              <a:t>慢</a:t>
            </a:r>
            <a:r>
              <a:rPr dirty="0"/>
              <a:t>的物理</a:t>
            </a:r>
            <a:r>
              <a:rPr dirty="0" spc="-10"/>
              <a:t>量</a:t>
            </a:r>
            <a:endParaRPr sz="2500">
              <a:latin typeface="黑体"/>
              <a:cs typeface="黑体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895350">
              <a:lnSpc>
                <a:spcPct val="100000"/>
              </a:lnSpc>
              <a:tabLst>
                <a:tab pos="1207770" algn="l"/>
              </a:tabLst>
            </a:pPr>
            <a:r>
              <a:rPr dirty="0" sz="2000">
                <a:latin typeface="华文楷体"/>
                <a:cs typeface="华文楷体"/>
              </a:rPr>
              <a:t>3	周期、频率、转速</a:t>
            </a:r>
            <a:endParaRPr sz="2000">
              <a:latin typeface="华文楷体"/>
              <a:cs typeface="华文楷体"/>
            </a:endParaRPr>
          </a:p>
          <a:p>
            <a:pPr marL="1148715" marR="1296035" indent="-1148715">
              <a:lnSpc>
                <a:spcPct val="125200"/>
              </a:lnSpc>
              <a:spcBef>
                <a:spcPts val="1525"/>
              </a:spcBef>
              <a:buFont typeface="Wingdings"/>
              <a:buChar char=""/>
              <a:tabLst>
                <a:tab pos="1148715" algn="l"/>
              </a:tabLst>
            </a:pPr>
            <a:r>
              <a:rPr dirty="0" baseline="-8333" sz="3000">
                <a:latin typeface="华文楷体"/>
                <a:cs typeface="华文楷体"/>
              </a:rPr>
              <a:t>周期（</a:t>
            </a:r>
            <a:r>
              <a:rPr dirty="0" baseline="-8333" sz="3000" spc="-7" i="1">
                <a:solidFill>
                  <a:srgbClr val="EC7C30"/>
                </a:solidFill>
                <a:latin typeface="Times New Roman"/>
                <a:cs typeface="Times New Roman"/>
              </a:rPr>
              <a:t>T</a:t>
            </a:r>
            <a:r>
              <a:rPr dirty="0" baseline="-8333" sz="3000">
                <a:latin typeface="华文楷体"/>
                <a:cs typeface="华文楷体"/>
              </a:rPr>
              <a:t>）</a:t>
            </a:r>
            <a:r>
              <a:rPr dirty="0" baseline="-8333" sz="3000" spc="-1267">
                <a:latin typeface="华文楷体"/>
                <a:cs typeface="华文楷体"/>
              </a:rPr>
              <a:t>：</a:t>
            </a:r>
            <a:r>
              <a:rPr dirty="0" sz="2000">
                <a:latin typeface="华文楷体"/>
                <a:cs typeface="华文楷体"/>
              </a:rPr>
              <a:t>做匀速圆周运动的物体，运动一周所用的时间。 </a:t>
            </a:r>
            <a:r>
              <a:rPr dirty="0" sz="2000">
                <a:latin typeface="华文楷体"/>
                <a:cs typeface="华文楷体"/>
              </a:rPr>
              <a:t>单位：秒（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  <a:p>
            <a:pPr marL="1148715" marR="5080" indent="-1148715">
              <a:lnSpc>
                <a:spcPct val="120400"/>
              </a:lnSpc>
              <a:spcBef>
                <a:spcPts val="1055"/>
              </a:spcBef>
              <a:buFont typeface="Wingdings"/>
              <a:buChar char=""/>
              <a:tabLst>
                <a:tab pos="1148715" algn="l"/>
              </a:tabLst>
            </a:pPr>
            <a:r>
              <a:rPr dirty="0" baseline="-6944" sz="3000">
                <a:latin typeface="华文楷体"/>
                <a:cs typeface="华文楷体"/>
              </a:rPr>
              <a:t>频率</a:t>
            </a:r>
            <a:r>
              <a:rPr dirty="0" baseline="-6944" sz="3000" spc="-60">
                <a:latin typeface="华文楷体"/>
                <a:cs typeface="华文楷体"/>
              </a:rPr>
              <a:t>（</a:t>
            </a:r>
            <a:r>
              <a:rPr dirty="0" baseline="-6944" sz="3000" spc="-60" i="1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r>
              <a:rPr dirty="0" baseline="-6944" sz="3000" spc="-60">
                <a:latin typeface="华文楷体"/>
                <a:cs typeface="华文楷体"/>
              </a:rPr>
              <a:t>）：</a:t>
            </a:r>
            <a:r>
              <a:rPr dirty="0" sz="2000">
                <a:latin typeface="华文楷体"/>
                <a:cs typeface="华文楷体"/>
              </a:rPr>
              <a:t>做匀速圆周运动的物体，单位时间完成周期性运动的次数。 单位：赫兹（</a:t>
            </a:r>
            <a:r>
              <a:rPr dirty="0" sz="2000">
                <a:latin typeface="Times New Roman"/>
                <a:cs typeface="Times New Roman"/>
              </a:rPr>
              <a:t>Hz</a:t>
            </a:r>
            <a:r>
              <a:rPr dirty="0" sz="2000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  <a:p>
            <a:pPr marL="3140075">
              <a:lnSpc>
                <a:spcPct val="100000"/>
              </a:lnSpc>
              <a:spcBef>
                <a:spcPts val="685"/>
              </a:spcBef>
            </a:pPr>
            <a:r>
              <a:rPr dirty="0" sz="2000">
                <a:latin typeface="Times New Roman"/>
                <a:cs typeface="Times New Roman"/>
              </a:rPr>
              <a:t>1 Hz = 1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baseline="17094" sz="1950" spc="-7">
                <a:latin typeface="Times New Roman"/>
                <a:cs typeface="Times New Roman"/>
              </a:rPr>
              <a:t>-1</a:t>
            </a:r>
            <a:endParaRPr baseline="17094"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7994" y="907361"/>
            <a:ext cx="7865745" cy="1296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229485">
              <a:lnSpc>
                <a:spcPct val="100000"/>
              </a:lnSpc>
              <a:spcBef>
                <a:spcPts val="135"/>
              </a:spcBef>
            </a:pPr>
            <a:r>
              <a:rPr dirty="0" sz="2400" b="1">
                <a:latin typeface="黑体"/>
                <a:cs typeface="黑体"/>
              </a:rPr>
              <a:t>描述圆周运</a:t>
            </a:r>
            <a:r>
              <a:rPr dirty="0" sz="2400" spc="-130" b="1">
                <a:latin typeface="黑体"/>
                <a:cs typeface="黑体"/>
              </a:rPr>
              <a:t>动</a:t>
            </a:r>
            <a:r>
              <a:rPr dirty="0" sz="2900" spc="-994" b="1" i="1">
                <a:solidFill>
                  <a:srgbClr val="FF33CC"/>
                </a:solidFill>
                <a:latin typeface="黑体"/>
                <a:cs typeface="黑体"/>
              </a:rPr>
              <a:t>快</a:t>
            </a:r>
            <a:r>
              <a:rPr dirty="0" sz="2900" spc="-869" b="1" i="1">
                <a:solidFill>
                  <a:srgbClr val="FF33CC"/>
                </a:solidFill>
                <a:latin typeface="黑体"/>
                <a:cs typeface="黑体"/>
              </a:rPr>
              <a:t>慢</a:t>
            </a:r>
            <a:r>
              <a:rPr dirty="0" sz="2400" b="1">
                <a:latin typeface="黑体"/>
                <a:cs typeface="黑体"/>
              </a:rPr>
              <a:t>的物理</a:t>
            </a:r>
            <a:r>
              <a:rPr dirty="0" sz="2400" spc="-10" b="1">
                <a:latin typeface="黑体"/>
                <a:cs typeface="黑体"/>
              </a:rPr>
              <a:t>量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baseline="-6944" sz="3000" b="1">
                <a:latin typeface="华文楷体"/>
                <a:cs typeface="华文楷体"/>
              </a:rPr>
              <a:t>转速（</a:t>
            </a:r>
            <a:r>
              <a:rPr dirty="0" baseline="-6944" sz="3000" b="1" i="1">
                <a:solidFill>
                  <a:srgbClr val="00AFEF"/>
                </a:solidFill>
                <a:latin typeface="Times New Roman"/>
                <a:cs typeface="Times New Roman"/>
              </a:rPr>
              <a:t>n</a:t>
            </a:r>
            <a:r>
              <a:rPr dirty="0" baseline="-6944" sz="3000" b="1">
                <a:latin typeface="华文楷体"/>
                <a:cs typeface="华文楷体"/>
              </a:rPr>
              <a:t>）：</a:t>
            </a:r>
            <a:r>
              <a:rPr dirty="0" baseline="-6944" sz="3000" spc="-434" b="1"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做匀速圆周运动的物体，转过的圈数与所用时间之比。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5847" y="2413723"/>
            <a:ext cx="47231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单位：转每秒（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华文楷体"/>
                <a:cs typeface="华文楷体"/>
              </a:rPr>
              <a:t>）、转每分（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min</a:t>
            </a:r>
            <a:r>
              <a:rPr dirty="0" sz="2000" spc="-5" b="1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794" y="3186861"/>
            <a:ext cx="30810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周期、频率与转速的关系：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3832" y="2951492"/>
            <a:ext cx="1033780" cy="817880"/>
          </a:xfrm>
          <a:custGeom>
            <a:avLst/>
            <a:gdLst/>
            <a:ahLst/>
            <a:cxnLst/>
            <a:rect l="l" t="t" r="r" b="b"/>
            <a:pathLst>
              <a:path w="1033779" h="817879">
                <a:moveTo>
                  <a:pt x="1020699" y="817397"/>
                </a:moveTo>
                <a:lnTo>
                  <a:pt x="12700" y="817397"/>
                </a:lnTo>
                <a:lnTo>
                  <a:pt x="10223" y="817156"/>
                </a:lnTo>
                <a:lnTo>
                  <a:pt x="0" y="804697"/>
                </a:lnTo>
                <a:lnTo>
                  <a:pt x="0" y="12700"/>
                </a:lnTo>
                <a:lnTo>
                  <a:pt x="12700" y="0"/>
                </a:lnTo>
                <a:lnTo>
                  <a:pt x="1020699" y="0"/>
                </a:lnTo>
                <a:lnTo>
                  <a:pt x="103339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791997"/>
                </a:lnTo>
                <a:lnTo>
                  <a:pt x="12700" y="791997"/>
                </a:lnTo>
                <a:lnTo>
                  <a:pt x="25400" y="804697"/>
                </a:lnTo>
                <a:lnTo>
                  <a:pt x="1033399" y="804697"/>
                </a:lnTo>
                <a:lnTo>
                  <a:pt x="1033145" y="807173"/>
                </a:lnTo>
                <a:lnTo>
                  <a:pt x="1023175" y="817156"/>
                </a:lnTo>
                <a:lnTo>
                  <a:pt x="1020699" y="817397"/>
                </a:lnTo>
                <a:close/>
              </a:path>
              <a:path w="1033779" h="81787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033779" h="817879">
                <a:moveTo>
                  <a:pt x="100799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007999" y="12700"/>
                </a:lnTo>
                <a:lnTo>
                  <a:pt x="1007999" y="25400"/>
                </a:lnTo>
                <a:close/>
              </a:path>
              <a:path w="1033779" h="817879">
                <a:moveTo>
                  <a:pt x="1007999" y="804697"/>
                </a:moveTo>
                <a:lnTo>
                  <a:pt x="1007999" y="12700"/>
                </a:lnTo>
                <a:lnTo>
                  <a:pt x="1020699" y="25400"/>
                </a:lnTo>
                <a:lnTo>
                  <a:pt x="1033399" y="25400"/>
                </a:lnTo>
                <a:lnTo>
                  <a:pt x="1033399" y="791997"/>
                </a:lnTo>
                <a:lnTo>
                  <a:pt x="1020699" y="791997"/>
                </a:lnTo>
                <a:lnTo>
                  <a:pt x="1007999" y="804697"/>
                </a:lnTo>
                <a:close/>
              </a:path>
              <a:path w="1033779" h="817879">
                <a:moveTo>
                  <a:pt x="1033399" y="25400"/>
                </a:moveTo>
                <a:lnTo>
                  <a:pt x="1020699" y="25400"/>
                </a:lnTo>
                <a:lnTo>
                  <a:pt x="1007999" y="12700"/>
                </a:lnTo>
                <a:lnTo>
                  <a:pt x="1033399" y="12700"/>
                </a:lnTo>
                <a:lnTo>
                  <a:pt x="1033399" y="25400"/>
                </a:lnTo>
                <a:close/>
              </a:path>
              <a:path w="1033779" h="817879">
                <a:moveTo>
                  <a:pt x="25400" y="804697"/>
                </a:moveTo>
                <a:lnTo>
                  <a:pt x="12700" y="791997"/>
                </a:lnTo>
                <a:lnTo>
                  <a:pt x="25400" y="791997"/>
                </a:lnTo>
                <a:lnTo>
                  <a:pt x="25400" y="804697"/>
                </a:lnTo>
                <a:close/>
              </a:path>
              <a:path w="1033779" h="817879">
                <a:moveTo>
                  <a:pt x="1007999" y="804697"/>
                </a:moveTo>
                <a:lnTo>
                  <a:pt x="25400" y="804697"/>
                </a:lnTo>
                <a:lnTo>
                  <a:pt x="25400" y="791997"/>
                </a:lnTo>
                <a:lnTo>
                  <a:pt x="1007999" y="791997"/>
                </a:lnTo>
                <a:lnTo>
                  <a:pt x="1007999" y="804697"/>
                </a:lnTo>
                <a:close/>
              </a:path>
              <a:path w="1033779" h="817879">
                <a:moveTo>
                  <a:pt x="1033399" y="804697"/>
                </a:moveTo>
                <a:lnTo>
                  <a:pt x="1007999" y="804697"/>
                </a:lnTo>
                <a:lnTo>
                  <a:pt x="1020699" y="791997"/>
                </a:lnTo>
                <a:lnTo>
                  <a:pt x="1033399" y="791997"/>
                </a:lnTo>
                <a:lnTo>
                  <a:pt x="1033399" y="8046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77727" y="301372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83442" y="3400006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83697" y="3205492"/>
            <a:ext cx="654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T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85">
                <a:latin typeface="Cambria Math"/>
                <a:cs typeface="Cambria Math"/>
              </a:rPr>
              <a:t> </a:t>
            </a:r>
            <a:r>
              <a:rPr dirty="0" baseline="-37500" sz="3000" b="1" i="1">
                <a:latin typeface="Times New Roman"/>
                <a:cs typeface="Times New Roman"/>
              </a:rPr>
              <a:t>n</a:t>
            </a:r>
            <a:endParaRPr baseline="-37500"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39880" y="3100539"/>
            <a:ext cx="1033780" cy="529590"/>
          </a:xfrm>
          <a:custGeom>
            <a:avLst/>
            <a:gdLst/>
            <a:ahLst/>
            <a:cxnLst/>
            <a:rect l="l" t="t" r="r" b="b"/>
            <a:pathLst>
              <a:path w="1033779" h="529589">
                <a:moveTo>
                  <a:pt x="1020699" y="529399"/>
                </a:moveTo>
                <a:lnTo>
                  <a:pt x="12700" y="529399"/>
                </a:lnTo>
                <a:lnTo>
                  <a:pt x="10223" y="529158"/>
                </a:lnTo>
                <a:lnTo>
                  <a:pt x="0" y="516699"/>
                </a:lnTo>
                <a:lnTo>
                  <a:pt x="0" y="12700"/>
                </a:lnTo>
                <a:lnTo>
                  <a:pt x="12700" y="0"/>
                </a:lnTo>
                <a:lnTo>
                  <a:pt x="1020699" y="0"/>
                </a:lnTo>
                <a:lnTo>
                  <a:pt x="103339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503999"/>
                </a:lnTo>
                <a:lnTo>
                  <a:pt x="12700" y="503999"/>
                </a:lnTo>
                <a:lnTo>
                  <a:pt x="25400" y="516699"/>
                </a:lnTo>
                <a:lnTo>
                  <a:pt x="1033399" y="516699"/>
                </a:lnTo>
                <a:lnTo>
                  <a:pt x="1033157" y="519175"/>
                </a:lnTo>
                <a:lnTo>
                  <a:pt x="1023175" y="529158"/>
                </a:lnTo>
                <a:lnTo>
                  <a:pt x="1020699" y="529399"/>
                </a:lnTo>
                <a:close/>
              </a:path>
              <a:path w="1033779" h="52958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033779" h="529589">
                <a:moveTo>
                  <a:pt x="100799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007999" y="12700"/>
                </a:lnTo>
                <a:lnTo>
                  <a:pt x="1007999" y="25400"/>
                </a:lnTo>
                <a:close/>
              </a:path>
              <a:path w="1033779" h="529589">
                <a:moveTo>
                  <a:pt x="1007999" y="516699"/>
                </a:moveTo>
                <a:lnTo>
                  <a:pt x="1007999" y="12700"/>
                </a:lnTo>
                <a:lnTo>
                  <a:pt x="1020699" y="25400"/>
                </a:lnTo>
                <a:lnTo>
                  <a:pt x="1033399" y="25400"/>
                </a:lnTo>
                <a:lnTo>
                  <a:pt x="1033399" y="503999"/>
                </a:lnTo>
                <a:lnTo>
                  <a:pt x="1020699" y="503999"/>
                </a:lnTo>
                <a:lnTo>
                  <a:pt x="1007999" y="516699"/>
                </a:lnTo>
                <a:close/>
              </a:path>
              <a:path w="1033779" h="529589">
                <a:moveTo>
                  <a:pt x="1033399" y="25400"/>
                </a:moveTo>
                <a:lnTo>
                  <a:pt x="1020699" y="25400"/>
                </a:lnTo>
                <a:lnTo>
                  <a:pt x="1007999" y="12700"/>
                </a:lnTo>
                <a:lnTo>
                  <a:pt x="1033399" y="12700"/>
                </a:lnTo>
                <a:lnTo>
                  <a:pt x="1033399" y="25400"/>
                </a:lnTo>
                <a:close/>
              </a:path>
              <a:path w="1033779" h="529589">
                <a:moveTo>
                  <a:pt x="25400" y="516699"/>
                </a:moveTo>
                <a:lnTo>
                  <a:pt x="12700" y="503999"/>
                </a:lnTo>
                <a:lnTo>
                  <a:pt x="25400" y="503999"/>
                </a:lnTo>
                <a:lnTo>
                  <a:pt x="25400" y="516699"/>
                </a:lnTo>
                <a:close/>
              </a:path>
              <a:path w="1033779" h="529589">
                <a:moveTo>
                  <a:pt x="1007999" y="516699"/>
                </a:moveTo>
                <a:lnTo>
                  <a:pt x="25400" y="516699"/>
                </a:lnTo>
                <a:lnTo>
                  <a:pt x="25400" y="503999"/>
                </a:lnTo>
                <a:lnTo>
                  <a:pt x="1007999" y="503999"/>
                </a:lnTo>
                <a:lnTo>
                  <a:pt x="1007999" y="516699"/>
                </a:lnTo>
                <a:close/>
              </a:path>
              <a:path w="1033779" h="529589">
                <a:moveTo>
                  <a:pt x="1033399" y="516699"/>
                </a:moveTo>
                <a:lnTo>
                  <a:pt x="1007999" y="516699"/>
                </a:lnTo>
                <a:lnTo>
                  <a:pt x="1020699" y="503999"/>
                </a:lnTo>
                <a:lnTo>
                  <a:pt x="1033399" y="503999"/>
                </a:lnTo>
                <a:lnTo>
                  <a:pt x="1033399" y="516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64670" y="3183724"/>
            <a:ext cx="5842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85">
                <a:latin typeface="Cambria Math"/>
                <a:cs typeface="Cambria Math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920" y="2306154"/>
            <a:ext cx="1303616" cy="74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3250" y="2607678"/>
            <a:ext cx="1045844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570057"/>
                </a:solidFill>
                <a:latin typeface="黑体"/>
                <a:cs typeface="黑体"/>
              </a:rPr>
              <a:t>技术中常</a:t>
            </a:r>
            <a:r>
              <a:rPr dirty="0" sz="1600" spc="-15" b="1">
                <a:solidFill>
                  <a:srgbClr val="570057"/>
                </a:solidFill>
                <a:latin typeface="黑体"/>
                <a:cs typeface="黑体"/>
              </a:rPr>
              <a:t>用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83844" y="2771165"/>
            <a:ext cx="2391185" cy="86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72589" y="2808020"/>
            <a:ext cx="59880" cy="59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55070" y="2829991"/>
            <a:ext cx="107206" cy="107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63397" y="2919666"/>
            <a:ext cx="190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：</a:t>
            </a:r>
            <a:r>
              <a:rPr dirty="0" sz="2400" spc="-5" b="1">
                <a:solidFill>
                  <a:srgbClr val="FFFF00"/>
                </a:solidFill>
                <a:latin typeface="Calibri"/>
                <a:cs typeface="Calibri"/>
              </a:rPr>
              <a:t>revolutions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23314" y="3804920"/>
            <a:ext cx="5206365" cy="119570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000" b="1">
                <a:solidFill>
                  <a:srgbClr val="00AFEF"/>
                </a:solidFill>
                <a:latin typeface="华文楷体"/>
                <a:cs typeface="华文楷体"/>
              </a:rPr>
              <a:t>周期越小，物体的角速度越大</a:t>
            </a:r>
            <a:endParaRPr sz="20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000" b="1">
                <a:solidFill>
                  <a:srgbClr val="00AFEF"/>
                </a:solidFill>
                <a:latin typeface="华文楷体"/>
                <a:cs typeface="华文楷体"/>
              </a:rPr>
              <a:t>频率、转速越大，物体角速度越大</a:t>
            </a:r>
            <a:endParaRPr sz="20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000" b="1">
                <a:solidFill>
                  <a:srgbClr val="00AFEF"/>
                </a:solidFill>
                <a:latin typeface="华文楷体"/>
                <a:cs typeface="华文楷体"/>
              </a:rPr>
              <a:t>匀速圆周运动的周期、频率、转速保持不变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48725" y="4026357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 h="0">
                <a:moveTo>
                  <a:pt x="0" y="0"/>
                </a:moveTo>
                <a:lnTo>
                  <a:pt x="318135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8965" y="402635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 h="0">
                <a:moveTo>
                  <a:pt x="0" y="0"/>
                </a:moveTo>
                <a:lnTo>
                  <a:pt x="293369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00720" y="3584320"/>
            <a:ext cx="1504950" cy="74803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baseline="-41666" sz="3000" spc="75">
                <a:latin typeface="Cambria Math"/>
                <a:cs typeface="Cambria Math"/>
              </a:rPr>
              <a:t>w </a:t>
            </a:r>
            <a:r>
              <a:rPr dirty="0" baseline="-41666" sz="3000">
                <a:latin typeface="Cambria Math"/>
                <a:cs typeface="Cambria Math"/>
              </a:rPr>
              <a:t>= </a:t>
            </a:r>
            <a:r>
              <a:rPr dirty="0" sz="2000" spc="70" b="1">
                <a:latin typeface="Times New Roman"/>
                <a:cs typeface="Times New Roman"/>
              </a:rPr>
              <a:t>Δ</a:t>
            </a:r>
            <a:r>
              <a:rPr dirty="0" sz="2000" spc="70">
                <a:latin typeface="Cambria Math"/>
                <a:cs typeface="Cambria Math"/>
              </a:rPr>
              <a:t>0 </a:t>
            </a:r>
            <a:r>
              <a:rPr dirty="0" baseline="-41666" sz="3000">
                <a:latin typeface="Cambria Math"/>
                <a:cs typeface="Cambria Math"/>
              </a:rPr>
              <a:t>=</a:t>
            </a:r>
            <a:r>
              <a:rPr dirty="0" baseline="-41666" sz="3000" spc="390">
                <a:latin typeface="Cambria Math"/>
                <a:cs typeface="Cambria Math"/>
              </a:rPr>
              <a:t> </a:t>
            </a:r>
            <a:r>
              <a:rPr dirty="0" sz="2000" spc="95" b="1">
                <a:latin typeface="Times New Roman"/>
                <a:cs typeface="Times New Roman"/>
              </a:rPr>
              <a:t>2</a:t>
            </a:r>
            <a:r>
              <a:rPr dirty="0" sz="2000" spc="95">
                <a:latin typeface="Cambria Math"/>
                <a:cs typeface="Cambria Math"/>
              </a:rPr>
              <a:t>n</a:t>
            </a:r>
            <a:endParaRPr sz="2000">
              <a:latin typeface="Cambria Math"/>
              <a:cs typeface="Cambria Math"/>
            </a:endParaRPr>
          </a:p>
          <a:p>
            <a:pPr marL="591185">
              <a:lnSpc>
                <a:spcPct val="100000"/>
              </a:lnSpc>
              <a:spcBef>
                <a:spcPts val="445"/>
              </a:spcBef>
              <a:tabLst>
                <a:tab pos="126682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Δ</a:t>
            </a:r>
            <a:r>
              <a:rPr dirty="0" sz="2000" spc="-5" b="1" i="1">
                <a:latin typeface="Times New Roman"/>
                <a:cs typeface="Times New Roman"/>
              </a:rPr>
              <a:t>t	</a:t>
            </a:r>
            <a:r>
              <a:rPr dirty="0" sz="2000" b="1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3960" y="302910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 h="0">
                <a:moveTo>
                  <a:pt x="0" y="0"/>
                </a:moveTo>
                <a:lnTo>
                  <a:pt x="258444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66125" y="2834589"/>
            <a:ext cx="9906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v </a:t>
            </a:r>
            <a:r>
              <a:rPr dirty="0" sz="2000">
                <a:latin typeface="Cambria Math"/>
                <a:cs typeface="Cambria Math"/>
              </a:rPr>
              <a:t>= </a:t>
            </a:r>
            <a:r>
              <a:rPr dirty="0" baseline="-37500" sz="3000" spc="-7" b="1">
                <a:latin typeface="Times New Roman"/>
                <a:cs typeface="Times New Roman"/>
              </a:rPr>
              <a:t>Δ</a:t>
            </a:r>
            <a:r>
              <a:rPr dirty="0" baseline="-37500" sz="3000" spc="-7" b="1" i="1">
                <a:latin typeface="Times New Roman"/>
                <a:cs typeface="Times New Roman"/>
              </a:rPr>
              <a:t>t</a:t>
            </a:r>
            <a:r>
              <a:rPr dirty="0" baseline="-37500" sz="3000" spc="-97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1260" y="2642819"/>
            <a:ext cx="10090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26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Δ</a:t>
            </a:r>
            <a:r>
              <a:rPr dirty="0" sz="2000" b="1" i="1">
                <a:latin typeface="Times New Roman"/>
                <a:cs typeface="Times New Roman"/>
              </a:rPr>
              <a:t>s</a:t>
            </a:r>
            <a:r>
              <a:rPr dirty="0" sz="2000" b="1" i="1">
                <a:latin typeface="Times New Roman"/>
                <a:cs typeface="Times New Roman"/>
              </a:rPr>
              <a:t>	</a:t>
            </a:r>
            <a:r>
              <a:rPr dirty="0" sz="2000" spc="-5" b="1">
                <a:latin typeface="Times New Roman"/>
                <a:cs typeface="Times New Roman"/>
              </a:rPr>
              <a:t>2</a:t>
            </a:r>
            <a:r>
              <a:rPr dirty="0" sz="2000" spc="190">
                <a:latin typeface="Cambria Math"/>
                <a:cs typeface="Cambria Math"/>
              </a:rPr>
              <a:t>n</a:t>
            </a:r>
            <a:r>
              <a:rPr dirty="0" sz="2000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14510" y="3029102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 h="0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20555" y="3004134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8176" y="1880616"/>
            <a:ext cx="2997707" cy="1918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99514" y="988607"/>
            <a:ext cx="5572125" cy="1281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483995">
              <a:lnSpc>
                <a:spcPct val="100000"/>
              </a:lnSpc>
              <a:spcBef>
                <a:spcPts val="120"/>
              </a:spcBef>
            </a:pPr>
            <a:r>
              <a:rPr dirty="0" sz="2500" spc="-869" b="1" i="1">
                <a:solidFill>
                  <a:srgbClr val="EC7C30"/>
                </a:solidFill>
                <a:latin typeface="黑体"/>
                <a:cs typeface="黑体"/>
              </a:rPr>
              <a:t>线速度、角速度与周期的关</a:t>
            </a:r>
            <a:r>
              <a:rPr dirty="0" sz="2500" spc="-110" b="1" i="1">
                <a:solidFill>
                  <a:srgbClr val="EC7C30"/>
                </a:solidFill>
                <a:latin typeface="黑体"/>
                <a:cs typeface="黑体"/>
              </a:rPr>
              <a:t>系</a:t>
            </a:r>
            <a:endParaRPr sz="25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2000" b="1">
                <a:latin typeface="华文楷体"/>
                <a:cs typeface="华文楷体"/>
              </a:rPr>
              <a:t>匀速圆周运动：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5296" y="3794162"/>
            <a:ext cx="2826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（角速度与周期成反比）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1064" y="912407"/>
            <a:ext cx="226441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869" b="1" i="1">
                <a:solidFill>
                  <a:srgbClr val="00AFEF"/>
                </a:solidFill>
                <a:latin typeface="黑体"/>
                <a:cs typeface="黑体"/>
              </a:rPr>
              <a:t>常见的传动装</a:t>
            </a:r>
            <a:r>
              <a:rPr dirty="0" sz="2500" spc="-110" b="1" i="1">
                <a:solidFill>
                  <a:srgbClr val="00AFEF"/>
                </a:solidFill>
                <a:latin typeface="黑体"/>
                <a:cs typeface="黑体"/>
              </a:rPr>
              <a:t>置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316" y="1693341"/>
            <a:ext cx="13296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同轴传动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95" y="2162555"/>
            <a:ext cx="2289048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0580" y="4120426"/>
            <a:ext cx="3678554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b="1">
                <a:latin typeface="华文楷体"/>
                <a:cs typeface="华文楷体"/>
              </a:rPr>
              <a:t>角速度相同</a:t>
            </a:r>
            <a:endParaRPr sz="20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b="1">
                <a:latin typeface="华文楷体"/>
                <a:cs typeface="华文楷体"/>
              </a:rPr>
              <a:t>线速度不同</a:t>
            </a:r>
            <a:r>
              <a:rPr dirty="0" sz="2000" b="1">
                <a:solidFill>
                  <a:srgbClr val="4471C4"/>
                </a:solidFill>
                <a:latin typeface="华文楷体"/>
                <a:cs typeface="华文楷体"/>
              </a:rPr>
              <a:t>（跟半径成正比）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1140" y="1693341"/>
            <a:ext cx="13296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皮带传动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7364" y="2203704"/>
            <a:ext cx="3232404" cy="1769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20411" y="3605784"/>
            <a:ext cx="467995" cy="367665"/>
          </a:xfrm>
          <a:custGeom>
            <a:avLst/>
            <a:gdLst/>
            <a:ahLst/>
            <a:cxnLst/>
            <a:rect l="l" t="t" r="r" b="b"/>
            <a:pathLst>
              <a:path w="467995" h="367664">
                <a:moveTo>
                  <a:pt x="406908" y="367283"/>
                </a:moveTo>
                <a:lnTo>
                  <a:pt x="60960" y="367283"/>
                </a:lnTo>
                <a:lnTo>
                  <a:pt x="37324" y="362820"/>
                </a:lnTo>
                <a:lnTo>
                  <a:pt x="17959" y="349843"/>
                </a:lnTo>
                <a:lnTo>
                  <a:pt x="4854" y="330347"/>
                </a:lnTo>
                <a:lnTo>
                  <a:pt x="0" y="306324"/>
                </a:lnTo>
                <a:lnTo>
                  <a:pt x="0" y="62483"/>
                </a:lnTo>
                <a:lnTo>
                  <a:pt x="4854" y="38315"/>
                </a:lnTo>
                <a:lnTo>
                  <a:pt x="17959" y="18611"/>
                </a:lnTo>
                <a:lnTo>
                  <a:pt x="37324" y="5223"/>
                </a:lnTo>
                <a:lnTo>
                  <a:pt x="60960" y="0"/>
                </a:lnTo>
                <a:lnTo>
                  <a:pt x="406908" y="0"/>
                </a:lnTo>
                <a:lnTo>
                  <a:pt x="430715" y="5223"/>
                </a:lnTo>
                <a:lnTo>
                  <a:pt x="450137" y="18611"/>
                </a:lnTo>
                <a:lnTo>
                  <a:pt x="463184" y="38315"/>
                </a:lnTo>
                <a:lnTo>
                  <a:pt x="467867" y="62483"/>
                </a:lnTo>
                <a:lnTo>
                  <a:pt x="467867" y="306324"/>
                </a:lnTo>
                <a:lnTo>
                  <a:pt x="463184" y="330347"/>
                </a:lnTo>
                <a:lnTo>
                  <a:pt x="450137" y="349843"/>
                </a:lnTo>
                <a:lnTo>
                  <a:pt x="430715" y="362820"/>
                </a:lnTo>
                <a:lnTo>
                  <a:pt x="406908" y="367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14239" y="3600132"/>
            <a:ext cx="480695" cy="379730"/>
          </a:xfrm>
          <a:custGeom>
            <a:avLst/>
            <a:gdLst/>
            <a:ahLst/>
            <a:cxnLst/>
            <a:rect l="l" t="t" r="r" b="b"/>
            <a:pathLst>
              <a:path w="480695" h="379729">
                <a:moveTo>
                  <a:pt x="426669" y="1270"/>
                </a:moveTo>
                <a:lnTo>
                  <a:pt x="53848" y="1270"/>
                </a:lnTo>
                <a:lnTo>
                  <a:pt x="57175" y="0"/>
                </a:lnTo>
                <a:lnTo>
                  <a:pt x="423341" y="0"/>
                </a:lnTo>
                <a:lnTo>
                  <a:pt x="426669" y="1270"/>
                </a:lnTo>
                <a:close/>
              </a:path>
              <a:path w="480695" h="379729">
                <a:moveTo>
                  <a:pt x="426669" y="378460"/>
                </a:moveTo>
                <a:lnTo>
                  <a:pt x="53848" y="378460"/>
                </a:lnTo>
                <a:lnTo>
                  <a:pt x="47294" y="375920"/>
                </a:lnTo>
                <a:lnTo>
                  <a:pt x="41160" y="373379"/>
                </a:lnTo>
                <a:lnTo>
                  <a:pt x="35255" y="370839"/>
                </a:lnTo>
                <a:lnTo>
                  <a:pt x="29679" y="368300"/>
                </a:lnTo>
                <a:lnTo>
                  <a:pt x="24485" y="363220"/>
                </a:lnTo>
                <a:lnTo>
                  <a:pt x="19685" y="359410"/>
                </a:lnTo>
                <a:lnTo>
                  <a:pt x="2971" y="331470"/>
                </a:lnTo>
                <a:lnTo>
                  <a:pt x="2031" y="328929"/>
                </a:lnTo>
                <a:lnTo>
                  <a:pt x="1282" y="325120"/>
                </a:lnTo>
                <a:lnTo>
                  <a:pt x="685" y="322579"/>
                </a:lnTo>
                <a:lnTo>
                  <a:pt x="253" y="318770"/>
                </a:lnTo>
                <a:lnTo>
                  <a:pt x="0" y="314960"/>
                </a:lnTo>
                <a:lnTo>
                  <a:pt x="0" y="63500"/>
                </a:lnTo>
                <a:lnTo>
                  <a:pt x="253" y="59689"/>
                </a:lnTo>
                <a:lnTo>
                  <a:pt x="685" y="57150"/>
                </a:lnTo>
                <a:lnTo>
                  <a:pt x="1282" y="53339"/>
                </a:lnTo>
                <a:lnTo>
                  <a:pt x="2031" y="49529"/>
                </a:lnTo>
                <a:lnTo>
                  <a:pt x="2971" y="46989"/>
                </a:lnTo>
                <a:lnTo>
                  <a:pt x="5206" y="40639"/>
                </a:lnTo>
                <a:lnTo>
                  <a:pt x="29679" y="11429"/>
                </a:lnTo>
                <a:lnTo>
                  <a:pt x="50584" y="1270"/>
                </a:lnTo>
                <a:lnTo>
                  <a:pt x="429933" y="1270"/>
                </a:lnTo>
                <a:lnTo>
                  <a:pt x="452568" y="12700"/>
                </a:lnTo>
                <a:lnTo>
                  <a:pt x="56553" y="12700"/>
                </a:lnTo>
                <a:lnTo>
                  <a:pt x="53593" y="13970"/>
                </a:lnTo>
                <a:lnTo>
                  <a:pt x="51447" y="13970"/>
                </a:lnTo>
                <a:lnTo>
                  <a:pt x="45821" y="16510"/>
                </a:lnTo>
                <a:lnTo>
                  <a:pt x="46393" y="16510"/>
                </a:lnTo>
                <a:lnTo>
                  <a:pt x="41046" y="19050"/>
                </a:lnTo>
                <a:lnTo>
                  <a:pt x="41579" y="19050"/>
                </a:lnTo>
                <a:lnTo>
                  <a:pt x="36537" y="21589"/>
                </a:lnTo>
                <a:lnTo>
                  <a:pt x="37045" y="21589"/>
                </a:lnTo>
                <a:lnTo>
                  <a:pt x="33904" y="24129"/>
                </a:lnTo>
                <a:lnTo>
                  <a:pt x="32804" y="24129"/>
                </a:lnTo>
                <a:lnTo>
                  <a:pt x="28460" y="27939"/>
                </a:lnTo>
                <a:lnTo>
                  <a:pt x="28879" y="27939"/>
                </a:lnTo>
                <a:lnTo>
                  <a:pt x="24930" y="31750"/>
                </a:lnTo>
                <a:lnTo>
                  <a:pt x="25323" y="31750"/>
                </a:lnTo>
                <a:lnTo>
                  <a:pt x="22675" y="35560"/>
                </a:lnTo>
                <a:lnTo>
                  <a:pt x="22136" y="35560"/>
                </a:lnTo>
                <a:lnTo>
                  <a:pt x="19075" y="40639"/>
                </a:lnTo>
                <a:lnTo>
                  <a:pt x="19367" y="40639"/>
                </a:lnTo>
                <a:lnTo>
                  <a:pt x="16789" y="45720"/>
                </a:lnTo>
                <a:lnTo>
                  <a:pt x="17030" y="45720"/>
                </a:lnTo>
                <a:lnTo>
                  <a:pt x="14973" y="50800"/>
                </a:lnTo>
                <a:lnTo>
                  <a:pt x="15112" y="50800"/>
                </a:lnTo>
                <a:lnTo>
                  <a:pt x="14300" y="53339"/>
                </a:lnTo>
                <a:lnTo>
                  <a:pt x="13690" y="55879"/>
                </a:lnTo>
                <a:lnTo>
                  <a:pt x="13220" y="58420"/>
                </a:lnTo>
                <a:lnTo>
                  <a:pt x="12877" y="60960"/>
                </a:lnTo>
                <a:lnTo>
                  <a:pt x="12750" y="63500"/>
                </a:lnTo>
                <a:lnTo>
                  <a:pt x="12674" y="314960"/>
                </a:lnTo>
                <a:lnTo>
                  <a:pt x="12903" y="317500"/>
                </a:lnTo>
                <a:lnTo>
                  <a:pt x="13258" y="320039"/>
                </a:lnTo>
                <a:lnTo>
                  <a:pt x="13754" y="322579"/>
                </a:lnTo>
                <a:lnTo>
                  <a:pt x="14376" y="325120"/>
                </a:lnTo>
                <a:lnTo>
                  <a:pt x="15112" y="327660"/>
                </a:lnTo>
                <a:lnTo>
                  <a:pt x="14973" y="327660"/>
                </a:lnTo>
                <a:lnTo>
                  <a:pt x="17030" y="332739"/>
                </a:lnTo>
                <a:lnTo>
                  <a:pt x="16789" y="332739"/>
                </a:lnTo>
                <a:lnTo>
                  <a:pt x="19367" y="337820"/>
                </a:lnTo>
                <a:lnTo>
                  <a:pt x="19075" y="337820"/>
                </a:lnTo>
                <a:lnTo>
                  <a:pt x="22136" y="342900"/>
                </a:lnTo>
                <a:lnTo>
                  <a:pt x="22675" y="342900"/>
                </a:lnTo>
                <a:lnTo>
                  <a:pt x="25323" y="346710"/>
                </a:lnTo>
                <a:lnTo>
                  <a:pt x="24930" y="346710"/>
                </a:lnTo>
                <a:lnTo>
                  <a:pt x="28879" y="350520"/>
                </a:lnTo>
                <a:lnTo>
                  <a:pt x="28460" y="350520"/>
                </a:lnTo>
                <a:lnTo>
                  <a:pt x="32804" y="354329"/>
                </a:lnTo>
                <a:lnTo>
                  <a:pt x="32334" y="354329"/>
                </a:lnTo>
                <a:lnTo>
                  <a:pt x="37045" y="356870"/>
                </a:lnTo>
                <a:lnTo>
                  <a:pt x="36537" y="356870"/>
                </a:lnTo>
                <a:lnTo>
                  <a:pt x="41579" y="360679"/>
                </a:lnTo>
                <a:lnTo>
                  <a:pt x="43719" y="360679"/>
                </a:lnTo>
                <a:lnTo>
                  <a:pt x="46393" y="361950"/>
                </a:lnTo>
                <a:lnTo>
                  <a:pt x="45821" y="361950"/>
                </a:lnTo>
                <a:lnTo>
                  <a:pt x="51447" y="364489"/>
                </a:lnTo>
                <a:lnTo>
                  <a:pt x="53593" y="364489"/>
                </a:lnTo>
                <a:lnTo>
                  <a:pt x="56553" y="365760"/>
                </a:lnTo>
                <a:lnTo>
                  <a:pt x="61683" y="365760"/>
                </a:lnTo>
                <a:lnTo>
                  <a:pt x="64795" y="367029"/>
                </a:lnTo>
                <a:lnTo>
                  <a:pt x="452135" y="367029"/>
                </a:lnTo>
                <a:lnTo>
                  <a:pt x="450837" y="368300"/>
                </a:lnTo>
                <a:lnTo>
                  <a:pt x="445262" y="370839"/>
                </a:lnTo>
                <a:lnTo>
                  <a:pt x="439356" y="373379"/>
                </a:lnTo>
                <a:lnTo>
                  <a:pt x="433222" y="375920"/>
                </a:lnTo>
                <a:lnTo>
                  <a:pt x="426669" y="378460"/>
                </a:lnTo>
                <a:close/>
              </a:path>
              <a:path w="480695" h="379729">
                <a:moveTo>
                  <a:pt x="448182" y="25400"/>
                </a:moveTo>
                <a:lnTo>
                  <a:pt x="443471" y="21589"/>
                </a:lnTo>
                <a:lnTo>
                  <a:pt x="443979" y="21589"/>
                </a:lnTo>
                <a:lnTo>
                  <a:pt x="438937" y="19050"/>
                </a:lnTo>
                <a:lnTo>
                  <a:pt x="439470" y="19050"/>
                </a:lnTo>
                <a:lnTo>
                  <a:pt x="434124" y="16510"/>
                </a:lnTo>
                <a:lnTo>
                  <a:pt x="434695" y="16510"/>
                </a:lnTo>
                <a:lnTo>
                  <a:pt x="429082" y="13970"/>
                </a:lnTo>
                <a:lnTo>
                  <a:pt x="426923" y="13970"/>
                </a:lnTo>
                <a:lnTo>
                  <a:pt x="423964" y="12700"/>
                </a:lnTo>
                <a:lnTo>
                  <a:pt x="452568" y="12700"/>
                </a:lnTo>
                <a:lnTo>
                  <a:pt x="456031" y="15239"/>
                </a:lnTo>
                <a:lnTo>
                  <a:pt x="460832" y="19050"/>
                </a:lnTo>
                <a:lnTo>
                  <a:pt x="465188" y="24129"/>
                </a:lnTo>
                <a:lnTo>
                  <a:pt x="447713" y="24129"/>
                </a:lnTo>
                <a:lnTo>
                  <a:pt x="448182" y="25400"/>
                </a:lnTo>
                <a:close/>
              </a:path>
              <a:path w="480695" h="379729">
                <a:moveTo>
                  <a:pt x="32334" y="25400"/>
                </a:moveTo>
                <a:lnTo>
                  <a:pt x="32804" y="24129"/>
                </a:lnTo>
                <a:lnTo>
                  <a:pt x="33904" y="24129"/>
                </a:lnTo>
                <a:lnTo>
                  <a:pt x="32334" y="25400"/>
                </a:lnTo>
                <a:close/>
              </a:path>
              <a:path w="480695" h="379729">
                <a:moveTo>
                  <a:pt x="458724" y="36829"/>
                </a:moveTo>
                <a:lnTo>
                  <a:pt x="455193" y="31750"/>
                </a:lnTo>
                <a:lnTo>
                  <a:pt x="455587" y="31750"/>
                </a:lnTo>
                <a:lnTo>
                  <a:pt x="451637" y="27939"/>
                </a:lnTo>
                <a:lnTo>
                  <a:pt x="452069" y="27939"/>
                </a:lnTo>
                <a:lnTo>
                  <a:pt x="447713" y="24129"/>
                </a:lnTo>
                <a:lnTo>
                  <a:pt x="465188" y="24129"/>
                </a:lnTo>
                <a:lnTo>
                  <a:pt x="469074" y="29210"/>
                </a:lnTo>
                <a:lnTo>
                  <a:pt x="472465" y="34289"/>
                </a:lnTo>
                <a:lnTo>
                  <a:pt x="473034" y="35560"/>
                </a:lnTo>
                <a:lnTo>
                  <a:pt x="458381" y="35560"/>
                </a:lnTo>
                <a:lnTo>
                  <a:pt x="458724" y="36829"/>
                </a:lnTo>
                <a:close/>
              </a:path>
              <a:path w="480695" h="379729">
                <a:moveTo>
                  <a:pt x="21793" y="36829"/>
                </a:moveTo>
                <a:lnTo>
                  <a:pt x="22136" y="35560"/>
                </a:lnTo>
                <a:lnTo>
                  <a:pt x="22675" y="35560"/>
                </a:lnTo>
                <a:lnTo>
                  <a:pt x="21793" y="36829"/>
                </a:lnTo>
                <a:close/>
              </a:path>
              <a:path w="480695" h="379729">
                <a:moveTo>
                  <a:pt x="473034" y="342900"/>
                </a:moveTo>
                <a:lnTo>
                  <a:pt x="458381" y="342900"/>
                </a:lnTo>
                <a:lnTo>
                  <a:pt x="461441" y="337820"/>
                </a:lnTo>
                <a:lnTo>
                  <a:pt x="461149" y="337820"/>
                </a:lnTo>
                <a:lnTo>
                  <a:pt x="463727" y="332739"/>
                </a:lnTo>
                <a:lnTo>
                  <a:pt x="463486" y="332739"/>
                </a:lnTo>
                <a:lnTo>
                  <a:pt x="465543" y="327660"/>
                </a:lnTo>
                <a:lnTo>
                  <a:pt x="465404" y="327660"/>
                </a:lnTo>
                <a:lnTo>
                  <a:pt x="466229" y="325120"/>
                </a:lnTo>
                <a:lnTo>
                  <a:pt x="466826" y="322579"/>
                </a:lnTo>
                <a:lnTo>
                  <a:pt x="467309" y="320039"/>
                </a:lnTo>
                <a:lnTo>
                  <a:pt x="467639" y="317500"/>
                </a:lnTo>
                <a:lnTo>
                  <a:pt x="467842" y="314960"/>
                </a:lnTo>
                <a:lnTo>
                  <a:pt x="467829" y="63500"/>
                </a:lnTo>
                <a:lnTo>
                  <a:pt x="467613" y="60960"/>
                </a:lnTo>
                <a:lnTo>
                  <a:pt x="467258" y="58420"/>
                </a:lnTo>
                <a:lnTo>
                  <a:pt x="466763" y="55879"/>
                </a:lnTo>
                <a:lnTo>
                  <a:pt x="466140" y="53339"/>
                </a:lnTo>
                <a:lnTo>
                  <a:pt x="465404" y="50800"/>
                </a:lnTo>
                <a:lnTo>
                  <a:pt x="465543" y="50800"/>
                </a:lnTo>
                <a:lnTo>
                  <a:pt x="463486" y="45720"/>
                </a:lnTo>
                <a:lnTo>
                  <a:pt x="463727" y="45720"/>
                </a:lnTo>
                <a:lnTo>
                  <a:pt x="461149" y="40639"/>
                </a:lnTo>
                <a:lnTo>
                  <a:pt x="461441" y="40639"/>
                </a:lnTo>
                <a:lnTo>
                  <a:pt x="458381" y="35560"/>
                </a:lnTo>
                <a:lnTo>
                  <a:pt x="473034" y="35560"/>
                </a:lnTo>
                <a:lnTo>
                  <a:pt x="475310" y="40639"/>
                </a:lnTo>
                <a:lnTo>
                  <a:pt x="477558" y="46989"/>
                </a:lnTo>
                <a:lnTo>
                  <a:pt x="478485" y="49529"/>
                </a:lnTo>
                <a:lnTo>
                  <a:pt x="479234" y="53339"/>
                </a:lnTo>
                <a:lnTo>
                  <a:pt x="479831" y="57150"/>
                </a:lnTo>
                <a:lnTo>
                  <a:pt x="480263" y="59689"/>
                </a:lnTo>
                <a:lnTo>
                  <a:pt x="480517" y="63500"/>
                </a:lnTo>
                <a:lnTo>
                  <a:pt x="480517" y="314960"/>
                </a:lnTo>
                <a:lnTo>
                  <a:pt x="480263" y="318770"/>
                </a:lnTo>
                <a:lnTo>
                  <a:pt x="479831" y="322579"/>
                </a:lnTo>
                <a:lnTo>
                  <a:pt x="479234" y="325120"/>
                </a:lnTo>
                <a:lnTo>
                  <a:pt x="478485" y="328929"/>
                </a:lnTo>
                <a:lnTo>
                  <a:pt x="477558" y="331470"/>
                </a:lnTo>
                <a:lnTo>
                  <a:pt x="475310" y="337820"/>
                </a:lnTo>
                <a:lnTo>
                  <a:pt x="473034" y="342900"/>
                </a:lnTo>
                <a:close/>
              </a:path>
              <a:path w="480695" h="379729">
                <a:moveTo>
                  <a:pt x="12674" y="64770"/>
                </a:moveTo>
                <a:lnTo>
                  <a:pt x="12687" y="63500"/>
                </a:lnTo>
                <a:lnTo>
                  <a:pt x="12674" y="64770"/>
                </a:lnTo>
                <a:close/>
              </a:path>
              <a:path w="480695" h="379729">
                <a:moveTo>
                  <a:pt x="467842" y="64770"/>
                </a:moveTo>
                <a:lnTo>
                  <a:pt x="467766" y="63500"/>
                </a:lnTo>
                <a:lnTo>
                  <a:pt x="467842" y="64770"/>
                </a:lnTo>
                <a:close/>
              </a:path>
              <a:path w="480695" h="379729">
                <a:moveTo>
                  <a:pt x="22675" y="342900"/>
                </a:moveTo>
                <a:lnTo>
                  <a:pt x="22136" y="342900"/>
                </a:lnTo>
                <a:lnTo>
                  <a:pt x="21793" y="341629"/>
                </a:lnTo>
                <a:lnTo>
                  <a:pt x="22675" y="342900"/>
                </a:lnTo>
                <a:close/>
              </a:path>
              <a:path w="480695" h="379729">
                <a:moveTo>
                  <a:pt x="459232" y="360679"/>
                </a:moveTo>
                <a:lnTo>
                  <a:pt x="438937" y="360679"/>
                </a:lnTo>
                <a:lnTo>
                  <a:pt x="443979" y="356870"/>
                </a:lnTo>
                <a:lnTo>
                  <a:pt x="443471" y="356870"/>
                </a:lnTo>
                <a:lnTo>
                  <a:pt x="448182" y="354329"/>
                </a:lnTo>
                <a:lnTo>
                  <a:pt x="447713" y="354329"/>
                </a:lnTo>
                <a:lnTo>
                  <a:pt x="452069" y="350520"/>
                </a:lnTo>
                <a:lnTo>
                  <a:pt x="451637" y="350520"/>
                </a:lnTo>
                <a:lnTo>
                  <a:pt x="455587" y="346710"/>
                </a:lnTo>
                <a:lnTo>
                  <a:pt x="455193" y="346710"/>
                </a:lnTo>
                <a:lnTo>
                  <a:pt x="458724" y="341629"/>
                </a:lnTo>
                <a:lnTo>
                  <a:pt x="458381" y="342900"/>
                </a:lnTo>
                <a:lnTo>
                  <a:pt x="473034" y="342900"/>
                </a:lnTo>
                <a:lnTo>
                  <a:pt x="472465" y="344170"/>
                </a:lnTo>
                <a:lnTo>
                  <a:pt x="469074" y="349250"/>
                </a:lnTo>
                <a:lnTo>
                  <a:pt x="465188" y="354329"/>
                </a:lnTo>
                <a:lnTo>
                  <a:pt x="460832" y="359410"/>
                </a:lnTo>
                <a:lnTo>
                  <a:pt x="459232" y="360679"/>
                </a:lnTo>
                <a:close/>
              </a:path>
              <a:path w="480695" h="379729">
                <a:moveTo>
                  <a:pt x="43719" y="360679"/>
                </a:moveTo>
                <a:lnTo>
                  <a:pt x="41579" y="360679"/>
                </a:lnTo>
                <a:lnTo>
                  <a:pt x="41046" y="359410"/>
                </a:lnTo>
                <a:lnTo>
                  <a:pt x="43719" y="360679"/>
                </a:lnTo>
                <a:close/>
              </a:path>
              <a:path w="480695" h="379729">
                <a:moveTo>
                  <a:pt x="452135" y="367029"/>
                </a:moveTo>
                <a:lnTo>
                  <a:pt x="415721" y="367029"/>
                </a:lnTo>
                <a:lnTo>
                  <a:pt x="418833" y="365760"/>
                </a:lnTo>
                <a:lnTo>
                  <a:pt x="423964" y="365760"/>
                </a:lnTo>
                <a:lnTo>
                  <a:pt x="426923" y="364489"/>
                </a:lnTo>
                <a:lnTo>
                  <a:pt x="429082" y="364489"/>
                </a:lnTo>
                <a:lnTo>
                  <a:pt x="434695" y="361950"/>
                </a:lnTo>
                <a:lnTo>
                  <a:pt x="434124" y="361950"/>
                </a:lnTo>
                <a:lnTo>
                  <a:pt x="439470" y="359410"/>
                </a:lnTo>
                <a:lnTo>
                  <a:pt x="438937" y="360679"/>
                </a:lnTo>
                <a:lnTo>
                  <a:pt x="459232" y="360679"/>
                </a:lnTo>
                <a:lnTo>
                  <a:pt x="456031" y="363220"/>
                </a:lnTo>
                <a:lnTo>
                  <a:pt x="452135" y="367029"/>
                </a:lnTo>
                <a:close/>
              </a:path>
              <a:path w="480695" h="379729">
                <a:moveTo>
                  <a:pt x="416534" y="379729"/>
                </a:moveTo>
                <a:lnTo>
                  <a:pt x="63982" y="379729"/>
                </a:lnTo>
                <a:lnTo>
                  <a:pt x="60553" y="378460"/>
                </a:lnTo>
                <a:lnTo>
                  <a:pt x="419963" y="378460"/>
                </a:lnTo>
                <a:lnTo>
                  <a:pt x="416534" y="3797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10323" y="2198700"/>
            <a:ext cx="379784" cy="19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44885" y="3808095"/>
            <a:ext cx="3768090" cy="114173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000" b="1">
                <a:latin typeface="华文楷体"/>
                <a:cs typeface="华文楷体"/>
              </a:rPr>
              <a:t>轮边缘处的点：</a:t>
            </a:r>
            <a:endParaRPr sz="2000">
              <a:latin typeface="华文楷体"/>
              <a:cs typeface="华文楷体"/>
            </a:endParaRPr>
          </a:p>
          <a:p>
            <a:pPr marL="444500" indent="-342900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444500" algn="l"/>
                <a:tab pos="445134" algn="l"/>
              </a:tabLst>
            </a:pPr>
            <a:r>
              <a:rPr dirty="0" sz="2000" b="1">
                <a:latin typeface="华文楷体"/>
                <a:cs typeface="华文楷体"/>
              </a:rPr>
              <a:t>线速度大小相等</a:t>
            </a:r>
            <a:endParaRPr sz="2000">
              <a:latin typeface="华文楷体"/>
              <a:cs typeface="华文楷体"/>
            </a:endParaRPr>
          </a:p>
          <a:p>
            <a:pPr marL="444500" indent="-342900">
              <a:lnSpc>
                <a:spcPct val="100000"/>
              </a:lnSpc>
              <a:buFont typeface="Wingdings"/>
              <a:buChar char=""/>
              <a:tabLst>
                <a:tab pos="444500" algn="l"/>
                <a:tab pos="445134" algn="l"/>
              </a:tabLst>
            </a:pPr>
            <a:r>
              <a:rPr dirty="0" sz="2000" b="1">
                <a:latin typeface="华文楷体"/>
                <a:cs typeface="华文楷体"/>
              </a:rPr>
              <a:t>角速度不同</a:t>
            </a:r>
            <a:r>
              <a:rPr dirty="0" sz="2000" b="1">
                <a:solidFill>
                  <a:srgbClr val="4471C4"/>
                </a:solidFill>
                <a:latin typeface="华文楷体"/>
                <a:cs typeface="华文楷体"/>
              </a:rPr>
              <a:t>（跟半径成反比）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92749" y="2919082"/>
            <a:ext cx="1249629" cy="1248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35162" y="3067405"/>
            <a:ext cx="882218" cy="881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38633" y="2917888"/>
            <a:ext cx="1985645" cy="177800"/>
          </a:xfrm>
          <a:custGeom>
            <a:avLst/>
            <a:gdLst/>
            <a:ahLst/>
            <a:cxnLst/>
            <a:rect l="l" t="t" r="r" b="b"/>
            <a:pathLst>
              <a:path w="1985645" h="177800">
                <a:moveTo>
                  <a:pt x="1983257" y="177342"/>
                </a:moveTo>
                <a:lnTo>
                  <a:pt x="0" y="25323"/>
                </a:lnTo>
                <a:lnTo>
                  <a:pt x="1930" y="0"/>
                </a:lnTo>
                <a:lnTo>
                  <a:pt x="1985200" y="152019"/>
                </a:lnTo>
                <a:lnTo>
                  <a:pt x="1983257" y="177342"/>
                </a:lnTo>
                <a:close/>
              </a:path>
            </a:pathLst>
          </a:custGeom>
          <a:solidFill>
            <a:srgbClr val="007B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91652" y="3286188"/>
            <a:ext cx="97477" cy="97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76400" y="3476523"/>
            <a:ext cx="349351" cy="326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75616" y="3476523"/>
            <a:ext cx="486460" cy="4724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06536" y="3686632"/>
            <a:ext cx="97509" cy="97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31864" y="3620122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2947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9643" y="3392716"/>
            <a:ext cx="114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2947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2600" y="359540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2947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0182" y="330495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2947"/>
                </a:solidFill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5492" y="3265741"/>
            <a:ext cx="233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3888" sz="2700" b="1" i="1">
                <a:solidFill>
                  <a:srgbClr val="002947"/>
                </a:solidFill>
                <a:latin typeface="Times New Roman"/>
                <a:cs typeface="Times New Roman"/>
              </a:rPr>
              <a:t>O</a:t>
            </a:r>
            <a:r>
              <a:rPr dirty="0" sz="1150" spc="5" b="1">
                <a:solidFill>
                  <a:srgbClr val="002947"/>
                </a:solidFill>
                <a:latin typeface="Times New Roman"/>
                <a:cs typeface="Times New Roman"/>
              </a:rPr>
              <a:t>ʹ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69976" y="3924007"/>
            <a:ext cx="1908175" cy="244475"/>
          </a:xfrm>
          <a:custGeom>
            <a:avLst/>
            <a:gdLst/>
            <a:ahLst/>
            <a:cxnLst/>
            <a:rect l="l" t="t" r="r" b="b"/>
            <a:pathLst>
              <a:path w="1908175" h="244475">
                <a:moveTo>
                  <a:pt x="2908" y="244005"/>
                </a:moveTo>
                <a:lnTo>
                  <a:pt x="0" y="218770"/>
                </a:lnTo>
                <a:lnTo>
                  <a:pt x="1904911" y="0"/>
                </a:lnTo>
                <a:lnTo>
                  <a:pt x="1907819" y="25234"/>
                </a:lnTo>
                <a:lnTo>
                  <a:pt x="2908" y="244005"/>
                </a:lnTo>
                <a:close/>
              </a:path>
            </a:pathLst>
          </a:custGeom>
          <a:solidFill>
            <a:srgbClr val="007B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14070" y="4182668"/>
            <a:ext cx="27552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4</a:t>
            </a:r>
            <a:r>
              <a:rPr dirty="0" sz="2000" b="1">
                <a:latin typeface="华文楷体"/>
                <a:cs typeface="华文楷体"/>
              </a:rPr>
              <a:t>）转速之比为</a:t>
            </a:r>
            <a:r>
              <a:rPr dirty="0" sz="2000" spc="-70" b="1">
                <a:latin typeface="华文楷体"/>
                <a:cs typeface="华文楷体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baseline="-17094" sz="1950" spc="-7" b="1" i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宋体"/>
                <a:cs typeface="宋体"/>
              </a:rPr>
              <a:t>∶</a:t>
            </a:r>
            <a:r>
              <a:rPr dirty="0" sz="2000" spc="-5" b="1" i="1">
                <a:latin typeface="Times New Roman"/>
                <a:cs typeface="Times New Roman"/>
              </a:rPr>
              <a:t>n</a:t>
            </a:r>
            <a:r>
              <a:rPr dirty="0" baseline="-17094" sz="1950" spc="-7" b="1" i="1">
                <a:latin typeface="Times New Roman"/>
                <a:cs typeface="Times New Roman"/>
              </a:rPr>
              <a:t>B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20135" y="449698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317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01135" y="449698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317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55135" y="449698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317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67822" y="3548176"/>
            <a:ext cx="1179830" cy="479425"/>
          </a:xfrm>
          <a:custGeom>
            <a:avLst/>
            <a:gdLst/>
            <a:ahLst/>
            <a:cxnLst/>
            <a:rect l="l" t="t" r="r" b="b"/>
            <a:pathLst>
              <a:path w="1179829" h="479425">
                <a:moveTo>
                  <a:pt x="1167117" y="479374"/>
                </a:moveTo>
                <a:lnTo>
                  <a:pt x="12700" y="479374"/>
                </a:lnTo>
                <a:lnTo>
                  <a:pt x="10210" y="479120"/>
                </a:lnTo>
                <a:lnTo>
                  <a:pt x="0" y="466674"/>
                </a:lnTo>
                <a:lnTo>
                  <a:pt x="0" y="12700"/>
                </a:lnTo>
                <a:lnTo>
                  <a:pt x="12700" y="0"/>
                </a:lnTo>
                <a:lnTo>
                  <a:pt x="1167117" y="0"/>
                </a:lnTo>
                <a:lnTo>
                  <a:pt x="1179817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53974"/>
                </a:lnTo>
                <a:lnTo>
                  <a:pt x="12700" y="453974"/>
                </a:lnTo>
                <a:lnTo>
                  <a:pt x="25400" y="466674"/>
                </a:lnTo>
                <a:lnTo>
                  <a:pt x="1179817" y="466674"/>
                </a:lnTo>
                <a:lnTo>
                  <a:pt x="1179576" y="469150"/>
                </a:lnTo>
                <a:lnTo>
                  <a:pt x="1169593" y="479120"/>
                </a:lnTo>
                <a:lnTo>
                  <a:pt x="1167117" y="479374"/>
                </a:lnTo>
                <a:close/>
              </a:path>
              <a:path w="1179829" h="4794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179829" h="479425">
                <a:moveTo>
                  <a:pt x="1154417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54417" y="12700"/>
                </a:lnTo>
                <a:lnTo>
                  <a:pt x="1154417" y="25400"/>
                </a:lnTo>
                <a:close/>
              </a:path>
              <a:path w="1179829" h="479425">
                <a:moveTo>
                  <a:pt x="1154417" y="466674"/>
                </a:moveTo>
                <a:lnTo>
                  <a:pt x="1154417" y="12700"/>
                </a:lnTo>
                <a:lnTo>
                  <a:pt x="1167117" y="25400"/>
                </a:lnTo>
                <a:lnTo>
                  <a:pt x="1179817" y="25400"/>
                </a:lnTo>
                <a:lnTo>
                  <a:pt x="1179817" y="453974"/>
                </a:lnTo>
                <a:lnTo>
                  <a:pt x="1167117" y="453974"/>
                </a:lnTo>
                <a:lnTo>
                  <a:pt x="1154417" y="466674"/>
                </a:lnTo>
                <a:close/>
              </a:path>
              <a:path w="1179829" h="479425">
                <a:moveTo>
                  <a:pt x="1179817" y="25400"/>
                </a:moveTo>
                <a:lnTo>
                  <a:pt x="1167117" y="25400"/>
                </a:lnTo>
                <a:lnTo>
                  <a:pt x="1154417" y="12700"/>
                </a:lnTo>
                <a:lnTo>
                  <a:pt x="1179817" y="12700"/>
                </a:lnTo>
                <a:lnTo>
                  <a:pt x="1179817" y="25400"/>
                </a:lnTo>
                <a:close/>
              </a:path>
              <a:path w="1179829" h="479425">
                <a:moveTo>
                  <a:pt x="25400" y="466674"/>
                </a:moveTo>
                <a:lnTo>
                  <a:pt x="12700" y="453974"/>
                </a:lnTo>
                <a:lnTo>
                  <a:pt x="25400" y="453974"/>
                </a:lnTo>
                <a:lnTo>
                  <a:pt x="25400" y="466674"/>
                </a:lnTo>
                <a:close/>
              </a:path>
              <a:path w="1179829" h="479425">
                <a:moveTo>
                  <a:pt x="1154417" y="466674"/>
                </a:moveTo>
                <a:lnTo>
                  <a:pt x="25400" y="466674"/>
                </a:lnTo>
                <a:lnTo>
                  <a:pt x="25400" y="453974"/>
                </a:lnTo>
                <a:lnTo>
                  <a:pt x="1154417" y="453974"/>
                </a:lnTo>
                <a:lnTo>
                  <a:pt x="1154417" y="466674"/>
                </a:lnTo>
                <a:close/>
              </a:path>
              <a:path w="1179829" h="479425">
                <a:moveTo>
                  <a:pt x="1179817" y="466674"/>
                </a:moveTo>
                <a:lnTo>
                  <a:pt x="1154417" y="466674"/>
                </a:lnTo>
                <a:lnTo>
                  <a:pt x="1167117" y="453974"/>
                </a:lnTo>
                <a:lnTo>
                  <a:pt x="1179817" y="453974"/>
                </a:lnTo>
                <a:lnTo>
                  <a:pt x="1179817" y="4666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4070" y="927633"/>
            <a:ext cx="8234680" cy="210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282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2947"/>
                </a:solidFill>
                <a:latin typeface="黑体"/>
                <a:cs typeface="黑体"/>
              </a:rPr>
              <a:t>例</a:t>
            </a:r>
            <a:r>
              <a:rPr dirty="0" sz="2400" spc="-10" b="1">
                <a:solidFill>
                  <a:srgbClr val="002947"/>
                </a:solidFill>
                <a:latin typeface="黑体"/>
                <a:cs typeface="黑体"/>
              </a:rPr>
              <a:t>题</a:t>
            </a:r>
            <a:r>
              <a:rPr dirty="0" sz="2400" spc="5" b="1">
                <a:solidFill>
                  <a:srgbClr val="002947"/>
                </a:solidFill>
                <a:latin typeface="黑体"/>
                <a:cs typeface="黑体"/>
              </a:rPr>
              <a:t> </a:t>
            </a:r>
            <a:r>
              <a:rPr dirty="0" sz="2400" spc="-10" b="1">
                <a:solidFill>
                  <a:srgbClr val="002947"/>
                </a:solidFill>
                <a:latin typeface="黑体"/>
                <a:cs typeface="黑体"/>
              </a:rPr>
              <a:t>1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34620" marR="5080">
              <a:lnSpc>
                <a:spcPct val="150000"/>
              </a:lnSpc>
            </a:pPr>
            <a:r>
              <a:rPr dirty="0" sz="2000" b="1">
                <a:latin typeface="华文楷体"/>
                <a:cs typeface="华文楷体"/>
              </a:rPr>
              <a:t>如图为皮带传动装置，两轮半径分别为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华文楷体"/>
                <a:cs typeface="华文楷体"/>
              </a:rPr>
              <a:t>和</a:t>
            </a:r>
            <a:r>
              <a:rPr dirty="0" sz="2000" b="1" i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华文楷体"/>
                <a:cs typeface="华文楷体"/>
              </a:rPr>
              <a:t>，且</a:t>
            </a:r>
            <a:r>
              <a:rPr dirty="0" sz="2000" b="1" i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宋体"/>
                <a:cs typeface="宋体"/>
              </a:rPr>
              <a:t>∶</a:t>
            </a:r>
            <a:r>
              <a:rPr dirty="0" sz="2000" b="1" i="1">
                <a:latin typeface="Times New Roman"/>
                <a:cs typeface="Times New Roman"/>
              </a:rPr>
              <a:t>r</a:t>
            </a:r>
            <a:r>
              <a:rPr dirty="0" sz="2000" spc="49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5" b="1">
                <a:latin typeface="Times New Roman"/>
                <a:cs typeface="Times New Roman"/>
              </a:rPr>
              <a:t> 3</a:t>
            </a:r>
            <a:r>
              <a:rPr dirty="0" sz="2000" spc="-5" b="1">
                <a:latin typeface="宋体"/>
                <a:cs typeface="宋体"/>
              </a:rPr>
              <a:t>∶</a:t>
            </a:r>
            <a:r>
              <a:rPr dirty="0" sz="2000" spc="-5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华文楷体"/>
                <a:cs typeface="华文楷体"/>
              </a:rPr>
              <a:t>，</a:t>
            </a:r>
            <a:r>
              <a:rPr dirty="0" sz="2000" spc="-5" b="1" i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华文楷体"/>
                <a:cs typeface="华文楷体"/>
              </a:rPr>
              <a:t>、</a:t>
            </a:r>
            <a:r>
              <a:rPr dirty="0" sz="2000" spc="-5" b="1" i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华文楷体"/>
                <a:cs typeface="华文楷体"/>
              </a:rPr>
              <a:t>分别 为两轮边缘上的点。若在运行中皮带不打滑，则</a:t>
            </a:r>
            <a:r>
              <a:rPr dirty="0" sz="2000" spc="-5" b="1" i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华文楷体"/>
                <a:cs typeface="华文楷体"/>
              </a:rPr>
              <a:t>、</a:t>
            </a:r>
            <a:r>
              <a:rPr dirty="0" sz="2000" spc="-5" b="1" i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华文楷体"/>
                <a:cs typeface="华文楷体"/>
              </a:rPr>
              <a:t>两点：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4739005" algn="l"/>
              </a:tabLst>
            </a:pPr>
            <a:r>
              <a:rPr dirty="0" sz="2000" b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华文楷体"/>
                <a:cs typeface="华文楷体"/>
              </a:rPr>
              <a:t>）线速度的大小之比为</a:t>
            </a:r>
            <a:r>
              <a:rPr dirty="0" sz="2000" spc="-25" b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v</a:t>
            </a:r>
            <a:r>
              <a:rPr dirty="0" baseline="-17094" sz="1950" b="1" i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宋体"/>
                <a:cs typeface="宋体"/>
              </a:rPr>
              <a:t>∶</a:t>
            </a:r>
            <a:r>
              <a:rPr dirty="0" sz="2000" b="1" i="1">
                <a:latin typeface="Times New Roman"/>
                <a:cs typeface="Times New Roman"/>
              </a:rPr>
              <a:t>v</a:t>
            </a:r>
            <a:r>
              <a:rPr dirty="0" baseline="-17094" sz="1950" b="1" i="1">
                <a:latin typeface="Times New Roman"/>
                <a:cs typeface="Times New Roman"/>
              </a:rPr>
              <a:t>B</a:t>
            </a:r>
            <a:r>
              <a:rPr dirty="0" baseline="-17094" sz="1950" spc="24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275" b="1">
                <a:latin typeface="Times New Roman"/>
                <a:cs typeface="Times New Roman"/>
              </a:rPr>
              <a:t>_</a:t>
            </a:r>
            <a:r>
              <a:rPr dirty="0" baseline="4166" sz="3000" spc="-412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spc="-275" b="1">
                <a:latin typeface="Times New Roman"/>
                <a:cs typeface="Times New Roman"/>
              </a:rPr>
              <a:t>_</a:t>
            </a:r>
            <a:r>
              <a:rPr dirty="0" baseline="4166" sz="3000" spc="-412" b="1">
                <a:solidFill>
                  <a:srgbClr val="FF0000"/>
                </a:solidFill>
                <a:latin typeface="宋体"/>
                <a:cs typeface="宋体"/>
              </a:rPr>
              <a:t>∶</a:t>
            </a:r>
            <a:r>
              <a:rPr dirty="0" u="heavy" baseline="4166" sz="3000" spc="-412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baseline="4166"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070" y="3148672"/>
            <a:ext cx="5310505" cy="8680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49605" indent="-636905">
              <a:lnSpc>
                <a:spcPct val="100000"/>
              </a:lnSpc>
              <a:spcBef>
                <a:spcPts val="105"/>
              </a:spcBef>
              <a:buSzPct val="95000"/>
              <a:buAutoNum type="arabicPlain" startAt="2"/>
              <a:tabLst>
                <a:tab pos="649605" algn="l"/>
                <a:tab pos="5006975" algn="l"/>
                <a:tab pos="5144770" algn="l"/>
              </a:tabLst>
            </a:pPr>
            <a:r>
              <a:rPr dirty="0" sz="2000" b="1">
                <a:latin typeface="华文楷体"/>
                <a:cs typeface="华文楷体"/>
              </a:rPr>
              <a:t>角速度的大小之比为</a:t>
            </a:r>
            <a:r>
              <a:rPr dirty="0" sz="2000" spc="-5" b="1">
                <a:latin typeface="华文楷体"/>
                <a:cs typeface="华文楷体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ω</a:t>
            </a:r>
            <a:r>
              <a:rPr dirty="0" baseline="-17094" sz="1950" spc="-7" b="1" i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宋体"/>
                <a:cs typeface="宋体"/>
              </a:rPr>
              <a:t>∶</a:t>
            </a:r>
            <a:r>
              <a:rPr dirty="0" sz="2000" spc="-5" b="1" i="1">
                <a:latin typeface="Times New Roman"/>
                <a:cs typeface="Times New Roman"/>
              </a:rPr>
              <a:t>ω</a:t>
            </a:r>
            <a:r>
              <a:rPr dirty="0" baseline="-17094" sz="1950" spc="-7" b="1" i="1">
                <a:latin typeface="Times New Roman"/>
                <a:cs typeface="Times New Roman"/>
              </a:rPr>
              <a:t>B</a:t>
            </a:r>
            <a:r>
              <a:rPr dirty="0" baseline="-17094" sz="1950" b="1" i="1">
                <a:latin typeface="Times New Roman"/>
                <a:cs typeface="Times New Roman"/>
              </a:rPr>
              <a:t> </a:t>
            </a:r>
            <a:r>
              <a:rPr dirty="0" baseline="-17094" sz="1950" spc="-22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u="heavy" sz="20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1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0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sz="2000" spc="-905" b="1">
                <a:latin typeface="Times New Roman"/>
                <a:cs typeface="Times New Roman"/>
              </a:rPr>
              <a:t>_</a:t>
            </a:r>
            <a:r>
              <a:rPr dirty="0" sz="2000" b="1">
                <a:solidFill>
                  <a:srgbClr val="FF0000"/>
                </a:solidFill>
                <a:latin typeface="宋体"/>
                <a:cs typeface="宋体"/>
              </a:rPr>
              <a:t>∶</a:t>
            </a:r>
            <a:r>
              <a:rPr dirty="0" u="heavy" sz="20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heavy" sz="20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baseline="12345" sz="2700" b="1" i="1">
                <a:solidFill>
                  <a:srgbClr val="002947"/>
                </a:solidFill>
                <a:latin typeface="Times New Roman"/>
                <a:cs typeface="Times New Roman"/>
              </a:rPr>
              <a:t>A</a:t>
            </a:r>
            <a:endParaRPr baseline="12345" sz="2700">
              <a:latin typeface="Times New Roman"/>
              <a:cs typeface="Times New Roman"/>
            </a:endParaRPr>
          </a:p>
          <a:p>
            <a:pPr marL="649605" indent="-636905">
              <a:lnSpc>
                <a:spcPct val="100000"/>
              </a:lnSpc>
              <a:spcBef>
                <a:spcPts val="1825"/>
              </a:spcBef>
              <a:buSzPct val="95000"/>
              <a:buAutoNum type="arabicPlain" startAt="2"/>
              <a:tabLst>
                <a:tab pos="649605" algn="l"/>
                <a:tab pos="3746500" algn="l"/>
              </a:tabLst>
            </a:pPr>
            <a:r>
              <a:rPr dirty="0" baseline="1388" sz="3000" b="1">
                <a:latin typeface="华文楷体"/>
                <a:cs typeface="华文楷体"/>
              </a:rPr>
              <a:t>转动周期之比为 </a:t>
            </a:r>
            <a:r>
              <a:rPr dirty="0" baseline="1388" sz="3000" spc="-7" b="1" i="1">
                <a:latin typeface="Times New Roman"/>
                <a:cs typeface="Times New Roman"/>
              </a:rPr>
              <a:t>T</a:t>
            </a:r>
            <a:r>
              <a:rPr dirty="0" baseline="-14957" sz="1950" spc="-7" b="1" i="1">
                <a:latin typeface="Times New Roman"/>
                <a:cs typeface="Times New Roman"/>
              </a:rPr>
              <a:t>A</a:t>
            </a:r>
            <a:r>
              <a:rPr dirty="0" baseline="1388" sz="3000" spc="-7" b="1">
                <a:latin typeface="宋体"/>
                <a:cs typeface="宋体"/>
              </a:rPr>
              <a:t>∶</a:t>
            </a:r>
            <a:r>
              <a:rPr dirty="0" baseline="1388" sz="3000" spc="-7" b="1" i="1">
                <a:latin typeface="Times New Roman"/>
                <a:cs typeface="Times New Roman"/>
              </a:rPr>
              <a:t>T</a:t>
            </a:r>
            <a:r>
              <a:rPr dirty="0" baseline="-14957" sz="1950" spc="-7" b="1" i="1">
                <a:latin typeface="Times New Roman"/>
                <a:cs typeface="Times New Roman"/>
              </a:rPr>
              <a:t>B</a:t>
            </a:r>
            <a:r>
              <a:rPr dirty="0" baseline="-14957" sz="1950" spc="277" b="1" i="1">
                <a:latin typeface="Times New Roman"/>
                <a:cs typeface="Times New Roman"/>
              </a:rPr>
              <a:t> </a:t>
            </a:r>
            <a:r>
              <a:rPr dirty="0" baseline="1388" sz="3000" b="1">
                <a:latin typeface="Times New Roman"/>
                <a:cs typeface="Times New Roman"/>
              </a:rPr>
              <a:t>=</a:t>
            </a:r>
            <a:r>
              <a:rPr dirty="0" u="heavy" sz="20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2000" spc="-61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baseline="1388" sz="3000" spc="-914" b="1">
                <a:latin typeface="Times New Roman"/>
                <a:cs typeface="Times New Roman"/>
              </a:rPr>
              <a:t>_</a:t>
            </a:r>
            <a:r>
              <a:rPr dirty="0" baseline="11111" sz="3000" spc="-914" b="1" i="1">
                <a:latin typeface="Times New Roman"/>
                <a:cs typeface="Times New Roman"/>
              </a:rPr>
              <a:t>v</a:t>
            </a:r>
            <a:r>
              <a:rPr dirty="0" sz="2000" spc="-610" b="1">
                <a:solidFill>
                  <a:srgbClr val="FF0000"/>
                </a:solidFill>
                <a:latin typeface="宋体"/>
                <a:cs typeface="宋体"/>
              </a:rPr>
              <a:t>∶</a:t>
            </a:r>
            <a:r>
              <a:rPr dirty="0" baseline="1388" sz="3000" spc="-914" b="1">
                <a:latin typeface="Times New Roman"/>
                <a:cs typeface="Times New Roman"/>
              </a:rPr>
              <a:t>_</a:t>
            </a:r>
            <a:r>
              <a:rPr dirty="0" baseline="11111" sz="3000" spc="-914" b="1">
                <a:latin typeface="Times New Roman"/>
                <a:cs typeface="Times New Roman"/>
              </a:rPr>
              <a:t>=</a:t>
            </a:r>
            <a:r>
              <a:rPr dirty="0" baseline="1388" sz="3000" spc="-914" b="1">
                <a:latin typeface="Times New Roman"/>
                <a:cs typeface="Times New Roman"/>
              </a:rPr>
              <a:t>_</a:t>
            </a:r>
            <a:r>
              <a:rPr dirty="0" sz="2000" spc="-61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1388" sz="3000" spc="-914" b="1">
                <a:latin typeface="Times New Roman"/>
                <a:cs typeface="Times New Roman"/>
              </a:rPr>
              <a:t>_</a:t>
            </a:r>
            <a:r>
              <a:rPr dirty="0" baseline="11111" sz="3000" spc="-914" b="1" i="1">
                <a:latin typeface="Times New Roman"/>
                <a:cs typeface="Times New Roman"/>
              </a:rPr>
              <a:t>ω</a:t>
            </a:r>
            <a:r>
              <a:rPr dirty="0" baseline="1388" sz="3000" spc="-914" b="1">
                <a:latin typeface="Times New Roman"/>
                <a:cs typeface="Times New Roman"/>
              </a:rPr>
              <a:t>_</a:t>
            </a:r>
            <a:r>
              <a:rPr dirty="0" baseline="11111" sz="3000" spc="-914" b="1" i="1">
                <a:latin typeface="Times New Roman"/>
                <a:cs typeface="Times New Roman"/>
              </a:rPr>
              <a:t>r</a:t>
            </a:r>
            <a:endParaRPr baseline="11111"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95051" y="4017048"/>
            <a:ext cx="1112520" cy="745490"/>
          </a:xfrm>
          <a:custGeom>
            <a:avLst/>
            <a:gdLst/>
            <a:ahLst/>
            <a:cxnLst/>
            <a:rect l="l" t="t" r="r" b="b"/>
            <a:pathLst>
              <a:path w="1112520" h="745489">
                <a:moveTo>
                  <a:pt x="1099299" y="745401"/>
                </a:moveTo>
                <a:lnTo>
                  <a:pt x="12700" y="745401"/>
                </a:lnTo>
                <a:lnTo>
                  <a:pt x="10210" y="745159"/>
                </a:lnTo>
                <a:lnTo>
                  <a:pt x="0" y="732701"/>
                </a:lnTo>
                <a:lnTo>
                  <a:pt x="0" y="12700"/>
                </a:lnTo>
                <a:lnTo>
                  <a:pt x="12700" y="0"/>
                </a:lnTo>
                <a:lnTo>
                  <a:pt x="1099299" y="0"/>
                </a:lnTo>
                <a:lnTo>
                  <a:pt x="111199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720001"/>
                </a:lnTo>
                <a:lnTo>
                  <a:pt x="12700" y="720001"/>
                </a:lnTo>
                <a:lnTo>
                  <a:pt x="25400" y="732701"/>
                </a:lnTo>
                <a:lnTo>
                  <a:pt x="1111999" y="732701"/>
                </a:lnTo>
                <a:lnTo>
                  <a:pt x="1111758" y="735177"/>
                </a:lnTo>
                <a:lnTo>
                  <a:pt x="1101775" y="745159"/>
                </a:lnTo>
                <a:lnTo>
                  <a:pt x="1099299" y="745401"/>
                </a:lnTo>
                <a:close/>
              </a:path>
              <a:path w="1112520" h="74548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112520" h="745489">
                <a:moveTo>
                  <a:pt x="108659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086599" y="12700"/>
                </a:lnTo>
                <a:lnTo>
                  <a:pt x="1086599" y="25400"/>
                </a:lnTo>
                <a:close/>
              </a:path>
              <a:path w="1112520" h="745489">
                <a:moveTo>
                  <a:pt x="1086599" y="732701"/>
                </a:moveTo>
                <a:lnTo>
                  <a:pt x="1086599" y="12700"/>
                </a:lnTo>
                <a:lnTo>
                  <a:pt x="1099299" y="25400"/>
                </a:lnTo>
                <a:lnTo>
                  <a:pt x="1111999" y="25400"/>
                </a:lnTo>
                <a:lnTo>
                  <a:pt x="1111999" y="720001"/>
                </a:lnTo>
                <a:lnTo>
                  <a:pt x="1099299" y="720001"/>
                </a:lnTo>
                <a:lnTo>
                  <a:pt x="1086599" y="732701"/>
                </a:lnTo>
                <a:close/>
              </a:path>
              <a:path w="1112520" h="745489">
                <a:moveTo>
                  <a:pt x="1111999" y="25400"/>
                </a:moveTo>
                <a:lnTo>
                  <a:pt x="1099299" y="25400"/>
                </a:lnTo>
                <a:lnTo>
                  <a:pt x="1086599" y="12700"/>
                </a:lnTo>
                <a:lnTo>
                  <a:pt x="1111999" y="12700"/>
                </a:lnTo>
                <a:lnTo>
                  <a:pt x="1111999" y="25400"/>
                </a:lnTo>
                <a:close/>
              </a:path>
              <a:path w="1112520" h="745489">
                <a:moveTo>
                  <a:pt x="25400" y="732701"/>
                </a:moveTo>
                <a:lnTo>
                  <a:pt x="12700" y="720001"/>
                </a:lnTo>
                <a:lnTo>
                  <a:pt x="25400" y="720001"/>
                </a:lnTo>
                <a:lnTo>
                  <a:pt x="25400" y="732701"/>
                </a:lnTo>
                <a:close/>
              </a:path>
              <a:path w="1112520" h="745489">
                <a:moveTo>
                  <a:pt x="1086599" y="732701"/>
                </a:moveTo>
                <a:lnTo>
                  <a:pt x="25400" y="732701"/>
                </a:lnTo>
                <a:lnTo>
                  <a:pt x="25400" y="720001"/>
                </a:lnTo>
                <a:lnTo>
                  <a:pt x="1086599" y="720001"/>
                </a:lnTo>
                <a:lnTo>
                  <a:pt x="1086599" y="732701"/>
                </a:lnTo>
                <a:close/>
              </a:path>
              <a:path w="1112520" h="745489">
                <a:moveTo>
                  <a:pt x="1111999" y="732701"/>
                </a:moveTo>
                <a:lnTo>
                  <a:pt x="1086599" y="732701"/>
                </a:lnTo>
                <a:lnTo>
                  <a:pt x="1099299" y="720001"/>
                </a:lnTo>
                <a:lnTo>
                  <a:pt x="1111999" y="720001"/>
                </a:lnTo>
                <a:lnTo>
                  <a:pt x="1111999" y="7327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24008" y="4162462"/>
            <a:ext cx="14547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4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-4166" sz="3000" spc="-382" b="1">
                <a:latin typeface="Times New Roman"/>
                <a:cs typeface="Times New Roman"/>
              </a:rPr>
              <a:t>_</a:t>
            </a:r>
            <a:r>
              <a:rPr dirty="0" sz="2000" spc="-254" b="1">
                <a:solidFill>
                  <a:srgbClr val="FF0000"/>
                </a:solidFill>
                <a:latin typeface="宋体"/>
                <a:cs typeface="宋体"/>
              </a:rPr>
              <a:t>∶</a:t>
            </a:r>
            <a:r>
              <a:rPr dirty="0" sz="2000" spc="-254" b="1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dirty="0" baseline="-16666" sz="3000" spc="75">
                <a:latin typeface="Cambria Math"/>
                <a:cs typeface="Cambria Math"/>
              </a:rPr>
              <a:t>w </a:t>
            </a:r>
            <a:r>
              <a:rPr dirty="0" baseline="-16666" sz="3000">
                <a:latin typeface="Cambria Math"/>
                <a:cs typeface="Cambria Math"/>
              </a:rPr>
              <a:t>=</a:t>
            </a:r>
            <a:r>
              <a:rPr dirty="0" baseline="-16666" sz="3000" spc="135">
                <a:latin typeface="Cambria Math"/>
                <a:cs typeface="Cambria Math"/>
              </a:rPr>
              <a:t> </a:t>
            </a:r>
            <a:r>
              <a:rPr dirty="0" baseline="26388" sz="3000" spc="142" b="1">
                <a:latin typeface="Times New Roman"/>
                <a:cs typeface="Times New Roman"/>
              </a:rPr>
              <a:t>2</a:t>
            </a:r>
            <a:r>
              <a:rPr dirty="0" baseline="26388" sz="3000" spc="142">
                <a:latin typeface="Cambria Math"/>
                <a:cs typeface="Cambria Math"/>
              </a:rPr>
              <a:t>n</a:t>
            </a:r>
            <a:endParaRPr baseline="26388" sz="30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1962" y="443000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 h="0">
                <a:moveTo>
                  <a:pt x="0" y="0"/>
                </a:moveTo>
                <a:lnTo>
                  <a:pt x="293369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628476" y="4405033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61602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90" y="927633"/>
            <a:ext cx="5118100" cy="132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255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2947"/>
                </a:solidFill>
                <a:latin typeface="黑体"/>
                <a:cs typeface="黑体"/>
              </a:rPr>
              <a:t>例</a:t>
            </a:r>
            <a:r>
              <a:rPr dirty="0" sz="2400" spc="-10" b="1">
                <a:solidFill>
                  <a:srgbClr val="002947"/>
                </a:solidFill>
                <a:latin typeface="黑体"/>
                <a:cs typeface="黑体"/>
              </a:rPr>
              <a:t>题</a:t>
            </a:r>
            <a:r>
              <a:rPr dirty="0" sz="2400" b="1">
                <a:solidFill>
                  <a:srgbClr val="002947"/>
                </a:solidFill>
                <a:latin typeface="黑体"/>
                <a:cs typeface="黑体"/>
              </a:rPr>
              <a:t> </a:t>
            </a:r>
            <a:r>
              <a:rPr dirty="0" sz="2400" spc="-10" b="1">
                <a:solidFill>
                  <a:srgbClr val="002947"/>
                </a:solidFill>
                <a:latin typeface="黑体"/>
                <a:cs typeface="黑体"/>
              </a:rPr>
              <a:t>2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华文楷体"/>
                <a:cs typeface="华文楷体"/>
              </a:rPr>
              <a:t>如图，钟表表盘上通常有时针、分针和秒针。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90" y="2737662"/>
            <a:ext cx="44811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华文楷体"/>
                <a:cs typeface="华文楷体"/>
              </a:rPr>
              <a:t>）时针、分针、秒针的角速度之比为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7985" y="3051977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 h="0">
                <a:moveTo>
                  <a:pt x="0" y="0"/>
                </a:moveTo>
                <a:lnTo>
                  <a:pt x="1778317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45986" y="2778089"/>
            <a:ext cx="127635" cy="282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5"/>
              </a:lnSpc>
            </a:pPr>
            <a:r>
              <a:rPr dirty="0" sz="2000" b="1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6476" y="1647444"/>
            <a:ext cx="1787652" cy="1787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07784" y="3557206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 h="0">
                <a:moveTo>
                  <a:pt x="0" y="0"/>
                </a:moveTo>
                <a:lnTo>
                  <a:pt x="405765" y="0"/>
                </a:lnTo>
              </a:path>
            </a:pathLst>
          </a:custGeom>
          <a:ln w="1666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90" y="3086785"/>
            <a:ext cx="7425055" cy="80518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r" marR="1064895">
              <a:lnSpc>
                <a:spcPct val="100000"/>
              </a:lnSpc>
              <a:spcBef>
                <a:spcPts val="765"/>
              </a:spcBef>
            </a:pP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π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6071235" algn="l"/>
                <a:tab pos="6967220" algn="l"/>
              </a:tabLst>
            </a:pPr>
            <a:r>
              <a:rPr dirty="0" sz="2000" b="1">
                <a:latin typeface="华文楷体"/>
                <a:cs typeface="华文楷体"/>
              </a:rPr>
              <a:t>（</a:t>
            </a:r>
            <a:r>
              <a:rPr dirty="0" sz="2000" spc="-5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华文楷体"/>
                <a:cs typeface="华文楷体"/>
              </a:rPr>
              <a:t>）若秒针长为</a:t>
            </a:r>
            <a:r>
              <a:rPr dirty="0" sz="2000" spc="-5" b="1">
                <a:latin typeface="华文楷体"/>
                <a:cs typeface="华文楷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0.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</a:t>
            </a:r>
            <a:r>
              <a:rPr dirty="0" sz="2000" b="1">
                <a:latin typeface="华文楷体"/>
                <a:cs typeface="华文楷体"/>
              </a:rPr>
              <a:t>，则它针尖的线速度大小为</a:t>
            </a:r>
            <a:r>
              <a:rPr dirty="0" sz="2000" spc="-5" b="1">
                <a:latin typeface="华文楷体"/>
                <a:cs typeface="华文楷体"/>
              </a:rPr>
              <a:t> </a:t>
            </a:r>
            <a:r>
              <a:rPr dirty="0" u="heavy" baseline="5555" sz="30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5555" sz="30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baseline="5555" sz="3000" spc="-7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r>
              <a:rPr dirty="0" u="heavy" baseline="5555" sz="3000" spc="13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0</a:t>
            </a:r>
            <a:r>
              <a:rPr dirty="0" u="heavy" baseline="5555" sz="30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dirty="0" baseline="5555" sz="3000" spc="8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/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3718" y="2687332"/>
            <a:ext cx="14268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∶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dirty="0" sz="2000" spc="4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∶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720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75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2997" y="2793606"/>
            <a:ext cx="14827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北京市第</a:t>
            </a:r>
            <a:r>
              <a:rPr dirty="0" sz="16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中</a:t>
            </a:r>
            <a:r>
              <a:rPr dirty="0" sz="1600" spc="-5">
                <a:solidFill>
                  <a:srgbClr val="001F5F"/>
                </a:solidFill>
                <a:latin typeface="黑体"/>
                <a:cs typeface="黑体"/>
              </a:rPr>
              <a:t>学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2587" y="2695816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 h="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29428" y="2721864"/>
            <a:ext cx="449579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物体经过</a:t>
            </a:r>
            <a:r>
              <a:rPr dirty="0" i="1">
                <a:latin typeface="Times New Roman"/>
                <a:cs typeface="Times New Roman"/>
              </a:rPr>
              <a:t>A</a:t>
            </a:r>
            <a:r>
              <a:rPr dirty="0" spc="60" i="1">
                <a:latin typeface="Times New Roman"/>
                <a:cs typeface="Times New Roman"/>
              </a:rPr>
              <a:t> </a:t>
            </a:r>
            <a:r>
              <a:rPr dirty="0" spc="95"/>
              <a:t>点附近时运动的快慢，可以取</a:t>
            </a:r>
            <a:r>
              <a:rPr dirty="0" spc="-5"/>
              <a:t>一 </a:t>
            </a:r>
            <a:r>
              <a:rPr dirty="0"/>
              <a:t>段很短的时间</a:t>
            </a:r>
            <a:r>
              <a:rPr dirty="0" spc="-5">
                <a:latin typeface="Times New Roman"/>
                <a:cs typeface="Times New Roman"/>
              </a:rPr>
              <a:t>Δ</a:t>
            </a:r>
            <a:r>
              <a:rPr dirty="0" spc="-5" i="1">
                <a:latin typeface="Times New Roman"/>
                <a:cs typeface="Times New Roman"/>
              </a:rPr>
              <a:t>t</a:t>
            </a:r>
            <a:r>
              <a:rPr dirty="0" spc="-5"/>
              <a:t>，</a:t>
            </a:r>
            <a:r>
              <a:rPr dirty="0"/>
              <a:t>物体在这段时间内由</a:t>
            </a:r>
            <a:r>
              <a:rPr dirty="0" i="1">
                <a:latin typeface="Times New Roman"/>
                <a:cs typeface="Times New Roman"/>
              </a:rPr>
              <a:t>A</a:t>
            </a:r>
            <a:r>
              <a:rPr dirty="0" spc="-30" i="1">
                <a:latin typeface="Times New Roman"/>
                <a:cs typeface="Times New Roman"/>
              </a:rPr>
              <a:t> </a:t>
            </a:r>
            <a:r>
              <a:rPr dirty="0"/>
              <a:t>运动到</a:t>
            </a:r>
            <a:r>
              <a:rPr dirty="0" spc="-5" i="1">
                <a:latin typeface="Times New Roman"/>
                <a:cs typeface="Times New Roman"/>
              </a:rPr>
              <a:t>B</a:t>
            </a:r>
            <a:r>
              <a:rPr dirty="0" spc="-5"/>
              <a:t>，  </a:t>
            </a:r>
            <a:r>
              <a:rPr dirty="0"/>
              <a:t>通过的弧长为</a:t>
            </a:r>
            <a:r>
              <a:rPr dirty="0" spc="-5">
                <a:latin typeface="Times New Roman"/>
                <a:cs typeface="Times New Roman"/>
              </a:rPr>
              <a:t>Δ</a:t>
            </a:r>
            <a:r>
              <a:rPr dirty="0" spc="-5" i="1">
                <a:latin typeface="Times New Roman"/>
                <a:cs typeface="Times New Roman"/>
              </a:rPr>
              <a:t>s</a:t>
            </a:r>
            <a:r>
              <a:rPr dirty="0" spc="-5"/>
              <a:t>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0812" y="2380030"/>
            <a:ext cx="4573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2D75B6"/>
                </a:solidFill>
                <a:latin typeface="华文楷体"/>
                <a:cs typeface="华文楷体"/>
              </a:rPr>
              <a:t>弧长</a:t>
            </a:r>
            <a:r>
              <a:rPr dirty="0" sz="1800" spc="20" b="1">
                <a:solidFill>
                  <a:srgbClr val="2D75B6"/>
                </a:solidFill>
                <a:latin typeface="Times New Roman"/>
                <a:cs typeface="Times New Roman"/>
              </a:rPr>
              <a:t>Δ</a:t>
            </a:r>
            <a:r>
              <a:rPr dirty="0" sz="1800" spc="20" b="1" i="1">
                <a:solidFill>
                  <a:srgbClr val="2D75B6"/>
                </a:solidFill>
                <a:latin typeface="Times New Roman"/>
                <a:cs typeface="Times New Roman"/>
              </a:rPr>
              <a:t>s</a:t>
            </a:r>
            <a:r>
              <a:rPr dirty="0" sz="1800" spc="55" b="1" i="1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dirty="0" sz="1800" spc="40" b="1">
                <a:solidFill>
                  <a:srgbClr val="2D75B6"/>
                </a:solidFill>
                <a:latin typeface="华文楷体"/>
                <a:cs typeface="华文楷体"/>
              </a:rPr>
              <a:t>与时间</a:t>
            </a:r>
            <a:r>
              <a:rPr dirty="0" sz="1800" spc="20" b="1">
                <a:solidFill>
                  <a:srgbClr val="2D75B6"/>
                </a:solidFill>
                <a:latin typeface="Times New Roman"/>
                <a:cs typeface="Times New Roman"/>
              </a:rPr>
              <a:t>Δ</a:t>
            </a:r>
            <a:r>
              <a:rPr dirty="0" sz="1800" spc="20" b="1" i="1">
                <a:solidFill>
                  <a:srgbClr val="2D75B6"/>
                </a:solidFill>
                <a:latin typeface="Times New Roman"/>
                <a:cs typeface="Times New Roman"/>
              </a:rPr>
              <a:t>t</a:t>
            </a:r>
            <a:r>
              <a:rPr dirty="0" sz="1800" spc="60" b="1" i="1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dirty="0" sz="1800" spc="40" b="1">
                <a:solidFill>
                  <a:srgbClr val="2D75B6"/>
                </a:solidFill>
                <a:latin typeface="华文楷体"/>
                <a:cs typeface="华文楷体"/>
              </a:rPr>
              <a:t>之比反映了物体在</a:t>
            </a:r>
            <a:r>
              <a:rPr dirty="0" sz="1800" b="1" i="1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dirty="0" sz="1800" spc="60" b="1" i="1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dirty="0" sz="1800" spc="40" b="1">
                <a:solidFill>
                  <a:srgbClr val="2D75B6"/>
                </a:solidFill>
                <a:latin typeface="华文楷体"/>
                <a:cs typeface="华文楷体"/>
              </a:rPr>
              <a:t>点</a:t>
            </a:r>
            <a:r>
              <a:rPr dirty="0" sz="1800" spc="45" b="1">
                <a:solidFill>
                  <a:srgbClr val="2D75B6"/>
                </a:solidFill>
                <a:latin typeface="华文楷体"/>
                <a:cs typeface="华文楷体"/>
              </a:rPr>
              <a:t>附</a:t>
            </a:r>
            <a:r>
              <a:rPr dirty="0" sz="1800" spc="-5" b="1">
                <a:solidFill>
                  <a:srgbClr val="2D75B6"/>
                </a:solidFill>
                <a:latin typeface="华文楷体"/>
                <a:cs typeface="华文楷体"/>
              </a:rPr>
              <a:t>近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3612" y="2651175"/>
            <a:ext cx="140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D75B6"/>
                </a:solidFill>
                <a:latin typeface="华文楷体"/>
                <a:cs typeface="华文楷体"/>
              </a:rPr>
              <a:t>运动的快慢</a:t>
            </a:r>
            <a:r>
              <a:rPr dirty="0" sz="1800" spc="-5" b="1">
                <a:solidFill>
                  <a:srgbClr val="2D75B6"/>
                </a:solidFill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966" y="2774645"/>
            <a:ext cx="284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2D75B6"/>
                </a:solidFill>
                <a:latin typeface="Times New Roman"/>
                <a:cs typeface="Times New Roman"/>
              </a:rPr>
              <a:t>Δ</a:t>
            </a:r>
            <a:r>
              <a:rPr dirty="0" sz="2000" b="1" i="1">
                <a:solidFill>
                  <a:srgbClr val="2D75B6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9666" y="316093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445" y="0"/>
                </a:lnTo>
              </a:path>
            </a:pathLst>
          </a:custGeom>
          <a:ln w="16675">
            <a:solidFill>
              <a:srgbClr val="2D7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83612" y="2873491"/>
            <a:ext cx="5030470" cy="87756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457200">
              <a:lnSpc>
                <a:spcPct val="142300"/>
              </a:lnSpc>
              <a:spcBef>
                <a:spcPts val="219"/>
              </a:spcBef>
            </a:pPr>
            <a:r>
              <a:rPr dirty="0" sz="1800" b="1">
                <a:solidFill>
                  <a:srgbClr val="2D75B6"/>
                </a:solidFill>
                <a:latin typeface="华文楷体"/>
                <a:cs typeface="华文楷体"/>
              </a:rPr>
              <a:t>如果</a:t>
            </a:r>
            <a:r>
              <a:rPr dirty="0" sz="1800" b="1">
                <a:solidFill>
                  <a:srgbClr val="2D75B6"/>
                </a:solidFill>
                <a:latin typeface="Times New Roman"/>
                <a:cs typeface="Times New Roman"/>
              </a:rPr>
              <a:t>Δ</a:t>
            </a:r>
            <a:r>
              <a:rPr dirty="0" sz="1800" b="1" i="1">
                <a:solidFill>
                  <a:srgbClr val="2D75B6"/>
                </a:solidFill>
                <a:latin typeface="Times New Roman"/>
                <a:cs typeface="Times New Roman"/>
              </a:rPr>
              <a:t>t</a:t>
            </a:r>
            <a:r>
              <a:rPr dirty="0" sz="1800" spc="-20" b="1" i="1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dirty="0" sz="1800" spc="5" b="1">
                <a:solidFill>
                  <a:srgbClr val="2D75B6"/>
                </a:solidFill>
                <a:latin typeface="Times New Roman"/>
                <a:cs typeface="Times New Roman"/>
              </a:rPr>
              <a:t>→0</a:t>
            </a:r>
            <a:r>
              <a:rPr dirty="0" sz="1800" spc="5" b="1">
                <a:solidFill>
                  <a:srgbClr val="2D75B6"/>
                </a:solidFill>
                <a:latin typeface="华文楷体"/>
                <a:cs typeface="华文楷体"/>
              </a:rPr>
              <a:t>，</a:t>
            </a:r>
            <a:r>
              <a:rPr dirty="0" baseline="-26388" sz="3000" spc="7" b="1">
                <a:solidFill>
                  <a:srgbClr val="2D75B6"/>
                </a:solidFill>
                <a:latin typeface="Times New Roman"/>
                <a:cs typeface="Times New Roman"/>
              </a:rPr>
              <a:t>Δ</a:t>
            </a:r>
            <a:r>
              <a:rPr dirty="0" baseline="-26388" sz="3000" spc="7" b="1" i="1">
                <a:solidFill>
                  <a:srgbClr val="2D75B6"/>
                </a:solidFill>
                <a:latin typeface="Times New Roman"/>
                <a:cs typeface="Times New Roman"/>
              </a:rPr>
              <a:t>t</a:t>
            </a:r>
            <a:r>
              <a:rPr dirty="0" baseline="-26388" sz="3000" spc="-172" b="1" i="1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D75B6"/>
                </a:solidFill>
                <a:latin typeface="华文楷体"/>
                <a:cs typeface="华文楷体"/>
              </a:rPr>
              <a:t>值</a:t>
            </a:r>
            <a:r>
              <a:rPr dirty="0" sz="1800" spc="5" b="1">
                <a:solidFill>
                  <a:srgbClr val="2D75B6"/>
                </a:solidFill>
                <a:latin typeface="华文楷体"/>
                <a:cs typeface="华文楷体"/>
              </a:rPr>
              <a:t>就可以表示物体在</a:t>
            </a:r>
            <a:r>
              <a:rPr dirty="0" sz="1800" b="1" i="1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dirty="0" sz="1800" spc="-10" b="1" i="1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dirty="0" sz="1800" spc="5" b="1">
                <a:solidFill>
                  <a:srgbClr val="2D75B6"/>
                </a:solidFill>
                <a:latin typeface="华文楷体"/>
                <a:cs typeface="华文楷体"/>
              </a:rPr>
              <a:t>点时</a:t>
            </a:r>
            <a:r>
              <a:rPr dirty="0" sz="1800" spc="-5" b="1">
                <a:solidFill>
                  <a:srgbClr val="2D75B6"/>
                </a:solidFill>
                <a:latin typeface="华文楷体"/>
                <a:cs typeface="华文楷体"/>
              </a:rPr>
              <a:t>运 </a:t>
            </a:r>
            <a:r>
              <a:rPr dirty="0" sz="1800" b="1">
                <a:solidFill>
                  <a:srgbClr val="2D75B6"/>
                </a:solidFill>
                <a:latin typeface="华文楷体"/>
                <a:cs typeface="华文楷体"/>
              </a:rPr>
              <a:t>动的快慢</a:t>
            </a:r>
            <a:r>
              <a:rPr dirty="0" sz="1800" spc="-5" b="1">
                <a:solidFill>
                  <a:srgbClr val="2D75B6"/>
                </a:solidFill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55039" y="562292"/>
            <a:ext cx="7233920" cy="38277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6126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微软雅黑"/>
                <a:cs typeface="微软雅黑"/>
              </a:rPr>
              <a:t>学习目标及任</a:t>
            </a:r>
            <a:r>
              <a:rPr dirty="0" sz="2600" spc="5">
                <a:latin typeface="微软雅黑"/>
                <a:cs typeface="微软雅黑"/>
              </a:rPr>
              <a:t>务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Times New Roman"/>
              <a:cs typeface="Times New Roman"/>
            </a:endParaRPr>
          </a:p>
          <a:p>
            <a:pPr marL="387985" indent="-375285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387985" algn="l"/>
              </a:tabLst>
            </a:pPr>
            <a:r>
              <a:rPr dirty="0" sz="2000" b="1">
                <a:latin typeface="华文楷体"/>
                <a:cs typeface="华文楷体"/>
              </a:rPr>
              <a:t>通过生活现象认识圆周运动；</a:t>
            </a:r>
            <a:endParaRPr sz="2000">
              <a:latin typeface="华文楷体"/>
              <a:cs typeface="华文楷体"/>
            </a:endParaRPr>
          </a:p>
          <a:p>
            <a:pPr marL="377825" marR="5080" indent="-365125">
              <a:lnSpc>
                <a:spcPct val="150000"/>
              </a:lnSpc>
              <a:spcBef>
                <a:spcPts val="750"/>
              </a:spcBef>
              <a:buSzPct val="95000"/>
              <a:buAutoNum type="arabicPeriod"/>
              <a:tabLst>
                <a:tab pos="402590" algn="l"/>
              </a:tabLst>
            </a:pPr>
            <a:r>
              <a:rPr dirty="0" sz="2000" spc="60" b="1">
                <a:latin typeface="华文楷体"/>
                <a:cs typeface="华文楷体"/>
              </a:rPr>
              <a:t>理解并掌握线速度、角速度、</a:t>
            </a:r>
            <a:r>
              <a:rPr dirty="0" sz="2000" spc="65" b="1">
                <a:latin typeface="华文楷体"/>
                <a:cs typeface="华文楷体"/>
              </a:rPr>
              <a:t>周期和转速的概念，会用公</a:t>
            </a:r>
            <a:r>
              <a:rPr dirty="0" sz="2000" b="1">
                <a:latin typeface="华文楷体"/>
                <a:cs typeface="华文楷体"/>
              </a:rPr>
              <a:t>式 </a:t>
            </a:r>
            <a:r>
              <a:rPr dirty="0" sz="2000" b="1">
                <a:latin typeface="华文楷体"/>
                <a:cs typeface="华文楷体"/>
              </a:rPr>
              <a:t>进行简单的分析与计算；</a:t>
            </a:r>
            <a:endParaRPr sz="2000">
              <a:latin typeface="华文楷体"/>
              <a:cs typeface="华文楷体"/>
            </a:endParaRPr>
          </a:p>
          <a:p>
            <a:pPr marL="387985" indent="-375285">
              <a:lnSpc>
                <a:spcPct val="100000"/>
              </a:lnSpc>
              <a:spcBef>
                <a:spcPts val="1950"/>
              </a:spcBef>
              <a:buSzPct val="95000"/>
              <a:buAutoNum type="arabicPeriod"/>
              <a:tabLst>
                <a:tab pos="387985" algn="l"/>
              </a:tabLst>
            </a:pPr>
            <a:r>
              <a:rPr dirty="0" sz="2000" b="1">
                <a:latin typeface="华文楷体"/>
                <a:cs typeface="华文楷体"/>
              </a:rPr>
              <a:t>认识匀速圆周运动，知道匀速圆周运动是变速运动；</a:t>
            </a:r>
            <a:endParaRPr sz="2000">
              <a:latin typeface="华文楷体"/>
              <a:cs typeface="华文楷体"/>
            </a:endParaRPr>
          </a:p>
          <a:p>
            <a:pPr marL="377825" marR="5080" indent="-365125">
              <a:lnSpc>
                <a:spcPct val="150000"/>
              </a:lnSpc>
              <a:spcBef>
                <a:spcPts val="750"/>
              </a:spcBef>
              <a:buSzPct val="95000"/>
              <a:buAutoNum type="arabicPeriod"/>
              <a:tabLst>
                <a:tab pos="402590" algn="l"/>
              </a:tabLst>
            </a:pPr>
            <a:r>
              <a:rPr dirty="0" sz="2000" spc="60" b="1">
                <a:latin typeface="华文楷体"/>
                <a:cs typeface="华文楷体"/>
              </a:rPr>
              <a:t>理解并掌握各物理量之间的相</a:t>
            </a:r>
            <a:r>
              <a:rPr dirty="0" sz="2000" spc="65" b="1">
                <a:latin typeface="华文楷体"/>
                <a:cs typeface="华文楷体"/>
              </a:rPr>
              <a:t>互关系，并可以熟练运用这</a:t>
            </a:r>
            <a:r>
              <a:rPr dirty="0" sz="2000" b="1">
                <a:latin typeface="华文楷体"/>
                <a:cs typeface="华文楷体"/>
              </a:rPr>
              <a:t>些 </a:t>
            </a:r>
            <a:r>
              <a:rPr dirty="0" sz="2000" b="1">
                <a:latin typeface="华文楷体"/>
                <a:cs typeface="华文楷体"/>
              </a:rPr>
              <a:t>关系解决匀速圆周运动的具体问题。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84779" y="925093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圆周运</a:t>
            </a:r>
            <a:r>
              <a:rPr dirty="0" sz="2800" spc="-20" b="1">
                <a:latin typeface="黑体"/>
                <a:cs typeface="黑体"/>
              </a:rPr>
              <a:t>动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1143" y="4525505"/>
            <a:ext cx="37706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日 常 生 活 中 的 圆 周 运</a:t>
            </a:r>
            <a:r>
              <a:rPr dirty="0" sz="2400" spc="10" b="1">
                <a:solidFill>
                  <a:srgbClr val="006FC0"/>
                </a:solidFill>
                <a:latin typeface="华文楷体"/>
                <a:cs typeface="华文楷体"/>
              </a:rPr>
              <a:t> 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1560" y="2700527"/>
            <a:ext cx="1984248" cy="1641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23559" y="2658960"/>
            <a:ext cx="2590799" cy="1725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7976" y="2865120"/>
            <a:ext cx="1417320" cy="1310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3199" y="1720811"/>
            <a:ext cx="216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圆周运动特点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3295" y="1711058"/>
            <a:ext cx="285750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轨迹为圆周或一段圆弧</a:t>
            </a:r>
            <a:endParaRPr sz="2000">
              <a:latin typeface="华文楷体"/>
              <a:cs typeface="华文楷体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周期性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616" y="3152192"/>
            <a:ext cx="277368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b="1">
                <a:solidFill>
                  <a:srgbClr val="1E4A74"/>
                </a:solidFill>
                <a:latin typeface="华文楷体"/>
                <a:cs typeface="华文楷体"/>
              </a:rPr>
              <a:t>怎</a:t>
            </a:r>
            <a:r>
              <a:rPr dirty="0" sz="2400" spc="-245" b="1">
                <a:solidFill>
                  <a:srgbClr val="1E4A74"/>
                </a:solidFill>
                <a:latin typeface="华文楷体"/>
                <a:cs typeface="华文楷体"/>
              </a:rPr>
              <a:t>样</a:t>
            </a:r>
            <a:r>
              <a:rPr dirty="0" sz="2500" spc="-1100" b="1" i="1">
                <a:solidFill>
                  <a:srgbClr val="FF33CC"/>
                </a:solidFill>
                <a:latin typeface="华文楷体"/>
                <a:cs typeface="华文楷体"/>
              </a:rPr>
              <a:t>描</a:t>
            </a:r>
            <a:r>
              <a:rPr dirty="0" sz="2500" spc="-860" b="1" i="1">
                <a:solidFill>
                  <a:srgbClr val="FF33CC"/>
                </a:solidFill>
                <a:latin typeface="华文楷体"/>
                <a:cs typeface="华文楷体"/>
              </a:rPr>
              <a:t>述</a:t>
            </a:r>
            <a:r>
              <a:rPr dirty="0" sz="2400" b="1">
                <a:solidFill>
                  <a:srgbClr val="1E4A74"/>
                </a:solidFill>
                <a:latin typeface="华文楷体"/>
                <a:cs typeface="华文楷体"/>
              </a:rPr>
              <a:t>圆周运动</a:t>
            </a:r>
            <a:r>
              <a:rPr dirty="0" sz="2400" spc="-5" b="1">
                <a:solidFill>
                  <a:srgbClr val="1E4A74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84779" y="925093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圆周运</a:t>
            </a:r>
            <a:r>
              <a:rPr dirty="0" sz="2800" spc="-20" b="1">
                <a:latin typeface="黑体"/>
                <a:cs typeface="黑体"/>
              </a:rPr>
              <a:t>动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81513" y="2280704"/>
            <a:ext cx="2260751" cy="2185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12735" y="3506723"/>
            <a:ext cx="899160" cy="536575"/>
          </a:xfrm>
          <a:custGeom>
            <a:avLst/>
            <a:gdLst/>
            <a:ahLst/>
            <a:cxnLst/>
            <a:rect l="l" t="t" r="r" b="b"/>
            <a:pathLst>
              <a:path w="899159" h="536575">
                <a:moveTo>
                  <a:pt x="0" y="0"/>
                </a:moveTo>
                <a:lnTo>
                  <a:pt x="899159" y="0"/>
                </a:lnTo>
                <a:lnTo>
                  <a:pt x="899159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E7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05954" y="3500615"/>
            <a:ext cx="913130" cy="549910"/>
          </a:xfrm>
          <a:custGeom>
            <a:avLst/>
            <a:gdLst/>
            <a:ahLst/>
            <a:cxnLst/>
            <a:rect l="l" t="t" r="r" b="b"/>
            <a:pathLst>
              <a:path w="913129" h="549910">
                <a:moveTo>
                  <a:pt x="912710" y="549389"/>
                </a:moveTo>
                <a:lnTo>
                  <a:pt x="0" y="549389"/>
                </a:lnTo>
                <a:lnTo>
                  <a:pt x="0" y="0"/>
                </a:lnTo>
                <a:lnTo>
                  <a:pt x="912710" y="0"/>
                </a:lnTo>
                <a:lnTo>
                  <a:pt x="91271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36689"/>
                </a:lnTo>
                <a:lnTo>
                  <a:pt x="6350" y="536689"/>
                </a:lnTo>
                <a:lnTo>
                  <a:pt x="12700" y="543039"/>
                </a:lnTo>
                <a:lnTo>
                  <a:pt x="912710" y="543039"/>
                </a:lnTo>
                <a:lnTo>
                  <a:pt x="912710" y="549389"/>
                </a:lnTo>
                <a:close/>
              </a:path>
              <a:path w="913129" h="54991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913129" h="549910">
                <a:moveTo>
                  <a:pt x="90001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900010" y="6350"/>
                </a:lnTo>
                <a:lnTo>
                  <a:pt x="900010" y="12700"/>
                </a:lnTo>
                <a:close/>
              </a:path>
              <a:path w="913129" h="549910">
                <a:moveTo>
                  <a:pt x="900010" y="543039"/>
                </a:moveTo>
                <a:lnTo>
                  <a:pt x="900010" y="6350"/>
                </a:lnTo>
                <a:lnTo>
                  <a:pt x="906360" y="12700"/>
                </a:lnTo>
                <a:lnTo>
                  <a:pt x="912710" y="12700"/>
                </a:lnTo>
                <a:lnTo>
                  <a:pt x="912710" y="536689"/>
                </a:lnTo>
                <a:lnTo>
                  <a:pt x="906360" y="536689"/>
                </a:lnTo>
                <a:lnTo>
                  <a:pt x="900010" y="543039"/>
                </a:lnTo>
                <a:close/>
              </a:path>
              <a:path w="913129" h="549910">
                <a:moveTo>
                  <a:pt x="912710" y="12700"/>
                </a:moveTo>
                <a:lnTo>
                  <a:pt x="906360" y="12700"/>
                </a:lnTo>
                <a:lnTo>
                  <a:pt x="900010" y="6350"/>
                </a:lnTo>
                <a:lnTo>
                  <a:pt x="912710" y="6350"/>
                </a:lnTo>
                <a:lnTo>
                  <a:pt x="912710" y="12700"/>
                </a:lnTo>
                <a:close/>
              </a:path>
              <a:path w="913129" h="549910">
                <a:moveTo>
                  <a:pt x="12700" y="543039"/>
                </a:moveTo>
                <a:lnTo>
                  <a:pt x="6350" y="536689"/>
                </a:lnTo>
                <a:lnTo>
                  <a:pt x="12700" y="536689"/>
                </a:lnTo>
                <a:lnTo>
                  <a:pt x="12700" y="543039"/>
                </a:lnTo>
                <a:close/>
              </a:path>
              <a:path w="913129" h="549910">
                <a:moveTo>
                  <a:pt x="900010" y="543039"/>
                </a:moveTo>
                <a:lnTo>
                  <a:pt x="12700" y="543039"/>
                </a:lnTo>
                <a:lnTo>
                  <a:pt x="12700" y="536689"/>
                </a:lnTo>
                <a:lnTo>
                  <a:pt x="900010" y="536689"/>
                </a:lnTo>
                <a:lnTo>
                  <a:pt x="900010" y="543039"/>
                </a:lnTo>
                <a:close/>
              </a:path>
              <a:path w="913129" h="549910">
                <a:moveTo>
                  <a:pt x="912710" y="543039"/>
                </a:moveTo>
                <a:lnTo>
                  <a:pt x="900010" y="543039"/>
                </a:lnTo>
                <a:lnTo>
                  <a:pt x="906360" y="536689"/>
                </a:lnTo>
                <a:lnTo>
                  <a:pt x="912710" y="536689"/>
                </a:lnTo>
                <a:lnTo>
                  <a:pt x="912710" y="5430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12735" y="3623805"/>
            <a:ext cx="899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6A05"/>
                </a:solidFill>
                <a:latin typeface="黑体"/>
                <a:cs typeface="黑体"/>
              </a:rPr>
              <a:t>时</a:t>
            </a:r>
            <a:r>
              <a:rPr dirty="0" sz="2400" spc="-10" b="1">
                <a:solidFill>
                  <a:srgbClr val="FF6A05"/>
                </a:solidFill>
                <a:latin typeface="黑体"/>
                <a:cs typeface="黑体"/>
              </a:rPr>
              <a:t>间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4852" y="2877743"/>
            <a:ext cx="132969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轨道半径</a:t>
            </a:r>
            <a:endParaRPr sz="2000">
              <a:latin typeface="华文楷体"/>
              <a:cs typeface="华文楷体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运动快慢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37959" y="2929127"/>
            <a:ext cx="753110" cy="867410"/>
          </a:xfrm>
          <a:custGeom>
            <a:avLst/>
            <a:gdLst/>
            <a:ahLst/>
            <a:cxnLst/>
            <a:rect l="l" t="t" r="r" b="b"/>
            <a:pathLst>
              <a:path w="753109" h="867410">
                <a:moveTo>
                  <a:pt x="752856" y="867156"/>
                </a:moveTo>
                <a:lnTo>
                  <a:pt x="443484" y="867156"/>
                </a:lnTo>
                <a:lnTo>
                  <a:pt x="0" y="434339"/>
                </a:lnTo>
                <a:lnTo>
                  <a:pt x="443484" y="0"/>
                </a:lnTo>
                <a:lnTo>
                  <a:pt x="752856" y="0"/>
                </a:lnTo>
                <a:lnTo>
                  <a:pt x="307848" y="434339"/>
                </a:lnTo>
                <a:lnTo>
                  <a:pt x="752856" y="86715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28968" y="2923362"/>
            <a:ext cx="777240" cy="880110"/>
          </a:xfrm>
          <a:custGeom>
            <a:avLst/>
            <a:gdLst/>
            <a:ahLst/>
            <a:cxnLst/>
            <a:rect l="l" t="t" r="r" b="b"/>
            <a:pathLst>
              <a:path w="777240" h="880110">
                <a:moveTo>
                  <a:pt x="777011" y="879627"/>
                </a:moveTo>
                <a:lnTo>
                  <a:pt x="450443" y="879627"/>
                </a:lnTo>
                <a:lnTo>
                  <a:pt x="0" y="439813"/>
                </a:lnTo>
                <a:lnTo>
                  <a:pt x="450443" y="0"/>
                </a:lnTo>
                <a:lnTo>
                  <a:pt x="777011" y="0"/>
                </a:lnTo>
                <a:lnTo>
                  <a:pt x="775164" y="1803"/>
                </a:lnTo>
                <a:lnTo>
                  <a:pt x="756983" y="1803"/>
                </a:lnTo>
                <a:lnTo>
                  <a:pt x="747683" y="10883"/>
                </a:lnTo>
                <a:lnTo>
                  <a:pt x="457466" y="10883"/>
                </a:lnTo>
                <a:lnTo>
                  <a:pt x="453021" y="12700"/>
                </a:lnTo>
                <a:lnTo>
                  <a:pt x="455606" y="12700"/>
                </a:lnTo>
                <a:lnTo>
                  <a:pt x="22825" y="435267"/>
                </a:lnTo>
                <a:lnTo>
                  <a:pt x="13525" y="435267"/>
                </a:lnTo>
                <a:lnTo>
                  <a:pt x="13525" y="444347"/>
                </a:lnTo>
                <a:lnTo>
                  <a:pt x="22825" y="444347"/>
                </a:lnTo>
                <a:lnTo>
                  <a:pt x="455619" y="866927"/>
                </a:lnTo>
                <a:lnTo>
                  <a:pt x="453021" y="866927"/>
                </a:lnTo>
                <a:lnTo>
                  <a:pt x="457466" y="868730"/>
                </a:lnTo>
                <a:lnTo>
                  <a:pt x="747670" y="868730"/>
                </a:lnTo>
                <a:lnTo>
                  <a:pt x="756983" y="877823"/>
                </a:lnTo>
                <a:lnTo>
                  <a:pt x="775164" y="877823"/>
                </a:lnTo>
                <a:lnTo>
                  <a:pt x="777011" y="879627"/>
                </a:lnTo>
                <a:close/>
              </a:path>
              <a:path w="777240" h="880110">
                <a:moveTo>
                  <a:pt x="756983" y="877823"/>
                </a:moveTo>
                <a:lnTo>
                  <a:pt x="308394" y="439813"/>
                </a:lnTo>
                <a:lnTo>
                  <a:pt x="756983" y="1803"/>
                </a:lnTo>
                <a:lnTo>
                  <a:pt x="761415" y="12700"/>
                </a:lnTo>
                <a:lnTo>
                  <a:pt x="764004" y="12700"/>
                </a:lnTo>
                <a:lnTo>
                  <a:pt x="331219" y="435267"/>
                </a:lnTo>
                <a:lnTo>
                  <a:pt x="321919" y="435267"/>
                </a:lnTo>
                <a:lnTo>
                  <a:pt x="321919" y="444347"/>
                </a:lnTo>
                <a:lnTo>
                  <a:pt x="331219" y="444347"/>
                </a:lnTo>
                <a:lnTo>
                  <a:pt x="764004" y="866927"/>
                </a:lnTo>
                <a:lnTo>
                  <a:pt x="761415" y="866927"/>
                </a:lnTo>
                <a:lnTo>
                  <a:pt x="756983" y="877823"/>
                </a:lnTo>
                <a:close/>
              </a:path>
              <a:path w="777240" h="880110">
                <a:moveTo>
                  <a:pt x="764004" y="12700"/>
                </a:moveTo>
                <a:lnTo>
                  <a:pt x="761415" y="12700"/>
                </a:lnTo>
                <a:lnTo>
                  <a:pt x="756983" y="1803"/>
                </a:lnTo>
                <a:lnTo>
                  <a:pt x="775164" y="1803"/>
                </a:lnTo>
                <a:lnTo>
                  <a:pt x="764004" y="12700"/>
                </a:lnTo>
                <a:close/>
              </a:path>
              <a:path w="777240" h="880110">
                <a:moveTo>
                  <a:pt x="455606" y="12700"/>
                </a:moveTo>
                <a:lnTo>
                  <a:pt x="453021" y="12700"/>
                </a:lnTo>
                <a:lnTo>
                  <a:pt x="457466" y="10883"/>
                </a:lnTo>
                <a:lnTo>
                  <a:pt x="455606" y="12700"/>
                </a:lnTo>
                <a:close/>
              </a:path>
              <a:path w="777240" h="880110">
                <a:moveTo>
                  <a:pt x="745823" y="12700"/>
                </a:moveTo>
                <a:lnTo>
                  <a:pt x="455606" y="12700"/>
                </a:lnTo>
                <a:lnTo>
                  <a:pt x="457466" y="10883"/>
                </a:lnTo>
                <a:lnTo>
                  <a:pt x="747683" y="10883"/>
                </a:lnTo>
                <a:lnTo>
                  <a:pt x="745823" y="12700"/>
                </a:lnTo>
                <a:close/>
              </a:path>
              <a:path w="777240" h="880110">
                <a:moveTo>
                  <a:pt x="13525" y="444347"/>
                </a:moveTo>
                <a:lnTo>
                  <a:pt x="13525" y="435267"/>
                </a:lnTo>
                <a:lnTo>
                  <a:pt x="18175" y="439807"/>
                </a:lnTo>
                <a:lnTo>
                  <a:pt x="13525" y="444347"/>
                </a:lnTo>
                <a:close/>
              </a:path>
              <a:path w="777240" h="880110">
                <a:moveTo>
                  <a:pt x="18175" y="439807"/>
                </a:moveTo>
                <a:lnTo>
                  <a:pt x="13525" y="435267"/>
                </a:lnTo>
                <a:lnTo>
                  <a:pt x="22825" y="435267"/>
                </a:lnTo>
                <a:lnTo>
                  <a:pt x="18175" y="439807"/>
                </a:lnTo>
                <a:close/>
              </a:path>
              <a:path w="777240" h="880110">
                <a:moveTo>
                  <a:pt x="321919" y="444347"/>
                </a:moveTo>
                <a:lnTo>
                  <a:pt x="321919" y="435267"/>
                </a:lnTo>
                <a:lnTo>
                  <a:pt x="326569" y="439807"/>
                </a:lnTo>
                <a:lnTo>
                  <a:pt x="321919" y="444347"/>
                </a:lnTo>
                <a:close/>
              </a:path>
              <a:path w="777240" h="880110">
                <a:moveTo>
                  <a:pt x="326569" y="439807"/>
                </a:moveTo>
                <a:lnTo>
                  <a:pt x="321919" y="435267"/>
                </a:lnTo>
                <a:lnTo>
                  <a:pt x="331219" y="435267"/>
                </a:lnTo>
                <a:lnTo>
                  <a:pt x="326569" y="439807"/>
                </a:lnTo>
                <a:close/>
              </a:path>
              <a:path w="777240" h="880110">
                <a:moveTo>
                  <a:pt x="22825" y="444347"/>
                </a:moveTo>
                <a:lnTo>
                  <a:pt x="13525" y="444347"/>
                </a:lnTo>
                <a:lnTo>
                  <a:pt x="18181" y="439813"/>
                </a:lnTo>
                <a:lnTo>
                  <a:pt x="22825" y="444347"/>
                </a:lnTo>
                <a:close/>
              </a:path>
              <a:path w="777240" h="880110">
                <a:moveTo>
                  <a:pt x="331219" y="444347"/>
                </a:moveTo>
                <a:lnTo>
                  <a:pt x="321919" y="444347"/>
                </a:lnTo>
                <a:lnTo>
                  <a:pt x="326576" y="439813"/>
                </a:lnTo>
                <a:lnTo>
                  <a:pt x="331219" y="444347"/>
                </a:lnTo>
                <a:close/>
              </a:path>
              <a:path w="777240" h="880110">
                <a:moveTo>
                  <a:pt x="457466" y="868730"/>
                </a:moveTo>
                <a:lnTo>
                  <a:pt x="453021" y="866927"/>
                </a:lnTo>
                <a:lnTo>
                  <a:pt x="455619" y="866927"/>
                </a:lnTo>
                <a:lnTo>
                  <a:pt x="457466" y="868730"/>
                </a:lnTo>
                <a:close/>
              </a:path>
              <a:path w="777240" h="880110">
                <a:moveTo>
                  <a:pt x="747670" y="868730"/>
                </a:moveTo>
                <a:lnTo>
                  <a:pt x="457466" y="868730"/>
                </a:lnTo>
                <a:lnTo>
                  <a:pt x="455619" y="866927"/>
                </a:lnTo>
                <a:lnTo>
                  <a:pt x="745823" y="866927"/>
                </a:lnTo>
                <a:lnTo>
                  <a:pt x="747670" y="868730"/>
                </a:lnTo>
                <a:close/>
              </a:path>
              <a:path w="777240" h="880110">
                <a:moveTo>
                  <a:pt x="775164" y="877823"/>
                </a:moveTo>
                <a:lnTo>
                  <a:pt x="756983" y="877823"/>
                </a:lnTo>
                <a:lnTo>
                  <a:pt x="761415" y="866927"/>
                </a:lnTo>
                <a:lnTo>
                  <a:pt x="764004" y="866927"/>
                </a:lnTo>
                <a:lnTo>
                  <a:pt x="775164" y="87782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12735" y="2639567"/>
            <a:ext cx="899160" cy="536575"/>
          </a:xfrm>
          <a:custGeom>
            <a:avLst/>
            <a:gdLst/>
            <a:ahLst/>
            <a:cxnLst/>
            <a:rect l="l" t="t" r="r" b="b"/>
            <a:pathLst>
              <a:path w="899159" h="536575">
                <a:moveTo>
                  <a:pt x="0" y="0"/>
                </a:moveTo>
                <a:lnTo>
                  <a:pt x="899159" y="0"/>
                </a:lnTo>
                <a:lnTo>
                  <a:pt x="899159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E7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05954" y="2632951"/>
            <a:ext cx="913130" cy="549910"/>
          </a:xfrm>
          <a:custGeom>
            <a:avLst/>
            <a:gdLst/>
            <a:ahLst/>
            <a:cxnLst/>
            <a:rect l="l" t="t" r="r" b="b"/>
            <a:pathLst>
              <a:path w="913129" h="549910">
                <a:moveTo>
                  <a:pt x="912710" y="549376"/>
                </a:moveTo>
                <a:lnTo>
                  <a:pt x="0" y="549376"/>
                </a:lnTo>
                <a:lnTo>
                  <a:pt x="0" y="0"/>
                </a:lnTo>
                <a:lnTo>
                  <a:pt x="912710" y="0"/>
                </a:lnTo>
                <a:lnTo>
                  <a:pt x="91271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36676"/>
                </a:lnTo>
                <a:lnTo>
                  <a:pt x="6350" y="536676"/>
                </a:lnTo>
                <a:lnTo>
                  <a:pt x="12700" y="543026"/>
                </a:lnTo>
                <a:lnTo>
                  <a:pt x="912710" y="543026"/>
                </a:lnTo>
                <a:lnTo>
                  <a:pt x="912710" y="549376"/>
                </a:lnTo>
                <a:close/>
              </a:path>
              <a:path w="913129" h="54991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913129" h="549910">
                <a:moveTo>
                  <a:pt x="90001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900010" y="6350"/>
                </a:lnTo>
                <a:lnTo>
                  <a:pt x="900010" y="12700"/>
                </a:lnTo>
                <a:close/>
              </a:path>
              <a:path w="913129" h="549910">
                <a:moveTo>
                  <a:pt x="900010" y="543026"/>
                </a:moveTo>
                <a:lnTo>
                  <a:pt x="900010" y="6350"/>
                </a:lnTo>
                <a:lnTo>
                  <a:pt x="906360" y="12700"/>
                </a:lnTo>
                <a:lnTo>
                  <a:pt x="912710" y="12700"/>
                </a:lnTo>
                <a:lnTo>
                  <a:pt x="912710" y="536676"/>
                </a:lnTo>
                <a:lnTo>
                  <a:pt x="906360" y="536676"/>
                </a:lnTo>
                <a:lnTo>
                  <a:pt x="900010" y="543026"/>
                </a:lnTo>
                <a:close/>
              </a:path>
              <a:path w="913129" h="549910">
                <a:moveTo>
                  <a:pt x="912710" y="12700"/>
                </a:moveTo>
                <a:lnTo>
                  <a:pt x="906360" y="12700"/>
                </a:lnTo>
                <a:lnTo>
                  <a:pt x="900010" y="6350"/>
                </a:lnTo>
                <a:lnTo>
                  <a:pt x="912710" y="6350"/>
                </a:lnTo>
                <a:lnTo>
                  <a:pt x="912710" y="12700"/>
                </a:lnTo>
                <a:close/>
              </a:path>
              <a:path w="913129" h="549910">
                <a:moveTo>
                  <a:pt x="12700" y="543026"/>
                </a:moveTo>
                <a:lnTo>
                  <a:pt x="6350" y="536676"/>
                </a:lnTo>
                <a:lnTo>
                  <a:pt x="12700" y="536676"/>
                </a:lnTo>
                <a:lnTo>
                  <a:pt x="12700" y="543026"/>
                </a:lnTo>
                <a:close/>
              </a:path>
              <a:path w="913129" h="549910">
                <a:moveTo>
                  <a:pt x="900010" y="543026"/>
                </a:moveTo>
                <a:lnTo>
                  <a:pt x="12700" y="543026"/>
                </a:lnTo>
                <a:lnTo>
                  <a:pt x="12700" y="536676"/>
                </a:lnTo>
                <a:lnTo>
                  <a:pt x="900010" y="536676"/>
                </a:lnTo>
                <a:lnTo>
                  <a:pt x="900010" y="543026"/>
                </a:lnTo>
                <a:close/>
              </a:path>
              <a:path w="913129" h="549910">
                <a:moveTo>
                  <a:pt x="912710" y="543026"/>
                </a:moveTo>
                <a:lnTo>
                  <a:pt x="900010" y="543026"/>
                </a:lnTo>
                <a:lnTo>
                  <a:pt x="906360" y="536676"/>
                </a:lnTo>
                <a:lnTo>
                  <a:pt x="912710" y="536676"/>
                </a:lnTo>
                <a:lnTo>
                  <a:pt x="912710" y="54302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412735" y="2756141"/>
            <a:ext cx="899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6A05"/>
                </a:solidFill>
                <a:latin typeface="黑体"/>
                <a:cs typeface="黑体"/>
              </a:rPr>
              <a:t>空</a:t>
            </a:r>
            <a:r>
              <a:rPr dirty="0" sz="2400" spc="-10" b="1">
                <a:solidFill>
                  <a:srgbClr val="FF6A05"/>
                </a:solidFill>
                <a:latin typeface="黑体"/>
                <a:cs typeface="黑体"/>
              </a:rPr>
              <a:t>间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192" y="1956511"/>
            <a:ext cx="1609559" cy="949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1144" y="2177326"/>
            <a:ext cx="875423" cy="3882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84779" y="907361"/>
            <a:ext cx="3799840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b="1">
                <a:latin typeface="黑体"/>
                <a:cs typeface="黑体"/>
              </a:rPr>
              <a:t>描述圆周运</a:t>
            </a:r>
            <a:r>
              <a:rPr dirty="0" sz="2400" spc="-130" b="1">
                <a:latin typeface="黑体"/>
                <a:cs typeface="黑体"/>
              </a:rPr>
              <a:t>动</a:t>
            </a:r>
            <a:r>
              <a:rPr dirty="0" sz="2900" spc="-994" b="1" i="1">
                <a:solidFill>
                  <a:srgbClr val="FF33CC"/>
                </a:solidFill>
                <a:latin typeface="黑体"/>
                <a:cs typeface="黑体"/>
              </a:rPr>
              <a:t>快</a:t>
            </a:r>
            <a:r>
              <a:rPr dirty="0" sz="2900" spc="-869" b="1" i="1">
                <a:solidFill>
                  <a:srgbClr val="FF33CC"/>
                </a:solidFill>
                <a:latin typeface="黑体"/>
                <a:cs typeface="黑体"/>
              </a:rPr>
              <a:t>慢</a:t>
            </a:r>
            <a:r>
              <a:rPr dirty="0" sz="2400" b="1">
                <a:latin typeface="黑体"/>
                <a:cs typeface="黑体"/>
              </a:rPr>
              <a:t>的物理</a:t>
            </a:r>
            <a:r>
              <a:rPr dirty="0" sz="2400" spc="-10" b="1">
                <a:latin typeface="黑体"/>
                <a:cs typeface="黑体"/>
              </a:rPr>
              <a:t>量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087" y="1853958"/>
            <a:ext cx="2317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弧长与所用时间之比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38233" y="2286609"/>
            <a:ext cx="1141730" cy="745490"/>
          </a:xfrm>
          <a:custGeom>
            <a:avLst/>
            <a:gdLst/>
            <a:ahLst/>
            <a:cxnLst/>
            <a:rect l="l" t="t" r="r" b="b"/>
            <a:pathLst>
              <a:path w="1141729" h="745489">
                <a:moveTo>
                  <a:pt x="1128699" y="745401"/>
                </a:moveTo>
                <a:lnTo>
                  <a:pt x="12700" y="745401"/>
                </a:lnTo>
                <a:lnTo>
                  <a:pt x="10223" y="745159"/>
                </a:lnTo>
                <a:lnTo>
                  <a:pt x="0" y="732701"/>
                </a:lnTo>
                <a:lnTo>
                  <a:pt x="0" y="12700"/>
                </a:lnTo>
                <a:lnTo>
                  <a:pt x="12700" y="0"/>
                </a:lnTo>
                <a:lnTo>
                  <a:pt x="1128699" y="0"/>
                </a:lnTo>
                <a:lnTo>
                  <a:pt x="114139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720001"/>
                </a:lnTo>
                <a:lnTo>
                  <a:pt x="12700" y="720001"/>
                </a:lnTo>
                <a:lnTo>
                  <a:pt x="25400" y="732701"/>
                </a:lnTo>
                <a:lnTo>
                  <a:pt x="1141399" y="732701"/>
                </a:lnTo>
                <a:lnTo>
                  <a:pt x="1141158" y="735177"/>
                </a:lnTo>
                <a:lnTo>
                  <a:pt x="1131176" y="745159"/>
                </a:lnTo>
                <a:lnTo>
                  <a:pt x="1128699" y="745401"/>
                </a:lnTo>
                <a:close/>
              </a:path>
              <a:path w="1141729" h="74548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141729" h="745489">
                <a:moveTo>
                  <a:pt x="111599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15999" y="12700"/>
                </a:lnTo>
                <a:lnTo>
                  <a:pt x="1115999" y="25400"/>
                </a:lnTo>
                <a:close/>
              </a:path>
              <a:path w="1141729" h="745489">
                <a:moveTo>
                  <a:pt x="1115999" y="732701"/>
                </a:moveTo>
                <a:lnTo>
                  <a:pt x="1115999" y="12700"/>
                </a:lnTo>
                <a:lnTo>
                  <a:pt x="1128699" y="25400"/>
                </a:lnTo>
                <a:lnTo>
                  <a:pt x="1141399" y="25400"/>
                </a:lnTo>
                <a:lnTo>
                  <a:pt x="1141399" y="720001"/>
                </a:lnTo>
                <a:lnTo>
                  <a:pt x="1128699" y="720001"/>
                </a:lnTo>
                <a:lnTo>
                  <a:pt x="1115999" y="732701"/>
                </a:lnTo>
                <a:close/>
              </a:path>
              <a:path w="1141729" h="745489">
                <a:moveTo>
                  <a:pt x="1141399" y="25400"/>
                </a:moveTo>
                <a:lnTo>
                  <a:pt x="1128699" y="25400"/>
                </a:lnTo>
                <a:lnTo>
                  <a:pt x="1115999" y="12700"/>
                </a:lnTo>
                <a:lnTo>
                  <a:pt x="1141399" y="12700"/>
                </a:lnTo>
                <a:lnTo>
                  <a:pt x="1141399" y="25400"/>
                </a:lnTo>
                <a:close/>
              </a:path>
              <a:path w="1141729" h="745489">
                <a:moveTo>
                  <a:pt x="25400" y="732701"/>
                </a:moveTo>
                <a:lnTo>
                  <a:pt x="12700" y="720001"/>
                </a:lnTo>
                <a:lnTo>
                  <a:pt x="25400" y="720001"/>
                </a:lnTo>
                <a:lnTo>
                  <a:pt x="25400" y="732701"/>
                </a:lnTo>
                <a:close/>
              </a:path>
              <a:path w="1141729" h="745489">
                <a:moveTo>
                  <a:pt x="1115999" y="732701"/>
                </a:moveTo>
                <a:lnTo>
                  <a:pt x="25400" y="732701"/>
                </a:lnTo>
                <a:lnTo>
                  <a:pt x="25400" y="720001"/>
                </a:lnTo>
                <a:lnTo>
                  <a:pt x="1115999" y="720001"/>
                </a:lnTo>
                <a:lnTo>
                  <a:pt x="1115999" y="732701"/>
                </a:lnTo>
                <a:close/>
              </a:path>
              <a:path w="1141729" h="745489">
                <a:moveTo>
                  <a:pt x="1141399" y="732701"/>
                </a:moveTo>
                <a:lnTo>
                  <a:pt x="1115999" y="732701"/>
                </a:lnTo>
                <a:lnTo>
                  <a:pt x="1128699" y="720001"/>
                </a:lnTo>
                <a:lnTo>
                  <a:pt x="1141399" y="720001"/>
                </a:lnTo>
                <a:lnTo>
                  <a:pt x="1141399" y="73270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89108" y="2312009"/>
            <a:ext cx="284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Δ</a:t>
            </a:r>
            <a:r>
              <a:rPr dirty="0" sz="2000" b="1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1808" y="2698299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444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43973" y="2503779"/>
            <a:ext cx="7150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v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204">
                <a:latin typeface="Cambria Math"/>
                <a:cs typeface="Cambria Math"/>
              </a:rPr>
              <a:t> </a:t>
            </a:r>
            <a:r>
              <a:rPr dirty="0" baseline="-37500" sz="3000" spc="-7" b="1">
                <a:latin typeface="Times New Roman"/>
                <a:cs typeface="Times New Roman"/>
              </a:rPr>
              <a:t>Δ</a:t>
            </a:r>
            <a:r>
              <a:rPr dirty="0" baseline="-37500" sz="3000" spc="-7" b="1" i="1">
                <a:latin typeface="Times New Roman"/>
                <a:cs typeface="Times New Roman"/>
              </a:rPr>
              <a:t>t</a:t>
            </a:r>
            <a:endParaRPr baseline="-37500"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01640" y="1658111"/>
            <a:ext cx="2255519" cy="1955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5444" y="1836420"/>
            <a:ext cx="1516380" cy="355600"/>
          </a:xfrm>
          <a:custGeom>
            <a:avLst/>
            <a:gdLst/>
            <a:ahLst/>
            <a:cxnLst/>
            <a:rect l="l" t="t" r="r" b="b"/>
            <a:pathLst>
              <a:path w="1516380" h="355600">
                <a:moveTo>
                  <a:pt x="1456944" y="355091"/>
                </a:moveTo>
                <a:lnTo>
                  <a:pt x="59436" y="355091"/>
                </a:lnTo>
                <a:lnTo>
                  <a:pt x="36059" y="350553"/>
                </a:lnTo>
                <a:lnTo>
                  <a:pt x="17102" y="337875"/>
                </a:lnTo>
                <a:lnTo>
                  <a:pt x="4452" y="318946"/>
                </a:lnTo>
                <a:lnTo>
                  <a:pt x="0" y="295655"/>
                </a:lnTo>
                <a:lnTo>
                  <a:pt x="0" y="59435"/>
                </a:lnTo>
                <a:lnTo>
                  <a:pt x="4452" y="36145"/>
                </a:lnTo>
                <a:lnTo>
                  <a:pt x="17102" y="17216"/>
                </a:lnTo>
                <a:lnTo>
                  <a:pt x="36059" y="4538"/>
                </a:lnTo>
                <a:lnTo>
                  <a:pt x="59436" y="0"/>
                </a:lnTo>
                <a:lnTo>
                  <a:pt x="1456944" y="0"/>
                </a:lnTo>
                <a:lnTo>
                  <a:pt x="1480134" y="4538"/>
                </a:lnTo>
                <a:lnTo>
                  <a:pt x="1499030" y="17216"/>
                </a:lnTo>
                <a:lnTo>
                  <a:pt x="1511741" y="36145"/>
                </a:lnTo>
                <a:lnTo>
                  <a:pt x="1516380" y="59435"/>
                </a:lnTo>
                <a:lnTo>
                  <a:pt x="1516380" y="295655"/>
                </a:lnTo>
                <a:lnTo>
                  <a:pt x="1511741" y="318946"/>
                </a:lnTo>
                <a:lnTo>
                  <a:pt x="1499030" y="337875"/>
                </a:lnTo>
                <a:lnTo>
                  <a:pt x="1480134" y="350553"/>
                </a:lnTo>
                <a:lnTo>
                  <a:pt x="1456944" y="355091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6114" y="1817154"/>
            <a:ext cx="1555115" cy="392430"/>
          </a:xfrm>
          <a:custGeom>
            <a:avLst/>
            <a:gdLst/>
            <a:ahLst/>
            <a:cxnLst/>
            <a:rect l="l" t="t" r="r" b="b"/>
            <a:pathLst>
              <a:path w="1555114" h="392430">
                <a:moveTo>
                  <a:pt x="1492250" y="1270"/>
                </a:moveTo>
                <a:lnTo>
                  <a:pt x="62458" y="1270"/>
                </a:lnTo>
                <a:lnTo>
                  <a:pt x="66319" y="0"/>
                </a:lnTo>
                <a:lnTo>
                  <a:pt x="1488389" y="0"/>
                </a:lnTo>
                <a:lnTo>
                  <a:pt x="1492250" y="1270"/>
                </a:lnTo>
                <a:close/>
              </a:path>
              <a:path w="1555114" h="392430">
                <a:moveTo>
                  <a:pt x="1496047" y="391160"/>
                </a:moveTo>
                <a:lnTo>
                  <a:pt x="58661" y="391160"/>
                </a:lnTo>
                <a:lnTo>
                  <a:pt x="54711" y="389890"/>
                </a:lnTo>
                <a:lnTo>
                  <a:pt x="17780" y="364490"/>
                </a:lnTo>
                <a:lnTo>
                  <a:pt x="800" y="326390"/>
                </a:lnTo>
                <a:lnTo>
                  <a:pt x="0" y="73660"/>
                </a:lnTo>
                <a:lnTo>
                  <a:pt x="322" y="69712"/>
                </a:lnTo>
                <a:lnTo>
                  <a:pt x="17780" y="27940"/>
                </a:lnTo>
                <a:lnTo>
                  <a:pt x="54711" y="2540"/>
                </a:lnTo>
                <a:lnTo>
                  <a:pt x="58661" y="1270"/>
                </a:lnTo>
                <a:lnTo>
                  <a:pt x="1496047" y="1270"/>
                </a:lnTo>
                <a:lnTo>
                  <a:pt x="1531874" y="22860"/>
                </a:lnTo>
                <a:lnTo>
                  <a:pt x="1543778" y="38100"/>
                </a:lnTo>
                <a:lnTo>
                  <a:pt x="68605" y="38100"/>
                </a:lnTo>
                <a:lnTo>
                  <a:pt x="65798" y="39370"/>
                </a:lnTo>
                <a:lnTo>
                  <a:pt x="67144" y="39370"/>
                </a:lnTo>
                <a:lnTo>
                  <a:pt x="61696" y="40640"/>
                </a:lnTo>
                <a:lnTo>
                  <a:pt x="63423" y="40640"/>
                </a:lnTo>
                <a:lnTo>
                  <a:pt x="60832" y="41910"/>
                </a:lnTo>
                <a:lnTo>
                  <a:pt x="59867" y="41910"/>
                </a:lnTo>
                <a:lnTo>
                  <a:pt x="57423" y="43180"/>
                </a:lnTo>
                <a:lnTo>
                  <a:pt x="56489" y="43180"/>
                </a:lnTo>
                <a:lnTo>
                  <a:pt x="53450" y="45720"/>
                </a:lnTo>
                <a:lnTo>
                  <a:pt x="50529" y="48260"/>
                </a:lnTo>
                <a:lnTo>
                  <a:pt x="49123" y="49530"/>
                </a:lnTo>
                <a:lnTo>
                  <a:pt x="49460" y="49530"/>
                </a:lnTo>
                <a:lnTo>
                  <a:pt x="48501" y="50800"/>
                </a:lnTo>
                <a:lnTo>
                  <a:pt x="47752" y="50800"/>
                </a:lnTo>
                <a:lnTo>
                  <a:pt x="44335" y="55880"/>
                </a:lnTo>
                <a:lnTo>
                  <a:pt x="44621" y="55880"/>
                </a:lnTo>
                <a:lnTo>
                  <a:pt x="43878" y="57150"/>
                </a:lnTo>
                <a:lnTo>
                  <a:pt x="43268" y="57150"/>
                </a:lnTo>
                <a:lnTo>
                  <a:pt x="41775" y="60960"/>
                </a:lnTo>
                <a:lnTo>
                  <a:pt x="41503" y="60960"/>
                </a:lnTo>
                <a:lnTo>
                  <a:pt x="40008" y="64770"/>
                </a:lnTo>
                <a:lnTo>
                  <a:pt x="39509" y="66040"/>
                </a:lnTo>
                <a:lnTo>
                  <a:pt x="39687" y="66040"/>
                </a:lnTo>
                <a:lnTo>
                  <a:pt x="39420" y="67310"/>
                </a:lnTo>
                <a:lnTo>
                  <a:pt x="39052" y="68580"/>
                </a:lnTo>
                <a:lnTo>
                  <a:pt x="38912" y="68580"/>
                </a:lnTo>
                <a:lnTo>
                  <a:pt x="38742" y="69712"/>
                </a:lnTo>
                <a:lnTo>
                  <a:pt x="38739" y="69850"/>
                </a:lnTo>
                <a:lnTo>
                  <a:pt x="38565" y="71120"/>
                </a:lnTo>
                <a:lnTo>
                  <a:pt x="38163" y="73660"/>
                </a:lnTo>
                <a:lnTo>
                  <a:pt x="38150" y="74930"/>
                </a:lnTo>
                <a:lnTo>
                  <a:pt x="38011" y="77470"/>
                </a:lnTo>
                <a:lnTo>
                  <a:pt x="37998" y="313690"/>
                </a:lnTo>
                <a:lnTo>
                  <a:pt x="38036" y="316230"/>
                </a:lnTo>
                <a:lnTo>
                  <a:pt x="38150" y="317500"/>
                </a:lnTo>
                <a:lnTo>
                  <a:pt x="38163" y="318770"/>
                </a:lnTo>
                <a:lnTo>
                  <a:pt x="38544" y="321310"/>
                </a:lnTo>
                <a:lnTo>
                  <a:pt x="38739" y="322580"/>
                </a:lnTo>
                <a:lnTo>
                  <a:pt x="38912" y="323850"/>
                </a:lnTo>
                <a:lnTo>
                  <a:pt x="39052" y="323850"/>
                </a:lnTo>
                <a:lnTo>
                  <a:pt x="39382" y="325120"/>
                </a:lnTo>
                <a:lnTo>
                  <a:pt x="39954" y="327660"/>
                </a:lnTo>
                <a:lnTo>
                  <a:pt x="40307" y="327660"/>
                </a:lnTo>
                <a:lnTo>
                  <a:pt x="41503" y="331470"/>
                </a:lnTo>
                <a:lnTo>
                  <a:pt x="41775" y="331470"/>
                </a:lnTo>
                <a:lnTo>
                  <a:pt x="43268" y="335280"/>
                </a:lnTo>
                <a:lnTo>
                  <a:pt x="43878" y="335280"/>
                </a:lnTo>
                <a:lnTo>
                  <a:pt x="44621" y="336550"/>
                </a:lnTo>
                <a:lnTo>
                  <a:pt x="44335" y="336550"/>
                </a:lnTo>
                <a:lnTo>
                  <a:pt x="45364" y="337820"/>
                </a:lnTo>
                <a:lnTo>
                  <a:pt x="46613" y="339090"/>
                </a:lnTo>
                <a:lnTo>
                  <a:pt x="49460" y="342900"/>
                </a:lnTo>
                <a:lnTo>
                  <a:pt x="49123" y="342900"/>
                </a:lnTo>
                <a:lnTo>
                  <a:pt x="50419" y="344170"/>
                </a:lnTo>
                <a:lnTo>
                  <a:pt x="51934" y="345440"/>
                </a:lnTo>
                <a:lnTo>
                  <a:pt x="53340" y="346710"/>
                </a:lnTo>
                <a:lnTo>
                  <a:pt x="54209" y="346710"/>
                </a:lnTo>
                <a:lnTo>
                  <a:pt x="56489" y="347980"/>
                </a:lnTo>
                <a:lnTo>
                  <a:pt x="54978" y="347980"/>
                </a:lnTo>
                <a:lnTo>
                  <a:pt x="59867" y="350520"/>
                </a:lnTo>
                <a:lnTo>
                  <a:pt x="60833" y="350520"/>
                </a:lnTo>
                <a:lnTo>
                  <a:pt x="63423" y="351790"/>
                </a:lnTo>
                <a:lnTo>
                  <a:pt x="61696" y="351790"/>
                </a:lnTo>
                <a:lnTo>
                  <a:pt x="67144" y="353060"/>
                </a:lnTo>
                <a:lnTo>
                  <a:pt x="65798" y="353060"/>
                </a:lnTo>
                <a:lnTo>
                  <a:pt x="68605" y="354330"/>
                </a:lnTo>
                <a:lnTo>
                  <a:pt x="1543778" y="354330"/>
                </a:lnTo>
                <a:lnTo>
                  <a:pt x="1541424" y="358140"/>
                </a:lnTo>
                <a:lnTo>
                  <a:pt x="1506982" y="387350"/>
                </a:lnTo>
                <a:lnTo>
                  <a:pt x="1499997" y="389890"/>
                </a:lnTo>
                <a:lnTo>
                  <a:pt x="1496047" y="391160"/>
                </a:lnTo>
                <a:close/>
              </a:path>
              <a:path w="1555114" h="392430">
                <a:moveTo>
                  <a:pt x="67691" y="39370"/>
                </a:moveTo>
                <a:lnTo>
                  <a:pt x="68605" y="38100"/>
                </a:lnTo>
                <a:lnTo>
                  <a:pt x="70561" y="38100"/>
                </a:lnTo>
                <a:lnTo>
                  <a:pt x="67691" y="39370"/>
                </a:lnTo>
                <a:close/>
              </a:path>
              <a:path w="1555114" h="392430">
                <a:moveTo>
                  <a:pt x="1487017" y="39370"/>
                </a:moveTo>
                <a:lnTo>
                  <a:pt x="1484147" y="38100"/>
                </a:lnTo>
                <a:lnTo>
                  <a:pt x="1486090" y="38100"/>
                </a:lnTo>
                <a:lnTo>
                  <a:pt x="1487017" y="39370"/>
                </a:lnTo>
                <a:close/>
              </a:path>
              <a:path w="1555114" h="392430">
                <a:moveTo>
                  <a:pt x="1496466" y="43180"/>
                </a:moveTo>
                <a:lnTo>
                  <a:pt x="1491284" y="40640"/>
                </a:lnTo>
                <a:lnTo>
                  <a:pt x="1492999" y="40640"/>
                </a:lnTo>
                <a:lnTo>
                  <a:pt x="1487563" y="39370"/>
                </a:lnTo>
                <a:lnTo>
                  <a:pt x="1488909" y="39370"/>
                </a:lnTo>
                <a:lnTo>
                  <a:pt x="1486090" y="38100"/>
                </a:lnTo>
                <a:lnTo>
                  <a:pt x="1543778" y="38100"/>
                </a:lnTo>
                <a:lnTo>
                  <a:pt x="1545348" y="40640"/>
                </a:lnTo>
                <a:lnTo>
                  <a:pt x="1546009" y="41910"/>
                </a:lnTo>
                <a:lnTo>
                  <a:pt x="1494840" y="41910"/>
                </a:lnTo>
                <a:lnTo>
                  <a:pt x="1496466" y="43180"/>
                </a:lnTo>
                <a:close/>
              </a:path>
              <a:path w="1555114" h="392430">
                <a:moveTo>
                  <a:pt x="58242" y="43180"/>
                </a:moveTo>
                <a:lnTo>
                  <a:pt x="59867" y="41910"/>
                </a:lnTo>
                <a:lnTo>
                  <a:pt x="60832" y="41910"/>
                </a:lnTo>
                <a:lnTo>
                  <a:pt x="58242" y="43180"/>
                </a:lnTo>
                <a:close/>
              </a:path>
              <a:path w="1555114" h="392430">
                <a:moveTo>
                  <a:pt x="1499719" y="44444"/>
                </a:moveTo>
                <a:lnTo>
                  <a:pt x="1494840" y="41910"/>
                </a:lnTo>
                <a:lnTo>
                  <a:pt x="1546009" y="41910"/>
                </a:lnTo>
                <a:lnTo>
                  <a:pt x="1546669" y="43180"/>
                </a:lnTo>
                <a:lnTo>
                  <a:pt x="1498206" y="43180"/>
                </a:lnTo>
                <a:lnTo>
                  <a:pt x="1499719" y="44444"/>
                </a:lnTo>
                <a:close/>
              </a:path>
              <a:path w="1555114" h="392430">
                <a:moveTo>
                  <a:pt x="54978" y="44450"/>
                </a:moveTo>
                <a:lnTo>
                  <a:pt x="56489" y="43180"/>
                </a:lnTo>
                <a:lnTo>
                  <a:pt x="57423" y="43180"/>
                </a:lnTo>
                <a:lnTo>
                  <a:pt x="54978" y="44450"/>
                </a:lnTo>
                <a:close/>
              </a:path>
              <a:path w="1555114" h="392430">
                <a:moveTo>
                  <a:pt x="1547329" y="44450"/>
                </a:moveTo>
                <a:lnTo>
                  <a:pt x="1499723" y="44444"/>
                </a:lnTo>
                <a:lnTo>
                  <a:pt x="1498206" y="43180"/>
                </a:lnTo>
                <a:lnTo>
                  <a:pt x="1546669" y="43180"/>
                </a:lnTo>
                <a:lnTo>
                  <a:pt x="1547329" y="44450"/>
                </a:lnTo>
                <a:close/>
              </a:path>
              <a:path w="1555114" h="392430">
                <a:moveTo>
                  <a:pt x="1549505" y="49530"/>
                </a:moveTo>
                <a:lnTo>
                  <a:pt x="1505572" y="49530"/>
                </a:lnTo>
                <a:lnTo>
                  <a:pt x="1504289" y="48260"/>
                </a:lnTo>
                <a:lnTo>
                  <a:pt x="1501368" y="45720"/>
                </a:lnTo>
                <a:lnTo>
                  <a:pt x="1499719" y="44444"/>
                </a:lnTo>
                <a:lnTo>
                  <a:pt x="1547329" y="44450"/>
                </a:lnTo>
                <a:lnTo>
                  <a:pt x="1548650" y="46990"/>
                </a:lnTo>
                <a:lnTo>
                  <a:pt x="1549505" y="49530"/>
                </a:lnTo>
                <a:close/>
              </a:path>
              <a:path w="1555114" h="392430">
                <a:moveTo>
                  <a:pt x="51986" y="46942"/>
                </a:moveTo>
                <a:lnTo>
                  <a:pt x="53340" y="45720"/>
                </a:lnTo>
                <a:lnTo>
                  <a:pt x="51986" y="46942"/>
                </a:lnTo>
                <a:close/>
              </a:path>
              <a:path w="1555114" h="392430">
                <a:moveTo>
                  <a:pt x="1502765" y="46990"/>
                </a:moveTo>
                <a:lnTo>
                  <a:pt x="1501245" y="45720"/>
                </a:lnTo>
                <a:lnTo>
                  <a:pt x="1502765" y="46990"/>
                </a:lnTo>
                <a:close/>
              </a:path>
              <a:path w="1555114" h="392430">
                <a:moveTo>
                  <a:pt x="51934" y="46990"/>
                </a:moveTo>
                <a:close/>
              </a:path>
              <a:path w="1555114" h="392430">
                <a:moveTo>
                  <a:pt x="49123" y="49530"/>
                </a:moveTo>
                <a:lnTo>
                  <a:pt x="50419" y="48260"/>
                </a:lnTo>
                <a:lnTo>
                  <a:pt x="50155" y="48597"/>
                </a:lnTo>
                <a:lnTo>
                  <a:pt x="49123" y="49530"/>
                </a:lnTo>
                <a:close/>
              </a:path>
              <a:path w="1555114" h="392430">
                <a:moveTo>
                  <a:pt x="50182" y="48572"/>
                </a:moveTo>
                <a:lnTo>
                  <a:pt x="50419" y="48260"/>
                </a:lnTo>
                <a:lnTo>
                  <a:pt x="50182" y="48572"/>
                </a:lnTo>
                <a:close/>
              </a:path>
              <a:path w="1555114" h="392430">
                <a:moveTo>
                  <a:pt x="1504543" y="48597"/>
                </a:moveTo>
                <a:lnTo>
                  <a:pt x="1504171" y="48260"/>
                </a:lnTo>
                <a:lnTo>
                  <a:pt x="1504543" y="48597"/>
                </a:lnTo>
                <a:close/>
              </a:path>
              <a:path w="1555114" h="392430">
                <a:moveTo>
                  <a:pt x="1505572" y="49530"/>
                </a:moveTo>
                <a:lnTo>
                  <a:pt x="1504525" y="48572"/>
                </a:lnTo>
                <a:lnTo>
                  <a:pt x="1504289" y="48260"/>
                </a:lnTo>
                <a:lnTo>
                  <a:pt x="1505572" y="49530"/>
                </a:lnTo>
                <a:close/>
              </a:path>
              <a:path w="1555114" h="392430">
                <a:moveTo>
                  <a:pt x="49460" y="49530"/>
                </a:moveTo>
                <a:lnTo>
                  <a:pt x="49123" y="49530"/>
                </a:lnTo>
                <a:lnTo>
                  <a:pt x="50182" y="48572"/>
                </a:lnTo>
                <a:lnTo>
                  <a:pt x="49460" y="49530"/>
                </a:lnTo>
                <a:close/>
              </a:path>
              <a:path w="1555114" h="392430">
                <a:moveTo>
                  <a:pt x="1508112" y="53340"/>
                </a:moveTo>
                <a:lnTo>
                  <a:pt x="1504543" y="48597"/>
                </a:lnTo>
                <a:lnTo>
                  <a:pt x="1505572" y="49530"/>
                </a:lnTo>
                <a:lnTo>
                  <a:pt x="1549505" y="49530"/>
                </a:lnTo>
                <a:lnTo>
                  <a:pt x="1549933" y="50800"/>
                </a:lnTo>
                <a:lnTo>
                  <a:pt x="1506956" y="50800"/>
                </a:lnTo>
                <a:lnTo>
                  <a:pt x="1508112" y="53340"/>
                </a:lnTo>
                <a:close/>
              </a:path>
              <a:path w="1555114" h="392430">
                <a:moveTo>
                  <a:pt x="46583" y="53340"/>
                </a:moveTo>
                <a:lnTo>
                  <a:pt x="47752" y="50800"/>
                </a:lnTo>
                <a:lnTo>
                  <a:pt x="48501" y="50800"/>
                </a:lnTo>
                <a:lnTo>
                  <a:pt x="46583" y="53340"/>
                </a:lnTo>
                <a:close/>
              </a:path>
              <a:path w="1555114" h="392430">
                <a:moveTo>
                  <a:pt x="1551588" y="55880"/>
                </a:moveTo>
                <a:lnTo>
                  <a:pt x="1510372" y="55880"/>
                </a:lnTo>
                <a:lnTo>
                  <a:pt x="1506956" y="50800"/>
                </a:lnTo>
                <a:lnTo>
                  <a:pt x="1549933" y="50800"/>
                </a:lnTo>
                <a:lnTo>
                  <a:pt x="1551216" y="54610"/>
                </a:lnTo>
                <a:lnTo>
                  <a:pt x="1551588" y="55880"/>
                </a:lnTo>
                <a:close/>
              </a:path>
              <a:path w="1555114" h="392430">
                <a:moveTo>
                  <a:pt x="44621" y="55880"/>
                </a:moveTo>
                <a:lnTo>
                  <a:pt x="44335" y="55880"/>
                </a:lnTo>
                <a:lnTo>
                  <a:pt x="45364" y="54610"/>
                </a:lnTo>
                <a:lnTo>
                  <a:pt x="44621" y="55880"/>
                </a:lnTo>
                <a:close/>
              </a:path>
              <a:path w="1555114" h="392430">
                <a:moveTo>
                  <a:pt x="1512316" y="59690"/>
                </a:moveTo>
                <a:lnTo>
                  <a:pt x="1509344" y="54610"/>
                </a:lnTo>
                <a:lnTo>
                  <a:pt x="1510372" y="55880"/>
                </a:lnTo>
                <a:lnTo>
                  <a:pt x="1551588" y="55880"/>
                </a:lnTo>
                <a:lnTo>
                  <a:pt x="1551961" y="57150"/>
                </a:lnTo>
                <a:lnTo>
                  <a:pt x="1511427" y="57150"/>
                </a:lnTo>
                <a:lnTo>
                  <a:pt x="1512316" y="59690"/>
                </a:lnTo>
                <a:close/>
              </a:path>
              <a:path w="1555114" h="392430">
                <a:moveTo>
                  <a:pt x="42392" y="59690"/>
                </a:moveTo>
                <a:lnTo>
                  <a:pt x="43268" y="57150"/>
                </a:lnTo>
                <a:lnTo>
                  <a:pt x="43878" y="57150"/>
                </a:lnTo>
                <a:lnTo>
                  <a:pt x="42392" y="59690"/>
                </a:lnTo>
                <a:close/>
              </a:path>
              <a:path w="1555114" h="392430">
                <a:moveTo>
                  <a:pt x="1513928" y="63500"/>
                </a:moveTo>
                <a:lnTo>
                  <a:pt x="1511427" y="57150"/>
                </a:lnTo>
                <a:lnTo>
                  <a:pt x="1551961" y="57150"/>
                </a:lnTo>
                <a:lnTo>
                  <a:pt x="1552333" y="58420"/>
                </a:lnTo>
                <a:lnTo>
                  <a:pt x="1552917" y="60960"/>
                </a:lnTo>
                <a:lnTo>
                  <a:pt x="1513192" y="60960"/>
                </a:lnTo>
                <a:lnTo>
                  <a:pt x="1513928" y="63500"/>
                </a:lnTo>
                <a:close/>
              </a:path>
              <a:path w="1555114" h="392430">
                <a:moveTo>
                  <a:pt x="40779" y="63500"/>
                </a:moveTo>
                <a:lnTo>
                  <a:pt x="41503" y="60960"/>
                </a:lnTo>
                <a:lnTo>
                  <a:pt x="41775" y="60960"/>
                </a:lnTo>
                <a:lnTo>
                  <a:pt x="40779" y="63500"/>
                </a:lnTo>
                <a:close/>
              </a:path>
              <a:path w="1555114" h="392430">
                <a:moveTo>
                  <a:pt x="1553895" y="66040"/>
                </a:moveTo>
                <a:lnTo>
                  <a:pt x="1515186" y="66040"/>
                </a:lnTo>
                <a:lnTo>
                  <a:pt x="1514754" y="64770"/>
                </a:lnTo>
                <a:lnTo>
                  <a:pt x="1513192" y="60960"/>
                </a:lnTo>
                <a:lnTo>
                  <a:pt x="1552917" y="60960"/>
                </a:lnTo>
                <a:lnTo>
                  <a:pt x="1553210" y="62230"/>
                </a:lnTo>
                <a:lnTo>
                  <a:pt x="1553895" y="66040"/>
                </a:lnTo>
                <a:close/>
              </a:path>
              <a:path w="1555114" h="392430">
                <a:moveTo>
                  <a:pt x="39509" y="66040"/>
                </a:moveTo>
                <a:lnTo>
                  <a:pt x="39954" y="64770"/>
                </a:lnTo>
                <a:lnTo>
                  <a:pt x="39864" y="65135"/>
                </a:lnTo>
                <a:lnTo>
                  <a:pt x="39509" y="66040"/>
                </a:lnTo>
                <a:close/>
              </a:path>
              <a:path w="1555114" h="392430">
                <a:moveTo>
                  <a:pt x="39892" y="65065"/>
                </a:moveTo>
                <a:lnTo>
                  <a:pt x="39954" y="64770"/>
                </a:lnTo>
                <a:lnTo>
                  <a:pt x="39892" y="65065"/>
                </a:lnTo>
                <a:close/>
              </a:path>
              <a:path w="1555114" h="392430">
                <a:moveTo>
                  <a:pt x="1514831" y="65135"/>
                </a:moveTo>
                <a:lnTo>
                  <a:pt x="1514687" y="64770"/>
                </a:lnTo>
                <a:lnTo>
                  <a:pt x="1514831" y="65135"/>
                </a:lnTo>
                <a:close/>
              </a:path>
              <a:path w="1555114" h="392430">
                <a:moveTo>
                  <a:pt x="1515186" y="66040"/>
                </a:moveTo>
                <a:lnTo>
                  <a:pt x="1514831" y="65135"/>
                </a:lnTo>
                <a:lnTo>
                  <a:pt x="1514754" y="64770"/>
                </a:lnTo>
                <a:lnTo>
                  <a:pt x="1515186" y="66040"/>
                </a:lnTo>
                <a:close/>
              </a:path>
              <a:path w="1555114" h="392430">
                <a:moveTo>
                  <a:pt x="39687" y="66040"/>
                </a:moveTo>
                <a:lnTo>
                  <a:pt x="39509" y="66040"/>
                </a:lnTo>
                <a:lnTo>
                  <a:pt x="39892" y="65065"/>
                </a:lnTo>
                <a:lnTo>
                  <a:pt x="39687" y="66040"/>
                </a:lnTo>
                <a:close/>
              </a:path>
              <a:path w="1555114" h="392430">
                <a:moveTo>
                  <a:pt x="1515937" y="69712"/>
                </a:moveTo>
                <a:lnTo>
                  <a:pt x="1515313" y="67310"/>
                </a:lnTo>
                <a:lnTo>
                  <a:pt x="1514831" y="65135"/>
                </a:lnTo>
                <a:lnTo>
                  <a:pt x="1515186" y="66040"/>
                </a:lnTo>
                <a:lnTo>
                  <a:pt x="1553895" y="66040"/>
                </a:lnTo>
                <a:lnTo>
                  <a:pt x="1554226" y="68580"/>
                </a:lnTo>
                <a:lnTo>
                  <a:pt x="1515783" y="68580"/>
                </a:lnTo>
                <a:lnTo>
                  <a:pt x="1515937" y="69712"/>
                </a:lnTo>
                <a:close/>
              </a:path>
              <a:path w="1555114" h="392430">
                <a:moveTo>
                  <a:pt x="39154" y="68580"/>
                </a:moveTo>
                <a:lnTo>
                  <a:pt x="39382" y="67310"/>
                </a:lnTo>
                <a:lnTo>
                  <a:pt x="39154" y="68580"/>
                </a:lnTo>
                <a:close/>
              </a:path>
              <a:path w="1555114" h="392430">
                <a:moveTo>
                  <a:pt x="1515554" y="68580"/>
                </a:moveTo>
                <a:lnTo>
                  <a:pt x="1515287" y="67310"/>
                </a:lnTo>
                <a:lnTo>
                  <a:pt x="1515554" y="68580"/>
                </a:lnTo>
                <a:close/>
              </a:path>
              <a:path w="1555114" h="392430">
                <a:moveTo>
                  <a:pt x="38722" y="69850"/>
                </a:moveTo>
                <a:lnTo>
                  <a:pt x="38912" y="68580"/>
                </a:lnTo>
                <a:lnTo>
                  <a:pt x="38757" y="69712"/>
                </a:lnTo>
                <a:lnTo>
                  <a:pt x="38722" y="69850"/>
                </a:lnTo>
                <a:close/>
              </a:path>
              <a:path w="1555114" h="392430">
                <a:moveTo>
                  <a:pt x="38757" y="69712"/>
                </a:moveTo>
                <a:lnTo>
                  <a:pt x="38912" y="68580"/>
                </a:lnTo>
                <a:lnTo>
                  <a:pt x="39052" y="68580"/>
                </a:lnTo>
                <a:lnTo>
                  <a:pt x="38757" y="69712"/>
                </a:lnTo>
                <a:close/>
              </a:path>
              <a:path w="1555114" h="392430">
                <a:moveTo>
                  <a:pt x="1515973" y="69850"/>
                </a:moveTo>
                <a:lnTo>
                  <a:pt x="1515937" y="69712"/>
                </a:lnTo>
                <a:lnTo>
                  <a:pt x="1515783" y="68580"/>
                </a:lnTo>
                <a:lnTo>
                  <a:pt x="1515973" y="69850"/>
                </a:lnTo>
                <a:close/>
              </a:path>
              <a:path w="1555114" h="392430">
                <a:moveTo>
                  <a:pt x="1554391" y="69850"/>
                </a:moveTo>
                <a:lnTo>
                  <a:pt x="1515973" y="69850"/>
                </a:lnTo>
                <a:lnTo>
                  <a:pt x="1515783" y="68580"/>
                </a:lnTo>
                <a:lnTo>
                  <a:pt x="1554226" y="68580"/>
                </a:lnTo>
                <a:lnTo>
                  <a:pt x="1554391" y="69850"/>
                </a:lnTo>
                <a:close/>
              </a:path>
              <a:path w="1555114" h="392430">
                <a:moveTo>
                  <a:pt x="38739" y="69850"/>
                </a:moveTo>
                <a:lnTo>
                  <a:pt x="38757" y="69712"/>
                </a:lnTo>
                <a:lnTo>
                  <a:pt x="38739" y="69850"/>
                </a:lnTo>
                <a:close/>
              </a:path>
              <a:path w="1555114" h="392430">
                <a:moveTo>
                  <a:pt x="1554763" y="76200"/>
                </a:moveTo>
                <a:lnTo>
                  <a:pt x="1516672" y="76200"/>
                </a:lnTo>
                <a:lnTo>
                  <a:pt x="1516621" y="74930"/>
                </a:lnTo>
                <a:lnTo>
                  <a:pt x="1516443" y="73660"/>
                </a:lnTo>
                <a:lnTo>
                  <a:pt x="1516164" y="71120"/>
                </a:lnTo>
                <a:lnTo>
                  <a:pt x="1515937" y="69712"/>
                </a:lnTo>
                <a:lnTo>
                  <a:pt x="1515973" y="69850"/>
                </a:lnTo>
                <a:lnTo>
                  <a:pt x="1554391" y="69850"/>
                </a:lnTo>
                <a:lnTo>
                  <a:pt x="1554695" y="73660"/>
                </a:lnTo>
                <a:lnTo>
                  <a:pt x="1554763" y="76200"/>
                </a:lnTo>
                <a:close/>
              </a:path>
              <a:path w="1555114" h="392430">
                <a:moveTo>
                  <a:pt x="38392" y="72390"/>
                </a:moveTo>
                <a:lnTo>
                  <a:pt x="38544" y="71120"/>
                </a:lnTo>
                <a:lnTo>
                  <a:pt x="38392" y="72390"/>
                </a:lnTo>
                <a:close/>
              </a:path>
              <a:path w="1555114" h="392430">
                <a:moveTo>
                  <a:pt x="1516303" y="72390"/>
                </a:moveTo>
                <a:lnTo>
                  <a:pt x="1516130" y="71120"/>
                </a:lnTo>
                <a:lnTo>
                  <a:pt x="1516303" y="72390"/>
                </a:lnTo>
                <a:close/>
              </a:path>
              <a:path w="1555114" h="392430">
                <a:moveTo>
                  <a:pt x="38065" y="75882"/>
                </a:moveTo>
                <a:lnTo>
                  <a:pt x="38087" y="74930"/>
                </a:lnTo>
                <a:lnTo>
                  <a:pt x="38065" y="75882"/>
                </a:lnTo>
                <a:close/>
              </a:path>
              <a:path w="1555114" h="392430">
                <a:moveTo>
                  <a:pt x="1516639" y="75837"/>
                </a:moveTo>
                <a:lnTo>
                  <a:pt x="1516557" y="74930"/>
                </a:lnTo>
                <a:lnTo>
                  <a:pt x="1516639" y="75837"/>
                </a:lnTo>
                <a:close/>
              </a:path>
              <a:path w="1555114" h="392430">
                <a:moveTo>
                  <a:pt x="1554797" y="314960"/>
                </a:moveTo>
                <a:lnTo>
                  <a:pt x="1516697" y="314960"/>
                </a:lnTo>
                <a:lnTo>
                  <a:pt x="1516697" y="77470"/>
                </a:lnTo>
                <a:lnTo>
                  <a:pt x="1516639" y="75837"/>
                </a:lnTo>
                <a:lnTo>
                  <a:pt x="1516672" y="76200"/>
                </a:lnTo>
                <a:lnTo>
                  <a:pt x="1554763" y="76200"/>
                </a:lnTo>
                <a:lnTo>
                  <a:pt x="1554797" y="314960"/>
                </a:lnTo>
                <a:close/>
              </a:path>
              <a:path w="1555114" h="392430">
                <a:moveTo>
                  <a:pt x="38057" y="76200"/>
                </a:moveTo>
                <a:lnTo>
                  <a:pt x="38065" y="75882"/>
                </a:lnTo>
                <a:lnTo>
                  <a:pt x="38057" y="76200"/>
                </a:lnTo>
                <a:close/>
              </a:path>
              <a:path w="1555114" h="392430">
                <a:moveTo>
                  <a:pt x="38011" y="78195"/>
                </a:moveTo>
                <a:lnTo>
                  <a:pt x="38011" y="77470"/>
                </a:lnTo>
                <a:lnTo>
                  <a:pt x="38011" y="78195"/>
                </a:lnTo>
                <a:close/>
              </a:path>
              <a:path w="1555114" h="392430">
                <a:moveTo>
                  <a:pt x="1516697" y="78740"/>
                </a:moveTo>
                <a:lnTo>
                  <a:pt x="1516672" y="77470"/>
                </a:lnTo>
                <a:lnTo>
                  <a:pt x="1516697" y="78740"/>
                </a:lnTo>
                <a:close/>
              </a:path>
              <a:path w="1555114" h="392430">
                <a:moveTo>
                  <a:pt x="38011" y="78740"/>
                </a:moveTo>
                <a:lnTo>
                  <a:pt x="38011" y="78195"/>
                </a:lnTo>
                <a:lnTo>
                  <a:pt x="38011" y="78740"/>
                </a:lnTo>
                <a:close/>
              </a:path>
              <a:path w="1555114" h="392430">
                <a:moveTo>
                  <a:pt x="38011" y="314234"/>
                </a:moveTo>
                <a:lnTo>
                  <a:pt x="37998" y="313690"/>
                </a:lnTo>
                <a:lnTo>
                  <a:pt x="38011" y="314234"/>
                </a:lnTo>
                <a:close/>
              </a:path>
              <a:path w="1555114" h="392430">
                <a:moveTo>
                  <a:pt x="1554729" y="317500"/>
                </a:moveTo>
                <a:lnTo>
                  <a:pt x="1516621" y="317500"/>
                </a:lnTo>
                <a:lnTo>
                  <a:pt x="1516672" y="316230"/>
                </a:lnTo>
                <a:lnTo>
                  <a:pt x="1516697" y="313690"/>
                </a:lnTo>
                <a:lnTo>
                  <a:pt x="1516697" y="314960"/>
                </a:lnTo>
                <a:lnTo>
                  <a:pt x="1554797" y="314960"/>
                </a:lnTo>
                <a:lnTo>
                  <a:pt x="1554729" y="317500"/>
                </a:lnTo>
                <a:close/>
              </a:path>
              <a:path w="1555114" h="392430">
                <a:moveTo>
                  <a:pt x="38028" y="314960"/>
                </a:moveTo>
                <a:lnTo>
                  <a:pt x="38011" y="314234"/>
                </a:lnTo>
                <a:lnTo>
                  <a:pt x="38028" y="314960"/>
                </a:lnTo>
                <a:close/>
              </a:path>
              <a:path w="1555114" h="392430">
                <a:moveTo>
                  <a:pt x="38065" y="316547"/>
                </a:moveTo>
                <a:lnTo>
                  <a:pt x="38036" y="316230"/>
                </a:lnTo>
                <a:lnTo>
                  <a:pt x="38065" y="316547"/>
                </a:lnTo>
                <a:close/>
              </a:path>
              <a:path w="1555114" h="392430">
                <a:moveTo>
                  <a:pt x="1516639" y="316592"/>
                </a:moveTo>
                <a:lnTo>
                  <a:pt x="1516646" y="316230"/>
                </a:lnTo>
                <a:lnTo>
                  <a:pt x="1516639" y="316592"/>
                </a:lnTo>
                <a:close/>
              </a:path>
              <a:path w="1555114" h="392430">
                <a:moveTo>
                  <a:pt x="38150" y="317500"/>
                </a:moveTo>
                <a:lnTo>
                  <a:pt x="38065" y="316547"/>
                </a:lnTo>
                <a:lnTo>
                  <a:pt x="38150" y="317500"/>
                </a:lnTo>
                <a:close/>
              </a:path>
              <a:path w="1555114" h="392430">
                <a:moveTo>
                  <a:pt x="1554492" y="321310"/>
                </a:moveTo>
                <a:lnTo>
                  <a:pt x="1516164" y="321310"/>
                </a:lnTo>
                <a:lnTo>
                  <a:pt x="1516545" y="318770"/>
                </a:lnTo>
                <a:lnTo>
                  <a:pt x="1516557" y="317500"/>
                </a:lnTo>
                <a:lnTo>
                  <a:pt x="1516639" y="316592"/>
                </a:lnTo>
                <a:lnTo>
                  <a:pt x="1516621" y="317500"/>
                </a:lnTo>
                <a:lnTo>
                  <a:pt x="1554729" y="317500"/>
                </a:lnTo>
                <a:lnTo>
                  <a:pt x="1554695" y="318770"/>
                </a:lnTo>
                <a:lnTo>
                  <a:pt x="1554492" y="321310"/>
                </a:lnTo>
                <a:close/>
              </a:path>
              <a:path w="1555114" h="392430">
                <a:moveTo>
                  <a:pt x="38565" y="321310"/>
                </a:moveTo>
                <a:lnTo>
                  <a:pt x="38392" y="320040"/>
                </a:lnTo>
                <a:lnTo>
                  <a:pt x="38565" y="321310"/>
                </a:lnTo>
                <a:close/>
              </a:path>
              <a:path w="1555114" h="392430">
                <a:moveTo>
                  <a:pt x="1554226" y="323850"/>
                </a:moveTo>
                <a:lnTo>
                  <a:pt x="1515783" y="323850"/>
                </a:lnTo>
                <a:lnTo>
                  <a:pt x="1515973" y="322580"/>
                </a:lnTo>
                <a:lnTo>
                  <a:pt x="1516303" y="320040"/>
                </a:lnTo>
                <a:lnTo>
                  <a:pt x="1516164" y="321310"/>
                </a:lnTo>
                <a:lnTo>
                  <a:pt x="1554492" y="321310"/>
                </a:lnTo>
                <a:lnTo>
                  <a:pt x="1554373" y="322717"/>
                </a:lnTo>
                <a:lnTo>
                  <a:pt x="1554226" y="323850"/>
                </a:lnTo>
                <a:close/>
              </a:path>
              <a:path w="1555114" h="392430">
                <a:moveTo>
                  <a:pt x="38912" y="323850"/>
                </a:moveTo>
                <a:lnTo>
                  <a:pt x="38722" y="322580"/>
                </a:lnTo>
                <a:lnTo>
                  <a:pt x="38757" y="322717"/>
                </a:lnTo>
                <a:lnTo>
                  <a:pt x="38912" y="323850"/>
                </a:lnTo>
                <a:close/>
              </a:path>
              <a:path w="1555114" h="392430">
                <a:moveTo>
                  <a:pt x="38757" y="322717"/>
                </a:moveTo>
                <a:lnTo>
                  <a:pt x="38722" y="322580"/>
                </a:lnTo>
                <a:lnTo>
                  <a:pt x="38757" y="322717"/>
                </a:lnTo>
                <a:close/>
              </a:path>
              <a:path w="1555114" h="392430">
                <a:moveTo>
                  <a:pt x="1515937" y="322717"/>
                </a:moveTo>
                <a:lnTo>
                  <a:pt x="1515956" y="322580"/>
                </a:lnTo>
                <a:lnTo>
                  <a:pt x="1515937" y="322717"/>
                </a:lnTo>
                <a:close/>
              </a:path>
              <a:path w="1555114" h="392430">
                <a:moveTo>
                  <a:pt x="1515783" y="323850"/>
                </a:moveTo>
                <a:lnTo>
                  <a:pt x="1515937" y="322717"/>
                </a:lnTo>
                <a:lnTo>
                  <a:pt x="1515973" y="322580"/>
                </a:lnTo>
                <a:lnTo>
                  <a:pt x="1515783" y="323850"/>
                </a:lnTo>
                <a:close/>
              </a:path>
              <a:path w="1555114" h="392430">
                <a:moveTo>
                  <a:pt x="39052" y="323850"/>
                </a:moveTo>
                <a:lnTo>
                  <a:pt x="38912" y="323850"/>
                </a:lnTo>
                <a:lnTo>
                  <a:pt x="38757" y="322717"/>
                </a:lnTo>
                <a:lnTo>
                  <a:pt x="39052" y="323850"/>
                </a:lnTo>
                <a:close/>
              </a:path>
              <a:path w="1555114" h="392430">
                <a:moveTo>
                  <a:pt x="1554060" y="325120"/>
                </a:moveTo>
                <a:lnTo>
                  <a:pt x="1515313" y="325120"/>
                </a:lnTo>
                <a:lnTo>
                  <a:pt x="1515937" y="322717"/>
                </a:lnTo>
                <a:lnTo>
                  <a:pt x="1515783" y="323850"/>
                </a:lnTo>
                <a:lnTo>
                  <a:pt x="1554226" y="323850"/>
                </a:lnTo>
                <a:lnTo>
                  <a:pt x="1554060" y="325120"/>
                </a:lnTo>
                <a:close/>
              </a:path>
              <a:path w="1555114" h="392430">
                <a:moveTo>
                  <a:pt x="39420" y="325120"/>
                </a:moveTo>
                <a:lnTo>
                  <a:pt x="39154" y="323850"/>
                </a:lnTo>
                <a:lnTo>
                  <a:pt x="39420" y="325120"/>
                </a:lnTo>
                <a:close/>
              </a:path>
              <a:path w="1555114" h="392430">
                <a:moveTo>
                  <a:pt x="1553667" y="327660"/>
                </a:moveTo>
                <a:lnTo>
                  <a:pt x="1514754" y="327660"/>
                </a:lnTo>
                <a:lnTo>
                  <a:pt x="1515554" y="323850"/>
                </a:lnTo>
                <a:lnTo>
                  <a:pt x="1515313" y="325120"/>
                </a:lnTo>
                <a:lnTo>
                  <a:pt x="1554060" y="325120"/>
                </a:lnTo>
                <a:lnTo>
                  <a:pt x="1553895" y="326390"/>
                </a:lnTo>
                <a:lnTo>
                  <a:pt x="1553667" y="327660"/>
                </a:lnTo>
                <a:close/>
              </a:path>
              <a:path w="1555114" h="392430">
                <a:moveTo>
                  <a:pt x="40307" y="327660"/>
                </a:moveTo>
                <a:lnTo>
                  <a:pt x="39954" y="327660"/>
                </a:lnTo>
                <a:lnTo>
                  <a:pt x="39509" y="325120"/>
                </a:lnTo>
                <a:lnTo>
                  <a:pt x="40307" y="327660"/>
                </a:lnTo>
                <a:close/>
              </a:path>
              <a:path w="1555114" h="392430">
                <a:moveTo>
                  <a:pt x="1552917" y="331470"/>
                </a:moveTo>
                <a:lnTo>
                  <a:pt x="1513192" y="331470"/>
                </a:lnTo>
                <a:lnTo>
                  <a:pt x="1515186" y="325120"/>
                </a:lnTo>
                <a:lnTo>
                  <a:pt x="1514754" y="327660"/>
                </a:lnTo>
                <a:lnTo>
                  <a:pt x="1553667" y="327660"/>
                </a:lnTo>
                <a:lnTo>
                  <a:pt x="1553210" y="330200"/>
                </a:lnTo>
                <a:lnTo>
                  <a:pt x="1552917" y="331470"/>
                </a:lnTo>
                <a:close/>
              </a:path>
              <a:path w="1555114" h="392430">
                <a:moveTo>
                  <a:pt x="41775" y="331470"/>
                </a:moveTo>
                <a:lnTo>
                  <a:pt x="41503" y="331470"/>
                </a:lnTo>
                <a:lnTo>
                  <a:pt x="40779" y="328930"/>
                </a:lnTo>
                <a:lnTo>
                  <a:pt x="41775" y="331470"/>
                </a:lnTo>
                <a:close/>
              </a:path>
              <a:path w="1555114" h="392430">
                <a:moveTo>
                  <a:pt x="1551961" y="335280"/>
                </a:moveTo>
                <a:lnTo>
                  <a:pt x="1511427" y="335280"/>
                </a:lnTo>
                <a:lnTo>
                  <a:pt x="1513928" y="328930"/>
                </a:lnTo>
                <a:lnTo>
                  <a:pt x="1513192" y="331470"/>
                </a:lnTo>
                <a:lnTo>
                  <a:pt x="1552917" y="331470"/>
                </a:lnTo>
                <a:lnTo>
                  <a:pt x="1552333" y="334010"/>
                </a:lnTo>
                <a:lnTo>
                  <a:pt x="1551961" y="335280"/>
                </a:lnTo>
                <a:close/>
              </a:path>
              <a:path w="1555114" h="392430">
                <a:moveTo>
                  <a:pt x="43878" y="335280"/>
                </a:moveTo>
                <a:lnTo>
                  <a:pt x="43268" y="335280"/>
                </a:lnTo>
                <a:lnTo>
                  <a:pt x="42392" y="332740"/>
                </a:lnTo>
                <a:lnTo>
                  <a:pt x="43878" y="335280"/>
                </a:lnTo>
                <a:close/>
              </a:path>
              <a:path w="1555114" h="392430">
                <a:moveTo>
                  <a:pt x="1509550" y="337466"/>
                </a:moveTo>
                <a:lnTo>
                  <a:pt x="1512316" y="332740"/>
                </a:lnTo>
                <a:lnTo>
                  <a:pt x="1511427" y="335280"/>
                </a:lnTo>
                <a:lnTo>
                  <a:pt x="1551961" y="335280"/>
                </a:lnTo>
                <a:lnTo>
                  <a:pt x="1551588" y="336550"/>
                </a:lnTo>
                <a:lnTo>
                  <a:pt x="1510372" y="336550"/>
                </a:lnTo>
                <a:lnTo>
                  <a:pt x="1509550" y="337466"/>
                </a:lnTo>
                <a:close/>
              </a:path>
              <a:path w="1555114" h="392430">
                <a:moveTo>
                  <a:pt x="45364" y="337820"/>
                </a:moveTo>
                <a:lnTo>
                  <a:pt x="44335" y="336550"/>
                </a:lnTo>
                <a:lnTo>
                  <a:pt x="45157" y="337466"/>
                </a:lnTo>
                <a:lnTo>
                  <a:pt x="45364" y="337820"/>
                </a:lnTo>
                <a:close/>
              </a:path>
              <a:path w="1555114" h="392430">
                <a:moveTo>
                  <a:pt x="45157" y="337466"/>
                </a:moveTo>
                <a:lnTo>
                  <a:pt x="44335" y="336550"/>
                </a:lnTo>
                <a:lnTo>
                  <a:pt x="44621" y="336550"/>
                </a:lnTo>
                <a:lnTo>
                  <a:pt x="45157" y="337466"/>
                </a:lnTo>
                <a:close/>
              </a:path>
              <a:path w="1555114" h="392430">
                <a:moveTo>
                  <a:pt x="1509344" y="337820"/>
                </a:moveTo>
                <a:lnTo>
                  <a:pt x="1509550" y="337466"/>
                </a:lnTo>
                <a:lnTo>
                  <a:pt x="1510372" y="336550"/>
                </a:lnTo>
                <a:lnTo>
                  <a:pt x="1509344" y="337820"/>
                </a:lnTo>
                <a:close/>
              </a:path>
              <a:path w="1555114" h="392430">
                <a:moveTo>
                  <a:pt x="1551216" y="337820"/>
                </a:moveTo>
                <a:lnTo>
                  <a:pt x="1509344" y="337820"/>
                </a:lnTo>
                <a:lnTo>
                  <a:pt x="1510372" y="336550"/>
                </a:lnTo>
                <a:lnTo>
                  <a:pt x="1551588" y="336550"/>
                </a:lnTo>
                <a:lnTo>
                  <a:pt x="1551216" y="337820"/>
                </a:lnTo>
                <a:close/>
              </a:path>
              <a:path w="1555114" h="392430">
                <a:moveTo>
                  <a:pt x="45474" y="337820"/>
                </a:moveTo>
                <a:lnTo>
                  <a:pt x="45157" y="337466"/>
                </a:lnTo>
                <a:lnTo>
                  <a:pt x="45474" y="337820"/>
                </a:lnTo>
                <a:close/>
              </a:path>
              <a:path w="1555114" h="392430">
                <a:moveTo>
                  <a:pt x="1504543" y="343832"/>
                </a:moveTo>
                <a:lnTo>
                  <a:pt x="1508112" y="339090"/>
                </a:lnTo>
                <a:lnTo>
                  <a:pt x="1509550" y="337466"/>
                </a:lnTo>
                <a:lnTo>
                  <a:pt x="1509344" y="337820"/>
                </a:lnTo>
                <a:lnTo>
                  <a:pt x="1551216" y="337820"/>
                </a:lnTo>
                <a:lnTo>
                  <a:pt x="1549505" y="342900"/>
                </a:lnTo>
                <a:lnTo>
                  <a:pt x="1505572" y="342900"/>
                </a:lnTo>
                <a:lnTo>
                  <a:pt x="1504543" y="343832"/>
                </a:lnTo>
                <a:close/>
              </a:path>
              <a:path w="1555114" h="392430">
                <a:moveTo>
                  <a:pt x="47752" y="340360"/>
                </a:moveTo>
                <a:lnTo>
                  <a:pt x="46583" y="339090"/>
                </a:lnTo>
                <a:lnTo>
                  <a:pt x="47752" y="340360"/>
                </a:lnTo>
                <a:close/>
              </a:path>
              <a:path w="1555114" h="392430">
                <a:moveTo>
                  <a:pt x="1506956" y="340360"/>
                </a:moveTo>
                <a:lnTo>
                  <a:pt x="1508095" y="339090"/>
                </a:lnTo>
                <a:lnTo>
                  <a:pt x="1506956" y="340360"/>
                </a:lnTo>
                <a:close/>
              </a:path>
              <a:path w="1555114" h="392430">
                <a:moveTo>
                  <a:pt x="50419" y="344170"/>
                </a:moveTo>
                <a:lnTo>
                  <a:pt x="49123" y="342900"/>
                </a:lnTo>
                <a:lnTo>
                  <a:pt x="50182" y="343857"/>
                </a:lnTo>
                <a:lnTo>
                  <a:pt x="50419" y="344170"/>
                </a:lnTo>
                <a:close/>
              </a:path>
              <a:path w="1555114" h="392430">
                <a:moveTo>
                  <a:pt x="50182" y="343857"/>
                </a:moveTo>
                <a:lnTo>
                  <a:pt x="49123" y="342900"/>
                </a:lnTo>
                <a:lnTo>
                  <a:pt x="49460" y="342900"/>
                </a:lnTo>
                <a:lnTo>
                  <a:pt x="50182" y="343857"/>
                </a:lnTo>
                <a:close/>
              </a:path>
              <a:path w="1555114" h="392430">
                <a:moveTo>
                  <a:pt x="1504289" y="344170"/>
                </a:moveTo>
                <a:lnTo>
                  <a:pt x="1504543" y="343832"/>
                </a:lnTo>
                <a:lnTo>
                  <a:pt x="1505572" y="342900"/>
                </a:lnTo>
                <a:lnTo>
                  <a:pt x="1504289" y="344170"/>
                </a:lnTo>
                <a:close/>
              </a:path>
              <a:path w="1555114" h="392430">
                <a:moveTo>
                  <a:pt x="1549078" y="344170"/>
                </a:moveTo>
                <a:lnTo>
                  <a:pt x="1504289" y="344170"/>
                </a:lnTo>
                <a:lnTo>
                  <a:pt x="1505572" y="342900"/>
                </a:lnTo>
                <a:lnTo>
                  <a:pt x="1549505" y="342900"/>
                </a:lnTo>
                <a:lnTo>
                  <a:pt x="1549078" y="344170"/>
                </a:lnTo>
                <a:close/>
              </a:path>
              <a:path w="1555114" h="392430">
                <a:moveTo>
                  <a:pt x="1547990" y="346710"/>
                </a:moveTo>
                <a:lnTo>
                  <a:pt x="1501368" y="346710"/>
                </a:lnTo>
                <a:lnTo>
                  <a:pt x="1504543" y="343832"/>
                </a:lnTo>
                <a:lnTo>
                  <a:pt x="1504289" y="344170"/>
                </a:lnTo>
                <a:lnTo>
                  <a:pt x="1549078" y="344170"/>
                </a:lnTo>
                <a:lnTo>
                  <a:pt x="1548647" y="345446"/>
                </a:lnTo>
                <a:lnTo>
                  <a:pt x="1547990" y="346710"/>
                </a:lnTo>
                <a:close/>
              </a:path>
              <a:path w="1555114" h="392430">
                <a:moveTo>
                  <a:pt x="50529" y="344170"/>
                </a:moveTo>
                <a:lnTo>
                  <a:pt x="50182" y="343857"/>
                </a:lnTo>
                <a:lnTo>
                  <a:pt x="50529" y="344170"/>
                </a:lnTo>
                <a:close/>
              </a:path>
              <a:path w="1555114" h="392430">
                <a:moveTo>
                  <a:pt x="1546009" y="350520"/>
                </a:moveTo>
                <a:lnTo>
                  <a:pt x="1494840" y="350520"/>
                </a:lnTo>
                <a:lnTo>
                  <a:pt x="1499730" y="347980"/>
                </a:lnTo>
                <a:lnTo>
                  <a:pt x="1498206" y="347980"/>
                </a:lnTo>
                <a:lnTo>
                  <a:pt x="1502765" y="345440"/>
                </a:lnTo>
                <a:lnTo>
                  <a:pt x="1501368" y="346710"/>
                </a:lnTo>
                <a:lnTo>
                  <a:pt x="1547990" y="346710"/>
                </a:lnTo>
                <a:lnTo>
                  <a:pt x="1546009" y="350520"/>
                </a:lnTo>
                <a:close/>
              </a:path>
              <a:path w="1555114" h="392430">
                <a:moveTo>
                  <a:pt x="54209" y="346710"/>
                </a:moveTo>
                <a:lnTo>
                  <a:pt x="53340" y="346710"/>
                </a:lnTo>
                <a:lnTo>
                  <a:pt x="51941" y="345446"/>
                </a:lnTo>
                <a:lnTo>
                  <a:pt x="54209" y="346710"/>
                </a:lnTo>
                <a:close/>
              </a:path>
              <a:path w="1555114" h="392430">
                <a:moveTo>
                  <a:pt x="60833" y="350520"/>
                </a:moveTo>
                <a:lnTo>
                  <a:pt x="59867" y="350520"/>
                </a:lnTo>
                <a:lnTo>
                  <a:pt x="58242" y="349250"/>
                </a:lnTo>
                <a:lnTo>
                  <a:pt x="60833" y="350520"/>
                </a:lnTo>
                <a:close/>
              </a:path>
              <a:path w="1555114" h="392430">
                <a:moveTo>
                  <a:pt x="1543778" y="354330"/>
                </a:moveTo>
                <a:lnTo>
                  <a:pt x="1486090" y="354330"/>
                </a:lnTo>
                <a:lnTo>
                  <a:pt x="1488909" y="353060"/>
                </a:lnTo>
                <a:lnTo>
                  <a:pt x="1487563" y="353060"/>
                </a:lnTo>
                <a:lnTo>
                  <a:pt x="1492999" y="351790"/>
                </a:lnTo>
                <a:lnTo>
                  <a:pt x="1491284" y="351790"/>
                </a:lnTo>
                <a:lnTo>
                  <a:pt x="1496466" y="349250"/>
                </a:lnTo>
                <a:lnTo>
                  <a:pt x="1494840" y="350520"/>
                </a:lnTo>
                <a:lnTo>
                  <a:pt x="1546009" y="350520"/>
                </a:lnTo>
                <a:lnTo>
                  <a:pt x="1545348" y="351790"/>
                </a:lnTo>
                <a:lnTo>
                  <a:pt x="1543778" y="354330"/>
                </a:lnTo>
                <a:close/>
              </a:path>
              <a:path w="1555114" h="392430">
                <a:moveTo>
                  <a:pt x="70561" y="354330"/>
                </a:moveTo>
                <a:lnTo>
                  <a:pt x="68605" y="354330"/>
                </a:lnTo>
                <a:lnTo>
                  <a:pt x="67691" y="353060"/>
                </a:lnTo>
                <a:lnTo>
                  <a:pt x="70561" y="354330"/>
                </a:lnTo>
                <a:close/>
              </a:path>
              <a:path w="1555114" h="392430">
                <a:moveTo>
                  <a:pt x="1486090" y="354330"/>
                </a:moveTo>
                <a:lnTo>
                  <a:pt x="1484147" y="354330"/>
                </a:lnTo>
                <a:lnTo>
                  <a:pt x="1487017" y="353060"/>
                </a:lnTo>
                <a:lnTo>
                  <a:pt x="1486090" y="354330"/>
                </a:lnTo>
                <a:close/>
              </a:path>
              <a:path w="1555114" h="392430">
                <a:moveTo>
                  <a:pt x="1488389" y="392430"/>
                </a:moveTo>
                <a:lnTo>
                  <a:pt x="66319" y="392430"/>
                </a:lnTo>
                <a:lnTo>
                  <a:pt x="62458" y="391160"/>
                </a:lnTo>
                <a:lnTo>
                  <a:pt x="1492250" y="391160"/>
                </a:lnTo>
                <a:lnTo>
                  <a:pt x="1488389" y="39243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8659" y="1793748"/>
            <a:ext cx="405765" cy="429895"/>
          </a:xfrm>
          <a:custGeom>
            <a:avLst/>
            <a:gdLst/>
            <a:ahLst/>
            <a:cxnLst/>
            <a:rect l="l" t="t" r="r" b="b"/>
            <a:pathLst>
              <a:path w="405765" h="429894">
                <a:moveTo>
                  <a:pt x="143256" y="429768"/>
                </a:moveTo>
                <a:lnTo>
                  <a:pt x="0" y="309371"/>
                </a:lnTo>
                <a:lnTo>
                  <a:pt x="262128" y="0"/>
                </a:lnTo>
                <a:lnTo>
                  <a:pt x="405384" y="121919"/>
                </a:lnTo>
                <a:lnTo>
                  <a:pt x="143256" y="429768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2320" y="1767433"/>
            <a:ext cx="458470" cy="483870"/>
          </a:xfrm>
          <a:custGeom>
            <a:avLst/>
            <a:gdLst/>
            <a:ahLst/>
            <a:cxnLst/>
            <a:rect l="l" t="t" r="r" b="b"/>
            <a:pathLst>
              <a:path w="458469" h="483869">
                <a:moveTo>
                  <a:pt x="171754" y="483590"/>
                </a:moveTo>
                <a:lnTo>
                  <a:pt x="0" y="338251"/>
                </a:lnTo>
                <a:lnTo>
                  <a:pt x="286219" y="0"/>
                </a:lnTo>
                <a:lnTo>
                  <a:pt x="332494" y="39154"/>
                </a:lnTo>
                <a:lnTo>
                  <a:pt x="302996" y="39154"/>
                </a:lnTo>
                <a:lnTo>
                  <a:pt x="276148" y="41389"/>
                </a:lnTo>
                <a:lnTo>
                  <a:pt x="290692" y="53695"/>
                </a:lnTo>
                <a:lnTo>
                  <a:pt x="64106" y="321475"/>
                </a:lnTo>
                <a:lnTo>
                  <a:pt x="39154" y="321475"/>
                </a:lnTo>
                <a:lnTo>
                  <a:pt x="41389" y="348322"/>
                </a:lnTo>
                <a:lnTo>
                  <a:pt x="70882" y="348322"/>
                </a:lnTo>
                <a:lnTo>
                  <a:pt x="167282" y="429895"/>
                </a:lnTo>
                <a:lnTo>
                  <a:pt x="154978" y="444436"/>
                </a:lnTo>
                <a:lnTo>
                  <a:pt x="204884" y="444436"/>
                </a:lnTo>
                <a:lnTo>
                  <a:pt x="171754" y="483590"/>
                </a:lnTo>
                <a:close/>
              </a:path>
              <a:path w="458469" h="483869">
                <a:moveTo>
                  <a:pt x="290692" y="53695"/>
                </a:moveTo>
                <a:lnTo>
                  <a:pt x="276148" y="41389"/>
                </a:lnTo>
                <a:lnTo>
                  <a:pt x="302996" y="39154"/>
                </a:lnTo>
                <a:lnTo>
                  <a:pt x="290692" y="53695"/>
                </a:lnTo>
                <a:close/>
              </a:path>
              <a:path w="458469" h="483869">
                <a:moveTo>
                  <a:pt x="404279" y="149811"/>
                </a:moveTo>
                <a:lnTo>
                  <a:pt x="290692" y="53695"/>
                </a:lnTo>
                <a:lnTo>
                  <a:pt x="302996" y="39154"/>
                </a:lnTo>
                <a:lnTo>
                  <a:pt x="332494" y="39154"/>
                </a:lnTo>
                <a:lnTo>
                  <a:pt x="446087" y="135267"/>
                </a:lnTo>
                <a:lnTo>
                  <a:pt x="416585" y="135267"/>
                </a:lnTo>
                <a:lnTo>
                  <a:pt x="404279" y="149811"/>
                </a:lnTo>
                <a:close/>
              </a:path>
              <a:path w="458469" h="483869">
                <a:moveTo>
                  <a:pt x="418820" y="162115"/>
                </a:moveTo>
                <a:lnTo>
                  <a:pt x="404279" y="149811"/>
                </a:lnTo>
                <a:lnTo>
                  <a:pt x="416585" y="135267"/>
                </a:lnTo>
                <a:lnTo>
                  <a:pt x="418820" y="162115"/>
                </a:lnTo>
                <a:close/>
              </a:path>
              <a:path w="458469" h="483869">
                <a:moveTo>
                  <a:pt x="443768" y="162115"/>
                </a:moveTo>
                <a:lnTo>
                  <a:pt x="418820" y="162115"/>
                </a:lnTo>
                <a:lnTo>
                  <a:pt x="416585" y="135267"/>
                </a:lnTo>
                <a:lnTo>
                  <a:pt x="446087" y="135267"/>
                </a:lnTo>
                <a:lnTo>
                  <a:pt x="457974" y="145326"/>
                </a:lnTo>
                <a:lnTo>
                  <a:pt x="443768" y="162115"/>
                </a:lnTo>
                <a:close/>
              </a:path>
              <a:path w="458469" h="483869">
                <a:moveTo>
                  <a:pt x="204884" y="444436"/>
                </a:moveTo>
                <a:lnTo>
                  <a:pt x="154978" y="444436"/>
                </a:lnTo>
                <a:lnTo>
                  <a:pt x="181825" y="442201"/>
                </a:lnTo>
                <a:lnTo>
                  <a:pt x="167282" y="429895"/>
                </a:lnTo>
                <a:lnTo>
                  <a:pt x="404279" y="149811"/>
                </a:lnTo>
                <a:lnTo>
                  <a:pt x="418820" y="162115"/>
                </a:lnTo>
                <a:lnTo>
                  <a:pt x="443768" y="162115"/>
                </a:lnTo>
                <a:lnTo>
                  <a:pt x="204884" y="444436"/>
                </a:lnTo>
                <a:close/>
              </a:path>
              <a:path w="458469" h="483869">
                <a:moveTo>
                  <a:pt x="41389" y="348322"/>
                </a:moveTo>
                <a:lnTo>
                  <a:pt x="39154" y="321475"/>
                </a:lnTo>
                <a:lnTo>
                  <a:pt x="53695" y="333779"/>
                </a:lnTo>
                <a:lnTo>
                  <a:pt x="41389" y="348322"/>
                </a:lnTo>
                <a:close/>
              </a:path>
              <a:path w="458469" h="483869">
                <a:moveTo>
                  <a:pt x="53695" y="333779"/>
                </a:moveTo>
                <a:lnTo>
                  <a:pt x="39154" y="321475"/>
                </a:lnTo>
                <a:lnTo>
                  <a:pt x="64106" y="321475"/>
                </a:lnTo>
                <a:lnTo>
                  <a:pt x="53695" y="333779"/>
                </a:lnTo>
                <a:close/>
              </a:path>
              <a:path w="458469" h="483869">
                <a:moveTo>
                  <a:pt x="70882" y="348322"/>
                </a:moveTo>
                <a:lnTo>
                  <a:pt x="41389" y="348322"/>
                </a:lnTo>
                <a:lnTo>
                  <a:pt x="53695" y="333779"/>
                </a:lnTo>
                <a:lnTo>
                  <a:pt x="70882" y="348322"/>
                </a:lnTo>
                <a:close/>
              </a:path>
              <a:path w="458469" h="483869">
                <a:moveTo>
                  <a:pt x="154978" y="444436"/>
                </a:moveTo>
                <a:lnTo>
                  <a:pt x="167282" y="429895"/>
                </a:lnTo>
                <a:lnTo>
                  <a:pt x="181825" y="442201"/>
                </a:lnTo>
                <a:lnTo>
                  <a:pt x="154978" y="44443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21867" y="1835467"/>
            <a:ext cx="11017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4485" algn="l"/>
              </a:tabLst>
            </a:pPr>
            <a:r>
              <a:rPr dirty="0" sz="2000" b="1">
                <a:latin typeface="华文楷体"/>
                <a:cs typeface="华文楷体"/>
              </a:rPr>
              <a:t>1</a:t>
            </a:r>
            <a:r>
              <a:rPr dirty="0" sz="2000" b="1">
                <a:latin typeface="华文楷体"/>
                <a:cs typeface="华文楷体"/>
              </a:rPr>
              <a:t>	</a:t>
            </a:r>
            <a:r>
              <a:rPr dirty="0" sz="2000" b="1">
                <a:latin typeface="华文楷体"/>
                <a:cs typeface="华文楷体"/>
              </a:rPr>
              <a:t>线速度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11376" y="2733065"/>
            <a:ext cx="1340243" cy="88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925675" y="2931858"/>
            <a:ext cx="6927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Δ</a:t>
            </a:r>
            <a:r>
              <a:rPr dirty="0" sz="1800" b="1" i="1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1800" spc="-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0  Δ</a:t>
            </a:r>
            <a:r>
              <a:rPr dirty="0" sz="1800" b="1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≈</a:t>
            </a:r>
            <a:r>
              <a:rPr dirty="0" sz="1800" spc="-20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Δ</a:t>
            </a:r>
            <a:r>
              <a:rPr dirty="0" sz="1800" b="1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8087" y="3161372"/>
            <a:ext cx="4100195" cy="1378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方向：沿切线方向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2000" b="1">
                <a:latin typeface="华文楷体"/>
                <a:cs typeface="华文楷体"/>
              </a:rPr>
              <a:t>线速度就是瞬时速度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华文楷体"/>
                <a:cs typeface="华文楷体"/>
              </a:rPr>
              <a:t>线速度是描述物体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沿圆周</a:t>
            </a:r>
            <a:r>
              <a:rPr dirty="0" sz="2000" b="1">
                <a:latin typeface="华文楷体"/>
                <a:cs typeface="华文楷体"/>
              </a:rPr>
              <a:t>运动的快慢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84779" y="912407"/>
            <a:ext cx="369697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b="1">
                <a:latin typeface="黑体"/>
                <a:cs typeface="黑体"/>
              </a:rPr>
              <a:t>描述圆周运</a:t>
            </a:r>
            <a:r>
              <a:rPr dirty="0" sz="2400" spc="-110" b="1">
                <a:latin typeface="黑体"/>
                <a:cs typeface="黑体"/>
              </a:rPr>
              <a:t>动</a:t>
            </a:r>
            <a:r>
              <a:rPr dirty="0" sz="2500" spc="-869" b="1" i="1">
                <a:solidFill>
                  <a:srgbClr val="FF33CC"/>
                </a:solidFill>
                <a:latin typeface="黑体"/>
                <a:cs typeface="黑体"/>
              </a:rPr>
              <a:t>快</a:t>
            </a:r>
            <a:r>
              <a:rPr dirty="0" sz="2500" spc="-760" b="1" i="1">
                <a:solidFill>
                  <a:srgbClr val="FF33CC"/>
                </a:solidFill>
                <a:latin typeface="黑体"/>
                <a:cs typeface="黑体"/>
              </a:rPr>
              <a:t>慢</a:t>
            </a:r>
            <a:r>
              <a:rPr dirty="0" sz="2400" b="1">
                <a:latin typeface="黑体"/>
                <a:cs typeface="黑体"/>
              </a:rPr>
              <a:t>的物理</a:t>
            </a:r>
            <a:r>
              <a:rPr dirty="0" sz="2400" spc="-10" b="1">
                <a:latin typeface="黑体"/>
                <a:cs typeface="黑体"/>
              </a:rPr>
              <a:t>量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156" y="1716189"/>
            <a:ext cx="1609559" cy="949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1108" y="1937004"/>
            <a:ext cx="875423" cy="388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0" y="2392679"/>
            <a:ext cx="3771900" cy="1614170"/>
          </a:xfrm>
          <a:custGeom>
            <a:avLst/>
            <a:gdLst/>
            <a:ahLst/>
            <a:cxnLst/>
            <a:rect l="l" t="t" r="r" b="b"/>
            <a:pathLst>
              <a:path w="3771900" h="1614170">
                <a:moveTo>
                  <a:pt x="0" y="0"/>
                </a:moveTo>
                <a:lnTo>
                  <a:pt x="3771900" y="0"/>
                </a:lnTo>
                <a:lnTo>
                  <a:pt x="3771900" y="1613916"/>
                </a:lnTo>
                <a:lnTo>
                  <a:pt x="0" y="1613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5129" y="2386329"/>
            <a:ext cx="3785235" cy="1626870"/>
          </a:xfrm>
          <a:custGeom>
            <a:avLst/>
            <a:gdLst/>
            <a:ahLst/>
            <a:cxnLst/>
            <a:rect l="l" t="t" r="r" b="b"/>
            <a:pathLst>
              <a:path w="3785234" h="1626870">
                <a:moveTo>
                  <a:pt x="3784727" y="1626539"/>
                </a:moveTo>
                <a:lnTo>
                  <a:pt x="0" y="1626539"/>
                </a:lnTo>
                <a:lnTo>
                  <a:pt x="0" y="0"/>
                </a:lnTo>
                <a:lnTo>
                  <a:pt x="3784727" y="0"/>
                </a:lnTo>
                <a:lnTo>
                  <a:pt x="378472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613839"/>
                </a:lnTo>
                <a:lnTo>
                  <a:pt x="6350" y="1613839"/>
                </a:lnTo>
                <a:lnTo>
                  <a:pt x="12700" y="1620189"/>
                </a:lnTo>
                <a:lnTo>
                  <a:pt x="3784727" y="1620189"/>
                </a:lnTo>
                <a:lnTo>
                  <a:pt x="3784727" y="1626539"/>
                </a:lnTo>
                <a:close/>
              </a:path>
              <a:path w="3785234" h="162687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785234" h="1626870">
                <a:moveTo>
                  <a:pt x="377202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772027" y="6350"/>
                </a:lnTo>
                <a:lnTo>
                  <a:pt x="3772027" y="12700"/>
                </a:lnTo>
                <a:close/>
              </a:path>
              <a:path w="3785234" h="1626870">
                <a:moveTo>
                  <a:pt x="3772027" y="1620189"/>
                </a:moveTo>
                <a:lnTo>
                  <a:pt x="3772027" y="6350"/>
                </a:lnTo>
                <a:lnTo>
                  <a:pt x="3778377" y="12700"/>
                </a:lnTo>
                <a:lnTo>
                  <a:pt x="3784727" y="12700"/>
                </a:lnTo>
                <a:lnTo>
                  <a:pt x="3784727" y="1613839"/>
                </a:lnTo>
                <a:lnTo>
                  <a:pt x="3778377" y="1613839"/>
                </a:lnTo>
                <a:lnTo>
                  <a:pt x="3772027" y="1620189"/>
                </a:lnTo>
                <a:close/>
              </a:path>
              <a:path w="3785234" h="1626870">
                <a:moveTo>
                  <a:pt x="3784727" y="12700"/>
                </a:moveTo>
                <a:lnTo>
                  <a:pt x="3778377" y="12700"/>
                </a:lnTo>
                <a:lnTo>
                  <a:pt x="3772027" y="6350"/>
                </a:lnTo>
                <a:lnTo>
                  <a:pt x="3784727" y="6350"/>
                </a:lnTo>
                <a:lnTo>
                  <a:pt x="3784727" y="12700"/>
                </a:lnTo>
                <a:close/>
              </a:path>
              <a:path w="3785234" h="1626870">
                <a:moveTo>
                  <a:pt x="12700" y="1620189"/>
                </a:moveTo>
                <a:lnTo>
                  <a:pt x="6350" y="1613839"/>
                </a:lnTo>
                <a:lnTo>
                  <a:pt x="12700" y="1613839"/>
                </a:lnTo>
                <a:lnTo>
                  <a:pt x="12700" y="1620189"/>
                </a:lnTo>
                <a:close/>
              </a:path>
              <a:path w="3785234" h="1626870">
                <a:moveTo>
                  <a:pt x="3772027" y="1620189"/>
                </a:moveTo>
                <a:lnTo>
                  <a:pt x="12700" y="1620189"/>
                </a:lnTo>
                <a:lnTo>
                  <a:pt x="12700" y="1613839"/>
                </a:lnTo>
                <a:lnTo>
                  <a:pt x="3772027" y="1613839"/>
                </a:lnTo>
                <a:lnTo>
                  <a:pt x="3772027" y="1620189"/>
                </a:lnTo>
                <a:close/>
              </a:path>
              <a:path w="3785234" h="1626870">
                <a:moveTo>
                  <a:pt x="3784727" y="1620189"/>
                </a:moveTo>
                <a:lnTo>
                  <a:pt x="3772027" y="1620189"/>
                </a:lnTo>
                <a:lnTo>
                  <a:pt x="3778377" y="1613839"/>
                </a:lnTo>
                <a:lnTo>
                  <a:pt x="3784727" y="1613839"/>
                </a:lnTo>
                <a:lnTo>
                  <a:pt x="3784727" y="162018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87366" y="2593822"/>
            <a:ext cx="1250530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24483" y="2883585"/>
            <a:ext cx="644220" cy="617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72086" y="3466287"/>
            <a:ext cx="1977389" cy="323850"/>
          </a:xfrm>
          <a:custGeom>
            <a:avLst/>
            <a:gdLst/>
            <a:ahLst/>
            <a:cxnLst/>
            <a:rect l="l" t="t" r="r" b="b"/>
            <a:pathLst>
              <a:path w="1977390" h="323850">
                <a:moveTo>
                  <a:pt x="5461" y="323392"/>
                </a:moveTo>
                <a:lnTo>
                  <a:pt x="0" y="285686"/>
                </a:lnTo>
                <a:lnTo>
                  <a:pt x="1971725" y="0"/>
                </a:lnTo>
                <a:lnTo>
                  <a:pt x="1977186" y="37706"/>
                </a:lnTo>
                <a:lnTo>
                  <a:pt x="5461" y="3233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13620" y="3173323"/>
            <a:ext cx="65861" cy="646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86223" y="2848610"/>
            <a:ext cx="197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12B43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98851" y="2950108"/>
            <a:ext cx="93566" cy="91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67477" y="2995041"/>
            <a:ext cx="93565" cy="91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074279" y="2894520"/>
            <a:ext cx="184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12B43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5876" y="3146793"/>
            <a:ext cx="93570" cy="91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98921" y="2600147"/>
            <a:ext cx="1977389" cy="323850"/>
          </a:xfrm>
          <a:custGeom>
            <a:avLst/>
            <a:gdLst/>
            <a:ahLst/>
            <a:cxnLst/>
            <a:rect l="l" t="t" r="r" b="b"/>
            <a:pathLst>
              <a:path w="1977390" h="323850">
                <a:moveTo>
                  <a:pt x="1971725" y="323380"/>
                </a:moveTo>
                <a:lnTo>
                  <a:pt x="0" y="37706"/>
                </a:lnTo>
                <a:lnTo>
                  <a:pt x="5461" y="0"/>
                </a:lnTo>
                <a:lnTo>
                  <a:pt x="1977199" y="285673"/>
                </a:lnTo>
                <a:lnTo>
                  <a:pt x="1971725" y="3233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79351" y="2970885"/>
            <a:ext cx="481215" cy="2217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36040" y="2663403"/>
            <a:ext cx="3180715" cy="98679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solidFill>
                  <a:srgbClr val="112B43"/>
                </a:solidFill>
                <a:latin typeface="华文楷体"/>
                <a:cs typeface="华文楷体"/>
              </a:rPr>
              <a:t>两皮带轮边缘上的A、</a:t>
            </a:r>
            <a:r>
              <a:rPr dirty="0" sz="2400" spc="-5" b="1">
                <a:solidFill>
                  <a:srgbClr val="112B43"/>
                </a:solidFill>
                <a:latin typeface="华文楷体"/>
                <a:cs typeface="华文楷体"/>
              </a:rPr>
              <a:t>B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solidFill>
                  <a:srgbClr val="112B43"/>
                </a:solidFill>
                <a:latin typeface="华文楷体"/>
                <a:cs typeface="华文楷体"/>
              </a:rPr>
              <a:t>两点，谁运动</a:t>
            </a:r>
            <a:r>
              <a:rPr dirty="0" sz="2400" spc="-285" b="1">
                <a:solidFill>
                  <a:srgbClr val="112B43"/>
                </a:solidFill>
                <a:latin typeface="华文楷体"/>
                <a:cs typeface="华文楷体"/>
              </a:rPr>
              <a:t>得</a:t>
            </a:r>
            <a:r>
              <a:rPr dirty="0" sz="2900" spc="-1265" b="1" i="1">
                <a:solidFill>
                  <a:srgbClr val="FF33CC"/>
                </a:solidFill>
                <a:latin typeface="华文楷体"/>
                <a:cs typeface="华文楷体"/>
              </a:rPr>
              <a:t>更</a:t>
            </a:r>
            <a:r>
              <a:rPr dirty="0" sz="2900" spc="-985" b="1" i="1">
                <a:solidFill>
                  <a:srgbClr val="FF33CC"/>
                </a:solidFill>
                <a:latin typeface="华文楷体"/>
                <a:cs typeface="华文楷体"/>
              </a:rPr>
              <a:t>快</a:t>
            </a:r>
            <a:r>
              <a:rPr dirty="0" sz="2400" spc="-5" b="1">
                <a:solidFill>
                  <a:srgbClr val="112B43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84779" y="912407"/>
            <a:ext cx="369697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b="1">
                <a:latin typeface="黑体"/>
                <a:cs typeface="黑体"/>
              </a:rPr>
              <a:t>描述圆周运</a:t>
            </a:r>
            <a:r>
              <a:rPr dirty="0" sz="2400" spc="-110" b="1">
                <a:latin typeface="黑体"/>
                <a:cs typeface="黑体"/>
              </a:rPr>
              <a:t>动</a:t>
            </a:r>
            <a:r>
              <a:rPr dirty="0" sz="2500" spc="-869" b="1" i="1">
                <a:solidFill>
                  <a:srgbClr val="FF33CC"/>
                </a:solidFill>
                <a:latin typeface="黑体"/>
                <a:cs typeface="黑体"/>
              </a:rPr>
              <a:t>快</a:t>
            </a:r>
            <a:r>
              <a:rPr dirty="0" sz="2500" spc="-760" b="1" i="1">
                <a:solidFill>
                  <a:srgbClr val="FF33CC"/>
                </a:solidFill>
                <a:latin typeface="黑体"/>
                <a:cs typeface="黑体"/>
              </a:rPr>
              <a:t>慢</a:t>
            </a:r>
            <a:r>
              <a:rPr dirty="0" sz="2400" b="1">
                <a:latin typeface="黑体"/>
                <a:cs typeface="黑体"/>
              </a:rPr>
              <a:t>的物理</a:t>
            </a:r>
            <a:r>
              <a:rPr dirty="0" sz="2400" spc="-10" b="1">
                <a:latin typeface="黑体"/>
                <a:cs typeface="黑体"/>
              </a:rPr>
              <a:t>量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8163" y="1667916"/>
            <a:ext cx="410717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半径</a:t>
            </a:r>
            <a:r>
              <a:rPr dirty="0" sz="2000" b="1" i="1">
                <a:latin typeface="Times New Roman"/>
                <a:cs typeface="Times New Roman"/>
              </a:rPr>
              <a:t>OA</a:t>
            </a:r>
            <a:r>
              <a:rPr dirty="0" sz="2000" spc="-3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转过的角</a:t>
            </a:r>
            <a:r>
              <a:rPr dirty="0" sz="2000" b="1">
                <a:latin typeface="Times New Roman"/>
                <a:cs typeface="Times New Roman"/>
              </a:rPr>
              <a:t>Δ</a:t>
            </a:r>
            <a:r>
              <a:rPr dirty="0" sz="2000" b="1" i="1">
                <a:latin typeface="Times New Roman"/>
                <a:cs typeface="Times New Roman"/>
              </a:rPr>
              <a:t>θ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与所用时间之比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4904" y="2288425"/>
            <a:ext cx="1249680" cy="781685"/>
          </a:xfrm>
          <a:custGeom>
            <a:avLst/>
            <a:gdLst/>
            <a:ahLst/>
            <a:cxnLst/>
            <a:rect l="l" t="t" r="r" b="b"/>
            <a:pathLst>
              <a:path w="1249679" h="781685">
                <a:moveTo>
                  <a:pt x="1236700" y="781405"/>
                </a:moveTo>
                <a:lnTo>
                  <a:pt x="12700" y="781405"/>
                </a:lnTo>
                <a:lnTo>
                  <a:pt x="10223" y="781151"/>
                </a:lnTo>
                <a:lnTo>
                  <a:pt x="0" y="768705"/>
                </a:lnTo>
                <a:lnTo>
                  <a:pt x="0" y="12700"/>
                </a:lnTo>
                <a:lnTo>
                  <a:pt x="12700" y="0"/>
                </a:lnTo>
                <a:lnTo>
                  <a:pt x="1236700" y="0"/>
                </a:lnTo>
                <a:lnTo>
                  <a:pt x="12494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756005"/>
                </a:lnTo>
                <a:lnTo>
                  <a:pt x="12700" y="756005"/>
                </a:lnTo>
                <a:lnTo>
                  <a:pt x="25400" y="768705"/>
                </a:lnTo>
                <a:lnTo>
                  <a:pt x="1249400" y="768705"/>
                </a:lnTo>
                <a:lnTo>
                  <a:pt x="1249159" y="771182"/>
                </a:lnTo>
                <a:lnTo>
                  <a:pt x="1239177" y="781151"/>
                </a:lnTo>
                <a:lnTo>
                  <a:pt x="1236700" y="781405"/>
                </a:lnTo>
                <a:close/>
              </a:path>
              <a:path w="1249679" h="78168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249679" h="781685">
                <a:moveTo>
                  <a:pt x="12240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224000" y="12700"/>
                </a:lnTo>
                <a:lnTo>
                  <a:pt x="1224000" y="25400"/>
                </a:lnTo>
                <a:close/>
              </a:path>
              <a:path w="1249679" h="781685">
                <a:moveTo>
                  <a:pt x="1224000" y="768705"/>
                </a:moveTo>
                <a:lnTo>
                  <a:pt x="1224000" y="12700"/>
                </a:lnTo>
                <a:lnTo>
                  <a:pt x="1236700" y="25400"/>
                </a:lnTo>
                <a:lnTo>
                  <a:pt x="1249400" y="25400"/>
                </a:lnTo>
                <a:lnTo>
                  <a:pt x="1249400" y="756005"/>
                </a:lnTo>
                <a:lnTo>
                  <a:pt x="1236700" y="756005"/>
                </a:lnTo>
                <a:lnTo>
                  <a:pt x="1224000" y="768705"/>
                </a:lnTo>
                <a:close/>
              </a:path>
              <a:path w="1249679" h="781685">
                <a:moveTo>
                  <a:pt x="1249400" y="25400"/>
                </a:moveTo>
                <a:lnTo>
                  <a:pt x="1236700" y="25400"/>
                </a:lnTo>
                <a:lnTo>
                  <a:pt x="1224000" y="12700"/>
                </a:lnTo>
                <a:lnTo>
                  <a:pt x="1249400" y="12700"/>
                </a:lnTo>
                <a:lnTo>
                  <a:pt x="1249400" y="25400"/>
                </a:lnTo>
                <a:close/>
              </a:path>
              <a:path w="1249679" h="781685">
                <a:moveTo>
                  <a:pt x="25400" y="768705"/>
                </a:moveTo>
                <a:lnTo>
                  <a:pt x="12700" y="756005"/>
                </a:lnTo>
                <a:lnTo>
                  <a:pt x="25400" y="756005"/>
                </a:lnTo>
                <a:lnTo>
                  <a:pt x="25400" y="768705"/>
                </a:lnTo>
                <a:close/>
              </a:path>
              <a:path w="1249679" h="781685">
                <a:moveTo>
                  <a:pt x="1224000" y="768705"/>
                </a:moveTo>
                <a:lnTo>
                  <a:pt x="25400" y="768705"/>
                </a:lnTo>
                <a:lnTo>
                  <a:pt x="25400" y="756005"/>
                </a:lnTo>
                <a:lnTo>
                  <a:pt x="1224000" y="756005"/>
                </a:lnTo>
                <a:lnTo>
                  <a:pt x="1224000" y="768705"/>
                </a:lnTo>
                <a:close/>
              </a:path>
              <a:path w="1249679" h="781685">
                <a:moveTo>
                  <a:pt x="1249400" y="768705"/>
                </a:moveTo>
                <a:lnTo>
                  <a:pt x="1224000" y="768705"/>
                </a:lnTo>
                <a:lnTo>
                  <a:pt x="1236700" y="756005"/>
                </a:lnTo>
                <a:lnTo>
                  <a:pt x="1249400" y="756005"/>
                </a:lnTo>
                <a:lnTo>
                  <a:pt x="1249400" y="76870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99689" y="2332875"/>
            <a:ext cx="8794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41666" sz="3000" spc="75">
                <a:latin typeface="Cambria Math"/>
                <a:cs typeface="Cambria Math"/>
              </a:rPr>
              <a:t>w </a:t>
            </a:r>
            <a:r>
              <a:rPr dirty="0" baseline="-41666" sz="3000">
                <a:latin typeface="Cambria Math"/>
                <a:cs typeface="Cambria Math"/>
              </a:rPr>
              <a:t>=</a:t>
            </a:r>
            <a:r>
              <a:rPr dirty="0" baseline="-41666" sz="3000" spc="142">
                <a:latin typeface="Cambria Math"/>
                <a:cs typeface="Cambria Math"/>
              </a:rPr>
              <a:t> </a:t>
            </a:r>
            <a:r>
              <a:rPr dirty="0" sz="2000" spc="70" b="1">
                <a:latin typeface="Times New Roman"/>
                <a:cs typeface="Times New Roman"/>
              </a:rPr>
              <a:t>Δ</a:t>
            </a:r>
            <a:r>
              <a:rPr dirty="0" sz="2000" spc="7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7694" y="2719165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 h="0">
                <a:moveTo>
                  <a:pt x="0" y="0"/>
                </a:moveTo>
                <a:lnTo>
                  <a:pt x="318135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78809" y="2694190"/>
            <a:ext cx="25590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Δ</a:t>
            </a:r>
            <a:r>
              <a:rPr dirty="0" sz="2000" b="1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6084" y="2234183"/>
            <a:ext cx="2997708" cy="1918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4483" y="1684020"/>
            <a:ext cx="1516380" cy="355600"/>
          </a:xfrm>
          <a:custGeom>
            <a:avLst/>
            <a:gdLst/>
            <a:ahLst/>
            <a:cxnLst/>
            <a:rect l="l" t="t" r="r" b="b"/>
            <a:pathLst>
              <a:path w="1516380" h="355600">
                <a:moveTo>
                  <a:pt x="1456943" y="355091"/>
                </a:moveTo>
                <a:lnTo>
                  <a:pt x="59435" y="355091"/>
                </a:lnTo>
                <a:lnTo>
                  <a:pt x="36059" y="350553"/>
                </a:lnTo>
                <a:lnTo>
                  <a:pt x="17102" y="337875"/>
                </a:lnTo>
                <a:lnTo>
                  <a:pt x="4452" y="318946"/>
                </a:lnTo>
                <a:lnTo>
                  <a:pt x="0" y="295655"/>
                </a:lnTo>
                <a:lnTo>
                  <a:pt x="0" y="59435"/>
                </a:lnTo>
                <a:lnTo>
                  <a:pt x="4452" y="36145"/>
                </a:lnTo>
                <a:lnTo>
                  <a:pt x="17102" y="17216"/>
                </a:lnTo>
                <a:lnTo>
                  <a:pt x="36059" y="4538"/>
                </a:lnTo>
                <a:lnTo>
                  <a:pt x="59435" y="0"/>
                </a:lnTo>
                <a:lnTo>
                  <a:pt x="1456943" y="0"/>
                </a:lnTo>
                <a:lnTo>
                  <a:pt x="1480134" y="4538"/>
                </a:lnTo>
                <a:lnTo>
                  <a:pt x="1499030" y="17216"/>
                </a:lnTo>
                <a:lnTo>
                  <a:pt x="1511741" y="36145"/>
                </a:lnTo>
                <a:lnTo>
                  <a:pt x="1516380" y="59435"/>
                </a:lnTo>
                <a:lnTo>
                  <a:pt x="1516380" y="295655"/>
                </a:lnTo>
                <a:lnTo>
                  <a:pt x="1511741" y="318946"/>
                </a:lnTo>
                <a:lnTo>
                  <a:pt x="1499030" y="337875"/>
                </a:lnTo>
                <a:lnTo>
                  <a:pt x="1480134" y="350553"/>
                </a:lnTo>
                <a:lnTo>
                  <a:pt x="1456943" y="355091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5154" y="1664754"/>
            <a:ext cx="1555115" cy="392430"/>
          </a:xfrm>
          <a:custGeom>
            <a:avLst/>
            <a:gdLst/>
            <a:ahLst/>
            <a:cxnLst/>
            <a:rect l="l" t="t" r="r" b="b"/>
            <a:pathLst>
              <a:path w="1555114" h="392430">
                <a:moveTo>
                  <a:pt x="1492250" y="1270"/>
                </a:moveTo>
                <a:lnTo>
                  <a:pt x="62458" y="1270"/>
                </a:lnTo>
                <a:lnTo>
                  <a:pt x="66319" y="0"/>
                </a:lnTo>
                <a:lnTo>
                  <a:pt x="1488389" y="0"/>
                </a:lnTo>
                <a:lnTo>
                  <a:pt x="1492250" y="1270"/>
                </a:lnTo>
                <a:close/>
              </a:path>
              <a:path w="1555114" h="392430">
                <a:moveTo>
                  <a:pt x="1496047" y="391160"/>
                </a:moveTo>
                <a:lnTo>
                  <a:pt x="58661" y="391160"/>
                </a:lnTo>
                <a:lnTo>
                  <a:pt x="54711" y="389890"/>
                </a:lnTo>
                <a:lnTo>
                  <a:pt x="17779" y="364490"/>
                </a:lnTo>
                <a:lnTo>
                  <a:pt x="800" y="326390"/>
                </a:lnTo>
                <a:lnTo>
                  <a:pt x="0" y="73660"/>
                </a:lnTo>
                <a:lnTo>
                  <a:pt x="322" y="69712"/>
                </a:lnTo>
                <a:lnTo>
                  <a:pt x="17779" y="27940"/>
                </a:lnTo>
                <a:lnTo>
                  <a:pt x="54711" y="2540"/>
                </a:lnTo>
                <a:lnTo>
                  <a:pt x="58661" y="1270"/>
                </a:lnTo>
                <a:lnTo>
                  <a:pt x="1496047" y="1270"/>
                </a:lnTo>
                <a:lnTo>
                  <a:pt x="1531874" y="22860"/>
                </a:lnTo>
                <a:lnTo>
                  <a:pt x="1543778" y="38100"/>
                </a:lnTo>
                <a:lnTo>
                  <a:pt x="68605" y="38100"/>
                </a:lnTo>
                <a:lnTo>
                  <a:pt x="65798" y="39370"/>
                </a:lnTo>
                <a:lnTo>
                  <a:pt x="67144" y="39370"/>
                </a:lnTo>
                <a:lnTo>
                  <a:pt x="61696" y="40640"/>
                </a:lnTo>
                <a:lnTo>
                  <a:pt x="63423" y="40640"/>
                </a:lnTo>
                <a:lnTo>
                  <a:pt x="60832" y="41910"/>
                </a:lnTo>
                <a:lnTo>
                  <a:pt x="59867" y="41910"/>
                </a:lnTo>
                <a:lnTo>
                  <a:pt x="57423" y="43180"/>
                </a:lnTo>
                <a:lnTo>
                  <a:pt x="56489" y="43180"/>
                </a:lnTo>
                <a:lnTo>
                  <a:pt x="53450" y="45720"/>
                </a:lnTo>
                <a:lnTo>
                  <a:pt x="50529" y="48260"/>
                </a:lnTo>
                <a:lnTo>
                  <a:pt x="49123" y="49530"/>
                </a:lnTo>
                <a:lnTo>
                  <a:pt x="49460" y="49530"/>
                </a:lnTo>
                <a:lnTo>
                  <a:pt x="48501" y="50800"/>
                </a:lnTo>
                <a:lnTo>
                  <a:pt x="47751" y="50800"/>
                </a:lnTo>
                <a:lnTo>
                  <a:pt x="44335" y="55880"/>
                </a:lnTo>
                <a:lnTo>
                  <a:pt x="44621" y="55880"/>
                </a:lnTo>
                <a:lnTo>
                  <a:pt x="43878" y="57150"/>
                </a:lnTo>
                <a:lnTo>
                  <a:pt x="43268" y="57150"/>
                </a:lnTo>
                <a:lnTo>
                  <a:pt x="41775" y="60960"/>
                </a:lnTo>
                <a:lnTo>
                  <a:pt x="41503" y="60960"/>
                </a:lnTo>
                <a:lnTo>
                  <a:pt x="40008" y="64770"/>
                </a:lnTo>
                <a:lnTo>
                  <a:pt x="39509" y="66040"/>
                </a:lnTo>
                <a:lnTo>
                  <a:pt x="39687" y="66040"/>
                </a:lnTo>
                <a:lnTo>
                  <a:pt x="39420" y="67310"/>
                </a:lnTo>
                <a:lnTo>
                  <a:pt x="39052" y="68580"/>
                </a:lnTo>
                <a:lnTo>
                  <a:pt x="38912" y="68580"/>
                </a:lnTo>
                <a:lnTo>
                  <a:pt x="38742" y="69712"/>
                </a:lnTo>
                <a:lnTo>
                  <a:pt x="38739" y="69850"/>
                </a:lnTo>
                <a:lnTo>
                  <a:pt x="38565" y="71120"/>
                </a:lnTo>
                <a:lnTo>
                  <a:pt x="38163" y="73660"/>
                </a:lnTo>
                <a:lnTo>
                  <a:pt x="38150" y="74930"/>
                </a:lnTo>
                <a:lnTo>
                  <a:pt x="38011" y="77470"/>
                </a:lnTo>
                <a:lnTo>
                  <a:pt x="37998" y="313690"/>
                </a:lnTo>
                <a:lnTo>
                  <a:pt x="38036" y="316230"/>
                </a:lnTo>
                <a:lnTo>
                  <a:pt x="38150" y="317500"/>
                </a:lnTo>
                <a:lnTo>
                  <a:pt x="38163" y="318770"/>
                </a:lnTo>
                <a:lnTo>
                  <a:pt x="38544" y="321310"/>
                </a:lnTo>
                <a:lnTo>
                  <a:pt x="38739" y="322580"/>
                </a:lnTo>
                <a:lnTo>
                  <a:pt x="38912" y="323850"/>
                </a:lnTo>
                <a:lnTo>
                  <a:pt x="39052" y="323850"/>
                </a:lnTo>
                <a:lnTo>
                  <a:pt x="39382" y="325120"/>
                </a:lnTo>
                <a:lnTo>
                  <a:pt x="39954" y="327660"/>
                </a:lnTo>
                <a:lnTo>
                  <a:pt x="40307" y="327660"/>
                </a:lnTo>
                <a:lnTo>
                  <a:pt x="41503" y="331470"/>
                </a:lnTo>
                <a:lnTo>
                  <a:pt x="41775" y="331470"/>
                </a:lnTo>
                <a:lnTo>
                  <a:pt x="43268" y="335280"/>
                </a:lnTo>
                <a:lnTo>
                  <a:pt x="43878" y="335280"/>
                </a:lnTo>
                <a:lnTo>
                  <a:pt x="44621" y="336550"/>
                </a:lnTo>
                <a:lnTo>
                  <a:pt x="44335" y="336550"/>
                </a:lnTo>
                <a:lnTo>
                  <a:pt x="45364" y="337820"/>
                </a:lnTo>
                <a:lnTo>
                  <a:pt x="46613" y="339090"/>
                </a:lnTo>
                <a:lnTo>
                  <a:pt x="49460" y="342900"/>
                </a:lnTo>
                <a:lnTo>
                  <a:pt x="49123" y="342900"/>
                </a:lnTo>
                <a:lnTo>
                  <a:pt x="50418" y="344170"/>
                </a:lnTo>
                <a:lnTo>
                  <a:pt x="51934" y="345440"/>
                </a:lnTo>
                <a:lnTo>
                  <a:pt x="53339" y="346710"/>
                </a:lnTo>
                <a:lnTo>
                  <a:pt x="54209" y="346710"/>
                </a:lnTo>
                <a:lnTo>
                  <a:pt x="56489" y="347980"/>
                </a:lnTo>
                <a:lnTo>
                  <a:pt x="54978" y="347980"/>
                </a:lnTo>
                <a:lnTo>
                  <a:pt x="59867" y="350520"/>
                </a:lnTo>
                <a:lnTo>
                  <a:pt x="60832" y="350520"/>
                </a:lnTo>
                <a:lnTo>
                  <a:pt x="63423" y="351790"/>
                </a:lnTo>
                <a:lnTo>
                  <a:pt x="61696" y="351790"/>
                </a:lnTo>
                <a:lnTo>
                  <a:pt x="67144" y="353060"/>
                </a:lnTo>
                <a:lnTo>
                  <a:pt x="65798" y="353060"/>
                </a:lnTo>
                <a:lnTo>
                  <a:pt x="68605" y="354330"/>
                </a:lnTo>
                <a:lnTo>
                  <a:pt x="1543778" y="354330"/>
                </a:lnTo>
                <a:lnTo>
                  <a:pt x="1541424" y="358140"/>
                </a:lnTo>
                <a:lnTo>
                  <a:pt x="1506982" y="387350"/>
                </a:lnTo>
                <a:lnTo>
                  <a:pt x="1499997" y="389890"/>
                </a:lnTo>
                <a:lnTo>
                  <a:pt x="1496047" y="391160"/>
                </a:lnTo>
                <a:close/>
              </a:path>
              <a:path w="1555114" h="392430">
                <a:moveTo>
                  <a:pt x="67690" y="39370"/>
                </a:moveTo>
                <a:lnTo>
                  <a:pt x="68605" y="38100"/>
                </a:lnTo>
                <a:lnTo>
                  <a:pt x="70561" y="38100"/>
                </a:lnTo>
                <a:lnTo>
                  <a:pt x="67690" y="39370"/>
                </a:lnTo>
                <a:close/>
              </a:path>
              <a:path w="1555114" h="392430">
                <a:moveTo>
                  <a:pt x="1487017" y="39370"/>
                </a:moveTo>
                <a:lnTo>
                  <a:pt x="1484147" y="38100"/>
                </a:lnTo>
                <a:lnTo>
                  <a:pt x="1486090" y="38100"/>
                </a:lnTo>
                <a:lnTo>
                  <a:pt x="1487017" y="39370"/>
                </a:lnTo>
                <a:close/>
              </a:path>
              <a:path w="1555114" h="392430">
                <a:moveTo>
                  <a:pt x="1496466" y="43180"/>
                </a:moveTo>
                <a:lnTo>
                  <a:pt x="1491284" y="40640"/>
                </a:lnTo>
                <a:lnTo>
                  <a:pt x="1492999" y="40640"/>
                </a:lnTo>
                <a:lnTo>
                  <a:pt x="1487563" y="39370"/>
                </a:lnTo>
                <a:lnTo>
                  <a:pt x="1488909" y="39370"/>
                </a:lnTo>
                <a:lnTo>
                  <a:pt x="1486090" y="38100"/>
                </a:lnTo>
                <a:lnTo>
                  <a:pt x="1543778" y="38100"/>
                </a:lnTo>
                <a:lnTo>
                  <a:pt x="1545348" y="40640"/>
                </a:lnTo>
                <a:lnTo>
                  <a:pt x="1546009" y="41910"/>
                </a:lnTo>
                <a:lnTo>
                  <a:pt x="1494840" y="41910"/>
                </a:lnTo>
                <a:lnTo>
                  <a:pt x="1496466" y="43180"/>
                </a:lnTo>
                <a:close/>
              </a:path>
              <a:path w="1555114" h="392430">
                <a:moveTo>
                  <a:pt x="58242" y="43180"/>
                </a:moveTo>
                <a:lnTo>
                  <a:pt x="59867" y="41910"/>
                </a:lnTo>
                <a:lnTo>
                  <a:pt x="60832" y="41910"/>
                </a:lnTo>
                <a:lnTo>
                  <a:pt x="58242" y="43180"/>
                </a:lnTo>
                <a:close/>
              </a:path>
              <a:path w="1555114" h="392430">
                <a:moveTo>
                  <a:pt x="1499719" y="44444"/>
                </a:moveTo>
                <a:lnTo>
                  <a:pt x="1494840" y="41910"/>
                </a:lnTo>
                <a:lnTo>
                  <a:pt x="1546009" y="41910"/>
                </a:lnTo>
                <a:lnTo>
                  <a:pt x="1546669" y="43180"/>
                </a:lnTo>
                <a:lnTo>
                  <a:pt x="1498206" y="43180"/>
                </a:lnTo>
                <a:lnTo>
                  <a:pt x="1499719" y="44444"/>
                </a:lnTo>
                <a:close/>
              </a:path>
              <a:path w="1555114" h="392430">
                <a:moveTo>
                  <a:pt x="54978" y="44450"/>
                </a:moveTo>
                <a:lnTo>
                  <a:pt x="56489" y="43180"/>
                </a:lnTo>
                <a:lnTo>
                  <a:pt x="57423" y="43180"/>
                </a:lnTo>
                <a:lnTo>
                  <a:pt x="54978" y="44450"/>
                </a:lnTo>
                <a:close/>
              </a:path>
              <a:path w="1555114" h="392430">
                <a:moveTo>
                  <a:pt x="1547329" y="44450"/>
                </a:moveTo>
                <a:lnTo>
                  <a:pt x="1499723" y="44444"/>
                </a:lnTo>
                <a:lnTo>
                  <a:pt x="1498206" y="43180"/>
                </a:lnTo>
                <a:lnTo>
                  <a:pt x="1546669" y="43180"/>
                </a:lnTo>
                <a:lnTo>
                  <a:pt x="1547329" y="44450"/>
                </a:lnTo>
                <a:close/>
              </a:path>
              <a:path w="1555114" h="392430">
                <a:moveTo>
                  <a:pt x="1549505" y="49530"/>
                </a:moveTo>
                <a:lnTo>
                  <a:pt x="1505572" y="49530"/>
                </a:lnTo>
                <a:lnTo>
                  <a:pt x="1504289" y="48260"/>
                </a:lnTo>
                <a:lnTo>
                  <a:pt x="1501368" y="45720"/>
                </a:lnTo>
                <a:lnTo>
                  <a:pt x="1499719" y="44444"/>
                </a:lnTo>
                <a:lnTo>
                  <a:pt x="1547329" y="44450"/>
                </a:lnTo>
                <a:lnTo>
                  <a:pt x="1548650" y="46990"/>
                </a:lnTo>
                <a:lnTo>
                  <a:pt x="1549505" y="49530"/>
                </a:lnTo>
                <a:close/>
              </a:path>
              <a:path w="1555114" h="392430">
                <a:moveTo>
                  <a:pt x="51986" y="46942"/>
                </a:moveTo>
                <a:lnTo>
                  <a:pt x="53339" y="45720"/>
                </a:lnTo>
                <a:lnTo>
                  <a:pt x="51986" y="46942"/>
                </a:lnTo>
                <a:close/>
              </a:path>
              <a:path w="1555114" h="392430">
                <a:moveTo>
                  <a:pt x="1502765" y="46990"/>
                </a:moveTo>
                <a:lnTo>
                  <a:pt x="1501245" y="45720"/>
                </a:lnTo>
                <a:lnTo>
                  <a:pt x="1502765" y="46990"/>
                </a:lnTo>
                <a:close/>
              </a:path>
              <a:path w="1555114" h="392430">
                <a:moveTo>
                  <a:pt x="51934" y="46990"/>
                </a:moveTo>
                <a:close/>
              </a:path>
              <a:path w="1555114" h="392430">
                <a:moveTo>
                  <a:pt x="49123" y="49530"/>
                </a:moveTo>
                <a:lnTo>
                  <a:pt x="50418" y="48260"/>
                </a:lnTo>
                <a:lnTo>
                  <a:pt x="50155" y="48597"/>
                </a:lnTo>
                <a:lnTo>
                  <a:pt x="49123" y="49530"/>
                </a:lnTo>
                <a:close/>
              </a:path>
              <a:path w="1555114" h="392430">
                <a:moveTo>
                  <a:pt x="50182" y="48572"/>
                </a:moveTo>
                <a:lnTo>
                  <a:pt x="50418" y="48260"/>
                </a:lnTo>
                <a:lnTo>
                  <a:pt x="50182" y="48572"/>
                </a:lnTo>
                <a:close/>
              </a:path>
              <a:path w="1555114" h="392430">
                <a:moveTo>
                  <a:pt x="1504543" y="48597"/>
                </a:moveTo>
                <a:lnTo>
                  <a:pt x="1504171" y="48260"/>
                </a:lnTo>
                <a:lnTo>
                  <a:pt x="1504543" y="48597"/>
                </a:lnTo>
                <a:close/>
              </a:path>
              <a:path w="1555114" h="392430">
                <a:moveTo>
                  <a:pt x="1505572" y="49530"/>
                </a:moveTo>
                <a:lnTo>
                  <a:pt x="1504525" y="48572"/>
                </a:lnTo>
                <a:lnTo>
                  <a:pt x="1504289" y="48260"/>
                </a:lnTo>
                <a:lnTo>
                  <a:pt x="1505572" y="49530"/>
                </a:lnTo>
                <a:close/>
              </a:path>
              <a:path w="1555114" h="392430">
                <a:moveTo>
                  <a:pt x="49460" y="49530"/>
                </a:moveTo>
                <a:lnTo>
                  <a:pt x="49123" y="49530"/>
                </a:lnTo>
                <a:lnTo>
                  <a:pt x="50182" y="48572"/>
                </a:lnTo>
                <a:lnTo>
                  <a:pt x="49460" y="49530"/>
                </a:lnTo>
                <a:close/>
              </a:path>
              <a:path w="1555114" h="392430">
                <a:moveTo>
                  <a:pt x="1508112" y="53340"/>
                </a:moveTo>
                <a:lnTo>
                  <a:pt x="1504543" y="48597"/>
                </a:lnTo>
                <a:lnTo>
                  <a:pt x="1505572" y="49530"/>
                </a:lnTo>
                <a:lnTo>
                  <a:pt x="1549505" y="49530"/>
                </a:lnTo>
                <a:lnTo>
                  <a:pt x="1549933" y="50800"/>
                </a:lnTo>
                <a:lnTo>
                  <a:pt x="1506956" y="50800"/>
                </a:lnTo>
                <a:lnTo>
                  <a:pt x="1508112" y="53340"/>
                </a:lnTo>
                <a:close/>
              </a:path>
              <a:path w="1555114" h="392430">
                <a:moveTo>
                  <a:pt x="46583" y="53340"/>
                </a:moveTo>
                <a:lnTo>
                  <a:pt x="47751" y="50800"/>
                </a:lnTo>
                <a:lnTo>
                  <a:pt x="48501" y="50800"/>
                </a:lnTo>
                <a:lnTo>
                  <a:pt x="46583" y="53340"/>
                </a:lnTo>
                <a:close/>
              </a:path>
              <a:path w="1555114" h="392430">
                <a:moveTo>
                  <a:pt x="1551588" y="55880"/>
                </a:moveTo>
                <a:lnTo>
                  <a:pt x="1510372" y="55880"/>
                </a:lnTo>
                <a:lnTo>
                  <a:pt x="1506956" y="50800"/>
                </a:lnTo>
                <a:lnTo>
                  <a:pt x="1549933" y="50800"/>
                </a:lnTo>
                <a:lnTo>
                  <a:pt x="1551216" y="54610"/>
                </a:lnTo>
                <a:lnTo>
                  <a:pt x="1551588" y="55880"/>
                </a:lnTo>
                <a:close/>
              </a:path>
              <a:path w="1555114" h="392430">
                <a:moveTo>
                  <a:pt x="44621" y="55880"/>
                </a:moveTo>
                <a:lnTo>
                  <a:pt x="44335" y="55880"/>
                </a:lnTo>
                <a:lnTo>
                  <a:pt x="45364" y="54610"/>
                </a:lnTo>
                <a:lnTo>
                  <a:pt x="44621" y="55880"/>
                </a:lnTo>
                <a:close/>
              </a:path>
              <a:path w="1555114" h="392430">
                <a:moveTo>
                  <a:pt x="1512316" y="59690"/>
                </a:moveTo>
                <a:lnTo>
                  <a:pt x="1509344" y="54610"/>
                </a:lnTo>
                <a:lnTo>
                  <a:pt x="1510372" y="55880"/>
                </a:lnTo>
                <a:lnTo>
                  <a:pt x="1551588" y="55880"/>
                </a:lnTo>
                <a:lnTo>
                  <a:pt x="1551961" y="57150"/>
                </a:lnTo>
                <a:lnTo>
                  <a:pt x="1511427" y="57150"/>
                </a:lnTo>
                <a:lnTo>
                  <a:pt x="1512316" y="59690"/>
                </a:lnTo>
                <a:close/>
              </a:path>
              <a:path w="1555114" h="392430">
                <a:moveTo>
                  <a:pt x="42392" y="59690"/>
                </a:moveTo>
                <a:lnTo>
                  <a:pt x="43268" y="57150"/>
                </a:lnTo>
                <a:lnTo>
                  <a:pt x="43878" y="57150"/>
                </a:lnTo>
                <a:lnTo>
                  <a:pt x="42392" y="59690"/>
                </a:lnTo>
                <a:close/>
              </a:path>
              <a:path w="1555114" h="392430">
                <a:moveTo>
                  <a:pt x="1513928" y="63500"/>
                </a:moveTo>
                <a:lnTo>
                  <a:pt x="1511427" y="57150"/>
                </a:lnTo>
                <a:lnTo>
                  <a:pt x="1551961" y="57150"/>
                </a:lnTo>
                <a:lnTo>
                  <a:pt x="1552333" y="58420"/>
                </a:lnTo>
                <a:lnTo>
                  <a:pt x="1552917" y="60960"/>
                </a:lnTo>
                <a:lnTo>
                  <a:pt x="1513192" y="60960"/>
                </a:lnTo>
                <a:lnTo>
                  <a:pt x="1513928" y="63500"/>
                </a:lnTo>
                <a:close/>
              </a:path>
              <a:path w="1555114" h="392430">
                <a:moveTo>
                  <a:pt x="40779" y="63500"/>
                </a:moveTo>
                <a:lnTo>
                  <a:pt x="41503" y="60960"/>
                </a:lnTo>
                <a:lnTo>
                  <a:pt x="41775" y="60960"/>
                </a:lnTo>
                <a:lnTo>
                  <a:pt x="40779" y="63500"/>
                </a:lnTo>
                <a:close/>
              </a:path>
              <a:path w="1555114" h="392430">
                <a:moveTo>
                  <a:pt x="1553895" y="66040"/>
                </a:moveTo>
                <a:lnTo>
                  <a:pt x="1515186" y="66040"/>
                </a:lnTo>
                <a:lnTo>
                  <a:pt x="1514754" y="64770"/>
                </a:lnTo>
                <a:lnTo>
                  <a:pt x="1513192" y="60960"/>
                </a:lnTo>
                <a:lnTo>
                  <a:pt x="1552917" y="60960"/>
                </a:lnTo>
                <a:lnTo>
                  <a:pt x="1553210" y="62230"/>
                </a:lnTo>
                <a:lnTo>
                  <a:pt x="1553895" y="66040"/>
                </a:lnTo>
                <a:close/>
              </a:path>
              <a:path w="1555114" h="392430">
                <a:moveTo>
                  <a:pt x="39509" y="66040"/>
                </a:moveTo>
                <a:lnTo>
                  <a:pt x="39954" y="64770"/>
                </a:lnTo>
                <a:lnTo>
                  <a:pt x="39864" y="65135"/>
                </a:lnTo>
                <a:lnTo>
                  <a:pt x="39509" y="66040"/>
                </a:lnTo>
                <a:close/>
              </a:path>
              <a:path w="1555114" h="392430">
                <a:moveTo>
                  <a:pt x="39892" y="65065"/>
                </a:moveTo>
                <a:lnTo>
                  <a:pt x="39954" y="64770"/>
                </a:lnTo>
                <a:lnTo>
                  <a:pt x="39892" y="65065"/>
                </a:lnTo>
                <a:close/>
              </a:path>
              <a:path w="1555114" h="392430">
                <a:moveTo>
                  <a:pt x="1514831" y="65135"/>
                </a:moveTo>
                <a:lnTo>
                  <a:pt x="1514687" y="64770"/>
                </a:lnTo>
                <a:lnTo>
                  <a:pt x="1514831" y="65135"/>
                </a:lnTo>
                <a:close/>
              </a:path>
              <a:path w="1555114" h="392430">
                <a:moveTo>
                  <a:pt x="1515186" y="66040"/>
                </a:moveTo>
                <a:lnTo>
                  <a:pt x="1514831" y="65135"/>
                </a:lnTo>
                <a:lnTo>
                  <a:pt x="1514754" y="64770"/>
                </a:lnTo>
                <a:lnTo>
                  <a:pt x="1515186" y="66040"/>
                </a:lnTo>
                <a:close/>
              </a:path>
              <a:path w="1555114" h="392430">
                <a:moveTo>
                  <a:pt x="39687" y="66040"/>
                </a:moveTo>
                <a:lnTo>
                  <a:pt x="39509" y="66040"/>
                </a:lnTo>
                <a:lnTo>
                  <a:pt x="39892" y="65065"/>
                </a:lnTo>
                <a:lnTo>
                  <a:pt x="39687" y="66040"/>
                </a:lnTo>
                <a:close/>
              </a:path>
              <a:path w="1555114" h="392430">
                <a:moveTo>
                  <a:pt x="1515937" y="69712"/>
                </a:moveTo>
                <a:lnTo>
                  <a:pt x="1515313" y="67310"/>
                </a:lnTo>
                <a:lnTo>
                  <a:pt x="1514831" y="65135"/>
                </a:lnTo>
                <a:lnTo>
                  <a:pt x="1515186" y="66040"/>
                </a:lnTo>
                <a:lnTo>
                  <a:pt x="1553895" y="66040"/>
                </a:lnTo>
                <a:lnTo>
                  <a:pt x="1554226" y="68580"/>
                </a:lnTo>
                <a:lnTo>
                  <a:pt x="1515783" y="68580"/>
                </a:lnTo>
                <a:lnTo>
                  <a:pt x="1515937" y="69712"/>
                </a:lnTo>
                <a:close/>
              </a:path>
              <a:path w="1555114" h="392430">
                <a:moveTo>
                  <a:pt x="39154" y="68580"/>
                </a:moveTo>
                <a:lnTo>
                  <a:pt x="39382" y="67310"/>
                </a:lnTo>
                <a:lnTo>
                  <a:pt x="39154" y="68580"/>
                </a:lnTo>
                <a:close/>
              </a:path>
              <a:path w="1555114" h="392430">
                <a:moveTo>
                  <a:pt x="1515554" y="68580"/>
                </a:moveTo>
                <a:lnTo>
                  <a:pt x="1515287" y="67310"/>
                </a:lnTo>
                <a:lnTo>
                  <a:pt x="1515554" y="68580"/>
                </a:lnTo>
                <a:close/>
              </a:path>
              <a:path w="1555114" h="392430">
                <a:moveTo>
                  <a:pt x="38722" y="69850"/>
                </a:moveTo>
                <a:lnTo>
                  <a:pt x="38912" y="68580"/>
                </a:lnTo>
                <a:lnTo>
                  <a:pt x="38757" y="69712"/>
                </a:lnTo>
                <a:lnTo>
                  <a:pt x="38722" y="69850"/>
                </a:lnTo>
                <a:close/>
              </a:path>
              <a:path w="1555114" h="392430">
                <a:moveTo>
                  <a:pt x="38757" y="69712"/>
                </a:moveTo>
                <a:lnTo>
                  <a:pt x="38912" y="68580"/>
                </a:lnTo>
                <a:lnTo>
                  <a:pt x="39052" y="68580"/>
                </a:lnTo>
                <a:lnTo>
                  <a:pt x="38757" y="69712"/>
                </a:lnTo>
                <a:close/>
              </a:path>
              <a:path w="1555114" h="392430">
                <a:moveTo>
                  <a:pt x="1515973" y="69850"/>
                </a:moveTo>
                <a:lnTo>
                  <a:pt x="1515937" y="69712"/>
                </a:lnTo>
                <a:lnTo>
                  <a:pt x="1515783" y="68580"/>
                </a:lnTo>
                <a:lnTo>
                  <a:pt x="1515973" y="69850"/>
                </a:lnTo>
                <a:close/>
              </a:path>
              <a:path w="1555114" h="392430">
                <a:moveTo>
                  <a:pt x="1554391" y="69850"/>
                </a:moveTo>
                <a:lnTo>
                  <a:pt x="1515973" y="69850"/>
                </a:lnTo>
                <a:lnTo>
                  <a:pt x="1515783" y="68580"/>
                </a:lnTo>
                <a:lnTo>
                  <a:pt x="1554226" y="68580"/>
                </a:lnTo>
                <a:lnTo>
                  <a:pt x="1554391" y="69850"/>
                </a:lnTo>
                <a:close/>
              </a:path>
              <a:path w="1555114" h="392430">
                <a:moveTo>
                  <a:pt x="38739" y="69850"/>
                </a:moveTo>
                <a:lnTo>
                  <a:pt x="38757" y="69712"/>
                </a:lnTo>
                <a:lnTo>
                  <a:pt x="38739" y="69850"/>
                </a:lnTo>
                <a:close/>
              </a:path>
              <a:path w="1555114" h="392430">
                <a:moveTo>
                  <a:pt x="1554763" y="76200"/>
                </a:moveTo>
                <a:lnTo>
                  <a:pt x="1516672" y="76200"/>
                </a:lnTo>
                <a:lnTo>
                  <a:pt x="1516621" y="74930"/>
                </a:lnTo>
                <a:lnTo>
                  <a:pt x="1516443" y="73660"/>
                </a:lnTo>
                <a:lnTo>
                  <a:pt x="1516164" y="71120"/>
                </a:lnTo>
                <a:lnTo>
                  <a:pt x="1515937" y="69712"/>
                </a:lnTo>
                <a:lnTo>
                  <a:pt x="1515973" y="69850"/>
                </a:lnTo>
                <a:lnTo>
                  <a:pt x="1554391" y="69850"/>
                </a:lnTo>
                <a:lnTo>
                  <a:pt x="1554695" y="73660"/>
                </a:lnTo>
                <a:lnTo>
                  <a:pt x="1554763" y="76200"/>
                </a:lnTo>
                <a:close/>
              </a:path>
              <a:path w="1555114" h="392430">
                <a:moveTo>
                  <a:pt x="38392" y="72390"/>
                </a:moveTo>
                <a:lnTo>
                  <a:pt x="38544" y="71120"/>
                </a:lnTo>
                <a:lnTo>
                  <a:pt x="38392" y="72390"/>
                </a:lnTo>
                <a:close/>
              </a:path>
              <a:path w="1555114" h="392430">
                <a:moveTo>
                  <a:pt x="1516303" y="72390"/>
                </a:moveTo>
                <a:lnTo>
                  <a:pt x="1516130" y="71120"/>
                </a:lnTo>
                <a:lnTo>
                  <a:pt x="1516303" y="72390"/>
                </a:lnTo>
                <a:close/>
              </a:path>
              <a:path w="1555114" h="392430">
                <a:moveTo>
                  <a:pt x="38065" y="75882"/>
                </a:moveTo>
                <a:lnTo>
                  <a:pt x="38087" y="74930"/>
                </a:lnTo>
                <a:lnTo>
                  <a:pt x="38065" y="75882"/>
                </a:lnTo>
                <a:close/>
              </a:path>
              <a:path w="1555114" h="392430">
                <a:moveTo>
                  <a:pt x="1516639" y="75837"/>
                </a:moveTo>
                <a:lnTo>
                  <a:pt x="1516557" y="74930"/>
                </a:lnTo>
                <a:lnTo>
                  <a:pt x="1516639" y="75837"/>
                </a:lnTo>
                <a:close/>
              </a:path>
              <a:path w="1555114" h="392430">
                <a:moveTo>
                  <a:pt x="1554797" y="314960"/>
                </a:moveTo>
                <a:lnTo>
                  <a:pt x="1516697" y="314960"/>
                </a:lnTo>
                <a:lnTo>
                  <a:pt x="1516697" y="77470"/>
                </a:lnTo>
                <a:lnTo>
                  <a:pt x="1516639" y="75837"/>
                </a:lnTo>
                <a:lnTo>
                  <a:pt x="1516672" y="76200"/>
                </a:lnTo>
                <a:lnTo>
                  <a:pt x="1554763" y="76200"/>
                </a:lnTo>
                <a:lnTo>
                  <a:pt x="1554797" y="314960"/>
                </a:lnTo>
                <a:close/>
              </a:path>
              <a:path w="1555114" h="392430">
                <a:moveTo>
                  <a:pt x="38057" y="76200"/>
                </a:moveTo>
                <a:lnTo>
                  <a:pt x="38065" y="75882"/>
                </a:lnTo>
                <a:lnTo>
                  <a:pt x="38057" y="76200"/>
                </a:lnTo>
                <a:close/>
              </a:path>
              <a:path w="1555114" h="392430">
                <a:moveTo>
                  <a:pt x="38011" y="78195"/>
                </a:moveTo>
                <a:lnTo>
                  <a:pt x="38011" y="77470"/>
                </a:lnTo>
                <a:lnTo>
                  <a:pt x="38011" y="78195"/>
                </a:lnTo>
                <a:close/>
              </a:path>
              <a:path w="1555114" h="392430">
                <a:moveTo>
                  <a:pt x="1516697" y="78740"/>
                </a:moveTo>
                <a:lnTo>
                  <a:pt x="1516672" y="77470"/>
                </a:lnTo>
                <a:lnTo>
                  <a:pt x="1516697" y="78740"/>
                </a:lnTo>
                <a:close/>
              </a:path>
              <a:path w="1555114" h="392430">
                <a:moveTo>
                  <a:pt x="38011" y="78740"/>
                </a:moveTo>
                <a:lnTo>
                  <a:pt x="38011" y="78195"/>
                </a:lnTo>
                <a:lnTo>
                  <a:pt x="38011" y="78740"/>
                </a:lnTo>
                <a:close/>
              </a:path>
              <a:path w="1555114" h="392430">
                <a:moveTo>
                  <a:pt x="38011" y="314234"/>
                </a:moveTo>
                <a:lnTo>
                  <a:pt x="37998" y="313690"/>
                </a:lnTo>
                <a:lnTo>
                  <a:pt x="38011" y="314234"/>
                </a:lnTo>
                <a:close/>
              </a:path>
              <a:path w="1555114" h="392430">
                <a:moveTo>
                  <a:pt x="1554729" y="317500"/>
                </a:moveTo>
                <a:lnTo>
                  <a:pt x="1516621" y="317500"/>
                </a:lnTo>
                <a:lnTo>
                  <a:pt x="1516672" y="316230"/>
                </a:lnTo>
                <a:lnTo>
                  <a:pt x="1516697" y="313690"/>
                </a:lnTo>
                <a:lnTo>
                  <a:pt x="1516697" y="314960"/>
                </a:lnTo>
                <a:lnTo>
                  <a:pt x="1554797" y="314960"/>
                </a:lnTo>
                <a:lnTo>
                  <a:pt x="1554729" y="317500"/>
                </a:lnTo>
                <a:close/>
              </a:path>
              <a:path w="1555114" h="392430">
                <a:moveTo>
                  <a:pt x="38028" y="314960"/>
                </a:moveTo>
                <a:lnTo>
                  <a:pt x="38011" y="314234"/>
                </a:lnTo>
                <a:lnTo>
                  <a:pt x="38028" y="314960"/>
                </a:lnTo>
                <a:close/>
              </a:path>
              <a:path w="1555114" h="392430">
                <a:moveTo>
                  <a:pt x="38065" y="316547"/>
                </a:moveTo>
                <a:lnTo>
                  <a:pt x="38036" y="316230"/>
                </a:lnTo>
                <a:lnTo>
                  <a:pt x="38065" y="316547"/>
                </a:lnTo>
                <a:close/>
              </a:path>
              <a:path w="1555114" h="392430">
                <a:moveTo>
                  <a:pt x="1516639" y="316592"/>
                </a:moveTo>
                <a:lnTo>
                  <a:pt x="1516646" y="316230"/>
                </a:lnTo>
                <a:lnTo>
                  <a:pt x="1516639" y="316592"/>
                </a:lnTo>
                <a:close/>
              </a:path>
              <a:path w="1555114" h="392430">
                <a:moveTo>
                  <a:pt x="38150" y="317500"/>
                </a:moveTo>
                <a:lnTo>
                  <a:pt x="38065" y="316547"/>
                </a:lnTo>
                <a:lnTo>
                  <a:pt x="38150" y="317500"/>
                </a:lnTo>
                <a:close/>
              </a:path>
              <a:path w="1555114" h="392430">
                <a:moveTo>
                  <a:pt x="1554492" y="321310"/>
                </a:moveTo>
                <a:lnTo>
                  <a:pt x="1516164" y="321310"/>
                </a:lnTo>
                <a:lnTo>
                  <a:pt x="1516545" y="318770"/>
                </a:lnTo>
                <a:lnTo>
                  <a:pt x="1516557" y="317500"/>
                </a:lnTo>
                <a:lnTo>
                  <a:pt x="1516639" y="316592"/>
                </a:lnTo>
                <a:lnTo>
                  <a:pt x="1516621" y="317500"/>
                </a:lnTo>
                <a:lnTo>
                  <a:pt x="1554729" y="317500"/>
                </a:lnTo>
                <a:lnTo>
                  <a:pt x="1554695" y="318770"/>
                </a:lnTo>
                <a:lnTo>
                  <a:pt x="1554492" y="321310"/>
                </a:lnTo>
                <a:close/>
              </a:path>
              <a:path w="1555114" h="392430">
                <a:moveTo>
                  <a:pt x="38565" y="321310"/>
                </a:moveTo>
                <a:lnTo>
                  <a:pt x="38392" y="320040"/>
                </a:lnTo>
                <a:lnTo>
                  <a:pt x="38565" y="321310"/>
                </a:lnTo>
                <a:close/>
              </a:path>
              <a:path w="1555114" h="392430">
                <a:moveTo>
                  <a:pt x="1554226" y="323850"/>
                </a:moveTo>
                <a:lnTo>
                  <a:pt x="1515783" y="323850"/>
                </a:lnTo>
                <a:lnTo>
                  <a:pt x="1515973" y="322580"/>
                </a:lnTo>
                <a:lnTo>
                  <a:pt x="1516303" y="320040"/>
                </a:lnTo>
                <a:lnTo>
                  <a:pt x="1516164" y="321310"/>
                </a:lnTo>
                <a:lnTo>
                  <a:pt x="1554492" y="321310"/>
                </a:lnTo>
                <a:lnTo>
                  <a:pt x="1554373" y="322717"/>
                </a:lnTo>
                <a:lnTo>
                  <a:pt x="1554226" y="323850"/>
                </a:lnTo>
                <a:close/>
              </a:path>
              <a:path w="1555114" h="392430">
                <a:moveTo>
                  <a:pt x="38912" y="323850"/>
                </a:moveTo>
                <a:lnTo>
                  <a:pt x="38722" y="322580"/>
                </a:lnTo>
                <a:lnTo>
                  <a:pt x="38757" y="322717"/>
                </a:lnTo>
                <a:lnTo>
                  <a:pt x="38912" y="323850"/>
                </a:lnTo>
                <a:close/>
              </a:path>
              <a:path w="1555114" h="392430">
                <a:moveTo>
                  <a:pt x="38757" y="322717"/>
                </a:moveTo>
                <a:lnTo>
                  <a:pt x="38722" y="322580"/>
                </a:lnTo>
                <a:lnTo>
                  <a:pt x="38757" y="322717"/>
                </a:lnTo>
                <a:close/>
              </a:path>
              <a:path w="1555114" h="392430">
                <a:moveTo>
                  <a:pt x="1515937" y="322717"/>
                </a:moveTo>
                <a:lnTo>
                  <a:pt x="1515956" y="322580"/>
                </a:lnTo>
                <a:lnTo>
                  <a:pt x="1515937" y="322717"/>
                </a:lnTo>
                <a:close/>
              </a:path>
              <a:path w="1555114" h="392430">
                <a:moveTo>
                  <a:pt x="1515783" y="323850"/>
                </a:moveTo>
                <a:lnTo>
                  <a:pt x="1515937" y="322717"/>
                </a:lnTo>
                <a:lnTo>
                  <a:pt x="1515973" y="322580"/>
                </a:lnTo>
                <a:lnTo>
                  <a:pt x="1515783" y="323850"/>
                </a:lnTo>
                <a:close/>
              </a:path>
              <a:path w="1555114" h="392430">
                <a:moveTo>
                  <a:pt x="39052" y="323850"/>
                </a:moveTo>
                <a:lnTo>
                  <a:pt x="38912" y="323850"/>
                </a:lnTo>
                <a:lnTo>
                  <a:pt x="38757" y="322717"/>
                </a:lnTo>
                <a:lnTo>
                  <a:pt x="39052" y="323850"/>
                </a:lnTo>
                <a:close/>
              </a:path>
              <a:path w="1555114" h="392430">
                <a:moveTo>
                  <a:pt x="1554060" y="325120"/>
                </a:moveTo>
                <a:lnTo>
                  <a:pt x="1515313" y="325120"/>
                </a:lnTo>
                <a:lnTo>
                  <a:pt x="1515937" y="322717"/>
                </a:lnTo>
                <a:lnTo>
                  <a:pt x="1515783" y="323850"/>
                </a:lnTo>
                <a:lnTo>
                  <a:pt x="1554226" y="323850"/>
                </a:lnTo>
                <a:lnTo>
                  <a:pt x="1554060" y="325120"/>
                </a:lnTo>
                <a:close/>
              </a:path>
              <a:path w="1555114" h="392430">
                <a:moveTo>
                  <a:pt x="39420" y="325120"/>
                </a:moveTo>
                <a:lnTo>
                  <a:pt x="39154" y="323850"/>
                </a:lnTo>
                <a:lnTo>
                  <a:pt x="39420" y="325120"/>
                </a:lnTo>
                <a:close/>
              </a:path>
              <a:path w="1555114" h="392430">
                <a:moveTo>
                  <a:pt x="1553667" y="327660"/>
                </a:moveTo>
                <a:lnTo>
                  <a:pt x="1514754" y="327660"/>
                </a:lnTo>
                <a:lnTo>
                  <a:pt x="1515554" y="323850"/>
                </a:lnTo>
                <a:lnTo>
                  <a:pt x="1515313" y="325120"/>
                </a:lnTo>
                <a:lnTo>
                  <a:pt x="1554060" y="325120"/>
                </a:lnTo>
                <a:lnTo>
                  <a:pt x="1553895" y="326390"/>
                </a:lnTo>
                <a:lnTo>
                  <a:pt x="1553667" y="327660"/>
                </a:lnTo>
                <a:close/>
              </a:path>
              <a:path w="1555114" h="392430">
                <a:moveTo>
                  <a:pt x="40307" y="327660"/>
                </a:moveTo>
                <a:lnTo>
                  <a:pt x="39954" y="327660"/>
                </a:lnTo>
                <a:lnTo>
                  <a:pt x="39509" y="325120"/>
                </a:lnTo>
                <a:lnTo>
                  <a:pt x="40307" y="327660"/>
                </a:lnTo>
                <a:close/>
              </a:path>
              <a:path w="1555114" h="392430">
                <a:moveTo>
                  <a:pt x="1552917" y="331470"/>
                </a:moveTo>
                <a:lnTo>
                  <a:pt x="1513192" y="331470"/>
                </a:lnTo>
                <a:lnTo>
                  <a:pt x="1515186" y="325120"/>
                </a:lnTo>
                <a:lnTo>
                  <a:pt x="1514754" y="327660"/>
                </a:lnTo>
                <a:lnTo>
                  <a:pt x="1553667" y="327660"/>
                </a:lnTo>
                <a:lnTo>
                  <a:pt x="1553210" y="330200"/>
                </a:lnTo>
                <a:lnTo>
                  <a:pt x="1552917" y="331470"/>
                </a:lnTo>
                <a:close/>
              </a:path>
              <a:path w="1555114" h="392430">
                <a:moveTo>
                  <a:pt x="41775" y="331470"/>
                </a:moveTo>
                <a:lnTo>
                  <a:pt x="41503" y="331470"/>
                </a:lnTo>
                <a:lnTo>
                  <a:pt x="40779" y="328930"/>
                </a:lnTo>
                <a:lnTo>
                  <a:pt x="41775" y="331470"/>
                </a:lnTo>
                <a:close/>
              </a:path>
              <a:path w="1555114" h="392430">
                <a:moveTo>
                  <a:pt x="1551961" y="335280"/>
                </a:moveTo>
                <a:lnTo>
                  <a:pt x="1511427" y="335280"/>
                </a:lnTo>
                <a:lnTo>
                  <a:pt x="1513928" y="328930"/>
                </a:lnTo>
                <a:lnTo>
                  <a:pt x="1513192" y="331470"/>
                </a:lnTo>
                <a:lnTo>
                  <a:pt x="1552917" y="331470"/>
                </a:lnTo>
                <a:lnTo>
                  <a:pt x="1552333" y="334010"/>
                </a:lnTo>
                <a:lnTo>
                  <a:pt x="1551961" y="335280"/>
                </a:lnTo>
                <a:close/>
              </a:path>
              <a:path w="1555114" h="392430">
                <a:moveTo>
                  <a:pt x="43878" y="335280"/>
                </a:moveTo>
                <a:lnTo>
                  <a:pt x="43268" y="335280"/>
                </a:lnTo>
                <a:lnTo>
                  <a:pt x="42392" y="332740"/>
                </a:lnTo>
                <a:lnTo>
                  <a:pt x="43878" y="335280"/>
                </a:lnTo>
                <a:close/>
              </a:path>
              <a:path w="1555114" h="392430">
                <a:moveTo>
                  <a:pt x="1509550" y="337466"/>
                </a:moveTo>
                <a:lnTo>
                  <a:pt x="1512316" y="332740"/>
                </a:lnTo>
                <a:lnTo>
                  <a:pt x="1511427" y="335280"/>
                </a:lnTo>
                <a:lnTo>
                  <a:pt x="1551961" y="335280"/>
                </a:lnTo>
                <a:lnTo>
                  <a:pt x="1551588" y="336550"/>
                </a:lnTo>
                <a:lnTo>
                  <a:pt x="1510372" y="336550"/>
                </a:lnTo>
                <a:lnTo>
                  <a:pt x="1509550" y="337466"/>
                </a:lnTo>
                <a:close/>
              </a:path>
              <a:path w="1555114" h="392430">
                <a:moveTo>
                  <a:pt x="45364" y="337820"/>
                </a:moveTo>
                <a:lnTo>
                  <a:pt x="44335" y="336550"/>
                </a:lnTo>
                <a:lnTo>
                  <a:pt x="45157" y="337466"/>
                </a:lnTo>
                <a:lnTo>
                  <a:pt x="45364" y="337820"/>
                </a:lnTo>
                <a:close/>
              </a:path>
              <a:path w="1555114" h="392430">
                <a:moveTo>
                  <a:pt x="45157" y="337466"/>
                </a:moveTo>
                <a:lnTo>
                  <a:pt x="44335" y="336550"/>
                </a:lnTo>
                <a:lnTo>
                  <a:pt x="44621" y="336550"/>
                </a:lnTo>
                <a:lnTo>
                  <a:pt x="45157" y="337466"/>
                </a:lnTo>
                <a:close/>
              </a:path>
              <a:path w="1555114" h="392430">
                <a:moveTo>
                  <a:pt x="1509344" y="337820"/>
                </a:moveTo>
                <a:lnTo>
                  <a:pt x="1509550" y="337466"/>
                </a:lnTo>
                <a:lnTo>
                  <a:pt x="1510372" y="336550"/>
                </a:lnTo>
                <a:lnTo>
                  <a:pt x="1509344" y="337820"/>
                </a:lnTo>
                <a:close/>
              </a:path>
              <a:path w="1555114" h="392430">
                <a:moveTo>
                  <a:pt x="1551216" y="337820"/>
                </a:moveTo>
                <a:lnTo>
                  <a:pt x="1509344" y="337820"/>
                </a:lnTo>
                <a:lnTo>
                  <a:pt x="1510372" y="336550"/>
                </a:lnTo>
                <a:lnTo>
                  <a:pt x="1551588" y="336550"/>
                </a:lnTo>
                <a:lnTo>
                  <a:pt x="1551216" y="337820"/>
                </a:lnTo>
                <a:close/>
              </a:path>
              <a:path w="1555114" h="392430">
                <a:moveTo>
                  <a:pt x="45474" y="337820"/>
                </a:moveTo>
                <a:lnTo>
                  <a:pt x="45157" y="337466"/>
                </a:lnTo>
                <a:lnTo>
                  <a:pt x="45474" y="337820"/>
                </a:lnTo>
                <a:close/>
              </a:path>
              <a:path w="1555114" h="392430">
                <a:moveTo>
                  <a:pt x="1504543" y="343832"/>
                </a:moveTo>
                <a:lnTo>
                  <a:pt x="1508112" y="339090"/>
                </a:lnTo>
                <a:lnTo>
                  <a:pt x="1509550" y="337466"/>
                </a:lnTo>
                <a:lnTo>
                  <a:pt x="1509344" y="337820"/>
                </a:lnTo>
                <a:lnTo>
                  <a:pt x="1551216" y="337820"/>
                </a:lnTo>
                <a:lnTo>
                  <a:pt x="1549505" y="342900"/>
                </a:lnTo>
                <a:lnTo>
                  <a:pt x="1505572" y="342900"/>
                </a:lnTo>
                <a:lnTo>
                  <a:pt x="1504543" y="343832"/>
                </a:lnTo>
                <a:close/>
              </a:path>
              <a:path w="1555114" h="392430">
                <a:moveTo>
                  <a:pt x="47751" y="340360"/>
                </a:moveTo>
                <a:lnTo>
                  <a:pt x="46583" y="339090"/>
                </a:lnTo>
                <a:lnTo>
                  <a:pt x="47751" y="340360"/>
                </a:lnTo>
                <a:close/>
              </a:path>
              <a:path w="1555114" h="392430">
                <a:moveTo>
                  <a:pt x="1506956" y="340360"/>
                </a:moveTo>
                <a:lnTo>
                  <a:pt x="1508095" y="339090"/>
                </a:lnTo>
                <a:lnTo>
                  <a:pt x="1506956" y="340360"/>
                </a:lnTo>
                <a:close/>
              </a:path>
              <a:path w="1555114" h="392430">
                <a:moveTo>
                  <a:pt x="50418" y="344170"/>
                </a:moveTo>
                <a:lnTo>
                  <a:pt x="49123" y="342900"/>
                </a:lnTo>
                <a:lnTo>
                  <a:pt x="50182" y="343857"/>
                </a:lnTo>
                <a:lnTo>
                  <a:pt x="50418" y="344170"/>
                </a:lnTo>
                <a:close/>
              </a:path>
              <a:path w="1555114" h="392430">
                <a:moveTo>
                  <a:pt x="50182" y="343857"/>
                </a:moveTo>
                <a:lnTo>
                  <a:pt x="49123" y="342900"/>
                </a:lnTo>
                <a:lnTo>
                  <a:pt x="49460" y="342900"/>
                </a:lnTo>
                <a:lnTo>
                  <a:pt x="50182" y="343857"/>
                </a:lnTo>
                <a:close/>
              </a:path>
              <a:path w="1555114" h="392430">
                <a:moveTo>
                  <a:pt x="1504289" y="344170"/>
                </a:moveTo>
                <a:lnTo>
                  <a:pt x="1504543" y="343832"/>
                </a:lnTo>
                <a:lnTo>
                  <a:pt x="1505572" y="342900"/>
                </a:lnTo>
                <a:lnTo>
                  <a:pt x="1504289" y="344170"/>
                </a:lnTo>
                <a:close/>
              </a:path>
              <a:path w="1555114" h="392430">
                <a:moveTo>
                  <a:pt x="1549078" y="344170"/>
                </a:moveTo>
                <a:lnTo>
                  <a:pt x="1504289" y="344170"/>
                </a:lnTo>
                <a:lnTo>
                  <a:pt x="1505572" y="342900"/>
                </a:lnTo>
                <a:lnTo>
                  <a:pt x="1549505" y="342900"/>
                </a:lnTo>
                <a:lnTo>
                  <a:pt x="1549078" y="344170"/>
                </a:lnTo>
                <a:close/>
              </a:path>
              <a:path w="1555114" h="392430">
                <a:moveTo>
                  <a:pt x="1547990" y="346710"/>
                </a:moveTo>
                <a:lnTo>
                  <a:pt x="1501368" y="346710"/>
                </a:lnTo>
                <a:lnTo>
                  <a:pt x="1504543" y="343832"/>
                </a:lnTo>
                <a:lnTo>
                  <a:pt x="1504289" y="344170"/>
                </a:lnTo>
                <a:lnTo>
                  <a:pt x="1549078" y="344170"/>
                </a:lnTo>
                <a:lnTo>
                  <a:pt x="1548647" y="345446"/>
                </a:lnTo>
                <a:lnTo>
                  <a:pt x="1547990" y="346710"/>
                </a:lnTo>
                <a:close/>
              </a:path>
              <a:path w="1555114" h="392430">
                <a:moveTo>
                  <a:pt x="50529" y="344170"/>
                </a:moveTo>
                <a:lnTo>
                  <a:pt x="50182" y="343857"/>
                </a:lnTo>
                <a:lnTo>
                  <a:pt x="50529" y="344170"/>
                </a:lnTo>
                <a:close/>
              </a:path>
              <a:path w="1555114" h="392430">
                <a:moveTo>
                  <a:pt x="1546009" y="350520"/>
                </a:moveTo>
                <a:lnTo>
                  <a:pt x="1494840" y="350520"/>
                </a:lnTo>
                <a:lnTo>
                  <a:pt x="1499730" y="347980"/>
                </a:lnTo>
                <a:lnTo>
                  <a:pt x="1498206" y="347980"/>
                </a:lnTo>
                <a:lnTo>
                  <a:pt x="1502765" y="345440"/>
                </a:lnTo>
                <a:lnTo>
                  <a:pt x="1501368" y="346710"/>
                </a:lnTo>
                <a:lnTo>
                  <a:pt x="1547990" y="346710"/>
                </a:lnTo>
                <a:lnTo>
                  <a:pt x="1546009" y="350520"/>
                </a:lnTo>
                <a:close/>
              </a:path>
              <a:path w="1555114" h="392430">
                <a:moveTo>
                  <a:pt x="54209" y="346710"/>
                </a:moveTo>
                <a:lnTo>
                  <a:pt x="53339" y="346710"/>
                </a:lnTo>
                <a:lnTo>
                  <a:pt x="51941" y="345446"/>
                </a:lnTo>
                <a:lnTo>
                  <a:pt x="54209" y="346710"/>
                </a:lnTo>
                <a:close/>
              </a:path>
              <a:path w="1555114" h="392430">
                <a:moveTo>
                  <a:pt x="60832" y="350520"/>
                </a:moveTo>
                <a:lnTo>
                  <a:pt x="59867" y="350520"/>
                </a:lnTo>
                <a:lnTo>
                  <a:pt x="58242" y="349250"/>
                </a:lnTo>
                <a:lnTo>
                  <a:pt x="60832" y="350520"/>
                </a:lnTo>
                <a:close/>
              </a:path>
              <a:path w="1555114" h="392430">
                <a:moveTo>
                  <a:pt x="1543778" y="354330"/>
                </a:moveTo>
                <a:lnTo>
                  <a:pt x="1486090" y="354330"/>
                </a:lnTo>
                <a:lnTo>
                  <a:pt x="1488909" y="353060"/>
                </a:lnTo>
                <a:lnTo>
                  <a:pt x="1487563" y="353060"/>
                </a:lnTo>
                <a:lnTo>
                  <a:pt x="1492999" y="351790"/>
                </a:lnTo>
                <a:lnTo>
                  <a:pt x="1491284" y="351790"/>
                </a:lnTo>
                <a:lnTo>
                  <a:pt x="1496466" y="349250"/>
                </a:lnTo>
                <a:lnTo>
                  <a:pt x="1494840" y="350520"/>
                </a:lnTo>
                <a:lnTo>
                  <a:pt x="1546009" y="350520"/>
                </a:lnTo>
                <a:lnTo>
                  <a:pt x="1545348" y="351790"/>
                </a:lnTo>
                <a:lnTo>
                  <a:pt x="1543778" y="354330"/>
                </a:lnTo>
                <a:close/>
              </a:path>
              <a:path w="1555114" h="392430">
                <a:moveTo>
                  <a:pt x="70561" y="354330"/>
                </a:moveTo>
                <a:lnTo>
                  <a:pt x="68605" y="354330"/>
                </a:lnTo>
                <a:lnTo>
                  <a:pt x="67690" y="353060"/>
                </a:lnTo>
                <a:lnTo>
                  <a:pt x="70561" y="354330"/>
                </a:lnTo>
                <a:close/>
              </a:path>
              <a:path w="1555114" h="392430">
                <a:moveTo>
                  <a:pt x="1486090" y="354330"/>
                </a:moveTo>
                <a:lnTo>
                  <a:pt x="1484147" y="354330"/>
                </a:lnTo>
                <a:lnTo>
                  <a:pt x="1487017" y="353060"/>
                </a:lnTo>
                <a:lnTo>
                  <a:pt x="1486090" y="354330"/>
                </a:lnTo>
                <a:close/>
              </a:path>
              <a:path w="1555114" h="392430">
                <a:moveTo>
                  <a:pt x="1488389" y="392430"/>
                </a:moveTo>
                <a:lnTo>
                  <a:pt x="66319" y="392430"/>
                </a:lnTo>
                <a:lnTo>
                  <a:pt x="62458" y="391160"/>
                </a:lnTo>
                <a:lnTo>
                  <a:pt x="1492250" y="391160"/>
                </a:lnTo>
                <a:lnTo>
                  <a:pt x="1488389" y="39243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700" y="1641348"/>
            <a:ext cx="405765" cy="429895"/>
          </a:xfrm>
          <a:custGeom>
            <a:avLst/>
            <a:gdLst/>
            <a:ahLst/>
            <a:cxnLst/>
            <a:rect l="l" t="t" r="r" b="b"/>
            <a:pathLst>
              <a:path w="405765" h="429894">
                <a:moveTo>
                  <a:pt x="143256" y="429768"/>
                </a:moveTo>
                <a:lnTo>
                  <a:pt x="0" y="309371"/>
                </a:lnTo>
                <a:lnTo>
                  <a:pt x="262128" y="0"/>
                </a:lnTo>
                <a:lnTo>
                  <a:pt x="405384" y="121919"/>
                </a:lnTo>
                <a:lnTo>
                  <a:pt x="143256" y="429768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1360" y="1615033"/>
            <a:ext cx="458470" cy="483870"/>
          </a:xfrm>
          <a:custGeom>
            <a:avLst/>
            <a:gdLst/>
            <a:ahLst/>
            <a:cxnLst/>
            <a:rect l="l" t="t" r="r" b="b"/>
            <a:pathLst>
              <a:path w="458469" h="483869">
                <a:moveTo>
                  <a:pt x="171754" y="483590"/>
                </a:moveTo>
                <a:lnTo>
                  <a:pt x="0" y="338251"/>
                </a:lnTo>
                <a:lnTo>
                  <a:pt x="286219" y="0"/>
                </a:lnTo>
                <a:lnTo>
                  <a:pt x="332494" y="39154"/>
                </a:lnTo>
                <a:lnTo>
                  <a:pt x="302996" y="39154"/>
                </a:lnTo>
                <a:lnTo>
                  <a:pt x="276148" y="41389"/>
                </a:lnTo>
                <a:lnTo>
                  <a:pt x="290692" y="53695"/>
                </a:lnTo>
                <a:lnTo>
                  <a:pt x="64106" y="321475"/>
                </a:lnTo>
                <a:lnTo>
                  <a:pt x="39154" y="321475"/>
                </a:lnTo>
                <a:lnTo>
                  <a:pt x="41389" y="348322"/>
                </a:lnTo>
                <a:lnTo>
                  <a:pt x="70882" y="348322"/>
                </a:lnTo>
                <a:lnTo>
                  <a:pt x="167282" y="429895"/>
                </a:lnTo>
                <a:lnTo>
                  <a:pt x="154978" y="444436"/>
                </a:lnTo>
                <a:lnTo>
                  <a:pt x="204884" y="444436"/>
                </a:lnTo>
                <a:lnTo>
                  <a:pt x="171754" y="483590"/>
                </a:lnTo>
                <a:close/>
              </a:path>
              <a:path w="458469" h="483869">
                <a:moveTo>
                  <a:pt x="290692" y="53695"/>
                </a:moveTo>
                <a:lnTo>
                  <a:pt x="276148" y="41389"/>
                </a:lnTo>
                <a:lnTo>
                  <a:pt x="302996" y="39154"/>
                </a:lnTo>
                <a:lnTo>
                  <a:pt x="290692" y="53695"/>
                </a:lnTo>
                <a:close/>
              </a:path>
              <a:path w="458469" h="483869">
                <a:moveTo>
                  <a:pt x="404279" y="149811"/>
                </a:moveTo>
                <a:lnTo>
                  <a:pt x="290692" y="53695"/>
                </a:lnTo>
                <a:lnTo>
                  <a:pt x="302996" y="39154"/>
                </a:lnTo>
                <a:lnTo>
                  <a:pt x="332494" y="39154"/>
                </a:lnTo>
                <a:lnTo>
                  <a:pt x="446087" y="135267"/>
                </a:lnTo>
                <a:lnTo>
                  <a:pt x="416585" y="135267"/>
                </a:lnTo>
                <a:lnTo>
                  <a:pt x="404279" y="149811"/>
                </a:lnTo>
                <a:close/>
              </a:path>
              <a:path w="458469" h="483869">
                <a:moveTo>
                  <a:pt x="418820" y="162115"/>
                </a:moveTo>
                <a:lnTo>
                  <a:pt x="404279" y="149811"/>
                </a:lnTo>
                <a:lnTo>
                  <a:pt x="416585" y="135267"/>
                </a:lnTo>
                <a:lnTo>
                  <a:pt x="418820" y="162115"/>
                </a:lnTo>
                <a:close/>
              </a:path>
              <a:path w="458469" h="483869">
                <a:moveTo>
                  <a:pt x="443768" y="162115"/>
                </a:moveTo>
                <a:lnTo>
                  <a:pt x="418820" y="162115"/>
                </a:lnTo>
                <a:lnTo>
                  <a:pt x="416585" y="135267"/>
                </a:lnTo>
                <a:lnTo>
                  <a:pt x="446087" y="135267"/>
                </a:lnTo>
                <a:lnTo>
                  <a:pt x="457974" y="145326"/>
                </a:lnTo>
                <a:lnTo>
                  <a:pt x="443768" y="162115"/>
                </a:lnTo>
                <a:close/>
              </a:path>
              <a:path w="458469" h="483869">
                <a:moveTo>
                  <a:pt x="204884" y="444436"/>
                </a:moveTo>
                <a:lnTo>
                  <a:pt x="154978" y="444436"/>
                </a:lnTo>
                <a:lnTo>
                  <a:pt x="181825" y="442201"/>
                </a:lnTo>
                <a:lnTo>
                  <a:pt x="167282" y="429895"/>
                </a:lnTo>
                <a:lnTo>
                  <a:pt x="404279" y="149811"/>
                </a:lnTo>
                <a:lnTo>
                  <a:pt x="418820" y="162115"/>
                </a:lnTo>
                <a:lnTo>
                  <a:pt x="443768" y="162115"/>
                </a:lnTo>
                <a:lnTo>
                  <a:pt x="204884" y="444436"/>
                </a:lnTo>
                <a:close/>
              </a:path>
              <a:path w="458469" h="483869">
                <a:moveTo>
                  <a:pt x="41389" y="348322"/>
                </a:moveTo>
                <a:lnTo>
                  <a:pt x="39154" y="321475"/>
                </a:lnTo>
                <a:lnTo>
                  <a:pt x="53695" y="333779"/>
                </a:lnTo>
                <a:lnTo>
                  <a:pt x="41389" y="348322"/>
                </a:lnTo>
                <a:close/>
              </a:path>
              <a:path w="458469" h="483869">
                <a:moveTo>
                  <a:pt x="53695" y="333779"/>
                </a:moveTo>
                <a:lnTo>
                  <a:pt x="39154" y="321475"/>
                </a:lnTo>
                <a:lnTo>
                  <a:pt x="64106" y="321475"/>
                </a:lnTo>
                <a:lnTo>
                  <a:pt x="53695" y="333779"/>
                </a:lnTo>
                <a:close/>
              </a:path>
              <a:path w="458469" h="483869">
                <a:moveTo>
                  <a:pt x="70882" y="348322"/>
                </a:moveTo>
                <a:lnTo>
                  <a:pt x="41389" y="348322"/>
                </a:lnTo>
                <a:lnTo>
                  <a:pt x="53695" y="333779"/>
                </a:lnTo>
                <a:lnTo>
                  <a:pt x="70882" y="348322"/>
                </a:lnTo>
                <a:close/>
              </a:path>
              <a:path w="458469" h="483869">
                <a:moveTo>
                  <a:pt x="154978" y="444436"/>
                </a:moveTo>
                <a:lnTo>
                  <a:pt x="167282" y="429895"/>
                </a:lnTo>
                <a:lnTo>
                  <a:pt x="181825" y="442201"/>
                </a:lnTo>
                <a:lnTo>
                  <a:pt x="154978" y="44443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60907" y="1683067"/>
            <a:ext cx="11017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4485" algn="l"/>
              </a:tabLst>
            </a:pPr>
            <a:r>
              <a:rPr dirty="0" sz="2000" b="1">
                <a:latin typeface="华文楷体"/>
                <a:cs typeface="华文楷体"/>
              </a:rPr>
              <a:t>2</a:t>
            </a:r>
            <a:r>
              <a:rPr dirty="0" sz="2000" b="1">
                <a:latin typeface="华文楷体"/>
                <a:cs typeface="华文楷体"/>
              </a:rPr>
              <a:t>	</a:t>
            </a:r>
            <a:r>
              <a:rPr dirty="0" sz="2000" b="1">
                <a:latin typeface="华文楷体"/>
                <a:cs typeface="华文楷体"/>
              </a:rPr>
              <a:t>角速度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596" y="3421583"/>
            <a:ext cx="2463228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01696" y="3289706"/>
            <a:ext cx="4115435" cy="870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单位：弧度每秒</a:t>
            </a:r>
            <a:r>
              <a:rPr dirty="0" sz="2000" spc="-5" b="1">
                <a:latin typeface="华文楷体"/>
                <a:cs typeface="华文楷体"/>
              </a:rPr>
              <a:t>（</a:t>
            </a:r>
            <a:r>
              <a:rPr dirty="0" sz="2000" spc="-5" b="1">
                <a:latin typeface="Times New Roman"/>
                <a:cs typeface="Times New Roman"/>
              </a:rPr>
              <a:t>rad/s</a:t>
            </a:r>
            <a:r>
              <a:rPr dirty="0" sz="2000" spc="-5" b="1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  <a:p>
            <a:pPr marL="27940">
              <a:lnSpc>
                <a:spcPct val="100000"/>
              </a:lnSpc>
              <a:spcBef>
                <a:spcPts val="1845"/>
              </a:spcBef>
            </a:pPr>
            <a:r>
              <a:rPr dirty="0" sz="2000" b="1">
                <a:latin typeface="华文楷体"/>
                <a:cs typeface="华文楷体"/>
              </a:rPr>
              <a:t>角速度是描述物体绕圆心</a:t>
            </a:r>
            <a:r>
              <a:rPr dirty="0" sz="2000" b="1">
                <a:solidFill>
                  <a:srgbClr val="FF33CC"/>
                </a:solidFill>
                <a:latin typeface="华文楷体"/>
                <a:cs typeface="华文楷体"/>
              </a:rPr>
              <a:t>转动</a:t>
            </a:r>
            <a:r>
              <a:rPr dirty="0" sz="2000" b="1">
                <a:latin typeface="华文楷体"/>
                <a:cs typeface="华文楷体"/>
              </a:rPr>
              <a:t>的快慢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05573" y="2710916"/>
            <a:ext cx="1709839" cy="633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5386" y="2834563"/>
            <a:ext cx="1830705" cy="194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0">
              <a:lnSpc>
                <a:spcPct val="100000"/>
              </a:lnSpc>
              <a:spcBef>
                <a:spcPts val="100"/>
              </a:spcBef>
              <a:tabLst>
                <a:tab pos="1386840" algn="l"/>
              </a:tabLst>
            </a:pPr>
            <a:r>
              <a:rPr dirty="0" sz="2400" b="1">
                <a:solidFill>
                  <a:srgbClr val="FFFF2E"/>
                </a:solidFill>
                <a:latin typeface="Times New Roman"/>
                <a:cs typeface="Times New Roman"/>
              </a:rPr>
              <a:t>Ω	ω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271137"/>
                </a:solidFill>
                <a:latin typeface="黑体"/>
                <a:cs typeface="黑体"/>
              </a:rPr>
              <a:t>弧度</a:t>
            </a:r>
            <a:r>
              <a:rPr dirty="0" sz="1800" spc="-10" b="1">
                <a:solidFill>
                  <a:srgbClr val="271137"/>
                </a:solidFill>
                <a:latin typeface="黑体"/>
                <a:cs typeface="黑体"/>
              </a:rPr>
              <a:t>制</a:t>
            </a:r>
            <a:endParaRPr sz="1800">
              <a:latin typeface="黑体"/>
              <a:cs typeface="黑体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254" b="1">
                <a:solidFill>
                  <a:srgbClr val="271137"/>
                </a:solidFill>
                <a:latin typeface="黑体"/>
                <a:cs typeface="黑体"/>
              </a:rPr>
              <a:t>用</a:t>
            </a:r>
            <a:r>
              <a:rPr dirty="0" sz="1800" spc="260" b="1">
                <a:solidFill>
                  <a:srgbClr val="271137"/>
                </a:solidFill>
                <a:latin typeface="黑体"/>
                <a:cs typeface="黑体"/>
              </a:rPr>
              <a:t>弧长与半径</a:t>
            </a:r>
            <a:r>
              <a:rPr dirty="0" sz="1800" spc="-10" b="1">
                <a:solidFill>
                  <a:srgbClr val="271137"/>
                </a:solidFill>
                <a:latin typeface="黑体"/>
                <a:cs typeface="黑体"/>
              </a:rPr>
              <a:t>之 </a:t>
            </a:r>
            <a:r>
              <a:rPr dirty="0" sz="1800" spc="254" b="1">
                <a:solidFill>
                  <a:srgbClr val="271137"/>
                </a:solidFill>
                <a:latin typeface="黑体"/>
                <a:cs typeface="黑体"/>
              </a:rPr>
              <a:t>比</a:t>
            </a:r>
            <a:r>
              <a:rPr dirty="0" sz="1800" spc="260" b="1">
                <a:solidFill>
                  <a:srgbClr val="271137"/>
                </a:solidFill>
                <a:latin typeface="黑体"/>
                <a:cs typeface="黑体"/>
              </a:rPr>
              <a:t>度量对应圆</a:t>
            </a:r>
            <a:r>
              <a:rPr dirty="0" sz="1800" spc="-10" b="1">
                <a:solidFill>
                  <a:srgbClr val="271137"/>
                </a:solidFill>
                <a:latin typeface="黑体"/>
                <a:cs typeface="黑体"/>
              </a:rPr>
              <a:t>心 </a:t>
            </a:r>
            <a:r>
              <a:rPr dirty="0" sz="1800" b="1">
                <a:solidFill>
                  <a:srgbClr val="271137"/>
                </a:solidFill>
                <a:latin typeface="黑体"/>
                <a:cs typeface="黑体"/>
              </a:rPr>
              <a:t>角的大小</a:t>
            </a:r>
            <a:r>
              <a:rPr dirty="0" sz="1800" spc="-10" b="1">
                <a:solidFill>
                  <a:srgbClr val="271137"/>
                </a:solidFill>
                <a:latin typeface="黑体"/>
                <a:cs typeface="黑体"/>
              </a:rPr>
              <a:t>。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1064" y="988607"/>
            <a:ext cx="318262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869" b="1" i="1">
                <a:solidFill>
                  <a:srgbClr val="EC7C30"/>
                </a:solidFill>
                <a:latin typeface="黑体"/>
                <a:cs typeface="黑体"/>
              </a:rPr>
              <a:t>线速度与角速度的关</a:t>
            </a:r>
            <a:r>
              <a:rPr dirty="0" sz="2500" spc="-110" b="1" i="1">
                <a:solidFill>
                  <a:srgbClr val="EC7C30"/>
                </a:solidFill>
                <a:latin typeface="黑体"/>
                <a:cs typeface="黑体"/>
              </a:rPr>
              <a:t>系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8802" y="1900808"/>
            <a:ext cx="8794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41666" sz="3000" spc="75">
                <a:latin typeface="Cambria Math"/>
                <a:cs typeface="Cambria Math"/>
              </a:rPr>
              <a:t>w </a:t>
            </a:r>
            <a:r>
              <a:rPr dirty="0" baseline="-41666" sz="3000">
                <a:latin typeface="Cambria Math"/>
                <a:cs typeface="Cambria Math"/>
              </a:rPr>
              <a:t>=</a:t>
            </a:r>
            <a:r>
              <a:rPr dirty="0" baseline="-41666" sz="3000" spc="142">
                <a:latin typeface="Cambria Math"/>
                <a:cs typeface="Cambria Math"/>
              </a:rPr>
              <a:t> </a:t>
            </a:r>
            <a:r>
              <a:rPr dirty="0" sz="2000" spc="70" b="1">
                <a:latin typeface="Times New Roman"/>
                <a:cs typeface="Times New Roman"/>
              </a:rPr>
              <a:t>Δ</a:t>
            </a:r>
            <a:r>
              <a:rPr dirty="0" sz="2000" spc="7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6807" y="2287092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 h="0">
                <a:moveTo>
                  <a:pt x="0" y="0"/>
                </a:moveTo>
                <a:lnTo>
                  <a:pt x="318135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47922" y="2262123"/>
            <a:ext cx="25590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Δ</a:t>
            </a:r>
            <a:r>
              <a:rPr dirty="0" sz="2000" b="1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6325" y="229758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 h="0">
                <a:moveTo>
                  <a:pt x="0" y="0"/>
                </a:moveTo>
                <a:lnTo>
                  <a:pt x="258445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97595" y="2272614"/>
            <a:ext cx="25590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Δ</a:t>
            </a:r>
            <a:r>
              <a:rPr dirty="0" sz="2000" b="1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514" y="1911299"/>
            <a:ext cx="13684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1510" algn="l"/>
              </a:tabLst>
            </a:pPr>
            <a:r>
              <a:rPr dirty="0" baseline="-34722" sz="3000" b="1">
                <a:latin typeface="华文楷体"/>
                <a:cs typeface="华文楷体"/>
              </a:rPr>
              <a:t>由：	</a:t>
            </a:r>
            <a:r>
              <a:rPr dirty="0" baseline="-41666" sz="3000" b="1" i="1">
                <a:latin typeface="Times New Roman"/>
                <a:cs typeface="Times New Roman"/>
              </a:rPr>
              <a:t>v </a:t>
            </a:r>
            <a:r>
              <a:rPr dirty="0" baseline="-41666" sz="3000">
                <a:latin typeface="Cambria Math"/>
                <a:cs typeface="Cambria Math"/>
              </a:rPr>
              <a:t>=</a:t>
            </a:r>
            <a:r>
              <a:rPr dirty="0" baseline="-41666" sz="3000" spc="127">
                <a:latin typeface="Cambria Math"/>
                <a:cs typeface="Cambria Math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Δ</a:t>
            </a:r>
            <a:r>
              <a:rPr dirty="0" sz="2000" b="1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514" y="2929813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又：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6851" y="2938144"/>
            <a:ext cx="93471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70" b="1">
                <a:latin typeface="Times New Roman"/>
                <a:cs typeface="Times New Roman"/>
              </a:rPr>
              <a:t>Δ</a:t>
            </a:r>
            <a:r>
              <a:rPr dirty="0" sz="2000" spc="70">
                <a:latin typeface="Cambria Math"/>
                <a:cs typeface="Cambria Math"/>
              </a:rPr>
              <a:t>0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70">
                <a:latin typeface="Cambria Math"/>
                <a:cs typeface="Cambria Math"/>
              </a:rPr>
              <a:t> </a:t>
            </a:r>
            <a:r>
              <a:rPr dirty="0" baseline="41666" sz="3000" b="1">
                <a:latin typeface="Times New Roman"/>
                <a:cs typeface="Times New Roman"/>
              </a:rPr>
              <a:t>Δ</a:t>
            </a:r>
            <a:r>
              <a:rPr dirty="0" baseline="41666" sz="3000" b="1" i="1">
                <a:latin typeface="Times New Roman"/>
                <a:cs typeface="Times New Roman"/>
              </a:rPr>
              <a:t>s</a:t>
            </a:r>
            <a:endParaRPr baseline="41666"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9791" y="313266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 h="0">
                <a:moveTo>
                  <a:pt x="0" y="0"/>
                </a:moveTo>
                <a:lnTo>
                  <a:pt x="258445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16466" y="3107689"/>
            <a:ext cx="125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64207" y="3589185"/>
            <a:ext cx="1179830" cy="479425"/>
          </a:xfrm>
          <a:custGeom>
            <a:avLst/>
            <a:gdLst/>
            <a:ahLst/>
            <a:cxnLst/>
            <a:rect l="l" t="t" r="r" b="b"/>
            <a:pathLst>
              <a:path w="1179830" h="479425">
                <a:moveTo>
                  <a:pt x="1167130" y="479374"/>
                </a:moveTo>
                <a:lnTo>
                  <a:pt x="12700" y="479374"/>
                </a:lnTo>
                <a:lnTo>
                  <a:pt x="10223" y="479120"/>
                </a:lnTo>
                <a:lnTo>
                  <a:pt x="0" y="466674"/>
                </a:lnTo>
                <a:lnTo>
                  <a:pt x="0" y="12700"/>
                </a:lnTo>
                <a:lnTo>
                  <a:pt x="12700" y="0"/>
                </a:lnTo>
                <a:lnTo>
                  <a:pt x="1167130" y="0"/>
                </a:lnTo>
                <a:lnTo>
                  <a:pt x="117983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53974"/>
                </a:lnTo>
                <a:lnTo>
                  <a:pt x="12700" y="453974"/>
                </a:lnTo>
                <a:lnTo>
                  <a:pt x="25400" y="466674"/>
                </a:lnTo>
                <a:lnTo>
                  <a:pt x="1179830" y="466674"/>
                </a:lnTo>
                <a:lnTo>
                  <a:pt x="1179588" y="469150"/>
                </a:lnTo>
                <a:lnTo>
                  <a:pt x="1169606" y="479120"/>
                </a:lnTo>
                <a:lnTo>
                  <a:pt x="1167130" y="479374"/>
                </a:lnTo>
                <a:close/>
              </a:path>
              <a:path w="1179830" h="4794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179830" h="479425">
                <a:moveTo>
                  <a:pt x="115443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54430" y="12700"/>
                </a:lnTo>
                <a:lnTo>
                  <a:pt x="1154430" y="25400"/>
                </a:lnTo>
                <a:close/>
              </a:path>
              <a:path w="1179830" h="479425">
                <a:moveTo>
                  <a:pt x="1154430" y="466674"/>
                </a:moveTo>
                <a:lnTo>
                  <a:pt x="1154430" y="12700"/>
                </a:lnTo>
                <a:lnTo>
                  <a:pt x="1167130" y="25400"/>
                </a:lnTo>
                <a:lnTo>
                  <a:pt x="1179830" y="25400"/>
                </a:lnTo>
                <a:lnTo>
                  <a:pt x="1179830" y="453974"/>
                </a:lnTo>
                <a:lnTo>
                  <a:pt x="1167130" y="453974"/>
                </a:lnTo>
                <a:lnTo>
                  <a:pt x="1154430" y="466674"/>
                </a:lnTo>
                <a:close/>
              </a:path>
              <a:path w="1179830" h="479425">
                <a:moveTo>
                  <a:pt x="1179830" y="25400"/>
                </a:moveTo>
                <a:lnTo>
                  <a:pt x="1167130" y="25400"/>
                </a:lnTo>
                <a:lnTo>
                  <a:pt x="1154430" y="12700"/>
                </a:lnTo>
                <a:lnTo>
                  <a:pt x="1179830" y="12700"/>
                </a:lnTo>
                <a:lnTo>
                  <a:pt x="1179830" y="25400"/>
                </a:lnTo>
                <a:close/>
              </a:path>
              <a:path w="1179830" h="479425">
                <a:moveTo>
                  <a:pt x="25400" y="466674"/>
                </a:moveTo>
                <a:lnTo>
                  <a:pt x="12700" y="453974"/>
                </a:lnTo>
                <a:lnTo>
                  <a:pt x="25400" y="453974"/>
                </a:lnTo>
                <a:lnTo>
                  <a:pt x="25400" y="466674"/>
                </a:lnTo>
                <a:close/>
              </a:path>
              <a:path w="1179830" h="479425">
                <a:moveTo>
                  <a:pt x="1154430" y="466674"/>
                </a:moveTo>
                <a:lnTo>
                  <a:pt x="25400" y="466674"/>
                </a:lnTo>
                <a:lnTo>
                  <a:pt x="25400" y="453974"/>
                </a:lnTo>
                <a:lnTo>
                  <a:pt x="1154430" y="453974"/>
                </a:lnTo>
                <a:lnTo>
                  <a:pt x="1154430" y="466674"/>
                </a:lnTo>
                <a:close/>
              </a:path>
              <a:path w="1179830" h="479425">
                <a:moveTo>
                  <a:pt x="1179830" y="466674"/>
                </a:moveTo>
                <a:lnTo>
                  <a:pt x="1154430" y="466674"/>
                </a:lnTo>
                <a:lnTo>
                  <a:pt x="1167130" y="453974"/>
                </a:lnTo>
                <a:lnTo>
                  <a:pt x="1179830" y="453974"/>
                </a:lnTo>
                <a:lnTo>
                  <a:pt x="1179830" y="4666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99514" y="3674541"/>
            <a:ext cx="7155180" cy="945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2169" algn="l"/>
              </a:tabLst>
            </a:pPr>
            <a:r>
              <a:rPr dirty="0" sz="2000" b="1">
                <a:latin typeface="华文楷体"/>
                <a:cs typeface="华文楷体"/>
              </a:rPr>
              <a:t>故：	</a:t>
            </a:r>
            <a:r>
              <a:rPr dirty="0" sz="2000" b="1" i="1">
                <a:latin typeface="Times New Roman"/>
                <a:cs typeface="Times New Roman"/>
              </a:rPr>
              <a:t>v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ωr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华文楷体"/>
                <a:cs typeface="华文楷体"/>
              </a:rPr>
              <a:t>在圆周运动中，线速度的大小等于角速度的大小与半径的乘积。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51347" y="2014727"/>
            <a:ext cx="2997707" cy="1918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</a:rPr>
              <a:t>高中物</a:t>
            </a:r>
            <a:r>
              <a:rPr dirty="0" sz="3000" spc="-5">
                <a:solidFill>
                  <a:srgbClr val="F1F1F1"/>
                </a:solidFill>
              </a:rPr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1064" y="988607"/>
            <a:ext cx="1958339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869" b="1" i="1">
                <a:solidFill>
                  <a:srgbClr val="00AFEF"/>
                </a:solidFill>
                <a:latin typeface="黑体"/>
                <a:cs typeface="黑体"/>
              </a:rPr>
              <a:t>匀速圆周运</a:t>
            </a:r>
            <a:r>
              <a:rPr dirty="0" sz="2500" spc="-110" b="1" i="1">
                <a:solidFill>
                  <a:srgbClr val="00AFEF"/>
                </a:solidFill>
                <a:latin typeface="黑体"/>
                <a:cs typeface="黑体"/>
              </a:rPr>
              <a:t>动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127" y="2269921"/>
            <a:ext cx="8173720" cy="838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匀速圆周运动：物体沿着圆周运动，并且线速度的大小处处相等的运动。</a:t>
            </a:r>
            <a:endParaRPr sz="2000">
              <a:latin typeface="华文楷体"/>
              <a:cs typeface="华文楷体"/>
            </a:endParaRPr>
          </a:p>
          <a:p>
            <a:pPr marL="808990" indent="-285750">
              <a:lnSpc>
                <a:spcPct val="100000"/>
              </a:lnSpc>
              <a:spcBef>
                <a:spcPts val="1595"/>
              </a:spcBef>
              <a:buFont typeface="Wingdings"/>
              <a:buChar char=""/>
              <a:tabLst>
                <a:tab pos="809625" algn="l"/>
              </a:tabLst>
            </a:pPr>
            <a:r>
              <a:rPr dirty="0" sz="2000" b="1">
                <a:latin typeface="华文楷体"/>
                <a:cs typeface="华文楷体"/>
              </a:rPr>
              <a:t>匀速圆周运动的线速度的大小不变，方向时刻改变。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807" y="3297059"/>
            <a:ext cx="362140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匀速圆周运动的角速度不变。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8725" y="1103579"/>
            <a:ext cx="2698274" cy="1014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78402" y="2226030"/>
            <a:ext cx="66717" cy="66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93739" y="2095538"/>
            <a:ext cx="120683" cy="120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87414" y="1237424"/>
            <a:ext cx="15532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01B5B"/>
                </a:solidFill>
                <a:latin typeface="华文楷体"/>
                <a:cs typeface="华文楷体"/>
              </a:rPr>
              <a:t>匀速圆周运动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7414" y="1542224"/>
            <a:ext cx="18078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01B5B"/>
                </a:solidFill>
                <a:latin typeface="华文楷体"/>
                <a:cs typeface="华文楷体"/>
              </a:rPr>
              <a:t>是匀速运动吗？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6740" y="1431036"/>
            <a:ext cx="516890" cy="925194"/>
          </a:xfrm>
          <a:custGeom>
            <a:avLst/>
            <a:gdLst/>
            <a:ahLst/>
            <a:cxnLst/>
            <a:rect l="l" t="t" r="r" b="b"/>
            <a:pathLst>
              <a:path w="516890" h="925194">
                <a:moveTo>
                  <a:pt x="390333" y="540072"/>
                </a:moveTo>
                <a:lnTo>
                  <a:pt x="390144" y="539495"/>
                </a:lnTo>
                <a:lnTo>
                  <a:pt x="77723" y="539495"/>
                </a:lnTo>
                <a:lnTo>
                  <a:pt x="47582" y="533722"/>
                </a:lnTo>
                <a:lnTo>
                  <a:pt x="22893" y="517155"/>
                </a:lnTo>
                <a:lnTo>
                  <a:pt x="6188" y="492327"/>
                </a:lnTo>
                <a:lnTo>
                  <a:pt x="0" y="461771"/>
                </a:lnTo>
                <a:lnTo>
                  <a:pt x="0" y="77723"/>
                </a:lnTo>
                <a:lnTo>
                  <a:pt x="6188" y="47702"/>
                </a:lnTo>
                <a:lnTo>
                  <a:pt x="22893" y="23050"/>
                </a:lnTo>
                <a:lnTo>
                  <a:pt x="47582" y="6304"/>
                </a:lnTo>
                <a:lnTo>
                  <a:pt x="77723" y="0"/>
                </a:lnTo>
                <a:lnTo>
                  <a:pt x="272796" y="0"/>
                </a:lnTo>
                <a:lnTo>
                  <a:pt x="391671" y="317"/>
                </a:lnTo>
                <a:lnTo>
                  <a:pt x="445236" y="23050"/>
                </a:lnTo>
                <a:lnTo>
                  <a:pt x="467868" y="77723"/>
                </a:lnTo>
                <a:lnTo>
                  <a:pt x="467868" y="461771"/>
                </a:lnTo>
                <a:lnTo>
                  <a:pt x="461877" y="492337"/>
                </a:lnTo>
                <a:lnTo>
                  <a:pt x="445231" y="517232"/>
                </a:lnTo>
                <a:lnTo>
                  <a:pt x="420463" y="533984"/>
                </a:lnTo>
                <a:lnTo>
                  <a:pt x="390333" y="540072"/>
                </a:lnTo>
                <a:close/>
              </a:path>
              <a:path w="516890" h="925194">
                <a:moveTo>
                  <a:pt x="391671" y="317"/>
                </a:moveTo>
                <a:lnTo>
                  <a:pt x="390105" y="317"/>
                </a:lnTo>
                <a:lnTo>
                  <a:pt x="390144" y="0"/>
                </a:lnTo>
                <a:lnTo>
                  <a:pt x="391671" y="317"/>
                </a:lnTo>
                <a:close/>
              </a:path>
              <a:path w="516890" h="925194">
                <a:moveTo>
                  <a:pt x="516635" y="925068"/>
                </a:moveTo>
                <a:lnTo>
                  <a:pt x="272796" y="539495"/>
                </a:lnTo>
                <a:lnTo>
                  <a:pt x="390144" y="539495"/>
                </a:lnTo>
                <a:lnTo>
                  <a:pt x="390105" y="540118"/>
                </a:lnTo>
                <a:lnTo>
                  <a:pt x="390348" y="540118"/>
                </a:lnTo>
                <a:lnTo>
                  <a:pt x="516635" y="925068"/>
                </a:lnTo>
                <a:close/>
              </a:path>
              <a:path w="516890" h="925194">
                <a:moveTo>
                  <a:pt x="390348" y="540118"/>
                </a:moveTo>
                <a:lnTo>
                  <a:pt x="390105" y="540118"/>
                </a:lnTo>
                <a:lnTo>
                  <a:pt x="390333" y="5400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0605" y="1425003"/>
            <a:ext cx="544830" cy="976630"/>
          </a:xfrm>
          <a:custGeom>
            <a:avLst/>
            <a:gdLst/>
            <a:ahLst/>
            <a:cxnLst/>
            <a:rect l="l" t="t" r="r" b="b"/>
            <a:pathLst>
              <a:path w="544830" h="976630">
                <a:moveTo>
                  <a:pt x="417322" y="2540"/>
                </a:moveTo>
                <a:lnTo>
                  <a:pt x="63169" y="2540"/>
                </a:lnTo>
                <a:lnTo>
                  <a:pt x="71399" y="0"/>
                </a:lnTo>
                <a:lnTo>
                  <a:pt x="409079" y="0"/>
                </a:lnTo>
                <a:lnTo>
                  <a:pt x="417322" y="2540"/>
                </a:lnTo>
                <a:close/>
              </a:path>
              <a:path w="544830" h="976630">
                <a:moveTo>
                  <a:pt x="290785" y="552450"/>
                </a:moveTo>
                <a:lnTo>
                  <a:pt x="279247" y="552450"/>
                </a:lnTo>
                <a:lnTo>
                  <a:pt x="273875" y="548640"/>
                </a:lnTo>
                <a:lnTo>
                  <a:pt x="59156" y="548640"/>
                </a:lnTo>
                <a:lnTo>
                  <a:pt x="55232" y="547370"/>
                </a:lnTo>
                <a:lnTo>
                  <a:pt x="51409" y="544830"/>
                </a:lnTo>
                <a:lnTo>
                  <a:pt x="47663" y="543560"/>
                </a:lnTo>
                <a:lnTo>
                  <a:pt x="19151" y="520700"/>
                </a:lnTo>
                <a:lnTo>
                  <a:pt x="16649" y="518160"/>
                </a:lnTo>
                <a:lnTo>
                  <a:pt x="14300" y="514350"/>
                </a:lnTo>
                <a:lnTo>
                  <a:pt x="12103" y="511810"/>
                </a:lnTo>
                <a:lnTo>
                  <a:pt x="10071" y="508000"/>
                </a:lnTo>
                <a:lnTo>
                  <a:pt x="0" y="472440"/>
                </a:lnTo>
                <a:lnTo>
                  <a:pt x="0" y="78740"/>
                </a:lnTo>
                <a:lnTo>
                  <a:pt x="12103" y="39370"/>
                </a:lnTo>
                <a:lnTo>
                  <a:pt x="14300" y="36830"/>
                </a:lnTo>
                <a:lnTo>
                  <a:pt x="16649" y="33020"/>
                </a:lnTo>
                <a:lnTo>
                  <a:pt x="19151" y="30480"/>
                </a:lnTo>
                <a:lnTo>
                  <a:pt x="21805" y="26670"/>
                </a:lnTo>
                <a:lnTo>
                  <a:pt x="24599" y="24130"/>
                </a:lnTo>
                <a:lnTo>
                  <a:pt x="44030" y="10160"/>
                </a:lnTo>
                <a:lnTo>
                  <a:pt x="47663" y="7620"/>
                </a:lnTo>
                <a:lnTo>
                  <a:pt x="55232" y="5080"/>
                </a:lnTo>
                <a:lnTo>
                  <a:pt x="59156" y="2540"/>
                </a:lnTo>
                <a:lnTo>
                  <a:pt x="421322" y="2540"/>
                </a:lnTo>
                <a:lnTo>
                  <a:pt x="425246" y="5080"/>
                </a:lnTo>
                <a:lnTo>
                  <a:pt x="432816" y="7620"/>
                </a:lnTo>
                <a:lnTo>
                  <a:pt x="436460" y="10160"/>
                </a:lnTo>
                <a:lnTo>
                  <a:pt x="439991" y="11430"/>
                </a:lnTo>
                <a:lnTo>
                  <a:pt x="441699" y="12700"/>
                </a:lnTo>
                <a:lnTo>
                  <a:pt x="73482" y="12700"/>
                </a:lnTo>
                <a:lnTo>
                  <a:pt x="69634" y="13970"/>
                </a:lnTo>
                <a:lnTo>
                  <a:pt x="66484" y="13970"/>
                </a:lnTo>
                <a:lnTo>
                  <a:pt x="62776" y="15240"/>
                </a:lnTo>
                <a:lnTo>
                  <a:pt x="63080" y="15240"/>
                </a:lnTo>
                <a:lnTo>
                  <a:pt x="59461" y="16510"/>
                </a:lnTo>
                <a:lnTo>
                  <a:pt x="59753" y="16510"/>
                </a:lnTo>
                <a:lnTo>
                  <a:pt x="56210" y="17780"/>
                </a:lnTo>
                <a:lnTo>
                  <a:pt x="56502" y="17780"/>
                </a:lnTo>
                <a:lnTo>
                  <a:pt x="53035" y="19050"/>
                </a:lnTo>
                <a:lnTo>
                  <a:pt x="53314" y="19050"/>
                </a:lnTo>
                <a:lnTo>
                  <a:pt x="49961" y="20320"/>
                </a:lnTo>
                <a:lnTo>
                  <a:pt x="50228" y="20320"/>
                </a:lnTo>
                <a:lnTo>
                  <a:pt x="46964" y="22860"/>
                </a:lnTo>
                <a:lnTo>
                  <a:pt x="47218" y="22860"/>
                </a:lnTo>
                <a:lnTo>
                  <a:pt x="44056" y="24130"/>
                </a:lnTo>
                <a:lnTo>
                  <a:pt x="44310" y="24130"/>
                </a:lnTo>
                <a:lnTo>
                  <a:pt x="41249" y="26670"/>
                </a:lnTo>
                <a:lnTo>
                  <a:pt x="41490" y="26670"/>
                </a:lnTo>
                <a:lnTo>
                  <a:pt x="38544" y="27940"/>
                </a:lnTo>
                <a:lnTo>
                  <a:pt x="38785" y="27940"/>
                </a:lnTo>
                <a:lnTo>
                  <a:pt x="35953" y="30480"/>
                </a:lnTo>
                <a:lnTo>
                  <a:pt x="36182" y="30480"/>
                </a:lnTo>
                <a:lnTo>
                  <a:pt x="33464" y="33020"/>
                </a:lnTo>
                <a:lnTo>
                  <a:pt x="33680" y="33020"/>
                </a:lnTo>
                <a:lnTo>
                  <a:pt x="31102" y="35560"/>
                </a:lnTo>
                <a:lnTo>
                  <a:pt x="31305" y="35560"/>
                </a:lnTo>
                <a:lnTo>
                  <a:pt x="28854" y="38100"/>
                </a:lnTo>
                <a:lnTo>
                  <a:pt x="29044" y="38100"/>
                </a:lnTo>
                <a:lnTo>
                  <a:pt x="26733" y="40640"/>
                </a:lnTo>
                <a:lnTo>
                  <a:pt x="26911" y="40640"/>
                </a:lnTo>
                <a:lnTo>
                  <a:pt x="24739" y="43180"/>
                </a:lnTo>
                <a:lnTo>
                  <a:pt x="24904" y="43180"/>
                </a:lnTo>
                <a:lnTo>
                  <a:pt x="22885" y="46990"/>
                </a:lnTo>
                <a:lnTo>
                  <a:pt x="23037" y="46990"/>
                </a:lnTo>
                <a:lnTo>
                  <a:pt x="21158" y="49530"/>
                </a:lnTo>
                <a:lnTo>
                  <a:pt x="21310" y="49530"/>
                </a:lnTo>
                <a:lnTo>
                  <a:pt x="20159" y="52070"/>
                </a:lnTo>
                <a:lnTo>
                  <a:pt x="19723" y="52070"/>
                </a:lnTo>
                <a:lnTo>
                  <a:pt x="18160" y="55880"/>
                </a:lnTo>
                <a:lnTo>
                  <a:pt x="17343" y="58420"/>
                </a:lnTo>
                <a:lnTo>
                  <a:pt x="16992" y="58420"/>
                </a:lnTo>
                <a:lnTo>
                  <a:pt x="15760" y="62230"/>
                </a:lnTo>
                <a:lnTo>
                  <a:pt x="14808" y="66040"/>
                </a:lnTo>
                <a:lnTo>
                  <a:pt x="14308" y="68580"/>
                </a:lnTo>
                <a:lnTo>
                  <a:pt x="14084" y="68580"/>
                </a:lnTo>
                <a:lnTo>
                  <a:pt x="13398" y="72390"/>
                </a:lnTo>
                <a:lnTo>
                  <a:pt x="12941" y="76200"/>
                </a:lnTo>
                <a:lnTo>
                  <a:pt x="12687" y="80010"/>
                </a:lnTo>
                <a:lnTo>
                  <a:pt x="12598" y="83820"/>
                </a:lnTo>
                <a:lnTo>
                  <a:pt x="12585" y="467360"/>
                </a:lnTo>
                <a:lnTo>
                  <a:pt x="12674" y="471170"/>
                </a:lnTo>
                <a:lnTo>
                  <a:pt x="12979" y="474980"/>
                </a:lnTo>
                <a:lnTo>
                  <a:pt x="13436" y="478790"/>
                </a:lnTo>
                <a:lnTo>
                  <a:pt x="14084" y="482600"/>
                </a:lnTo>
                <a:lnTo>
                  <a:pt x="14308" y="482600"/>
                </a:lnTo>
                <a:lnTo>
                  <a:pt x="14884" y="485140"/>
                </a:lnTo>
                <a:lnTo>
                  <a:pt x="15862" y="488950"/>
                </a:lnTo>
                <a:lnTo>
                  <a:pt x="16992" y="492760"/>
                </a:lnTo>
                <a:lnTo>
                  <a:pt x="17343" y="492760"/>
                </a:lnTo>
                <a:lnTo>
                  <a:pt x="18275" y="495300"/>
                </a:lnTo>
                <a:lnTo>
                  <a:pt x="19723" y="499110"/>
                </a:lnTo>
                <a:lnTo>
                  <a:pt x="20159" y="499110"/>
                </a:lnTo>
                <a:lnTo>
                  <a:pt x="21310" y="501650"/>
                </a:lnTo>
                <a:lnTo>
                  <a:pt x="21158" y="501650"/>
                </a:lnTo>
                <a:lnTo>
                  <a:pt x="23037" y="504190"/>
                </a:lnTo>
                <a:lnTo>
                  <a:pt x="22885" y="504190"/>
                </a:lnTo>
                <a:lnTo>
                  <a:pt x="24904" y="508000"/>
                </a:lnTo>
                <a:lnTo>
                  <a:pt x="24739" y="508000"/>
                </a:lnTo>
                <a:lnTo>
                  <a:pt x="26911" y="510540"/>
                </a:lnTo>
                <a:lnTo>
                  <a:pt x="26733" y="510540"/>
                </a:lnTo>
                <a:lnTo>
                  <a:pt x="29044" y="513080"/>
                </a:lnTo>
                <a:lnTo>
                  <a:pt x="28854" y="513080"/>
                </a:lnTo>
                <a:lnTo>
                  <a:pt x="31305" y="515620"/>
                </a:lnTo>
                <a:lnTo>
                  <a:pt x="31102" y="515620"/>
                </a:lnTo>
                <a:lnTo>
                  <a:pt x="33680" y="518160"/>
                </a:lnTo>
                <a:lnTo>
                  <a:pt x="33464" y="518160"/>
                </a:lnTo>
                <a:lnTo>
                  <a:pt x="36182" y="520700"/>
                </a:lnTo>
                <a:lnTo>
                  <a:pt x="35953" y="520700"/>
                </a:lnTo>
                <a:lnTo>
                  <a:pt x="38785" y="523240"/>
                </a:lnTo>
                <a:lnTo>
                  <a:pt x="38544" y="523240"/>
                </a:lnTo>
                <a:lnTo>
                  <a:pt x="41490" y="524510"/>
                </a:lnTo>
                <a:lnTo>
                  <a:pt x="41249" y="524510"/>
                </a:lnTo>
                <a:lnTo>
                  <a:pt x="44310" y="527050"/>
                </a:lnTo>
                <a:lnTo>
                  <a:pt x="44056" y="527050"/>
                </a:lnTo>
                <a:lnTo>
                  <a:pt x="47218" y="528320"/>
                </a:lnTo>
                <a:lnTo>
                  <a:pt x="46964" y="528320"/>
                </a:lnTo>
                <a:lnTo>
                  <a:pt x="50228" y="530860"/>
                </a:lnTo>
                <a:lnTo>
                  <a:pt x="49961" y="530860"/>
                </a:lnTo>
                <a:lnTo>
                  <a:pt x="53314" y="532130"/>
                </a:lnTo>
                <a:lnTo>
                  <a:pt x="53035" y="532130"/>
                </a:lnTo>
                <a:lnTo>
                  <a:pt x="56502" y="533400"/>
                </a:lnTo>
                <a:lnTo>
                  <a:pt x="56210" y="533400"/>
                </a:lnTo>
                <a:lnTo>
                  <a:pt x="59753" y="534670"/>
                </a:lnTo>
                <a:lnTo>
                  <a:pt x="59461" y="534670"/>
                </a:lnTo>
                <a:lnTo>
                  <a:pt x="63080" y="535940"/>
                </a:lnTo>
                <a:lnTo>
                  <a:pt x="62776" y="535940"/>
                </a:lnTo>
                <a:lnTo>
                  <a:pt x="66484" y="537210"/>
                </a:lnTo>
                <a:lnTo>
                  <a:pt x="69634" y="537210"/>
                </a:lnTo>
                <a:lnTo>
                  <a:pt x="73482" y="538480"/>
                </a:lnTo>
                <a:lnTo>
                  <a:pt x="80390" y="538480"/>
                </a:lnTo>
                <a:lnTo>
                  <a:pt x="84404" y="539750"/>
                </a:lnTo>
                <a:lnTo>
                  <a:pt x="282740" y="539750"/>
                </a:lnTo>
                <a:lnTo>
                  <a:pt x="290785" y="552450"/>
                </a:lnTo>
                <a:close/>
              </a:path>
              <a:path w="544830" h="976630">
                <a:moveTo>
                  <a:pt x="460895" y="53340"/>
                </a:moveTo>
                <a:lnTo>
                  <a:pt x="459181" y="49530"/>
                </a:lnTo>
                <a:lnTo>
                  <a:pt x="459320" y="49530"/>
                </a:lnTo>
                <a:lnTo>
                  <a:pt x="457441" y="46990"/>
                </a:lnTo>
                <a:lnTo>
                  <a:pt x="457606" y="46990"/>
                </a:lnTo>
                <a:lnTo>
                  <a:pt x="455574" y="43180"/>
                </a:lnTo>
                <a:lnTo>
                  <a:pt x="455752" y="43180"/>
                </a:lnTo>
                <a:lnTo>
                  <a:pt x="453567" y="40640"/>
                </a:lnTo>
                <a:lnTo>
                  <a:pt x="453758" y="40640"/>
                </a:lnTo>
                <a:lnTo>
                  <a:pt x="451434" y="38100"/>
                </a:lnTo>
                <a:lnTo>
                  <a:pt x="451637" y="38100"/>
                </a:lnTo>
                <a:lnTo>
                  <a:pt x="449186" y="35560"/>
                </a:lnTo>
                <a:lnTo>
                  <a:pt x="449389" y="35560"/>
                </a:lnTo>
                <a:lnTo>
                  <a:pt x="446798" y="33020"/>
                </a:lnTo>
                <a:lnTo>
                  <a:pt x="447014" y="33020"/>
                </a:lnTo>
                <a:lnTo>
                  <a:pt x="444309" y="30480"/>
                </a:lnTo>
                <a:lnTo>
                  <a:pt x="444538" y="30480"/>
                </a:lnTo>
                <a:lnTo>
                  <a:pt x="441706" y="27940"/>
                </a:lnTo>
                <a:lnTo>
                  <a:pt x="441934" y="27940"/>
                </a:lnTo>
                <a:lnTo>
                  <a:pt x="438988" y="26670"/>
                </a:lnTo>
                <a:lnTo>
                  <a:pt x="439229" y="26670"/>
                </a:lnTo>
                <a:lnTo>
                  <a:pt x="436168" y="24130"/>
                </a:lnTo>
                <a:lnTo>
                  <a:pt x="436422" y="24130"/>
                </a:lnTo>
                <a:lnTo>
                  <a:pt x="433260" y="22860"/>
                </a:lnTo>
                <a:lnTo>
                  <a:pt x="433527" y="22860"/>
                </a:lnTo>
                <a:lnTo>
                  <a:pt x="430263" y="20320"/>
                </a:lnTo>
                <a:lnTo>
                  <a:pt x="430530" y="20320"/>
                </a:lnTo>
                <a:lnTo>
                  <a:pt x="427164" y="19050"/>
                </a:lnTo>
                <a:lnTo>
                  <a:pt x="427443" y="19050"/>
                </a:lnTo>
                <a:lnTo>
                  <a:pt x="423989" y="17780"/>
                </a:lnTo>
                <a:lnTo>
                  <a:pt x="424281" y="17780"/>
                </a:lnTo>
                <a:lnTo>
                  <a:pt x="420738" y="16510"/>
                </a:lnTo>
                <a:lnTo>
                  <a:pt x="421030" y="16510"/>
                </a:lnTo>
                <a:lnTo>
                  <a:pt x="417410" y="15240"/>
                </a:lnTo>
                <a:lnTo>
                  <a:pt x="417703" y="15240"/>
                </a:lnTo>
                <a:lnTo>
                  <a:pt x="414007" y="13970"/>
                </a:lnTo>
                <a:lnTo>
                  <a:pt x="410844" y="13970"/>
                </a:lnTo>
                <a:lnTo>
                  <a:pt x="407009" y="12700"/>
                </a:lnTo>
                <a:lnTo>
                  <a:pt x="441699" y="12700"/>
                </a:lnTo>
                <a:lnTo>
                  <a:pt x="443407" y="13970"/>
                </a:lnTo>
                <a:lnTo>
                  <a:pt x="461327" y="30480"/>
                </a:lnTo>
                <a:lnTo>
                  <a:pt x="463829" y="33020"/>
                </a:lnTo>
                <a:lnTo>
                  <a:pt x="466191" y="36830"/>
                </a:lnTo>
                <a:lnTo>
                  <a:pt x="468375" y="39370"/>
                </a:lnTo>
                <a:lnTo>
                  <a:pt x="470408" y="43180"/>
                </a:lnTo>
                <a:lnTo>
                  <a:pt x="472274" y="46990"/>
                </a:lnTo>
                <a:lnTo>
                  <a:pt x="473964" y="50800"/>
                </a:lnTo>
                <a:lnTo>
                  <a:pt x="474467" y="52070"/>
                </a:lnTo>
                <a:lnTo>
                  <a:pt x="460768" y="52070"/>
                </a:lnTo>
                <a:lnTo>
                  <a:pt x="460895" y="53340"/>
                </a:lnTo>
                <a:close/>
              </a:path>
              <a:path w="544830" h="976630">
                <a:moveTo>
                  <a:pt x="19583" y="53340"/>
                </a:moveTo>
                <a:lnTo>
                  <a:pt x="19723" y="52070"/>
                </a:lnTo>
                <a:lnTo>
                  <a:pt x="20159" y="52070"/>
                </a:lnTo>
                <a:lnTo>
                  <a:pt x="19583" y="53340"/>
                </a:lnTo>
                <a:close/>
              </a:path>
              <a:path w="544830" h="976630">
                <a:moveTo>
                  <a:pt x="463600" y="59690"/>
                </a:moveTo>
                <a:lnTo>
                  <a:pt x="462203" y="55880"/>
                </a:lnTo>
                <a:lnTo>
                  <a:pt x="460768" y="52070"/>
                </a:lnTo>
                <a:lnTo>
                  <a:pt x="474467" y="52070"/>
                </a:lnTo>
                <a:lnTo>
                  <a:pt x="475475" y="54610"/>
                </a:lnTo>
                <a:lnTo>
                  <a:pt x="476796" y="58420"/>
                </a:lnTo>
                <a:lnTo>
                  <a:pt x="463499" y="58420"/>
                </a:lnTo>
                <a:lnTo>
                  <a:pt x="463600" y="59690"/>
                </a:lnTo>
                <a:close/>
              </a:path>
              <a:path w="544830" h="976630">
                <a:moveTo>
                  <a:pt x="16878" y="59690"/>
                </a:moveTo>
                <a:lnTo>
                  <a:pt x="16992" y="58420"/>
                </a:lnTo>
                <a:lnTo>
                  <a:pt x="17343" y="58420"/>
                </a:lnTo>
                <a:lnTo>
                  <a:pt x="16878" y="59690"/>
                </a:lnTo>
                <a:close/>
              </a:path>
              <a:path w="544830" h="976630">
                <a:moveTo>
                  <a:pt x="466471" y="69850"/>
                </a:moveTo>
                <a:lnTo>
                  <a:pt x="465594" y="66040"/>
                </a:lnTo>
                <a:lnTo>
                  <a:pt x="464629" y="62230"/>
                </a:lnTo>
                <a:lnTo>
                  <a:pt x="463499" y="58420"/>
                </a:lnTo>
                <a:lnTo>
                  <a:pt x="476796" y="58420"/>
                </a:lnTo>
                <a:lnTo>
                  <a:pt x="477939" y="62230"/>
                </a:lnTo>
                <a:lnTo>
                  <a:pt x="479128" y="68580"/>
                </a:lnTo>
                <a:lnTo>
                  <a:pt x="466407" y="68580"/>
                </a:lnTo>
                <a:lnTo>
                  <a:pt x="466471" y="69850"/>
                </a:lnTo>
                <a:close/>
              </a:path>
              <a:path w="544830" h="976630">
                <a:moveTo>
                  <a:pt x="14020" y="69850"/>
                </a:moveTo>
                <a:lnTo>
                  <a:pt x="14084" y="68580"/>
                </a:lnTo>
                <a:lnTo>
                  <a:pt x="14308" y="68580"/>
                </a:lnTo>
                <a:lnTo>
                  <a:pt x="14020" y="69850"/>
                </a:lnTo>
                <a:close/>
              </a:path>
              <a:path w="544830" h="976630">
                <a:moveTo>
                  <a:pt x="479253" y="482600"/>
                </a:moveTo>
                <a:lnTo>
                  <a:pt x="466407" y="482600"/>
                </a:lnTo>
                <a:lnTo>
                  <a:pt x="467093" y="478790"/>
                </a:lnTo>
                <a:lnTo>
                  <a:pt x="467537" y="474980"/>
                </a:lnTo>
                <a:lnTo>
                  <a:pt x="467804" y="471170"/>
                </a:lnTo>
                <a:lnTo>
                  <a:pt x="467791" y="80010"/>
                </a:lnTo>
                <a:lnTo>
                  <a:pt x="467512" y="76200"/>
                </a:lnTo>
                <a:lnTo>
                  <a:pt x="467042" y="72390"/>
                </a:lnTo>
                <a:lnTo>
                  <a:pt x="466407" y="68580"/>
                </a:lnTo>
                <a:lnTo>
                  <a:pt x="479128" y="68580"/>
                </a:lnTo>
                <a:lnTo>
                  <a:pt x="479628" y="71120"/>
                </a:lnTo>
                <a:lnTo>
                  <a:pt x="480161" y="74930"/>
                </a:lnTo>
                <a:lnTo>
                  <a:pt x="480491" y="78740"/>
                </a:lnTo>
                <a:lnTo>
                  <a:pt x="480491" y="472440"/>
                </a:lnTo>
                <a:lnTo>
                  <a:pt x="480161" y="476250"/>
                </a:lnTo>
                <a:lnTo>
                  <a:pt x="479253" y="482600"/>
                </a:lnTo>
                <a:close/>
              </a:path>
              <a:path w="544830" h="976630">
                <a:moveTo>
                  <a:pt x="14308" y="482600"/>
                </a:moveTo>
                <a:lnTo>
                  <a:pt x="14084" y="482600"/>
                </a:lnTo>
                <a:lnTo>
                  <a:pt x="14020" y="481330"/>
                </a:lnTo>
                <a:lnTo>
                  <a:pt x="14308" y="482600"/>
                </a:lnTo>
                <a:close/>
              </a:path>
              <a:path w="544830" h="976630">
                <a:moveTo>
                  <a:pt x="476796" y="492760"/>
                </a:moveTo>
                <a:lnTo>
                  <a:pt x="463499" y="492760"/>
                </a:lnTo>
                <a:lnTo>
                  <a:pt x="464718" y="488950"/>
                </a:lnTo>
                <a:lnTo>
                  <a:pt x="465683" y="485140"/>
                </a:lnTo>
                <a:lnTo>
                  <a:pt x="466471" y="481330"/>
                </a:lnTo>
                <a:lnTo>
                  <a:pt x="466407" y="482600"/>
                </a:lnTo>
                <a:lnTo>
                  <a:pt x="479253" y="482600"/>
                </a:lnTo>
                <a:lnTo>
                  <a:pt x="478878" y="485140"/>
                </a:lnTo>
                <a:lnTo>
                  <a:pt x="477939" y="488950"/>
                </a:lnTo>
                <a:lnTo>
                  <a:pt x="476796" y="492760"/>
                </a:lnTo>
                <a:close/>
              </a:path>
              <a:path w="544830" h="976630">
                <a:moveTo>
                  <a:pt x="17343" y="492760"/>
                </a:moveTo>
                <a:lnTo>
                  <a:pt x="16992" y="492760"/>
                </a:lnTo>
                <a:lnTo>
                  <a:pt x="16878" y="491490"/>
                </a:lnTo>
                <a:lnTo>
                  <a:pt x="17343" y="492760"/>
                </a:lnTo>
                <a:close/>
              </a:path>
              <a:path w="544830" h="976630">
                <a:moveTo>
                  <a:pt x="474467" y="499110"/>
                </a:moveTo>
                <a:lnTo>
                  <a:pt x="460768" y="499110"/>
                </a:lnTo>
                <a:lnTo>
                  <a:pt x="462330" y="495300"/>
                </a:lnTo>
                <a:lnTo>
                  <a:pt x="463600" y="491490"/>
                </a:lnTo>
                <a:lnTo>
                  <a:pt x="463499" y="492760"/>
                </a:lnTo>
                <a:lnTo>
                  <a:pt x="476796" y="492760"/>
                </a:lnTo>
                <a:lnTo>
                  <a:pt x="475475" y="496570"/>
                </a:lnTo>
                <a:lnTo>
                  <a:pt x="474467" y="499110"/>
                </a:lnTo>
                <a:close/>
              </a:path>
              <a:path w="544830" h="976630">
                <a:moveTo>
                  <a:pt x="20159" y="499110"/>
                </a:moveTo>
                <a:lnTo>
                  <a:pt x="19723" y="499110"/>
                </a:lnTo>
                <a:lnTo>
                  <a:pt x="19583" y="497840"/>
                </a:lnTo>
                <a:lnTo>
                  <a:pt x="20159" y="499110"/>
                </a:lnTo>
                <a:close/>
              </a:path>
              <a:path w="544830" h="976630">
                <a:moveTo>
                  <a:pt x="544499" y="976630"/>
                </a:moveTo>
                <a:lnTo>
                  <a:pt x="544309" y="976630"/>
                </a:lnTo>
                <a:lnTo>
                  <a:pt x="516943" y="933321"/>
                </a:lnTo>
                <a:lnTo>
                  <a:pt x="528116" y="927100"/>
                </a:lnTo>
                <a:lnTo>
                  <a:pt x="500120" y="882905"/>
                </a:lnTo>
                <a:lnTo>
                  <a:pt x="387477" y="539750"/>
                </a:lnTo>
                <a:lnTo>
                  <a:pt x="396087" y="539750"/>
                </a:lnTo>
                <a:lnTo>
                  <a:pt x="400100" y="538480"/>
                </a:lnTo>
                <a:lnTo>
                  <a:pt x="407009" y="538480"/>
                </a:lnTo>
                <a:lnTo>
                  <a:pt x="410844" y="537210"/>
                </a:lnTo>
                <a:lnTo>
                  <a:pt x="414007" y="537210"/>
                </a:lnTo>
                <a:lnTo>
                  <a:pt x="417703" y="535940"/>
                </a:lnTo>
                <a:lnTo>
                  <a:pt x="417410" y="535940"/>
                </a:lnTo>
                <a:lnTo>
                  <a:pt x="421030" y="534670"/>
                </a:lnTo>
                <a:lnTo>
                  <a:pt x="420738" y="534670"/>
                </a:lnTo>
                <a:lnTo>
                  <a:pt x="424281" y="533400"/>
                </a:lnTo>
                <a:lnTo>
                  <a:pt x="423989" y="533400"/>
                </a:lnTo>
                <a:lnTo>
                  <a:pt x="427443" y="532130"/>
                </a:lnTo>
                <a:lnTo>
                  <a:pt x="427164" y="532130"/>
                </a:lnTo>
                <a:lnTo>
                  <a:pt x="430530" y="530860"/>
                </a:lnTo>
                <a:lnTo>
                  <a:pt x="430263" y="530860"/>
                </a:lnTo>
                <a:lnTo>
                  <a:pt x="433527" y="528320"/>
                </a:lnTo>
                <a:lnTo>
                  <a:pt x="433260" y="528320"/>
                </a:lnTo>
                <a:lnTo>
                  <a:pt x="436422" y="527050"/>
                </a:lnTo>
                <a:lnTo>
                  <a:pt x="436168" y="527050"/>
                </a:lnTo>
                <a:lnTo>
                  <a:pt x="439229" y="524510"/>
                </a:lnTo>
                <a:lnTo>
                  <a:pt x="438988" y="524510"/>
                </a:lnTo>
                <a:lnTo>
                  <a:pt x="441934" y="523240"/>
                </a:lnTo>
                <a:lnTo>
                  <a:pt x="441706" y="523240"/>
                </a:lnTo>
                <a:lnTo>
                  <a:pt x="444538" y="520700"/>
                </a:lnTo>
                <a:lnTo>
                  <a:pt x="444309" y="520700"/>
                </a:lnTo>
                <a:lnTo>
                  <a:pt x="447014" y="518160"/>
                </a:lnTo>
                <a:lnTo>
                  <a:pt x="446798" y="518160"/>
                </a:lnTo>
                <a:lnTo>
                  <a:pt x="449389" y="515620"/>
                </a:lnTo>
                <a:lnTo>
                  <a:pt x="449186" y="515620"/>
                </a:lnTo>
                <a:lnTo>
                  <a:pt x="451637" y="513080"/>
                </a:lnTo>
                <a:lnTo>
                  <a:pt x="451434" y="513080"/>
                </a:lnTo>
                <a:lnTo>
                  <a:pt x="453758" y="510540"/>
                </a:lnTo>
                <a:lnTo>
                  <a:pt x="453567" y="510540"/>
                </a:lnTo>
                <a:lnTo>
                  <a:pt x="455752" y="508000"/>
                </a:lnTo>
                <a:lnTo>
                  <a:pt x="455574" y="508000"/>
                </a:lnTo>
                <a:lnTo>
                  <a:pt x="457606" y="504190"/>
                </a:lnTo>
                <a:lnTo>
                  <a:pt x="457441" y="504190"/>
                </a:lnTo>
                <a:lnTo>
                  <a:pt x="459320" y="501650"/>
                </a:lnTo>
                <a:lnTo>
                  <a:pt x="459181" y="501650"/>
                </a:lnTo>
                <a:lnTo>
                  <a:pt x="460895" y="497840"/>
                </a:lnTo>
                <a:lnTo>
                  <a:pt x="460768" y="499110"/>
                </a:lnTo>
                <a:lnTo>
                  <a:pt x="474467" y="499110"/>
                </a:lnTo>
                <a:lnTo>
                  <a:pt x="466191" y="514350"/>
                </a:lnTo>
                <a:lnTo>
                  <a:pt x="463829" y="518160"/>
                </a:lnTo>
                <a:lnTo>
                  <a:pt x="461327" y="520700"/>
                </a:lnTo>
                <a:lnTo>
                  <a:pt x="458685" y="524510"/>
                </a:lnTo>
                <a:lnTo>
                  <a:pt x="455891" y="527050"/>
                </a:lnTo>
                <a:lnTo>
                  <a:pt x="432816" y="543560"/>
                </a:lnTo>
                <a:lnTo>
                  <a:pt x="402272" y="543560"/>
                </a:lnTo>
                <a:lnTo>
                  <a:pt x="396240" y="552450"/>
                </a:lnTo>
                <a:lnTo>
                  <a:pt x="405192" y="552450"/>
                </a:lnTo>
                <a:lnTo>
                  <a:pt x="544499" y="976630"/>
                </a:lnTo>
                <a:close/>
              </a:path>
              <a:path w="544830" h="976630">
                <a:moveTo>
                  <a:pt x="396328" y="552450"/>
                </a:moveTo>
                <a:lnTo>
                  <a:pt x="402272" y="543560"/>
                </a:lnTo>
                <a:lnTo>
                  <a:pt x="404775" y="551180"/>
                </a:lnTo>
                <a:lnTo>
                  <a:pt x="400583" y="551180"/>
                </a:lnTo>
                <a:lnTo>
                  <a:pt x="396328" y="552450"/>
                </a:lnTo>
                <a:close/>
              </a:path>
              <a:path w="544830" h="976630">
                <a:moveTo>
                  <a:pt x="409079" y="551180"/>
                </a:moveTo>
                <a:lnTo>
                  <a:pt x="404775" y="551180"/>
                </a:lnTo>
                <a:lnTo>
                  <a:pt x="402272" y="543560"/>
                </a:lnTo>
                <a:lnTo>
                  <a:pt x="432816" y="543560"/>
                </a:lnTo>
                <a:lnTo>
                  <a:pt x="429082" y="544830"/>
                </a:lnTo>
                <a:lnTo>
                  <a:pt x="425246" y="547370"/>
                </a:lnTo>
                <a:lnTo>
                  <a:pt x="421322" y="548640"/>
                </a:lnTo>
                <a:lnTo>
                  <a:pt x="417322" y="548640"/>
                </a:lnTo>
                <a:lnTo>
                  <a:pt x="409079" y="551180"/>
                </a:lnTo>
                <a:close/>
              </a:path>
              <a:path w="544830" h="976630">
                <a:moveTo>
                  <a:pt x="276282" y="552450"/>
                </a:moveTo>
                <a:lnTo>
                  <a:pt x="84162" y="552450"/>
                </a:lnTo>
                <a:lnTo>
                  <a:pt x="79908" y="551180"/>
                </a:lnTo>
                <a:lnTo>
                  <a:pt x="71399" y="551180"/>
                </a:lnTo>
                <a:lnTo>
                  <a:pt x="63169" y="548640"/>
                </a:lnTo>
                <a:lnTo>
                  <a:pt x="273875" y="548640"/>
                </a:lnTo>
                <a:lnTo>
                  <a:pt x="276282" y="552450"/>
                </a:lnTo>
                <a:close/>
              </a:path>
              <a:path w="544830" h="976630">
                <a:moveTo>
                  <a:pt x="516373" y="932419"/>
                </a:moveTo>
                <a:lnTo>
                  <a:pt x="273875" y="548640"/>
                </a:lnTo>
                <a:lnTo>
                  <a:pt x="279247" y="552450"/>
                </a:lnTo>
                <a:lnTo>
                  <a:pt x="290785" y="552450"/>
                </a:lnTo>
                <a:lnTo>
                  <a:pt x="500120" y="882905"/>
                </a:lnTo>
                <a:lnTo>
                  <a:pt x="516373" y="932419"/>
                </a:lnTo>
                <a:close/>
              </a:path>
              <a:path w="544830" h="976630">
                <a:moveTo>
                  <a:pt x="405192" y="552450"/>
                </a:moveTo>
                <a:lnTo>
                  <a:pt x="396328" y="552450"/>
                </a:lnTo>
                <a:lnTo>
                  <a:pt x="400583" y="551180"/>
                </a:lnTo>
                <a:lnTo>
                  <a:pt x="404775" y="551180"/>
                </a:lnTo>
                <a:lnTo>
                  <a:pt x="405192" y="552450"/>
                </a:lnTo>
                <a:close/>
              </a:path>
              <a:path w="544830" h="976630">
                <a:moveTo>
                  <a:pt x="516943" y="933321"/>
                </a:moveTo>
                <a:lnTo>
                  <a:pt x="516373" y="932419"/>
                </a:lnTo>
                <a:lnTo>
                  <a:pt x="500120" y="882905"/>
                </a:lnTo>
                <a:lnTo>
                  <a:pt x="528116" y="927100"/>
                </a:lnTo>
                <a:lnTo>
                  <a:pt x="516943" y="933321"/>
                </a:lnTo>
                <a:close/>
              </a:path>
              <a:path w="544830" h="976630">
                <a:moveTo>
                  <a:pt x="516712" y="933450"/>
                </a:moveTo>
                <a:lnTo>
                  <a:pt x="516373" y="932419"/>
                </a:lnTo>
                <a:lnTo>
                  <a:pt x="516943" y="933321"/>
                </a:lnTo>
                <a:lnTo>
                  <a:pt x="516712" y="93345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3955" y="150996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55894" y="3230130"/>
            <a:ext cx="1475270" cy="1699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848106" y="3093491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6A05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5877" y="3678580"/>
            <a:ext cx="454659" cy="80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559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FF"/>
                </a:solidFill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004D68"/>
                </a:solidFill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4363" y="2987243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00AF5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2025-04-17T10:25:53Z</dcterms:created>
  <dcterms:modified xsi:type="dcterms:W3CDTF">2025-04-17T10:25:53Z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