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92400" y="3522129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 h="0">
                <a:moveTo>
                  <a:pt x="0" y="0"/>
                </a:moveTo>
                <a:lnTo>
                  <a:pt x="681567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1554" y="2137321"/>
            <a:ext cx="508889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BE90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2156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7543" y="1411757"/>
            <a:ext cx="9236913" cy="399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BE9000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11421" y="3228454"/>
            <a:ext cx="6376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00" b="1">
                <a:solidFill>
                  <a:srgbClr val="E1EFD9"/>
                </a:solidFill>
                <a:latin typeface="微软雅黑"/>
                <a:cs typeface="微软雅黑"/>
              </a:rPr>
              <a:t>生活中的圆周运动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（</a:t>
            </a:r>
            <a:r>
              <a:rPr dirty="0" sz="2400" spc="-13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第</a:t>
            </a:r>
            <a:r>
              <a:rPr dirty="0" sz="2400" spc="-13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2</a:t>
            </a:r>
            <a:r>
              <a:rPr dirty="0" sz="2400" spc="-13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课</a:t>
            </a:r>
            <a:r>
              <a:rPr dirty="0" sz="2400" spc="-13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时</a:t>
            </a:r>
            <a:r>
              <a:rPr dirty="0" sz="2400" spc="-13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36912" y="2316784"/>
            <a:ext cx="53594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0065" algn="l"/>
                <a:tab pos="4126865" algn="l"/>
              </a:tabLst>
            </a:pPr>
            <a:r>
              <a:rPr dirty="0" sz="2400" b="0" i="0">
                <a:solidFill>
                  <a:srgbClr val="FFF1CC"/>
                </a:solidFill>
                <a:latin typeface="黑体"/>
                <a:cs typeface="黑体"/>
              </a:rPr>
              <a:t>人教版高中物理必修2	第六章	圆周运动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8429" y="4807102"/>
            <a:ext cx="369824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主讲人：赵艳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红</a:t>
            </a:r>
            <a:endParaRPr sz="2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5475" algn="l"/>
              </a:tabLst>
            </a:pP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7623" y="5024628"/>
            <a:ext cx="7645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对航天器（质点）：绕地球做圆周运动重力提供向心力：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433" y="5751067"/>
            <a:ext cx="1854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由此可以得出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943832" y="1277023"/>
            <a:ext cx="36836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航天器中的失重现</a:t>
            </a:r>
            <a:r>
              <a:rPr dirty="0" sz="3200" spc="5">
                <a:latin typeface="黑体"/>
                <a:cs typeface="黑体"/>
              </a:rPr>
              <a:t>象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2187" y="2689860"/>
            <a:ext cx="4229100" cy="1859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57700" y="2231135"/>
            <a:ext cx="4736592" cy="2572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292083" y="2938272"/>
            <a:ext cx="260603" cy="266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00798" y="3057855"/>
            <a:ext cx="1612900" cy="1282065"/>
          </a:xfrm>
          <a:custGeom>
            <a:avLst/>
            <a:gdLst/>
            <a:ahLst/>
            <a:cxnLst/>
            <a:rect l="l" t="t" r="r" b="b"/>
            <a:pathLst>
              <a:path w="1612900" h="1282064">
                <a:moveTo>
                  <a:pt x="15760" y="1282064"/>
                </a:moveTo>
                <a:lnTo>
                  <a:pt x="0" y="1262138"/>
                </a:lnTo>
                <a:lnTo>
                  <a:pt x="1596986" y="0"/>
                </a:lnTo>
                <a:lnTo>
                  <a:pt x="1612734" y="19926"/>
                </a:lnTo>
                <a:lnTo>
                  <a:pt x="15760" y="1282064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41426" y="2342807"/>
            <a:ext cx="1667510" cy="2298700"/>
          </a:xfrm>
          <a:custGeom>
            <a:avLst/>
            <a:gdLst/>
            <a:ahLst/>
            <a:cxnLst/>
            <a:rect l="l" t="t" r="r" b="b"/>
            <a:pathLst>
              <a:path w="1667509" h="2298700">
                <a:moveTo>
                  <a:pt x="90766" y="12700"/>
                </a:moveTo>
                <a:lnTo>
                  <a:pt x="22618" y="12700"/>
                </a:lnTo>
                <a:lnTo>
                  <a:pt x="0" y="0"/>
                </a:lnTo>
                <a:lnTo>
                  <a:pt x="68338" y="0"/>
                </a:lnTo>
                <a:lnTo>
                  <a:pt x="90766" y="12700"/>
                </a:lnTo>
                <a:close/>
              </a:path>
              <a:path w="1667509" h="2298700">
                <a:moveTo>
                  <a:pt x="179616" y="25400"/>
                </a:moveTo>
                <a:lnTo>
                  <a:pt x="134238" y="25400"/>
                </a:lnTo>
                <a:lnTo>
                  <a:pt x="112026" y="12700"/>
                </a:lnTo>
                <a:lnTo>
                  <a:pt x="157530" y="12700"/>
                </a:lnTo>
                <a:lnTo>
                  <a:pt x="179616" y="25400"/>
                </a:lnTo>
                <a:close/>
              </a:path>
              <a:path w="1667509" h="2298700">
                <a:moveTo>
                  <a:pt x="245287" y="38100"/>
                </a:moveTo>
                <a:lnTo>
                  <a:pt x="200164" y="38100"/>
                </a:lnTo>
                <a:lnTo>
                  <a:pt x="178231" y="25400"/>
                </a:lnTo>
                <a:lnTo>
                  <a:pt x="223494" y="25400"/>
                </a:lnTo>
                <a:lnTo>
                  <a:pt x="245287" y="38100"/>
                </a:lnTo>
                <a:close/>
              </a:path>
              <a:path w="1667509" h="2298700">
                <a:moveTo>
                  <a:pt x="310108" y="50800"/>
                </a:moveTo>
                <a:lnTo>
                  <a:pt x="265264" y="50800"/>
                </a:lnTo>
                <a:lnTo>
                  <a:pt x="243611" y="38100"/>
                </a:lnTo>
                <a:lnTo>
                  <a:pt x="288607" y="38100"/>
                </a:lnTo>
                <a:lnTo>
                  <a:pt x="310108" y="50800"/>
                </a:lnTo>
                <a:close/>
              </a:path>
              <a:path w="1667509" h="2298700">
                <a:moveTo>
                  <a:pt x="352805" y="63500"/>
                </a:moveTo>
                <a:lnTo>
                  <a:pt x="329488" y="63500"/>
                </a:lnTo>
                <a:lnTo>
                  <a:pt x="308140" y="50800"/>
                </a:lnTo>
                <a:lnTo>
                  <a:pt x="331508" y="50800"/>
                </a:lnTo>
                <a:lnTo>
                  <a:pt x="352805" y="63500"/>
                </a:lnTo>
                <a:close/>
              </a:path>
              <a:path w="1667509" h="2298700">
                <a:moveTo>
                  <a:pt x="395084" y="76200"/>
                </a:moveTo>
                <a:lnTo>
                  <a:pt x="371792" y="76200"/>
                </a:lnTo>
                <a:lnTo>
                  <a:pt x="350647" y="63500"/>
                </a:lnTo>
                <a:lnTo>
                  <a:pt x="374002" y="63500"/>
                </a:lnTo>
                <a:lnTo>
                  <a:pt x="395084" y="76200"/>
                </a:lnTo>
                <a:close/>
              </a:path>
              <a:path w="1667509" h="2298700">
                <a:moveTo>
                  <a:pt x="457682" y="101600"/>
                </a:moveTo>
                <a:lnTo>
                  <a:pt x="434441" y="101600"/>
                </a:lnTo>
                <a:lnTo>
                  <a:pt x="413613" y="88900"/>
                </a:lnTo>
                <a:lnTo>
                  <a:pt x="392734" y="76200"/>
                </a:lnTo>
                <a:lnTo>
                  <a:pt x="416064" y="76200"/>
                </a:lnTo>
                <a:lnTo>
                  <a:pt x="457682" y="101600"/>
                </a:lnTo>
                <a:close/>
              </a:path>
              <a:path w="1667509" h="2298700">
                <a:moveTo>
                  <a:pt x="498855" y="114300"/>
                </a:moveTo>
                <a:lnTo>
                  <a:pt x="475653" y="114300"/>
                </a:lnTo>
                <a:lnTo>
                  <a:pt x="455053" y="101600"/>
                </a:lnTo>
                <a:lnTo>
                  <a:pt x="478332" y="101600"/>
                </a:lnTo>
                <a:lnTo>
                  <a:pt x="498855" y="114300"/>
                </a:lnTo>
                <a:close/>
              </a:path>
              <a:path w="1667509" h="2298700">
                <a:moveTo>
                  <a:pt x="559714" y="139700"/>
                </a:moveTo>
                <a:lnTo>
                  <a:pt x="536600" y="139700"/>
                </a:lnTo>
                <a:lnTo>
                  <a:pt x="516356" y="127000"/>
                </a:lnTo>
                <a:lnTo>
                  <a:pt x="496036" y="114300"/>
                </a:lnTo>
                <a:lnTo>
                  <a:pt x="519264" y="114300"/>
                </a:lnTo>
                <a:lnTo>
                  <a:pt x="559714" y="139700"/>
                </a:lnTo>
                <a:close/>
              </a:path>
              <a:path w="1667509" h="2298700">
                <a:moveTo>
                  <a:pt x="639140" y="177800"/>
                </a:moveTo>
                <a:lnTo>
                  <a:pt x="635736" y="177800"/>
                </a:lnTo>
                <a:lnTo>
                  <a:pt x="616115" y="165100"/>
                </a:lnTo>
                <a:lnTo>
                  <a:pt x="596455" y="165100"/>
                </a:lnTo>
                <a:lnTo>
                  <a:pt x="576579" y="152400"/>
                </a:lnTo>
                <a:lnTo>
                  <a:pt x="556628" y="139700"/>
                </a:lnTo>
                <a:lnTo>
                  <a:pt x="579767" y="139700"/>
                </a:lnTo>
                <a:lnTo>
                  <a:pt x="639140" y="177800"/>
                </a:lnTo>
                <a:close/>
              </a:path>
              <a:path w="1667509" h="2298700">
                <a:moveTo>
                  <a:pt x="791641" y="266700"/>
                </a:moveTo>
                <a:lnTo>
                  <a:pt x="787577" y="266700"/>
                </a:lnTo>
                <a:lnTo>
                  <a:pt x="769048" y="254000"/>
                </a:lnTo>
                <a:lnTo>
                  <a:pt x="750404" y="241300"/>
                </a:lnTo>
                <a:lnTo>
                  <a:pt x="731621" y="228600"/>
                </a:lnTo>
                <a:lnTo>
                  <a:pt x="712711" y="215900"/>
                </a:lnTo>
                <a:lnTo>
                  <a:pt x="693699" y="215900"/>
                </a:lnTo>
                <a:lnTo>
                  <a:pt x="674471" y="203200"/>
                </a:lnTo>
                <a:lnTo>
                  <a:pt x="655154" y="190500"/>
                </a:lnTo>
                <a:lnTo>
                  <a:pt x="635698" y="177800"/>
                </a:lnTo>
                <a:lnTo>
                  <a:pt x="658672" y="177800"/>
                </a:lnTo>
                <a:lnTo>
                  <a:pt x="735482" y="228600"/>
                </a:lnTo>
                <a:lnTo>
                  <a:pt x="791641" y="266700"/>
                </a:lnTo>
                <a:close/>
              </a:path>
              <a:path w="1667509" h="2298700">
                <a:moveTo>
                  <a:pt x="1628305" y="2298700"/>
                </a:moveTo>
                <a:lnTo>
                  <a:pt x="1620824" y="2298700"/>
                </a:lnTo>
                <a:lnTo>
                  <a:pt x="1625447" y="2273300"/>
                </a:lnTo>
                <a:lnTo>
                  <a:pt x="1629791" y="2247900"/>
                </a:lnTo>
                <a:lnTo>
                  <a:pt x="1633854" y="2222500"/>
                </a:lnTo>
                <a:lnTo>
                  <a:pt x="1637614" y="2209800"/>
                </a:lnTo>
                <a:lnTo>
                  <a:pt x="1641094" y="2184400"/>
                </a:lnTo>
                <a:lnTo>
                  <a:pt x="1644281" y="2159000"/>
                </a:lnTo>
                <a:lnTo>
                  <a:pt x="1647177" y="2133600"/>
                </a:lnTo>
                <a:lnTo>
                  <a:pt x="1649780" y="2108200"/>
                </a:lnTo>
                <a:lnTo>
                  <a:pt x="1652079" y="2082800"/>
                </a:lnTo>
                <a:lnTo>
                  <a:pt x="1654086" y="2057400"/>
                </a:lnTo>
                <a:lnTo>
                  <a:pt x="1655775" y="2032000"/>
                </a:lnTo>
                <a:lnTo>
                  <a:pt x="1658264" y="1981200"/>
                </a:lnTo>
                <a:lnTo>
                  <a:pt x="1659508" y="1930400"/>
                </a:lnTo>
                <a:lnTo>
                  <a:pt x="1659674" y="1905000"/>
                </a:lnTo>
                <a:lnTo>
                  <a:pt x="1659521" y="1879600"/>
                </a:lnTo>
                <a:lnTo>
                  <a:pt x="1658366" y="1828800"/>
                </a:lnTo>
                <a:lnTo>
                  <a:pt x="1656067" y="1778000"/>
                </a:lnTo>
                <a:lnTo>
                  <a:pt x="1654492" y="1752600"/>
                </a:lnTo>
                <a:lnTo>
                  <a:pt x="1652651" y="1727200"/>
                </a:lnTo>
                <a:lnTo>
                  <a:pt x="1650517" y="1714500"/>
                </a:lnTo>
                <a:lnTo>
                  <a:pt x="1648104" y="1689100"/>
                </a:lnTo>
                <a:lnTo>
                  <a:pt x="1645424" y="1663700"/>
                </a:lnTo>
                <a:lnTo>
                  <a:pt x="1642465" y="1638300"/>
                </a:lnTo>
                <a:lnTo>
                  <a:pt x="1639239" y="1612900"/>
                </a:lnTo>
                <a:lnTo>
                  <a:pt x="1635734" y="1587500"/>
                </a:lnTo>
                <a:lnTo>
                  <a:pt x="1631975" y="1562100"/>
                </a:lnTo>
                <a:lnTo>
                  <a:pt x="1627936" y="1549400"/>
                </a:lnTo>
                <a:lnTo>
                  <a:pt x="1623644" y="1524000"/>
                </a:lnTo>
                <a:lnTo>
                  <a:pt x="1619084" y="1498600"/>
                </a:lnTo>
                <a:lnTo>
                  <a:pt x="1614271" y="1473200"/>
                </a:lnTo>
                <a:lnTo>
                  <a:pt x="1609191" y="1447800"/>
                </a:lnTo>
                <a:lnTo>
                  <a:pt x="1603844" y="1435100"/>
                </a:lnTo>
                <a:lnTo>
                  <a:pt x="1598256" y="1409700"/>
                </a:lnTo>
                <a:lnTo>
                  <a:pt x="1592402" y="1384300"/>
                </a:lnTo>
                <a:lnTo>
                  <a:pt x="1586306" y="1358900"/>
                </a:lnTo>
                <a:lnTo>
                  <a:pt x="1579956" y="1333500"/>
                </a:lnTo>
                <a:lnTo>
                  <a:pt x="1573352" y="1320800"/>
                </a:lnTo>
                <a:lnTo>
                  <a:pt x="1566506" y="1295400"/>
                </a:lnTo>
                <a:lnTo>
                  <a:pt x="1559420" y="1270000"/>
                </a:lnTo>
                <a:lnTo>
                  <a:pt x="1552079" y="1244600"/>
                </a:lnTo>
                <a:lnTo>
                  <a:pt x="1544510" y="1231900"/>
                </a:lnTo>
                <a:lnTo>
                  <a:pt x="1536687" y="1206500"/>
                </a:lnTo>
                <a:lnTo>
                  <a:pt x="1528635" y="1181100"/>
                </a:lnTo>
                <a:lnTo>
                  <a:pt x="1520329" y="1168400"/>
                </a:lnTo>
                <a:lnTo>
                  <a:pt x="1511807" y="1143000"/>
                </a:lnTo>
                <a:lnTo>
                  <a:pt x="1503045" y="1117600"/>
                </a:lnTo>
                <a:lnTo>
                  <a:pt x="1494053" y="1104900"/>
                </a:lnTo>
                <a:lnTo>
                  <a:pt x="1484833" y="1079500"/>
                </a:lnTo>
                <a:lnTo>
                  <a:pt x="1475371" y="1054100"/>
                </a:lnTo>
                <a:lnTo>
                  <a:pt x="1465694" y="1041400"/>
                </a:lnTo>
                <a:lnTo>
                  <a:pt x="1455801" y="1016000"/>
                </a:lnTo>
                <a:lnTo>
                  <a:pt x="1445666" y="1003300"/>
                </a:lnTo>
                <a:lnTo>
                  <a:pt x="1435328" y="977900"/>
                </a:lnTo>
                <a:lnTo>
                  <a:pt x="1424762" y="952500"/>
                </a:lnTo>
                <a:lnTo>
                  <a:pt x="1413979" y="939800"/>
                </a:lnTo>
                <a:lnTo>
                  <a:pt x="1402969" y="914400"/>
                </a:lnTo>
                <a:lnTo>
                  <a:pt x="1391767" y="901700"/>
                </a:lnTo>
                <a:lnTo>
                  <a:pt x="1380337" y="876300"/>
                </a:lnTo>
                <a:lnTo>
                  <a:pt x="1368704" y="863600"/>
                </a:lnTo>
                <a:lnTo>
                  <a:pt x="1356855" y="838200"/>
                </a:lnTo>
                <a:lnTo>
                  <a:pt x="1344802" y="825500"/>
                </a:lnTo>
                <a:lnTo>
                  <a:pt x="1332547" y="800100"/>
                </a:lnTo>
                <a:lnTo>
                  <a:pt x="1320076" y="787400"/>
                </a:lnTo>
                <a:lnTo>
                  <a:pt x="1307414" y="762000"/>
                </a:lnTo>
                <a:lnTo>
                  <a:pt x="1294549" y="749300"/>
                </a:lnTo>
                <a:lnTo>
                  <a:pt x="1281480" y="736600"/>
                </a:lnTo>
                <a:lnTo>
                  <a:pt x="1268222" y="711200"/>
                </a:lnTo>
                <a:lnTo>
                  <a:pt x="1254772" y="698500"/>
                </a:lnTo>
                <a:lnTo>
                  <a:pt x="1241120" y="673100"/>
                </a:lnTo>
                <a:lnTo>
                  <a:pt x="1227277" y="660400"/>
                </a:lnTo>
                <a:lnTo>
                  <a:pt x="1213256" y="647700"/>
                </a:lnTo>
                <a:lnTo>
                  <a:pt x="1199032" y="622300"/>
                </a:lnTo>
                <a:lnTo>
                  <a:pt x="1184630" y="609600"/>
                </a:lnTo>
                <a:lnTo>
                  <a:pt x="1170038" y="596900"/>
                </a:lnTo>
                <a:lnTo>
                  <a:pt x="1155268" y="571500"/>
                </a:lnTo>
                <a:lnTo>
                  <a:pt x="1140320" y="558800"/>
                </a:lnTo>
                <a:lnTo>
                  <a:pt x="1125181" y="546100"/>
                </a:lnTo>
                <a:lnTo>
                  <a:pt x="1109878" y="533400"/>
                </a:lnTo>
                <a:lnTo>
                  <a:pt x="1094384" y="508000"/>
                </a:lnTo>
                <a:lnTo>
                  <a:pt x="1078725" y="495300"/>
                </a:lnTo>
                <a:lnTo>
                  <a:pt x="1062901" y="482600"/>
                </a:lnTo>
                <a:lnTo>
                  <a:pt x="1046899" y="469900"/>
                </a:lnTo>
                <a:lnTo>
                  <a:pt x="1030719" y="457200"/>
                </a:lnTo>
                <a:lnTo>
                  <a:pt x="1014387" y="431800"/>
                </a:lnTo>
                <a:lnTo>
                  <a:pt x="997877" y="419100"/>
                </a:lnTo>
                <a:lnTo>
                  <a:pt x="981201" y="406400"/>
                </a:lnTo>
                <a:lnTo>
                  <a:pt x="964374" y="393700"/>
                </a:lnTo>
                <a:lnTo>
                  <a:pt x="947381" y="381000"/>
                </a:lnTo>
                <a:lnTo>
                  <a:pt x="930236" y="368300"/>
                </a:lnTo>
                <a:lnTo>
                  <a:pt x="912926" y="355600"/>
                </a:lnTo>
                <a:lnTo>
                  <a:pt x="895464" y="342900"/>
                </a:lnTo>
                <a:lnTo>
                  <a:pt x="877849" y="330200"/>
                </a:lnTo>
                <a:lnTo>
                  <a:pt x="860082" y="317500"/>
                </a:lnTo>
                <a:lnTo>
                  <a:pt x="842175" y="304800"/>
                </a:lnTo>
                <a:lnTo>
                  <a:pt x="824102" y="292100"/>
                </a:lnTo>
                <a:lnTo>
                  <a:pt x="805891" y="279400"/>
                </a:lnTo>
                <a:lnTo>
                  <a:pt x="787539" y="266700"/>
                </a:lnTo>
                <a:lnTo>
                  <a:pt x="810082" y="266700"/>
                </a:lnTo>
                <a:lnTo>
                  <a:pt x="864501" y="304800"/>
                </a:lnTo>
                <a:lnTo>
                  <a:pt x="917575" y="342900"/>
                </a:lnTo>
                <a:lnTo>
                  <a:pt x="934948" y="355600"/>
                </a:lnTo>
                <a:lnTo>
                  <a:pt x="952169" y="381000"/>
                </a:lnTo>
                <a:lnTo>
                  <a:pt x="986142" y="406400"/>
                </a:lnTo>
                <a:lnTo>
                  <a:pt x="1019454" y="431800"/>
                </a:lnTo>
                <a:lnTo>
                  <a:pt x="1052093" y="457200"/>
                </a:lnTo>
                <a:lnTo>
                  <a:pt x="1068171" y="482600"/>
                </a:lnTo>
                <a:lnTo>
                  <a:pt x="1099794" y="508000"/>
                </a:lnTo>
                <a:lnTo>
                  <a:pt x="1130706" y="533400"/>
                </a:lnTo>
                <a:lnTo>
                  <a:pt x="1145908" y="558800"/>
                </a:lnTo>
                <a:lnTo>
                  <a:pt x="1160919" y="571500"/>
                </a:lnTo>
                <a:lnTo>
                  <a:pt x="1175753" y="584200"/>
                </a:lnTo>
                <a:lnTo>
                  <a:pt x="1190396" y="609600"/>
                </a:lnTo>
                <a:lnTo>
                  <a:pt x="1204861" y="622300"/>
                </a:lnTo>
                <a:lnTo>
                  <a:pt x="1219136" y="635000"/>
                </a:lnTo>
                <a:lnTo>
                  <a:pt x="1233220" y="660400"/>
                </a:lnTo>
                <a:lnTo>
                  <a:pt x="1247114" y="673100"/>
                </a:lnTo>
                <a:lnTo>
                  <a:pt x="1260817" y="685800"/>
                </a:lnTo>
                <a:lnTo>
                  <a:pt x="1274330" y="711200"/>
                </a:lnTo>
                <a:lnTo>
                  <a:pt x="1287640" y="723900"/>
                </a:lnTo>
                <a:lnTo>
                  <a:pt x="1300759" y="749300"/>
                </a:lnTo>
                <a:lnTo>
                  <a:pt x="1313675" y="762000"/>
                </a:lnTo>
                <a:lnTo>
                  <a:pt x="1326387" y="787400"/>
                </a:lnTo>
                <a:lnTo>
                  <a:pt x="1338897" y="800100"/>
                </a:lnTo>
                <a:lnTo>
                  <a:pt x="1351203" y="812800"/>
                </a:lnTo>
                <a:lnTo>
                  <a:pt x="1363306" y="838200"/>
                </a:lnTo>
                <a:lnTo>
                  <a:pt x="1375206" y="850900"/>
                </a:lnTo>
                <a:lnTo>
                  <a:pt x="1386890" y="876300"/>
                </a:lnTo>
                <a:lnTo>
                  <a:pt x="1398358" y="901700"/>
                </a:lnTo>
                <a:lnTo>
                  <a:pt x="1409611" y="914400"/>
                </a:lnTo>
                <a:lnTo>
                  <a:pt x="1420660" y="939800"/>
                </a:lnTo>
                <a:lnTo>
                  <a:pt x="1431480" y="952500"/>
                </a:lnTo>
                <a:lnTo>
                  <a:pt x="1442084" y="977900"/>
                </a:lnTo>
                <a:lnTo>
                  <a:pt x="1452473" y="990600"/>
                </a:lnTo>
                <a:lnTo>
                  <a:pt x="1462646" y="1016000"/>
                </a:lnTo>
                <a:lnTo>
                  <a:pt x="1472577" y="1041400"/>
                </a:lnTo>
                <a:lnTo>
                  <a:pt x="1482293" y="1054100"/>
                </a:lnTo>
                <a:lnTo>
                  <a:pt x="1491792" y="1079500"/>
                </a:lnTo>
                <a:lnTo>
                  <a:pt x="1501051" y="1092200"/>
                </a:lnTo>
                <a:lnTo>
                  <a:pt x="1510068" y="1117600"/>
                </a:lnTo>
                <a:lnTo>
                  <a:pt x="1518869" y="1143000"/>
                </a:lnTo>
                <a:lnTo>
                  <a:pt x="1527428" y="1155700"/>
                </a:lnTo>
                <a:lnTo>
                  <a:pt x="1535760" y="1181100"/>
                </a:lnTo>
                <a:lnTo>
                  <a:pt x="1543850" y="1206500"/>
                </a:lnTo>
                <a:lnTo>
                  <a:pt x="1551698" y="1231900"/>
                </a:lnTo>
                <a:lnTo>
                  <a:pt x="1559305" y="1244600"/>
                </a:lnTo>
                <a:lnTo>
                  <a:pt x="1566659" y="1270000"/>
                </a:lnTo>
                <a:lnTo>
                  <a:pt x="1573783" y="1295400"/>
                </a:lnTo>
                <a:lnTo>
                  <a:pt x="1580654" y="1320800"/>
                </a:lnTo>
                <a:lnTo>
                  <a:pt x="1587284" y="1333500"/>
                </a:lnTo>
                <a:lnTo>
                  <a:pt x="1593659" y="1358900"/>
                </a:lnTo>
                <a:lnTo>
                  <a:pt x="1599780" y="1384300"/>
                </a:lnTo>
                <a:lnTo>
                  <a:pt x="1605648" y="1409700"/>
                </a:lnTo>
                <a:lnTo>
                  <a:pt x="1611261" y="1422400"/>
                </a:lnTo>
                <a:lnTo>
                  <a:pt x="1616621" y="1447800"/>
                </a:lnTo>
                <a:lnTo>
                  <a:pt x="1621713" y="1473200"/>
                </a:lnTo>
                <a:lnTo>
                  <a:pt x="1626552" y="1498600"/>
                </a:lnTo>
                <a:lnTo>
                  <a:pt x="1631137" y="1524000"/>
                </a:lnTo>
                <a:lnTo>
                  <a:pt x="1635442" y="1536700"/>
                </a:lnTo>
                <a:lnTo>
                  <a:pt x="1643278" y="1587500"/>
                </a:lnTo>
                <a:lnTo>
                  <a:pt x="1650022" y="1638300"/>
                </a:lnTo>
                <a:lnTo>
                  <a:pt x="1655686" y="1689100"/>
                </a:lnTo>
                <a:lnTo>
                  <a:pt x="1658099" y="1714500"/>
                </a:lnTo>
                <a:lnTo>
                  <a:pt x="1660245" y="1727200"/>
                </a:lnTo>
                <a:lnTo>
                  <a:pt x="1663674" y="1778000"/>
                </a:lnTo>
                <a:lnTo>
                  <a:pt x="1665985" y="1828800"/>
                </a:lnTo>
                <a:lnTo>
                  <a:pt x="1667141" y="1879600"/>
                </a:lnTo>
                <a:lnTo>
                  <a:pt x="1667294" y="1905000"/>
                </a:lnTo>
                <a:lnTo>
                  <a:pt x="1667128" y="1930400"/>
                </a:lnTo>
                <a:lnTo>
                  <a:pt x="1665871" y="1981200"/>
                </a:lnTo>
                <a:lnTo>
                  <a:pt x="1663382" y="2032000"/>
                </a:lnTo>
                <a:lnTo>
                  <a:pt x="1659674" y="2082800"/>
                </a:lnTo>
                <a:lnTo>
                  <a:pt x="1654746" y="2133600"/>
                </a:lnTo>
                <a:lnTo>
                  <a:pt x="1648650" y="2184400"/>
                </a:lnTo>
                <a:lnTo>
                  <a:pt x="1641373" y="2235200"/>
                </a:lnTo>
                <a:lnTo>
                  <a:pt x="1637296" y="2247900"/>
                </a:lnTo>
                <a:lnTo>
                  <a:pt x="1632940" y="2273300"/>
                </a:lnTo>
                <a:lnTo>
                  <a:pt x="1628305" y="229870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42771" y="3035935"/>
            <a:ext cx="868044" cy="715010"/>
          </a:xfrm>
          <a:custGeom>
            <a:avLst/>
            <a:gdLst/>
            <a:ahLst/>
            <a:cxnLst/>
            <a:rect l="l" t="t" r="r" b="b"/>
            <a:pathLst>
              <a:path w="868045" h="715010">
                <a:moveTo>
                  <a:pt x="103203" y="640026"/>
                </a:moveTo>
                <a:lnTo>
                  <a:pt x="93132" y="627758"/>
                </a:lnTo>
                <a:lnTo>
                  <a:pt x="857846" y="0"/>
                </a:lnTo>
                <a:lnTo>
                  <a:pt x="867918" y="12268"/>
                </a:lnTo>
                <a:lnTo>
                  <a:pt x="103203" y="640026"/>
                </a:lnTo>
                <a:close/>
              </a:path>
              <a:path w="868045" h="715010">
                <a:moveTo>
                  <a:pt x="0" y="714463"/>
                </a:moveTo>
                <a:lnTo>
                  <a:pt x="57873" y="584809"/>
                </a:lnTo>
                <a:lnTo>
                  <a:pt x="93132" y="627758"/>
                </a:lnTo>
                <a:lnTo>
                  <a:pt x="56324" y="657974"/>
                </a:lnTo>
                <a:lnTo>
                  <a:pt x="66395" y="670242"/>
                </a:lnTo>
                <a:lnTo>
                  <a:pt x="128008" y="670242"/>
                </a:lnTo>
                <a:lnTo>
                  <a:pt x="138455" y="682967"/>
                </a:lnTo>
                <a:lnTo>
                  <a:pt x="0" y="714463"/>
                </a:lnTo>
                <a:close/>
              </a:path>
              <a:path w="868045" h="715010">
                <a:moveTo>
                  <a:pt x="66395" y="670242"/>
                </a:moveTo>
                <a:lnTo>
                  <a:pt x="56324" y="657974"/>
                </a:lnTo>
                <a:lnTo>
                  <a:pt x="93132" y="627758"/>
                </a:lnTo>
                <a:lnTo>
                  <a:pt x="103203" y="640026"/>
                </a:lnTo>
                <a:lnTo>
                  <a:pt x="66395" y="670242"/>
                </a:lnTo>
                <a:close/>
              </a:path>
              <a:path w="868045" h="715010">
                <a:moveTo>
                  <a:pt x="128008" y="670242"/>
                </a:moveTo>
                <a:lnTo>
                  <a:pt x="66395" y="670242"/>
                </a:lnTo>
                <a:lnTo>
                  <a:pt x="103203" y="640026"/>
                </a:lnTo>
                <a:lnTo>
                  <a:pt x="128008" y="67024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415453" y="3252394"/>
            <a:ext cx="350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FFD966"/>
                </a:solidFill>
                <a:latin typeface="Times New Roman"/>
                <a:cs typeface="Times New Roman"/>
              </a:rPr>
              <a:t>m</a:t>
            </a:r>
            <a:r>
              <a:rPr dirty="0" sz="2000" b="1" i="1">
                <a:solidFill>
                  <a:srgbClr val="FFD966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81288" y="3713988"/>
            <a:ext cx="3339084" cy="27523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49692" y="6059411"/>
            <a:ext cx="567690" cy="0"/>
          </a:xfrm>
          <a:custGeom>
            <a:avLst/>
            <a:gdLst/>
            <a:ahLst/>
            <a:cxnLst/>
            <a:rect l="l" t="t" r="r" b="b"/>
            <a:pathLst>
              <a:path w="567690" h="0">
                <a:moveTo>
                  <a:pt x="0" y="0"/>
                </a:moveTo>
                <a:lnTo>
                  <a:pt x="567296" y="0"/>
                </a:lnTo>
              </a:path>
            </a:pathLst>
          </a:custGeom>
          <a:ln w="148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959140" y="5510085"/>
            <a:ext cx="54038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5" i="1">
                <a:latin typeface="Times New Roman"/>
                <a:cs typeface="Times New Roman"/>
              </a:rPr>
              <a:t>m</a:t>
            </a:r>
            <a:r>
              <a:rPr dirty="0" sz="3050" spc="-415" i="1">
                <a:latin typeface="Times New Roman"/>
                <a:cs typeface="Times New Roman"/>
              </a:rPr>
              <a:t>v</a:t>
            </a:r>
            <a:r>
              <a:rPr dirty="0" baseline="41666" sz="2700" spc="-7" b="1">
                <a:latin typeface="Times New Roman"/>
                <a:cs typeface="Times New Roman"/>
              </a:rPr>
              <a:t>2</a:t>
            </a:r>
            <a:endParaRPr baseline="41666" sz="27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0394" y="5790920"/>
            <a:ext cx="121983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67740" algn="l"/>
              </a:tabLst>
            </a:pPr>
            <a:r>
              <a:rPr dirty="0" sz="3050" spc="5" i="1">
                <a:latin typeface="Times New Roman"/>
                <a:cs typeface="Times New Roman"/>
              </a:rPr>
              <a:t>m</a:t>
            </a:r>
            <a:r>
              <a:rPr dirty="0" sz="3050" spc="160" i="1">
                <a:latin typeface="Times New Roman"/>
                <a:cs typeface="Times New Roman"/>
              </a:rPr>
              <a:t>g</a:t>
            </a:r>
            <a:r>
              <a:rPr dirty="0" sz="3050" spc="10">
                <a:latin typeface="Times New Roman"/>
                <a:cs typeface="Times New Roman"/>
              </a:rPr>
              <a:t>=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baseline="-38251" sz="4575" spc="15" i="1">
                <a:latin typeface="Times New Roman"/>
                <a:cs typeface="Times New Roman"/>
              </a:rPr>
              <a:t>R</a:t>
            </a:r>
            <a:endParaRPr baseline="-38251" sz="457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904562" y="6015710"/>
            <a:ext cx="60325" cy="26670"/>
          </a:xfrm>
          <a:custGeom>
            <a:avLst/>
            <a:gdLst/>
            <a:ahLst/>
            <a:cxnLst/>
            <a:rect l="l" t="t" r="r" b="b"/>
            <a:pathLst>
              <a:path w="60325" h="26670">
                <a:moveTo>
                  <a:pt x="0" y="26149"/>
                </a:moveTo>
                <a:lnTo>
                  <a:pt x="60172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964734" y="6023178"/>
            <a:ext cx="87630" cy="150495"/>
          </a:xfrm>
          <a:custGeom>
            <a:avLst/>
            <a:gdLst/>
            <a:ahLst/>
            <a:cxnLst/>
            <a:rect l="l" t="t" r="r" b="b"/>
            <a:pathLst>
              <a:path w="87629" h="150495">
                <a:moveTo>
                  <a:pt x="0" y="0"/>
                </a:moveTo>
                <a:lnTo>
                  <a:pt x="87185" y="150393"/>
                </a:lnTo>
              </a:path>
            </a:pathLst>
          </a:custGeom>
          <a:ln w="345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061737" y="5738291"/>
            <a:ext cx="115570" cy="435609"/>
          </a:xfrm>
          <a:custGeom>
            <a:avLst/>
            <a:gdLst/>
            <a:ahLst/>
            <a:cxnLst/>
            <a:rect l="l" t="t" r="r" b="b"/>
            <a:pathLst>
              <a:path w="115570" h="435610">
                <a:moveTo>
                  <a:pt x="0" y="435279"/>
                </a:moveTo>
                <a:lnTo>
                  <a:pt x="115430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77167" y="5738291"/>
            <a:ext cx="607060" cy="0"/>
          </a:xfrm>
          <a:custGeom>
            <a:avLst/>
            <a:gdLst/>
            <a:ahLst/>
            <a:cxnLst/>
            <a:rect l="l" t="t" r="r" b="b"/>
            <a:pathLst>
              <a:path w="607060" h="0">
                <a:moveTo>
                  <a:pt x="0" y="0"/>
                </a:moveTo>
                <a:lnTo>
                  <a:pt x="606628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920528" y="5707519"/>
            <a:ext cx="171767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3565" algn="l"/>
                <a:tab pos="1308100" algn="l"/>
              </a:tabLst>
            </a:pPr>
            <a:r>
              <a:rPr dirty="0" sz="2850" spc="-25" i="1">
                <a:latin typeface="Times New Roman"/>
                <a:cs typeface="Times New Roman"/>
              </a:rPr>
              <a:t>v</a:t>
            </a:r>
            <a:r>
              <a:rPr dirty="0" sz="2850" spc="-285" i="1">
                <a:latin typeface="Times New Roman"/>
                <a:cs typeface="Times New Roman"/>
              </a:rPr>
              <a:t> </a:t>
            </a:r>
            <a:r>
              <a:rPr dirty="0" baseline="-23569" sz="2475" spc="-22" i="1">
                <a:latin typeface="Times New Roman"/>
                <a:cs typeface="Times New Roman"/>
              </a:rPr>
              <a:t>m</a:t>
            </a:r>
            <a:r>
              <a:rPr dirty="0" baseline="-23569" sz="2475" i="1">
                <a:latin typeface="Times New Roman"/>
                <a:cs typeface="Times New Roman"/>
              </a:rPr>
              <a:t>	</a:t>
            </a:r>
            <a:r>
              <a:rPr dirty="0" sz="2850" spc="-30">
                <a:latin typeface="Times New Roman"/>
                <a:cs typeface="Times New Roman"/>
              </a:rPr>
              <a:t>=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 spc="-15" i="1">
                <a:latin typeface="Times New Roman"/>
                <a:cs typeface="Times New Roman"/>
              </a:rPr>
              <a:t>g</a:t>
            </a:r>
            <a:r>
              <a:rPr dirty="0" sz="2850" spc="-30" i="1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74191" y="2601467"/>
            <a:ext cx="6128385" cy="509270"/>
          </a:xfrm>
          <a:custGeom>
            <a:avLst/>
            <a:gdLst/>
            <a:ahLst/>
            <a:cxnLst/>
            <a:rect l="l" t="t" r="r" b="b"/>
            <a:pathLst>
              <a:path w="6128384" h="509269">
                <a:moveTo>
                  <a:pt x="0" y="0"/>
                </a:moveTo>
                <a:lnTo>
                  <a:pt x="6128004" y="0"/>
                </a:lnTo>
                <a:lnTo>
                  <a:pt x="6128004" y="509015"/>
                </a:lnTo>
                <a:lnTo>
                  <a:pt x="0" y="509015"/>
                </a:lnTo>
                <a:lnTo>
                  <a:pt x="0" y="0"/>
                </a:lnTo>
                <a:close/>
              </a:path>
            </a:pathLst>
          </a:custGeom>
          <a:solidFill>
            <a:srgbClr val="D5DC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52487" y="2730322"/>
            <a:ext cx="17506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63575" indent="-65087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662940" algn="l"/>
                <a:tab pos="663575" algn="l"/>
              </a:tabLst>
            </a:pPr>
            <a:r>
              <a:rPr dirty="0" sz="2000" b="1" i="1">
                <a:latin typeface="华文楷体"/>
                <a:cs typeface="华文楷体"/>
              </a:rPr>
              <a:t>对宇航员</a:t>
            </a:r>
            <a:r>
              <a:rPr dirty="0" sz="2000" spc="-5" b="1" i="1">
                <a:latin typeface="华文楷体"/>
                <a:cs typeface="华文楷体"/>
              </a:rPr>
              <a:t>: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19358" y="1828800"/>
            <a:ext cx="171450" cy="556260"/>
          </a:xfrm>
          <a:custGeom>
            <a:avLst/>
            <a:gdLst/>
            <a:ahLst/>
            <a:cxnLst/>
            <a:rect l="l" t="t" r="r" b="b"/>
            <a:pathLst>
              <a:path w="171450" h="556260">
                <a:moveTo>
                  <a:pt x="85725" y="480190"/>
                </a:moveTo>
                <a:lnTo>
                  <a:pt x="66675" y="447533"/>
                </a:lnTo>
                <a:lnTo>
                  <a:pt x="66675" y="0"/>
                </a:lnTo>
                <a:lnTo>
                  <a:pt x="104775" y="0"/>
                </a:lnTo>
                <a:lnTo>
                  <a:pt x="104775" y="447533"/>
                </a:lnTo>
                <a:lnTo>
                  <a:pt x="85725" y="480190"/>
                </a:lnTo>
                <a:close/>
              </a:path>
              <a:path w="171450" h="556260">
                <a:moveTo>
                  <a:pt x="85725" y="555815"/>
                </a:moveTo>
                <a:lnTo>
                  <a:pt x="2590" y="413308"/>
                </a:lnTo>
                <a:lnTo>
                  <a:pt x="1181" y="410298"/>
                </a:lnTo>
                <a:lnTo>
                  <a:pt x="304" y="407098"/>
                </a:lnTo>
                <a:lnTo>
                  <a:pt x="0" y="403796"/>
                </a:lnTo>
                <a:lnTo>
                  <a:pt x="279" y="400481"/>
                </a:lnTo>
                <a:lnTo>
                  <a:pt x="18961" y="384657"/>
                </a:lnTo>
                <a:lnTo>
                  <a:pt x="22275" y="384937"/>
                </a:lnTo>
                <a:lnTo>
                  <a:pt x="66675" y="447533"/>
                </a:lnTo>
                <a:lnTo>
                  <a:pt x="66675" y="518007"/>
                </a:lnTo>
                <a:lnTo>
                  <a:pt x="107781" y="518007"/>
                </a:lnTo>
                <a:lnTo>
                  <a:pt x="85725" y="555815"/>
                </a:lnTo>
                <a:close/>
              </a:path>
              <a:path w="171450" h="556260">
                <a:moveTo>
                  <a:pt x="107781" y="518007"/>
                </a:moveTo>
                <a:lnTo>
                  <a:pt x="104775" y="518007"/>
                </a:lnTo>
                <a:lnTo>
                  <a:pt x="104775" y="447533"/>
                </a:lnTo>
                <a:lnTo>
                  <a:pt x="135940" y="394106"/>
                </a:lnTo>
                <a:lnTo>
                  <a:pt x="152488" y="384657"/>
                </a:lnTo>
                <a:lnTo>
                  <a:pt x="155790" y="384962"/>
                </a:lnTo>
                <a:lnTo>
                  <a:pt x="171450" y="403796"/>
                </a:lnTo>
                <a:lnTo>
                  <a:pt x="171145" y="407098"/>
                </a:lnTo>
                <a:lnTo>
                  <a:pt x="170268" y="410298"/>
                </a:lnTo>
                <a:lnTo>
                  <a:pt x="168859" y="413308"/>
                </a:lnTo>
                <a:lnTo>
                  <a:pt x="107781" y="518007"/>
                </a:lnTo>
                <a:close/>
              </a:path>
              <a:path w="171450" h="556260">
                <a:moveTo>
                  <a:pt x="104775" y="518007"/>
                </a:moveTo>
                <a:lnTo>
                  <a:pt x="66675" y="518007"/>
                </a:lnTo>
                <a:lnTo>
                  <a:pt x="66675" y="447533"/>
                </a:lnTo>
                <a:lnTo>
                  <a:pt x="85725" y="480190"/>
                </a:lnTo>
                <a:lnTo>
                  <a:pt x="69265" y="508406"/>
                </a:lnTo>
                <a:lnTo>
                  <a:pt x="104775" y="508406"/>
                </a:lnTo>
                <a:lnTo>
                  <a:pt x="104775" y="518007"/>
                </a:lnTo>
                <a:close/>
              </a:path>
              <a:path w="171450" h="556260">
                <a:moveTo>
                  <a:pt x="104775" y="508406"/>
                </a:moveTo>
                <a:lnTo>
                  <a:pt x="102184" y="508406"/>
                </a:lnTo>
                <a:lnTo>
                  <a:pt x="85725" y="480190"/>
                </a:lnTo>
                <a:lnTo>
                  <a:pt x="104775" y="447533"/>
                </a:lnTo>
                <a:lnTo>
                  <a:pt x="104775" y="508406"/>
                </a:lnTo>
                <a:close/>
              </a:path>
              <a:path w="171450" h="556260">
                <a:moveTo>
                  <a:pt x="102184" y="508406"/>
                </a:moveTo>
                <a:lnTo>
                  <a:pt x="69265" y="508406"/>
                </a:lnTo>
                <a:lnTo>
                  <a:pt x="85725" y="480190"/>
                </a:lnTo>
                <a:lnTo>
                  <a:pt x="102184" y="508406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99744" y="5510784"/>
            <a:ext cx="7355205" cy="462280"/>
          </a:xfrm>
          <a:custGeom>
            <a:avLst/>
            <a:gdLst/>
            <a:ahLst/>
            <a:cxnLst/>
            <a:rect l="l" t="t" r="r" b="b"/>
            <a:pathLst>
              <a:path w="7355205" h="462279">
                <a:moveTo>
                  <a:pt x="0" y="0"/>
                </a:moveTo>
                <a:lnTo>
                  <a:pt x="7354824" y="0"/>
                </a:lnTo>
                <a:lnTo>
                  <a:pt x="7354824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AE4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27164" y="1275588"/>
            <a:ext cx="3339083" cy="2752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979256" y="1353591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航天器：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53371" y="3787140"/>
            <a:ext cx="2510028" cy="2750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00930" y="2811398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 h="0">
                <a:moveTo>
                  <a:pt x="0" y="0"/>
                </a:moveTo>
                <a:lnTo>
                  <a:pt x="365594" y="0"/>
                </a:lnTo>
              </a:path>
            </a:pathLst>
          </a:custGeom>
          <a:ln w="133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65344" y="2808732"/>
            <a:ext cx="19240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i="1">
                <a:latin typeface="Times New Roman"/>
                <a:cs typeface="Times New Roman"/>
              </a:rPr>
              <a:t>R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25786" y="2620454"/>
            <a:ext cx="279209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3080" algn="l"/>
                <a:tab pos="810260" algn="l"/>
                <a:tab pos="1837689" algn="l"/>
                <a:tab pos="2134235" algn="l"/>
              </a:tabLst>
            </a:pPr>
            <a:r>
              <a:rPr dirty="0" sz="2150" spc="50" i="1">
                <a:latin typeface="Times New Roman"/>
                <a:cs typeface="Times New Roman"/>
              </a:rPr>
              <a:t>F</a:t>
            </a:r>
            <a:r>
              <a:rPr dirty="0" baseline="-24444" sz="1875">
                <a:latin typeface="微软雅黑"/>
                <a:cs typeface="微软雅黑"/>
              </a:rPr>
              <a:t>需	</a:t>
            </a:r>
            <a:r>
              <a:rPr dirty="0" sz="2150">
                <a:latin typeface="Times New Roman"/>
                <a:cs typeface="Times New Roman"/>
              </a:rPr>
              <a:t>=	</a:t>
            </a:r>
            <a:r>
              <a:rPr dirty="0" sz="2150" i="1">
                <a:latin typeface="Times New Roman"/>
                <a:cs typeface="Times New Roman"/>
              </a:rPr>
              <a:t>m</a:t>
            </a:r>
            <a:r>
              <a:rPr dirty="0" sz="2150" spc="-135" i="1">
                <a:latin typeface="Times New Roman"/>
                <a:cs typeface="Times New Roman"/>
              </a:rPr>
              <a:t> </a:t>
            </a:r>
            <a:r>
              <a:rPr dirty="0" baseline="-24444" sz="1875">
                <a:latin typeface="微软雅黑"/>
                <a:cs typeface="微软雅黑"/>
              </a:rPr>
              <a:t>人	</a:t>
            </a:r>
            <a:r>
              <a:rPr dirty="0" sz="2150">
                <a:latin typeface="Times New Roman"/>
                <a:cs typeface="Times New Roman"/>
              </a:rPr>
              <a:t>=	</a:t>
            </a:r>
            <a:r>
              <a:rPr dirty="0" sz="2150" i="1">
                <a:latin typeface="Times New Roman"/>
                <a:cs typeface="Times New Roman"/>
              </a:rPr>
              <a:t>m </a:t>
            </a:r>
            <a:r>
              <a:rPr dirty="0" baseline="-24444" sz="1875">
                <a:latin typeface="微软雅黑"/>
                <a:cs typeface="微软雅黑"/>
              </a:rPr>
              <a:t>人</a:t>
            </a:r>
            <a:r>
              <a:rPr dirty="0" baseline="-24444" sz="1875" spc="284">
                <a:latin typeface="微软雅黑"/>
                <a:cs typeface="微软雅黑"/>
              </a:rPr>
              <a:t> </a:t>
            </a:r>
            <a:r>
              <a:rPr dirty="0" sz="2150" i="1">
                <a:latin typeface="Times New Roman"/>
                <a:cs typeface="Times New Roman"/>
              </a:rPr>
              <a:t>g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7267" y="2299525"/>
            <a:ext cx="29083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4547" sz="3225" i="1">
                <a:latin typeface="Times New Roman"/>
                <a:cs typeface="Times New Roman"/>
              </a:rPr>
              <a:t>v</a:t>
            </a:r>
            <a:r>
              <a:rPr dirty="0" baseline="-24547" sz="3225" spc="-179" i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71065" y="4487976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latin typeface="华文楷体"/>
                <a:cs typeface="华文楷体"/>
              </a:rPr>
              <a:t>，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060" y="4366259"/>
            <a:ext cx="7602220" cy="963294"/>
          </a:xfrm>
          <a:prstGeom prst="rect">
            <a:avLst/>
          </a:prstGeom>
          <a:solidFill>
            <a:srgbClr val="FFF1CC"/>
          </a:solidFill>
        </p:spPr>
        <p:txBody>
          <a:bodyPr wrap="square" lIns="0" tIns="22860" rIns="0" bIns="0" rtlCol="0" vert="horz">
            <a:spAutoFit/>
          </a:bodyPr>
          <a:lstStyle/>
          <a:p>
            <a:pPr marL="90805" marR="170815">
              <a:lnSpc>
                <a:spcPts val="3600"/>
              </a:lnSpc>
              <a:spcBef>
                <a:spcPts val="180"/>
              </a:spcBef>
              <a:buSzPct val="95000"/>
              <a:buFont typeface="Wingdings"/>
              <a:buChar char=""/>
              <a:tabLst>
                <a:tab pos="294005" algn="l"/>
              </a:tabLst>
            </a:pPr>
            <a:r>
              <a:rPr dirty="0" sz="2000" b="1" i="1">
                <a:latin typeface="华文楷体"/>
                <a:cs typeface="华文楷体"/>
              </a:rPr>
              <a:t>躯体各部分而言，同样所需的向心力等于躯体各部分所受的重力 </a:t>
            </a:r>
            <a:r>
              <a:rPr dirty="0" sz="2000" b="1" i="1">
                <a:latin typeface="华文楷体"/>
                <a:cs typeface="华文楷体"/>
              </a:rPr>
              <a:t>躯体各部分之间作用力也为零。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67739" y="3218688"/>
            <a:ext cx="6096000" cy="1148080"/>
          </a:xfrm>
          <a:custGeom>
            <a:avLst/>
            <a:gdLst/>
            <a:ahLst/>
            <a:cxnLst/>
            <a:rect l="l" t="t" r="r" b="b"/>
            <a:pathLst>
              <a:path w="6096000" h="1148079">
                <a:moveTo>
                  <a:pt x="0" y="0"/>
                </a:moveTo>
                <a:lnTo>
                  <a:pt x="6096000" y="0"/>
                </a:lnTo>
                <a:lnTo>
                  <a:pt x="6096000" y="1147572"/>
                </a:lnTo>
                <a:lnTo>
                  <a:pt x="0" y="1147572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67739" y="3184702"/>
            <a:ext cx="6096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 marR="193675">
              <a:lnSpc>
                <a:spcPct val="15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*需要的向心力等于其重力，说明当他以</a:t>
            </a:r>
            <a:r>
              <a:rPr dirty="0" sz="2400" spc="-5" b="1" i="1">
                <a:latin typeface="华文楷体"/>
                <a:cs typeface="华文楷体"/>
              </a:rPr>
              <a:t>此 </a:t>
            </a:r>
            <a:r>
              <a:rPr dirty="0" sz="2400" b="1" i="1">
                <a:latin typeface="华文楷体"/>
                <a:cs typeface="华文楷体"/>
              </a:rPr>
              <a:t>速度运动时，宇航员与座椅之间没有挤压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7899" y="5507596"/>
            <a:ext cx="7432040" cy="1048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宇航员完全感受不</a:t>
            </a:r>
            <a:r>
              <a:rPr dirty="0" sz="2400" spc="605" b="1" i="1">
                <a:latin typeface="华文楷体"/>
                <a:cs typeface="华文楷体"/>
              </a:rPr>
              <a:t>到</a:t>
            </a:r>
            <a:r>
              <a:rPr dirty="0" sz="2400" b="1" i="1">
                <a:latin typeface="华文楷体"/>
                <a:cs typeface="华文楷体"/>
              </a:rPr>
              <a:t>重力的存在，处于</a:t>
            </a:r>
            <a:r>
              <a:rPr dirty="0" sz="2400" b="1" i="1">
                <a:solidFill>
                  <a:srgbClr val="C00000"/>
                </a:solidFill>
                <a:latin typeface="华文楷体"/>
                <a:cs typeface="华文楷体"/>
              </a:rPr>
              <a:t>完全失重状态</a:t>
            </a:r>
            <a:r>
              <a:rPr dirty="0" sz="2400" spc="-5" b="1" i="1">
                <a:latin typeface="华文楷体"/>
                <a:cs typeface="华文楷体"/>
              </a:rPr>
              <a:t>！</a:t>
            </a:r>
            <a:endParaRPr sz="2400">
              <a:latin typeface="华文楷体"/>
              <a:cs typeface="华文楷体"/>
            </a:endParaRPr>
          </a:p>
          <a:p>
            <a:pPr marL="949325">
              <a:lnSpc>
                <a:spcPct val="100000"/>
              </a:lnSpc>
              <a:spcBef>
                <a:spcPts val="2290"/>
              </a:spcBef>
            </a:pPr>
            <a:r>
              <a:rPr dirty="0" sz="2400">
                <a:latin typeface="华文楷体"/>
                <a:cs typeface="华文楷体"/>
              </a:rPr>
              <a:t>注意：失重不是失去重力！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68062" y="1606626"/>
            <a:ext cx="60325" cy="26670"/>
          </a:xfrm>
          <a:custGeom>
            <a:avLst/>
            <a:gdLst/>
            <a:ahLst/>
            <a:cxnLst/>
            <a:rect l="l" t="t" r="r" b="b"/>
            <a:pathLst>
              <a:path w="60325" h="26669">
                <a:moveTo>
                  <a:pt x="0" y="26149"/>
                </a:moveTo>
                <a:lnTo>
                  <a:pt x="60172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28234" y="1614093"/>
            <a:ext cx="87630" cy="150495"/>
          </a:xfrm>
          <a:custGeom>
            <a:avLst/>
            <a:gdLst/>
            <a:ahLst/>
            <a:cxnLst/>
            <a:rect l="l" t="t" r="r" b="b"/>
            <a:pathLst>
              <a:path w="87629" h="150494">
                <a:moveTo>
                  <a:pt x="0" y="0"/>
                </a:moveTo>
                <a:lnTo>
                  <a:pt x="87185" y="150393"/>
                </a:lnTo>
              </a:path>
            </a:pathLst>
          </a:custGeom>
          <a:ln w="345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025250" y="1329207"/>
            <a:ext cx="115570" cy="435609"/>
          </a:xfrm>
          <a:custGeom>
            <a:avLst/>
            <a:gdLst/>
            <a:ahLst/>
            <a:cxnLst/>
            <a:rect l="l" t="t" r="r" b="b"/>
            <a:pathLst>
              <a:path w="115570" h="435610">
                <a:moveTo>
                  <a:pt x="0" y="435279"/>
                </a:moveTo>
                <a:lnTo>
                  <a:pt x="115430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40680" y="1329207"/>
            <a:ext cx="607060" cy="0"/>
          </a:xfrm>
          <a:custGeom>
            <a:avLst/>
            <a:gdLst/>
            <a:ahLst/>
            <a:cxnLst/>
            <a:rect l="l" t="t" r="r" b="b"/>
            <a:pathLst>
              <a:path w="607060" h="0">
                <a:moveTo>
                  <a:pt x="0" y="0"/>
                </a:moveTo>
                <a:lnTo>
                  <a:pt x="606615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884028" y="1298422"/>
            <a:ext cx="1717675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83565" algn="l"/>
                <a:tab pos="1308100" algn="l"/>
              </a:tabLst>
            </a:pPr>
            <a:r>
              <a:rPr dirty="0" sz="2850" spc="-25" i="1">
                <a:latin typeface="Times New Roman"/>
                <a:cs typeface="Times New Roman"/>
              </a:rPr>
              <a:t>v</a:t>
            </a:r>
            <a:r>
              <a:rPr dirty="0" sz="2850" spc="-285" i="1">
                <a:latin typeface="Times New Roman"/>
                <a:cs typeface="Times New Roman"/>
              </a:rPr>
              <a:t> </a:t>
            </a:r>
            <a:r>
              <a:rPr dirty="0" baseline="-23569" sz="2475" spc="-22" i="1">
                <a:latin typeface="Times New Roman"/>
                <a:cs typeface="Times New Roman"/>
              </a:rPr>
              <a:t>m</a:t>
            </a:r>
            <a:r>
              <a:rPr dirty="0" baseline="-23569" sz="2475" i="1">
                <a:latin typeface="Times New Roman"/>
                <a:cs typeface="Times New Roman"/>
              </a:rPr>
              <a:t>	</a:t>
            </a:r>
            <a:r>
              <a:rPr dirty="0" sz="2850" spc="-30">
                <a:latin typeface="Times New Roman"/>
                <a:cs typeface="Times New Roman"/>
              </a:rPr>
              <a:t>=</a:t>
            </a:r>
            <a:r>
              <a:rPr dirty="0" sz="2850">
                <a:latin typeface="Times New Roman"/>
                <a:cs typeface="Times New Roman"/>
              </a:rPr>
              <a:t>	</a:t>
            </a:r>
            <a:r>
              <a:rPr dirty="0" sz="2850" spc="-15" i="1">
                <a:latin typeface="Times New Roman"/>
                <a:cs typeface="Times New Roman"/>
              </a:rPr>
              <a:t>g</a:t>
            </a:r>
            <a:r>
              <a:rPr dirty="0" sz="2850" spc="-30" i="1">
                <a:latin typeface="Times New Roman"/>
                <a:cs typeface="Times New Roman"/>
              </a:rPr>
              <a:t>R</a:t>
            </a:r>
            <a:endParaRPr sz="2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570220" y="2566416"/>
            <a:ext cx="3258312" cy="1898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373879" y="1088136"/>
            <a:ext cx="6385560" cy="1655445"/>
          </a:xfrm>
          <a:prstGeom prst="rect">
            <a:avLst/>
          </a:prstGeom>
          <a:solidFill>
            <a:srgbClr val="FFF1CC"/>
          </a:solidFill>
        </p:spPr>
        <p:txBody>
          <a:bodyPr wrap="square" lIns="0" tIns="26670" rIns="0" bIns="0" rtlCol="0" vert="horz">
            <a:spAutoFit/>
          </a:bodyPr>
          <a:lstStyle/>
          <a:p>
            <a:pPr algn="just" marL="91440" marR="114935" indent="76200">
              <a:lnSpc>
                <a:spcPts val="4320"/>
              </a:lnSpc>
              <a:spcBef>
                <a:spcPts val="210"/>
              </a:spcBef>
            </a:pPr>
            <a:r>
              <a:rPr dirty="0" sz="2400">
                <a:latin typeface="华文楷体"/>
                <a:cs typeface="华文楷体"/>
              </a:rPr>
              <a:t>汽车在转弯或过拱形桥的时候速度不能过大， 有一定的限速，如果速度过大超出限度，汽车 将做何种运动？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31108" y="4312920"/>
            <a:ext cx="3479291" cy="1473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25296" y="2811779"/>
            <a:ext cx="3049524" cy="2034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34656" y="4152900"/>
            <a:ext cx="2732531" cy="20345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60651" y="1257845"/>
            <a:ext cx="22517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华文楷体"/>
                <a:cs typeface="华文楷体"/>
              </a:rPr>
              <a:t>思考与讨论</a:t>
            </a:r>
            <a:r>
              <a:rPr dirty="0" sz="3200" spc="-5" b="1" i="1">
                <a:latin typeface="华文楷体"/>
                <a:cs typeface="华文楷体"/>
              </a:rPr>
              <a:t>2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46530" y="1264145"/>
            <a:ext cx="5740400" cy="3839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734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离心运</a:t>
            </a:r>
            <a:r>
              <a:rPr dirty="0" sz="3200" spc="5">
                <a:latin typeface="宋体"/>
                <a:cs typeface="宋体"/>
              </a:rPr>
              <a:t>动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Times New Roman"/>
              <a:cs typeface="Times New Roman"/>
            </a:endParaRPr>
          </a:p>
          <a:p>
            <a:pPr marL="53975">
              <a:lnSpc>
                <a:spcPct val="100000"/>
              </a:lnSpc>
            </a:pPr>
            <a:r>
              <a:rPr dirty="0" sz="2800" spc="-5">
                <a:latin typeface="华文楷体"/>
                <a:cs typeface="华文楷体"/>
              </a:rPr>
              <a:t>1.</a:t>
            </a:r>
            <a:r>
              <a:rPr dirty="0" sz="2800">
                <a:latin typeface="华文楷体"/>
                <a:cs typeface="华文楷体"/>
              </a:rPr>
              <a:t>离心运动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12700" marR="5080" indent="533400">
              <a:lnSpc>
                <a:spcPct val="150000"/>
              </a:lnSpc>
              <a:spcBef>
                <a:spcPts val="535"/>
              </a:spcBef>
            </a:pPr>
            <a:r>
              <a:rPr dirty="0" sz="2400">
                <a:latin typeface="华文楷体"/>
                <a:cs typeface="华文楷体"/>
              </a:rPr>
              <a:t>物体在做圆周运动时，由于合力消失或 指向圆心的分力不足以提供所需的向心力 时，以致物体沿圆周的切线方向飞出或远 离圆心而去的运动叫做离心运动。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91171" y="2124455"/>
            <a:ext cx="4018787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39011" y="5506211"/>
            <a:ext cx="8408035" cy="954405"/>
          </a:xfrm>
          <a:prstGeom prst="rect">
            <a:avLst/>
          </a:prstGeom>
          <a:solidFill>
            <a:srgbClr val="FFFF99"/>
          </a:solidFill>
        </p:spPr>
        <p:txBody>
          <a:bodyPr wrap="square" lIns="0" tIns="31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"/>
              </a:spcBef>
            </a:pPr>
            <a:r>
              <a:rPr dirty="0" sz="2800" spc="-5">
                <a:latin typeface="华文楷体"/>
                <a:cs typeface="华文楷体"/>
              </a:rPr>
              <a:t>2.</a:t>
            </a:r>
            <a:r>
              <a:rPr dirty="0" sz="2800">
                <a:latin typeface="华文楷体"/>
                <a:cs typeface="华文楷体"/>
              </a:rPr>
              <a:t>物体作离心运动的条件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15" b="1" i="1">
                <a:latin typeface="华文楷体"/>
                <a:cs typeface="华文楷体"/>
              </a:rPr>
              <a:t>提</a:t>
            </a:r>
            <a:r>
              <a:rPr dirty="0" baseline="-17921" sz="2325" spc="7" b="1" i="1">
                <a:latin typeface="华文楷体"/>
                <a:cs typeface="华文楷体"/>
              </a:rPr>
              <a:t>供</a:t>
            </a:r>
            <a:r>
              <a:rPr dirty="0" baseline="-17921" sz="2325" spc="315" b="1" i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&lt; </a:t>
            </a: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15" b="1" i="1">
                <a:latin typeface="华文楷体"/>
                <a:cs typeface="华文楷体"/>
              </a:rPr>
              <a:t>需</a:t>
            </a:r>
            <a:r>
              <a:rPr dirty="0" baseline="-17921" sz="2325" spc="7" b="1" i="1">
                <a:latin typeface="华文楷体"/>
                <a:cs typeface="华文楷体"/>
              </a:rPr>
              <a:t>要</a:t>
            </a:r>
            <a:endParaRPr baseline="-17921" sz="2325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435096" y="1910867"/>
            <a:ext cx="5521960" cy="0"/>
          </a:xfrm>
          <a:custGeom>
            <a:avLst/>
            <a:gdLst/>
            <a:ahLst/>
            <a:cxnLst/>
            <a:rect l="l" t="t" r="r" b="b"/>
            <a:pathLst>
              <a:path w="5521959" h="0">
                <a:moveTo>
                  <a:pt x="0" y="0"/>
                </a:moveTo>
                <a:lnTo>
                  <a:pt x="5521350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00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82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07471" y="1264145"/>
            <a:ext cx="16516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思考问</a:t>
            </a:r>
            <a:r>
              <a:rPr dirty="0" sz="3200" spc="5">
                <a:latin typeface="宋体"/>
                <a:cs typeface="宋体"/>
              </a:rPr>
              <a:t>题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5452" y="2124455"/>
            <a:ext cx="4018788" cy="3142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7572" y="2563367"/>
            <a:ext cx="4384675" cy="462280"/>
          </a:xfrm>
          <a:custGeom>
            <a:avLst/>
            <a:gdLst/>
            <a:ahLst/>
            <a:cxnLst/>
            <a:rect l="l" t="t" r="r" b="b"/>
            <a:pathLst>
              <a:path w="4384675" h="462280">
                <a:moveTo>
                  <a:pt x="0" y="0"/>
                </a:moveTo>
                <a:lnTo>
                  <a:pt x="4384548" y="0"/>
                </a:lnTo>
                <a:lnTo>
                  <a:pt x="4384548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39380" y="2626042"/>
            <a:ext cx="14255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i="1">
                <a:latin typeface="Times New Roman"/>
                <a:cs typeface="Times New Roman"/>
              </a:rPr>
              <a:t>F</a:t>
            </a:r>
            <a:r>
              <a:rPr dirty="0" sz="1550" spc="10">
                <a:latin typeface="华文楷体"/>
                <a:cs typeface="华文楷体"/>
              </a:rPr>
              <a:t>提供</a:t>
            </a:r>
            <a:r>
              <a:rPr dirty="0" baseline="10416" sz="3600">
                <a:latin typeface="Times New Roman"/>
                <a:cs typeface="Times New Roman"/>
              </a:rPr>
              <a:t>=</a:t>
            </a:r>
            <a:r>
              <a:rPr dirty="0" baseline="10416" sz="3600" spc="-127">
                <a:latin typeface="Times New Roman"/>
                <a:cs typeface="Times New Roman"/>
              </a:rPr>
              <a:t> </a:t>
            </a:r>
            <a:r>
              <a:rPr dirty="0" baseline="10416" sz="3600" spc="-7" i="1">
                <a:latin typeface="Times New Roman"/>
                <a:cs typeface="Times New Roman"/>
              </a:rPr>
              <a:t>F</a:t>
            </a:r>
            <a:r>
              <a:rPr dirty="0" sz="1550" spc="10">
                <a:latin typeface="华文楷体"/>
                <a:cs typeface="华文楷体"/>
              </a:rPr>
              <a:t>需要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49435" y="2565717"/>
            <a:ext cx="1841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做什么运动？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7572" y="3291840"/>
            <a:ext cx="4399915" cy="462280"/>
          </a:xfrm>
          <a:prstGeom prst="rect">
            <a:avLst/>
          </a:prstGeom>
          <a:solidFill>
            <a:srgbClr val="CCFFFF"/>
          </a:solidFill>
        </p:spPr>
        <p:txBody>
          <a:bodyPr wrap="square" lIns="0" tIns="1524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20"/>
              </a:spcBef>
              <a:tabLst>
                <a:tab pos="1817370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15">
                <a:latin typeface="华文楷体"/>
                <a:cs typeface="华文楷体"/>
              </a:rPr>
              <a:t>提供</a:t>
            </a:r>
            <a:r>
              <a:rPr dirty="0" sz="2400">
                <a:latin typeface="Times New Roman"/>
                <a:cs typeface="Times New Roman"/>
              </a:rPr>
              <a:t>= 0	</a:t>
            </a:r>
            <a:r>
              <a:rPr dirty="0" sz="2400">
                <a:latin typeface="华文楷体"/>
                <a:cs typeface="华文楷体"/>
              </a:rPr>
              <a:t>做什么运动？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7572" y="3977640"/>
            <a:ext cx="4415155" cy="462280"/>
          </a:xfrm>
          <a:custGeom>
            <a:avLst/>
            <a:gdLst/>
            <a:ahLst/>
            <a:cxnLst/>
            <a:rect l="l" t="t" r="r" b="b"/>
            <a:pathLst>
              <a:path w="4415155" h="462279">
                <a:moveTo>
                  <a:pt x="0" y="0"/>
                </a:moveTo>
                <a:lnTo>
                  <a:pt x="4415028" y="0"/>
                </a:lnTo>
                <a:lnTo>
                  <a:pt x="4415028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239380" y="4040504"/>
            <a:ext cx="148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i="1">
                <a:latin typeface="Times New Roman"/>
                <a:cs typeface="Times New Roman"/>
              </a:rPr>
              <a:t>F</a:t>
            </a:r>
            <a:r>
              <a:rPr dirty="0" sz="1550" spc="10">
                <a:latin typeface="华文楷体"/>
                <a:cs typeface="华文楷体"/>
              </a:rPr>
              <a:t>提供</a:t>
            </a:r>
            <a:r>
              <a:rPr dirty="0" baseline="10416" sz="3600">
                <a:latin typeface="华文楷体"/>
                <a:cs typeface="华文楷体"/>
              </a:rPr>
              <a:t>＜</a:t>
            </a:r>
            <a:r>
              <a:rPr dirty="0" baseline="10416" sz="3600" spc="-7" i="1">
                <a:latin typeface="Times New Roman"/>
                <a:cs typeface="Times New Roman"/>
              </a:rPr>
              <a:t>F</a:t>
            </a:r>
            <a:r>
              <a:rPr dirty="0" sz="1550" spc="10">
                <a:latin typeface="华文楷体"/>
                <a:cs typeface="华文楷体"/>
              </a:rPr>
              <a:t>需要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56420" y="3980179"/>
            <a:ext cx="1841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做什么运动？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7572" y="4739640"/>
            <a:ext cx="4399915" cy="462280"/>
          </a:xfrm>
          <a:custGeom>
            <a:avLst/>
            <a:gdLst/>
            <a:ahLst/>
            <a:cxnLst/>
            <a:rect l="l" t="t" r="r" b="b"/>
            <a:pathLst>
              <a:path w="4399915" h="462279">
                <a:moveTo>
                  <a:pt x="0" y="0"/>
                </a:moveTo>
                <a:lnTo>
                  <a:pt x="4399788" y="0"/>
                </a:lnTo>
                <a:lnTo>
                  <a:pt x="4399788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239380" y="4802504"/>
            <a:ext cx="14490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baseline="10416" sz="3600">
                <a:latin typeface="Times New Roman"/>
                <a:cs typeface="Times New Roman"/>
              </a:rPr>
              <a:t>F</a:t>
            </a:r>
            <a:r>
              <a:rPr dirty="0" sz="1550" spc="10">
                <a:latin typeface="华文楷体"/>
                <a:cs typeface="华文楷体"/>
              </a:rPr>
              <a:t>提供</a:t>
            </a:r>
            <a:r>
              <a:rPr dirty="0" baseline="10416" sz="3600" spc="15">
                <a:latin typeface="华文楷体"/>
                <a:cs typeface="华文楷体"/>
              </a:rPr>
              <a:t>＞</a:t>
            </a:r>
            <a:r>
              <a:rPr dirty="0" baseline="10416" sz="3600" spc="15">
                <a:latin typeface="Times New Roman"/>
                <a:cs typeface="Times New Roman"/>
              </a:rPr>
              <a:t>F</a:t>
            </a:r>
            <a:r>
              <a:rPr dirty="0" sz="1550" spc="10">
                <a:latin typeface="华文楷体"/>
                <a:cs typeface="华文楷体"/>
              </a:rPr>
              <a:t>需要</a:t>
            </a:r>
            <a:endParaRPr sz="155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23400" y="4742179"/>
            <a:ext cx="1841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做什么运动？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48235" y="473839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85622"/>
                </a:solidFill>
                <a:latin typeface="华文楷体"/>
                <a:cs typeface="华文楷体"/>
              </a:rPr>
              <a:t>近心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39981" y="2561932"/>
            <a:ext cx="645160" cy="104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85622"/>
                </a:solidFill>
                <a:latin typeface="华文楷体"/>
                <a:cs typeface="华文楷体"/>
              </a:rPr>
              <a:t>圆周</a:t>
            </a:r>
            <a:endParaRPr sz="2400">
              <a:latin typeface="华文楷体"/>
              <a:cs typeface="华文楷体"/>
            </a:endParaRPr>
          </a:p>
          <a:p>
            <a:pPr marL="22225">
              <a:lnSpc>
                <a:spcPct val="100000"/>
              </a:lnSpc>
              <a:spcBef>
                <a:spcPts val="2255"/>
              </a:spcBef>
            </a:pPr>
            <a:r>
              <a:rPr dirty="0" sz="2400">
                <a:solidFill>
                  <a:srgbClr val="385622"/>
                </a:solidFill>
                <a:latin typeface="华文楷体"/>
                <a:cs typeface="华文楷体"/>
              </a:rPr>
              <a:t>切线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2480" y="3976395"/>
            <a:ext cx="635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85622"/>
                </a:solidFill>
                <a:latin typeface="华文楷体"/>
                <a:cs typeface="华文楷体"/>
              </a:rPr>
              <a:t>离心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4244340" y="4291584"/>
            <a:ext cx="2982467" cy="1911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13560" y="2804160"/>
            <a:ext cx="2811780" cy="1935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92717" y="4837379"/>
            <a:ext cx="1420672" cy="3750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91138" y="3850335"/>
            <a:ext cx="1394345" cy="3715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07471" y="1264145"/>
            <a:ext cx="2870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离心运动的应</a:t>
            </a:r>
            <a:r>
              <a:rPr dirty="0" sz="3200" spc="5">
                <a:latin typeface="宋体"/>
                <a:cs typeface="宋体"/>
              </a:rPr>
              <a:t>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3660" y="2109787"/>
            <a:ext cx="26809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华文楷体"/>
                <a:cs typeface="华文楷体"/>
              </a:rPr>
              <a:t>1</a:t>
            </a:r>
            <a:r>
              <a:rPr dirty="0" sz="2800">
                <a:latin typeface="华文楷体"/>
                <a:cs typeface="华文楷体"/>
              </a:rPr>
              <a:t>、洗衣机脱水</a:t>
            </a:r>
            <a:r>
              <a:rPr dirty="0" sz="2800" spc="-5">
                <a:latin typeface="华文楷体"/>
                <a:cs typeface="华文楷体"/>
              </a:rPr>
              <a:t>桶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45279" y="2043683"/>
            <a:ext cx="6995159" cy="462280"/>
          </a:xfrm>
          <a:prstGeom prst="rect">
            <a:avLst/>
          </a:prstGeom>
          <a:solidFill>
            <a:srgbClr val="DEEBF7"/>
          </a:solidFill>
        </p:spPr>
        <p:txBody>
          <a:bodyPr wrap="square" lIns="0" tIns="88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0"/>
              </a:spcBef>
            </a:pPr>
            <a:r>
              <a:rPr dirty="0" sz="2400">
                <a:latin typeface="华文楷体"/>
                <a:cs typeface="华文楷体"/>
              </a:rPr>
              <a:t>原理：利用离心运动把附着在衣物上的水分甩掉。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6009" y="2597467"/>
            <a:ext cx="3499485" cy="3426460"/>
          </a:xfrm>
          <a:custGeom>
            <a:avLst/>
            <a:gdLst/>
            <a:ahLst/>
            <a:cxnLst/>
            <a:rect l="l" t="t" r="r" b="b"/>
            <a:pathLst>
              <a:path w="3499484" h="3426460">
                <a:moveTo>
                  <a:pt x="3499485" y="3425850"/>
                </a:moveTo>
                <a:lnTo>
                  <a:pt x="0" y="3425850"/>
                </a:lnTo>
                <a:lnTo>
                  <a:pt x="0" y="0"/>
                </a:lnTo>
                <a:lnTo>
                  <a:pt x="3499485" y="0"/>
                </a:lnTo>
                <a:lnTo>
                  <a:pt x="349948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416325"/>
                </a:lnTo>
                <a:lnTo>
                  <a:pt x="4762" y="3416325"/>
                </a:lnTo>
                <a:lnTo>
                  <a:pt x="9525" y="3421087"/>
                </a:lnTo>
                <a:lnTo>
                  <a:pt x="3499485" y="3421087"/>
                </a:lnTo>
                <a:lnTo>
                  <a:pt x="3499485" y="3425850"/>
                </a:lnTo>
                <a:close/>
              </a:path>
              <a:path w="3499484" h="342646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499484" h="3426460">
                <a:moveTo>
                  <a:pt x="348996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489960" y="4762"/>
                </a:lnTo>
                <a:lnTo>
                  <a:pt x="3489960" y="9525"/>
                </a:lnTo>
                <a:close/>
              </a:path>
              <a:path w="3499484" h="3426460">
                <a:moveTo>
                  <a:pt x="3489960" y="3421087"/>
                </a:moveTo>
                <a:lnTo>
                  <a:pt x="3489960" y="4762"/>
                </a:lnTo>
                <a:lnTo>
                  <a:pt x="3494722" y="9525"/>
                </a:lnTo>
                <a:lnTo>
                  <a:pt x="3499485" y="9525"/>
                </a:lnTo>
                <a:lnTo>
                  <a:pt x="3499485" y="3416325"/>
                </a:lnTo>
                <a:lnTo>
                  <a:pt x="3494722" y="3416325"/>
                </a:lnTo>
                <a:lnTo>
                  <a:pt x="3489960" y="3421087"/>
                </a:lnTo>
                <a:close/>
              </a:path>
              <a:path w="3499484" h="3426460">
                <a:moveTo>
                  <a:pt x="3499485" y="9525"/>
                </a:moveTo>
                <a:lnTo>
                  <a:pt x="3494722" y="9525"/>
                </a:lnTo>
                <a:lnTo>
                  <a:pt x="3489960" y="4762"/>
                </a:lnTo>
                <a:lnTo>
                  <a:pt x="3499485" y="4762"/>
                </a:lnTo>
                <a:lnTo>
                  <a:pt x="3499485" y="9525"/>
                </a:lnTo>
                <a:close/>
              </a:path>
              <a:path w="3499484" h="3426460">
                <a:moveTo>
                  <a:pt x="9525" y="3421087"/>
                </a:moveTo>
                <a:lnTo>
                  <a:pt x="4762" y="3416325"/>
                </a:lnTo>
                <a:lnTo>
                  <a:pt x="9525" y="3416325"/>
                </a:lnTo>
                <a:lnTo>
                  <a:pt x="9525" y="3421087"/>
                </a:lnTo>
                <a:close/>
              </a:path>
              <a:path w="3499484" h="3426460">
                <a:moveTo>
                  <a:pt x="3489960" y="3421087"/>
                </a:moveTo>
                <a:lnTo>
                  <a:pt x="9525" y="3421087"/>
                </a:lnTo>
                <a:lnTo>
                  <a:pt x="9525" y="3416325"/>
                </a:lnTo>
                <a:lnTo>
                  <a:pt x="3489960" y="3416325"/>
                </a:lnTo>
                <a:lnTo>
                  <a:pt x="3489960" y="3421087"/>
                </a:lnTo>
                <a:close/>
              </a:path>
              <a:path w="3499484" h="3426460">
                <a:moveTo>
                  <a:pt x="3499485" y="3421087"/>
                </a:moveTo>
                <a:lnTo>
                  <a:pt x="3489960" y="3421087"/>
                </a:lnTo>
                <a:lnTo>
                  <a:pt x="3494722" y="3416325"/>
                </a:lnTo>
                <a:lnTo>
                  <a:pt x="3499485" y="3416325"/>
                </a:lnTo>
                <a:lnTo>
                  <a:pt x="3499485" y="3421087"/>
                </a:lnTo>
                <a:close/>
              </a:path>
            </a:pathLst>
          </a:custGeom>
          <a:solidFill>
            <a:srgbClr val="DBDB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79512" y="2563494"/>
            <a:ext cx="3378200" cy="3327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50300"/>
              </a:lnSpc>
              <a:spcBef>
                <a:spcPts val="130"/>
              </a:spcBef>
            </a:pPr>
            <a:r>
              <a:rPr dirty="0" sz="2400">
                <a:latin typeface="华文楷体"/>
                <a:cs typeface="华文楷体"/>
              </a:rPr>
              <a:t>当脱水桶快速转动时，  衣物对水的附着力</a:t>
            </a:r>
            <a:r>
              <a:rPr dirty="0" sz="2400" spc="-20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sz="2400" spc="-25" i="1">
                <a:latin typeface="Times New Roman"/>
                <a:cs typeface="Times New Roman"/>
              </a:rPr>
              <a:t> </a:t>
            </a:r>
            <a:r>
              <a:rPr dirty="0" sz="2400">
                <a:latin typeface="华文楷体"/>
                <a:cs typeface="华文楷体"/>
              </a:rPr>
              <a:t>不 足以提供水随衣服转动 所需的向心力</a:t>
            </a:r>
            <a:r>
              <a:rPr dirty="0" sz="2400" spc="-25">
                <a:latin typeface="华文楷体"/>
                <a:cs typeface="华文楷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，于是 水滴做离心运动，穿过 网孔，飞到脱水桶外面。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316479" y="2830067"/>
            <a:ext cx="3006851" cy="2004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78379" y="2791967"/>
            <a:ext cx="3083560" cy="2080260"/>
          </a:xfrm>
          <a:custGeom>
            <a:avLst/>
            <a:gdLst/>
            <a:ahLst/>
            <a:cxnLst/>
            <a:rect l="l" t="t" r="r" b="b"/>
            <a:pathLst>
              <a:path w="3083560" h="2080260">
                <a:moveTo>
                  <a:pt x="3083052" y="2080259"/>
                </a:moveTo>
                <a:lnTo>
                  <a:pt x="0" y="2080259"/>
                </a:lnTo>
                <a:lnTo>
                  <a:pt x="0" y="0"/>
                </a:lnTo>
                <a:lnTo>
                  <a:pt x="3083052" y="0"/>
                </a:lnTo>
                <a:lnTo>
                  <a:pt x="3083052" y="19049"/>
                </a:lnTo>
                <a:lnTo>
                  <a:pt x="38100" y="19049"/>
                </a:lnTo>
                <a:lnTo>
                  <a:pt x="19050" y="38099"/>
                </a:lnTo>
                <a:lnTo>
                  <a:pt x="38100" y="38099"/>
                </a:lnTo>
                <a:lnTo>
                  <a:pt x="38100" y="2042159"/>
                </a:lnTo>
                <a:lnTo>
                  <a:pt x="19050" y="2042159"/>
                </a:lnTo>
                <a:lnTo>
                  <a:pt x="38100" y="2061209"/>
                </a:lnTo>
                <a:lnTo>
                  <a:pt x="3083052" y="2061209"/>
                </a:lnTo>
                <a:lnTo>
                  <a:pt x="3083052" y="2080259"/>
                </a:lnTo>
                <a:close/>
              </a:path>
              <a:path w="3083560" h="2080260">
                <a:moveTo>
                  <a:pt x="38100" y="38099"/>
                </a:moveTo>
                <a:lnTo>
                  <a:pt x="19050" y="38099"/>
                </a:lnTo>
                <a:lnTo>
                  <a:pt x="38100" y="19049"/>
                </a:lnTo>
                <a:lnTo>
                  <a:pt x="38100" y="38099"/>
                </a:lnTo>
                <a:close/>
              </a:path>
              <a:path w="3083560" h="2080260">
                <a:moveTo>
                  <a:pt x="3044952" y="38099"/>
                </a:moveTo>
                <a:lnTo>
                  <a:pt x="38100" y="38099"/>
                </a:lnTo>
                <a:lnTo>
                  <a:pt x="38100" y="19049"/>
                </a:lnTo>
                <a:lnTo>
                  <a:pt x="3044952" y="19049"/>
                </a:lnTo>
                <a:lnTo>
                  <a:pt x="3044952" y="38099"/>
                </a:lnTo>
                <a:close/>
              </a:path>
              <a:path w="3083560" h="2080260">
                <a:moveTo>
                  <a:pt x="3044952" y="2061209"/>
                </a:moveTo>
                <a:lnTo>
                  <a:pt x="3044952" y="19049"/>
                </a:lnTo>
                <a:lnTo>
                  <a:pt x="3064002" y="38099"/>
                </a:lnTo>
                <a:lnTo>
                  <a:pt x="3083052" y="38099"/>
                </a:lnTo>
                <a:lnTo>
                  <a:pt x="3083052" y="2042159"/>
                </a:lnTo>
                <a:lnTo>
                  <a:pt x="3064002" y="2042159"/>
                </a:lnTo>
                <a:lnTo>
                  <a:pt x="3044952" y="2061209"/>
                </a:lnTo>
                <a:close/>
              </a:path>
              <a:path w="3083560" h="2080260">
                <a:moveTo>
                  <a:pt x="3083052" y="38099"/>
                </a:moveTo>
                <a:lnTo>
                  <a:pt x="3064002" y="38099"/>
                </a:lnTo>
                <a:lnTo>
                  <a:pt x="3044952" y="19049"/>
                </a:lnTo>
                <a:lnTo>
                  <a:pt x="3083052" y="19049"/>
                </a:lnTo>
                <a:lnTo>
                  <a:pt x="3083052" y="38099"/>
                </a:lnTo>
                <a:close/>
              </a:path>
              <a:path w="3083560" h="2080260">
                <a:moveTo>
                  <a:pt x="38100" y="2061209"/>
                </a:moveTo>
                <a:lnTo>
                  <a:pt x="19050" y="2042159"/>
                </a:lnTo>
                <a:lnTo>
                  <a:pt x="38100" y="2042159"/>
                </a:lnTo>
                <a:lnTo>
                  <a:pt x="38100" y="2061209"/>
                </a:lnTo>
                <a:close/>
              </a:path>
              <a:path w="3083560" h="2080260">
                <a:moveTo>
                  <a:pt x="3044952" y="2061209"/>
                </a:moveTo>
                <a:lnTo>
                  <a:pt x="38100" y="2061209"/>
                </a:lnTo>
                <a:lnTo>
                  <a:pt x="38100" y="2042159"/>
                </a:lnTo>
                <a:lnTo>
                  <a:pt x="3044952" y="2042159"/>
                </a:lnTo>
                <a:lnTo>
                  <a:pt x="3044952" y="2061209"/>
                </a:lnTo>
                <a:close/>
              </a:path>
              <a:path w="3083560" h="2080260">
                <a:moveTo>
                  <a:pt x="3083052" y="2061209"/>
                </a:moveTo>
                <a:lnTo>
                  <a:pt x="3044952" y="2061209"/>
                </a:lnTo>
                <a:lnTo>
                  <a:pt x="3064002" y="2042159"/>
                </a:lnTo>
                <a:lnTo>
                  <a:pt x="3083052" y="2042159"/>
                </a:lnTo>
                <a:lnTo>
                  <a:pt x="3083052" y="206120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44075" y="2264689"/>
            <a:ext cx="279222" cy="2932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50907" y="2235530"/>
            <a:ext cx="1371244" cy="371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07471" y="1264145"/>
            <a:ext cx="28708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离心运动的应</a:t>
            </a:r>
            <a:r>
              <a:rPr dirty="0" sz="3200" spc="5">
                <a:latin typeface="宋体"/>
                <a:cs typeface="宋体"/>
              </a:rPr>
              <a:t>用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58583" y="2706623"/>
            <a:ext cx="2926079" cy="2194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238657" y="2241372"/>
            <a:ext cx="270332" cy="2932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536598" y="2207234"/>
            <a:ext cx="2127084" cy="37649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640323" y="4927091"/>
            <a:ext cx="6096000" cy="1894839"/>
          </a:xfrm>
          <a:custGeom>
            <a:avLst/>
            <a:gdLst/>
            <a:ahLst/>
            <a:cxnLst/>
            <a:rect l="l" t="t" r="r" b="b"/>
            <a:pathLst>
              <a:path w="6096000" h="1894840">
                <a:moveTo>
                  <a:pt x="0" y="0"/>
                </a:moveTo>
                <a:lnTo>
                  <a:pt x="6096000" y="0"/>
                </a:lnTo>
                <a:lnTo>
                  <a:pt x="6096000" y="1894332"/>
                </a:lnTo>
                <a:lnTo>
                  <a:pt x="0" y="1894332"/>
                </a:lnTo>
                <a:lnTo>
                  <a:pt x="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19330" y="4905031"/>
            <a:ext cx="593153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0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华文楷体"/>
                <a:cs typeface="华文楷体"/>
              </a:rPr>
              <a:t>在炼钢厂中，把熔化的钢水浇入圆柱形模子，</a:t>
            </a:r>
            <a:r>
              <a:rPr dirty="0" sz="2000" spc="5">
                <a:latin typeface="华文楷体"/>
                <a:cs typeface="华文楷体"/>
              </a:rPr>
              <a:t>模 </a:t>
            </a:r>
            <a:r>
              <a:rPr dirty="0" sz="2000">
                <a:latin typeface="华文楷体"/>
                <a:cs typeface="华文楷体"/>
              </a:rPr>
              <a:t>子沿圆</a:t>
            </a:r>
            <a:r>
              <a:rPr dirty="0" sz="2000" spc="500">
                <a:latin typeface="华文楷体"/>
                <a:cs typeface="华文楷体"/>
              </a:rPr>
              <a:t>柱</a:t>
            </a:r>
            <a:r>
              <a:rPr dirty="0" sz="2000">
                <a:latin typeface="华文楷体"/>
                <a:cs typeface="华文楷体"/>
              </a:rPr>
              <a:t>的中心轴线高速旋转，钢水由于离心运动</a:t>
            </a:r>
            <a:r>
              <a:rPr dirty="0" sz="2000">
                <a:latin typeface="华文楷体"/>
                <a:cs typeface="华文楷体"/>
              </a:rPr>
              <a:t>趋 </a:t>
            </a:r>
            <a:r>
              <a:rPr dirty="0" sz="2000">
                <a:latin typeface="华文楷体"/>
                <a:cs typeface="华文楷体"/>
              </a:rPr>
              <a:t>于周壁，冷</a:t>
            </a:r>
            <a:r>
              <a:rPr dirty="0" sz="2000" spc="500">
                <a:latin typeface="华文楷体"/>
                <a:cs typeface="华文楷体"/>
              </a:rPr>
              <a:t>却</a:t>
            </a:r>
            <a:r>
              <a:rPr dirty="0" sz="2000">
                <a:latin typeface="华文楷体"/>
                <a:cs typeface="华文楷体"/>
              </a:rPr>
              <a:t>后就形成无缝钢管。水泥管道和水泥</a:t>
            </a:r>
            <a:r>
              <a:rPr dirty="0" sz="2000">
                <a:latin typeface="华文楷体"/>
                <a:cs typeface="华文楷体"/>
              </a:rPr>
              <a:t>电 </a:t>
            </a:r>
            <a:r>
              <a:rPr dirty="0" sz="2000">
                <a:latin typeface="华文楷体"/>
                <a:cs typeface="华文楷体"/>
              </a:rPr>
              <a:t>线杆的制造也可</a:t>
            </a:r>
            <a:r>
              <a:rPr dirty="0" sz="2000" spc="500">
                <a:latin typeface="华文楷体"/>
                <a:cs typeface="华文楷体"/>
              </a:rPr>
              <a:t>以</a:t>
            </a:r>
            <a:r>
              <a:rPr dirty="0" sz="2000">
                <a:latin typeface="华文楷体"/>
                <a:cs typeface="华文楷体"/>
              </a:rPr>
              <a:t>采用这种离心制管技术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5073396"/>
            <a:ext cx="3429000" cy="1477010"/>
          </a:xfrm>
          <a:custGeom>
            <a:avLst/>
            <a:gdLst/>
            <a:ahLst/>
            <a:cxnLst/>
            <a:rect l="l" t="t" r="r" b="b"/>
            <a:pathLst>
              <a:path w="3429000" h="1477009">
                <a:moveTo>
                  <a:pt x="0" y="0"/>
                </a:moveTo>
                <a:lnTo>
                  <a:pt x="3429000" y="0"/>
                </a:lnTo>
                <a:lnTo>
                  <a:pt x="3429000" y="1476755"/>
                </a:lnTo>
                <a:lnTo>
                  <a:pt x="0" y="1476755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52637" y="5068366"/>
            <a:ext cx="3438525" cy="1487170"/>
          </a:xfrm>
          <a:custGeom>
            <a:avLst/>
            <a:gdLst/>
            <a:ahLst/>
            <a:cxnLst/>
            <a:rect l="l" t="t" r="r" b="b"/>
            <a:pathLst>
              <a:path w="3438525" h="1487170">
                <a:moveTo>
                  <a:pt x="3433762" y="1486852"/>
                </a:moveTo>
                <a:lnTo>
                  <a:pt x="4762" y="1486852"/>
                </a:lnTo>
                <a:lnTo>
                  <a:pt x="3289" y="1486623"/>
                </a:lnTo>
                <a:lnTo>
                  <a:pt x="1968" y="1485950"/>
                </a:lnTo>
                <a:lnTo>
                  <a:pt x="914" y="1484896"/>
                </a:lnTo>
                <a:lnTo>
                  <a:pt x="228" y="1483563"/>
                </a:lnTo>
                <a:lnTo>
                  <a:pt x="0" y="1482089"/>
                </a:lnTo>
                <a:lnTo>
                  <a:pt x="0" y="4762"/>
                </a:lnTo>
                <a:lnTo>
                  <a:pt x="4762" y="0"/>
                </a:lnTo>
                <a:lnTo>
                  <a:pt x="3433762" y="0"/>
                </a:lnTo>
                <a:lnTo>
                  <a:pt x="34385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477327"/>
                </a:lnTo>
                <a:lnTo>
                  <a:pt x="4762" y="1477327"/>
                </a:lnTo>
                <a:lnTo>
                  <a:pt x="9525" y="1482089"/>
                </a:lnTo>
                <a:lnTo>
                  <a:pt x="3438525" y="1482089"/>
                </a:lnTo>
                <a:lnTo>
                  <a:pt x="3438296" y="1483563"/>
                </a:lnTo>
                <a:lnTo>
                  <a:pt x="3437610" y="1484896"/>
                </a:lnTo>
                <a:lnTo>
                  <a:pt x="3436556" y="1485950"/>
                </a:lnTo>
                <a:lnTo>
                  <a:pt x="3435235" y="1486623"/>
                </a:lnTo>
                <a:lnTo>
                  <a:pt x="3433762" y="1486852"/>
                </a:lnTo>
                <a:close/>
              </a:path>
              <a:path w="3438525" h="14871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438525" h="1487170">
                <a:moveTo>
                  <a:pt x="34290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429000" y="4762"/>
                </a:lnTo>
                <a:lnTo>
                  <a:pt x="3429000" y="9525"/>
                </a:lnTo>
                <a:close/>
              </a:path>
              <a:path w="3438525" h="1487170">
                <a:moveTo>
                  <a:pt x="3429000" y="1482089"/>
                </a:moveTo>
                <a:lnTo>
                  <a:pt x="3429000" y="4762"/>
                </a:lnTo>
                <a:lnTo>
                  <a:pt x="3433762" y="9525"/>
                </a:lnTo>
                <a:lnTo>
                  <a:pt x="3438525" y="9525"/>
                </a:lnTo>
                <a:lnTo>
                  <a:pt x="3438525" y="1477327"/>
                </a:lnTo>
                <a:lnTo>
                  <a:pt x="3433762" y="1477327"/>
                </a:lnTo>
                <a:lnTo>
                  <a:pt x="3429000" y="1482089"/>
                </a:lnTo>
                <a:close/>
              </a:path>
              <a:path w="3438525" h="1487170">
                <a:moveTo>
                  <a:pt x="3438525" y="9525"/>
                </a:moveTo>
                <a:lnTo>
                  <a:pt x="3433762" y="9525"/>
                </a:lnTo>
                <a:lnTo>
                  <a:pt x="3429000" y="4762"/>
                </a:lnTo>
                <a:lnTo>
                  <a:pt x="3438525" y="4762"/>
                </a:lnTo>
                <a:lnTo>
                  <a:pt x="3438525" y="9525"/>
                </a:lnTo>
                <a:close/>
              </a:path>
              <a:path w="3438525" h="1487170">
                <a:moveTo>
                  <a:pt x="9525" y="1482089"/>
                </a:moveTo>
                <a:lnTo>
                  <a:pt x="4762" y="1477327"/>
                </a:lnTo>
                <a:lnTo>
                  <a:pt x="9525" y="1477327"/>
                </a:lnTo>
                <a:lnTo>
                  <a:pt x="9525" y="1482089"/>
                </a:lnTo>
                <a:close/>
              </a:path>
              <a:path w="3438525" h="1487170">
                <a:moveTo>
                  <a:pt x="3429000" y="1482089"/>
                </a:moveTo>
                <a:lnTo>
                  <a:pt x="9525" y="1482089"/>
                </a:lnTo>
                <a:lnTo>
                  <a:pt x="9525" y="1477327"/>
                </a:lnTo>
                <a:lnTo>
                  <a:pt x="3429000" y="1477327"/>
                </a:lnTo>
                <a:lnTo>
                  <a:pt x="3429000" y="1482089"/>
                </a:lnTo>
                <a:close/>
              </a:path>
              <a:path w="3438525" h="1487170">
                <a:moveTo>
                  <a:pt x="3438525" y="1482089"/>
                </a:moveTo>
                <a:lnTo>
                  <a:pt x="3429000" y="1482089"/>
                </a:lnTo>
                <a:lnTo>
                  <a:pt x="3433762" y="1477327"/>
                </a:lnTo>
                <a:lnTo>
                  <a:pt x="3438525" y="1477327"/>
                </a:lnTo>
                <a:lnTo>
                  <a:pt x="3438525" y="1482089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057400" y="5051031"/>
            <a:ext cx="342900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0805" marR="91440" indent="444500">
              <a:lnSpc>
                <a:spcPct val="150000"/>
              </a:lnSpc>
              <a:spcBef>
                <a:spcPts val="100"/>
              </a:spcBef>
            </a:pPr>
            <a:r>
              <a:rPr dirty="0" sz="2000">
                <a:latin typeface="华文楷体"/>
                <a:cs typeface="华文楷体"/>
              </a:rPr>
              <a:t>借助离心机，医务人员</a:t>
            </a:r>
            <a:r>
              <a:rPr dirty="0" sz="2000">
                <a:latin typeface="华文楷体"/>
                <a:cs typeface="华文楷体"/>
              </a:rPr>
              <a:t>可 </a:t>
            </a:r>
            <a:r>
              <a:rPr dirty="0" sz="2000">
                <a:latin typeface="华文楷体"/>
                <a:cs typeface="华文楷体"/>
              </a:rPr>
              <a:t>以从</a:t>
            </a:r>
            <a:r>
              <a:rPr dirty="0" sz="2000" spc="500">
                <a:latin typeface="华文楷体"/>
                <a:cs typeface="华文楷体"/>
              </a:rPr>
              <a:t>血</a:t>
            </a:r>
            <a:r>
              <a:rPr dirty="0" sz="2000">
                <a:latin typeface="华文楷体"/>
                <a:cs typeface="华文楷体"/>
              </a:rPr>
              <a:t>液中分离出血浆和</a:t>
            </a:r>
            <a:r>
              <a:rPr dirty="0" sz="2000" spc="5">
                <a:latin typeface="华文楷体"/>
                <a:cs typeface="华文楷体"/>
              </a:rPr>
              <a:t>红 </a:t>
            </a:r>
            <a:r>
              <a:rPr dirty="0" sz="2000">
                <a:latin typeface="华文楷体"/>
                <a:cs typeface="华文楷体"/>
              </a:rPr>
              <a:t>细胞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138523" y="1264145"/>
            <a:ext cx="40900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离心运动的危害及防</a:t>
            </a:r>
            <a:r>
              <a:rPr dirty="0" sz="3200" spc="5">
                <a:latin typeface="宋体"/>
                <a:cs typeface="宋体"/>
              </a:rPr>
              <a:t>止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4919" y="2133600"/>
            <a:ext cx="8867140" cy="2308860"/>
          </a:xfrm>
          <a:prstGeom prst="rect">
            <a:avLst/>
          </a:prstGeom>
          <a:solidFill>
            <a:srgbClr val="ECECEC"/>
          </a:solidFill>
        </p:spPr>
        <p:txBody>
          <a:bodyPr wrap="square" lIns="0" tIns="32384" rIns="0" bIns="0" rtlCol="0" vert="horz">
            <a:spAutoFit/>
          </a:bodyPr>
          <a:lstStyle/>
          <a:p>
            <a:pPr marL="91440" indent="381000">
              <a:lnSpc>
                <a:spcPts val="4320"/>
              </a:lnSpc>
              <a:spcBef>
                <a:spcPts val="254"/>
              </a:spcBef>
            </a:pPr>
            <a:r>
              <a:rPr dirty="0" sz="2400">
                <a:latin typeface="Times New Roman"/>
                <a:cs typeface="Times New Roman"/>
              </a:rPr>
              <a:t>1.</a:t>
            </a:r>
            <a:r>
              <a:rPr dirty="0" sz="2400">
                <a:latin typeface="华文楷体"/>
                <a:cs typeface="华文楷体"/>
              </a:rPr>
              <a:t>在水平公路上行驶的汽车转弯时，所需的向心力是由车轮与 路面的静摩擦力提供的。如果转弯时速度过大，所需向心力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sz="2400">
                <a:latin typeface="华文楷体"/>
                <a:cs typeface="华文楷体"/>
              </a:rPr>
              <a:t>大</a:t>
            </a:r>
            <a:endParaRPr sz="2400">
              <a:latin typeface="华文楷体"/>
              <a:cs typeface="华文楷体"/>
            </a:endParaRPr>
          </a:p>
          <a:p>
            <a:pPr marL="91440">
              <a:lnSpc>
                <a:spcPts val="4280"/>
              </a:lnSpc>
              <a:spcBef>
                <a:spcPts val="35"/>
              </a:spcBef>
            </a:pPr>
            <a:r>
              <a:rPr dirty="0" sz="2400">
                <a:latin typeface="华文楷体"/>
                <a:cs typeface="华文楷体"/>
              </a:rPr>
              <a:t>于最大静摩擦力</a:t>
            </a:r>
            <a:r>
              <a:rPr dirty="0" sz="2400" spc="-225" i="1">
                <a:latin typeface="Times New Roman"/>
                <a:cs typeface="Times New Roman"/>
              </a:rPr>
              <a:t>F</a:t>
            </a:r>
            <a:r>
              <a:rPr dirty="0" sz="1600" spc="-225">
                <a:latin typeface="Times New Roman"/>
                <a:cs typeface="Times New Roman"/>
              </a:rPr>
              <a:t>max</a:t>
            </a:r>
            <a:r>
              <a:rPr dirty="0" sz="2500" spc="-225" i="1">
                <a:latin typeface="华文楷体"/>
                <a:cs typeface="华文楷体"/>
              </a:rPr>
              <a:t>，</a:t>
            </a:r>
            <a:r>
              <a:rPr dirty="0" sz="2400">
                <a:latin typeface="华文楷体"/>
                <a:cs typeface="华文楷体"/>
              </a:rPr>
              <a:t>汽车将做离心运动而造成交通事故。因此，  在公路弯道处，车辆行驶不允许超过规定的速度。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34895" y="4593335"/>
            <a:ext cx="8884920" cy="1828800"/>
          </a:xfrm>
          <a:prstGeom prst="rect">
            <a:avLst/>
          </a:prstGeom>
          <a:solidFill>
            <a:srgbClr val="DAE2F3"/>
          </a:solidFill>
        </p:spPr>
        <p:txBody>
          <a:bodyPr wrap="square" lIns="0" tIns="26670" rIns="0" bIns="0" rtlCol="0" vert="horz">
            <a:spAutoFit/>
          </a:bodyPr>
          <a:lstStyle/>
          <a:p>
            <a:pPr marL="433070" marR="213995" indent="114300">
              <a:lnSpc>
                <a:spcPts val="4320"/>
              </a:lnSpc>
              <a:spcBef>
                <a:spcPts val="210"/>
              </a:spcBef>
              <a:tabLst>
                <a:tab pos="909319" algn="l"/>
              </a:tabLst>
            </a:pPr>
            <a:r>
              <a:rPr dirty="0" sz="2400" spc="-5">
                <a:latin typeface="华文楷体"/>
                <a:cs typeface="华文楷体"/>
              </a:rPr>
              <a:t>2.	</a:t>
            </a:r>
            <a:r>
              <a:rPr dirty="0" sz="2400">
                <a:latin typeface="华文楷体"/>
                <a:cs typeface="华文楷体"/>
              </a:rPr>
              <a:t>高速转动的砂轮、飞轮等，都不得超过允许的最大转速。 转速过高时，砂轮、飞轮内部分子间的相互作用力不足以提供 所需向心力，离心运动会使它们破裂，酿成事故。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693409" y="3724030"/>
            <a:ext cx="4352925" cy="9156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75"/>
              </a:lnSpc>
            </a:pPr>
            <a:r>
              <a:rPr dirty="0" sz="2000">
                <a:latin typeface="华文楷体"/>
                <a:cs typeface="华文楷体"/>
              </a:rPr>
              <a:t>数值发生变化，就将做离心运</a:t>
            </a:r>
            <a:r>
              <a:rPr dirty="0" sz="2000" spc="5">
                <a:latin typeface="华文楷体"/>
                <a:cs typeface="华文楷体"/>
              </a:rPr>
              <a:t>动</a:t>
            </a:r>
            <a:endParaRPr sz="2000">
              <a:latin typeface="华文楷体"/>
              <a:cs typeface="华文楷体"/>
            </a:endParaRPr>
          </a:p>
          <a:p>
            <a:pPr marL="33655">
              <a:lnSpc>
                <a:spcPct val="100000"/>
              </a:lnSpc>
              <a:spcBef>
                <a:spcPts val="2200"/>
              </a:spcBef>
            </a:pPr>
            <a:r>
              <a:rPr dirty="0" sz="2000">
                <a:latin typeface="华文楷体"/>
                <a:cs typeface="华文楷体"/>
              </a:rPr>
              <a:t>向心力突然消失或变小时将做离心运</a:t>
            </a:r>
            <a:r>
              <a:rPr dirty="0" sz="2000" spc="5">
                <a:latin typeface="华文楷体"/>
                <a:cs typeface="华文楷体"/>
              </a:rPr>
              <a:t>动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47944" y="3761232"/>
            <a:ext cx="6002020" cy="2679700"/>
          </a:xfrm>
          <a:custGeom>
            <a:avLst/>
            <a:gdLst/>
            <a:ahLst/>
            <a:cxnLst/>
            <a:rect l="l" t="t" r="r" b="b"/>
            <a:pathLst>
              <a:path w="6002020" h="2679700">
                <a:moveTo>
                  <a:pt x="0" y="0"/>
                </a:moveTo>
                <a:lnTo>
                  <a:pt x="6001511" y="0"/>
                </a:lnTo>
                <a:lnTo>
                  <a:pt x="6001511" y="2679191"/>
                </a:lnTo>
                <a:lnTo>
                  <a:pt x="0" y="2679191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16939" y="3707765"/>
            <a:ext cx="56470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华文楷体"/>
                <a:cs typeface="华文楷体"/>
              </a:rPr>
              <a:t>C</a:t>
            </a:r>
            <a:r>
              <a:rPr dirty="0" sz="2000">
                <a:latin typeface="华文楷体"/>
                <a:cs typeface="华文楷体"/>
              </a:rPr>
              <a:t>.</a:t>
            </a:r>
            <a:r>
              <a:rPr dirty="0" sz="2000">
                <a:latin typeface="华文楷体"/>
                <a:cs typeface="华文楷体"/>
              </a:rPr>
              <a:t>做匀速圆周运动的物体，只要向心力</a:t>
            </a:r>
            <a:r>
              <a:rPr dirty="0" sz="2000" spc="355">
                <a:latin typeface="华文楷体"/>
                <a:cs typeface="华文楷体"/>
              </a:rPr>
              <a:t>的</a:t>
            </a:r>
            <a:r>
              <a:rPr dirty="0" baseline="-36458" sz="2400">
                <a:solidFill>
                  <a:srgbClr val="006FC0"/>
                </a:solidFill>
                <a:latin typeface="微软雅黑"/>
                <a:cs typeface="微软雅黑"/>
              </a:rPr>
              <a:t>【解析</a:t>
            </a:r>
            <a:r>
              <a:rPr dirty="0" baseline="-36458" sz="2400" spc="-7">
                <a:solidFill>
                  <a:srgbClr val="006FC0"/>
                </a:solidFill>
                <a:latin typeface="微软雅黑"/>
                <a:cs typeface="微软雅黑"/>
              </a:rPr>
              <a:t>】</a:t>
            </a:r>
            <a:endParaRPr baseline="-36458"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41985" y="3892677"/>
            <a:ext cx="463804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A</a:t>
            </a:r>
            <a:r>
              <a:rPr dirty="0" sz="1600">
                <a:solidFill>
                  <a:srgbClr val="006FC0"/>
                </a:solidFill>
                <a:latin typeface="微软雅黑"/>
                <a:cs typeface="微软雅黑"/>
              </a:rPr>
              <a:t>错：当物体受到的合力的大小不足以提供物体所</a:t>
            </a: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需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4065239"/>
            <a:ext cx="10475595" cy="229108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1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baseline="-18055" sz="3000" spc="-7">
                <a:latin typeface="华文楷体"/>
                <a:cs typeface="华文楷体"/>
              </a:rPr>
              <a:t>D.</a:t>
            </a:r>
            <a:r>
              <a:rPr dirty="0" baseline="-18055" sz="3000">
                <a:latin typeface="华文楷体"/>
                <a:cs typeface="华文楷体"/>
              </a:rPr>
              <a:t>做匀速圆周运动的物体，当外界提供</a:t>
            </a:r>
            <a:r>
              <a:rPr dirty="0" baseline="-18055" sz="3000" spc="127">
                <a:latin typeface="华文楷体"/>
                <a:cs typeface="华文楷体"/>
              </a:rPr>
              <a:t>的</a:t>
            </a:r>
            <a:r>
              <a:rPr dirty="0" sz="1600">
                <a:solidFill>
                  <a:srgbClr val="006FC0"/>
                </a:solidFill>
                <a:latin typeface="微软雅黑"/>
                <a:cs typeface="微软雅黑"/>
              </a:rPr>
              <a:t>要的向心力的大小时，才做离心运动，离心力是不存在的</a:t>
            </a: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4821555">
              <a:lnSpc>
                <a:spcPct val="100000"/>
              </a:lnSpc>
              <a:spcBef>
                <a:spcPts val="880"/>
              </a:spcBef>
            </a:pP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B</a:t>
            </a:r>
            <a:r>
              <a:rPr dirty="0" sz="1600">
                <a:solidFill>
                  <a:srgbClr val="006FC0"/>
                </a:solidFill>
                <a:latin typeface="微软雅黑"/>
                <a:cs typeface="微软雅黑"/>
              </a:rPr>
              <a:t>错：向心力突然变大时，物体将做向心运动</a:t>
            </a: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4821555" marR="24130">
              <a:lnSpc>
                <a:spcPct val="150000"/>
              </a:lnSpc>
            </a:pP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C</a:t>
            </a:r>
            <a:r>
              <a:rPr dirty="0" sz="1600">
                <a:solidFill>
                  <a:srgbClr val="006FC0"/>
                </a:solidFill>
                <a:latin typeface="微软雅黑"/>
                <a:cs typeface="微软雅黑"/>
              </a:rPr>
              <a:t>错：合力大于需要的向心力时，物体要做近心运动，合力小</a:t>
            </a: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于 </a:t>
            </a:r>
            <a:r>
              <a:rPr dirty="0" sz="1600">
                <a:solidFill>
                  <a:srgbClr val="006FC0"/>
                </a:solidFill>
                <a:latin typeface="微软雅黑"/>
                <a:cs typeface="微软雅黑"/>
              </a:rPr>
              <a:t>所需要的向心力时，物体才做离心运动</a:t>
            </a: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  <a:p>
            <a:pPr marL="4821555" marR="5080">
              <a:lnSpc>
                <a:spcPct val="150000"/>
              </a:lnSpc>
            </a:pPr>
            <a:r>
              <a:rPr dirty="0" sz="1600">
                <a:solidFill>
                  <a:srgbClr val="006FC0"/>
                </a:solidFill>
                <a:latin typeface="微软雅黑"/>
                <a:cs typeface="微软雅黑"/>
              </a:rPr>
              <a:t>D对：当物体受到的合力的大小不足以提供物体所需要的向心</a:t>
            </a: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力 </a:t>
            </a:r>
            <a:r>
              <a:rPr dirty="0" sz="1600">
                <a:solidFill>
                  <a:srgbClr val="006FC0"/>
                </a:solidFill>
                <a:latin typeface="微软雅黑"/>
                <a:cs typeface="微软雅黑"/>
              </a:rPr>
              <a:t>的大小时，物体就要远离圆心，做离心运动</a:t>
            </a:r>
            <a:r>
              <a:rPr dirty="0" sz="1600" spc="-5">
                <a:solidFill>
                  <a:srgbClr val="006FC0"/>
                </a:solidFill>
                <a:latin typeface="微软雅黑"/>
                <a:cs typeface="微软雅黑"/>
              </a:rPr>
              <a:t>。</a:t>
            </a:r>
            <a:endParaRPr sz="16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1905000"/>
            <a:ext cx="8340725" cy="1550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  <a:tab pos="5539105" algn="l"/>
              </a:tabLst>
            </a:pPr>
            <a:r>
              <a:rPr dirty="0" sz="2000">
                <a:latin typeface="华文楷体"/>
                <a:cs typeface="华文楷体"/>
              </a:rPr>
              <a:t>例题：关于离心运动，下列说法中正确的是</a:t>
            </a:r>
            <a:r>
              <a:rPr dirty="0" sz="2000" spc="5">
                <a:latin typeface="华文楷体"/>
                <a:cs typeface="华文楷体"/>
              </a:rPr>
              <a:t>（	</a:t>
            </a:r>
            <a:r>
              <a:rPr dirty="0" baseline="-24305" sz="360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baseline="-24305" sz="3600" spc="-89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12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华文楷体"/>
                <a:cs typeface="华文楷体"/>
              </a:rPr>
              <a:t>A.</a:t>
            </a:r>
            <a:r>
              <a:rPr dirty="0" sz="2000">
                <a:latin typeface="华文楷体"/>
                <a:cs typeface="华文楷体"/>
              </a:rPr>
              <a:t>物体突然受到离心力的作用，将做离心运</a:t>
            </a:r>
            <a:r>
              <a:rPr dirty="0" sz="2000" spc="5">
                <a:latin typeface="华文楷体"/>
                <a:cs typeface="华文楷体"/>
              </a:rPr>
              <a:t>动</a:t>
            </a:r>
            <a:endParaRPr sz="20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2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2000" spc="-5">
                <a:latin typeface="华文楷体"/>
                <a:cs typeface="华文楷体"/>
              </a:rPr>
              <a:t>B</a:t>
            </a:r>
            <a:r>
              <a:rPr dirty="0" sz="2000">
                <a:latin typeface="华文楷体"/>
                <a:cs typeface="华文楷体"/>
              </a:rPr>
              <a:t>.</a:t>
            </a:r>
            <a:r>
              <a:rPr dirty="0" sz="2000">
                <a:latin typeface="华文楷体"/>
                <a:cs typeface="华文楷体"/>
              </a:rPr>
              <a:t>做匀速圆周运动的物体，在外界提供的向心力突然变大时将做离心运</a:t>
            </a:r>
            <a:r>
              <a:rPr dirty="0" sz="2000" spc="5">
                <a:latin typeface="华文楷体"/>
                <a:cs typeface="华文楷体"/>
              </a:rPr>
              <a:t>动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33194" y="1316037"/>
            <a:ext cx="8255000" cy="3318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300"/>
              </a:lnSpc>
              <a:spcBef>
                <a:spcPts val="95"/>
              </a:spcBef>
              <a:tabLst>
                <a:tab pos="3215005" algn="l"/>
              </a:tabLst>
            </a:pPr>
            <a:r>
              <a:rPr dirty="0" sz="2400">
                <a:latin typeface="华文楷体"/>
                <a:cs typeface="华文楷体"/>
              </a:rPr>
              <a:t>例题：洗衣机的脱水筒采用电机带动衣物旋转的方式脱水，下 列说法中正确的是（	</a:t>
            </a:r>
            <a:r>
              <a:rPr dirty="0" sz="2400" spc="-605" b="1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dirty="0" sz="2400" spc="-605">
                <a:latin typeface="华文楷体"/>
                <a:cs typeface="华文楷体"/>
              </a:rPr>
              <a:t>）</a:t>
            </a:r>
            <a:r>
              <a:rPr dirty="0" sz="2400" spc="-605" b="1">
                <a:solidFill>
                  <a:srgbClr val="C00000"/>
                </a:solidFill>
                <a:latin typeface="Times New Roman"/>
                <a:cs typeface="Times New Roman"/>
              </a:rPr>
              <a:t>CD</a:t>
            </a:r>
            <a:endParaRPr sz="24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spcBef>
                <a:spcPts val="1435"/>
              </a:spcBef>
              <a:buSzPct val="95833"/>
              <a:buAutoNum type="alphaUcPeriod"/>
              <a:tabLst>
                <a:tab pos="287020" algn="l"/>
              </a:tabLst>
            </a:pPr>
            <a:r>
              <a:rPr dirty="0" sz="2400">
                <a:latin typeface="华文楷体"/>
                <a:cs typeface="华文楷体"/>
              </a:rPr>
              <a:t>水从筒中甩出是因为水滴受到离心力作用</a:t>
            </a:r>
            <a:endParaRPr sz="2400">
              <a:latin typeface="华文楷体"/>
              <a:cs typeface="华文楷体"/>
            </a:endParaRPr>
          </a:p>
          <a:p>
            <a:pPr marL="267335" indent="-254635">
              <a:lnSpc>
                <a:spcPct val="100000"/>
              </a:lnSpc>
              <a:spcBef>
                <a:spcPts val="1440"/>
              </a:spcBef>
              <a:buSzPct val="95833"/>
              <a:buAutoNum type="alphaUcPeriod"/>
              <a:tabLst>
                <a:tab pos="267970" algn="l"/>
              </a:tabLst>
            </a:pPr>
            <a:r>
              <a:rPr dirty="0" sz="2400">
                <a:latin typeface="华文楷体"/>
                <a:cs typeface="华文楷体"/>
              </a:rPr>
              <a:t>脱水过程中，大部分衣物紧贴筒壁</a:t>
            </a:r>
            <a:endParaRPr sz="2400">
              <a:latin typeface="华文楷体"/>
              <a:cs typeface="华文楷体"/>
            </a:endParaRPr>
          </a:p>
          <a:p>
            <a:pPr marL="273685" indent="-260985">
              <a:lnSpc>
                <a:spcPct val="100000"/>
              </a:lnSpc>
              <a:spcBef>
                <a:spcPts val="1440"/>
              </a:spcBef>
              <a:buSzPct val="95833"/>
              <a:buAutoNum type="alphaUcPeriod"/>
              <a:tabLst>
                <a:tab pos="274320" algn="l"/>
              </a:tabLst>
            </a:pPr>
            <a:r>
              <a:rPr dirty="0" sz="2400">
                <a:latin typeface="华文楷体"/>
                <a:cs typeface="华文楷体"/>
              </a:rPr>
              <a:t>加快脱水筒转动角速度，脱水效果会更好</a:t>
            </a:r>
            <a:endParaRPr sz="2400">
              <a:latin typeface="华文楷体"/>
              <a:cs typeface="华文楷体"/>
            </a:endParaRPr>
          </a:p>
          <a:p>
            <a:pPr marL="314960" indent="-302260">
              <a:lnSpc>
                <a:spcPct val="100000"/>
              </a:lnSpc>
              <a:spcBef>
                <a:spcPts val="1440"/>
              </a:spcBef>
              <a:buSzPct val="95833"/>
              <a:buAutoNum type="alphaUcPeriod"/>
              <a:tabLst>
                <a:tab pos="315595" algn="l"/>
              </a:tabLst>
            </a:pPr>
            <a:r>
              <a:rPr dirty="0" sz="2400">
                <a:latin typeface="华文楷体"/>
                <a:cs typeface="华文楷体"/>
              </a:rPr>
              <a:t>靠近中心的衣物脱水效果不如四周的衣物脱水效果好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571625" y="1226934"/>
            <a:ext cx="9532620" cy="455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22575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BE9000"/>
                </a:solidFill>
                <a:latin typeface="黑体"/>
                <a:cs typeface="黑体"/>
              </a:rPr>
              <a:t>学习目标和任</a:t>
            </a:r>
            <a:r>
              <a:rPr dirty="0" sz="3200" spc="-10" b="1">
                <a:solidFill>
                  <a:srgbClr val="BE9000"/>
                </a:solidFill>
                <a:latin typeface="黑体"/>
                <a:cs typeface="黑体"/>
              </a:rPr>
              <a:t>务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50000"/>
              </a:lnSpc>
              <a:buSzPct val="96428"/>
              <a:buAutoNum type="arabicPeriod"/>
              <a:tabLst>
                <a:tab pos="259079" algn="l"/>
              </a:tabLst>
            </a:pPr>
            <a:r>
              <a:rPr dirty="0" sz="2800" b="1" i="1">
                <a:latin typeface="华文楷体"/>
                <a:cs typeface="华文楷体"/>
              </a:rPr>
              <a:t>通过对生活中圆周运动的实例分析进一步掌握圆周运动的</a:t>
            </a:r>
            <a:r>
              <a:rPr dirty="0" sz="2800" spc="-5" b="1" i="1">
                <a:latin typeface="华文楷体"/>
                <a:cs typeface="华文楷体"/>
              </a:rPr>
              <a:t>分 </a:t>
            </a:r>
            <a:r>
              <a:rPr dirty="0" sz="2800" b="1" i="1">
                <a:latin typeface="华文楷体"/>
                <a:cs typeface="华文楷体"/>
              </a:rPr>
              <a:t>析方法</a:t>
            </a:r>
            <a:r>
              <a:rPr dirty="0" sz="2800" spc="-10" b="1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259079" indent="-246379">
              <a:lnSpc>
                <a:spcPct val="100000"/>
              </a:lnSpc>
              <a:spcBef>
                <a:spcPts val="1680"/>
              </a:spcBef>
              <a:buSzPct val="96428"/>
              <a:buAutoNum type="arabicPeriod"/>
              <a:tabLst>
                <a:tab pos="259079" algn="l"/>
              </a:tabLst>
            </a:pPr>
            <a:r>
              <a:rPr dirty="0" sz="2800" b="1" i="1">
                <a:latin typeface="华文楷体"/>
                <a:cs typeface="华文楷体"/>
              </a:rPr>
              <a:t>知道航天器中的失重现象及原因</a:t>
            </a:r>
            <a:r>
              <a:rPr dirty="0" sz="2800" spc="-10" b="1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  <a:buSzPct val="96428"/>
              <a:buAutoNum type="arabicPeriod"/>
              <a:tabLst>
                <a:tab pos="259079" algn="l"/>
              </a:tabLst>
            </a:pPr>
            <a:r>
              <a:rPr dirty="0" sz="2800" b="1" i="1">
                <a:latin typeface="华文楷体"/>
                <a:cs typeface="华文楷体"/>
              </a:rPr>
              <a:t>知道离心运动的产生原因，了解离心运动的应用，并知道</a:t>
            </a:r>
            <a:r>
              <a:rPr dirty="0" sz="2800" spc="-5" b="1" i="1">
                <a:latin typeface="华文楷体"/>
                <a:cs typeface="华文楷体"/>
              </a:rPr>
              <a:t>离 </a:t>
            </a:r>
            <a:r>
              <a:rPr dirty="0" sz="2800" b="1" i="1">
                <a:latin typeface="华文楷体"/>
                <a:cs typeface="华文楷体"/>
              </a:rPr>
              <a:t>心运动的危害及如何防止</a:t>
            </a:r>
            <a:r>
              <a:rPr dirty="0" sz="2800" spc="-10" b="1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77286" y="1226934"/>
            <a:ext cx="3698875" cy="2649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1671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BE9000"/>
                </a:solidFill>
                <a:latin typeface="黑体"/>
                <a:cs typeface="黑体"/>
              </a:rPr>
              <a:t>作业及反</a:t>
            </a:r>
            <a:r>
              <a:rPr dirty="0" sz="3200" spc="5">
                <a:solidFill>
                  <a:srgbClr val="BE9000"/>
                </a:solidFill>
                <a:latin typeface="黑体"/>
                <a:cs typeface="黑体"/>
              </a:rPr>
              <a:t>馈</a:t>
            </a:r>
            <a:endParaRPr sz="32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1.</a:t>
            </a:r>
            <a:r>
              <a:rPr dirty="0" sz="2800">
                <a:latin typeface="华文楷体"/>
                <a:cs typeface="华文楷体"/>
              </a:rPr>
              <a:t>阅读教</a:t>
            </a:r>
            <a:r>
              <a:rPr dirty="0" sz="2800" spc="-5">
                <a:latin typeface="华文楷体"/>
                <a:cs typeface="华文楷体"/>
              </a:rPr>
              <a:t>材</a:t>
            </a:r>
            <a:endParaRPr sz="2800">
              <a:latin typeface="华文楷体"/>
              <a:cs typeface="华文楷体"/>
            </a:endParaRPr>
          </a:p>
          <a:p>
            <a:pPr marL="241300" indent="-228600">
              <a:lnSpc>
                <a:spcPct val="100000"/>
              </a:lnSpc>
              <a:spcBef>
                <a:spcPts val="268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华文楷体"/>
                <a:cs typeface="华文楷体"/>
              </a:rPr>
              <a:t>2.</a:t>
            </a:r>
            <a:r>
              <a:rPr dirty="0" sz="2800">
                <a:latin typeface="华文楷体"/>
                <a:cs typeface="华文楷体"/>
              </a:rPr>
              <a:t>下载并完成课后作</a:t>
            </a:r>
            <a:r>
              <a:rPr dirty="0" sz="2800" spc="-5">
                <a:latin typeface="华文楷体"/>
                <a:cs typeface="华文楷体"/>
              </a:rPr>
              <a:t>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4904" y="3729253"/>
            <a:ext cx="19380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1F5F"/>
                </a:solidFill>
                <a:latin typeface="Microsoft YaHei UI"/>
                <a:cs typeface="Microsoft YaHei UI"/>
              </a:rPr>
              <a:t>北京市第</a:t>
            </a:r>
            <a:r>
              <a:rPr dirty="0" sz="21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2100">
                <a:solidFill>
                  <a:srgbClr val="001F5F"/>
                </a:solidFill>
                <a:latin typeface="Microsoft YaHei UI"/>
                <a:cs typeface="Microsoft YaHei UI"/>
              </a:rPr>
              <a:t>中学</a:t>
            </a:r>
            <a:endParaRPr sz="21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0125" y="3594430"/>
            <a:ext cx="8138159" cy="0"/>
          </a:xfrm>
          <a:custGeom>
            <a:avLst/>
            <a:gdLst/>
            <a:ahLst/>
            <a:cxnLst/>
            <a:rect l="l" t="t" r="r" b="b"/>
            <a:pathLst>
              <a:path w="8138159" h="0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88719" y="1283207"/>
            <a:ext cx="9823450" cy="20726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7305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BE9000"/>
                </a:solidFill>
                <a:latin typeface="黑体"/>
                <a:cs typeface="黑体"/>
              </a:rPr>
              <a:t>实例</a:t>
            </a:r>
            <a:r>
              <a:rPr dirty="0" sz="3200" spc="-10" b="1">
                <a:solidFill>
                  <a:srgbClr val="BE9000"/>
                </a:solidFill>
                <a:latin typeface="黑体"/>
                <a:cs typeface="黑体"/>
              </a:rPr>
              <a:t>三</a:t>
            </a:r>
            <a:r>
              <a:rPr dirty="0" sz="3200" spc="5" b="1">
                <a:solidFill>
                  <a:srgbClr val="BE9000"/>
                </a:solidFill>
                <a:latin typeface="黑体"/>
                <a:cs typeface="黑体"/>
              </a:rPr>
              <a:t> </a:t>
            </a:r>
            <a:r>
              <a:rPr dirty="0" sz="3200" b="1">
                <a:solidFill>
                  <a:srgbClr val="BE9000"/>
                </a:solidFill>
                <a:latin typeface="黑体"/>
                <a:cs typeface="黑体"/>
              </a:rPr>
              <a:t>汽车过拱形</a:t>
            </a:r>
            <a:r>
              <a:rPr dirty="0" sz="3200" spc="-10" b="1">
                <a:solidFill>
                  <a:srgbClr val="BE9000"/>
                </a:solidFill>
                <a:latin typeface="黑体"/>
                <a:cs typeface="黑体"/>
              </a:rPr>
              <a:t>桥</a:t>
            </a:r>
            <a:endParaRPr sz="3200">
              <a:latin typeface="黑体"/>
              <a:cs typeface="黑体"/>
            </a:endParaRPr>
          </a:p>
          <a:p>
            <a:pPr marL="12700" marR="5080" indent="537210">
              <a:lnSpc>
                <a:spcPct val="150000"/>
              </a:lnSpc>
              <a:spcBef>
                <a:spcPts val="2195"/>
              </a:spcBef>
            </a:pPr>
            <a:r>
              <a:rPr dirty="0" sz="2800" b="1" i="1">
                <a:latin typeface="华文楷体"/>
                <a:cs typeface="华文楷体"/>
              </a:rPr>
              <a:t>问题：汽车除了转弯时速度不能太大，还有什么特殊情况</a:t>
            </a:r>
            <a:r>
              <a:rPr dirty="0" sz="2800" spc="-5" b="1" i="1">
                <a:latin typeface="华文楷体"/>
                <a:cs typeface="华文楷体"/>
              </a:rPr>
              <a:t>需 </a:t>
            </a:r>
            <a:r>
              <a:rPr dirty="0" sz="2800" b="1" i="1">
                <a:latin typeface="华文楷体"/>
                <a:cs typeface="华文楷体"/>
              </a:rPr>
              <a:t>要注意控制汽车的行驶速度的吗</a:t>
            </a:r>
            <a:r>
              <a:rPr dirty="0" sz="2800" spc="-10" b="1" i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89647" y="3517391"/>
            <a:ext cx="4344924" cy="253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01311" y="3811523"/>
            <a:ext cx="2848356" cy="1819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53439" y="3810000"/>
            <a:ext cx="2971800" cy="16718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006659" y="1283207"/>
            <a:ext cx="390397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BE9000"/>
                </a:solidFill>
                <a:latin typeface="黑体"/>
                <a:cs typeface="黑体"/>
              </a:rPr>
              <a:t>实例</a:t>
            </a:r>
            <a:r>
              <a:rPr dirty="0" sz="3200" spc="-10" b="1">
                <a:solidFill>
                  <a:srgbClr val="BE9000"/>
                </a:solidFill>
                <a:latin typeface="黑体"/>
                <a:cs typeface="黑体"/>
              </a:rPr>
              <a:t>三</a:t>
            </a:r>
            <a:r>
              <a:rPr dirty="0" sz="3200" spc="-65" b="1">
                <a:solidFill>
                  <a:srgbClr val="BE9000"/>
                </a:solidFill>
                <a:latin typeface="黑体"/>
                <a:cs typeface="黑体"/>
              </a:rPr>
              <a:t> </a:t>
            </a:r>
            <a:r>
              <a:rPr dirty="0" sz="3200" b="1">
                <a:solidFill>
                  <a:srgbClr val="BE9000"/>
                </a:solidFill>
                <a:latin typeface="黑体"/>
                <a:cs typeface="黑体"/>
              </a:rPr>
              <a:t>汽车过拱形</a:t>
            </a:r>
            <a:r>
              <a:rPr dirty="0" sz="3200" spc="-10" b="1">
                <a:solidFill>
                  <a:srgbClr val="BE9000"/>
                </a:solidFill>
                <a:latin typeface="黑体"/>
                <a:cs typeface="黑体"/>
              </a:rPr>
              <a:t>桥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46632" y="2343911"/>
            <a:ext cx="4722876" cy="3069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95676" y="2792780"/>
            <a:ext cx="554355" cy="0"/>
          </a:xfrm>
          <a:custGeom>
            <a:avLst/>
            <a:gdLst/>
            <a:ahLst/>
            <a:cxnLst/>
            <a:rect l="l" t="t" r="r" b="b"/>
            <a:pathLst>
              <a:path w="554354" h="0">
                <a:moveTo>
                  <a:pt x="0" y="0"/>
                </a:moveTo>
                <a:lnTo>
                  <a:pt x="554075" y="0"/>
                </a:lnTo>
              </a:path>
            </a:pathLst>
          </a:custGeom>
          <a:ln w="192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411830" y="2102548"/>
            <a:ext cx="415290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4904" sz="4350" spc="7" i="1">
                <a:latin typeface="Times New Roman"/>
                <a:cs typeface="Times New Roman"/>
              </a:rPr>
              <a:t>v</a:t>
            </a:r>
            <a:r>
              <a:rPr dirty="0" baseline="-24904" sz="4350" spc="157" i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06907" y="2538209"/>
            <a:ext cx="2284730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4350" algn="l"/>
                <a:tab pos="800100" algn="l"/>
                <a:tab pos="1553210" algn="l"/>
                <a:tab pos="2003425" algn="l"/>
              </a:tabLst>
            </a:pPr>
            <a:r>
              <a:rPr dirty="0" sz="2900" spc="10" i="1">
                <a:latin typeface="Times New Roman"/>
                <a:cs typeface="Times New Roman"/>
              </a:rPr>
              <a:t>G</a:t>
            </a:r>
            <a:r>
              <a:rPr dirty="0" sz="2900" spc="10" i="1">
                <a:latin typeface="Times New Roman"/>
                <a:cs typeface="Times New Roman"/>
              </a:rPr>
              <a:t>	</a:t>
            </a:r>
            <a:r>
              <a:rPr dirty="0" sz="2900" spc="5">
                <a:latin typeface="Times New Roman"/>
                <a:cs typeface="Times New Roman"/>
              </a:rPr>
              <a:t>-</a:t>
            </a:r>
            <a:r>
              <a:rPr dirty="0" sz="2900" spc="5">
                <a:latin typeface="Times New Roman"/>
                <a:cs typeface="Times New Roman"/>
              </a:rPr>
              <a:t>	</a:t>
            </a:r>
            <a:r>
              <a:rPr dirty="0" sz="2900" spc="10" i="1">
                <a:latin typeface="Times New Roman"/>
                <a:cs typeface="Times New Roman"/>
              </a:rPr>
              <a:t>F</a:t>
            </a:r>
            <a:r>
              <a:rPr dirty="0" sz="2900" spc="-10" i="1">
                <a:latin typeface="Times New Roman"/>
                <a:cs typeface="Times New Roman"/>
              </a:rPr>
              <a:t> </a:t>
            </a:r>
            <a:r>
              <a:rPr dirty="0" baseline="-24509" sz="2550" i="1">
                <a:latin typeface="Times New Roman"/>
                <a:cs typeface="Times New Roman"/>
              </a:rPr>
              <a:t>N</a:t>
            </a:r>
            <a:r>
              <a:rPr dirty="0" baseline="-24509" sz="2550" i="1">
                <a:latin typeface="Times New Roman"/>
                <a:cs typeface="Times New Roman"/>
              </a:rPr>
              <a:t>	</a:t>
            </a:r>
            <a:r>
              <a:rPr dirty="0" sz="2900" spc="10">
                <a:latin typeface="Times New Roman"/>
                <a:cs typeface="Times New Roman"/>
              </a:rPr>
              <a:t>=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10" i="1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382506" y="3739578"/>
            <a:ext cx="471805" cy="0"/>
          </a:xfrm>
          <a:custGeom>
            <a:avLst/>
            <a:gdLst/>
            <a:ahLst/>
            <a:cxnLst/>
            <a:rect l="l" t="t" r="r" b="b"/>
            <a:pathLst>
              <a:path w="471804" h="0">
                <a:moveTo>
                  <a:pt x="0" y="0"/>
                </a:moveTo>
                <a:lnTo>
                  <a:pt x="471284" y="0"/>
                </a:lnTo>
              </a:path>
            </a:pathLst>
          </a:custGeom>
          <a:ln w="17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469208" y="3740048"/>
            <a:ext cx="240029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750" spc="5" i="1">
                <a:latin typeface="Times New Roman"/>
                <a:cs typeface="Times New Roman"/>
              </a:rPr>
              <a:t>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4342" y="2793796"/>
            <a:ext cx="367665" cy="7378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95250">
              <a:lnSpc>
                <a:spcPts val="2885"/>
              </a:lnSpc>
              <a:spcBef>
                <a:spcPts val="114"/>
              </a:spcBef>
            </a:pPr>
            <a:r>
              <a:rPr dirty="0" sz="2900" spc="10" i="1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  <a:p>
            <a:pPr algn="ctr">
              <a:lnSpc>
                <a:spcPts val="2705"/>
              </a:lnSpc>
            </a:pPr>
            <a:r>
              <a:rPr dirty="0" baseline="-25252" sz="4125" spc="7" i="1">
                <a:latin typeface="Times New Roman"/>
                <a:cs typeface="Times New Roman"/>
              </a:rPr>
              <a:t>v</a:t>
            </a:r>
            <a:r>
              <a:rPr dirty="0" baseline="-25252" sz="4125" spc="-179" i="1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5030" y="3464763"/>
            <a:ext cx="2311400" cy="44704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652780" algn="l"/>
                <a:tab pos="1021080" algn="l"/>
                <a:tab pos="1706245" algn="l"/>
                <a:tab pos="2044700" algn="l"/>
              </a:tabLst>
            </a:pPr>
            <a:r>
              <a:rPr dirty="0" sz="2750" spc="5" i="1">
                <a:latin typeface="Times New Roman"/>
                <a:cs typeface="Times New Roman"/>
              </a:rPr>
              <a:t>F</a:t>
            </a:r>
            <a:r>
              <a:rPr dirty="0" sz="2750" spc="-254" i="1">
                <a:latin typeface="Times New Roman"/>
                <a:cs typeface="Times New Roman"/>
              </a:rPr>
              <a:t> </a:t>
            </a:r>
            <a:r>
              <a:rPr dirty="0" baseline="-24305" sz="2400" spc="7" i="1">
                <a:latin typeface="Times New Roman"/>
                <a:cs typeface="Times New Roman"/>
              </a:rPr>
              <a:t>N</a:t>
            </a:r>
            <a:r>
              <a:rPr dirty="0" baseline="-24305" sz="2400" i="1">
                <a:latin typeface="Times New Roman"/>
                <a:cs typeface="Times New Roman"/>
              </a:rPr>
              <a:t>	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20" i="1">
                <a:latin typeface="Times New Roman"/>
                <a:cs typeface="Times New Roman"/>
              </a:rPr>
              <a:t>m</a:t>
            </a:r>
            <a:r>
              <a:rPr dirty="0" sz="2750" spc="5" i="1">
                <a:latin typeface="Times New Roman"/>
                <a:cs typeface="Times New Roman"/>
              </a:rPr>
              <a:t>g</a:t>
            </a:r>
            <a:r>
              <a:rPr dirty="0" sz="2750" i="1">
                <a:latin typeface="Times New Roman"/>
                <a:cs typeface="Times New Roman"/>
              </a:rPr>
              <a:t>	</a:t>
            </a:r>
            <a:r>
              <a:rPr dirty="0" sz="2750" spc="5">
                <a:latin typeface="Symbol"/>
                <a:cs typeface="Symbol"/>
              </a:rPr>
              <a:t></a:t>
            </a:r>
            <a:r>
              <a:rPr dirty="0" sz="2750">
                <a:latin typeface="Times New Roman"/>
                <a:cs typeface="Times New Roman"/>
              </a:rPr>
              <a:t>	</a:t>
            </a:r>
            <a:r>
              <a:rPr dirty="0" sz="2750" spc="10" i="1">
                <a:latin typeface="Times New Roman"/>
                <a:cs typeface="Times New Roman"/>
              </a:rPr>
              <a:t>m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632632" y="5910999"/>
            <a:ext cx="60325" cy="26034"/>
          </a:xfrm>
          <a:custGeom>
            <a:avLst/>
            <a:gdLst/>
            <a:ahLst/>
            <a:cxnLst/>
            <a:rect l="l" t="t" r="r" b="b"/>
            <a:pathLst>
              <a:path w="60325" h="26035">
                <a:moveTo>
                  <a:pt x="0" y="25717"/>
                </a:moveTo>
                <a:lnTo>
                  <a:pt x="60147" y="0"/>
                </a:lnTo>
              </a:path>
            </a:pathLst>
          </a:custGeom>
          <a:ln w="17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92779" y="5918352"/>
            <a:ext cx="87630" cy="147955"/>
          </a:xfrm>
          <a:custGeom>
            <a:avLst/>
            <a:gdLst/>
            <a:ahLst/>
            <a:cxnLst/>
            <a:rect l="l" t="t" r="r" b="b"/>
            <a:pathLst>
              <a:path w="87629" h="147954">
                <a:moveTo>
                  <a:pt x="0" y="0"/>
                </a:moveTo>
                <a:lnTo>
                  <a:pt x="87134" y="147866"/>
                </a:lnTo>
              </a:path>
            </a:pathLst>
          </a:custGeom>
          <a:ln w="343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789731" y="5638215"/>
            <a:ext cx="115570" cy="428625"/>
          </a:xfrm>
          <a:custGeom>
            <a:avLst/>
            <a:gdLst/>
            <a:ahLst/>
            <a:cxnLst/>
            <a:rect l="l" t="t" r="r" b="b"/>
            <a:pathLst>
              <a:path w="115570" h="428625">
                <a:moveTo>
                  <a:pt x="0" y="428002"/>
                </a:moveTo>
                <a:lnTo>
                  <a:pt x="115366" y="0"/>
                </a:lnTo>
              </a:path>
            </a:pathLst>
          </a:custGeom>
          <a:ln w="17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05098" y="5638215"/>
            <a:ext cx="606425" cy="0"/>
          </a:xfrm>
          <a:custGeom>
            <a:avLst/>
            <a:gdLst/>
            <a:ahLst/>
            <a:cxnLst/>
            <a:rect l="l" t="t" r="r" b="b"/>
            <a:pathLst>
              <a:path w="606425" h="0">
                <a:moveTo>
                  <a:pt x="0" y="0"/>
                </a:moveTo>
                <a:lnTo>
                  <a:pt x="606272" y="0"/>
                </a:lnTo>
              </a:path>
            </a:pathLst>
          </a:custGeom>
          <a:ln w="171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899357" y="3751186"/>
            <a:ext cx="63500" cy="2345055"/>
          </a:xfrm>
          <a:custGeom>
            <a:avLst/>
            <a:gdLst/>
            <a:ahLst/>
            <a:cxnLst/>
            <a:rect l="l" t="t" r="r" b="b"/>
            <a:pathLst>
              <a:path w="63500" h="2345054">
                <a:moveTo>
                  <a:pt x="37515" y="2345016"/>
                </a:moveTo>
                <a:lnTo>
                  <a:pt x="0" y="406"/>
                </a:lnTo>
                <a:lnTo>
                  <a:pt x="25387" y="0"/>
                </a:lnTo>
                <a:lnTo>
                  <a:pt x="62903" y="2344610"/>
                </a:lnTo>
                <a:lnTo>
                  <a:pt x="37515" y="23450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 rot="10800000">
            <a:off x="3361826" y="5959866"/>
            <a:ext cx="422978" cy="3429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00"/>
              </a:lnSpc>
            </a:pPr>
            <a:r>
              <a:rPr dirty="0" sz="2700" i="1">
                <a:latin typeface="Times New Roman"/>
                <a:cs typeface="Times New Roman"/>
              </a:rPr>
              <a:t>O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8311" y="4103941"/>
            <a:ext cx="5511800" cy="195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700">
                <a:latin typeface="华文楷体"/>
                <a:cs typeface="华文楷体"/>
              </a:rPr>
              <a:t>由牛顿第三定律可知：压力与支持 力大小相等，即此时压力小于重力。</a:t>
            </a:r>
            <a:endParaRPr sz="2700">
              <a:latin typeface="华文楷体"/>
              <a:cs typeface="华文楷体"/>
            </a:endParaRPr>
          </a:p>
          <a:p>
            <a:pPr marL="841375">
              <a:lnSpc>
                <a:spcPct val="100000"/>
              </a:lnSpc>
              <a:spcBef>
                <a:spcPts val="2165"/>
              </a:spcBef>
              <a:tabLst>
                <a:tab pos="1482090" algn="l"/>
                <a:tab pos="1842770" algn="l"/>
                <a:tab pos="2527935" algn="l"/>
                <a:tab pos="3098800" algn="l"/>
                <a:tab pos="3808095" algn="l"/>
              </a:tabLst>
            </a:pPr>
            <a:r>
              <a:rPr dirty="0" sz="2750" spc="5" i="1">
                <a:latin typeface="Times New Roman"/>
                <a:cs typeface="Times New Roman"/>
              </a:rPr>
              <a:t>F</a:t>
            </a:r>
            <a:r>
              <a:rPr dirty="0" sz="2750" spc="-254" i="1">
                <a:latin typeface="Times New Roman"/>
                <a:cs typeface="Times New Roman"/>
              </a:rPr>
              <a:t> </a:t>
            </a:r>
            <a:r>
              <a:rPr dirty="0" baseline="-24305" sz="2400" spc="7" i="1">
                <a:latin typeface="Times New Roman"/>
                <a:cs typeface="Times New Roman"/>
              </a:rPr>
              <a:t>N	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5">
                <a:latin typeface="Times New Roman"/>
                <a:cs typeface="Times New Roman"/>
              </a:rPr>
              <a:t>	0	</a:t>
            </a:r>
            <a:r>
              <a:rPr dirty="0" sz="2750" spc="5" i="1">
                <a:latin typeface="Times New Roman"/>
                <a:cs typeface="Times New Roman"/>
              </a:rPr>
              <a:t>v</a:t>
            </a:r>
            <a:r>
              <a:rPr dirty="0" sz="2750" spc="-245" i="1">
                <a:latin typeface="Times New Roman"/>
                <a:cs typeface="Times New Roman"/>
              </a:rPr>
              <a:t> </a:t>
            </a:r>
            <a:r>
              <a:rPr dirty="0" baseline="-24305" sz="2400" spc="7" i="1">
                <a:latin typeface="Times New Roman"/>
                <a:cs typeface="Times New Roman"/>
              </a:rPr>
              <a:t>m	</a:t>
            </a:r>
            <a:r>
              <a:rPr dirty="0" sz="2750" spc="5">
                <a:latin typeface="Symbol"/>
                <a:cs typeface="Symbol"/>
              </a:rPr>
              <a:t></a:t>
            </a:r>
            <a:r>
              <a:rPr dirty="0" sz="2750" spc="5">
                <a:latin typeface="Times New Roman"/>
                <a:cs typeface="Times New Roman"/>
              </a:rPr>
              <a:t>	</a:t>
            </a:r>
            <a:r>
              <a:rPr dirty="0" sz="2750" spc="10" i="1">
                <a:latin typeface="Times New Roman"/>
                <a:cs typeface="Times New Roman"/>
              </a:rPr>
              <a:t>gR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87625" y="1827885"/>
            <a:ext cx="4147185" cy="1301115"/>
          </a:xfrm>
          <a:prstGeom prst="rect">
            <a:avLst/>
          </a:prstGeom>
        </p:spPr>
        <p:txBody>
          <a:bodyPr wrap="square" lIns="0" tIns="238760" rIns="0" bIns="0" rtlCol="0" vert="horz">
            <a:spAutoFit/>
          </a:bodyPr>
          <a:lstStyle/>
          <a:p>
            <a:pPr marL="893444">
              <a:lnSpc>
                <a:spcPct val="100000"/>
              </a:lnSpc>
              <a:spcBef>
                <a:spcPts val="1880"/>
              </a:spcBef>
            </a:pPr>
            <a:r>
              <a:rPr dirty="0" sz="2700" b="1" i="1">
                <a:solidFill>
                  <a:srgbClr val="1F3863"/>
                </a:solidFill>
                <a:latin typeface="华文楷体"/>
                <a:cs typeface="华文楷体"/>
              </a:rPr>
              <a:t>模型一：质</a:t>
            </a:r>
            <a:r>
              <a:rPr dirty="0" sz="2700" spc="-5" b="1" i="1">
                <a:solidFill>
                  <a:srgbClr val="1F3863"/>
                </a:solidFill>
                <a:latin typeface="华文楷体"/>
                <a:cs typeface="华文楷体"/>
              </a:rPr>
              <a:t>点</a:t>
            </a:r>
            <a:endParaRPr sz="27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dirty="0" sz="2700" b="1" i="1">
                <a:latin typeface="华文楷体"/>
                <a:cs typeface="华文楷体"/>
              </a:rPr>
              <a:t>模型二：竖直圆周运动模</a:t>
            </a:r>
            <a:r>
              <a:rPr dirty="0" sz="2700" spc="-5" b="1" i="1">
                <a:latin typeface="华文楷体"/>
                <a:cs typeface="华文楷体"/>
              </a:rPr>
              <a:t>型</a:t>
            </a:r>
            <a:endParaRPr sz="27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110996" y="2063495"/>
            <a:ext cx="4716780" cy="3762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06408" y="2356535"/>
            <a:ext cx="518795" cy="0"/>
          </a:xfrm>
          <a:custGeom>
            <a:avLst/>
            <a:gdLst/>
            <a:ahLst/>
            <a:cxnLst/>
            <a:rect l="l" t="t" r="r" b="b"/>
            <a:pathLst>
              <a:path w="518795" h="0">
                <a:moveTo>
                  <a:pt x="0" y="0"/>
                </a:moveTo>
                <a:lnTo>
                  <a:pt x="518375" y="0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708" y="1666303"/>
            <a:ext cx="398780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4904" sz="4350" spc="37" i="1">
                <a:latin typeface="Times New Roman"/>
                <a:cs typeface="Times New Roman"/>
              </a:rPr>
              <a:t>v</a:t>
            </a:r>
            <a:r>
              <a:rPr dirty="0" baseline="-24904" sz="4350" spc="-82" i="1">
                <a:latin typeface="Times New Roman"/>
                <a:cs typeface="Times New Roman"/>
              </a:rPr>
              <a:t> </a:t>
            </a:r>
            <a:r>
              <a:rPr dirty="0" sz="1700" spc="10" b="1">
                <a:latin typeface="Times New Roman"/>
                <a:cs typeface="Times New Roman"/>
              </a:rPr>
              <a:t>2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09612" y="2101964"/>
            <a:ext cx="2127250" cy="47053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76275" algn="l"/>
                <a:tab pos="1421765" algn="l"/>
                <a:tab pos="1842770" algn="l"/>
              </a:tabLst>
            </a:pPr>
            <a:r>
              <a:rPr dirty="0" sz="2900" spc="30" i="1">
                <a:latin typeface="Times New Roman"/>
                <a:cs typeface="Times New Roman"/>
              </a:rPr>
              <a:t>F</a:t>
            </a:r>
            <a:r>
              <a:rPr dirty="0" sz="2900" spc="-195" i="1">
                <a:latin typeface="Times New Roman"/>
                <a:cs typeface="Times New Roman"/>
              </a:rPr>
              <a:t> </a:t>
            </a:r>
            <a:r>
              <a:rPr dirty="0" baseline="-24509" sz="2550" spc="22" i="1">
                <a:latin typeface="Times New Roman"/>
                <a:cs typeface="Times New Roman"/>
              </a:rPr>
              <a:t>N</a:t>
            </a:r>
            <a:r>
              <a:rPr dirty="0" baseline="-24509" sz="2550" i="1">
                <a:latin typeface="Times New Roman"/>
                <a:cs typeface="Times New Roman"/>
              </a:rPr>
              <a:t>	</a:t>
            </a:r>
            <a:r>
              <a:rPr dirty="0" sz="2900" spc="15">
                <a:latin typeface="Times New Roman"/>
                <a:cs typeface="Times New Roman"/>
              </a:rPr>
              <a:t>-</a:t>
            </a:r>
            <a:r>
              <a:rPr dirty="0" sz="2900" spc="135">
                <a:latin typeface="Times New Roman"/>
                <a:cs typeface="Times New Roman"/>
              </a:rPr>
              <a:t> </a:t>
            </a:r>
            <a:r>
              <a:rPr dirty="0" sz="2900" spc="40" i="1">
                <a:latin typeface="Times New Roman"/>
                <a:cs typeface="Times New Roman"/>
              </a:rPr>
              <a:t>G</a:t>
            </a:r>
            <a:r>
              <a:rPr dirty="0" sz="2900" i="1">
                <a:latin typeface="Times New Roman"/>
                <a:cs typeface="Times New Roman"/>
              </a:rPr>
              <a:t>	</a:t>
            </a:r>
            <a:r>
              <a:rPr dirty="0" sz="2900" spc="30">
                <a:latin typeface="Times New Roman"/>
                <a:cs typeface="Times New Roman"/>
              </a:rPr>
              <a:t>=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40" i="1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98635" y="3575634"/>
            <a:ext cx="509905" cy="0"/>
          </a:xfrm>
          <a:custGeom>
            <a:avLst/>
            <a:gdLst/>
            <a:ahLst/>
            <a:cxnLst/>
            <a:rect l="l" t="t" r="r" b="b"/>
            <a:pathLst>
              <a:path w="509904" h="0">
                <a:moveTo>
                  <a:pt x="0" y="0"/>
                </a:moveTo>
                <a:lnTo>
                  <a:pt x="509282" y="0"/>
                </a:lnTo>
              </a:path>
            </a:pathLst>
          </a:custGeom>
          <a:ln w="1855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293364" y="3576688"/>
            <a:ext cx="25781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 i="1">
                <a:latin typeface="Times New Roman"/>
                <a:cs typeface="Times New Roman"/>
              </a:rPr>
              <a:t>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03055" y="2293709"/>
            <a:ext cx="504825" cy="105600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900" spc="30" i="1">
                <a:latin typeface="Times New Roman"/>
                <a:cs typeface="Times New Roman"/>
              </a:rPr>
              <a:t>R</a:t>
            </a:r>
            <a:endParaRPr sz="29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515"/>
              </a:spcBef>
            </a:pPr>
            <a:r>
              <a:rPr dirty="0" baseline="-25000" sz="4500" spc="-7" i="1">
                <a:latin typeface="Times New Roman"/>
                <a:cs typeface="Times New Roman"/>
              </a:rPr>
              <a:t>v</a:t>
            </a:r>
            <a:r>
              <a:rPr dirty="0" baseline="-25000" sz="4500" spc="-195" i="1">
                <a:latin typeface="Times New Roman"/>
                <a:cs typeface="Times New Roman"/>
              </a:rPr>
              <a:t> </a:t>
            </a:r>
            <a:r>
              <a:rPr dirty="0" sz="1750" spc="-5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6055" y="3278847"/>
            <a:ext cx="250444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4850" algn="l"/>
                <a:tab pos="1102360" algn="l"/>
                <a:tab pos="1842770" algn="l"/>
                <a:tab pos="2216785" algn="l"/>
              </a:tabLst>
            </a:pPr>
            <a:r>
              <a:rPr dirty="0" sz="3000" spc="-5" i="1">
                <a:latin typeface="Times New Roman"/>
                <a:cs typeface="Times New Roman"/>
              </a:rPr>
              <a:t>F</a:t>
            </a:r>
            <a:r>
              <a:rPr dirty="0" sz="3000" spc="-285" i="1">
                <a:latin typeface="Times New Roman"/>
                <a:cs typeface="Times New Roman"/>
              </a:rPr>
              <a:t> </a:t>
            </a:r>
            <a:r>
              <a:rPr dirty="0" baseline="-23809" sz="2625" spc="-7" i="1">
                <a:latin typeface="Times New Roman"/>
                <a:cs typeface="Times New Roman"/>
              </a:rPr>
              <a:t>N</a:t>
            </a:r>
            <a:r>
              <a:rPr dirty="0" baseline="-23809" sz="2625" i="1">
                <a:latin typeface="Times New Roman"/>
                <a:cs typeface="Times New Roman"/>
              </a:rPr>
              <a:t>	</a:t>
            </a:r>
            <a:r>
              <a:rPr dirty="0" sz="3000" spc="-5">
                <a:latin typeface="Symbol"/>
                <a:cs typeface="Symbol"/>
              </a:rPr>
              <a:t>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i="1">
                <a:latin typeface="Times New Roman"/>
                <a:cs typeface="Times New Roman"/>
              </a:rPr>
              <a:t>m</a:t>
            </a:r>
            <a:r>
              <a:rPr dirty="0" sz="3000" spc="-5" i="1">
                <a:latin typeface="Times New Roman"/>
                <a:cs typeface="Times New Roman"/>
              </a:rPr>
              <a:t>g</a:t>
            </a:r>
            <a:r>
              <a:rPr dirty="0" sz="3000" i="1">
                <a:latin typeface="Times New Roman"/>
                <a:cs typeface="Times New Roman"/>
              </a:rPr>
              <a:t>	</a:t>
            </a:r>
            <a:r>
              <a:rPr dirty="0" sz="3000" spc="-5">
                <a:latin typeface="Symbol"/>
                <a:cs typeface="Symbol"/>
              </a:rPr>
              <a:t></a:t>
            </a:r>
            <a:r>
              <a:rPr dirty="0" sz="3000">
                <a:latin typeface="Times New Roman"/>
                <a:cs typeface="Times New Roman"/>
              </a:rPr>
              <a:t>	</a:t>
            </a:r>
            <a:r>
              <a:rPr dirty="0" sz="3000" spc="-5" i="1">
                <a:latin typeface="Times New Roman"/>
                <a:cs typeface="Times New Roman"/>
              </a:rPr>
              <a:t>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5776" y="4329023"/>
            <a:ext cx="4826000" cy="187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700">
                <a:latin typeface="华文楷体"/>
                <a:cs typeface="华文楷体"/>
              </a:rPr>
              <a:t>由牛顿第三定律可知：压力与支 持力大小相等，即此时压力大于 重力。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326028" y="1819224"/>
            <a:ext cx="63500" cy="2345055"/>
          </a:xfrm>
          <a:custGeom>
            <a:avLst/>
            <a:gdLst/>
            <a:ahLst/>
            <a:cxnLst/>
            <a:rect l="l" t="t" r="r" b="b"/>
            <a:pathLst>
              <a:path w="63500" h="2345054">
                <a:moveTo>
                  <a:pt x="37515" y="2345016"/>
                </a:moveTo>
                <a:lnTo>
                  <a:pt x="0" y="406"/>
                </a:lnTo>
                <a:lnTo>
                  <a:pt x="25400" y="0"/>
                </a:lnTo>
                <a:lnTo>
                  <a:pt x="62915" y="2344610"/>
                </a:lnTo>
                <a:lnTo>
                  <a:pt x="37515" y="23450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48773" y="1531378"/>
            <a:ext cx="2730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i="1">
                <a:latin typeface="Times New Roman"/>
                <a:cs typeface="Times New Roman"/>
              </a:rPr>
              <a:t>O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8504" y="3583355"/>
            <a:ext cx="333375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35835" algn="l"/>
              </a:tabLst>
            </a:pPr>
            <a:r>
              <a:rPr dirty="0" sz="3200" spc="-5">
                <a:latin typeface="Times New Roman"/>
                <a:cs typeface="Times New Roman"/>
              </a:rPr>
              <a:t>A. </a:t>
            </a:r>
            <a:r>
              <a:rPr dirty="0" sz="3200" spc="-5" i="1">
                <a:latin typeface="Times New Roman"/>
                <a:cs typeface="Times New Roman"/>
              </a:rPr>
              <a:t>a</a:t>
            </a:r>
            <a:r>
              <a:rPr dirty="0" sz="3200" spc="5">
                <a:latin typeface="华文楷体"/>
                <a:cs typeface="华文楷体"/>
              </a:rPr>
              <a:t>处	</a:t>
            </a:r>
            <a:r>
              <a:rPr dirty="0" sz="3200" spc="-5">
                <a:latin typeface="Times New Roman"/>
                <a:cs typeface="Times New Roman"/>
              </a:rPr>
              <a:t>B.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5" i="1">
                <a:latin typeface="Times New Roman"/>
                <a:cs typeface="Times New Roman"/>
              </a:rPr>
              <a:t>b</a:t>
            </a:r>
            <a:r>
              <a:rPr dirty="0" sz="3200" spc="5">
                <a:latin typeface="华文楷体"/>
                <a:cs typeface="华文楷体"/>
              </a:rPr>
              <a:t>处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68562" y="4836642"/>
            <a:ext cx="6426758" cy="8013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71267" y="4801361"/>
            <a:ext cx="6483083" cy="905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69088" y="4918836"/>
            <a:ext cx="120159" cy="7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969878" y="5583999"/>
            <a:ext cx="122300" cy="74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05088" y="4844224"/>
            <a:ext cx="122290" cy="74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46031" y="5518911"/>
            <a:ext cx="122289" cy="74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03523" y="454291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40515" y="523347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3820" y="3583355"/>
            <a:ext cx="3412490" cy="1929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92350" algn="l"/>
              </a:tabLst>
            </a:pPr>
            <a:r>
              <a:rPr dirty="0" sz="3200" spc="-5">
                <a:latin typeface="Times New Roman"/>
                <a:cs typeface="Times New Roman"/>
              </a:rPr>
              <a:t>C. </a:t>
            </a:r>
            <a:r>
              <a:rPr dirty="0" sz="3200" spc="-5" i="1">
                <a:latin typeface="Times New Roman"/>
                <a:cs typeface="Times New Roman"/>
              </a:rPr>
              <a:t>c</a:t>
            </a:r>
            <a:r>
              <a:rPr dirty="0" sz="3200" spc="5">
                <a:latin typeface="华文楷体"/>
                <a:cs typeface="华文楷体"/>
              </a:rPr>
              <a:t>处	</a:t>
            </a:r>
            <a:r>
              <a:rPr dirty="0" sz="3200" spc="-5">
                <a:latin typeface="Times New Roman"/>
                <a:cs typeface="Times New Roman"/>
              </a:rPr>
              <a:t>D.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5" i="1">
                <a:latin typeface="Times New Roman"/>
                <a:cs typeface="Times New Roman"/>
              </a:rPr>
              <a:t>d</a:t>
            </a:r>
            <a:r>
              <a:rPr dirty="0" sz="3200" spc="5">
                <a:latin typeface="华文楷体"/>
                <a:cs typeface="华文楷体"/>
              </a:rPr>
              <a:t>处</a:t>
            </a:r>
            <a:endParaRPr sz="3200">
              <a:latin typeface="华文楷体"/>
              <a:cs typeface="华文楷体"/>
            </a:endParaRPr>
          </a:p>
          <a:p>
            <a:pPr marL="858519">
              <a:lnSpc>
                <a:spcPct val="100000"/>
              </a:lnSpc>
              <a:spcBef>
                <a:spcPts val="3470"/>
              </a:spcBef>
            </a:pPr>
            <a:r>
              <a:rPr dirty="0" sz="2400" b="1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  <a:p>
            <a:pPr algn="ctr" marL="339090">
              <a:lnSpc>
                <a:spcPct val="100000"/>
              </a:lnSpc>
              <a:spcBef>
                <a:spcPts val="1910"/>
              </a:spcBef>
            </a:pPr>
            <a:r>
              <a:rPr dirty="0" sz="2400" b="1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500505" y="1139367"/>
            <a:ext cx="9373235" cy="2226310"/>
          </a:xfrm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50700"/>
              </a:lnSpc>
              <a:spcBef>
                <a:spcPts val="70"/>
              </a:spcBef>
            </a:pPr>
            <a:r>
              <a:rPr dirty="0" sz="3200" b="0" i="0">
                <a:solidFill>
                  <a:srgbClr val="000000"/>
                </a:solidFill>
                <a:latin typeface="华文楷体"/>
                <a:cs typeface="华文楷体"/>
              </a:rPr>
              <a:t>例题：一辆卡车在丘陵地匀速行驶，地形如图所示</a:t>
            </a:r>
            <a:r>
              <a:rPr dirty="0" sz="3200" b="0" i="0">
                <a:solidFill>
                  <a:srgbClr val="000000"/>
                </a:solidFill>
                <a:latin typeface="华文楷体"/>
                <a:cs typeface="华文楷体"/>
              </a:rPr>
              <a:t>， </a:t>
            </a:r>
            <a:r>
              <a:rPr dirty="0" sz="3200" b="0" i="0">
                <a:solidFill>
                  <a:srgbClr val="000000"/>
                </a:solidFill>
                <a:latin typeface="华文楷体"/>
                <a:cs typeface="华文楷体"/>
              </a:rPr>
              <a:t>由于轮胎太旧，途中爆胎，爆胎可能性最大的地段</a:t>
            </a:r>
            <a:r>
              <a:rPr dirty="0" sz="3200" b="0" i="0">
                <a:solidFill>
                  <a:srgbClr val="000000"/>
                </a:solidFill>
                <a:latin typeface="华文楷体"/>
                <a:cs typeface="华文楷体"/>
              </a:rPr>
              <a:t>应 </a:t>
            </a:r>
            <a:r>
              <a:rPr dirty="0" sz="3200" b="0" i="0">
                <a:solidFill>
                  <a:srgbClr val="000000"/>
                </a:solidFill>
                <a:latin typeface="华文楷体"/>
                <a:cs typeface="华文楷体"/>
              </a:rPr>
              <a:t>是 </a:t>
            </a:r>
            <a:r>
              <a:rPr dirty="0" sz="3200" b="0" i="0">
                <a:solidFill>
                  <a:srgbClr val="000000"/>
                </a:solidFill>
                <a:latin typeface="Times New Roman"/>
                <a:cs typeface="Times New Roman"/>
              </a:rPr>
              <a:t>( </a:t>
            </a:r>
            <a:r>
              <a:rPr dirty="0" baseline="3472" sz="4800" i="0">
                <a:solidFill>
                  <a:srgbClr val="C00000"/>
                </a:solidFill>
                <a:latin typeface="Times New Roman"/>
                <a:cs typeface="Times New Roman"/>
              </a:rPr>
              <a:t>D</a:t>
            </a:r>
            <a:r>
              <a:rPr dirty="0" baseline="3472" sz="4800" spc="104" i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3200" b="0" i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84614" y="6123660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6672" y="0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134487" y="6116282"/>
            <a:ext cx="16256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10" i="1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87357" y="5703252"/>
            <a:ext cx="24193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5396" sz="2625" spc="7" i="1">
                <a:latin typeface="Times New Roman"/>
                <a:cs typeface="Times New Roman"/>
              </a:rPr>
              <a:t>v</a:t>
            </a:r>
            <a:r>
              <a:rPr dirty="0" baseline="-25396" sz="2625" spc="-179" i="1">
                <a:latin typeface="Times New Roman"/>
                <a:cs typeface="Times New Roman"/>
              </a:rPr>
              <a:t> </a:t>
            </a:r>
            <a:r>
              <a:rPr dirty="0" sz="1000" spc="15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06283" y="5963564"/>
            <a:ext cx="139382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77265" algn="l"/>
              </a:tabLst>
            </a:pPr>
            <a:r>
              <a:rPr dirty="0" sz="1750" spc="10" i="1">
                <a:latin typeface="Times New Roman"/>
                <a:cs typeface="Times New Roman"/>
              </a:rPr>
              <a:t>F </a:t>
            </a:r>
            <a:r>
              <a:rPr dirty="0" baseline="-25000" sz="1500" spc="30">
                <a:latin typeface="Times New Roman"/>
                <a:cs typeface="Times New Roman"/>
              </a:rPr>
              <a:t>N </a:t>
            </a:r>
            <a:r>
              <a:rPr dirty="0" baseline="-25000" sz="1500" spc="19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-</a:t>
            </a:r>
            <a:r>
              <a:rPr dirty="0" sz="1750" spc="105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mg	</a:t>
            </a:r>
            <a:r>
              <a:rPr dirty="0" sz="1750" spc="5">
                <a:latin typeface="Times New Roman"/>
                <a:cs typeface="Times New Roman"/>
              </a:rPr>
              <a:t>=</a:t>
            </a:r>
            <a:r>
              <a:rPr dirty="0" sz="1750" spc="380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908680" y="4655997"/>
            <a:ext cx="297180" cy="0"/>
          </a:xfrm>
          <a:custGeom>
            <a:avLst/>
            <a:gdLst/>
            <a:ahLst/>
            <a:cxnLst/>
            <a:rect l="l" t="t" r="r" b="b"/>
            <a:pathLst>
              <a:path w="297180" h="0">
                <a:moveTo>
                  <a:pt x="0" y="0"/>
                </a:moveTo>
                <a:lnTo>
                  <a:pt x="296671" y="0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958553" y="4648631"/>
            <a:ext cx="16256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10" i="1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11424" y="4235589"/>
            <a:ext cx="24193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5396" sz="2625" spc="7" i="1">
                <a:latin typeface="Times New Roman"/>
                <a:cs typeface="Times New Roman"/>
              </a:rPr>
              <a:t>v</a:t>
            </a:r>
            <a:r>
              <a:rPr dirty="0" baseline="-25396" sz="2625" spc="-179" i="1">
                <a:latin typeface="Times New Roman"/>
                <a:cs typeface="Times New Roman"/>
              </a:rPr>
              <a:t> </a:t>
            </a:r>
            <a:r>
              <a:rPr dirty="0" sz="1000" spc="15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12582" y="4495914"/>
            <a:ext cx="141160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38784" algn="l"/>
                <a:tab pos="995044" algn="l"/>
              </a:tabLst>
            </a:pPr>
            <a:r>
              <a:rPr dirty="0" sz="1750" i="1">
                <a:latin typeface="Times New Roman"/>
                <a:cs typeface="Times New Roman"/>
              </a:rPr>
              <a:t>mg	</a:t>
            </a:r>
            <a:r>
              <a:rPr dirty="0" sz="1750" spc="5">
                <a:latin typeface="Times New Roman"/>
                <a:cs typeface="Times New Roman"/>
              </a:rPr>
              <a:t>-</a:t>
            </a:r>
            <a:r>
              <a:rPr dirty="0" sz="1750" spc="175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F</a:t>
            </a:r>
            <a:r>
              <a:rPr dirty="0" sz="1750" spc="-180" i="1">
                <a:latin typeface="Times New Roman"/>
                <a:cs typeface="Times New Roman"/>
              </a:rPr>
              <a:t> </a:t>
            </a:r>
            <a:r>
              <a:rPr dirty="0" baseline="-25000" sz="1500" spc="30" i="1">
                <a:latin typeface="Times New Roman"/>
                <a:cs typeface="Times New Roman"/>
              </a:rPr>
              <a:t>N	</a:t>
            </a:r>
            <a:r>
              <a:rPr dirty="0" sz="1750" spc="5">
                <a:latin typeface="Times New Roman"/>
                <a:cs typeface="Times New Roman"/>
              </a:rPr>
              <a:t>=</a:t>
            </a:r>
            <a:r>
              <a:rPr dirty="0" sz="1750" spc="375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333461" y="1428737"/>
            <a:ext cx="9525000" cy="0"/>
          </a:xfrm>
          <a:custGeom>
            <a:avLst/>
            <a:gdLst/>
            <a:ahLst/>
            <a:cxnLst/>
            <a:rect l="l" t="t" r="r" b="b"/>
            <a:pathLst>
              <a:path w="9525000" h="0">
                <a:moveTo>
                  <a:pt x="0" y="0"/>
                </a:moveTo>
                <a:lnTo>
                  <a:pt x="952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33461" y="2285987"/>
            <a:ext cx="9525000" cy="0"/>
          </a:xfrm>
          <a:custGeom>
            <a:avLst/>
            <a:gdLst/>
            <a:ahLst/>
            <a:cxnLst/>
            <a:rect l="l" t="t" r="r" b="b"/>
            <a:pathLst>
              <a:path w="9525000" h="0">
                <a:moveTo>
                  <a:pt x="0" y="0"/>
                </a:moveTo>
                <a:lnTo>
                  <a:pt x="952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33461" y="1428737"/>
            <a:ext cx="0" cy="5007610"/>
          </a:xfrm>
          <a:custGeom>
            <a:avLst/>
            <a:gdLst/>
            <a:ahLst/>
            <a:cxnLst/>
            <a:rect l="l" t="t" r="r" b="b"/>
            <a:pathLst>
              <a:path w="0" h="5007610">
                <a:moveTo>
                  <a:pt x="0" y="0"/>
                </a:moveTo>
                <a:lnTo>
                  <a:pt x="0" y="5007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28962" y="1428737"/>
            <a:ext cx="0" cy="5007610"/>
          </a:xfrm>
          <a:custGeom>
            <a:avLst/>
            <a:gdLst/>
            <a:ahLst/>
            <a:cxnLst/>
            <a:rect l="l" t="t" r="r" b="b"/>
            <a:pathLst>
              <a:path w="0" h="5007610">
                <a:moveTo>
                  <a:pt x="0" y="0"/>
                </a:moveTo>
                <a:lnTo>
                  <a:pt x="0" y="5007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43712" y="1428737"/>
            <a:ext cx="0" cy="5007610"/>
          </a:xfrm>
          <a:custGeom>
            <a:avLst/>
            <a:gdLst/>
            <a:ahLst/>
            <a:cxnLst/>
            <a:rect l="l" t="t" r="r" b="b"/>
            <a:pathLst>
              <a:path w="0" h="5007610">
                <a:moveTo>
                  <a:pt x="0" y="0"/>
                </a:moveTo>
                <a:lnTo>
                  <a:pt x="0" y="5007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58462" y="1428737"/>
            <a:ext cx="0" cy="5007610"/>
          </a:xfrm>
          <a:custGeom>
            <a:avLst/>
            <a:gdLst/>
            <a:ahLst/>
            <a:cxnLst/>
            <a:rect l="l" t="t" r="r" b="b"/>
            <a:pathLst>
              <a:path w="0" h="5007610">
                <a:moveTo>
                  <a:pt x="0" y="0"/>
                </a:moveTo>
                <a:lnTo>
                  <a:pt x="0" y="50076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333461" y="3619487"/>
            <a:ext cx="9525000" cy="0"/>
          </a:xfrm>
          <a:custGeom>
            <a:avLst/>
            <a:gdLst/>
            <a:ahLst/>
            <a:cxnLst/>
            <a:rect l="l" t="t" r="r" b="b"/>
            <a:pathLst>
              <a:path w="9525000" h="0">
                <a:moveTo>
                  <a:pt x="0" y="0"/>
                </a:moveTo>
                <a:lnTo>
                  <a:pt x="952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33461" y="4286237"/>
            <a:ext cx="9525000" cy="0"/>
          </a:xfrm>
          <a:custGeom>
            <a:avLst/>
            <a:gdLst/>
            <a:ahLst/>
            <a:cxnLst/>
            <a:rect l="l" t="t" r="r" b="b"/>
            <a:pathLst>
              <a:path w="9525000" h="0">
                <a:moveTo>
                  <a:pt x="0" y="0"/>
                </a:moveTo>
                <a:lnTo>
                  <a:pt x="952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33461" y="4952987"/>
            <a:ext cx="9525000" cy="0"/>
          </a:xfrm>
          <a:custGeom>
            <a:avLst/>
            <a:gdLst/>
            <a:ahLst/>
            <a:cxnLst/>
            <a:rect l="l" t="t" r="r" b="b"/>
            <a:pathLst>
              <a:path w="9525000" h="0">
                <a:moveTo>
                  <a:pt x="0" y="0"/>
                </a:moveTo>
                <a:lnTo>
                  <a:pt x="9525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86016" y="6436347"/>
            <a:ext cx="3872865" cy="0"/>
          </a:xfrm>
          <a:custGeom>
            <a:avLst/>
            <a:gdLst/>
            <a:ahLst/>
            <a:cxnLst/>
            <a:rect l="l" t="t" r="r" b="b"/>
            <a:pathLst>
              <a:path w="3872865" h="0">
                <a:moveTo>
                  <a:pt x="0" y="0"/>
                </a:moveTo>
                <a:lnTo>
                  <a:pt x="3872445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33461" y="6436347"/>
            <a:ext cx="2360930" cy="0"/>
          </a:xfrm>
          <a:custGeom>
            <a:avLst/>
            <a:gdLst/>
            <a:ahLst/>
            <a:cxnLst/>
            <a:rect l="l" t="t" r="r" b="b"/>
            <a:pathLst>
              <a:path w="2360929" h="0">
                <a:moveTo>
                  <a:pt x="0" y="0"/>
                </a:moveTo>
                <a:lnTo>
                  <a:pt x="236071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757641" y="2781922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受力分</a:t>
            </a:r>
            <a:r>
              <a:rPr dirty="0" sz="2400" spc="-5" b="1" i="1">
                <a:latin typeface="华文楷体"/>
                <a:cs typeface="华文楷体"/>
              </a:rPr>
              <a:t>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10041" y="3782047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向心</a:t>
            </a:r>
            <a:r>
              <a:rPr dirty="0" sz="2400" spc="-5" b="1" i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04606" y="4448797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对桥的压</a:t>
            </a:r>
            <a:r>
              <a:rPr dirty="0" sz="2400" spc="-5" b="1" i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3076" y="5523852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结</a:t>
            </a:r>
            <a:r>
              <a:rPr dirty="0" sz="2400" spc="-5" b="1" i="1">
                <a:latin typeface="华文楷体"/>
                <a:cs typeface="华文楷体"/>
              </a:rPr>
              <a:t>论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88651" y="5097132"/>
            <a:ext cx="73094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6815" algn="l"/>
              </a:tabLst>
            </a:pPr>
            <a:r>
              <a:rPr dirty="0" sz="2400" spc="165" b="1" i="1">
                <a:latin typeface="华文楷体"/>
                <a:cs typeface="华文楷体"/>
              </a:rPr>
              <a:t>汽车对桥的压力小于</a:t>
            </a:r>
            <a:r>
              <a:rPr dirty="0" sz="2400" spc="170" b="1" i="1">
                <a:latin typeface="华文楷体"/>
                <a:cs typeface="华文楷体"/>
              </a:rPr>
              <a:t>汽</a:t>
            </a:r>
            <a:r>
              <a:rPr dirty="0" sz="2400" spc="-5" b="1" i="1">
                <a:latin typeface="华文楷体"/>
                <a:cs typeface="华文楷体"/>
              </a:rPr>
              <a:t>车</a:t>
            </a:r>
            <a:r>
              <a:rPr dirty="0" sz="2400" b="1" i="1">
                <a:latin typeface="华文楷体"/>
                <a:cs typeface="华文楷体"/>
              </a:rPr>
              <a:t>	</a:t>
            </a:r>
            <a:r>
              <a:rPr dirty="0" sz="2400" spc="165" b="1" i="1">
                <a:latin typeface="华文楷体"/>
                <a:cs typeface="华文楷体"/>
              </a:rPr>
              <a:t>汽车对桥的压力大于</a:t>
            </a:r>
            <a:r>
              <a:rPr dirty="0" sz="2400" spc="170" b="1" i="1">
                <a:latin typeface="华文楷体"/>
                <a:cs typeface="华文楷体"/>
              </a:rPr>
              <a:t>汽</a:t>
            </a:r>
            <a:r>
              <a:rPr dirty="0" sz="2400" spc="-5" b="1" i="1">
                <a:latin typeface="华文楷体"/>
                <a:cs typeface="华文楷体"/>
              </a:rPr>
              <a:t>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88651" y="5462892"/>
            <a:ext cx="730948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726815" algn="l"/>
              </a:tabLst>
            </a:pPr>
            <a:r>
              <a:rPr dirty="0" sz="2400" spc="165" b="1" i="1">
                <a:latin typeface="华文楷体"/>
                <a:cs typeface="华文楷体"/>
              </a:rPr>
              <a:t>的重力，而且汽车速</a:t>
            </a:r>
            <a:r>
              <a:rPr dirty="0" sz="2400" spc="170" b="1" i="1">
                <a:latin typeface="华文楷体"/>
                <a:cs typeface="华文楷体"/>
              </a:rPr>
              <a:t>度</a:t>
            </a:r>
            <a:r>
              <a:rPr dirty="0" sz="2400" spc="-5" b="1" i="1">
                <a:latin typeface="华文楷体"/>
                <a:cs typeface="华文楷体"/>
              </a:rPr>
              <a:t>越</a:t>
            </a:r>
            <a:r>
              <a:rPr dirty="0" sz="2400" b="1" i="1">
                <a:latin typeface="华文楷体"/>
                <a:cs typeface="华文楷体"/>
              </a:rPr>
              <a:t>	</a:t>
            </a:r>
            <a:r>
              <a:rPr dirty="0" sz="2400" spc="165" b="1" i="1">
                <a:latin typeface="华文楷体"/>
                <a:cs typeface="华文楷体"/>
              </a:rPr>
              <a:t>的重力，而且汽车速</a:t>
            </a:r>
            <a:r>
              <a:rPr dirty="0" sz="2400" spc="170" b="1" i="1">
                <a:latin typeface="华文楷体"/>
                <a:cs typeface="华文楷体"/>
              </a:rPr>
              <a:t>度</a:t>
            </a:r>
            <a:r>
              <a:rPr dirty="0" sz="2400" spc="-5" b="1" i="1">
                <a:latin typeface="华文楷体"/>
                <a:cs typeface="华文楷体"/>
              </a:rPr>
              <a:t>越 </a:t>
            </a:r>
            <a:r>
              <a:rPr dirty="0" sz="2400" b="1" i="1">
                <a:latin typeface="华文楷体"/>
                <a:cs typeface="华文楷体"/>
              </a:rPr>
              <a:t>大，对桥的压力</a:t>
            </a:r>
            <a:r>
              <a:rPr dirty="0" u="heavy" sz="2400" b="1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华文楷体"/>
                <a:cs typeface="华文楷体"/>
              </a:rPr>
              <a:t> </a:t>
            </a:r>
            <a:r>
              <a:rPr dirty="0" u="heavy" sz="2400" spc="10" b="1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华文楷体"/>
                <a:cs typeface="华文楷体"/>
              </a:rPr>
              <a:t> </a:t>
            </a:r>
            <a:r>
              <a:rPr dirty="0" u="heavy" sz="2400" b="1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华文楷体"/>
                <a:cs typeface="华文楷体"/>
              </a:rPr>
              <a:t>越小</a:t>
            </a:r>
            <a:r>
              <a:rPr dirty="0" sz="2400" b="1" i="1">
                <a:latin typeface="华文楷体"/>
                <a:cs typeface="华文楷体"/>
              </a:rPr>
              <a:t>	大，对桥的压力</a:t>
            </a:r>
            <a:r>
              <a:rPr dirty="0" u="heavy" sz="2400" b="1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华文楷体"/>
                <a:cs typeface="华文楷体"/>
              </a:rPr>
              <a:t>越大</a:t>
            </a:r>
            <a:r>
              <a:rPr dirty="0" sz="2400" spc="-10" b="1">
                <a:latin typeface="宋体"/>
                <a:cs typeface="宋体"/>
              </a:rPr>
              <a:t> 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191000" y="2380488"/>
            <a:ext cx="1665731" cy="1162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001000" y="2380488"/>
            <a:ext cx="1620011" cy="11948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71139" y="3953192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6672" y="0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9421012" y="3945813"/>
            <a:ext cx="16256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10" i="1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73895" y="3532784"/>
            <a:ext cx="24193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5396" sz="2625" spc="7" i="1">
                <a:latin typeface="Times New Roman"/>
                <a:cs typeface="Times New Roman"/>
              </a:rPr>
              <a:t>v</a:t>
            </a:r>
            <a:r>
              <a:rPr dirty="0" baseline="-25396" sz="2625" spc="-179" i="1">
                <a:latin typeface="Times New Roman"/>
                <a:cs typeface="Times New Roman"/>
              </a:rPr>
              <a:t> </a:t>
            </a:r>
            <a:r>
              <a:rPr dirty="0" sz="1000" spc="15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2808" y="3793096"/>
            <a:ext cx="139382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77265" algn="l"/>
              </a:tabLst>
            </a:pPr>
            <a:r>
              <a:rPr dirty="0" sz="1750" spc="10" i="1">
                <a:latin typeface="Times New Roman"/>
                <a:cs typeface="Times New Roman"/>
              </a:rPr>
              <a:t>F </a:t>
            </a:r>
            <a:r>
              <a:rPr dirty="0" baseline="-25000" sz="1500" spc="30">
                <a:latin typeface="Times New Roman"/>
                <a:cs typeface="Times New Roman"/>
              </a:rPr>
              <a:t>N </a:t>
            </a:r>
            <a:r>
              <a:rPr dirty="0" baseline="-25000" sz="1500" spc="195">
                <a:latin typeface="Times New Roman"/>
                <a:cs typeface="Times New Roman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-</a:t>
            </a:r>
            <a:r>
              <a:rPr dirty="0" sz="1750" spc="105">
                <a:latin typeface="Times New Roman"/>
                <a:cs typeface="Times New Roman"/>
              </a:rPr>
              <a:t> </a:t>
            </a:r>
            <a:r>
              <a:rPr dirty="0" sz="1750" i="1">
                <a:latin typeface="Times New Roman"/>
                <a:cs typeface="Times New Roman"/>
              </a:rPr>
              <a:t>mg	</a:t>
            </a:r>
            <a:r>
              <a:rPr dirty="0" sz="1750" spc="5">
                <a:latin typeface="Times New Roman"/>
                <a:cs typeface="Times New Roman"/>
              </a:rPr>
              <a:t>=</a:t>
            </a:r>
            <a:r>
              <a:rPr dirty="0" sz="1750" spc="380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20143" y="3992879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6671" y="0"/>
                </a:lnTo>
              </a:path>
            </a:pathLst>
          </a:custGeom>
          <a:ln w="1080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5970015" y="3985501"/>
            <a:ext cx="16256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10" i="1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22898" y="3572471"/>
            <a:ext cx="24193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5396" sz="2625" spc="7" i="1">
                <a:latin typeface="Times New Roman"/>
                <a:cs typeface="Times New Roman"/>
              </a:rPr>
              <a:t>v</a:t>
            </a:r>
            <a:r>
              <a:rPr dirty="0" baseline="-25396" sz="2625" spc="-179" i="1">
                <a:latin typeface="Times New Roman"/>
                <a:cs typeface="Times New Roman"/>
              </a:rPr>
              <a:t> </a:t>
            </a:r>
            <a:r>
              <a:rPr dirty="0" sz="1000" spc="15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4045" y="3832783"/>
            <a:ext cx="141160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38784" algn="l"/>
                <a:tab pos="995044" algn="l"/>
              </a:tabLst>
            </a:pPr>
            <a:r>
              <a:rPr dirty="0" sz="1750" i="1">
                <a:latin typeface="Times New Roman"/>
                <a:cs typeface="Times New Roman"/>
              </a:rPr>
              <a:t>mg	</a:t>
            </a:r>
            <a:r>
              <a:rPr dirty="0" sz="1750" spc="5">
                <a:latin typeface="Times New Roman"/>
                <a:cs typeface="Times New Roman"/>
              </a:rPr>
              <a:t>-</a:t>
            </a:r>
            <a:r>
              <a:rPr dirty="0" sz="1750" spc="175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F</a:t>
            </a:r>
            <a:r>
              <a:rPr dirty="0" sz="1750" spc="-180" i="1">
                <a:latin typeface="Times New Roman"/>
                <a:cs typeface="Times New Roman"/>
              </a:rPr>
              <a:t> </a:t>
            </a:r>
            <a:r>
              <a:rPr dirty="0" baseline="-25000" sz="1500" spc="30" i="1">
                <a:latin typeface="Times New Roman"/>
                <a:cs typeface="Times New Roman"/>
              </a:rPr>
              <a:t>N	</a:t>
            </a:r>
            <a:r>
              <a:rPr dirty="0" sz="1750" spc="5">
                <a:latin typeface="Times New Roman"/>
                <a:cs typeface="Times New Roman"/>
              </a:rPr>
              <a:t>=</a:t>
            </a:r>
            <a:r>
              <a:rPr dirty="0" sz="1750" spc="375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964389" y="4707763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7078" y="0"/>
                </a:lnTo>
              </a:path>
            </a:pathLst>
          </a:custGeom>
          <a:ln w="108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014351" y="4701578"/>
            <a:ext cx="16256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10" i="1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93158" y="4697361"/>
            <a:ext cx="11303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20" i="1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67158" y="4286402"/>
            <a:ext cx="24193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5396" sz="2625" spc="7" i="1">
                <a:latin typeface="Times New Roman"/>
                <a:cs typeface="Times New Roman"/>
              </a:rPr>
              <a:t>v</a:t>
            </a:r>
            <a:r>
              <a:rPr dirty="0" baseline="-25396" sz="2625" spc="-172" i="1">
                <a:latin typeface="Times New Roman"/>
                <a:cs typeface="Times New Roman"/>
              </a:rPr>
              <a:t> </a:t>
            </a:r>
            <a:r>
              <a:rPr dirty="0" sz="1000" spc="15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22952" y="4548060"/>
            <a:ext cx="145669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4645" algn="l"/>
                <a:tab pos="1137285" algn="l"/>
              </a:tabLst>
            </a:pPr>
            <a:r>
              <a:rPr dirty="0" sz="1750" spc="10" i="1">
                <a:latin typeface="Times New Roman"/>
                <a:cs typeface="Times New Roman"/>
              </a:rPr>
              <a:t>F	</a:t>
            </a:r>
            <a:r>
              <a:rPr dirty="0" baseline="44444" sz="1500" spc="7" b="1">
                <a:latin typeface="微软雅黑"/>
                <a:cs typeface="微软雅黑"/>
              </a:rPr>
              <a:t>' </a:t>
            </a:r>
            <a:r>
              <a:rPr dirty="0" baseline="44444" sz="1500" spc="202" b="1">
                <a:latin typeface="微软雅黑"/>
                <a:cs typeface="微软雅黑"/>
              </a:rPr>
              <a:t> </a:t>
            </a:r>
            <a:r>
              <a:rPr dirty="0" sz="1750" spc="5">
                <a:latin typeface="Times New Roman"/>
                <a:cs typeface="Times New Roman"/>
              </a:rPr>
              <a:t>= </a:t>
            </a:r>
            <a:r>
              <a:rPr dirty="0" sz="1750" spc="25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mg	</a:t>
            </a:r>
            <a:r>
              <a:rPr dirty="0" sz="1750" spc="5">
                <a:latin typeface="Times New Roman"/>
                <a:cs typeface="Times New Roman"/>
              </a:rPr>
              <a:t>-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481349" y="4685106"/>
            <a:ext cx="297180" cy="0"/>
          </a:xfrm>
          <a:custGeom>
            <a:avLst/>
            <a:gdLst/>
            <a:ahLst/>
            <a:cxnLst/>
            <a:rect l="l" t="t" r="r" b="b"/>
            <a:pathLst>
              <a:path w="297179" h="0">
                <a:moveTo>
                  <a:pt x="0" y="0"/>
                </a:moveTo>
                <a:lnTo>
                  <a:pt x="296811" y="0"/>
                </a:lnTo>
              </a:path>
            </a:pathLst>
          </a:custGeom>
          <a:ln w="108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9531260" y="4678921"/>
            <a:ext cx="16256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750" spc="10" i="1">
                <a:latin typeface="Times New Roman"/>
                <a:cs typeface="Times New Roman"/>
              </a:rPr>
              <a:t>R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484118" y="4263745"/>
            <a:ext cx="241935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5396" sz="2625" spc="7" i="1">
                <a:latin typeface="Times New Roman"/>
                <a:cs typeface="Times New Roman"/>
              </a:rPr>
              <a:t>v</a:t>
            </a:r>
            <a:r>
              <a:rPr dirty="0" baseline="-25396" sz="2625" spc="-172" i="1">
                <a:latin typeface="Times New Roman"/>
                <a:cs typeface="Times New Roman"/>
              </a:rPr>
              <a:t> </a:t>
            </a:r>
            <a:r>
              <a:rPr dirty="0" sz="1000" spc="15" b="1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862493" y="4525416"/>
            <a:ext cx="1534160" cy="2946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8630" algn="l"/>
                <a:tab pos="1141095" algn="l"/>
              </a:tabLst>
            </a:pPr>
            <a:r>
              <a:rPr dirty="0" sz="1750" spc="10" i="1">
                <a:latin typeface="Times New Roman"/>
                <a:cs typeface="Times New Roman"/>
              </a:rPr>
              <a:t>F</a:t>
            </a:r>
            <a:r>
              <a:rPr dirty="0" sz="1750" spc="-180" i="1">
                <a:latin typeface="Times New Roman"/>
                <a:cs typeface="Times New Roman"/>
              </a:rPr>
              <a:t> </a:t>
            </a:r>
            <a:r>
              <a:rPr dirty="0" baseline="-25000" sz="1500" spc="30" i="1">
                <a:latin typeface="Times New Roman"/>
                <a:cs typeface="Times New Roman"/>
              </a:rPr>
              <a:t>N	</a:t>
            </a:r>
            <a:r>
              <a:rPr dirty="0" sz="1750" spc="5">
                <a:latin typeface="Times New Roman"/>
                <a:cs typeface="Times New Roman"/>
              </a:rPr>
              <a:t>= </a:t>
            </a:r>
            <a:r>
              <a:rPr dirty="0" sz="1750" spc="20">
                <a:latin typeface="Times New Roman"/>
                <a:cs typeface="Times New Roman"/>
              </a:rPr>
              <a:t> </a:t>
            </a:r>
            <a:r>
              <a:rPr dirty="0" sz="1750" spc="5" i="1">
                <a:latin typeface="Times New Roman"/>
                <a:cs typeface="Times New Roman"/>
              </a:rPr>
              <a:t>mg	</a:t>
            </a:r>
            <a:r>
              <a:rPr dirty="0" sz="1750" spc="5">
                <a:latin typeface="Times New Roman"/>
                <a:cs typeface="Times New Roman"/>
              </a:rPr>
              <a:t>+</a:t>
            </a:r>
            <a:r>
              <a:rPr dirty="0" sz="1750" spc="200">
                <a:latin typeface="Times New Roman"/>
                <a:cs typeface="Times New Roman"/>
              </a:rPr>
              <a:t> </a:t>
            </a:r>
            <a:r>
              <a:rPr dirty="0" sz="1750" spc="1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84807" y="4514799"/>
            <a:ext cx="6604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5" b="1">
                <a:latin typeface="微软雅黑"/>
                <a:cs typeface="微软雅黑"/>
              </a:rPr>
              <a:t>'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52138" y="1023327"/>
            <a:ext cx="6330315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b="1" i="1">
                <a:solidFill>
                  <a:srgbClr val="BE9000"/>
                </a:solidFill>
                <a:latin typeface="华文楷体"/>
                <a:cs typeface="华文楷体"/>
              </a:rPr>
              <a:t>汽车过拱形桥与凹形路面问题总</a:t>
            </a:r>
            <a:r>
              <a:rPr dirty="0" sz="2700" spc="-5" b="1" i="1">
                <a:solidFill>
                  <a:srgbClr val="BE9000"/>
                </a:solidFill>
                <a:latin typeface="华文楷体"/>
                <a:cs typeface="华文楷体"/>
              </a:rPr>
              <a:t>结</a:t>
            </a:r>
            <a:endParaRPr sz="2700">
              <a:latin typeface="华文楷体"/>
              <a:cs typeface="华文楷体"/>
            </a:endParaRPr>
          </a:p>
          <a:p>
            <a:pPr marL="617855">
              <a:lnSpc>
                <a:spcPct val="100000"/>
              </a:lnSpc>
              <a:spcBef>
                <a:spcPts val="1980"/>
              </a:spcBef>
              <a:tabLst>
                <a:tab pos="4178935" algn="l"/>
              </a:tabLst>
            </a:pPr>
            <a:r>
              <a:rPr dirty="0" sz="2400" b="1" i="1">
                <a:latin typeface="华文楷体"/>
                <a:cs typeface="华文楷体"/>
              </a:rPr>
              <a:t>汽车过拱形</a:t>
            </a:r>
            <a:r>
              <a:rPr dirty="0" sz="2400" spc="-5" b="1" i="1">
                <a:latin typeface="华文楷体"/>
                <a:cs typeface="华文楷体"/>
              </a:rPr>
              <a:t>桥</a:t>
            </a:r>
            <a:r>
              <a:rPr dirty="0" sz="2400" b="1" i="1">
                <a:latin typeface="华文楷体"/>
                <a:cs typeface="华文楷体"/>
              </a:rPr>
              <a:t>	</a:t>
            </a:r>
            <a:r>
              <a:rPr dirty="0" sz="2400" b="1" i="1">
                <a:latin typeface="华文楷体"/>
                <a:cs typeface="华文楷体"/>
              </a:rPr>
              <a:t>汽车过凹形路</a:t>
            </a:r>
            <a:r>
              <a:rPr dirty="0" sz="2400" spc="-5" b="1" i="1">
                <a:latin typeface="华文楷体"/>
                <a:cs typeface="华文楷体"/>
              </a:rPr>
              <a:t>面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758146" y="675246"/>
            <a:ext cx="1791589" cy="294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0839780" y="2510231"/>
            <a:ext cx="3956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baseline="-17460" sz="2625">
                <a:latin typeface="Times New Roman"/>
                <a:cs typeface="Times New Roman"/>
              </a:rPr>
              <a:t>N</a:t>
            </a:r>
            <a:endParaRPr baseline="-17460" sz="262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902950" y="3287598"/>
            <a:ext cx="4445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i="1">
                <a:latin typeface="Times New Roman"/>
                <a:cs typeface="Times New Roman"/>
              </a:rPr>
              <a:t>mg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04080" y="768565"/>
            <a:ext cx="3956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i="1">
                <a:latin typeface="Times New Roman"/>
                <a:cs typeface="Times New Roman"/>
              </a:rPr>
              <a:t>F</a:t>
            </a:r>
            <a:r>
              <a:rPr dirty="0" baseline="-17460" sz="2625">
                <a:latin typeface="Times New Roman"/>
                <a:cs typeface="Times New Roman"/>
              </a:rPr>
              <a:t>N</a:t>
            </a:r>
            <a:endParaRPr baseline="-17460" sz="2625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867250" y="1545945"/>
            <a:ext cx="44450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i="1">
                <a:latin typeface="Times New Roman"/>
                <a:cs typeface="Times New Roman"/>
              </a:rPr>
              <a:t>mg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694176" y="6266688"/>
            <a:ext cx="3291840" cy="411480"/>
          </a:xfrm>
          <a:custGeom>
            <a:avLst/>
            <a:gdLst/>
            <a:ahLst/>
            <a:cxnLst/>
            <a:rect l="l" t="t" r="r" b="b"/>
            <a:pathLst>
              <a:path w="3291840" h="411479">
                <a:moveTo>
                  <a:pt x="0" y="0"/>
                </a:moveTo>
                <a:lnTo>
                  <a:pt x="3291839" y="0"/>
                </a:lnTo>
                <a:lnTo>
                  <a:pt x="3291839" y="411480"/>
                </a:lnTo>
                <a:lnTo>
                  <a:pt x="0" y="41148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207061" y="6440804"/>
            <a:ext cx="48260" cy="13335"/>
          </a:xfrm>
          <a:custGeom>
            <a:avLst/>
            <a:gdLst/>
            <a:ahLst/>
            <a:cxnLst/>
            <a:rect l="l" t="t" r="r" b="b"/>
            <a:pathLst>
              <a:path w="48260" h="13335">
                <a:moveTo>
                  <a:pt x="0" y="12865"/>
                </a:moveTo>
                <a:lnTo>
                  <a:pt x="48005" y="0"/>
                </a:lnTo>
              </a:path>
            </a:pathLst>
          </a:custGeom>
          <a:ln w="11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255067" y="6444475"/>
            <a:ext cx="69850" cy="74295"/>
          </a:xfrm>
          <a:custGeom>
            <a:avLst/>
            <a:gdLst/>
            <a:ahLst/>
            <a:cxnLst/>
            <a:rect l="l" t="t" r="r" b="b"/>
            <a:pathLst>
              <a:path w="69850" h="74295">
                <a:moveTo>
                  <a:pt x="0" y="0"/>
                </a:moveTo>
                <a:lnTo>
                  <a:pt x="69557" y="73939"/>
                </a:lnTo>
              </a:path>
            </a:pathLst>
          </a:custGeom>
          <a:ln w="230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332461" y="6304407"/>
            <a:ext cx="92710" cy="214629"/>
          </a:xfrm>
          <a:custGeom>
            <a:avLst/>
            <a:gdLst/>
            <a:ahLst/>
            <a:cxnLst/>
            <a:rect l="l" t="t" r="r" b="b"/>
            <a:pathLst>
              <a:path w="92710" h="214629">
                <a:moveTo>
                  <a:pt x="0" y="214007"/>
                </a:moveTo>
                <a:lnTo>
                  <a:pt x="92100" y="0"/>
                </a:lnTo>
              </a:path>
            </a:pathLst>
          </a:custGeom>
          <a:ln w="11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424561" y="6304407"/>
            <a:ext cx="484505" cy="0"/>
          </a:xfrm>
          <a:custGeom>
            <a:avLst/>
            <a:gdLst/>
            <a:ahLst/>
            <a:cxnLst/>
            <a:rect l="l" t="t" r="r" b="b"/>
            <a:pathLst>
              <a:path w="484504" h="0">
                <a:moveTo>
                  <a:pt x="0" y="0"/>
                </a:moveTo>
                <a:lnTo>
                  <a:pt x="483971" y="0"/>
                </a:lnTo>
              </a:path>
            </a:pathLst>
          </a:custGeom>
          <a:ln w="115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5443867" y="6284683"/>
            <a:ext cx="90805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dirty="0" sz="1350" spc="10" i="1">
                <a:latin typeface="Times New Roman"/>
                <a:cs typeface="Times New Roman"/>
              </a:rPr>
              <a:t>v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13349" y="6401930"/>
            <a:ext cx="86995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i="1">
                <a:latin typeface="Times New Roman"/>
                <a:cs typeface="Times New Roman"/>
              </a:rPr>
              <a:t>m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313275" y="6401930"/>
            <a:ext cx="81280" cy="148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800" i="1">
                <a:latin typeface="Times New Roman"/>
                <a:cs typeface="Times New Roman"/>
              </a:rPr>
              <a:t>N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99429" y="6284683"/>
            <a:ext cx="77470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65785" algn="l"/>
              </a:tabLst>
            </a:pPr>
            <a:r>
              <a:rPr dirty="0" sz="1350" spc="15">
                <a:latin typeface="Symbol"/>
                <a:cs typeface="Symbol"/>
              </a:rPr>
              <a:t></a:t>
            </a:r>
            <a:r>
              <a:rPr dirty="0" sz="1350" spc="15">
                <a:latin typeface="Times New Roman"/>
                <a:cs typeface="Times New Roman"/>
              </a:rPr>
              <a:t>	</a:t>
            </a:r>
            <a:r>
              <a:rPr dirty="0" sz="1350" spc="15" i="1">
                <a:latin typeface="Times New Roman"/>
                <a:cs typeface="Times New Roman"/>
              </a:rPr>
              <a:t>gR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097731" y="6284683"/>
            <a:ext cx="90043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511175" algn="l"/>
                <a:tab pos="798830" algn="l"/>
              </a:tabLst>
            </a:pPr>
            <a:r>
              <a:rPr dirty="0" sz="1350" spc="15" i="1">
                <a:latin typeface="Times New Roman"/>
                <a:cs typeface="Times New Roman"/>
              </a:rPr>
              <a:t>F</a:t>
            </a:r>
            <a:r>
              <a:rPr dirty="0" sz="1350" spc="15" i="1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Symbol"/>
                <a:cs typeface="Symbol"/>
              </a:rPr>
              <a:t></a:t>
            </a:r>
            <a:r>
              <a:rPr dirty="0" sz="1350" spc="15">
                <a:latin typeface="Times New Roman"/>
                <a:cs typeface="Times New Roman"/>
              </a:rPr>
              <a:t>	</a:t>
            </a:r>
            <a:r>
              <a:rPr dirty="0" sz="1350" spc="15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3399663" y="191086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42795">
              <a:lnSpc>
                <a:spcPct val="100000"/>
              </a:lnSpc>
              <a:spcBef>
                <a:spcPts val="100"/>
              </a:spcBef>
            </a:pPr>
            <a:r>
              <a:rPr dirty="0"/>
              <a:t>解决生活中的圆周运动问题关键步骤及注意事项</a:t>
            </a:r>
          </a:p>
          <a:p>
            <a:pPr marL="60325">
              <a:lnSpc>
                <a:spcPct val="100000"/>
              </a:lnSpc>
            </a:pPr>
          </a:p>
          <a:p>
            <a:pPr marL="60325"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309245" indent="-236220">
              <a:lnSpc>
                <a:spcPct val="100000"/>
              </a:lnSpc>
              <a:buSzPct val="96296"/>
              <a:buAutoNum type="arabicPeriod"/>
              <a:tabLst>
                <a:tab pos="309880" algn="l"/>
              </a:tabLst>
            </a:pPr>
            <a:r>
              <a:rPr dirty="0" sz="2700">
                <a:solidFill>
                  <a:srgbClr val="000000"/>
                </a:solidFill>
                <a:latin typeface="华文楷体"/>
                <a:cs typeface="华文楷体"/>
              </a:rPr>
              <a:t>明确研究对象，建立质点模型。</a:t>
            </a:r>
            <a:endParaRPr sz="2700">
              <a:latin typeface="华文楷体"/>
              <a:cs typeface="华文楷体"/>
            </a:endParaRPr>
          </a:p>
          <a:p>
            <a:pPr marL="73025" marR="5080">
              <a:lnSpc>
                <a:spcPct val="150000"/>
              </a:lnSpc>
              <a:buSzPct val="96296"/>
              <a:buAutoNum type="arabicPeriod"/>
              <a:tabLst>
                <a:tab pos="309880" algn="l"/>
              </a:tabLst>
            </a:pPr>
            <a:r>
              <a:rPr dirty="0" sz="2700">
                <a:solidFill>
                  <a:srgbClr val="000000"/>
                </a:solidFill>
                <a:latin typeface="华文楷体"/>
                <a:cs typeface="华文楷体"/>
              </a:rPr>
              <a:t>通过对研究对象进行运动状态及过程分析，找到并</a:t>
            </a:r>
            <a:r>
              <a:rPr dirty="0" sz="2700">
                <a:solidFill>
                  <a:srgbClr val="C00000"/>
                </a:solidFill>
                <a:latin typeface="华文楷体"/>
                <a:cs typeface="华文楷体"/>
              </a:rPr>
              <a:t>画出圆周 运动的轨迹及对应的圆心、半径，建立圆周运动模型。</a:t>
            </a:r>
            <a:endParaRPr sz="2700">
              <a:latin typeface="华文楷体"/>
              <a:cs typeface="华文楷体"/>
            </a:endParaRPr>
          </a:p>
          <a:p>
            <a:pPr marL="309245" indent="-236220">
              <a:lnSpc>
                <a:spcPct val="100000"/>
              </a:lnSpc>
              <a:spcBef>
                <a:spcPts val="1620"/>
              </a:spcBef>
              <a:buSzPct val="96296"/>
              <a:buAutoNum type="arabicPeriod"/>
              <a:tabLst>
                <a:tab pos="309880" algn="l"/>
              </a:tabLst>
            </a:pPr>
            <a:r>
              <a:rPr dirty="0" sz="2700">
                <a:solidFill>
                  <a:srgbClr val="000000"/>
                </a:solidFill>
                <a:latin typeface="华文楷体"/>
                <a:cs typeface="华文楷体"/>
              </a:rPr>
              <a:t>对研究对象进行受力分析，找准向心力的来源。</a:t>
            </a:r>
            <a:endParaRPr sz="2700">
              <a:latin typeface="华文楷体"/>
              <a:cs typeface="华文楷体"/>
            </a:endParaRPr>
          </a:p>
          <a:p>
            <a:pPr marL="309245" indent="-236220">
              <a:lnSpc>
                <a:spcPct val="100000"/>
              </a:lnSpc>
              <a:spcBef>
                <a:spcPts val="1620"/>
              </a:spcBef>
              <a:buSzPct val="96296"/>
              <a:buAutoNum type="arabicPeriod"/>
              <a:tabLst>
                <a:tab pos="309880" algn="l"/>
              </a:tabLst>
            </a:pPr>
            <a:r>
              <a:rPr dirty="0" sz="2700">
                <a:solidFill>
                  <a:srgbClr val="000000"/>
                </a:solidFill>
                <a:latin typeface="华文楷体"/>
                <a:cs typeface="华文楷体"/>
              </a:rPr>
              <a:t>根据向心力“供”与“需”的关系，列方程求解</a:t>
            </a:r>
            <a:endParaRPr sz="27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598931" y="1935479"/>
            <a:ext cx="4979035" cy="4525010"/>
          </a:xfrm>
          <a:custGeom>
            <a:avLst/>
            <a:gdLst/>
            <a:ahLst/>
            <a:cxnLst/>
            <a:rect l="l" t="t" r="r" b="b"/>
            <a:pathLst>
              <a:path w="4979035" h="4525010">
                <a:moveTo>
                  <a:pt x="0" y="0"/>
                </a:moveTo>
                <a:lnTo>
                  <a:pt x="4978908" y="0"/>
                </a:lnTo>
                <a:lnTo>
                  <a:pt x="4978908" y="4524756"/>
                </a:lnTo>
                <a:lnTo>
                  <a:pt x="0" y="4524756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78180" y="2450465"/>
            <a:ext cx="460629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桥，桥面的半径就是地球的半径</a:t>
            </a:r>
            <a:r>
              <a:rPr dirty="0" sz="2400" spc="-5" b="1" i="1">
                <a:latin typeface="华文楷体"/>
                <a:cs typeface="华文楷体"/>
              </a:rPr>
              <a:t>。 </a:t>
            </a:r>
            <a:r>
              <a:rPr dirty="0" sz="2400" b="1" i="1">
                <a:latin typeface="华文楷体"/>
                <a:cs typeface="华文楷体"/>
              </a:rPr>
              <a:t>会不会出现这样的情况：</a:t>
            </a:r>
            <a:r>
              <a:rPr dirty="0" sz="2400" b="1" i="1">
                <a:solidFill>
                  <a:srgbClr val="C00000"/>
                </a:solidFill>
                <a:latin typeface="华文楷体"/>
                <a:cs typeface="华文楷体"/>
              </a:rPr>
              <a:t>速度大</a:t>
            </a:r>
            <a:r>
              <a:rPr dirty="0" sz="2400" spc="-5" b="1" i="1">
                <a:solidFill>
                  <a:srgbClr val="C00000"/>
                </a:solidFill>
                <a:latin typeface="华文楷体"/>
                <a:cs typeface="华文楷体"/>
              </a:rPr>
              <a:t>到 </a:t>
            </a:r>
            <a:r>
              <a:rPr dirty="0" sz="2400" b="1" i="1">
                <a:solidFill>
                  <a:srgbClr val="C00000"/>
                </a:solidFill>
                <a:latin typeface="华文楷体"/>
                <a:cs typeface="华文楷体"/>
              </a:rPr>
              <a:t>一定程度时，地面对车的支持力</a:t>
            </a:r>
            <a:r>
              <a:rPr dirty="0" sz="2400" spc="-5" b="1" i="1">
                <a:solidFill>
                  <a:srgbClr val="C00000"/>
                </a:solidFill>
                <a:latin typeface="华文楷体"/>
                <a:cs typeface="华文楷体"/>
              </a:rPr>
              <a:t>是 </a:t>
            </a:r>
            <a:r>
              <a:rPr dirty="0" sz="2400" b="1" i="1">
                <a:solidFill>
                  <a:srgbClr val="C00000"/>
                </a:solidFill>
                <a:latin typeface="华文楷体"/>
                <a:cs typeface="华文楷体"/>
              </a:rPr>
              <a:t>零？</a:t>
            </a:r>
            <a:r>
              <a:rPr dirty="0" sz="2400" b="1" i="1">
                <a:solidFill>
                  <a:srgbClr val="212A35"/>
                </a:solidFill>
                <a:latin typeface="华文楷体"/>
                <a:cs typeface="华文楷体"/>
              </a:rPr>
              <a:t>这时驾驶员与座椅之间的压</a:t>
            </a:r>
            <a:r>
              <a:rPr dirty="0" sz="2400" spc="-5" b="1" i="1">
                <a:solidFill>
                  <a:srgbClr val="212A35"/>
                </a:solidFill>
                <a:latin typeface="华文楷体"/>
                <a:cs typeface="华文楷体"/>
              </a:rPr>
              <a:t>力 </a:t>
            </a:r>
            <a:r>
              <a:rPr dirty="0" sz="2400" b="1" i="1">
                <a:solidFill>
                  <a:srgbClr val="212A35"/>
                </a:solidFill>
                <a:latin typeface="华文楷体"/>
                <a:cs typeface="华文楷体"/>
              </a:rPr>
              <a:t>是多少？驾驶员躯体各部分之间</a:t>
            </a:r>
            <a:r>
              <a:rPr dirty="0" sz="2400" spc="-5" b="1" i="1">
                <a:solidFill>
                  <a:srgbClr val="212A35"/>
                </a:solidFill>
                <a:latin typeface="华文楷体"/>
                <a:cs typeface="华文楷体"/>
              </a:rPr>
              <a:t>的 </a:t>
            </a:r>
            <a:r>
              <a:rPr dirty="0" sz="2400" b="1" i="1">
                <a:solidFill>
                  <a:srgbClr val="212A35"/>
                </a:solidFill>
                <a:latin typeface="华文楷体"/>
                <a:cs typeface="华文楷体"/>
              </a:rPr>
              <a:t>压力是多少？他这时可能有什么</a:t>
            </a:r>
            <a:r>
              <a:rPr dirty="0" sz="2400" spc="-5" b="1" i="1">
                <a:solidFill>
                  <a:srgbClr val="212A35"/>
                </a:solidFill>
                <a:latin typeface="华文楷体"/>
                <a:cs typeface="华文楷体"/>
              </a:rPr>
              <a:t>感 </a:t>
            </a:r>
            <a:r>
              <a:rPr dirty="0" sz="2400" b="1" i="1">
                <a:solidFill>
                  <a:srgbClr val="212A35"/>
                </a:solidFill>
                <a:latin typeface="华文楷体"/>
                <a:cs typeface="华文楷体"/>
              </a:rPr>
              <a:t>觉</a:t>
            </a:r>
            <a:r>
              <a:rPr dirty="0" sz="2400" spc="-5" b="1" i="1">
                <a:solidFill>
                  <a:srgbClr val="212A35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27191" y="2075688"/>
            <a:ext cx="6198108" cy="2724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77240" y="1242606"/>
            <a:ext cx="4584065" cy="1233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178560">
              <a:lnSpc>
                <a:spcPts val="3465"/>
              </a:lnSpc>
              <a:spcBef>
                <a:spcPts val="105"/>
              </a:spcBef>
            </a:pPr>
            <a:r>
              <a:rPr dirty="0" sz="3200" b="1" i="1">
                <a:latin typeface="华文楷体"/>
                <a:cs typeface="华文楷体"/>
              </a:rPr>
              <a:t>思考与讨论</a:t>
            </a:r>
            <a:r>
              <a:rPr dirty="0" sz="3200" spc="-5" b="1" i="1">
                <a:latin typeface="华文楷体"/>
                <a:cs typeface="华文楷体"/>
              </a:rPr>
              <a:t>1</a:t>
            </a:r>
            <a:endParaRPr sz="3200">
              <a:latin typeface="华文楷体"/>
              <a:cs typeface="华文楷体"/>
            </a:endParaRPr>
          </a:p>
          <a:p>
            <a:pPr marL="12700">
              <a:lnSpc>
                <a:spcPts val="3315"/>
              </a:lnSpc>
            </a:pPr>
            <a:r>
              <a:rPr dirty="0" sz="3200" spc="15" b="1">
                <a:solidFill>
                  <a:srgbClr val="FFFFFF"/>
                </a:solidFill>
                <a:latin typeface="思源黑体 CN"/>
                <a:cs typeface="思源黑体 CN"/>
              </a:rPr>
              <a:t>思考与讨</a:t>
            </a:r>
            <a:r>
              <a:rPr dirty="0" sz="3200" spc="5" b="1">
                <a:solidFill>
                  <a:srgbClr val="FFFFFF"/>
                </a:solidFill>
                <a:latin typeface="思源黑体 CN"/>
                <a:cs typeface="思源黑体 CN"/>
              </a:rPr>
              <a:t>论</a:t>
            </a:r>
            <a:endParaRPr sz="3200">
              <a:latin typeface="思源黑体 CN"/>
              <a:cs typeface="思源黑体 CN"/>
            </a:endParaRPr>
          </a:p>
          <a:p>
            <a:pPr marL="600710">
              <a:lnSpc>
                <a:spcPts val="2730"/>
              </a:lnSpc>
            </a:pPr>
            <a:r>
              <a:rPr dirty="0" sz="2400" b="1" i="1">
                <a:latin typeface="华文楷体"/>
                <a:cs typeface="华文楷体"/>
              </a:rPr>
              <a:t>地球可以看做一个巨大的拱</a:t>
            </a:r>
            <a:r>
              <a:rPr dirty="0" sz="2400" spc="-5" b="1" i="1">
                <a:latin typeface="华文楷体"/>
                <a:cs typeface="华文楷体"/>
              </a:rPr>
              <a:t>形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62340" y="6088532"/>
            <a:ext cx="60325" cy="26670"/>
          </a:xfrm>
          <a:custGeom>
            <a:avLst/>
            <a:gdLst/>
            <a:ahLst/>
            <a:cxnLst/>
            <a:rect l="l" t="t" r="r" b="b"/>
            <a:pathLst>
              <a:path w="60325" h="26670">
                <a:moveTo>
                  <a:pt x="0" y="26149"/>
                </a:moveTo>
                <a:lnTo>
                  <a:pt x="60172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622512" y="6096000"/>
            <a:ext cx="87630" cy="150495"/>
          </a:xfrm>
          <a:custGeom>
            <a:avLst/>
            <a:gdLst/>
            <a:ahLst/>
            <a:cxnLst/>
            <a:rect l="l" t="t" r="r" b="b"/>
            <a:pathLst>
              <a:path w="87629" h="150495">
                <a:moveTo>
                  <a:pt x="0" y="0"/>
                </a:moveTo>
                <a:lnTo>
                  <a:pt x="87185" y="150393"/>
                </a:lnTo>
              </a:path>
            </a:pathLst>
          </a:custGeom>
          <a:ln w="345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19528" y="5811113"/>
            <a:ext cx="115570" cy="435609"/>
          </a:xfrm>
          <a:custGeom>
            <a:avLst/>
            <a:gdLst/>
            <a:ahLst/>
            <a:cxnLst/>
            <a:rect l="l" t="t" r="r" b="b"/>
            <a:pathLst>
              <a:path w="115570" h="435610">
                <a:moveTo>
                  <a:pt x="0" y="435279"/>
                </a:moveTo>
                <a:lnTo>
                  <a:pt x="115430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34958" y="5811113"/>
            <a:ext cx="607060" cy="0"/>
          </a:xfrm>
          <a:custGeom>
            <a:avLst/>
            <a:gdLst/>
            <a:ahLst/>
            <a:cxnLst/>
            <a:rect l="l" t="t" r="r" b="b"/>
            <a:pathLst>
              <a:path w="607059" h="0">
                <a:moveTo>
                  <a:pt x="0" y="0"/>
                </a:moveTo>
                <a:lnTo>
                  <a:pt x="606615" y="0"/>
                </a:lnTo>
              </a:path>
            </a:pathLst>
          </a:custGeom>
          <a:ln w="172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95866" y="5205615"/>
            <a:ext cx="654050" cy="0"/>
          </a:xfrm>
          <a:custGeom>
            <a:avLst/>
            <a:gdLst/>
            <a:ahLst/>
            <a:cxnLst/>
            <a:rect l="l" t="t" r="r" b="b"/>
            <a:pathLst>
              <a:path w="654050" h="0">
                <a:moveTo>
                  <a:pt x="0" y="0"/>
                </a:moveTo>
                <a:lnTo>
                  <a:pt x="653999" y="0"/>
                </a:lnTo>
              </a:path>
            </a:pathLst>
          </a:custGeom>
          <a:ln w="144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801161" y="5203697"/>
            <a:ext cx="21907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R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08693" y="4756213"/>
            <a:ext cx="58039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mv</a:t>
            </a:r>
            <a:r>
              <a:rPr dirty="0" sz="2500" spc="20" i="1">
                <a:latin typeface="Times New Roman"/>
                <a:cs typeface="Times New Roman"/>
              </a:rPr>
              <a:t> </a:t>
            </a:r>
            <a:r>
              <a:rPr dirty="0" baseline="42145" sz="2175" b="1">
                <a:latin typeface="Times New Roman"/>
                <a:cs typeface="Times New Roman"/>
              </a:rPr>
              <a:t>2</a:t>
            </a:r>
            <a:endParaRPr baseline="42145" sz="21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6620" y="4985740"/>
            <a:ext cx="2479040" cy="1253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01700" algn="l"/>
                <a:tab pos="2286635" algn="l"/>
              </a:tabLst>
            </a:pPr>
            <a:r>
              <a:rPr dirty="0" sz="2500" spc="-5">
                <a:latin typeface="微软雅黑"/>
                <a:cs typeface="微软雅黑"/>
              </a:rPr>
              <a:t>当</a:t>
            </a:r>
            <a:r>
              <a:rPr dirty="0" sz="2500" spc="-270">
                <a:latin typeface="微软雅黑"/>
                <a:cs typeface="微软雅黑"/>
              </a:rPr>
              <a:t> </a:t>
            </a:r>
            <a:r>
              <a:rPr dirty="0" sz="2500" spc="170" i="1">
                <a:latin typeface="Times New Roman"/>
                <a:cs typeface="Times New Roman"/>
              </a:rPr>
              <a:t>F</a:t>
            </a:r>
            <a:r>
              <a:rPr dirty="0" baseline="-22988" sz="2175" i="1">
                <a:latin typeface="Times New Roman"/>
                <a:cs typeface="Times New Roman"/>
              </a:rPr>
              <a:t>N</a:t>
            </a:r>
            <a:r>
              <a:rPr dirty="0" baseline="-22988" sz="2175" i="1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295">
                <a:latin typeface="Times New Roman"/>
                <a:cs typeface="Times New Roman"/>
              </a:rPr>
              <a:t> </a:t>
            </a:r>
            <a:r>
              <a:rPr dirty="0" sz="2500" spc="-190" b="1">
                <a:latin typeface="Times New Roman"/>
                <a:cs typeface="Times New Roman"/>
              </a:rPr>
              <a:t>0</a:t>
            </a:r>
            <a:r>
              <a:rPr dirty="0" sz="2500" spc="-5">
                <a:latin typeface="微软雅黑"/>
                <a:cs typeface="微软雅黑"/>
              </a:rPr>
              <a:t>时</a:t>
            </a:r>
            <a:r>
              <a:rPr dirty="0" sz="2500" spc="-270">
                <a:latin typeface="微软雅黑"/>
                <a:cs typeface="微软雅黑"/>
              </a:rPr>
              <a:t> </a:t>
            </a:r>
            <a:r>
              <a:rPr dirty="0" sz="2500" spc="-10" i="1">
                <a:latin typeface="Times New Roman"/>
                <a:cs typeface="Times New Roman"/>
              </a:rPr>
              <a:t>m</a:t>
            </a:r>
            <a:r>
              <a:rPr dirty="0" sz="2500" spc="-5" i="1">
                <a:latin typeface="Times New Roman"/>
                <a:cs typeface="Times New Roman"/>
              </a:rPr>
              <a:t>g</a:t>
            </a:r>
            <a:r>
              <a:rPr dirty="0" sz="2500" i="1">
                <a:latin typeface="Times New Roman"/>
                <a:cs typeface="Times New Roman"/>
              </a:rPr>
              <a:t>	</a:t>
            </a:r>
            <a:r>
              <a:rPr dirty="0" sz="2500" spc="-5">
                <a:latin typeface="Times New Roman"/>
                <a:cs typeface="Times New Roman"/>
              </a:rPr>
              <a:t>=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594360">
              <a:lnSpc>
                <a:spcPct val="100000"/>
              </a:lnSpc>
              <a:tabLst>
                <a:tab pos="1165225" algn="l"/>
                <a:tab pos="1889760" algn="l"/>
              </a:tabLst>
            </a:pPr>
            <a:r>
              <a:rPr dirty="0" sz="2850" spc="-25" i="1">
                <a:latin typeface="Times New Roman"/>
                <a:cs typeface="Times New Roman"/>
              </a:rPr>
              <a:t>v</a:t>
            </a:r>
            <a:r>
              <a:rPr dirty="0" sz="2850" spc="-285" i="1">
                <a:latin typeface="Times New Roman"/>
                <a:cs typeface="Times New Roman"/>
              </a:rPr>
              <a:t> </a:t>
            </a:r>
            <a:r>
              <a:rPr dirty="0" baseline="-23569" sz="2475" spc="-22" i="1">
                <a:latin typeface="Times New Roman"/>
                <a:cs typeface="Times New Roman"/>
              </a:rPr>
              <a:t>m	</a:t>
            </a:r>
            <a:r>
              <a:rPr dirty="0" sz="2850" spc="-30">
                <a:latin typeface="Times New Roman"/>
                <a:cs typeface="Times New Roman"/>
              </a:rPr>
              <a:t>=	</a:t>
            </a:r>
            <a:r>
              <a:rPr dirty="0" sz="2850" spc="-25" i="1">
                <a:latin typeface="Times New Roman"/>
                <a:cs typeface="Times New Roman"/>
              </a:rPr>
              <a:t>gR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287256" y="1147572"/>
            <a:ext cx="2653283" cy="1542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2025-04-17T10:30:18Z</dcterms:created>
  <dcterms:modified xsi:type="dcterms:W3CDTF">2025-04-17T10:30:18Z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