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35079" y="1473200"/>
            <a:ext cx="132184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8722" y="1497914"/>
            <a:ext cx="439455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10446" y="2464485"/>
            <a:ext cx="6771106" cy="1907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Relationship Id="rId3" Type="http://schemas.openxmlformats.org/officeDocument/2006/relationships/image" Target="../media/image35.png"/><Relationship Id="rId4" Type="http://schemas.openxmlformats.org/officeDocument/2006/relationships/image" Target="../media/image36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Relationship Id="rId3" Type="http://schemas.openxmlformats.org/officeDocument/2006/relationships/image" Target="../media/image39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58982" y="2073452"/>
            <a:ext cx="30734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能量量子化</a:t>
            </a:r>
            <a:endParaRPr sz="48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906907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5195"/>
                <a:gridCol w="1477645"/>
                <a:gridCol w="412750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主讲人：张瑞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萍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校：北京市第一六一中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3704" y="2154935"/>
            <a:ext cx="4814570" cy="1385570"/>
          </a:xfrm>
          <a:custGeom>
            <a:avLst/>
            <a:gdLst/>
            <a:ahLst/>
            <a:cxnLst/>
            <a:rect l="l" t="t" r="r" b="b"/>
            <a:pathLst>
              <a:path w="4814570" h="1385570">
                <a:moveTo>
                  <a:pt x="0" y="1385315"/>
                </a:moveTo>
                <a:lnTo>
                  <a:pt x="4814316" y="1385315"/>
                </a:lnTo>
                <a:lnTo>
                  <a:pt x="4814316" y="0"/>
                </a:lnTo>
                <a:lnTo>
                  <a:pt x="0" y="0"/>
                </a:lnTo>
                <a:lnTo>
                  <a:pt x="0" y="13853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78215" y="2129447"/>
            <a:ext cx="4866005" cy="1454150"/>
          </a:xfrm>
          <a:custGeom>
            <a:avLst/>
            <a:gdLst/>
            <a:ahLst/>
            <a:cxnLst/>
            <a:rect l="l" t="t" r="r" b="b"/>
            <a:pathLst>
              <a:path w="4866005" h="1454150">
                <a:moveTo>
                  <a:pt x="4865827" y="1453883"/>
                </a:moveTo>
                <a:lnTo>
                  <a:pt x="0" y="1453883"/>
                </a:lnTo>
                <a:lnTo>
                  <a:pt x="0" y="0"/>
                </a:lnTo>
                <a:lnTo>
                  <a:pt x="4865827" y="0"/>
                </a:lnTo>
                <a:lnTo>
                  <a:pt x="4865827" y="25400"/>
                </a:lnTo>
                <a:lnTo>
                  <a:pt x="50800" y="25400"/>
                </a:lnTo>
                <a:lnTo>
                  <a:pt x="25400" y="50800"/>
                </a:lnTo>
                <a:lnTo>
                  <a:pt x="50800" y="50800"/>
                </a:lnTo>
                <a:lnTo>
                  <a:pt x="50800" y="1403083"/>
                </a:lnTo>
                <a:lnTo>
                  <a:pt x="25400" y="1403083"/>
                </a:lnTo>
                <a:lnTo>
                  <a:pt x="50800" y="1428483"/>
                </a:lnTo>
                <a:lnTo>
                  <a:pt x="4865827" y="1428483"/>
                </a:lnTo>
                <a:lnTo>
                  <a:pt x="4865827" y="1453883"/>
                </a:lnTo>
                <a:close/>
              </a:path>
              <a:path w="4866005" h="1454150">
                <a:moveTo>
                  <a:pt x="50800" y="50800"/>
                </a:moveTo>
                <a:lnTo>
                  <a:pt x="25400" y="50800"/>
                </a:lnTo>
                <a:lnTo>
                  <a:pt x="50800" y="25400"/>
                </a:lnTo>
                <a:lnTo>
                  <a:pt x="50800" y="50800"/>
                </a:lnTo>
                <a:close/>
              </a:path>
              <a:path w="4866005" h="1454150">
                <a:moveTo>
                  <a:pt x="4815027" y="50800"/>
                </a:moveTo>
                <a:lnTo>
                  <a:pt x="50800" y="50800"/>
                </a:lnTo>
                <a:lnTo>
                  <a:pt x="50800" y="25400"/>
                </a:lnTo>
                <a:lnTo>
                  <a:pt x="4815027" y="25400"/>
                </a:lnTo>
                <a:lnTo>
                  <a:pt x="4815027" y="50800"/>
                </a:lnTo>
                <a:close/>
              </a:path>
              <a:path w="4866005" h="1454150">
                <a:moveTo>
                  <a:pt x="4815027" y="1428483"/>
                </a:moveTo>
                <a:lnTo>
                  <a:pt x="4815027" y="25400"/>
                </a:lnTo>
                <a:lnTo>
                  <a:pt x="4840427" y="50800"/>
                </a:lnTo>
                <a:lnTo>
                  <a:pt x="4865827" y="50800"/>
                </a:lnTo>
                <a:lnTo>
                  <a:pt x="4865827" y="1403083"/>
                </a:lnTo>
                <a:lnTo>
                  <a:pt x="4840427" y="1403083"/>
                </a:lnTo>
                <a:lnTo>
                  <a:pt x="4815027" y="1428483"/>
                </a:lnTo>
                <a:close/>
              </a:path>
              <a:path w="4866005" h="1454150">
                <a:moveTo>
                  <a:pt x="4865827" y="50800"/>
                </a:moveTo>
                <a:lnTo>
                  <a:pt x="4840427" y="50800"/>
                </a:lnTo>
                <a:lnTo>
                  <a:pt x="4815027" y="25400"/>
                </a:lnTo>
                <a:lnTo>
                  <a:pt x="4865827" y="25400"/>
                </a:lnTo>
                <a:lnTo>
                  <a:pt x="4865827" y="50800"/>
                </a:lnTo>
                <a:close/>
              </a:path>
              <a:path w="4866005" h="1454150">
                <a:moveTo>
                  <a:pt x="50800" y="1428483"/>
                </a:moveTo>
                <a:lnTo>
                  <a:pt x="25400" y="1403083"/>
                </a:lnTo>
                <a:lnTo>
                  <a:pt x="50800" y="1403083"/>
                </a:lnTo>
                <a:lnTo>
                  <a:pt x="50800" y="1428483"/>
                </a:lnTo>
                <a:close/>
              </a:path>
              <a:path w="4866005" h="1454150">
                <a:moveTo>
                  <a:pt x="4815027" y="1428483"/>
                </a:moveTo>
                <a:lnTo>
                  <a:pt x="50800" y="1428483"/>
                </a:lnTo>
                <a:lnTo>
                  <a:pt x="50800" y="1403083"/>
                </a:lnTo>
                <a:lnTo>
                  <a:pt x="4815027" y="1403083"/>
                </a:lnTo>
                <a:lnTo>
                  <a:pt x="4815027" y="1428483"/>
                </a:lnTo>
                <a:close/>
              </a:path>
              <a:path w="4866005" h="1454150">
                <a:moveTo>
                  <a:pt x="4865827" y="1428483"/>
                </a:moveTo>
                <a:lnTo>
                  <a:pt x="4815027" y="1428483"/>
                </a:lnTo>
                <a:lnTo>
                  <a:pt x="4840427" y="1403083"/>
                </a:lnTo>
                <a:lnTo>
                  <a:pt x="4865827" y="1403083"/>
                </a:lnTo>
                <a:lnTo>
                  <a:pt x="4865827" y="1428483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2355" y="2146592"/>
            <a:ext cx="4655185" cy="1304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62674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“科学的大厦已经基本</a:t>
            </a:r>
            <a:r>
              <a:rPr dirty="0" sz="2800" spc="-10" b="1">
                <a:latin typeface="华文楷体"/>
                <a:cs typeface="华文楷体"/>
              </a:rPr>
              <a:t>完 </a:t>
            </a:r>
            <a:r>
              <a:rPr dirty="0" sz="2800" b="1">
                <a:latin typeface="华文楷体"/>
                <a:cs typeface="华文楷体"/>
              </a:rPr>
              <a:t>成，后辈的物理学家只要做</a:t>
            </a:r>
            <a:r>
              <a:rPr dirty="0" sz="2800" spc="-5" b="1">
                <a:latin typeface="华文楷体"/>
                <a:cs typeface="华文楷体"/>
              </a:rPr>
              <a:t>一 </a:t>
            </a:r>
            <a:r>
              <a:rPr dirty="0" sz="2800" b="1">
                <a:latin typeface="华文楷体"/>
                <a:cs typeface="华文楷体"/>
              </a:rPr>
              <a:t>些零碎的修补工作就行了。</a:t>
            </a:r>
            <a:r>
              <a:rPr dirty="0" sz="2800" spc="-10" b="1">
                <a:latin typeface="华文楷体"/>
                <a:cs typeface="华文楷体"/>
              </a:rPr>
              <a:t>”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5209" y="4995671"/>
            <a:ext cx="39427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黑体辐射与“紫外灾难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”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3704" y="3540252"/>
            <a:ext cx="4814570" cy="1385570"/>
          </a:xfrm>
          <a:custGeom>
            <a:avLst/>
            <a:gdLst/>
            <a:ahLst/>
            <a:cxnLst/>
            <a:rect l="l" t="t" r="r" b="b"/>
            <a:pathLst>
              <a:path w="4814570" h="1385570">
                <a:moveTo>
                  <a:pt x="0" y="0"/>
                </a:moveTo>
                <a:lnTo>
                  <a:pt x="4814316" y="0"/>
                </a:lnTo>
                <a:lnTo>
                  <a:pt x="4814316" y="1385315"/>
                </a:lnTo>
                <a:lnTo>
                  <a:pt x="0" y="13853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78215" y="3514432"/>
            <a:ext cx="4866005" cy="1436370"/>
          </a:xfrm>
          <a:custGeom>
            <a:avLst/>
            <a:gdLst/>
            <a:ahLst/>
            <a:cxnLst/>
            <a:rect l="l" t="t" r="r" b="b"/>
            <a:pathLst>
              <a:path w="4866005" h="1436370">
                <a:moveTo>
                  <a:pt x="4865827" y="1435798"/>
                </a:moveTo>
                <a:lnTo>
                  <a:pt x="0" y="1435798"/>
                </a:lnTo>
                <a:lnTo>
                  <a:pt x="0" y="0"/>
                </a:lnTo>
                <a:lnTo>
                  <a:pt x="4865827" y="0"/>
                </a:lnTo>
                <a:lnTo>
                  <a:pt x="4865827" y="25400"/>
                </a:lnTo>
                <a:lnTo>
                  <a:pt x="50800" y="25400"/>
                </a:lnTo>
                <a:lnTo>
                  <a:pt x="25400" y="50800"/>
                </a:lnTo>
                <a:lnTo>
                  <a:pt x="50800" y="50800"/>
                </a:lnTo>
                <a:lnTo>
                  <a:pt x="50800" y="1384998"/>
                </a:lnTo>
                <a:lnTo>
                  <a:pt x="25400" y="1384998"/>
                </a:lnTo>
                <a:lnTo>
                  <a:pt x="50800" y="1410398"/>
                </a:lnTo>
                <a:lnTo>
                  <a:pt x="4865827" y="1410398"/>
                </a:lnTo>
                <a:lnTo>
                  <a:pt x="4865827" y="1435798"/>
                </a:lnTo>
                <a:close/>
              </a:path>
              <a:path w="4866005" h="1436370">
                <a:moveTo>
                  <a:pt x="50800" y="50800"/>
                </a:moveTo>
                <a:lnTo>
                  <a:pt x="25400" y="50800"/>
                </a:lnTo>
                <a:lnTo>
                  <a:pt x="50800" y="25400"/>
                </a:lnTo>
                <a:lnTo>
                  <a:pt x="50800" y="50800"/>
                </a:lnTo>
                <a:close/>
              </a:path>
              <a:path w="4866005" h="1436370">
                <a:moveTo>
                  <a:pt x="4815027" y="50800"/>
                </a:moveTo>
                <a:lnTo>
                  <a:pt x="50800" y="50800"/>
                </a:lnTo>
                <a:lnTo>
                  <a:pt x="50800" y="25400"/>
                </a:lnTo>
                <a:lnTo>
                  <a:pt x="4815027" y="25400"/>
                </a:lnTo>
                <a:lnTo>
                  <a:pt x="4815027" y="50800"/>
                </a:lnTo>
                <a:close/>
              </a:path>
              <a:path w="4866005" h="1436370">
                <a:moveTo>
                  <a:pt x="4815027" y="1410398"/>
                </a:moveTo>
                <a:lnTo>
                  <a:pt x="4815027" y="25400"/>
                </a:lnTo>
                <a:lnTo>
                  <a:pt x="4840427" y="50800"/>
                </a:lnTo>
                <a:lnTo>
                  <a:pt x="4865827" y="50800"/>
                </a:lnTo>
                <a:lnTo>
                  <a:pt x="4865827" y="1384998"/>
                </a:lnTo>
                <a:lnTo>
                  <a:pt x="4840427" y="1384998"/>
                </a:lnTo>
                <a:lnTo>
                  <a:pt x="4815027" y="1410398"/>
                </a:lnTo>
                <a:close/>
              </a:path>
              <a:path w="4866005" h="1436370">
                <a:moveTo>
                  <a:pt x="4865827" y="50800"/>
                </a:moveTo>
                <a:lnTo>
                  <a:pt x="4840427" y="50800"/>
                </a:lnTo>
                <a:lnTo>
                  <a:pt x="4815027" y="25400"/>
                </a:lnTo>
                <a:lnTo>
                  <a:pt x="4865827" y="25400"/>
                </a:lnTo>
                <a:lnTo>
                  <a:pt x="4865827" y="50800"/>
                </a:lnTo>
                <a:close/>
              </a:path>
              <a:path w="4866005" h="1436370">
                <a:moveTo>
                  <a:pt x="50800" y="1410398"/>
                </a:moveTo>
                <a:lnTo>
                  <a:pt x="25400" y="1384998"/>
                </a:lnTo>
                <a:lnTo>
                  <a:pt x="50800" y="1384998"/>
                </a:lnTo>
                <a:lnTo>
                  <a:pt x="50800" y="1410398"/>
                </a:lnTo>
                <a:close/>
              </a:path>
              <a:path w="4866005" h="1436370">
                <a:moveTo>
                  <a:pt x="4815027" y="1410398"/>
                </a:moveTo>
                <a:lnTo>
                  <a:pt x="50800" y="1410398"/>
                </a:lnTo>
                <a:lnTo>
                  <a:pt x="50800" y="1384998"/>
                </a:lnTo>
                <a:lnTo>
                  <a:pt x="4815027" y="1384998"/>
                </a:lnTo>
                <a:lnTo>
                  <a:pt x="4815027" y="1410398"/>
                </a:lnTo>
                <a:close/>
              </a:path>
              <a:path w="4866005" h="1436370">
                <a:moveTo>
                  <a:pt x="4865827" y="1410398"/>
                </a:moveTo>
                <a:lnTo>
                  <a:pt x="4815027" y="1410398"/>
                </a:lnTo>
                <a:lnTo>
                  <a:pt x="4840427" y="1384998"/>
                </a:lnTo>
                <a:lnTo>
                  <a:pt x="4865827" y="1384998"/>
                </a:lnTo>
                <a:lnTo>
                  <a:pt x="4865827" y="14103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82355" y="3531577"/>
            <a:ext cx="4655185" cy="1304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3721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“只是，在物理学晴朗</a:t>
            </a:r>
            <a:r>
              <a:rPr dirty="0" sz="2800" spc="-10" b="1">
                <a:latin typeface="华文楷体"/>
                <a:cs typeface="华文楷体"/>
              </a:rPr>
              <a:t>天 </a:t>
            </a:r>
            <a:r>
              <a:rPr dirty="0" sz="2800" b="1">
                <a:latin typeface="华文楷体"/>
                <a:cs typeface="华文楷体"/>
              </a:rPr>
              <a:t>空的远处，还有两朵令人不</a:t>
            </a:r>
            <a:r>
              <a:rPr dirty="0" sz="2800" spc="-5" b="1">
                <a:latin typeface="华文楷体"/>
                <a:cs typeface="华文楷体"/>
              </a:rPr>
              <a:t>安 </a:t>
            </a:r>
            <a:r>
              <a:rPr dirty="0" sz="2800" b="1">
                <a:latin typeface="华文楷体"/>
                <a:cs typeface="华文楷体"/>
              </a:rPr>
              <a:t>的乌云</a:t>
            </a:r>
            <a:r>
              <a:rPr dirty="0" sz="2800" spc="-5" b="1">
                <a:latin typeface="华文楷体"/>
                <a:cs typeface="华文楷体"/>
              </a:rPr>
              <a:t>……”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88707" y="2185416"/>
            <a:ext cx="1757172" cy="2744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429855" y="4887162"/>
            <a:ext cx="1169035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华文楷体"/>
                <a:cs typeface="华文楷体"/>
              </a:rPr>
              <a:t>开尔</a:t>
            </a:r>
            <a:r>
              <a:rPr dirty="0" sz="1800" spc="-5" b="1">
                <a:latin typeface="华文楷体"/>
                <a:cs typeface="华文楷体"/>
              </a:rPr>
              <a:t>文</a:t>
            </a:r>
            <a:endParaRPr sz="1800">
              <a:latin typeface="华文楷体"/>
              <a:cs typeface="华文楷体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1800" b="1">
                <a:latin typeface="Times New Roman"/>
                <a:cs typeface="Times New Roman"/>
              </a:rPr>
              <a:t>1824</a:t>
            </a:r>
            <a:r>
              <a:rPr dirty="0" sz="1800" b="1">
                <a:latin typeface="华文楷体"/>
                <a:cs typeface="华文楷体"/>
              </a:rPr>
              <a:t>～</a:t>
            </a:r>
            <a:r>
              <a:rPr dirty="0" sz="1800" b="1">
                <a:latin typeface="Times New Roman"/>
                <a:cs typeface="Times New Roman"/>
              </a:rPr>
              <a:t>1907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64435" y="1359408"/>
            <a:ext cx="5053584" cy="755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5450" y="2605061"/>
            <a:ext cx="6582409" cy="1441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、当时，人们为什么要进行黑体辐射的研究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396875" marR="5080" indent="-384175">
              <a:lnSpc>
                <a:spcPct val="100000"/>
              </a:lnSpc>
              <a:spcBef>
                <a:spcPts val="2505"/>
              </a:spcBef>
            </a:pPr>
            <a:r>
              <a:rPr dirty="0" sz="2400" spc="-5" b="1">
                <a:latin typeface="华文楷体"/>
                <a:cs typeface="华文楷体"/>
              </a:rPr>
              <a:t>2</a:t>
            </a:r>
            <a:r>
              <a:rPr dirty="0" sz="2400" b="1">
                <a:latin typeface="华文楷体"/>
                <a:cs typeface="华文楷体"/>
              </a:rPr>
              <a:t>、科学家试图用经典理论解释黑体辐射规律时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遇到了什么困难？什么是“紫外灾难</a:t>
            </a:r>
            <a:r>
              <a:rPr dirty="0" sz="2400" spc="-5" b="1">
                <a:latin typeface="华文楷体"/>
                <a:cs typeface="华文楷体"/>
              </a:rPr>
              <a:t>” 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2380" y="3892296"/>
            <a:ext cx="1662683" cy="1662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70999" y="219179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08148" y="1921764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07792" y="2144267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74462" y="1547342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阅读思考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70519" y="3889247"/>
            <a:ext cx="1068324" cy="1491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27047" y="3141243"/>
            <a:ext cx="2686060" cy="1406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90720" y="4609642"/>
            <a:ext cx="69303" cy="694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74378" y="2412644"/>
            <a:ext cx="6276975" cy="1560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、当时，人们为什么要进行黑体辐射的研究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3920490" marR="82169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为什么会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是 </a:t>
            </a: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这样的呢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3467" y="3064764"/>
            <a:ext cx="2468880" cy="2316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81070" y="20558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18460" y="1786127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18104" y="2008632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4" y="0"/>
                </a:lnTo>
                <a:lnTo>
                  <a:pt x="245364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84520" y="1411414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阅读思考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409" y="2264346"/>
            <a:ext cx="658240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2</a:t>
            </a:r>
            <a:r>
              <a:rPr dirty="0" sz="2400" b="1">
                <a:latin typeface="华文楷体"/>
                <a:cs typeface="华文楷体"/>
              </a:rPr>
              <a:t>、科学家试图用经典理论解释黑体辐射规律时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遇到了什么困难？什么是“紫外灾难</a:t>
            </a:r>
            <a:r>
              <a:rPr dirty="0" sz="2400" spc="-5" b="1">
                <a:latin typeface="华文楷体"/>
                <a:cs typeface="华文楷体"/>
              </a:rPr>
              <a:t>”</a:t>
            </a:r>
            <a:r>
              <a:rPr dirty="0" sz="2400" b="1">
                <a:latin typeface="华文楷体"/>
                <a:cs typeface="华文楷体"/>
              </a:rPr>
              <a:t> 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56355" y="2068233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94076" y="179832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93720" y="2020823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4" y="0"/>
                </a:lnTo>
                <a:lnTo>
                  <a:pt x="245364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59806" y="1423771"/>
            <a:ext cx="1549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阅读思考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56432" y="3124200"/>
            <a:ext cx="4733544" cy="288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0644" y="3800855"/>
            <a:ext cx="1373505" cy="462280"/>
          </a:xfrm>
          <a:custGeom>
            <a:avLst/>
            <a:gdLst/>
            <a:ahLst/>
            <a:cxnLst/>
            <a:rect l="l" t="t" r="r" b="b"/>
            <a:pathLst>
              <a:path w="1373504" h="462279">
                <a:moveTo>
                  <a:pt x="0" y="0"/>
                </a:moveTo>
                <a:lnTo>
                  <a:pt x="1373124" y="0"/>
                </a:lnTo>
                <a:lnTo>
                  <a:pt x="1373124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65866" y="3775443"/>
            <a:ext cx="1424305" cy="513080"/>
          </a:xfrm>
          <a:custGeom>
            <a:avLst/>
            <a:gdLst/>
            <a:ahLst/>
            <a:cxnLst/>
            <a:rect l="l" t="t" r="r" b="b"/>
            <a:pathLst>
              <a:path w="1424304" h="513079">
                <a:moveTo>
                  <a:pt x="1423758" y="512470"/>
                </a:moveTo>
                <a:lnTo>
                  <a:pt x="0" y="512470"/>
                </a:lnTo>
                <a:lnTo>
                  <a:pt x="0" y="0"/>
                </a:lnTo>
                <a:lnTo>
                  <a:pt x="1423758" y="0"/>
                </a:lnTo>
                <a:lnTo>
                  <a:pt x="1423758" y="25400"/>
                </a:lnTo>
                <a:lnTo>
                  <a:pt x="50800" y="25400"/>
                </a:lnTo>
                <a:lnTo>
                  <a:pt x="25400" y="50800"/>
                </a:lnTo>
                <a:lnTo>
                  <a:pt x="50800" y="50800"/>
                </a:lnTo>
                <a:lnTo>
                  <a:pt x="50800" y="461670"/>
                </a:lnTo>
                <a:lnTo>
                  <a:pt x="25400" y="461670"/>
                </a:lnTo>
                <a:lnTo>
                  <a:pt x="50800" y="487070"/>
                </a:lnTo>
                <a:lnTo>
                  <a:pt x="1423758" y="487070"/>
                </a:lnTo>
                <a:lnTo>
                  <a:pt x="1423758" y="512470"/>
                </a:lnTo>
                <a:close/>
              </a:path>
              <a:path w="1424304" h="513079">
                <a:moveTo>
                  <a:pt x="50800" y="50800"/>
                </a:moveTo>
                <a:lnTo>
                  <a:pt x="25400" y="50800"/>
                </a:lnTo>
                <a:lnTo>
                  <a:pt x="50800" y="25400"/>
                </a:lnTo>
                <a:lnTo>
                  <a:pt x="50800" y="50800"/>
                </a:lnTo>
                <a:close/>
              </a:path>
              <a:path w="1424304" h="513079">
                <a:moveTo>
                  <a:pt x="1372958" y="50800"/>
                </a:moveTo>
                <a:lnTo>
                  <a:pt x="50800" y="50800"/>
                </a:lnTo>
                <a:lnTo>
                  <a:pt x="50800" y="25400"/>
                </a:lnTo>
                <a:lnTo>
                  <a:pt x="1372958" y="25400"/>
                </a:lnTo>
                <a:lnTo>
                  <a:pt x="1372958" y="50800"/>
                </a:lnTo>
                <a:close/>
              </a:path>
              <a:path w="1424304" h="513079">
                <a:moveTo>
                  <a:pt x="1372958" y="487070"/>
                </a:moveTo>
                <a:lnTo>
                  <a:pt x="1372958" y="25400"/>
                </a:lnTo>
                <a:lnTo>
                  <a:pt x="1398358" y="50800"/>
                </a:lnTo>
                <a:lnTo>
                  <a:pt x="1423758" y="50800"/>
                </a:lnTo>
                <a:lnTo>
                  <a:pt x="1423758" y="461670"/>
                </a:lnTo>
                <a:lnTo>
                  <a:pt x="1398358" y="461670"/>
                </a:lnTo>
                <a:lnTo>
                  <a:pt x="1372958" y="487070"/>
                </a:lnTo>
                <a:close/>
              </a:path>
              <a:path w="1424304" h="513079">
                <a:moveTo>
                  <a:pt x="1423758" y="50800"/>
                </a:moveTo>
                <a:lnTo>
                  <a:pt x="1398358" y="50800"/>
                </a:lnTo>
                <a:lnTo>
                  <a:pt x="1372958" y="25400"/>
                </a:lnTo>
                <a:lnTo>
                  <a:pt x="1423758" y="25400"/>
                </a:lnTo>
                <a:lnTo>
                  <a:pt x="1423758" y="50800"/>
                </a:lnTo>
                <a:close/>
              </a:path>
              <a:path w="1424304" h="513079">
                <a:moveTo>
                  <a:pt x="50800" y="487070"/>
                </a:moveTo>
                <a:lnTo>
                  <a:pt x="25400" y="461670"/>
                </a:lnTo>
                <a:lnTo>
                  <a:pt x="50800" y="461670"/>
                </a:lnTo>
                <a:lnTo>
                  <a:pt x="50800" y="487070"/>
                </a:lnTo>
                <a:close/>
              </a:path>
              <a:path w="1424304" h="513079">
                <a:moveTo>
                  <a:pt x="1372958" y="487070"/>
                </a:moveTo>
                <a:lnTo>
                  <a:pt x="50800" y="487070"/>
                </a:lnTo>
                <a:lnTo>
                  <a:pt x="50800" y="461670"/>
                </a:lnTo>
                <a:lnTo>
                  <a:pt x="1372958" y="461670"/>
                </a:lnTo>
                <a:lnTo>
                  <a:pt x="1372958" y="487070"/>
                </a:lnTo>
                <a:close/>
              </a:path>
              <a:path w="1424304" h="513079">
                <a:moveTo>
                  <a:pt x="1423758" y="487070"/>
                </a:moveTo>
                <a:lnTo>
                  <a:pt x="1372958" y="487070"/>
                </a:lnTo>
                <a:lnTo>
                  <a:pt x="1398358" y="461670"/>
                </a:lnTo>
                <a:lnTo>
                  <a:pt x="1423758" y="461670"/>
                </a:lnTo>
                <a:lnTo>
                  <a:pt x="1423758" y="48707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71444" y="5077967"/>
            <a:ext cx="3991610" cy="462280"/>
          </a:xfrm>
          <a:custGeom>
            <a:avLst/>
            <a:gdLst/>
            <a:ahLst/>
            <a:cxnLst/>
            <a:rect l="l" t="t" r="r" b="b"/>
            <a:pathLst>
              <a:path w="3991609" h="462279">
                <a:moveTo>
                  <a:pt x="0" y="0"/>
                </a:moveTo>
                <a:lnTo>
                  <a:pt x="3991355" y="0"/>
                </a:lnTo>
                <a:lnTo>
                  <a:pt x="3991355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46780" y="5052593"/>
            <a:ext cx="4041140" cy="513080"/>
          </a:xfrm>
          <a:custGeom>
            <a:avLst/>
            <a:gdLst/>
            <a:ahLst/>
            <a:cxnLst/>
            <a:rect l="l" t="t" r="r" b="b"/>
            <a:pathLst>
              <a:path w="4041140" h="513079">
                <a:moveTo>
                  <a:pt x="4040987" y="512470"/>
                </a:moveTo>
                <a:lnTo>
                  <a:pt x="0" y="512470"/>
                </a:lnTo>
                <a:lnTo>
                  <a:pt x="0" y="0"/>
                </a:lnTo>
                <a:lnTo>
                  <a:pt x="4040987" y="0"/>
                </a:lnTo>
                <a:lnTo>
                  <a:pt x="4040987" y="25400"/>
                </a:lnTo>
                <a:lnTo>
                  <a:pt x="50800" y="25400"/>
                </a:lnTo>
                <a:lnTo>
                  <a:pt x="25400" y="50800"/>
                </a:lnTo>
                <a:lnTo>
                  <a:pt x="50800" y="50800"/>
                </a:lnTo>
                <a:lnTo>
                  <a:pt x="50800" y="461670"/>
                </a:lnTo>
                <a:lnTo>
                  <a:pt x="25400" y="461670"/>
                </a:lnTo>
                <a:lnTo>
                  <a:pt x="50800" y="487070"/>
                </a:lnTo>
                <a:lnTo>
                  <a:pt x="4040987" y="487070"/>
                </a:lnTo>
                <a:lnTo>
                  <a:pt x="4040987" y="512470"/>
                </a:lnTo>
                <a:close/>
              </a:path>
              <a:path w="4041140" h="513079">
                <a:moveTo>
                  <a:pt x="50800" y="50800"/>
                </a:moveTo>
                <a:lnTo>
                  <a:pt x="25400" y="50800"/>
                </a:lnTo>
                <a:lnTo>
                  <a:pt x="50800" y="25400"/>
                </a:lnTo>
                <a:lnTo>
                  <a:pt x="50800" y="50800"/>
                </a:lnTo>
                <a:close/>
              </a:path>
              <a:path w="4041140" h="513079">
                <a:moveTo>
                  <a:pt x="3990187" y="50800"/>
                </a:moveTo>
                <a:lnTo>
                  <a:pt x="50800" y="50800"/>
                </a:lnTo>
                <a:lnTo>
                  <a:pt x="50800" y="25400"/>
                </a:lnTo>
                <a:lnTo>
                  <a:pt x="3990187" y="25400"/>
                </a:lnTo>
                <a:lnTo>
                  <a:pt x="3990187" y="50800"/>
                </a:lnTo>
                <a:close/>
              </a:path>
              <a:path w="4041140" h="513079">
                <a:moveTo>
                  <a:pt x="3990187" y="487070"/>
                </a:moveTo>
                <a:lnTo>
                  <a:pt x="3990187" y="25400"/>
                </a:lnTo>
                <a:lnTo>
                  <a:pt x="4015587" y="50800"/>
                </a:lnTo>
                <a:lnTo>
                  <a:pt x="4040987" y="50800"/>
                </a:lnTo>
                <a:lnTo>
                  <a:pt x="4040987" y="461670"/>
                </a:lnTo>
                <a:lnTo>
                  <a:pt x="4015587" y="461670"/>
                </a:lnTo>
                <a:lnTo>
                  <a:pt x="3990187" y="487070"/>
                </a:lnTo>
                <a:close/>
              </a:path>
              <a:path w="4041140" h="513079">
                <a:moveTo>
                  <a:pt x="4040987" y="50800"/>
                </a:moveTo>
                <a:lnTo>
                  <a:pt x="4015587" y="50800"/>
                </a:lnTo>
                <a:lnTo>
                  <a:pt x="3990187" y="25400"/>
                </a:lnTo>
                <a:lnTo>
                  <a:pt x="4040987" y="25400"/>
                </a:lnTo>
                <a:lnTo>
                  <a:pt x="4040987" y="50800"/>
                </a:lnTo>
                <a:close/>
              </a:path>
              <a:path w="4041140" h="513079">
                <a:moveTo>
                  <a:pt x="50800" y="487070"/>
                </a:moveTo>
                <a:lnTo>
                  <a:pt x="25400" y="461670"/>
                </a:lnTo>
                <a:lnTo>
                  <a:pt x="50800" y="461670"/>
                </a:lnTo>
                <a:lnTo>
                  <a:pt x="50800" y="487070"/>
                </a:lnTo>
                <a:close/>
              </a:path>
              <a:path w="4041140" h="513079">
                <a:moveTo>
                  <a:pt x="3990187" y="487070"/>
                </a:moveTo>
                <a:lnTo>
                  <a:pt x="50800" y="487070"/>
                </a:lnTo>
                <a:lnTo>
                  <a:pt x="50800" y="461670"/>
                </a:lnTo>
                <a:lnTo>
                  <a:pt x="3990187" y="461670"/>
                </a:lnTo>
                <a:lnTo>
                  <a:pt x="3990187" y="487070"/>
                </a:lnTo>
                <a:close/>
              </a:path>
              <a:path w="4041140" h="513079">
                <a:moveTo>
                  <a:pt x="4040987" y="487070"/>
                </a:moveTo>
                <a:lnTo>
                  <a:pt x="3990187" y="487070"/>
                </a:lnTo>
                <a:lnTo>
                  <a:pt x="4015587" y="461670"/>
                </a:lnTo>
                <a:lnTo>
                  <a:pt x="4040987" y="461670"/>
                </a:lnTo>
                <a:lnTo>
                  <a:pt x="4040987" y="48707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4483" y="2319693"/>
            <a:ext cx="5218430" cy="3151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 marR="5080" indent="6096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振动着的带电微粒的能量只能是</a:t>
            </a:r>
            <a:r>
              <a:rPr dirty="0" sz="2400" spc="-5" b="1">
                <a:latin typeface="华文楷体"/>
                <a:cs typeface="华文楷体"/>
              </a:rPr>
              <a:t>某 </a:t>
            </a:r>
            <a:r>
              <a:rPr dirty="0" sz="2400" b="1">
                <a:latin typeface="华文楷体"/>
                <a:cs typeface="华文楷体"/>
              </a:rPr>
              <a:t>一最小能量</a:t>
            </a:r>
            <a:r>
              <a:rPr dirty="0" sz="2400" spc="-5" b="1">
                <a:latin typeface="华文楷体"/>
                <a:cs typeface="华文楷体"/>
              </a:rPr>
              <a:t>值</a:t>
            </a:r>
            <a:r>
              <a:rPr dirty="0" sz="2400" spc="-10" b="1">
                <a:latin typeface="华文楷体"/>
                <a:cs typeface="华文楷体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ε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的整数倍。例如</a:t>
            </a:r>
            <a:r>
              <a:rPr dirty="0" sz="2400" spc="-5" b="1">
                <a:latin typeface="华文楷体"/>
                <a:cs typeface="华文楷体"/>
              </a:rPr>
              <a:t>，</a:t>
            </a:r>
            <a:r>
              <a:rPr dirty="0" sz="2400" spc="-10" b="1">
                <a:latin typeface="华文楷体"/>
                <a:cs typeface="华文楷体"/>
              </a:rPr>
              <a:t> </a:t>
            </a:r>
            <a:r>
              <a:rPr dirty="0" sz="2400" spc="-5" b="1">
                <a:latin typeface="华文楷体"/>
                <a:cs typeface="华文楷体"/>
              </a:rPr>
              <a:t>可 </a:t>
            </a:r>
            <a:r>
              <a:rPr dirty="0" sz="2400" b="1">
                <a:latin typeface="华文楷体"/>
                <a:cs typeface="华文楷体"/>
              </a:rPr>
              <a:t>能</a:t>
            </a:r>
            <a:r>
              <a:rPr dirty="0" sz="2400" spc="-5" b="1">
                <a:latin typeface="华文楷体"/>
                <a:cs typeface="华文楷体"/>
              </a:rPr>
              <a:t>是</a:t>
            </a:r>
            <a:r>
              <a:rPr dirty="0" sz="2400" spc="-25" b="1">
                <a:latin typeface="华文楷体"/>
                <a:cs typeface="华文楷体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ε</a:t>
            </a:r>
            <a:r>
              <a:rPr dirty="0" sz="2400" spc="-20" b="1" i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华文楷体"/>
                <a:cs typeface="华文楷体"/>
              </a:rPr>
              <a:t>或</a:t>
            </a:r>
            <a:r>
              <a:rPr dirty="0" sz="2400" spc="-25" b="1">
                <a:latin typeface="华文楷体"/>
                <a:cs typeface="华文楷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sz="2400" b="1" i="1">
                <a:latin typeface="Times New Roman"/>
                <a:cs typeface="Times New Roman"/>
              </a:rPr>
              <a:t>ε</a:t>
            </a:r>
            <a:r>
              <a:rPr dirty="0" sz="2400" b="1">
                <a:latin typeface="华文楷体"/>
                <a:cs typeface="华文楷体"/>
              </a:rPr>
              <a:t>、</a:t>
            </a:r>
            <a:r>
              <a:rPr dirty="0" sz="2400" b="1">
                <a:latin typeface="Times New Roman"/>
                <a:cs typeface="Times New Roman"/>
              </a:rPr>
              <a:t>3</a:t>
            </a:r>
            <a:r>
              <a:rPr dirty="0" sz="2400" b="1" i="1">
                <a:latin typeface="Times New Roman"/>
                <a:cs typeface="Times New Roman"/>
              </a:rPr>
              <a:t>ε</a:t>
            </a:r>
            <a:r>
              <a:rPr dirty="0" sz="2400" b="1">
                <a:latin typeface="Times New Roman"/>
                <a:cs typeface="Times New Roman"/>
              </a:rPr>
              <a:t>……</a:t>
            </a:r>
            <a:r>
              <a:rPr dirty="0" sz="2400" b="1">
                <a:latin typeface="华文楷体"/>
                <a:cs typeface="华文楷体"/>
              </a:rPr>
              <a:t>这个不可再分的</a:t>
            </a:r>
            <a:r>
              <a:rPr dirty="0" sz="2400" spc="-5" b="1">
                <a:latin typeface="华文楷体"/>
                <a:cs typeface="华文楷体"/>
              </a:rPr>
              <a:t>最 </a:t>
            </a:r>
            <a:r>
              <a:rPr dirty="0" sz="2400" b="1">
                <a:latin typeface="华文楷体"/>
                <a:cs typeface="华文楷体"/>
              </a:rPr>
              <a:t>小能量</a:t>
            </a:r>
            <a:r>
              <a:rPr dirty="0" sz="2400" spc="-5" b="1">
                <a:latin typeface="华文楷体"/>
                <a:cs typeface="华文楷体"/>
              </a:rPr>
              <a:t>值</a:t>
            </a:r>
            <a:r>
              <a:rPr dirty="0" sz="2400" spc="-10" b="1">
                <a:latin typeface="华文楷体"/>
                <a:cs typeface="华文楷体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ε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叫作能量子，它的大小</a:t>
            </a:r>
            <a:r>
              <a:rPr dirty="0" sz="2400" spc="-5" b="1">
                <a:latin typeface="华文楷体"/>
                <a:cs typeface="华文楷体"/>
              </a:rPr>
              <a:t>为</a:t>
            </a:r>
            <a:endParaRPr sz="2400">
              <a:latin typeface="华文楷体"/>
              <a:cs typeface="华文楷体"/>
            </a:endParaRPr>
          </a:p>
          <a:p>
            <a:pPr marL="2087880">
              <a:lnSpc>
                <a:spcPct val="100000"/>
              </a:lnSpc>
              <a:spcBef>
                <a:spcPts val="155"/>
              </a:spcBef>
            </a:pPr>
            <a:r>
              <a:rPr dirty="0" sz="2400" b="1" i="1">
                <a:latin typeface="Times New Roman"/>
                <a:cs typeface="Times New Roman"/>
              </a:rPr>
              <a:t>ε</a:t>
            </a:r>
            <a:r>
              <a:rPr dirty="0" sz="2400" spc="-114" b="1" i="1">
                <a:latin typeface="Times New Roman"/>
                <a:cs typeface="Times New Roman"/>
              </a:rPr>
              <a:t> </a:t>
            </a:r>
            <a:r>
              <a:rPr dirty="0" sz="2500" spc="-55" b="1" i="1">
                <a:latin typeface="宋体"/>
                <a:cs typeface="宋体"/>
              </a:rPr>
              <a:t>＝</a:t>
            </a:r>
            <a:r>
              <a:rPr dirty="0" sz="2400" spc="-55" b="1" i="1">
                <a:latin typeface="Times New Roman"/>
                <a:cs typeface="Times New Roman"/>
              </a:rPr>
              <a:t>hν</a:t>
            </a:r>
            <a:endParaRPr sz="2400">
              <a:latin typeface="Times New Roman"/>
              <a:cs typeface="Times New Roman"/>
            </a:endParaRPr>
          </a:p>
          <a:p>
            <a:pPr marL="12700" marR="6350" indent="535940">
              <a:lnSpc>
                <a:spcPts val="2840"/>
              </a:lnSpc>
              <a:spcBef>
                <a:spcPts val="705"/>
              </a:spcBef>
            </a:pPr>
            <a:r>
              <a:rPr dirty="0" sz="2400" spc="-5" b="1" i="1">
                <a:latin typeface="Times New Roman"/>
                <a:cs typeface="Times New Roman"/>
              </a:rPr>
              <a:t>ν</a:t>
            </a:r>
            <a:r>
              <a:rPr dirty="0" sz="2400" b="1">
                <a:latin typeface="华文楷体"/>
                <a:cs typeface="华文楷体"/>
              </a:rPr>
              <a:t>是电磁波的频率，</a:t>
            </a:r>
            <a:r>
              <a:rPr dirty="0" sz="2400" b="1" i="1">
                <a:latin typeface="Times New Roman"/>
                <a:cs typeface="Times New Roman"/>
              </a:rPr>
              <a:t>h</a:t>
            </a:r>
            <a:r>
              <a:rPr dirty="0" sz="2400" spc="-65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是一个常量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后人称之为普朗克常量，其值</a:t>
            </a:r>
            <a:r>
              <a:rPr dirty="0" sz="2400" spc="-5" b="1">
                <a:latin typeface="华文楷体"/>
                <a:cs typeface="华文楷体"/>
              </a:rPr>
              <a:t>为</a:t>
            </a:r>
            <a:endParaRPr sz="2400">
              <a:latin typeface="华文楷体"/>
              <a:cs typeface="华文楷体"/>
            </a:endParaRPr>
          </a:p>
          <a:p>
            <a:pPr marL="944880">
              <a:lnSpc>
                <a:spcPct val="100000"/>
              </a:lnSpc>
              <a:spcBef>
                <a:spcPts val="670"/>
              </a:spcBef>
            </a:pPr>
            <a:r>
              <a:rPr dirty="0" sz="2400" b="1" i="1">
                <a:latin typeface="Times New Roman"/>
                <a:cs typeface="Times New Roman"/>
              </a:rPr>
              <a:t>h </a:t>
            </a:r>
            <a:r>
              <a:rPr dirty="0" sz="2400" spc="-5" b="1">
                <a:latin typeface="华文楷体"/>
                <a:cs typeface="华文楷体"/>
              </a:rPr>
              <a:t>＝ </a:t>
            </a:r>
            <a:r>
              <a:rPr dirty="0" sz="2400" b="1">
                <a:latin typeface="Times New Roman"/>
                <a:cs typeface="Times New Roman"/>
              </a:rPr>
              <a:t>6.626 070 15</a:t>
            </a:r>
            <a:r>
              <a:rPr dirty="0" sz="2400" b="1">
                <a:latin typeface="华文楷体"/>
                <a:cs typeface="华文楷体"/>
              </a:rPr>
              <a:t>×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baseline="21505" sz="2325" b="1">
                <a:latin typeface="Times New Roman"/>
                <a:cs typeface="Times New Roman"/>
              </a:rPr>
              <a:t>-34</a:t>
            </a:r>
            <a:r>
              <a:rPr dirty="0" baseline="21505" sz="2325" spc="284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J·s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37347" y="2334767"/>
            <a:ext cx="1595627" cy="2932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72155" y="209294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09088" y="1822704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08732" y="2046732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318355" y="1448485"/>
            <a:ext cx="32639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提出假说---能量子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1680" y="2394242"/>
            <a:ext cx="6132195" cy="7518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609600">
              <a:lnSpc>
                <a:spcPts val="2840"/>
              </a:lnSpc>
              <a:spcBef>
                <a:spcPts val="225"/>
              </a:spcBef>
            </a:pPr>
            <a:r>
              <a:rPr dirty="0" sz="2400" b="1">
                <a:latin typeface="华文楷体"/>
                <a:cs typeface="华文楷体"/>
              </a:rPr>
              <a:t>你能不能找到一个实例，来区别“连续</a:t>
            </a:r>
            <a:r>
              <a:rPr dirty="0" sz="2400" spc="-5" b="1">
                <a:latin typeface="华文楷体"/>
                <a:cs typeface="华文楷体"/>
              </a:rPr>
              <a:t>” </a:t>
            </a:r>
            <a:r>
              <a:rPr dirty="0" sz="2400" b="1">
                <a:latin typeface="华文楷体"/>
                <a:cs typeface="华文楷体"/>
              </a:rPr>
              <a:t>和“量子化”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56959" y="3410711"/>
            <a:ext cx="2266188" cy="1388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52344" y="3410711"/>
            <a:ext cx="995171" cy="1382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39540" y="3410711"/>
            <a:ext cx="2083308" cy="1386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94570" y="2117655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31592" y="1847088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31235" y="2071116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84512" y="215472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21279" y="1883664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20923" y="2107692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3462" y="1510271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普朗克公式与实验结果的比较</a:t>
            </a:r>
          </a:p>
        </p:txBody>
      </p:sp>
      <p:sp>
        <p:nvSpPr>
          <p:cNvPr id="6" name="object 6"/>
          <p:cNvSpPr/>
          <p:nvPr/>
        </p:nvSpPr>
        <p:spPr>
          <a:xfrm>
            <a:off x="3255264" y="2424683"/>
            <a:ext cx="5617464" cy="3477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0268" y="1827847"/>
            <a:ext cx="6536055" cy="1620520"/>
          </a:xfrm>
          <a:custGeom>
            <a:avLst/>
            <a:gdLst/>
            <a:ahLst/>
            <a:cxnLst/>
            <a:rect l="l" t="t" r="r" b="b"/>
            <a:pathLst>
              <a:path w="6536055" h="1620520">
                <a:moveTo>
                  <a:pt x="6535877" y="1620456"/>
                </a:moveTo>
                <a:lnTo>
                  <a:pt x="0" y="1620456"/>
                </a:lnTo>
                <a:lnTo>
                  <a:pt x="0" y="0"/>
                </a:lnTo>
                <a:lnTo>
                  <a:pt x="6535877" y="0"/>
                </a:lnTo>
                <a:lnTo>
                  <a:pt x="6535877" y="25400"/>
                </a:lnTo>
                <a:lnTo>
                  <a:pt x="50800" y="25400"/>
                </a:lnTo>
                <a:lnTo>
                  <a:pt x="25400" y="50800"/>
                </a:lnTo>
                <a:lnTo>
                  <a:pt x="50800" y="50800"/>
                </a:lnTo>
                <a:lnTo>
                  <a:pt x="50800" y="1569656"/>
                </a:lnTo>
                <a:lnTo>
                  <a:pt x="25400" y="1569656"/>
                </a:lnTo>
                <a:lnTo>
                  <a:pt x="50800" y="1595056"/>
                </a:lnTo>
                <a:lnTo>
                  <a:pt x="6535877" y="1595056"/>
                </a:lnTo>
                <a:lnTo>
                  <a:pt x="6535877" y="1620456"/>
                </a:lnTo>
                <a:close/>
              </a:path>
              <a:path w="6536055" h="1620520">
                <a:moveTo>
                  <a:pt x="50800" y="50800"/>
                </a:moveTo>
                <a:lnTo>
                  <a:pt x="25400" y="50800"/>
                </a:lnTo>
                <a:lnTo>
                  <a:pt x="50800" y="25400"/>
                </a:lnTo>
                <a:lnTo>
                  <a:pt x="50800" y="50800"/>
                </a:lnTo>
                <a:close/>
              </a:path>
              <a:path w="6536055" h="1620520">
                <a:moveTo>
                  <a:pt x="6485077" y="50800"/>
                </a:moveTo>
                <a:lnTo>
                  <a:pt x="50800" y="50800"/>
                </a:lnTo>
                <a:lnTo>
                  <a:pt x="50800" y="25400"/>
                </a:lnTo>
                <a:lnTo>
                  <a:pt x="6485077" y="25400"/>
                </a:lnTo>
                <a:lnTo>
                  <a:pt x="6485077" y="50800"/>
                </a:lnTo>
                <a:close/>
              </a:path>
              <a:path w="6536055" h="1620520">
                <a:moveTo>
                  <a:pt x="6485077" y="1595056"/>
                </a:moveTo>
                <a:lnTo>
                  <a:pt x="6485077" y="25400"/>
                </a:lnTo>
                <a:lnTo>
                  <a:pt x="6510477" y="50800"/>
                </a:lnTo>
                <a:lnTo>
                  <a:pt x="6535877" y="50800"/>
                </a:lnTo>
                <a:lnTo>
                  <a:pt x="6535877" y="1569656"/>
                </a:lnTo>
                <a:lnTo>
                  <a:pt x="6510477" y="1569656"/>
                </a:lnTo>
                <a:lnTo>
                  <a:pt x="6485077" y="1595056"/>
                </a:lnTo>
                <a:close/>
              </a:path>
              <a:path w="6536055" h="1620520">
                <a:moveTo>
                  <a:pt x="6535877" y="50800"/>
                </a:moveTo>
                <a:lnTo>
                  <a:pt x="6510477" y="50800"/>
                </a:lnTo>
                <a:lnTo>
                  <a:pt x="6485077" y="25400"/>
                </a:lnTo>
                <a:lnTo>
                  <a:pt x="6535877" y="25400"/>
                </a:lnTo>
                <a:lnTo>
                  <a:pt x="6535877" y="50800"/>
                </a:lnTo>
                <a:close/>
              </a:path>
              <a:path w="6536055" h="1620520">
                <a:moveTo>
                  <a:pt x="50800" y="1595056"/>
                </a:moveTo>
                <a:lnTo>
                  <a:pt x="25400" y="1569656"/>
                </a:lnTo>
                <a:lnTo>
                  <a:pt x="50800" y="1569656"/>
                </a:lnTo>
                <a:lnTo>
                  <a:pt x="50800" y="1595056"/>
                </a:lnTo>
                <a:close/>
              </a:path>
              <a:path w="6536055" h="1620520">
                <a:moveTo>
                  <a:pt x="6485077" y="1595056"/>
                </a:moveTo>
                <a:lnTo>
                  <a:pt x="50800" y="1595056"/>
                </a:lnTo>
                <a:lnTo>
                  <a:pt x="50800" y="1569656"/>
                </a:lnTo>
                <a:lnTo>
                  <a:pt x="6485077" y="1569656"/>
                </a:lnTo>
                <a:lnTo>
                  <a:pt x="6485077" y="1595056"/>
                </a:lnTo>
                <a:close/>
              </a:path>
              <a:path w="6536055" h="1620520">
                <a:moveTo>
                  <a:pt x="6535877" y="1595056"/>
                </a:moveTo>
                <a:lnTo>
                  <a:pt x="6485077" y="1595056"/>
                </a:lnTo>
                <a:lnTo>
                  <a:pt x="6510477" y="1569656"/>
                </a:lnTo>
                <a:lnTo>
                  <a:pt x="6535877" y="1569656"/>
                </a:lnTo>
                <a:lnTo>
                  <a:pt x="6535877" y="159505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4408" y="1857057"/>
            <a:ext cx="6135370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0734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“自然界不会突变。如果要对此提出疑问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那么世界将会出现许多间隙，这就迫使我们</a:t>
            </a:r>
            <a:r>
              <a:rPr dirty="0" sz="2400" spc="-5" b="1">
                <a:latin typeface="华文楷体"/>
                <a:cs typeface="华文楷体"/>
              </a:rPr>
              <a:t>去 </a:t>
            </a:r>
            <a:r>
              <a:rPr dirty="0" sz="2400" b="1">
                <a:latin typeface="华文楷体"/>
                <a:cs typeface="华文楷体"/>
              </a:rPr>
              <a:t>乞求神灵来解释自然现象了。间断性同科学</a:t>
            </a:r>
            <a:r>
              <a:rPr dirty="0" sz="2400" spc="-5" b="1">
                <a:latin typeface="华文楷体"/>
                <a:cs typeface="华文楷体"/>
              </a:rPr>
              <a:t>格 </a:t>
            </a:r>
            <a:r>
              <a:rPr dirty="0" sz="2400" b="1">
                <a:latin typeface="华文楷体"/>
                <a:cs typeface="华文楷体"/>
              </a:rPr>
              <a:t>格不入。</a:t>
            </a:r>
            <a:r>
              <a:rPr dirty="0" sz="2400" spc="-5" b="1">
                <a:latin typeface="华文楷体"/>
                <a:cs typeface="华文楷体"/>
              </a:rPr>
              <a:t>”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0281" y="4136174"/>
            <a:ext cx="6536055" cy="882015"/>
          </a:xfrm>
          <a:custGeom>
            <a:avLst/>
            <a:gdLst/>
            <a:ahLst/>
            <a:cxnLst/>
            <a:rect l="l" t="t" r="r" b="b"/>
            <a:pathLst>
              <a:path w="6536055" h="882014">
                <a:moveTo>
                  <a:pt x="6510464" y="881799"/>
                </a:moveTo>
                <a:lnTo>
                  <a:pt x="25400" y="881799"/>
                </a:lnTo>
                <a:lnTo>
                  <a:pt x="21424" y="881481"/>
                </a:lnTo>
                <a:lnTo>
                  <a:pt x="0" y="856399"/>
                </a:lnTo>
                <a:lnTo>
                  <a:pt x="0" y="25400"/>
                </a:lnTo>
                <a:lnTo>
                  <a:pt x="25400" y="0"/>
                </a:lnTo>
                <a:lnTo>
                  <a:pt x="6510464" y="0"/>
                </a:lnTo>
                <a:lnTo>
                  <a:pt x="6535864" y="25400"/>
                </a:lnTo>
                <a:lnTo>
                  <a:pt x="50800" y="25400"/>
                </a:lnTo>
                <a:lnTo>
                  <a:pt x="25400" y="50800"/>
                </a:lnTo>
                <a:lnTo>
                  <a:pt x="50800" y="50800"/>
                </a:lnTo>
                <a:lnTo>
                  <a:pt x="50800" y="830999"/>
                </a:lnTo>
                <a:lnTo>
                  <a:pt x="25400" y="830999"/>
                </a:lnTo>
                <a:lnTo>
                  <a:pt x="50800" y="856399"/>
                </a:lnTo>
                <a:lnTo>
                  <a:pt x="6535864" y="856399"/>
                </a:lnTo>
                <a:lnTo>
                  <a:pt x="6535559" y="860374"/>
                </a:lnTo>
                <a:lnTo>
                  <a:pt x="6514439" y="881481"/>
                </a:lnTo>
                <a:lnTo>
                  <a:pt x="6510464" y="881799"/>
                </a:lnTo>
                <a:close/>
              </a:path>
              <a:path w="6536055" h="882014">
                <a:moveTo>
                  <a:pt x="50800" y="50800"/>
                </a:moveTo>
                <a:lnTo>
                  <a:pt x="25400" y="50800"/>
                </a:lnTo>
                <a:lnTo>
                  <a:pt x="50800" y="25400"/>
                </a:lnTo>
                <a:lnTo>
                  <a:pt x="50800" y="50800"/>
                </a:lnTo>
                <a:close/>
              </a:path>
              <a:path w="6536055" h="882014">
                <a:moveTo>
                  <a:pt x="6485064" y="50800"/>
                </a:moveTo>
                <a:lnTo>
                  <a:pt x="50800" y="50800"/>
                </a:lnTo>
                <a:lnTo>
                  <a:pt x="50800" y="25400"/>
                </a:lnTo>
                <a:lnTo>
                  <a:pt x="6485064" y="25400"/>
                </a:lnTo>
                <a:lnTo>
                  <a:pt x="6485064" y="50800"/>
                </a:lnTo>
                <a:close/>
              </a:path>
              <a:path w="6536055" h="882014">
                <a:moveTo>
                  <a:pt x="6485064" y="856399"/>
                </a:moveTo>
                <a:lnTo>
                  <a:pt x="6485064" y="25400"/>
                </a:lnTo>
                <a:lnTo>
                  <a:pt x="6510464" y="50800"/>
                </a:lnTo>
                <a:lnTo>
                  <a:pt x="6535864" y="50800"/>
                </a:lnTo>
                <a:lnTo>
                  <a:pt x="6535864" y="830999"/>
                </a:lnTo>
                <a:lnTo>
                  <a:pt x="6510464" y="830999"/>
                </a:lnTo>
                <a:lnTo>
                  <a:pt x="6485064" y="856399"/>
                </a:lnTo>
                <a:close/>
              </a:path>
              <a:path w="6536055" h="882014">
                <a:moveTo>
                  <a:pt x="6535864" y="50800"/>
                </a:moveTo>
                <a:lnTo>
                  <a:pt x="6510464" y="50800"/>
                </a:lnTo>
                <a:lnTo>
                  <a:pt x="6485064" y="25400"/>
                </a:lnTo>
                <a:lnTo>
                  <a:pt x="6535864" y="25400"/>
                </a:lnTo>
                <a:lnTo>
                  <a:pt x="6535864" y="50800"/>
                </a:lnTo>
                <a:close/>
              </a:path>
              <a:path w="6536055" h="882014">
                <a:moveTo>
                  <a:pt x="50800" y="856399"/>
                </a:moveTo>
                <a:lnTo>
                  <a:pt x="25400" y="830999"/>
                </a:lnTo>
                <a:lnTo>
                  <a:pt x="50800" y="830999"/>
                </a:lnTo>
                <a:lnTo>
                  <a:pt x="50800" y="856399"/>
                </a:lnTo>
                <a:close/>
              </a:path>
              <a:path w="6536055" h="882014">
                <a:moveTo>
                  <a:pt x="6485064" y="856399"/>
                </a:moveTo>
                <a:lnTo>
                  <a:pt x="50800" y="856399"/>
                </a:lnTo>
                <a:lnTo>
                  <a:pt x="50800" y="830999"/>
                </a:lnTo>
                <a:lnTo>
                  <a:pt x="6485064" y="830999"/>
                </a:lnTo>
                <a:lnTo>
                  <a:pt x="6485064" y="856399"/>
                </a:lnTo>
                <a:close/>
              </a:path>
              <a:path w="6536055" h="882014">
                <a:moveTo>
                  <a:pt x="6535864" y="856399"/>
                </a:moveTo>
                <a:lnTo>
                  <a:pt x="6485064" y="856399"/>
                </a:lnTo>
                <a:lnTo>
                  <a:pt x="6510464" y="830999"/>
                </a:lnTo>
                <a:lnTo>
                  <a:pt x="6535864" y="830999"/>
                </a:lnTo>
                <a:lnTo>
                  <a:pt x="6535864" y="85639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864421" y="3471621"/>
            <a:ext cx="6069330" cy="19011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5501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数学家、哲学家莱布尼兹</a:t>
            </a:r>
            <a:endParaRPr sz="20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13335" indent="537845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自己的发现要么是荒诞无稽的，要么也</a:t>
            </a:r>
            <a:r>
              <a:rPr dirty="0" sz="2400" spc="-5" b="1">
                <a:latin typeface="华文楷体"/>
                <a:cs typeface="华文楷体"/>
              </a:rPr>
              <a:t>许 </a:t>
            </a:r>
            <a:r>
              <a:rPr dirty="0" sz="2400" b="1">
                <a:latin typeface="华文楷体"/>
                <a:cs typeface="华文楷体"/>
              </a:rPr>
              <a:t>是牛顿以来物理学最伟大的发现之一。</a:t>
            </a:r>
            <a:r>
              <a:rPr dirty="0" sz="2400" spc="-5" b="1">
                <a:latin typeface="华文楷体"/>
                <a:cs typeface="华文楷体"/>
              </a:rPr>
              <a:t>”</a:t>
            </a:r>
            <a:endParaRPr sz="2400">
              <a:latin typeface="华文楷体"/>
              <a:cs typeface="华文楷体"/>
            </a:endParaRPr>
          </a:p>
          <a:p>
            <a:pPr algn="r" marR="230504">
              <a:lnSpc>
                <a:spcPct val="100000"/>
              </a:lnSpc>
              <a:spcBef>
                <a:spcPts val="1200"/>
              </a:spcBef>
            </a:pPr>
            <a:r>
              <a:rPr dirty="0" sz="2000" b="1">
                <a:latin typeface="华文楷体"/>
                <a:cs typeface="华文楷体"/>
              </a:rPr>
              <a:t>普朗克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540" y="2305811"/>
            <a:ext cx="1552955" cy="20436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2783" y="4401197"/>
            <a:ext cx="1043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光电效应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95350" y="4282846"/>
            <a:ext cx="941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华文楷体"/>
                <a:cs typeface="华文楷体"/>
              </a:rPr>
              <a:t>爱因斯</a:t>
            </a:r>
            <a:r>
              <a:rPr dirty="0" sz="1800" spc="-5" b="1">
                <a:latin typeface="华文楷体"/>
                <a:cs typeface="华文楷体"/>
              </a:rPr>
              <a:t>坦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3909" y="4567961"/>
            <a:ext cx="11264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Times New Roman"/>
                <a:cs typeface="Times New Roman"/>
              </a:rPr>
              <a:t>1879-1955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75659" y="2770632"/>
            <a:ext cx="2357628" cy="1650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66109" y="4804231"/>
            <a:ext cx="4813300" cy="882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1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光子：频率为</a:t>
            </a:r>
            <a:r>
              <a:rPr dirty="0" sz="2800" spc="-5" b="1" i="1">
                <a:latin typeface="Times New Roman"/>
                <a:cs typeface="Times New Roman"/>
              </a:rPr>
              <a:t>ν</a:t>
            </a:r>
            <a:r>
              <a:rPr dirty="0" sz="2800" b="1">
                <a:latin typeface="华文楷体"/>
                <a:cs typeface="华文楷体"/>
              </a:rPr>
              <a:t>的光的能量子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1524000">
              <a:lnSpc>
                <a:spcPts val="3429"/>
              </a:lnSpc>
            </a:pPr>
            <a:r>
              <a:rPr dirty="0" sz="2800" spc="-5" b="1" i="1">
                <a:latin typeface="Times New Roman"/>
                <a:cs typeface="Times New Roman"/>
              </a:rPr>
              <a:t>ε</a:t>
            </a:r>
            <a:r>
              <a:rPr dirty="0" sz="2800" spc="-285" b="1" i="1">
                <a:latin typeface="Times New Roman"/>
                <a:cs typeface="Times New Roman"/>
              </a:rPr>
              <a:t> </a:t>
            </a:r>
            <a:r>
              <a:rPr dirty="0" sz="2900" spc="-100" b="1" i="1">
                <a:latin typeface="华文楷体"/>
                <a:cs typeface="华文楷体"/>
              </a:rPr>
              <a:t>＝</a:t>
            </a:r>
            <a:r>
              <a:rPr dirty="0" sz="2800" spc="-100" b="1" i="1">
                <a:latin typeface="Times New Roman"/>
                <a:cs typeface="Times New Roman"/>
              </a:rPr>
              <a:t>hν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93427" y="214236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30651" y="1871472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30295" y="2095500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4" y="0"/>
                </a:lnTo>
                <a:lnTo>
                  <a:pt x="245364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68127" y="1497914"/>
            <a:ext cx="44069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量子化概念的发展---光子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67569" y="214236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05327" y="1871472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3448" y="2095500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42270" y="1497914"/>
            <a:ext cx="44069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量子化概念的发展---能级</a:t>
            </a:r>
          </a:p>
        </p:txBody>
      </p:sp>
      <p:sp>
        <p:nvSpPr>
          <p:cNvPr id="6" name="object 6"/>
          <p:cNvSpPr/>
          <p:nvPr/>
        </p:nvSpPr>
        <p:spPr>
          <a:xfrm>
            <a:off x="3596640" y="4450079"/>
            <a:ext cx="5177027" cy="1181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84391" y="2410967"/>
            <a:ext cx="1860804" cy="1932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41647" y="2235707"/>
            <a:ext cx="1444752" cy="25481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055" y="2395118"/>
            <a:ext cx="28200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385622"/>
                </a:solidFill>
                <a:latin typeface="微软雅黑"/>
                <a:cs typeface="微软雅黑"/>
              </a:rPr>
              <a:t>能量量子</a:t>
            </a:r>
            <a:r>
              <a:rPr dirty="0" sz="4400" spc="5" b="1">
                <a:solidFill>
                  <a:srgbClr val="385622"/>
                </a:solidFill>
                <a:latin typeface="微软雅黑"/>
                <a:cs typeface="微软雅黑"/>
              </a:rPr>
              <a:t>化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09405" y="3677983"/>
          <a:ext cx="6711315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729614"/>
                <a:gridCol w="3542665"/>
              </a:tblGrid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4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400" spc="-5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400" spc="-5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主讲人：张瑞</a:t>
                      </a:r>
                      <a:r>
                        <a:rPr dirty="0" sz="2400" spc="-5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萍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校：北京市第一六一中</a:t>
                      </a:r>
                      <a:r>
                        <a:rPr dirty="0" sz="2400" spc="-5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6354" y="2477947"/>
            <a:ext cx="5727700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1628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原子的能量是量子化的。这些</a:t>
            </a:r>
            <a:r>
              <a:rPr dirty="0" sz="2800" spc="-5" b="1">
                <a:latin typeface="华文楷体"/>
                <a:cs typeface="华文楷体"/>
              </a:rPr>
              <a:t>量 </a:t>
            </a:r>
            <a:r>
              <a:rPr dirty="0" sz="2800" b="1">
                <a:latin typeface="华文楷体"/>
                <a:cs typeface="华文楷体"/>
              </a:rPr>
              <a:t>子化的能量值叫作能</a:t>
            </a:r>
            <a:r>
              <a:rPr dirty="0" sz="2800" spc="-10" b="1">
                <a:latin typeface="华文楷体"/>
                <a:cs typeface="华文楷体"/>
              </a:rPr>
              <a:t>级</a:t>
            </a:r>
            <a:r>
              <a:rPr dirty="0" sz="2800" spc="5" b="1">
                <a:latin typeface="华文楷体"/>
                <a:cs typeface="华文楷体"/>
              </a:rPr>
              <a:t> 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33444" y="3535679"/>
            <a:ext cx="1946148" cy="1923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28348" y="4055478"/>
            <a:ext cx="415290" cy="318770"/>
          </a:xfrm>
          <a:custGeom>
            <a:avLst/>
            <a:gdLst/>
            <a:ahLst/>
            <a:cxnLst/>
            <a:rect l="l" t="t" r="r" b="b"/>
            <a:pathLst>
              <a:path w="415289" h="318770">
                <a:moveTo>
                  <a:pt x="60432" y="273211"/>
                </a:moveTo>
                <a:lnTo>
                  <a:pt x="75082" y="238363"/>
                </a:lnTo>
                <a:lnTo>
                  <a:pt x="392074" y="0"/>
                </a:lnTo>
                <a:lnTo>
                  <a:pt x="414972" y="30454"/>
                </a:lnTo>
                <a:lnTo>
                  <a:pt x="97993" y="268808"/>
                </a:lnTo>
                <a:lnTo>
                  <a:pt x="60432" y="273211"/>
                </a:lnTo>
                <a:close/>
              </a:path>
              <a:path w="415289" h="318770">
                <a:moveTo>
                  <a:pt x="0" y="318655"/>
                </a:moveTo>
                <a:lnTo>
                  <a:pt x="63944" y="166573"/>
                </a:lnTo>
                <a:lnTo>
                  <a:pt x="82435" y="154927"/>
                </a:lnTo>
                <a:lnTo>
                  <a:pt x="85725" y="155371"/>
                </a:lnTo>
                <a:lnTo>
                  <a:pt x="100533" y="174878"/>
                </a:lnTo>
                <a:lnTo>
                  <a:pt x="100075" y="178168"/>
                </a:lnTo>
                <a:lnTo>
                  <a:pt x="99060" y="181330"/>
                </a:lnTo>
                <a:lnTo>
                  <a:pt x="75082" y="238363"/>
                </a:lnTo>
                <a:lnTo>
                  <a:pt x="18770" y="280708"/>
                </a:lnTo>
                <a:lnTo>
                  <a:pt x="41668" y="311162"/>
                </a:lnTo>
                <a:lnTo>
                  <a:pt x="63943" y="311162"/>
                </a:lnTo>
                <a:lnTo>
                  <a:pt x="0" y="318655"/>
                </a:lnTo>
                <a:close/>
              </a:path>
              <a:path w="415289" h="318770">
                <a:moveTo>
                  <a:pt x="41668" y="311162"/>
                </a:moveTo>
                <a:lnTo>
                  <a:pt x="18770" y="280708"/>
                </a:lnTo>
                <a:lnTo>
                  <a:pt x="75082" y="238363"/>
                </a:lnTo>
                <a:lnTo>
                  <a:pt x="60432" y="273211"/>
                </a:lnTo>
                <a:lnTo>
                  <a:pt x="28003" y="277012"/>
                </a:lnTo>
                <a:lnTo>
                  <a:pt x="47777" y="303314"/>
                </a:lnTo>
                <a:lnTo>
                  <a:pt x="52106" y="303314"/>
                </a:lnTo>
                <a:lnTo>
                  <a:pt x="41668" y="311162"/>
                </a:lnTo>
                <a:close/>
              </a:path>
              <a:path w="415289" h="318770">
                <a:moveTo>
                  <a:pt x="63943" y="311162"/>
                </a:moveTo>
                <a:lnTo>
                  <a:pt x="41668" y="311162"/>
                </a:lnTo>
                <a:lnTo>
                  <a:pt x="97993" y="268808"/>
                </a:lnTo>
                <a:lnTo>
                  <a:pt x="159435" y="261607"/>
                </a:lnTo>
                <a:lnTo>
                  <a:pt x="162750" y="261518"/>
                </a:lnTo>
                <a:lnTo>
                  <a:pt x="166039" y="261988"/>
                </a:lnTo>
                <a:lnTo>
                  <a:pt x="180670" y="281635"/>
                </a:lnTo>
                <a:lnTo>
                  <a:pt x="180187" y="284924"/>
                </a:lnTo>
                <a:lnTo>
                  <a:pt x="63943" y="311162"/>
                </a:lnTo>
                <a:close/>
              </a:path>
              <a:path w="415289" h="318770">
                <a:moveTo>
                  <a:pt x="52106" y="303314"/>
                </a:moveTo>
                <a:lnTo>
                  <a:pt x="47777" y="303314"/>
                </a:lnTo>
                <a:lnTo>
                  <a:pt x="60432" y="273211"/>
                </a:lnTo>
                <a:lnTo>
                  <a:pt x="97993" y="268808"/>
                </a:lnTo>
                <a:lnTo>
                  <a:pt x="52106" y="303314"/>
                </a:lnTo>
                <a:close/>
              </a:path>
              <a:path w="415289" h="318770">
                <a:moveTo>
                  <a:pt x="47777" y="303314"/>
                </a:moveTo>
                <a:lnTo>
                  <a:pt x="28003" y="277012"/>
                </a:lnTo>
                <a:lnTo>
                  <a:pt x="60432" y="273211"/>
                </a:lnTo>
                <a:lnTo>
                  <a:pt x="47777" y="3033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66435" y="4221581"/>
            <a:ext cx="385952" cy="416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538380" y="4464799"/>
            <a:ext cx="3810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hv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70999" y="219179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08148" y="1921764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07792" y="2144267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45712" y="1547342"/>
            <a:ext cx="44069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量子化概念的发展---能级</a:t>
            </a:r>
          </a:p>
        </p:txBody>
      </p:sp>
      <p:sp>
        <p:nvSpPr>
          <p:cNvPr id="11" name="object 11"/>
          <p:cNvSpPr/>
          <p:nvPr/>
        </p:nvSpPr>
        <p:spPr>
          <a:xfrm>
            <a:off x="6772656" y="3157727"/>
            <a:ext cx="1444752" cy="25481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85160" y="4532629"/>
            <a:ext cx="1717675" cy="162560"/>
          </a:xfrm>
          <a:custGeom>
            <a:avLst/>
            <a:gdLst/>
            <a:ahLst/>
            <a:cxnLst/>
            <a:rect l="l" t="t" r="r" b="b"/>
            <a:pathLst>
              <a:path w="1717675" h="162560">
                <a:moveTo>
                  <a:pt x="0" y="0"/>
                </a:moveTo>
                <a:lnTo>
                  <a:pt x="1717548" y="0"/>
                </a:lnTo>
                <a:lnTo>
                  <a:pt x="1717548" y="162560"/>
                </a:lnTo>
                <a:lnTo>
                  <a:pt x="0" y="162560"/>
                </a:lnTo>
                <a:lnTo>
                  <a:pt x="0" y="0"/>
                </a:lnTo>
                <a:close/>
              </a:path>
            </a:pathLst>
          </a:custGeom>
          <a:solidFill>
            <a:srgbClr val="5B9BD4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85160" y="4695190"/>
            <a:ext cx="163195" cy="853440"/>
          </a:xfrm>
          <a:custGeom>
            <a:avLst/>
            <a:gdLst/>
            <a:ahLst/>
            <a:cxnLst/>
            <a:rect l="l" t="t" r="r" b="b"/>
            <a:pathLst>
              <a:path w="163195" h="853439">
                <a:moveTo>
                  <a:pt x="0" y="0"/>
                </a:moveTo>
                <a:lnTo>
                  <a:pt x="163067" y="0"/>
                </a:lnTo>
                <a:lnTo>
                  <a:pt x="163067" y="853439"/>
                </a:lnTo>
                <a:lnTo>
                  <a:pt x="0" y="853439"/>
                </a:lnTo>
                <a:lnTo>
                  <a:pt x="0" y="0"/>
                </a:lnTo>
                <a:close/>
              </a:path>
            </a:pathLst>
          </a:custGeom>
          <a:solidFill>
            <a:srgbClr val="5B9BD4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78365" y="4525975"/>
            <a:ext cx="1731010" cy="1029335"/>
          </a:xfrm>
          <a:custGeom>
            <a:avLst/>
            <a:gdLst/>
            <a:ahLst/>
            <a:cxnLst/>
            <a:rect l="l" t="t" r="r" b="b"/>
            <a:pathLst>
              <a:path w="1731010" h="1029335">
                <a:moveTo>
                  <a:pt x="176504" y="1028814"/>
                </a:moveTo>
                <a:lnTo>
                  <a:pt x="0" y="1028814"/>
                </a:lnTo>
                <a:lnTo>
                  <a:pt x="0" y="0"/>
                </a:lnTo>
                <a:lnTo>
                  <a:pt x="1730603" y="0"/>
                </a:lnTo>
                <a:lnTo>
                  <a:pt x="1730603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016114"/>
                </a:lnTo>
                <a:lnTo>
                  <a:pt x="6350" y="1016114"/>
                </a:lnTo>
                <a:lnTo>
                  <a:pt x="12700" y="1022464"/>
                </a:lnTo>
                <a:lnTo>
                  <a:pt x="176504" y="1022464"/>
                </a:lnTo>
                <a:lnTo>
                  <a:pt x="176504" y="1028814"/>
                </a:lnTo>
                <a:close/>
              </a:path>
              <a:path w="1731010" h="102933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731010" h="1029335">
                <a:moveTo>
                  <a:pt x="1717903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717903" y="6350"/>
                </a:lnTo>
                <a:lnTo>
                  <a:pt x="1717903" y="12700"/>
                </a:lnTo>
                <a:close/>
              </a:path>
              <a:path w="1731010" h="1029335">
                <a:moveTo>
                  <a:pt x="1717903" y="170040"/>
                </a:moveTo>
                <a:lnTo>
                  <a:pt x="1717903" y="6350"/>
                </a:lnTo>
                <a:lnTo>
                  <a:pt x="1724253" y="12700"/>
                </a:lnTo>
                <a:lnTo>
                  <a:pt x="1730603" y="12700"/>
                </a:lnTo>
                <a:lnTo>
                  <a:pt x="1730603" y="163690"/>
                </a:lnTo>
                <a:lnTo>
                  <a:pt x="1724253" y="163690"/>
                </a:lnTo>
                <a:lnTo>
                  <a:pt x="1717903" y="170040"/>
                </a:lnTo>
                <a:close/>
              </a:path>
              <a:path w="1731010" h="1029335">
                <a:moveTo>
                  <a:pt x="1730603" y="12700"/>
                </a:moveTo>
                <a:lnTo>
                  <a:pt x="1724253" y="12700"/>
                </a:lnTo>
                <a:lnTo>
                  <a:pt x="1717903" y="6350"/>
                </a:lnTo>
                <a:lnTo>
                  <a:pt x="1730603" y="6350"/>
                </a:lnTo>
                <a:lnTo>
                  <a:pt x="1730603" y="12700"/>
                </a:lnTo>
                <a:close/>
              </a:path>
              <a:path w="1731010" h="1029335">
                <a:moveTo>
                  <a:pt x="163804" y="1022464"/>
                </a:moveTo>
                <a:lnTo>
                  <a:pt x="163804" y="163690"/>
                </a:lnTo>
                <a:lnTo>
                  <a:pt x="1717903" y="163690"/>
                </a:lnTo>
                <a:lnTo>
                  <a:pt x="1717903" y="170040"/>
                </a:lnTo>
                <a:lnTo>
                  <a:pt x="176504" y="170040"/>
                </a:lnTo>
                <a:lnTo>
                  <a:pt x="170154" y="176390"/>
                </a:lnTo>
                <a:lnTo>
                  <a:pt x="176504" y="176390"/>
                </a:lnTo>
                <a:lnTo>
                  <a:pt x="176504" y="1016114"/>
                </a:lnTo>
                <a:lnTo>
                  <a:pt x="170154" y="1016114"/>
                </a:lnTo>
                <a:lnTo>
                  <a:pt x="163804" y="1022464"/>
                </a:lnTo>
                <a:close/>
              </a:path>
              <a:path w="1731010" h="1029335">
                <a:moveTo>
                  <a:pt x="1730603" y="176390"/>
                </a:moveTo>
                <a:lnTo>
                  <a:pt x="176504" y="176390"/>
                </a:lnTo>
                <a:lnTo>
                  <a:pt x="176504" y="170040"/>
                </a:lnTo>
                <a:lnTo>
                  <a:pt x="1717903" y="170040"/>
                </a:lnTo>
                <a:lnTo>
                  <a:pt x="1724253" y="163690"/>
                </a:lnTo>
                <a:lnTo>
                  <a:pt x="1730603" y="163690"/>
                </a:lnTo>
                <a:lnTo>
                  <a:pt x="1730603" y="176390"/>
                </a:lnTo>
                <a:close/>
              </a:path>
              <a:path w="1731010" h="1029335">
                <a:moveTo>
                  <a:pt x="176504" y="176390"/>
                </a:moveTo>
                <a:lnTo>
                  <a:pt x="170154" y="176390"/>
                </a:lnTo>
                <a:lnTo>
                  <a:pt x="176504" y="170040"/>
                </a:lnTo>
                <a:lnTo>
                  <a:pt x="176504" y="176390"/>
                </a:lnTo>
                <a:close/>
              </a:path>
              <a:path w="1731010" h="1029335">
                <a:moveTo>
                  <a:pt x="12700" y="1022464"/>
                </a:moveTo>
                <a:lnTo>
                  <a:pt x="6350" y="1016114"/>
                </a:lnTo>
                <a:lnTo>
                  <a:pt x="12700" y="1016114"/>
                </a:lnTo>
                <a:lnTo>
                  <a:pt x="12700" y="1022464"/>
                </a:lnTo>
                <a:close/>
              </a:path>
              <a:path w="1731010" h="1029335">
                <a:moveTo>
                  <a:pt x="163804" y="1022464"/>
                </a:moveTo>
                <a:lnTo>
                  <a:pt x="12700" y="1022464"/>
                </a:lnTo>
                <a:lnTo>
                  <a:pt x="12700" y="1016114"/>
                </a:lnTo>
                <a:lnTo>
                  <a:pt x="163804" y="1016114"/>
                </a:lnTo>
                <a:lnTo>
                  <a:pt x="163804" y="1022464"/>
                </a:lnTo>
                <a:close/>
              </a:path>
              <a:path w="1731010" h="1029335">
                <a:moveTo>
                  <a:pt x="176504" y="1022464"/>
                </a:moveTo>
                <a:lnTo>
                  <a:pt x="163804" y="1022464"/>
                </a:lnTo>
                <a:lnTo>
                  <a:pt x="170154" y="1016114"/>
                </a:lnTo>
                <a:lnTo>
                  <a:pt x="176504" y="1016114"/>
                </a:lnTo>
                <a:lnTo>
                  <a:pt x="176504" y="102246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02825" y="4581207"/>
            <a:ext cx="1043940" cy="11785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67335">
              <a:lnSpc>
                <a:spcPct val="100000"/>
              </a:lnSpc>
              <a:spcBef>
                <a:spcPts val="675"/>
              </a:spcBef>
            </a:pPr>
            <a:r>
              <a:rPr dirty="0" sz="2000" spc="-5" b="1">
                <a:latin typeface="Times New Roman"/>
                <a:cs typeface="Times New Roman"/>
              </a:rPr>
              <a:t>1900</a:t>
            </a:r>
            <a:endParaRPr sz="2000">
              <a:latin typeface="Times New Roman"/>
              <a:cs typeface="Times New Roman"/>
            </a:endParaRPr>
          </a:p>
          <a:p>
            <a:pPr algn="ctr" marL="12700" marR="5080">
              <a:lnSpc>
                <a:spcPts val="3130"/>
              </a:lnSpc>
              <a:spcBef>
                <a:spcPts val="70"/>
              </a:spcBef>
            </a:pPr>
            <a:r>
              <a:rPr dirty="0" sz="2000" b="1">
                <a:latin typeface="华文楷体"/>
                <a:cs typeface="华文楷体"/>
              </a:rPr>
              <a:t>黑体辐射 </a:t>
            </a:r>
            <a:r>
              <a:rPr dirty="0" sz="2000" b="1">
                <a:latin typeface="华文楷体"/>
                <a:cs typeface="华文楷体"/>
              </a:rPr>
              <a:t>能量子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84064" y="4070350"/>
            <a:ext cx="1717675" cy="163830"/>
          </a:xfrm>
          <a:custGeom>
            <a:avLst/>
            <a:gdLst/>
            <a:ahLst/>
            <a:cxnLst/>
            <a:rect l="l" t="t" r="r" b="b"/>
            <a:pathLst>
              <a:path w="1717675" h="163829">
                <a:moveTo>
                  <a:pt x="0" y="0"/>
                </a:moveTo>
                <a:lnTo>
                  <a:pt x="1717547" y="0"/>
                </a:lnTo>
                <a:lnTo>
                  <a:pt x="1717547" y="163830"/>
                </a:lnTo>
                <a:lnTo>
                  <a:pt x="0" y="163830"/>
                </a:lnTo>
                <a:lnTo>
                  <a:pt x="0" y="0"/>
                </a:lnTo>
                <a:close/>
              </a:path>
            </a:pathLst>
          </a:custGeom>
          <a:solidFill>
            <a:srgbClr val="5B9BD4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84064" y="4234179"/>
            <a:ext cx="163195" cy="850900"/>
          </a:xfrm>
          <a:custGeom>
            <a:avLst/>
            <a:gdLst/>
            <a:ahLst/>
            <a:cxnLst/>
            <a:rect l="l" t="t" r="r" b="b"/>
            <a:pathLst>
              <a:path w="163195" h="850900">
                <a:moveTo>
                  <a:pt x="0" y="0"/>
                </a:moveTo>
                <a:lnTo>
                  <a:pt x="163068" y="0"/>
                </a:lnTo>
                <a:lnTo>
                  <a:pt x="163068" y="850900"/>
                </a:lnTo>
                <a:lnTo>
                  <a:pt x="0" y="850900"/>
                </a:lnTo>
                <a:lnTo>
                  <a:pt x="0" y="0"/>
                </a:lnTo>
                <a:close/>
              </a:path>
            </a:pathLst>
          </a:custGeom>
          <a:solidFill>
            <a:srgbClr val="5B9BD4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77015" y="4063568"/>
            <a:ext cx="1731010" cy="1029335"/>
          </a:xfrm>
          <a:custGeom>
            <a:avLst/>
            <a:gdLst/>
            <a:ahLst/>
            <a:cxnLst/>
            <a:rect l="l" t="t" r="r" b="b"/>
            <a:pathLst>
              <a:path w="1731009" h="1029335">
                <a:moveTo>
                  <a:pt x="176491" y="1028814"/>
                </a:moveTo>
                <a:lnTo>
                  <a:pt x="0" y="1028814"/>
                </a:lnTo>
                <a:lnTo>
                  <a:pt x="0" y="0"/>
                </a:lnTo>
                <a:lnTo>
                  <a:pt x="1730603" y="0"/>
                </a:lnTo>
                <a:lnTo>
                  <a:pt x="1730603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016114"/>
                </a:lnTo>
                <a:lnTo>
                  <a:pt x="6350" y="1016114"/>
                </a:lnTo>
                <a:lnTo>
                  <a:pt x="12700" y="1022464"/>
                </a:lnTo>
                <a:lnTo>
                  <a:pt x="176491" y="1022464"/>
                </a:lnTo>
                <a:lnTo>
                  <a:pt x="176491" y="1028814"/>
                </a:lnTo>
                <a:close/>
              </a:path>
              <a:path w="1731009" h="102933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731009" h="1029335">
                <a:moveTo>
                  <a:pt x="1717903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717903" y="6350"/>
                </a:lnTo>
                <a:lnTo>
                  <a:pt x="1717903" y="12700"/>
                </a:lnTo>
                <a:close/>
              </a:path>
              <a:path w="1731009" h="1029335">
                <a:moveTo>
                  <a:pt x="1717903" y="170040"/>
                </a:moveTo>
                <a:lnTo>
                  <a:pt x="1717903" y="6350"/>
                </a:lnTo>
                <a:lnTo>
                  <a:pt x="1724253" y="12700"/>
                </a:lnTo>
                <a:lnTo>
                  <a:pt x="1730603" y="12700"/>
                </a:lnTo>
                <a:lnTo>
                  <a:pt x="1730603" y="163690"/>
                </a:lnTo>
                <a:lnTo>
                  <a:pt x="1724253" y="163690"/>
                </a:lnTo>
                <a:lnTo>
                  <a:pt x="1717903" y="170040"/>
                </a:lnTo>
                <a:close/>
              </a:path>
              <a:path w="1731009" h="1029335">
                <a:moveTo>
                  <a:pt x="1730603" y="12700"/>
                </a:moveTo>
                <a:lnTo>
                  <a:pt x="1724253" y="12700"/>
                </a:lnTo>
                <a:lnTo>
                  <a:pt x="1717903" y="6350"/>
                </a:lnTo>
                <a:lnTo>
                  <a:pt x="1730603" y="6350"/>
                </a:lnTo>
                <a:lnTo>
                  <a:pt x="1730603" y="12700"/>
                </a:lnTo>
                <a:close/>
              </a:path>
              <a:path w="1731009" h="1029335">
                <a:moveTo>
                  <a:pt x="163791" y="1022464"/>
                </a:moveTo>
                <a:lnTo>
                  <a:pt x="163791" y="163690"/>
                </a:lnTo>
                <a:lnTo>
                  <a:pt x="1717903" y="163690"/>
                </a:lnTo>
                <a:lnTo>
                  <a:pt x="1717903" y="170040"/>
                </a:lnTo>
                <a:lnTo>
                  <a:pt x="176491" y="170040"/>
                </a:lnTo>
                <a:lnTo>
                  <a:pt x="170141" y="176390"/>
                </a:lnTo>
                <a:lnTo>
                  <a:pt x="176491" y="176390"/>
                </a:lnTo>
                <a:lnTo>
                  <a:pt x="176491" y="1016114"/>
                </a:lnTo>
                <a:lnTo>
                  <a:pt x="170141" y="1016114"/>
                </a:lnTo>
                <a:lnTo>
                  <a:pt x="163791" y="1022464"/>
                </a:lnTo>
                <a:close/>
              </a:path>
              <a:path w="1731009" h="1029335">
                <a:moveTo>
                  <a:pt x="1730603" y="176390"/>
                </a:moveTo>
                <a:lnTo>
                  <a:pt x="176491" y="176390"/>
                </a:lnTo>
                <a:lnTo>
                  <a:pt x="176491" y="170040"/>
                </a:lnTo>
                <a:lnTo>
                  <a:pt x="1717903" y="170040"/>
                </a:lnTo>
                <a:lnTo>
                  <a:pt x="1724253" y="163690"/>
                </a:lnTo>
                <a:lnTo>
                  <a:pt x="1730603" y="163690"/>
                </a:lnTo>
                <a:lnTo>
                  <a:pt x="1730603" y="176390"/>
                </a:lnTo>
                <a:close/>
              </a:path>
              <a:path w="1731009" h="1029335">
                <a:moveTo>
                  <a:pt x="176491" y="176390"/>
                </a:moveTo>
                <a:lnTo>
                  <a:pt x="170141" y="176390"/>
                </a:lnTo>
                <a:lnTo>
                  <a:pt x="176491" y="170040"/>
                </a:lnTo>
                <a:lnTo>
                  <a:pt x="176491" y="176390"/>
                </a:lnTo>
                <a:close/>
              </a:path>
              <a:path w="1731009" h="1029335">
                <a:moveTo>
                  <a:pt x="12700" y="1022464"/>
                </a:moveTo>
                <a:lnTo>
                  <a:pt x="6350" y="1016114"/>
                </a:lnTo>
                <a:lnTo>
                  <a:pt x="12700" y="1016114"/>
                </a:lnTo>
                <a:lnTo>
                  <a:pt x="12700" y="1022464"/>
                </a:lnTo>
                <a:close/>
              </a:path>
              <a:path w="1731009" h="1029335">
                <a:moveTo>
                  <a:pt x="163791" y="1022464"/>
                </a:moveTo>
                <a:lnTo>
                  <a:pt x="12700" y="1022464"/>
                </a:lnTo>
                <a:lnTo>
                  <a:pt x="12700" y="1016114"/>
                </a:lnTo>
                <a:lnTo>
                  <a:pt x="163791" y="1016114"/>
                </a:lnTo>
                <a:lnTo>
                  <a:pt x="163791" y="1022464"/>
                </a:lnTo>
                <a:close/>
              </a:path>
              <a:path w="1731009" h="1029335">
                <a:moveTo>
                  <a:pt x="176491" y="1022464"/>
                </a:moveTo>
                <a:lnTo>
                  <a:pt x="163791" y="1022464"/>
                </a:lnTo>
                <a:lnTo>
                  <a:pt x="170141" y="1016114"/>
                </a:lnTo>
                <a:lnTo>
                  <a:pt x="176491" y="1016114"/>
                </a:lnTo>
                <a:lnTo>
                  <a:pt x="176491" y="102246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39574" y="4192473"/>
            <a:ext cx="1043940" cy="11785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67970">
              <a:lnSpc>
                <a:spcPct val="100000"/>
              </a:lnSpc>
              <a:spcBef>
                <a:spcPts val="675"/>
              </a:spcBef>
            </a:pPr>
            <a:r>
              <a:rPr dirty="0" sz="2000" spc="-5" b="1">
                <a:latin typeface="Times New Roman"/>
                <a:cs typeface="Times New Roman"/>
              </a:rPr>
              <a:t>1905</a:t>
            </a:r>
            <a:endParaRPr sz="2000">
              <a:latin typeface="Times New Roman"/>
              <a:cs typeface="Times New Roman"/>
            </a:endParaRPr>
          </a:p>
          <a:p>
            <a:pPr algn="ctr" marL="12700" marR="5080">
              <a:lnSpc>
                <a:spcPts val="3130"/>
              </a:lnSpc>
              <a:spcBef>
                <a:spcPts val="70"/>
              </a:spcBef>
            </a:pPr>
            <a:r>
              <a:rPr dirty="0" sz="2000" b="1">
                <a:latin typeface="华文楷体"/>
                <a:cs typeface="华文楷体"/>
              </a:rPr>
              <a:t>光电效应 </a:t>
            </a:r>
            <a:r>
              <a:rPr dirty="0" sz="2000" b="1">
                <a:latin typeface="华文楷体"/>
                <a:cs typeface="华文楷体"/>
              </a:rPr>
              <a:t>光子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81443" y="3606800"/>
            <a:ext cx="1719580" cy="165100"/>
          </a:xfrm>
          <a:custGeom>
            <a:avLst/>
            <a:gdLst/>
            <a:ahLst/>
            <a:cxnLst/>
            <a:rect l="l" t="t" r="r" b="b"/>
            <a:pathLst>
              <a:path w="1719579" h="165100">
                <a:moveTo>
                  <a:pt x="0" y="0"/>
                </a:moveTo>
                <a:lnTo>
                  <a:pt x="1719072" y="0"/>
                </a:lnTo>
                <a:lnTo>
                  <a:pt x="1719072" y="165100"/>
                </a:lnTo>
                <a:lnTo>
                  <a:pt x="0" y="165100"/>
                </a:lnTo>
                <a:lnTo>
                  <a:pt x="0" y="0"/>
                </a:lnTo>
                <a:close/>
              </a:path>
            </a:pathLst>
          </a:custGeom>
          <a:solidFill>
            <a:srgbClr val="5B9BD4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81443" y="3771900"/>
            <a:ext cx="165100" cy="852169"/>
          </a:xfrm>
          <a:custGeom>
            <a:avLst/>
            <a:gdLst/>
            <a:ahLst/>
            <a:cxnLst/>
            <a:rect l="l" t="t" r="r" b="b"/>
            <a:pathLst>
              <a:path w="165100" h="852170">
                <a:moveTo>
                  <a:pt x="0" y="0"/>
                </a:moveTo>
                <a:lnTo>
                  <a:pt x="164591" y="0"/>
                </a:lnTo>
                <a:lnTo>
                  <a:pt x="164591" y="852170"/>
                </a:lnTo>
                <a:lnTo>
                  <a:pt x="0" y="852170"/>
                </a:lnTo>
                <a:lnTo>
                  <a:pt x="0" y="0"/>
                </a:lnTo>
                <a:close/>
              </a:path>
            </a:pathLst>
          </a:custGeom>
          <a:solidFill>
            <a:srgbClr val="5B9BD4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75665" y="3601161"/>
            <a:ext cx="1731010" cy="1029335"/>
          </a:xfrm>
          <a:custGeom>
            <a:avLst/>
            <a:gdLst/>
            <a:ahLst/>
            <a:cxnLst/>
            <a:rect l="l" t="t" r="r" b="b"/>
            <a:pathLst>
              <a:path w="1731009" h="1029335">
                <a:moveTo>
                  <a:pt x="176491" y="1028814"/>
                </a:moveTo>
                <a:lnTo>
                  <a:pt x="0" y="1028814"/>
                </a:lnTo>
                <a:lnTo>
                  <a:pt x="0" y="0"/>
                </a:lnTo>
                <a:lnTo>
                  <a:pt x="1730590" y="0"/>
                </a:lnTo>
                <a:lnTo>
                  <a:pt x="173059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016114"/>
                </a:lnTo>
                <a:lnTo>
                  <a:pt x="6350" y="1016114"/>
                </a:lnTo>
                <a:lnTo>
                  <a:pt x="12700" y="1022464"/>
                </a:lnTo>
                <a:lnTo>
                  <a:pt x="176491" y="1022464"/>
                </a:lnTo>
                <a:lnTo>
                  <a:pt x="176491" y="1028814"/>
                </a:lnTo>
                <a:close/>
              </a:path>
              <a:path w="1731009" h="102933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731009" h="1029335">
                <a:moveTo>
                  <a:pt x="171789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717890" y="6350"/>
                </a:lnTo>
                <a:lnTo>
                  <a:pt x="1717890" y="12700"/>
                </a:lnTo>
                <a:close/>
              </a:path>
              <a:path w="1731009" h="1029335">
                <a:moveTo>
                  <a:pt x="1717890" y="170040"/>
                </a:moveTo>
                <a:lnTo>
                  <a:pt x="1717890" y="6350"/>
                </a:lnTo>
                <a:lnTo>
                  <a:pt x="1724240" y="12700"/>
                </a:lnTo>
                <a:lnTo>
                  <a:pt x="1730590" y="12700"/>
                </a:lnTo>
                <a:lnTo>
                  <a:pt x="1730590" y="163690"/>
                </a:lnTo>
                <a:lnTo>
                  <a:pt x="1724240" y="163690"/>
                </a:lnTo>
                <a:lnTo>
                  <a:pt x="1717890" y="170040"/>
                </a:lnTo>
                <a:close/>
              </a:path>
              <a:path w="1731009" h="1029335">
                <a:moveTo>
                  <a:pt x="1730590" y="12700"/>
                </a:moveTo>
                <a:lnTo>
                  <a:pt x="1724240" y="12700"/>
                </a:lnTo>
                <a:lnTo>
                  <a:pt x="1717890" y="6350"/>
                </a:lnTo>
                <a:lnTo>
                  <a:pt x="1730590" y="6350"/>
                </a:lnTo>
                <a:lnTo>
                  <a:pt x="1730590" y="12700"/>
                </a:lnTo>
                <a:close/>
              </a:path>
              <a:path w="1731009" h="1029335">
                <a:moveTo>
                  <a:pt x="163791" y="1022464"/>
                </a:moveTo>
                <a:lnTo>
                  <a:pt x="163791" y="163690"/>
                </a:lnTo>
                <a:lnTo>
                  <a:pt x="1717890" y="163690"/>
                </a:lnTo>
                <a:lnTo>
                  <a:pt x="1717890" y="170040"/>
                </a:lnTo>
                <a:lnTo>
                  <a:pt x="176491" y="170040"/>
                </a:lnTo>
                <a:lnTo>
                  <a:pt x="170141" y="176390"/>
                </a:lnTo>
                <a:lnTo>
                  <a:pt x="176491" y="176390"/>
                </a:lnTo>
                <a:lnTo>
                  <a:pt x="176491" y="1016114"/>
                </a:lnTo>
                <a:lnTo>
                  <a:pt x="170141" y="1016114"/>
                </a:lnTo>
                <a:lnTo>
                  <a:pt x="163791" y="1022464"/>
                </a:lnTo>
                <a:close/>
              </a:path>
              <a:path w="1731009" h="1029335">
                <a:moveTo>
                  <a:pt x="1730590" y="176390"/>
                </a:moveTo>
                <a:lnTo>
                  <a:pt x="176491" y="176390"/>
                </a:lnTo>
                <a:lnTo>
                  <a:pt x="176491" y="170040"/>
                </a:lnTo>
                <a:lnTo>
                  <a:pt x="1717890" y="170040"/>
                </a:lnTo>
                <a:lnTo>
                  <a:pt x="1724240" y="163690"/>
                </a:lnTo>
                <a:lnTo>
                  <a:pt x="1730590" y="163690"/>
                </a:lnTo>
                <a:lnTo>
                  <a:pt x="1730590" y="176390"/>
                </a:lnTo>
                <a:close/>
              </a:path>
              <a:path w="1731009" h="1029335">
                <a:moveTo>
                  <a:pt x="176491" y="176390"/>
                </a:moveTo>
                <a:lnTo>
                  <a:pt x="170141" y="176390"/>
                </a:lnTo>
                <a:lnTo>
                  <a:pt x="176491" y="170040"/>
                </a:lnTo>
                <a:lnTo>
                  <a:pt x="176491" y="176390"/>
                </a:lnTo>
                <a:close/>
              </a:path>
              <a:path w="1731009" h="1029335">
                <a:moveTo>
                  <a:pt x="12700" y="1022464"/>
                </a:moveTo>
                <a:lnTo>
                  <a:pt x="6350" y="1016114"/>
                </a:lnTo>
                <a:lnTo>
                  <a:pt x="12700" y="1016114"/>
                </a:lnTo>
                <a:lnTo>
                  <a:pt x="12700" y="1022464"/>
                </a:lnTo>
                <a:close/>
              </a:path>
              <a:path w="1731009" h="1029335">
                <a:moveTo>
                  <a:pt x="163791" y="1022464"/>
                </a:moveTo>
                <a:lnTo>
                  <a:pt x="12700" y="1022464"/>
                </a:lnTo>
                <a:lnTo>
                  <a:pt x="12700" y="1016114"/>
                </a:lnTo>
                <a:lnTo>
                  <a:pt x="163791" y="1016114"/>
                </a:lnTo>
                <a:lnTo>
                  <a:pt x="163791" y="1022464"/>
                </a:lnTo>
                <a:close/>
              </a:path>
              <a:path w="1731009" h="1029335">
                <a:moveTo>
                  <a:pt x="176491" y="1022464"/>
                </a:moveTo>
                <a:lnTo>
                  <a:pt x="163791" y="1022464"/>
                </a:lnTo>
                <a:lnTo>
                  <a:pt x="170141" y="1016114"/>
                </a:lnTo>
                <a:lnTo>
                  <a:pt x="176491" y="1016114"/>
                </a:lnTo>
                <a:lnTo>
                  <a:pt x="176491" y="102246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334402" y="3756888"/>
            <a:ext cx="1043940" cy="11785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67970">
              <a:lnSpc>
                <a:spcPct val="100000"/>
              </a:lnSpc>
              <a:spcBef>
                <a:spcPts val="675"/>
              </a:spcBef>
            </a:pPr>
            <a:r>
              <a:rPr dirty="0" sz="2000" spc="-5" b="1">
                <a:latin typeface="Times New Roman"/>
                <a:cs typeface="Times New Roman"/>
              </a:rPr>
              <a:t>1913</a:t>
            </a:r>
            <a:endParaRPr sz="2000">
              <a:latin typeface="Times New Roman"/>
              <a:cs typeface="Times New Roman"/>
            </a:endParaRPr>
          </a:p>
          <a:p>
            <a:pPr algn="ctr" marL="12065" marR="5080">
              <a:lnSpc>
                <a:spcPts val="3130"/>
              </a:lnSpc>
              <a:spcBef>
                <a:spcPts val="70"/>
              </a:spcBef>
            </a:pPr>
            <a:r>
              <a:rPr dirty="0" sz="2000" b="1">
                <a:latin typeface="华文楷体"/>
                <a:cs typeface="华文楷体"/>
              </a:rPr>
              <a:t>原子光谱 </a:t>
            </a:r>
            <a:r>
              <a:rPr dirty="0" sz="2000" b="1">
                <a:latin typeface="华文楷体"/>
                <a:cs typeface="华文楷体"/>
              </a:rPr>
              <a:t>能级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8273" y="3257384"/>
            <a:ext cx="1043940" cy="122745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dirty="0" sz="2000" b="1">
                <a:latin typeface="华文楷体"/>
                <a:cs typeface="华文楷体"/>
              </a:rPr>
              <a:t>普朗克</a:t>
            </a:r>
            <a:endParaRPr sz="2000">
              <a:latin typeface="华文楷体"/>
              <a:cs typeface="华文楷体"/>
            </a:endParaRPr>
          </a:p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1918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诺贝尔奖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6730" y="2820682"/>
            <a:ext cx="1043940" cy="1227455"/>
          </a:xfrm>
          <a:prstGeom prst="rect">
            <a:avLst/>
          </a:prstGeom>
        </p:spPr>
        <p:txBody>
          <a:bodyPr wrap="square" lIns="0" tIns="1200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45"/>
              </a:spcBef>
            </a:pPr>
            <a:r>
              <a:rPr dirty="0" sz="2000" b="1">
                <a:latin typeface="华文楷体"/>
                <a:cs typeface="华文楷体"/>
              </a:rPr>
              <a:t>爱因斯坦</a:t>
            </a:r>
            <a:endParaRPr sz="2000">
              <a:latin typeface="华文楷体"/>
              <a:cs typeface="华文楷体"/>
            </a:endParaRPr>
          </a:p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1921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诺贝尔奖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73772" y="2250350"/>
            <a:ext cx="1043940" cy="1227455"/>
          </a:xfrm>
          <a:prstGeom prst="rect">
            <a:avLst/>
          </a:prstGeom>
        </p:spPr>
        <p:txBody>
          <a:bodyPr wrap="square" lIns="0" tIns="1200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45"/>
              </a:spcBef>
            </a:pPr>
            <a:r>
              <a:rPr dirty="0" sz="2000" b="1">
                <a:latin typeface="华文楷体"/>
                <a:cs typeface="华文楷体"/>
              </a:rPr>
              <a:t>玻尔</a:t>
            </a:r>
            <a:endParaRPr sz="2000">
              <a:latin typeface="华文楷体"/>
              <a:cs typeface="华文楷体"/>
            </a:endParaRPr>
          </a:p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1922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诺贝尔奖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06927" y="214236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843783" y="1871472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43427" y="2095500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100"/>
              </a:spcBef>
            </a:pPr>
            <a:r>
              <a:rPr dirty="0"/>
              <a:t>小结—量子化概念的发展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5653" y="3068751"/>
            <a:ext cx="1246505" cy="7518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153035">
              <a:lnSpc>
                <a:spcPts val="2840"/>
              </a:lnSpc>
              <a:spcBef>
                <a:spcPts val="225"/>
              </a:spcBef>
            </a:pPr>
            <a:r>
              <a:rPr dirty="0" sz="2400" b="1">
                <a:solidFill>
                  <a:srgbClr val="00AF50"/>
                </a:solidFill>
                <a:latin typeface="Times New Roman"/>
                <a:cs typeface="Times New Roman"/>
              </a:rPr>
              <a:t>20</a:t>
            </a:r>
            <a:r>
              <a:rPr dirty="0" sz="2400" b="1">
                <a:solidFill>
                  <a:srgbClr val="00AF50"/>
                </a:solidFill>
                <a:latin typeface="华文楷体"/>
                <a:cs typeface="华文楷体"/>
              </a:rPr>
              <a:t>世</a:t>
            </a:r>
            <a:r>
              <a:rPr dirty="0" sz="2400" spc="-5" b="1">
                <a:solidFill>
                  <a:srgbClr val="00AF50"/>
                </a:solidFill>
                <a:latin typeface="华文楷体"/>
                <a:cs typeface="华文楷体"/>
              </a:rPr>
              <a:t>纪 </a:t>
            </a:r>
            <a:r>
              <a:rPr dirty="0" sz="2400" b="1">
                <a:solidFill>
                  <a:srgbClr val="00AF50"/>
                </a:solidFill>
                <a:latin typeface="华文楷体"/>
                <a:cs typeface="华文楷体"/>
              </a:rPr>
              <a:t>量子力</a:t>
            </a:r>
            <a:r>
              <a:rPr dirty="0" sz="2400" spc="-5" b="1">
                <a:solidFill>
                  <a:srgbClr val="00AF50"/>
                </a:solidFill>
                <a:latin typeface="华文楷体"/>
                <a:cs typeface="华文楷体"/>
              </a:rPr>
              <a:t>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40395" y="2898139"/>
            <a:ext cx="1687195" cy="165100"/>
          </a:xfrm>
          <a:custGeom>
            <a:avLst/>
            <a:gdLst/>
            <a:ahLst/>
            <a:cxnLst/>
            <a:rect l="l" t="t" r="r" b="b"/>
            <a:pathLst>
              <a:path w="1687195" h="165100">
                <a:moveTo>
                  <a:pt x="0" y="0"/>
                </a:moveTo>
                <a:lnTo>
                  <a:pt x="1687068" y="0"/>
                </a:lnTo>
                <a:lnTo>
                  <a:pt x="1687068" y="165099"/>
                </a:lnTo>
                <a:lnTo>
                  <a:pt x="0" y="165099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740395" y="3063239"/>
            <a:ext cx="165100" cy="854710"/>
          </a:xfrm>
          <a:custGeom>
            <a:avLst/>
            <a:gdLst/>
            <a:ahLst/>
            <a:cxnLst/>
            <a:rect l="l" t="t" r="r" b="b"/>
            <a:pathLst>
              <a:path w="165100" h="854710">
                <a:moveTo>
                  <a:pt x="0" y="0"/>
                </a:moveTo>
                <a:lnTo>
                  <a:pt x="164592" y="0"/>
                </a:lnTo>
                <a:lnTo>
                  <a:pt x="164592" y="854709"/>
                </a:lnTo>
                <a:lnTo>
                  <a:pt x="0" y="854709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34413" y="2892132"/>
            <a:ext cx="1699895" cy="1032510"/>
          </a:xfrm>
          <a:custGeom>
            <a:avLst/>
            <a:gdLst/>
            <a:ahLst/>
            <a:cxnLst/>
            <a:rect l="l" t="t" r="r" b="b"/>
            <a:pathLst>
              <a:path w="1699895" h="1032510">
                <a:moveTo>
                  <a:pt x="176987" y="1031913"/>
                </a:moveTo>
                <a:lnTo>
                  <a:pt x="0" y="1031913"/>
                </a:lnTo>
                <a:lnTo>
                  <a:pt x="0" y="0"/>
                </a:lnTo>
                <a:lnTo>
                  <a:pt x="1699856" y="0"/>
                </a:lnTo>
                <a:lnTo>
                  <a:pt x="169985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019213"/>
                </a:lnTo>
                <a:lnTo>
                  <a:pt x="6350" y="1019213"/>
                </a:lnTo>
                <a:lnTo>
                  <a:pt x="12700" y="1025563"/>
                </a:lnTo>
                <a:lnTo>
                  <a:pt x="176987" y="1025563"/>
                </a:lnTo>
                <a:lnTo>
                  <a:pt x="176987" y="1031913"/>
                </a:lnTo>
                <a:close/>
              </a:path>
              <a:path w="1699895" h="103251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699895" h="1032510">
                <a:moveTo>
                  <a:pt x="168715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687156" y="6350"/>
                </a:lnTo>
                <a:lnTo>
                  <a:pt x="1687156" y="12700"/>
                </a:lnTo>
                <a:close/>
              </a:path>
              <a:path w="1699895" h="1032510">
                <a:moveTo>
                  <a:pt x="1687156" y="170548"/>
                </a:moveTo>
                <a:lnTo>
                  <a:pt x="1687156" y="6350"/>
                </a:lnTo>
                <a:lnTo>
                  <a:pt x="1693506" y="12700"/>
                </a:lnTo>
                <a:lnTo>
                  <a:pt x="1699856" y="12700"/>
                </a:lnTo>
                <a:lnTo>
                  <a:pt x="1699856" y="164198"/>
                </a:lnTo>
                <a:lnTo>
                  <a:pt x="1693506" y="164198"/>
                </a:lnTo>
                <a:lnTo>
                  <a:pt x="1687156" y="170548"/>
                </a:lnTo>
                <a:close/>
              </a:path>
              <a:path w="1699895" h="1032510">
                <a:moveTo>
                  <a:pt x="1699856" y="12700"/>
                </a:moveTo>
                <a:lnTo>
                  <a:pt x="1693506" y="12700"/>
                </a:lnTo>
                <a:lnTo>
                  <a:pt x="1687156" y="6350"/>
                </a:lnTo>
                <a:lnTo>
                  <a:pt x="1699856" y="6350"/>
                </a:lnTo>
                <a:lnTo>
                  <a:pt x="1699856" y="12700"/>
                </a:lnTo>
                <a:close/>
              </a:path>
              <a:path w="1699895" h="1032510">
                <a:moveTo>
                  <a:pt x="164287" y="1025563"/>
                </a:moveTo>
                <a:lnTo>
                  <a:pt x="164287" y="164198"/>
                </a:lnTo>
                <a:lnTo>
                  <a:pt x="1687156" y="164198"/>
                </a:lnTo>
                <a:lnTo>
                  <a:pt x="1687156" y="170548"/>
                </a:lnTo>
                <a:lnTo>
                  <a:pt x="176987" y="170548"/>
                </a:lnTo>
                <a:lnTo>
                  <a:pt x="170637" y="176898"/>
                </a:lnTo>
                <a:lnTo>
                  <a:pt x="176987" y="176898"/>
                </a:lnTo>
                <a:lnTo>
                  <a:pt x="176987" y="1019213"/>
                </a:lnTo>
                <a:lnTo>
                  <a:pt x="170637" y="1019213"/>
                </a:lnTo>
                <a:lnTo>
                  <a:pt x="164287" y="1025563"/>
                </a:lnTo>
                <a:close/>
              </a:path>
              <a:path w="1699895" h="1032510">
                <a:moveTo>
                  <a:pt x="1699856" y="176898"/>
                </a:moveTo>
                <a:lnTo>
                  <a:pt x="176987" y="176898"/>
                </a:lnTo>
                <a:lnTo>
                  <a:pt x="176987" y="170548"/>
                </a:lnTo>
                <a:lnTo>
                  <a:pt x="1687156" y="170548"/>
                </a:lnTo>
                <a:lnTo>
                  <a:pt x="1693506" y="164198"/>
                </a:lnTo>
                <a:lnTo>
                  <a:pt x="1699856" y="164198"/>
                </a:lnTo>
                <a:lnTo>
                  <a:pt x="1699856" y="176898"/>
                </a:lnTo>
                <a:close/>
              </a:path>
              <a:path w="1699895" h="1032510">
                <a:moveTo>
                  <a:pt x="176987" y="176898"/>
                </a:moveTo>
                <a:lnTo>
                  <a:pt x="170637" y="176898"/>
                </a:lnTo>
                <a:lnTo>
                  <a:pt x="176987" y="170548"/>
                </a:lnTo>
                <a:lnTo>
                  <a:pt x="176987" y="176898"/>
                </a:lnTo>
                <a:close/>
              </a:path>
              <a:path w="1699895" h="1032510">
                <a:moveTo>
                  <a:pt x="12700" y="1025563"/>
                </a:moveTo>
                <a:lnTo>
                  <a:pt x="6350" y="1019213"/>
                </a:lnTo>
                <a:lnTo>
                  <a:pt x="12700" y="1019213"/>
                </a:lnTo>
                <a:lnTo>
                  <a:pt x="12700" y="1025563"/>
                </a:lnTo>
                <a:close/>
              </a:path>
              <a:path w="1699895" h="1032510">
                <a:moveTo>
                  <a:pt x="164287" y="1025563"/>
                </a:moveTo>
                <a:lnTo>
                  <a:pt x="12700" y="1025563"/>
                </a:lnTo>
                <a:lnTo>
                  <a:pt x="12700" y="1019213"/>
                </a:lnTo>
                <a:lnTo>
                  <a:pt x="164287" y="1019213"/>
                </a:lnTo>
                <a:lnTo>
                  <a:pt x="164287" y="1025563"/>
                </a:lnTo>
                <a:close/>
              </a:path>
              <a:path w="1699895" h="1032510">
                <a:moveTo>
                  <a:pt x="176987" y="1025563"/>
                </a:moveTo>
                <a:lnTo>
                  <a:pt x="164287" y="1025563"/>
                </a:lnTo>
                <a:lnTo>
                  <a:pt x="170637" y="1019213"/>
                </a:lnTo>
                <a:lnTo>
                  <a:pt x="176987" y="1019213"/>
                </a:lnTo>
                <a:lnTo>
                  <a:pt x="176987" y="102556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176590" y="2254707"/>
            <a:ext cx="906144" cy="643890"/>
          </a:xfrm>
          <a:prstGeom prst="rect">
            <a:avLst/>
          </a:prstGeom>
          <a:solidFill>
            <a:srgbClr val="92D050"/>
          </a:solidFill>
        </p:spPr>
        <p:txBody>
          <a:bodyPr wrap="square" lIns="0" tIns="19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4000" spc="-5" b="1" i="1">
                <a:solidFill>
                  <a:srgbClr val="212A35"/>
                </a:solidFill>
                <a:latin typeface="Times New Roman"/>
                <a:cs typeface="Times New Roman"/>
              </a:rPr>
              <a:t>h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31641" y="193230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69692" y="1662683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67811" y="1885188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16091" y="1265148"/>
            <a:ext cx="787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小结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22576" y="2086355"/>
            <a:ext cx="5367528" cy="3479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2976" y="2150364"/>
            <a:ext cx="3979164" cy="2491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62471" y="3989832"/>
            <a:ext cx="827531" cy="6507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89860" y="2150364"/>
            <a:ext cx="2833116" cy="24917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9061" y="2904502"/>
            <a:ext cx="5723890" cy="1304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62674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我们周围一切物体都在辐射电</a:t>
            </a:r>
            <a:r>
              <a:rPr dirty="0" sz="2800" spc="-10" b="1">
                <a:latin typeface="华文楷体"/>
                <a:cs typeface="华文楷体"/>
              </a:rPr>
              <a:t>磁 </a:t>
            </a:r>
            <a:r>
              <a:rPr dirty="0" sz="2800" b="1">
                <a:latin typeface="华文楷体"/>
                <a:cs typeface="华文楷体"/>
              </a:rPr>
              <a:t>波，这种辐射与温度有关，也称热</a:t>
            </a:r>
            <a:r>
              <a:rPr dirty="0" sz="2800" spc="-5" b="1">
                <a:latin typeface="华文楷体"/>
                <a:cs typeface="华文楷体"/>
              </a:rPr>
              <a:t>辐 </a:t>
            </a:r>
            <a:r>
              <a:rPr dirty="0" sz="2800" b="1">
                <a:latin typeface="华文楷体"/>
                <a:cs typeface="华文楷体"/>
              </a:rPr>
              <a:t>射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96869" y="227829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47188" y="1941576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45307" y="2165604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90819" y="1633829"/>
            <a:ext cx="116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热辐射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21608" y="2226564"/>
            <a:ext cx="4399788" cy="2340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21608" y="2226564"/>
            <a:ext cx="1769745" cy="497205"/>
          </a:xfrm>
          <a:custGeom>
            <a:avLst/>
            <a:gdLst/>
            <a:ahLst/>
            <a:cxnLst/>
            <a:rect l="l" t="t" r="r" b="b"/>
            <a:pathLst>
              <a:path w="1769745" h="497205">
                <a:moveTo>
                  <a:pt x="0" y="0"/>
                </a:moveTo>
                <a:lnTo>
                  <a:pt x="1769364" y="0"/>
                </a:lnTo>
                <a:lnTo>
                  <a:pt x="1769364" y="496824"/>
                </a:lnTo>
                <a:lnTo>
                  <a:pt x="0" y="4968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23388" y="4198620"/>
            <a:ext cx="6713219" cy="937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82823" y="5135879"/>
            <a:ext cx="6703059" cy="462280"/>
          </a:xfrm>
          <a:custGeom>
            <a:avLst/>
            <a:gdLst/>
            <a:ahLst/>
            <a:cxnLst/>
            <a:rect l="l" t="t" r="r" b="b"/>
            <a:pathLst>
              <a:path w="6703059" h="462279">
                <a:moveTo>
                  <a:pt x="0" y="0"/>
                </a:moveTo>
                <a:lnTo>
                  <a:pt x="6702552" y="0"/>
                </a:lnTo>
                <a:lnTo>
                  <a:pt x="6702552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7543" y="5207723"/>
            <a:ext cx="1534845" cy="3271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38738" y="5205907"/>
            <a:ext cx="1490954" cy="3441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49454" y="5202859"/>
            <a:ext cx="3072383" cy="3344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10815" y="5228463"/>
            <a:ext cx="430174" cy="2939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32784" y="210529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82823" y="1767839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82467" y="1991867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717235" y="1460843"/>
            <a:ext cx="787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观察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5011" y="3765803"/>
            <a:ext cx="3235451" cy="1818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06927" y="215472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55976" y="1818132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55620" y="2042160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8" y="0"/>
                </a:lnTo>
                <a:lnTo>
                  <a:pt x="246888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00877" y="1510271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</a:t>
            </a:r>
          </a:p>
        </p:txBody>
      </p:sp>
      <p:sp>
        <p:nvSpPr>
          <p:cNvPr id="7" name="object 7"/>
          <p:cNvSpPr/>
          <p:nvPr/>
        </p:nvSpPr>
        <p:spPr>
          <a:xfrm>
            <a:off x="8357616" y="4460747"/>
            <a:ext cx="754379" cy="1054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27279" y="3631603"/>
            <a:ext cx="2677217" cy="1126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53190" y="4799774"/>
            <a:ext cx="58473" cy="58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" marR="5080" indent="614680">
              <a:lnSpc>
                <a:spcPct val="100000"/>
              </a:lnSpc>
              <a:spcBef>
                <a:spcPts val="100"/>
              </a:spcBef>
            </a:pPr>
            <a:r>
              <a:rPr dirty="0"/>
              <a:t>晴朗的夜空繁星闪烁，有的恒星颜色偏红，</a:t>
            </a:r>
            <a:r>
              <a:rPr dirty="0" spc="-5"/>
              <a:t>有 </a:t>
            </a:r>
            <a:r>
              <a:rPr dirty="0"/>
              <a:t>的恒星颜色偏蓝。对于“红星</a:t>
            </a:r>
            <a:r>
              <a:rPr dirty="0" spc="-5"/>
              <a:t>”</a:t>
            </a:r>
            <a:r>
              <a:rPr dirty="0" spc="-10"/>
              <a:t> </a:t>
            </a:r>
            <a:r>
              <a:rPr dirty="0"/>
              <a:t>和“蓝星”，</a:t>
            </a:r>
            <a:r>
              <a:rPr dirty="0" spc="-5"/>
              <a:t>你 </a:t>
            </a:r>
            <a:r>
              <a:rPr dirty="0"/>
              <a:t>能判断出哪种恒星的表面温度更高吗</a:t>
            </a:r>
            <a:r>
              <a:rPr dirty="0" spc="-5"/>
              <a:t>？</a:t>
            </a:r>
          </a:p>
          <a:p>
            <a:pPr marL="4083050" marR="1153160">
              <a:lnSpc>
                <a:spcPct val="100000"/>
              </a:lnSpc>
              <a:spcBef>
                <a:spcPts val="415"/>
              </a:spcBef>
            </a:pPr>
            <a:r>
              <a:rPr dirty="0">
                <a:solidFill>
                  <a:srgbClr val="FFFFFF"/>
                </a:solidFill>
              </a:rPr>
              <a:t>蓝星温度</a:t>
            </a:r>
            <a:r>
              <a:rPr dirty="0" spc="-5">
                <a:solidFill>
                  <a:srgbClr val="FFFFFF"/>
                </a:solidFill>
              </a:rPr>
              <a:t>是 </a:t>
            </a:r>
            <a:r>
              <a:rPr dirty="0">
                <a:solidFill>
                  <a:srgbClr val="FFFFFF"/>
                </a:solidFill>
              </a:rPr>
              <a:t>多少度呢</a:t>
            </a:r>
            <a:r>
              <a:rPr dirty="0" spc="-5">
                <a:solidFill>
                  <a:srgbClr val="FFFFFF"/>
                </a:solidFill>
              </a:rPr>
              <a:t>？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79649" y="2442603"/>
            <a:ext cx="533400" cy="751840"/>
          </a:xfrm>
          <a:custGeom>
            <a:avLst/>
            <a:gdLst/>
            <a:ahLst/>
            <a:cxnLst/>
            <a:rect l="l" t="t" r="r" b="b"/>
            <a:pathLst>
              <a:path w="533400" h="751839">
                <a:moveTo>
                  <a:pt x="458891" y="675593"/>
                </a:moveTo>
                <a:lnTo>
                  <a:pt x="0" y="20027"/>
                </a:lnTo>
                <a:lnTo>
                  <a:pt x="28600" y="0"/>
                </a:lnTo>
                <a:lnTo>
                  <a:pt x="487503" y="655563"/>
                </a:lnTo>
                <a:lnTo>
                  <a:pt x="458891" y="675593"/>
                </a:lnTo>
                <a:close/>
              </a:path>
              <a:path w="533400" h="751839">
                <a:moveTo>
                  <a:pt x="525230" y="697052"/>
                </a:moveTo>
                <a:lnTo>
                  <a:pt x="473913" y="697052"/>
                </a:lnTo>
                <a:lnTo>
                  <a:pt x="502526" y="677024"/>
                </a:lnTo>
                <a:lnTo>
                  <a:pt x="487503" y="655563"/>
                </a:lnTo>
                <a:lnTo>
                  <a:pt x="516115" y="635533"/>
                </a:lnTo>
                <a:lnTo>
                  <a:pt x="525230" y="697052"/>
                </a:lnTo>
                <a:close/>
              </a:path>
              <a:path w="533400" h="751839">
                <a:moveTo>
                  <a:pt x="473913" y="697052"/>
                </a:moveTo>
                <a:lnTo>
                  <a:pt x="458891" y="675593"/>
                </a:lnTo>
                <a:lnTo>
                  <a:pt x="487503" y="655563"/>
                </a:lnTo>
                <a:lnTo>
                  <a:pt x="502526" y="677024"/>
                </a:lnTo>
                <a:lnTo>
                  <a:pt x="473913" y="697052"/>
                </a:lnTo>
                <a:close/>
              </a:path>
              <a:path w="533400" h="751839">
                <a:moveTo>
                  <a:pt x="533285" y="751420"/>
                </a:moveTo>
                <a:lnTo>
                  <a:pt x="430288" y="695617"/>
                </a:lnTo>
                <a:lnTo>
                  <a:pt x="458891" y="675593"/>
                </a:lnTo>
                <a:lnTo>
                  <a:pt x="473913" y="697052"/>
                </a:lnTo>
                <a:lnTo>
                  <a:pt x="525230" y="697052"/>
                </a:lnTo>
                <a:lnTo>
                  <a:pt x="533285" y="7514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2049" y="2335504"/>
            <a:ext cx="533400" cy="751840"/>
          </a:xfrm>
          <a:custGeom>
            <a:avLst/>
            <a:gdLst/>
            <a:ahLst/>
            <a:cxnLst/>
            <a:rect l="l" t="t" r="r" b="b"/>
            <a:pathLst>
              <a:path w="533400" h="751839">
                <a:moveTo>
                  <a:pt x="458897" y="675601"/>
                </a:moveTo>
                <a:lnTo>
                  <a:pt x="0" y="20027"/>
                </a:lnTo>
                <a:lnTo>
                  <a:pt x="28600" y="0"/>
                </a:lnTo>
                <a:lnTo>
                  <a:pt x="487509" y="655571"/>
                </a:lnTo>
                <a:lnTo>
                  <a:pt x="458897" y="675601"/>
                </a:lnTo>
                <a:close/>
              </a:path>
              <a:path w="533400" h="751839">
                <a:moveTo>
                  <a:pt x="525229" y="697052"/>
                </a:moveTo>
                <a:lnTo>
                  <a:pt x="473913" y="697052"/>
                </a:lnTo>
                <a:lnTo>
                  <a:pt x="502526" y="677024"/>
                </a:lnTo>
                <a:lnTo>
                  <a:pt x="487509" y="655571"/>
                </a:lnTo>
                <a:lnTo>
                  <a:pt x="516115" y="635546"/>
                </a:lnTo>
                <a:lnTo>
                  <a:pt x="525229" y="697052"/>
                </a:lnTo>
                <a:close/>
              </a:path>
              <a:path w="533400" h="751839">
                <a:moveTo>
                  <a:pt x="473913" y="697052"/>
                </a:moveTo>
                <a:lnTo>
                  <a:pt x="458897" y="675601"/>
                </a:lnTo>
                <a:lnTo>
                  <a:pt x="487509" y="655571"/>
                </a:lnTo>
                <a:lnTo>
                  <a:pt x="502526" y="677024"/>
                </a:lnTo>
                <a:lnTo>
                  <a:pt x="473913" y="697052"/>
                </a:lnTo>
                <a:close/>
              </a:path>
              <a:path w="533400" h="751839">
                <a:moveTo>
                  <a:pt x="533285" y="751420"/>
                </a:moveTo>
                <a:lnTo>
                  <a:pt x="430288" y="695629"/>
                </a:lnTo>
                <a:lnTo>
                  <a:pt x="458897" y="675601"/>
                </a:lnTo>
                <a:lnTo>
                  <a:pt x="473913" y="697052"/>
                </a:lnTo>
                <a:lnTo>
                  <a:pt x="525229" y="697052"/>
                </a:lnTo>
                <a:lnTo>
                  <a:pt x="533285" y="75142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71380" y="2178989"/>
            <a:ext cx="533400" cy="751840"/>
          </a:xfrm>
          <a:custGeom>
            <a:avLst/>
            <a:gdLst/>
            <a:ahLst/>
            <a:cxnLst/>
            <a:rect l="l" t="t" r="r" b="b"/>
            <a:pathLst>
              <a:path w="533400" h="751839">
                <a:moveTo>
                  <a:pt x="458905" y="675595"/>
                </a:moveTo>
                <a:lnTo>
                  <a:pt x="0" y="20027"/>
                </a:lnTo>
                <a:lnTo>
                  <a:pt x="28613" y="0"/>
                </a:lnTo>
                <a:lnTo>
                  <a:pt x="487508" y="655570"/>
                </a:lnTo>
                <a:lnTo>
                  <a:pt x="458905" y="675595"/>
                </a:lnTo>
                <a:close/>
              </a:path>
              <a:path w="533400" h="751839">
                <a:moveTo>
                  <a:pt x="525236" y="697052"/>
                </a:moveTo>
                <a:lnTo>
                  <a:pt x="473925" y="697052"/>
                </a:lnTo>
                <a:lnTo>
                  <a:pt x="502526" y="677024"/>
                </a:lnTo>
                <a:lnTo>
                  <a:pt x="487508" y="655570"/>
                </a:lnTo>
                <a:lnTo>
                  <a:pt x="516128" y="635533"/>
                </a:lnTo>
                <a:lnTo>
                  <a:pt x="525236" y="697052"/>
                </a:lnTo>
                <a:close/>
              </a:path>
              <a:path w="533400" h="751839">
                <a:moveTo>
                  <a:pt x="473925" y="697052"/>
                </a:moveTo>
                <a:lnTo>
                  <a:pt x="458905" y="675595"/>
                </a:lnTo>
                <a:lnTo>
                  <a:pt x="487508" y="655570"/>
                </a:lnTo>
                <a:lnTo>
                  <a:pt x="502526" y="677024"/>
                </a:lnTo>
                <a:lnTo>
                  <a:pt x="473925" y="697052"/>
                </a:lnTo>
                <a:close/>
              </a:path>
              <a:path w="533400" h="751839">
                <a:moveTo>
                  <a:pt x="533285" y="751420"/>
                </a:moveTo>
                <a:lnTo>
                  <a:pt x="430288" y="695629"/>
                </a:lnTo>
                <a:lnTo>
                  <a:pt x="458905" y="675595"/>
                </a:lnTo>
                <a:lnTo>
                  <a:pt x="473925" y="697052"/>
                </a:lnTo>
                <a:lnTo>
                  <a:pt x="525236" y="697052"/>
                </a:lnTo>
                <a:lnTo>
                  <a:pt x="533285" y="75142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10925" y="2263495"/>
            <a:ext cx="602615" cy="731520"/>
          </a:xfrm>
          <a:custGeom>
            <a:avLst/>
            <a:gdLst/>
            <a:ahLst/>
            <a:cxnLst/>
            <a:rect l="l" t="t" r="r" b="b"/>
            <a:pathLst>
              <a:path w="602614" h="731519">
                <a:moveTo>
                  <a:pt x="522740" y="70035"/>
                </a:moveTo>
                <a:lnTo>
                  <a:pt x="495706" y="47917"/>
                </a:lnTo>
                <a:lnTo>
                  <a:pt x="602602" y="0"/>
                </a:lnTo>
                <a:lnTo>
                  <a:pt x="591364" y="49758"/>
                </a:lnTo>
                <a:lnTo>
                  <a:pt x="539330" y="49758"/>
                </a:lnTo>
                <a:lnTo>
                  <a:pt x="522740" y="70035"/>
                </a:lnTo>
                <a:close/>
              </a:path>
              <a:path w="602614" h="731519">
                <a:moveTo>
                  <a:pt x="549772" y="92151"/>
                </a:moveTo>
                <a:lnTo>
                  <a:pt x="522740" y="70035"/>
                </a:lnTo>
                <a:lnTo>
                  <a:pt x="539330" y="49758"/>
                </a:lnTo>
                <a:lnTo>
                  <a:pt x="566356" y="71881"/>
                </a:lnTo>
                <a:lnTo>
                  <a:pt x="549772" y="92151"/>
                </a:lnTo>
                <a:close/>
              </a:path>
              <a:path w="602614" h="731519">
                <a:moveTo>
                  <a:pt x="576795" y="114261"/>
                </a:moveTo>
                <a:lnTo>
                  <a:pt x="549772" y="92151"/>
                </a:lnTo>
                <a:lnTo>
                  <a:pt x="566356" y="71881"/>
                </a:lnTo>
                <a:lnTo>
                  <a:pt x="539330" y="49758"/>
                </a:lnTo>
                <a:lnTo>
                  <a:pt x="591364" y="49758"/>
                </a:lnTo>
                <a:lnTo>
                  <a:pt x="576795" y="114261"/>
                </a:lnTo>
                <a:close/>
              </a:path>
              <a:path w="602614" h="731519">
                <a:moveTo>
                  <a:pt x="27025" y="731062"/>
                </a:moveTo>
                <a:lnTo>
                  <a:pt x="0" y="708939"/>
                </a:lnTo>
                <a:lnTo>
                  <a:pt x="522740" y="70035"/>
                </a:lnTo>
                <a:lnTo>
                  <a:pt x="549772" y="92151"/>
                </a:lnTo>
                <a:lnTo>
                  <a:pt x="27025" y="7310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16424" y="2383650"/>
            <a:ext cx="657225" cy="732155"/>
          </a:xfrm>
          <a:custGeom>
            <a:avLst/>
            <a:gdLst/>
            <a:ahLst/>
            <a:cxnLst/>
            <a:rect l="l" t="t" r="r" b="b"/>
            <a:pathLst>
              <a:path w="657225" h="732155">
                <a:moveTo>
                  <a:pt x="573830" y="66465"/>
                </a:moveTo>
                <a:lnTo>
                  <a:pt x="547801" y="43192"/>
                </a:lnTo>
                <a:lnTo>
                  <a:pt x="656678" y="0"/>
                </a:lnTo>
                <a:lnTo>
                  <a:pt x="643899" y="46939"/>
                </a:lnTo>
                <a:lnTo>
                  <a:pt x="591286" y="46939"/>
                </a:lnTo>
                <a:lnTo>
                  <a:pt x="573830" y="66465"/>
                </a:lnTo>
                <a:close/>
              </a:path>
              <a:path w="657225" h="732155">
                <a:moveTo>
                  <a:pt x="599872" y="89751"/>
                </a:moveTo>
                <a:lnTo>
                  <a:pt x="573830" y="66465"/>
                </a:lnTo>
                <a:lnTo>
                  <a:pt x="591286" y="46939"/>
                </a:lnTo>
                <a:lnTo>
                  <a:pt x="617334" y="70218"/>
                </a:lnTo>
                <a:lnTo>
                  <a:pt x="599872" y="89751"/>
                </a:lnTo>
                <a:close/>
              </a:path>
              <a:path w="657225" h="732155">
                <a:moveTo>
                  <a:pt x="625906" y="113030"/>
                </a:moveTo>
                <a:lnTo>
                  <a:pt x="599872" y="89751"/>
                </a:lnTo>
                <a:lnTo>
                  <a:pt x="617334" y="70218"/>
                </a:lnTo>
                <a:lnTo>
                  <a:pt x="591286" y="46939"/>
                </a:lnTo>
                <a:lnTo>
                  <a:pt x="643899" y="46939"/>
                </a:lnTo>
                <a:lnTo>
                  <a:pt x="625906" y="113030"/>
                </a:lnTo>
                <a:close/>
              </a:path>
              <a:path w="657225" h="732155">
                <a:moveTo>
                  <a:pt x="26035" y="731634"/>
                </a:moveTo>
                <a:lnTo>
                  <a:pt x="0" y="708355"/>
                </a:lnTo>
                <a:lnTo>
                  <a:pt x="573830" y="66465"/>
                </a:lnTo>
                <a:lnTo>
                  <a:pt x="599872" y="89751"/>
                </a:lnTo>
                <a:lnTo>
                  <a:pt x="26035" y="73163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20196" y="2534792"/>
            <a:ext cx="647700" cy="732155"/>
          </a:xfrm>
          <a:custGeom>
            <a:avLst/>
            <a:gdLst/>
            <a:ahLst/>
            <a:cxnLst/>
            <a:rect l="l" t="t" r="r" b="b"/>
            <a:pathLst>
              <a:path w="647700" h="732154">
                <a:moveTo>
                  <a:pt x="565020" y="67074"/>
                </a:moveTo>
                <a:lnTo>
                  <a:pt x="538810" y="43980"/>
                </a:lnTo>
                <a:lnTo>
                  <a:pt x="647382" y="0"/>
                </a:lnTo>
                <a:lnTo>
                  <a:pt x="634837" y="47421"/>
                </a:lnTo>
                <a:lnTo>
                  <a:pt x="582333" y="47421"/>
                </a:lnTo>
                <a:lnTo>
                  <a:pt x="565020" y="67074"/>
                </a:lnTo>
                <a:close/>
              </a:path>
              <a:path w="647700" h="732154">
                <a:moveTo>
                  <a:pt x="591216" y="90155"/>
                </a:moveTo>
                <a:lnTo>
                  <a:pt x="565020" y="67074"/>
                </a:lnTo>
                <a:lnTo>
                  <a:pt x="582333" y="47421"/>
                </a:lnTo>
                <a:lnTo>
                  <a:pt x="608533" y="70497"/>
                </a:lnTo>
                <a:lnTo>
                  <a:pt x="591216" y="90155"/>
                </a:lnTo>
                <a:close/>
              </a:path>
              <a:path w="647700" h="732154">
                <a:moveTo>
                  <a:pt x="617423" y="113245"/>
                </a:moveTo>
                <a:lnTo>
                  <a:pt x="591216" y="90155"/>
                </a:lnTo>
                <a:lnTo>
                  <a:pt x="608533" y="70497"/>
                </a:lnTo>
                <a:lnTo>
                  <a:pt x="582333" y="47421"/>
                </a:lnTo>
                <a:lnTo>
                  <a:pt x="634837" y="47421"/>
                </a:lnTo>
                <a:lnTo>
                  <a:pt x="617423" y="113245"/>
                </a:lnTo>
                <a:close/>
              </a:path>
              <a:path w="647700" h="732154">
                <a:moveTo>
                  <a:pt x="26212" y="731532"/>
                </a:moveTo>
                <a:lnTo>
                  <a:pt x="0" y="708456"/>
                </a:lnTo>
                <a:lnTo>
                  <a:pt x="565020" y="67074"/>
                </a:lnTo>
                <a:lnTo>
                  <a:pt x="591216" y="90155"/>
                </a:lnTo>
                <a:lnTo>
                  <a:pt x="26212" y="731532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679897" y="2229345"/>
            <a:ext cx="533400" cy="751840"/>
          </a:xfrm>
          <a:custGeom>
            <a:avLst/>
            <a:gdLst/>
            <a:ahLst/>
            <a:cxnLst/>
            <a:rect l="l" t="t" r="r" b="b"/>
            <a:pathLst>
              <a:path w="533400" h="751839">
                <a:moveTo>
                  <a:pt x="458897" y="675601"/>
                </a:moveTo>
                <a:lnTo>
                  <a:pt x="0" y="20027"/>
                </a:lnTo>
                <a:lnTo>
                  <a:pt x="28613" y="0"/>
                </a:lnTo>
                <a:lnTo>
                  <a:pt x="487509" y="655571"/>
                </a:lnTo>
                <a:lnTo>
                  <a:pt x="458897" y="675601"/>
                </a:lnTo>
                <a:close/>
              </a:path>
              <a:path w="533400" h="751839">
                <a:moveTo>
                  <a:pt x="525229" y="697052"/>
                </a:moveTo>
                <a:lnTo>
                  <a:pt x="473913" y="697052"/>
                </a:lnTo>
                <a:lnTo>
                  <a:pt x="502526" y="677024"/>
                </a:lnTo>
                <a:lnTo>
                  <a:pt x="487509" y="655571"/>
                </a:lnTo>
                <a:lnTo>
                  <a:pt x="516115" y="635546"/>
                </a:lnTo>
                <a:lnTo>
                  <a:pt x="525229" y="697052"/>
                </a:lnTo>
                <a:close/>
              </a:path>
              <a:path w="533400" h="751839">
                <a:moveTo>
                  <a:pt x="473913" y="697052"/>
                </a:moveTo>
                <a:lnTo>
                  <a:pt x="458897" y="675601"/>
                </a:lnTo>
                <a:lnTo>
                  <a:pt x="487509" y="655571"/>
                </a:lnTo>
                <a:lnTo>
                  <a:pt x="502526" y="677024"/>
                </a:lnTo>
                <a:lnTo>
                  <a:pt x="473913" y="697052"/>
                </a:lnTo>
                <a:close/>
              </a:path>
              <a:path w="533400" h="751839">
                <a:moveTo>
                  <a:pt x="533285" y="751420"/>
                </a:moveTo>
                <a:lnTo>
                  <a:pt x="430288" y="695629"/>
                </a:lnTo>
                <a:lnTo>
                  <a:pt x="458897" y="675601"/>
                </a:lnTo>
                <a:lnTo>
                  <a:pt x="473913" y="697052"/>
                </a:lnTo>
                <a:lnTo>
                  <a:pt x="525229" y="697052"/>
                </a:lnTo>
                <a:lnTo>
                  <a:pt x="533285" y="7514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32297" y="2122246"/>
            <a:ext cx="533400" cy="751840"/>
          </a:xfrm>
          <a:custGeom>
            <a:avLst/>
            <a:gdLst/>
            <a:ahLst/>
            <a:cxnLst/>
            <a:rect l="l" t="t" r="r" b="b"/>
            <a:pathLst>
              <a:path w="533400" h="751839">
                <a:moveTo>
                  <a:pt x="458892" y="675605"/>
                </a:moveTo>
                <a:lnTo>
                  <a:pt x="0" y="20027"/>
                </a:lnTo>
                <a:lnTo>
                  <a:pt x="28613" y="0"/>
                </a:lnTo>
                <a:lnTo>
                  <a:pt x="487503" y="655575"/>
                </a:lnTo>
                <a:lnTo>
                  <a:pt x="458892" y="675605"/>
                </a:lnTo>
                <a:close/>
              </a:path>
              <a:path w="533400" h="751839">
                <a:moveTo>
                  <a:pt x="525231" y="697064"/>
                </a:moveTo>
                <a:lnTo>
                  <a:pt x="473913" y="697064"/>
                </a:lnTo>
                <a:lnTo>
                  <a:pt x="502526" y="677037"/>
                </a:lnTo>
                <a:lnTo>
                  <a:pt x="487503" y="655575"/>
                </a:lnTo>
                <a:lnTo>
                  <a:pt x="516115" y="635546"/>
                </a:lnTo>
                <a:lnTo>
                  <a:pt x="525231" y="697064"/>
                </a:lnTo>
                <a:close/>
              </a:path>
              <a:path w="533400" h="751839">
                <a:moveTo>
                  <a:pt x="473913" y="697064"/>
                </a:moveTo>
                <a:lnTo>
                  <a:pt x="458892" y="675605"/>
                </a:lnTo>
                <a:lnTo>
                  <a:pt x="487503" y="655575"/>
                </a:lnTo>
                <a:lnTo>
                  <a:pt x="502526" y="677037"/>
                </a:lnTo>
                <a:lnTo>
                  <a:pt x="473913" y="697064"/>
                </a:lnTo>
                <a:close/>
              </a:path>
              <a:path w="533400" h="751839">
                <a:moveTo>
                  <a:pt x="533285" y="751420"/>
                </a:moveTo>
                <a:lnTo>
                  <a:pt x="430288" y="695629"/>
                </a:lnTo>
                <a:lnTo>
                  <a:pt x="458892" y="675605"/>
                </a:lnTo>
                <a:lnTo>
                  <a:pt x="473913" y="697064"/>
                </a:lnTo>
                <a:lnTo>
                  <a:pt x="525231" y="697064"/>
                </a:lnTo>
                <a:lnTo>
                  <a:pt x="533285" y="75142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97752" y="1991855"/>
            <a:ext cx="533400" cy="751840"/>
          </a:xfrm>
          <a:custGeom>
            <a:avLst/>
            <a:gdLst/>
            <a:ahLst/>
            <a:cxnLst/>
            <a:rect l="l" t="t" r="r" b="b"/>
            <a:pathLst>
              <a:path w="533400" h="751839">
                <a:moveTo>
                  <a:pt x="458901" y="675601"/>
                </a:moveTo>
                <a:lnTo>
                  <a:pt x="0" y="20027"/>
                </a:lnTo>
                <a:lnTo>
                  <a:pt x="28613" y="0"/>
                </a:lnTo>
                <a:lnTo>
                  <a:pt x="487514" y="655574"/>
                </a:lnTo>
                <a:lnTo>
                  <a:pt x="458901" y="675601"/>
                </a:lnTo>
                <a:close/>
              </a:path>
              <a:path w="533400" h="751839">
                <a:moveTo>
                  <a:pt x="525243" y="697064"/>
                </a:moveTo>
                <a:lnTo>
                  <a:pt x="473925" y="697064"/>
                </a:lnTo>
                <a:lnTo>
                  <a:pt x="502538" y="677037"/>
                </a:lnTo>
                <a:lnTo>
                  <a:pt x="487514" y="655574"/>
                </a:lnTo>
                <a:lnTo>
                  <a:pt x="516127" y="635546"/>
                </a:lnTo>
                <a:lnTo>
                  <a:pt x="525243" y="697064"/>
                </a:lnTo>
                <a:close/>
              </a:path>
              <a:path w="533400" h="751839">
                <a:moveTo>
                  <a:pt x="473925" y="697064"/>
                </a:moveTo>
                <a:lnTo>
                  <a:pt x="458901" y="675601"/>
                </a:lnTo>
                <a:lnTo>
                  <a:pt x="487514" y="655574"/>
                </a:lnTo>
                <a:lnTo>
                  <a:pt x="502538" y="677037"/>
                </a:lnTo>
                <a:lnTo>
                  <a:pt x="473925" y="697064"/>
                </a:lnTo>
                <a:close/>
              </a:path>
              <a:path w="533400" h="751839">
                <a:moveTo>
                  <a:pt x="533298" y="751420"/>
                </a:moveTo>
                <a:lnTo>
                  <a:pt x="430288" y="695629"/>
                </a:lnTo>
                <a:lnTo>
                  <a:pt x="458901" y="675601"/>
                </a:lnTo>
                <a:lnTo>
                  <a:pt x="473925" y="697064"/>
                </a:lnTo>
                <a:lnTo>
                  <a:pt x="525243" y="697064"/>
                </a:lnTo>
                <a:lnTo>
                  <a:pt x="533298" y="75142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08288" y="4586478"/>
            <a:ext cx="47253" cy="47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617132" y="4244937"/>
            <a:ext cx="82059" cy="82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18453" y="3869575"/>
            <a:ext cx="116704" cy="1167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49679" y="3009430"/>
            <a:ext cx="1395006" cy="541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3654" y="2525433"/>
            <a:ext cx="6137275" cy="2625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6146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如果某种物体能够完全吸收入射的各种</a:t>
            </a:r>
            <a:r>
              <a:rPr dirty="0" sz="2400" spc="-5" b="1">
                <a:latin typeface="华文楷体"/>
                <a:cs typeface="华文楷体"/>
              </a:rPr>
              <a:t>波 </a:t>
            </a:r>
            <a:r>
              <a:rPr dirty="0" sz="2400" b="1">
                <a:latin typeface="华文楷体"/>
                <a:cs typeface="华文楷体"/>
              </a:rPr>
              <a:t>长的电磁波而不发生反射，这种物体就叫做</a:t>
            </a:r>
            <a:r>
              <a:rPr dirty="0" sz="2400" spc="-5" b="1">
                <a:latin typeface="华文楷体"/>
                <a:cs typeface="华文楷体"/>
              </a:rPr>
              <a:t>黑 </a:t>
            </a:r>
            <a:r>
              <a:rPr dirty="0" sz="2400" b="1">
                <a:latin typeface="华文楷体"/>
                <a:cs typeface="华文楷体"/>
              </a:rPr>
              <a:t>体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1144905">
              <a:lnSpc>
                <a:spcPts val="2400"/>
              </a:lnSpc>
            </a:pPr>
            <a:r>
              <a:rPr dirty="0" sz="2400" spc="-5" b="1">
                <a:latin typeface="华文楷体"/>
                <a:cs typeface="华文楷体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、黑体不反射电磁波，但可以向</a:t>
            </a:r>
            <a:r>
              <a:rPr dirty="0" sz="2400" spc="-5" b="1">
                <a:latin typeface="华文楷体"/>
                <a:cs typeface="华文楷体"/>
              </a:rPr>
              <a:t>外</a:t>
            </a:r>
            <a:endParaRPr sz="2400">
              <a:latin typeface="华文楷体"/>
              <a:cs typeface="华文楷体"/>
            </a:endParaRPr>
          </a:p>
          <a:p>
            <a:pPr marL="530225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辐射电磁波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547370" marR="242570" indent="614680">
              <a:lnSpc>
                <a:spcPct val="100000"/>
              </a:lnSpc>
              <a:spcBef>
                <a:spcPts val="780"/>
              </a:spcBef>
            </a:pPr>
            <a:r>
              <a:rPr dirty="0" sz="2400" spc="-5" b="1">
                <a:latin typeface="华文楷体"/>
                <a:cs typeface="华文楷体"/>
              </a:rPr>
              <a:t>2</a:t>
            </a:r>
            <a:r>
              <a:rPr dirty="0" sz="2400" b="1">
                <a:latin typeface="华文楷体"/>
                <a:cs typeface="华文楷体"/>
              </a:rPr>
              <a:t>、黑体辐射电磁波的强度按波长</a:t>
            </a:r>
            <a:r>
              <a:rPr dirty="0" sz="2400" spc="-5" b="1">
                <a:latin typeface="华文楷体"/>
                <a:cs typeface="华文楷体"/>
              </a:rPr>
              <a:t>的 </a:t>
            </a:r>
            <a:r>
              <a:rPr dirty="0" sz="2400" b="1">
                <a:latin typeface="华文楷体"/>
                <a:cs typeface="华文楷体"/>
              </a:rPr>
              <a:t>分布只与它的温度有关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81070" y="220415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30651" y="186690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30295" y="2090927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5" h="247014">
                <a:moveTo>
                  <a:pt x="0" y="0"/>
                </a:moveTo>
                <a:lnTo>
                  <a:pt x="245364" y="0"/>
                </a:lnTo>
                <a:lnTo>
                  <a:pt x="245364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75020" y="1559699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dirty="0"/>
              <a:t>黑	体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2224" y="2366860"/>
            <a:ext cx="4911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生活中，哪些物体可以看作是黑体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18432" y="3093720"/>
            <a:ext cx="1281684" cy="1080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91550" y="4199572"/>
            <a:ext cx="35807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0255" algn="l"/>
              </a:tabLst>
            </a:pPr>
            <a:r>
              <a:rPr dirty="0" baseline="2314" sz="3600" b="1">
                <a:latin typeface="华文楷体"/>
                <a:cs typeface="华文楷体"/>
              </a:rPr>
              <a:t>开孔的黑盒</a:t>
            </a:r>
            <a:r>
              <a:rPr dirty="0" baseline="2314" sz="3600" spc="-7" b="1">
                <a:latin typeface="华文楷体"/>
                <a:cs typeface="华文楷体"/>
              </a:rPr>
              <a:t>子</a:t>
            </a:r>
            <a:r>
              <a:rPr dirty="0" baseline="2314" sz="3600" b="1">
                <a:latin typeface="华文楷体"/>
                <a:cs typeface="华文楷体"/>
              </a:rPr>
              <a:t>	</a:t>
            </a:r>
            <a:r>
              <a:rPr dirty="0" sz="2400" b="1">
                <a:latin typeface="华文楷体"/>
                <a:cs typeface="华文楷体"/>
              </a:rPr>
              <a:t>远处的窗</a:t>
            </a:r>
            <a:r>
              <a:rPr dirty="0" sz="2400" spc="-5" b="1">
                <a:latin typeface="华文楷体"/>
                <a:cs typeface="华文楷体"/>
              </a:rPr>
              <a:t>口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41107" y="3093720"/>
            <a:ext cx="1630679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27241" y="4170311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烟</a:t>
            </a:r>
            <a:r>
              <a:rPr dirty="0" sz="2400" spc="-5" b="1">
                <a:latin typeface="华文楷体"/>
                <a:cs typeface="华文楷体"/>
              </a:rPr>
              <a:t>煤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24728" y="3093720"/>
            <a:ext cx="1406652" cy="1080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58392" y="4204296"/>
            <a:ext cx="1551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遥远的恒</a:t>
            </a:r>
            <a:r>
              <a:rPr dirty="0" sz="2400" spc="-5" b="1">
                <a:latin typeface="华文楷体"/>
                <a:cs typeface="华文楷体"/>
              </a:rPr>
              <a:t>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22726" y="213001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72511" y="1793748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72155" y="2016251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16677" y="1485556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</a:t>
            </a:r>
          </a:p>
        </p:txBody>
      </p:sp>
      <p:sp>
        <p:nvSpPr>
          <p:cNvPr id="13" name="object 13"/>
          <p:cNvSpPr/>
          <p:nvPr/>
        </p:nvSpPr>
        <p:spPr>
          <a:xfrm>
            <a:off x="2572511" y="3107435"/>
            <a:ext cx="1560576" cy="10805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2025-04-19T13:53:39Z</dcterms:created>
  <dcterms:modified xsi:type="dcterms:W3CDTF">2025-04-19T13:53:39Z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