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56510" y="2544217"/>
            <a:ext cx="6934834" cy="150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8077" y="2323566"/>
            <a:ext cx="6528434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1928" y="2789707"/>
            <a:ext cx="8148142" cy="2965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 i="0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71687" y="2073452"/>
            <a:ext cx="80479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位置变化快慢的描述——速度</a:t>
            </a:r>
            <a:endParaRPr sz="48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809180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0575"/>
                <a:gridCol w="1343025"/>
                <a:gridCol w="3418204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315"/>
                        </a:lnSpc>
                      </a:pPr>
                      <a:r>
                        <a:rPr dirty="0" sz="2800" spc="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主讲人：王宏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博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spc="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校：北京市第四中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3064" y="2932112"/>
            <a:ext cx="6528434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406400">
              <a:lnSpc>
                <a:spcPct val="100000"/>
              </a:lnSpc>
              <a:spcBef>
                <a:spcPts val="105"/>
              </a:spcBef>
            </a:pPr>
            <a:r>
              <a:rPr dirty="0" sz="3200" i="1">
                <a:latin typeface="华文楷体"/>
                <a:cs typeface="华文楷体"/>
              </a:rPr>
              <a:t>平均速度描述</a:t>
            </a:r>
            <a:r>
              <a:rPr dirty="0" sz="3200" spc="-750" i="1">
                <a:latin typeface="华文楷体"/>
                <a:cs typeface="华文楷体"/>
              </a:rPr>
              <a:t>物</a:t>
            </a:r>
            <a:r>
              <a:rPr dirty="0" baseline="10721" sz="4275" spc="-1507">
                <a:latin typeface="Symbol"/>
                <a:cs typeface="Symbol"/>
              </a:rPr>
              <a:t></a:t>
            </a:r>
            <a:r>
              <a:rPr dirty="0" sz="3200" spc="-2210" i="1">
                <a:latin typeface="华文楷体"/>
                <a:cs typeface="华文楷体"/>
              </a:rPr>
              <a:t>体</a:t>
            </a:r>
            <a:r>
              <a:rPr dirty="0" baseline="10721" sz="4275" spc="-7" i="1">
                <a:latin typeface="Times New Roman"/>
                <a:cs typeface="Times New Roman"/>
              </a:rPr>
              <a:t>t</a:t>
            </a:r>
            <a:r>
              <a:rPr dirty="0" baseline="10721" sz="4275" spc="1005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华文楷体"/>
                <a:cs typeface="华文楷体"/>
              </a:rPr>
              <a:t>在时</a:t>
            </a:r>
            <a:r>
              <a:rPr dirty="0" sz="3200" spc="5" i="1">
                <a:latin typeface="华文楷体"/>
                <a:cs typeface="华文楷体"/>
              </a:rPr>
              <a:t>间</a:t>
            </a:r>
            <a:r>
              <a:rPr dirty="0" sz="3200" spc="725" i="1">
                <a:latin typeface="华文楷体"/>
                <a:cs typeface="华文楷体"/>
              </a:rPr>
              <a:t> </a:t>
            </a:r>
            <a:r>
              <a:rPr dirty="0" sz="3200" i="1">
                <a:latin typeface="华文楷体"/>
                <a:cs typeface="华文楷体"/>
              </a:rPr>
              <a:t>内运</a:t>
            </a:r>
            <a:r>
              <a:rPr dirty="0" sz="3200" spc="5" i="1">
                <a:latin typeface="华文楷体"/>
                <a:cs typeface="华文楷体"/>
              </a:rPr>
              <a:t>动 </a:t>
            </a:r>
            <a:r>
              <a:rPr dirty="0" sz="3200" i="1">
                <a:latin typeface="华文楷体"/>
                <a:cs typeface="华文楷体"/>
              </a:rPr>
              <a:t>的平均快慢程度及方向。平均速度</a:t>
            </a:r>
            <a:r>
              <a:rPr dirty="0" sz="3200" i="1">
                <a:latin typeface="华文楷体"/>
                <a:cs typeface="华文楷体"/>
              </a:rPr>
              <a:t>的 </a:t>
            </a:r>
            <a:r>
              <a:rPr dirty="0" sz="3200" i="1">
                <a:latin typeface="华文楷体"/>
                <a:cs typeface="华文楷体"/>
              </a:rPr>
              <a:t>方向与这段时</a:t>
            </a:r>
            <a:r>
              <a:rPr dirty="0" sz="3200" spc="-590" i="1">
                <a:latin typeface="华文楷体"/>
                <a:cs typeface="华文楷体"/>
              </a:rPr>
              <a:t>间</a:t>
            </a:r>
            <a:r>
              <a:rPr dirty="0" baseline="10018" sz="4575" spc="-1927">
                <a:latin typeface="Symbol"/>
                <a:cs typeface="Symbol"/>
              </a:rPr>
              <a:t></a:t>
            </a:r>
            <a:r>
              <a:rPr dirty="0" sz="3200" spc="-1920" i="1">
                <a:latin typeface="华文楷体"/>
                <a:cs typeface="华文楷体"/>
              </a:rPr>
              <a:t>内</a:t>
            </a:r>
            <a:r>
              <a:rPr dirty="0" baseline="10018" sz="4575" spc="7" i="1">
                <a:latin typeface="Times New Roman"/>
                <a:cs typeface="Times New Roman"/>
              </a:rPr>
              <a:t>x</a:t>
            </a:r>
            <a:r>
              <a:rPr dirty="0" baseline="10018" sz="4575" spc="-330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华文楷体"/>
                <a:cs typeface="华文楷体"/>
              </a:rPr>
              <a:t>的位</a:t>
            </a:r>
            <a:r>
              <a:rPr dirty="0" sz="3200" spc="5" i="1">
                <a:latin typeface="华文楷体"/>
                <a:cs typeface="华文楷体"/>
              </a:rPr>
              <a:t>移</a:t>
            </a:r>
            <a:r>
              <a:rPr dirty="0" sz="3200" spc="730" i="1">
                <a:latin typeface="华文楷体"/>
                <a:cs typeface="华文楷体"/>
              </a:rPr>
              <a:t> </a:t>
            </a:r>
            <a:r>
              <a:rPr dirty="0" sz="3200" i="1">
                <a:latin typeface="华文楷体"/>
                <a:cs typeface="华文楷体"/>
              </a:rPr>
              <a:t>一致</a:t>
            </a:r>
            <a:r>
              <a:rPr dirty="0" sz="3200" spc="5" i="1">
                <a:latin typeface="华文楷体"/>
                <a:cs typeface="华文楷体"/>
              </a:rPr>
              <a:t>。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5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73095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7121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38762" y="1683258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latin typeface="黑体"/>
                <a:cs typeface="黑体"/>
              </a:rPr>
              <a:t>平均速度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1366" y="2958083"/>
            <a:ext cx="6528434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“位移除以时间”与初中“路程除</a:t>
            </a:r>
            <a:r>
              <a:rPr dirty="0"/>
              <a:t>以 </a:t>
            </a:r>
            <a:r>
              <a:rPr dirty="0"/>
              <a:t>时间”的不</a:t>
            </a:r>
            <a:r>
              <a:rPr dirty="0" spc="5"/>
              <a:t>同</a:t>
            </a:r>
          </a:p>
        </p:txBody>
      </p:sp>
      <p:sp>
        <p:nvSpPr>
          <p:cNvPr id="3" name="object 3"/>
          <p:cNvSpPr/>
          <p:nvPr/>
        </p:nvSpPr>
        <p:spPr>
          <a:xfrm>
            <a:off x="3235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73095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7121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619762" y="1683258"/>
            <a:ext cx="787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辨析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2888" y="2938272"/>
            <a:ext cx="2354580" cy="2142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87823" y="2750820"/>
            <a:ext cx="5013960" cy="1895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5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73095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7121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19762" y="1683258"/>
            <a:ext cx="787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辨析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3217" y="1443227"/>
            <a:ext cx="3041726" cy="4733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0055" y="2694685"/>
            <a:ext cx="6731634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09600">
              <a:lnSpc>
                <a:spcPct val="150000"/>
              </a:lnSpc>
              <a:spcBef>
                <a:spcPts val="100"/>
              </a:spcBef>
            </a:pPr>
            <a:r>
              <a:rPr dirty="0" sz="3200" i="1">
                <a:latin typeface="华文楷体"/>
                <a:cs typeface="华文楷体"/>
              </a:rPr>
              <a:t>如何测量运动物体在某一时刻或</a:t>
            </a:r>
            <a:r>
              <a:rPr dirty="0" sz="3200" i="1">
                <a:latin typeface="华文楷体"/>
                <a:cs typeface="华文楷体"/>
              </a:rPr>
              <a:t>某 </a:t>
            </a:r>
            <a:r>
              <a:rPr dirty="0" sz="3200" i="1">
                <a:latin typeface="华文楷体"/>
                <a:cs typeface="华文楷体"/>
              </a:rPr>
              <a:t>一位置的速度呢</a:t>
            </a:r>
            <a:r>
              <a:rPr dirty="0" sz="3200" spc="5" i="1">
                <a:latin typeface="华文楷体"/>
                <a:cs typeface="华文楷体"/>
              </a:rPr>
              <a:t>？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5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73095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7121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48262" y="1683258"/>
            <a:ext cx="1930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思考与讨论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13937" y="186437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13937" y="206439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13937" y="226442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13937" y="246444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75306" y="188085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75306" y="208088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75306" y="228090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75306" y="2480932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80443" y="2744393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80443" y="294441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80443" y="3144443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80443" y="3344468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13937" y="277707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13937" y="297709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13937" y="317712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13937" y="337714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23779" y="359942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23779" y="379944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23779" y="399947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23779" y="419949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56201" y="358216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56201" y="378218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56201" y="398221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56201" y="418223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92448" y="4456684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92448" y="465670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92448" y="4856734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92448" y="505675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23779" y="4456684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23779" y="465670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623779" y="4856734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23779" y="5056759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376602" y="2100542"/>
            <a:ext cx="21018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15" i="1">
                <a:latin typeface="Times New Roman"/>
                <a:cs typeface="Times New Roman"/>
              </a:rPr>
              <a:t>B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75916" y="2333548"/>
            <a:ext cx="16256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5">
                <a:latin typeface="Symbol"/>
                <a:cs typeface="Symbol"/>
              </a:rPr>
              <a:t>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37115" y="2063673"/>
            <a:ext cx="210185" cy="6515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465"/>
              </a:lnSpc>
              <a:spcBef>
                <a:spcPts val="90"/>
              </a:spcBef>
            </a:pPr>
            <a:r>
              <a:rPr dirty="0" sz="2350" spc="15" i="1">
                <a:latin typeface="Times New Roman"/>
                <a:cs typeface="Times New Roman"/>
              </a:rPr>
              <a:t>A</a:t>
            </a:r>
            <a:endParaRPr sz="2350">
              <a:latin typeface="Times New Roman"/>
              <a:cs typeface="Times New Roman"/>
            </a:endParaRPr>
          </a:p>
          <a:p>
            <a:pPr marL="17780">
              <a:lnSpc>
                <a:spcPts val="2465"/>
              </a:lnSpc>
            </a:pPr>
            <a:r>
              <a:rPr dirty="0" sz="2350" spc="-5">
                <a:latin typeface="Symbol"/>
                <a:cs typeface="Symbol"/>
              </a:rPr>
              <a:t>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656725" y="2540317"/>
            <a:ext cx="5780405" cy="0"/>
          </a:xfrm>
          <a:custGeom>
            <a:avLst/>
            <a:gdLst/>
            <a:ahLst/>
            <a:cxnLst/>
            <a:rect l="l" t="t" r="r" b="b"/>
            <a:pathLst>
              <a:path w="5780405" h="0">
                <a:moveTo>
                  <a:pt x="0" y="0"/>
                </a:moveTo>
                <a:lnTo>
                  <a:pt x="578029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472874" y="2979534"/>
            <a:ext cx="227329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20" i="1">
                <a:latin typeface="Times New Roman"/>
                <a:cs typeface="Times New Roman"/>
              </a:rPr>
              <a:t>C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89625" y="3211423"/>
            <a:ext cx="16256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5">
                <a:latin typeface="Symbol"/>
                <a:cs typeface="Symbol"/>
              </a:rPr>
              <a:t>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37115" y="2941548"/>
            <a:ext cx="210185" cy="649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460"/>
              </a:lnSpc>
              <a:spcBef>
                <a:spcPts val="90"/>
              </a:spcBef>
            </a:pPr>
            <a:r>
              <a:rPr dirty="0" sz="2350" spc="15" i="1">
                <a:latin typeface="Times New Roman"/>
                <a:cs typeface="Times New Roman"/>
              </a:rPr>
              <a:t>A</a:t>
            </a:r>
            <a:endParaRPr sz="2350">
              <a:latin typeface="Times New Roman"/>
              <a:cs typeface="Times New Roman"/>
            </a:endParaRPr>
          </a:p>
          <a:p>
            <a:pPr marL="17780">
              <a:lnSpc>
                <a:spcPts val="2460"/>
              </a:lnSpc>
            </a:pPr>
            <a:r>
              <a:rPr dirty="0" sz="2350" spc="-5">
                <a:latin typeface="Symbol"/>
                <a:cs typeface="Symbol"/>
              </a:rPr>
              <a:t>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56725" y="3417557"/>
            <a:ext cx="5780405" cy="0"/>
          </a:xfrm>
          <a:custGeom>
            <a:avLst/>
            <a:gdLst/>
            <a:ahLst/>
            <a:cxnLst/>
            <a:rect l="l" t="t" r="r" b="b"/>
            <a:pathLst>
              <a:path w="5780405" h="0">
                <a:moveTo>
                  <a:pt x="0" y="0"/>
                </a:moveTo>
                <a:lnTo>
                  <a:pt x="578029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656725" y="4237570"/>
            <a:ext cx="5780405" cy="0"/>
          </a:xfrm>
          <a:custGeom>
            <a:avLst/>
            <a:gdLst/>
            <a:ahLst/>
            <a:cxnLst/>
            <a:rect l="l" t="t" r="r" b="b"/>
            <a:pathLst>
              <a:path w="5780405" h="0">
                <a:moveTo>
                  <a:pt x="0" y="0"/>
                </a:moveTo>
                <a:lnTo>
                  <a:pt x="578029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279481" y="3778097"/>
            <a:ext cx="24066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10" i="1">
                <a:latin typeface="Times New Roman"/>
                <a:cs typeface="Times New Roman"/>
              </a:rPr>
              <a:t>D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37115" y="3761574"/>
            <a:ext cx="904875" cy="649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460"/>
              </a:lnSpc>
              <a:spcBef>
                <a:spcPts val="90"/>
              </a:spcBef>
            </a:pPr>
            <a:r>
              <a:rPr dirty="0" sz="2350" spc="15" i="1">
                <a:latin typeface="Times New Roman"/>
                <a:cs typeface="Times New Roman"/>
              </a:rPr>
              <a:t>A</a:t>
            </a:r>
            <a:endParaRPr sz="2350">
              <a:latin typeface="Times New Roman"/>
              <a:cs typeface="Times New Roman"/>
            </a:endParaRPr>
          </a:p>
          <a:p>
            <a:pPr marL="17780">
              <a:lnSpc>
                <a:spcPts val="2460"/>
              </a:lnSpc>
              <a:tabLst>
                <a:tab pos="755015" algn="l"/>
              </a:tabLst>
            </a:pPr>
            <a:r>
              <a:rPr dirty="0" sz="2350" spc="-5">
                <a:latin typeface="Symbol"/>
                <a:cs typeface="Symbol"/>
              </a:rPr>
              <a:t></a:t>
            </a:r>
            <a:r>
              <a:rPr dirty="0" sz="2350" spc="-5">
                <a:latin typeface="Times New Roman"/>
                <a:cs typeface="Times New Roman"/>
              </a:rPr>
              <a:t>	</a:t>
            </a:r>
            <a:r>
              <a:rPr dirty="0" sz="2350" spc="-5">
                <a:latin typeface="Symbol"/>
                <a:cs typeface="Symbol"/>
              </a:rPr>
              <a:t>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656725" y="5095747"/>
            <a:ext cx="5780405" cy="0"/>
          </a:xfrm>
          <a:custGeom>
            <a:avLst/>
            <a:gdLst/>
            <a:ahLst/>
            <a:cxnLst/>
            <a:rect l="l" t="t" r="r" b="b"/>
            <a:pathLst>
              <a:path w="5780405" h="0">
                <a:moveTo>
                  <a:pt x="0" y="0"/>
                </a:moveTo>
                <a:lnTo>
                  <a:pt x="578029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4629899" y="2597683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（甲）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4629899" y="3511842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（乙）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37115" y="4299254"/>
            <a:ext cx="2070100" cy="1269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08075">
              <a:lnSpc>
                <a:spcPts val="27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（丙）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ts val="2290"/>
              </a:lnSpc>
            </a:pPr>
            <a:r>
              <a:rPr dirty="0" sz="2350" spc="15" i="1">
                <a:latin typeface="Times New Roman"/>
                <a:cs typeface="Times New Roman"/>
              </a:rPr>
              <a:t>A</a:t>
            </a:r>
            <a:r>
              <a:rPr dirty="0" sz="2350" spc="55" i="1">
                <a:latin typeface="Times New Roman"/>
                <a:cs typeface="Times New Roman"/>
              </a:rPr>
              <a:t> </a:t>
            </a:r>
            <a:r>
              <a:rPr dirty="0" sz="2350" spc="15" i="1">
                <a:latin typeface="Times New Roman"/>
                <a:cs typeface="Times New Roman"/>
              </a:rPr>
              <a:t>E</a:t>
            </a:r>
            <a:endParaRPr sz="2350">
              <a:latin typeface="Times New Roman"/>
              <a:cs typeface="Times New Roman"/>
            </a:endParaRPr>
          </a:p>
          <a:p>
            <a:pPr marL="17780">
              <a:lnSpc>
                <a:spcPts val="2195"/>
              </a:lnSpc>
            </a:pPr>
            <a:r>
              <a:rPr dirty="0" baseline="1182" sz="3525" spc="-7">
                <a:latin typeface="Symbol"/>
                <a:cs typeface="Symbol"/>
              </a:rPr>
              <a:t></a:t>
            </a:r>
            <a:r>
              <a:rPr dirty="0" baseline="1182" sz="3525" spc="600">
                <a:latin typeface="Times New Roman"/>
                <a:cs typeface="Times New Roman"/>
              </a:rPr>
              <a:t> </a:t>
            </a:r>
            <a:r>
              <a:rPr dirty="0" sz="2350" spc="-5">
                <a:latin typeface="Symbol"/>
                <a:cs typeface="Symbol"/>
              </a:rPr>
              <a:t></a:t>
            </a:r>
            <a:endParaRPr sz="2350">
              <a:latin typeface="Symbol"/>
              <a:cs typeface="Symbol"/>
            </a:endParaRPr>
          </a:p>
          <a:p>
            <a:pPr marL="1142365">
              <a:lnSpc>
                <a:spcPts val="2605"/>
              </a:lnSpc>
            </a:pPr>
            <a:r>
              <a:rPr dirty="0" sz="2400" i="1">
                <a:latin typeface="华文楷体"/>
                <a:cs typeface="华文楷体"/>
              </a:rPr>
              <a:t>（丁）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6510" y="4273893"/>
            <a:ext cx="379666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>
                <a:latin typeface="华文楷体"/>
                <a:cs typeface="华文楷体"/>
              </a:rPr>
              <a:t>在时刻</a:t>
            </a:r>
            <a:r>
              <a:rPr dirty="0" sz="3200" spc="-5" i="1">
                <a:latin typeface="Times New Roman"/>
                <a:cs typeface="Times New Roman"/>
              </a:rPr>
              <a:t>t</a:t>
            </a:r>
            <a:r>
              <a:rPr dirty="0" sz="3200" i="1">
                <a:latin typeface="华文楷体"/>
                <a:cs typeface="华文楷体"/>
              </a:rPr>
              <a:t>的瞬时速度</a:t>
            </a:r>
            <a:r>
              <a:rPr dirty="0" sz="3200" spc="5" i="1">
                <a:latin typeface="华文楷体"/>
                <a:cs typeface="华文楷体"/>
              </a:rPr>
              <a:t>。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08367" y="3784777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 h="0">
                <a:moveTo>
                  <a:pt x="0" y="0"/>
                </a:moveTo>
                <a:lnTo>
                  <a:pt x="388213" y="0"/>
                </a:lnTo>
              </a:path>
            </a:pathLst>
          </a:custGeom>
          <a:ln w="175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116368" y="3253994"/>
            <a:ext cx="394335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50" spc="-220">
                <a:latin typeface="Symbol"/>
                <a:cs typeface="Symbol"/>
              </a:rPr>
              <a:t></a:t>
            </a:r>
            <a:r>
              <a:rPr dirty="0" sz="2950" i="1">
                <a:latin typeface="Times New Roman"/>
                <a:cs typeface="Times New Roman"/>
              </a:rPr>
              <a:t>x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 marR="5080" indent="406400">
              <a:lnSpc>
                <a:spcPct val="148000"/>
              </a:lnSpc>
              <a:spcBef>
                <a:spcPts val="150"/>
              </a:spcBef>
              <a:tabLst>
                <a:tab pos="4692650" algn="l"/>
                <a:tab pos="5193665" algn="l"/>
              </a:tabLst>
            </a:pPr>
            <a:r>
              <a:rPr dirty="0" spc="70"/>
              <a:t>当</a:t>
            </a:r>
            <a:r>
              <a:rPr dirty="0" sz="3300" spc="-125" i="0">
                <a:latin typeface="Symbol"/>
                <a:cs typeface="Symbol"/>
              </a:rPr>
              <a:t></a:t>
            </a:r>
            <a:r>
              <a:rPr dirty="0" sz="3300" spc="-125" i="1">
                <a:latin typeface="Times New Roman"/>
                <a:cs typeface="Times New Roman"/>
              </a:rPr>
              <a:t>t</a:t>
            </a:r>
            <a:r>
              <a:rPr dirty="0" sz="3300" spc="-490" i="1">
                <a:latin typeface="Times New Roman"/>
                <a:cs typeface="Times New Roman"/>
              </a:rPr>
              <a:t> </a:t>
            </a:r>
            <a:r>
              <a:rPr dirty="0" sz="3200"/>
              <a:t>非常非常小时，运动快慢的差</a:t>
            </a:r>
            <a:r>
              <a:rPr dirty="0" sz="3200" spc="5"/>
              <a:t>异 </a:t>
            </a:r>
            <a:r>
              <a:rPr dirty="0" sz="3200"/>
              <a:t>可忽略不计，此时我们</a:t>
            </a:r>
            <a:r>
              <a:rPr dirty="0" sz="3200" spc="5"/>
              <a:t>把	</a:t>
            </a:r>
            <a:r>
              <a:rPr dirty="0" baseline="-32956" sz="4425" spc="-165" i="0">
                <a:latin typeface="Symbol"/>
                <a:cs typeface="Symbol"/>
              </a:rPr>
              <a:t></a:t>
            </a:r>
            <a:r>
              <a:rPr dirty="0" baseline="-32956" sz="4425" spc="-165" i="1">
                <a:latin typeface="Times New Roman"/>
                <a:cs typeface="Times New Roman"/>
              </a:rPr>
              <a:t>t	</a:t>
            </a:r>
            <a:r>
              <a:rPr dirty="0" sz="3200"/>
              <a:t>叫作物</a:t>
            </a:r>
            <a:r>
              <a:rPr dirty="0" sz="3200" spc="5"/>
              <a:t>体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5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73095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7121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38762" y="1683258"/>
            <a:ext cx="1549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瞬时速度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167" y="2750820"/>
            <a:ext cx="3241548" cy="3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35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73095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7121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619762" y="1683258"/>
            <a:ext cx="3750310" cy="3256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速率</a:t>
            </a:r>
            <a:endParaRPr sz="30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algn="just" marL="485140" marR="5080" indent="812800">
              <a:lnSpc>
                <a:spcPct val="100000"/>
              </a:lnSpc>
            </a:pPr>
            <a:r>
              <a:rPr dirty="0" sz="3200" i="1">
                <a:latin typeface="华文楷体"/>
                <a:cs typeface="华文楷体"/>
              </a:rPr>
              <a:t>物理学中把</a:t>
            </a:r>
            <a:r>
              <a:rPr dirty="0" sz="3200" i="1">
                <a:latin typeface="华文楷体"/>
                <a:cs typeface="华文楷体"/>
              </a:rPr>
              <a:t>瞬 </a:t>
            </a:r>
            <a:r>
              <a:rPr dirty="0" sz="3200" i="1">
                <a:latin typeface="华文楷体"/>
                <a:cs typeface="华文楷体"/>
              </a:rPr>
              <a:t>时速度的大小通</a:t>
            </a:r>
            <a:r>
              <a:rPr dirty="0" sz="3200" i="1">
                <a:latin typeface="华文楷体"/>
                <a:cs typeface="华文楷体"/>
              </a:rPr>
              <a:t>常 </a:t>
            </a:r>
            <a:r>
              <a:rPr dirty="0" sz="3200" i="1">
                <a:latin typeface="华文楷体"/>
                <a:cs typeface="华文楷体"/>
              </a:rPr>
              <a:t>叫作速率，速率</a:t>
            </a:r>
            <a:r>
              <a:rPr dirty="0" sz="3200" i="1">
                <a:latin typeface="华文楷体"/>
                <a:cs typeface="华文楷体"/>
              </a:rPr>
              <a:t>为 </a:t>
            </a:r>
            <a:r>
              <a:rPr dirty="0" sz="3200" i="1">
                <a:latin typeface="华文楷体"/>
                <a:cs typeface="华文楷体"/>
              </a:rPr>
              <a:t>标量</a:t>
            </a:r>
            <a:r>
              <a:rPr dirty="0" sz="3200" spc="5" i="1">
                <a:latin typeface="华文楷体"/>
                <a:cs typeface="华文楷体"/>
              </a:rPr>
              <a:t>。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39" y="3560051"/>
            <a:ext cx="693483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>
                <a:latin typeface="华文楷体"/>
                <a:cs typeface="华文楷体"/>
              </a:rPr>
              <a:t>如何利用图像研究物体运动的快慢呢</a:t>
            </a:r>
            <a:r>
              <a:rPr dirty="0" sz="3200" spc="5" i="1">
                <a:latin typeface="华文楷体"/>
                <a:cs typeface="华文楷体"/>
              </a:rPr>
              <a:t>？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5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73095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7121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48262" y="1683258"/>
            <a:ext cx="1930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思考与讨论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1097" y="1681213"/>
            <a:ext cx="4216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latin typeface="黑体"/>
                <a:cs typeface="黑体"/>
              </a:rPr>
              <a:t>位移—时间图像中的速度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0900" y="2542032"/>
            <a:ext cx="4550663" cy="397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5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73095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7121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231" y="2296337"/>
            <a:ext cx="6878955" cy="651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00" b="1" i="0">
                <a:solidFill>
                  <a:srgbClr val="01611F"/>
                </a:solidFill>
                <a:latin typeface="微软雅黑"/>
                <a:cs typeface="微软雅黑"/>
              </a:rPr>
              <a:t>位置变化快慢的描述——速</a:t>
            </a:r>
            <a:r>
              <a:rPr dirty="0" sz="4100" spc="5" b="1" i="0">
                <a:solidFill>
                  <a:srgbClr val="01611F"/>
                </a:solidFill>
                <a:latin typeface="微软雅黑"/>
                <a:cs typeface="微软雅黑"/>
              </a:rPr>
              <a:t>度</a:t>
            </a:r>
            <a:endParaRPr sz="41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62721" y="3935429"/>
          <a:ext cx="773366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1505"/>
                <a:gridCol w="1163955"/>
                <a:gridCol w="3418205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315"/>
                        </a:lnSpc>
                      </a:pPr>
                      <a:r>
                        <a:rPr dirty="0" sz="2800" spc="1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主讲人：王宏</a:t>
                      </a:r>
                      <a:r>
                        <a:rPr dirty="0" sz="2800" spc="-1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博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spc="1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校：北京市第四中</a:t>
                      </a:r>
                      <a:r>
                        <a:rPr dirty="0" sz="28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7664" y="2542032"/>
            <a:ext cx="4550664" cy="3953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1097" y="1681213"/>
            <a:ext cx="4216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latin typeface="黑体"/>
                <a:cs typeface="黑体"/>
              </a:rPr>
              <a:t>位移—时间图像中的速度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5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73095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7121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0900" y="2514600"/>
            <a:ext cx="4573524" cy="4005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1097" y="1681213"/>
            <a:ext cx="4216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latin typeface="黑体"/>
                <a:cs typeface="黑体"/>
              </a:rPr>
              <a:t>位移—时间图像中的速度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5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73095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7121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4810" y="3055264"/>
            <a:ext cx="5715635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812800">
              <a:lnSpc>
                <a:spcPct val="100000"/>
              </a:lnSpc>
              <a:spcBef>
                <a:spcPts val="105"/>
              </a:spcBef>
            </a:pPr>
            <a:r>
              <a:rPr dirty="0" sz="3200" i="1">
                <a:latin typeface="华文楷体"/>
                <a:cs typeface="华文楷体"/>
              </a:rPr>
              <a:t>如何利用实验仪器记录物</a:t>
            </a:r>
            <a:r>
              <a:rPr dirty="0" sz="3200" i="1">
                <a:latin typeface="华文楷体"/>
                <a:cs typeface="华文楷体"/>
              </a:rPr>
              <a:t>体 </a:t>
            </a:r>
            <a:r>
              <a:rPr dirty="0" sz="3200" i="1">
                <a:latin typeface="华文楷体"/>
                <a:cs typeface="华文楷体"/>
              </a:rPr>
              <a:t>运动的位移与对应的时间呢</a:t>
            </a:r>
            <a:r>
              <a:rPr dirty="0" sz="3200" spc="5" i="1">
                <a:latin typeface="华文楷体"/>
                <a:cs typeface="华文楷体"/>
              </a:rPr>
              <a:t>？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3597" y="1681213"/>
            <a:ext cx="2311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测量平均速度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5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73095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7121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4016" y="2750820"/>
            <a:ext cx="6992111" cy="3070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53597" y="1681213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latin typeface="黑体"/>
                <a:cs typeface="黑体"/>
              </a:rPr>
              <a:t>实验仪器连接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5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73095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7121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3095" y="2750820"/>
            <a:ext cx="6353556" cy="3573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4597" y="1681213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latin typeface="黑体"/>
                <a:cs typeface="黑体"/>
              </a:rPr>
              <a:t>实验过程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5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73095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7121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9087" y="3358781"/>
            <a:ext cx="7269480" cy="771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06267" y="3806456"/>
            <a:ext cx="5604751" cy="522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97047" y="3397453"/>
            <a:ext cx="1245870" cy="76200"/>
          </a:xfrm>
          <a:custGeom>
            <a:avLst/>
            <a:gdLst/>
            <a:ahLst/>
            <a:cxnLst/>
            <a:rect l="l" t="t" r="r" b="b"/>
            <a:pathLst>
              <a:path w="124587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89"/>
                </a:lnTo>
                <a:lnTo>
                  <a:pt x="57150" y="34289"/>
                </a:lnTo>
                <a:lnTo>
                  <a:pt x="57150" y="41909"/>
                </a:lnTo>
                <a:lnTo>
                  <a:pt x="76200" y="41909"/>
                </a:lnTo>
                <a:lnTo>
                  <a:pt x="76200" y="76200"/>
                </a:lnTo>
                <a:close/>
              </a:path>
              <a:path w="1245870" h="76200">
                <a:moveTo>
                  <a:pt x="1169390" y="76200"/>
                </a:moveTo>
                <a:lnTo>
                  <a:pt x="1169390" y="0"/>
                </a:lnTo>
                <a:lnTo>
                  <a:pt x="1237970" y="34289"/>
                </a:lnTo>
                <a:lnTo>
                  <a:pt x="1188440" y="34289"/>
                </a:lnTo>
                <a:lnTo>
                  <a:pt x="1188440" y="41909"/>
                </a:lnTo>
                <a:lnTo>
                  <a:pt x="1237970" y="41909"/>
                </a:lnTo>
                <a:lnTo>
                  <a:pt x="1169390" y="76200"/>
                </a:lnTo>
                <a:close/>
              </a:path>
              <a:path w="1245870" h="76200">
                <a:moveTo>
                  <a:pt x="76200" y="41909"/>
                </a:moveTo>
                <a:lnTo>
                  <a:pt x="57150" y="41909"/>
                </a:lnTo>
                <a:lnTo>
                  <a:pt x="57150" y="34289"/>
                </a:lnTo>
                <a:lnTo>
                  <a:pt x="76200" y="34289"/>
                </a:lnTo>
                <a:lnTo>
                  <a:pt x="76200" y="41909"/>
                </a:lnTo>
                <a:close/>
              </a:path>
              <a:path w="1245870" h="76200">
                <a:moveTo>
                  <a:pt x="1169390" y="41909"/>
                </a:moveTo>
                <a:lnTo>
                  <a:pt x="76200" y="41909"/>
                </a:lnTo>
                <a:lnTo>
                  <a:pt x="76200" y="34289"/>
                </a:lnTo>
                <a:lnTo>
                  <a:pt x="1169390" y="34289"/>
                </a:lnTo>
                <a:lnTo>
                  <a:pt x="1169390" y="41909"/>
                </a:lnTo>
                <a:close/>
              </a:path>
              <a:path w="1245870" h="76200">
                <a:moveTo>
                  <a:pt x="1237970" y="41909"/>
                </a:moveTo>
                <a:lnTo>
                  <a:pt x="1188440" y="41909"/>
                </a:lnTo>
                <a:lnTo>
                  <a:pt x="1188440" y="34289"/>
                </a:lnTo>
                <a:lnTo>
                  <a:pt x="1237970" y="34289"/>
                </a:lnTo>
                <a:lnTo>
                  <a:pt x="1245590" y="38100"/>
                </a:lnTo>
                <a:lnTo>
                  <a:pt x="1237970" y="41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90697" y="235207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0697" y="244097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90697" y="252987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90697" y="261877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0697" y="270767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90697" y="279657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90697" y="288547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90697" y="297437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90697" y="306327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90697" y="315217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90697" y="324107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90697" y="332997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90697" y="3418878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90697" y="3685578"/>
            <a:ext cx="12700" cy="33655"/>
          </a:xfrm>
          <a:custGeom>
            <a:avLst/>
            <a:gdLst/>
            <a:ahLst/>
            <a:cxnLst/>
            <a:rect l="l" t="t" r="r" b="b"/>
            <a:pathLst>
              <a:path w="12700" h="33654">
                <a:moveTo>
                  <a:pt x="12700" y="33261"/>
                </a:moveTo>
                <a:lnTo>
                  <a:pt x="0" y="33261"/>
                </a:lnTo>
                <a:lnTo>
                  <a:pt x="0" y="0"/>
                </a:lnTo>
                <a:lnTo>
                  <a:pt x="12700" y="0"/>
                </a:lnTo>
                <a:lnTo>
                  <a:pt x="12700" y="332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36288" y="3267265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36288" y="3356165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36288" y="3445065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30126" y="2830169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30126" y="2919069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530126" y="3007969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30126" y="3096869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30126" y="3185769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30126" y="3274669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530126" y="3363569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530126" y="3452469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30126" y="371916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12700" y="19850"/>
                </a:moveTo>
                <a:lnTo>
                  <a:pt x="0" y="19850"/>
                </a:lnTo>
                <a:lnTo>
                  <a:pt x="0" y="0"/>
                </a:lnTo>
                <a:lnTo>
                  <a:pt x="12700" y="0"/>
                </a:lnTo>
                <a:lnTo>
                  <a:pt x="12700" y="198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17357" y="238945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917357" y="247835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917357" y="256725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17357" y="265615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917357" y="274505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917357" y="283395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917357" y="292285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917357" y="301175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917357" y="310065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917357" y="318955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917357" y="327845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17357" y="336735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917357" y="345625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917357" y="3722954"/>
            <a:ext cx="12700" cy="33020"/>
          </a:xfrm>
          <a:custGeom>
            <a:avLst/>
            <a:gdLst/>
            <a:ahLst/>
            <a:cxnLst/>
            <a:rect l="l" t="t" r="r" b="b"/>
            <a:pathLst>
              <a:path w="12700" h="33020">
                <a:moveTo>
                  <a:pt x="12700" y="32448"/>
                </a:moveTo>
                <a:lnTo>
                  <a:pt x="0" y="32448"/>
                </a:lnTo>
                <a:lnTo>
                  <a:pt x="0" y="0"/>
                </a:lnTo>
                <a:lnTo>
                  <a:pt x="12700" y="0"/>
                </a:lnTo>
                <a:lnTo>
                  <a:pt x="12700" y="324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65120" y="3503676"/>
            <a:ext cx="120650" cy="172720"/>
          </a:xfrm>
          <a:custGeom>
            <a:avLst/>
            <a:gdLst/>
            <a:ahLst/>
            <a:cxnLst/>
            <a:rect l="l" t="t" r="r" b="b"/>
            <a:pathLst>
              <a:path w="120650" h="172720">
                <a:moveTo>
                  <a:pt x="0" y="0"/>
                </a:moveTo>
                <a:lnTo>
                  <a:pt x="120395" y="0"/>
                </a:lnTo>
                <a:lnTo>
                  <a:pt x="120395" y="172212"/>
                </a:lnTo>
                <a:lnTo>
                  <a:pt x="0" y="1722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871927" y="3480447"/>
            <a:ext cx="9906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83550" y="3498684"/>
            <a:ext cx="9906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Times New Roman"/>
                <a:cs typeface="Times New Roman"/>
              </a:rPr>
              <a:t>3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01614" y="3488232"/>
            <a:ext cx="9906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164329" y="3523488"/>
            <a:ext cx="0" cy="160020"/>
          </a:xfrm>
          <a:custGeom>
            <a:avLst/>
            <a:gdLst/>
            <a:ahLst/>
            <a:cxnLst/>
            <a:rect l="l" t="t" r="r" b="b"/>
            <a:pathLst>
              <a:path w="0" h="160020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838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4115790" y="3500399"/>
            <a:ext cx="9906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897047" y="3000654"/>
            <a:ext cx="2649855" cy="76200"/>
          </a:xfrm>
          <a:custGeom>
            <a:avLst/>
            <a:gdLst/>
            <a:ahLst/>
            <a:cxnLst/>
            <a:rect l="l" t="t" r="r" b="b"/>
            <a:pathLst>
              <a:path w="2649854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90"/>
                </a:lnTo>
                <a:lnTo>
                  <a:pt x="57150" y="34290"/>
                </a:lnTo>
                <a:lnTo>
                  <a:pt x="57150" y="41910"/>
                </a:lnTo>
                <a:lnTo>
                  <a:pt x="76200" y="41910"/>
                </a:lnTo>
                <a:lnTo>
                  <a:pt x="76200" y="76200"/>
                </a:lnTo>
                <a:close/>
              </a:path>
              <a:path w="2649854" h="76200">
                <a:moveTo>
                  <a:pt x="2573489" y="76200"/>
                </a:moveTo>
                <a:lnTo>
                  <a:pt x="2573489" y="0"/>
                </a:lnTo>
                <a:lnTo>
                  <a:pt x="2642069" y="34290"/>
                </a:lnTo>
                <a:lnTo>
                  <a:pt x="2592539" y="34290"/>
                </a:lnTo>
                <a:lnTo>
                  <a:pt x="2592539" y="41910"/>
                </a:lnTo>
                <a:lnTo>
                  <a:pt x="2642069" y="41910"/>
                </a:lnTo>
                <a:lnTo>
                  <a:pt x="2573489" y="76200"/>
                </a:lnTo>
                <a:close/>
              </a:path>
              <a:path w="2649854" h="76200">
                <a:moveTo>
                  <a:pt x="76200" y="41910"/>
                </a:moveTo>
                <a:lnTo>
                  <a:pt x="57150" y="41910"/>
                </a:lnTo>
                <a:lnTo>
                  <a:pt x="57150" y="34290"/>
                </a:lnTo>
                <a:lnTo>
                  <a:pt x="76200" y="34290"/>
                </a:lnTo>
                <a:lnTo>
                  <a:pt x="76200" y="41910"/>
                </a:lnTo>
                <a:close/>
              </a:path>
              <a:path w="2649854" h="76200">
                <a:moveTo>
                  <a:pt x="2573489" y="41910"/>
                </a:moveTo>
                <a:lnTo>
                  <a:pt x="76200" y="41910"/>
                </a:lnTo>
                <a:lnTo>
                  <a:pt x="76200" y="34290"/>
                </a:lnTo>
                <a:lnTo>
                  <a:pt x="2573489" y="34290"/>
                </a:lnTo>
                <a:lnTo>
                  <a:pt x="2573489" y="41910"/>
                </a:lnTo>
                <a:close/>
              </a:path>
              <a:path w="2649854" h="76200">
                <a:moveTo>
                  <a:pt x="2642069" y="41910"/>
                </a:moveTo>
                <a:lnTo>
                  <a:pt x="2592539" y="41910"/>
                </a:lnTo>
                <a:lnTo>
                  <a:pt x="2592539" y="34290"/>
                </a:lnTo>
                <a:lnTo>
                  <a:pt x="2642069" y="34290"/>
                </a:lnTo>
                <a:lnTo>
                  <a:pt x="2649689" y="38100"/>
                </a:lnTo>
                <a:lnTo>
                  <a:pt x="2642069" y="41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897047" y="2602255"/>
            <a:ext cx="5026660" cy="76200"/>
          </a:xfrm>
          <a:custGeom>
            <a:avLst/>
            <a:gdLst/>
            <a:ahLst/>
            <a:cxnLst/>
            <a:rect l="l" t="t" r="r" b="b"/>
            <a:pathLst>
              <a:path w="5026659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90"/>
                </a:lnTo>
                <a:lnTo>
                  <a:pt x="57150" y="34290"/>
                </a:lnTo>
                <a:lnTo>
                  <a:pt x="57150" y="41910"/>
                </a:lnTo>
                <a:lnTo>
                  <a:pt x="76200" y="41910"/>
                </a:lnTo>
                <a:lnTo>
                  <a:pt x="76200" y="76200"/>
                </a:lnTo>
                <a:close/>
              </a:path>
              <a:path w="5026659" h="76200">
                <a:moveTo>
                  <a:pt x="4950459" y="76200"/>
                </a:moveTo>
                <a:lnTo>
                  <a:pt x="4950459" y="0"/>
                </a:lnTo>
                <a:lnTo>
                  <a:pt x="5019040" y="34290"/>
                </a:lnTo>
                <a:lnTo>
                  <a:pt x="4969509" y="34290"/>
                </a:lnTo>
                <a:lnTo>
                  <a:pt x="4969509" y="41910"/>
                </a:lnTo>
                <a:lnTo>
                  <a:pt x="5019039" y="41910"/>
                </a:lnTo>
                <a:lnTo>
                  <a:pt x="4950459" y="76200"/>
                </a:lnTo>
                <a:close/>
              </a:path>
              <a:path w="5026659" h="76200">
                <a:moveTo>
                  <a:pt x="76200" y="41910"/>
                </a:moveTo>
                <a:lnTo>
                  <a:pt x="57150" y="41910"/>
                </a:lnTo>
                <a:lnTo>
                  <a:pt x="57150" y="34290"/>
                </a:lnTo>
                <a:lnTo>
                  <a:pt x="76200" y="34290"/>
                </a:lnTo>
                <a:lnTo>
                  <a:pt x="76200" y="41910"/>
                </a:lnTo>
                <a:close/>
              </a:path>
              <a:path w="5026659" h="76200">
                <a:moveTo>
                  <a:pt x="4950459" y="41910"/>
                </a:moveTo>
                <a:lnTo>
                  <a:pt x="76200" y="41910"/>
                </a:lnTo>
                <a:lnTo>
                  <a:pt x="76200" y="34290"/>
                </a:lnTo>
                <a:lnTo>
                  <a:pt x="4950459" y="34290"/>
                </a:lnTo>
                <a:lnTo>
                  <a:pt x="4950459" y="41910"/>
                </a:lnTo>
                <a:close/>
              </a:path>
              <a:path w="5026659" h="76200">
                <a:moveTo>
                  <a:pt x="5019039" y="41910"/>
                </a:moveTo>
                <a:lnTo>
                  <a:pt x="4969509" y="41910"/>
                </a:lnTo>
                <a:lnTo>
                  <a:pt x="4969509" y="34290"/>
                </a:lnTo>
                <a:lnTo>
                  <a:pt x="5019040" y="34290"/>
                </a:lnTo>
                <a:lnTo>
                  <a:pt x="5026659" y="38100"/>
                </a:lnTo>
                <a:lnTo>
                  <a:pt x="5019039" y="41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465715" y="2200335"/>
            <a:ext cx="1978025" cy="1236980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5"/>
              </a:spcBef>
            </a:pPr>
            <a:r>
              <a:rPr dirty="0" sz="1850" spc="-5" i="1">
                <a:latin typeface="Book Antiqua"/>
                <a:cs typeface="Book Antiqua"/>
              </a:rPr>
              <a:t>x</a:t>
            </a:r>
            <a:r>
              <a:rPr dirty="0" baseline="-26455" sz="1575" spc="22">
                <a:latin typeface="Times New Roman"/>
                <a:cs typeface="Times New Roman"/>
              </a:rPr>
              <a:t>3</a:t>
            </a:r>
            <a:endParaRPr baseline="-26455" sz="1575">
              <a:latin typeface="Times New Roman"/>
              <a:cs typeface="Times New Roman"/>
            </a:endParaRPr>
          </a:p>
          <a:p>
            <a:pPr marL="556260">
              <a:lnSpc>
                <a:spcPct val="100000"/>
              </a:lnSpc>
              <a:spcBef>
                <a:spcPts val="840"/>
              </a:spcBef>
            </a:pPr>
            <a:r>
              <a:rPr dirty="0" sz="1750" spc="10" i="1">
                <a:latin typeface="Book Antiqua"/>
                <a:cs typeface="Book Antiqua"/>
              </a:rPr>
              <a:t>x</a:t>
            </a:r>
            <a:r>
              <a:rPr dirty="0" baseline="-25000" sz="1500" spc="15">
                <a:latin typeface="Times New Roman"/>
                <a:cs typeface="Times New Roman"/>
              </a:rPr>
              <a:t>2</a:t>
            </a:r>
            <a:endParaRPr baseline="-25000"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1750" spc="-40" i="1">
                <a:latin typeface="Book Antiqua"/>
                <a:cs typeface="Book Antiqua"/>
              </a:rPr>
              <a:t>x</a:t>
            </a:r>
            <a:r>
              <a:rPr dirty="0" baseline="-25000" sz="1500" spc="-60">
                <a:latin typeface="Times New Roman"/>
                <a:cs typeface="Times New Roman"/>
              </a:rPr>
              <a:t>1</a:t>
            </a:r>
            <a:endParaRPr baseline="-25000" sz="15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338" y="1844852"/>
            <a:ext cx="508127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1370" algn="l"/>
              </a:tabLst>
            </a:pPr>
            <a:r>
              <a:rPr dirty="0" sz="2800"/>
              <a:t>表</a:t>
            </a:r>
            <a:r>
              <a:rPr dirty="0" sz="2800" spc="-5"/>
              <a:t>1</a:t>
            </a:r>
            <a:r>
              <a:rPr dirty="0" sz="2800"/>
              <a:t>	</a:t>
            </a:r>
            <a:r>
              <a:rPr dirty="0" sz="2800"/>
              <a:t>手拉纸带的位移和平均速</a:t>
            </a:r>
            <a:r>
              <a:rPr dirty="0" sz="2800" spc="-5"/>
              <a:t>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42488" y="2633345"/>
          <a:ext cx="5267960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2390"/>
                <a:gridCol w="998855"/>
                <a:gridCol w="939164"/>
                <a:gridCol w="954405"/>
                <a:gridCol w="1014095"/>
              </a:tblGrid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位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置</a:t>
                      </a:r>
                      <a:endParaRPr sz="1800">
                        <a:latin typeface="华文楷体"/>
                        <a:cs typeface="华文楷体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0.0596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0.1295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0.2096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∆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0.0596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0.0699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0.0801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∆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800" spc="-5" i="1">
                          <a:latin typeface="Book Antiqua"/>
                          <a:cs typeface="Book Antiqua"/>
                        </a:rPr>
                        <a:t>v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·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baseline="21739" sz="1725">
                          <a:latin typeface="Times New Roman"/>
                          <a:cs typeface="Times New Roman"/>
                        </a:rPr>
                        <a:t>-1</a:t>
                      </a:r>
                      <a:r>
                        <a:rPr dirty="0" sz="1800">
                          <a:latin typeface="宋体"/>
                          <a:cs typeface="宋体"/>
                        </a:rPr>
                        <a:t>）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6751" y="3803891"/>
            <a:ext cx="7405116" cy="687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76066" y="33229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76066" y="34118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76066" y="35007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6066" y="35896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76066" y="36785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76066" y="37674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6066" y="3856380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6066" y="4067555"/>
            <a:ext cx="12700" cy="17780"/>
          </a:xfrm>
          <a:custGeom>
            <a:avLst/>
            <a:gdLst/>
            <a:ahLst/>
            <a:cxnLst/>
            <a:rect l="l" t="t" r="r" b="b"/>
            <a:pathLst>
              <a:path w="12700" h="17779">
                <a:moveTo>
                  <a:pt x="0" y="17424"/>
                </a:moveTo>
                <a:lnTo>
                  <a:pt x="12700" y="17424"/>
                </a:lnTo>
                <a:lnTo>
                  <a:pt x="12700" y="0"/>
                </a:lnTo>
                <a:lnTo>
                  <a:pt x="0" y="0"/>
                </a:lnTo>
                <a:lnTo>
                  <a:pt x="0" y="174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6066" y="4123080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700" y="10058"/>
                </a:moveTo>
                <a:lnTo>
                  <a:pt x="0" y="10058"/>
                </a:lnTo>
                <a:lnTo>
                  <a:pt x="0" y="0"/>
                </a:lnTo>
                <a:lnTo>
                  <a:pt x="12700" y="0"/>
                </a:lnTo>
                <a:lnTo>
                  <a:pt x="12700" y="100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00655" y="331637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00655" y="340527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00655" y="349417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00655" y="358307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00655" y="367197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00655" y="376087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00655" y="384977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00655" y="4073652"/>
            <a:ext cx="12700" cy="5080"/>
          </a:xfrm>
          <a:custGeom>
            <a:avLst/>
            <a:gdLst/>
            <a:ahLst/>
            <a:cxnLst/>
            <a:rect l="l" t="t" r="r" b="b"/>
            <a:pathLst>
              <a:path w="12700" h="5079">
                <a:moveTo>
                  <a:pt x="0" y="4724"/>
                </a:moveTo>
                <a:lnTo>
                  <a:pt x="12700" y="4724"/>
                </a:lnTo>
                <a:lnTo>
                  <a:pt x="12700" y="0"/>
                </a:lnTo>
                <a:lnTo>
                  <a:pt x="0" y="0"/>
                </a:lnTo>
                <a:lnTo>
                  <a:pt x="0" y="4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00655" y="4116476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700" y="10058"/>
                </a:moveTo>
                <a:lnTo>
                  <a:pt x="0" y="10058"/>
                </a:lnTo>
                <a:lnTo>
                  <a:pt x="0" y="0"/>
                </a:lnTo>
                <a:lnTo>
                  <a:pt x="12700" y="0"/>
                </a:lnTo>
                <a:lnTo>
                  <a:pt x="12700" y="100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30840" y="3333991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30840" y="3422891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30840" y="3511791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30840" y="3600691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30840" y="3689591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30840" y="3778491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30840" y="3867391"/>
            <a:ext cx="12700" cy="48260"/>
          </a:xfrm>
          <a:custGeom>
            <a:avLst/>
            <a:gdLst/>
            <a:ahLst/>
            <a:cxnLst/>
            <a:rect l="l" t="t" r="r" b="b"/>
            <a:pathLst>
              <a:path w="12700" h="48260">
                <a:moveTo>
                  <a:pt x="0" y="47764"/>
                </a:moveTo>
                <a:lnTo>
                  <a:pt x="12700" y="47764"/>
                </a:lnTo>
                <a:lnTo>
                  <a:pt x="12700" y="0"/>
                </a:lnTo>
                <a:lnTo>
                  <a:pt x="0" y="0"/>
                </a:lnTo>
                <a:lnTo>
                  <a:pt x="0" y="477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30840" y="4058411"/>
            <a:ext cx="12700" cy="38100"/>
          </a:xfrm>
          <a:custGeom>
            <a:avLst/>
            <a:gdLst/>
            <a:ahLst/>
            <a:cxnLst/>
            <a:rect l="l" t="t" r="r" b="b"/>
            <a:pathLst>
              <a:path w="12700" h="38100">
                <a:moveTo>
                  <a:pt x="0" y="37579"/>
                </a:moveTo>
                <a:lnTo>
                  <a:pt x="12700" y="37579"/>
                </a:lnTo>
                <a:lnTo>
                  <a:pt x="12700" y="0"/>
                </a:lnTo>
                <a:lnTo>
                  <a:pt x="0" y="0"/>
                </a:lnTo>
                <a:lnTo>
                  <a:pt x="0" y="375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30840" y="4134091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700" y="10058"/>
                </a:moveTo>
                <a:lnTo>
                  <a:pt x="0" y="10058"/>
                </a:lnTo>
                <a:lnTo>
                  <a:pt x="0" y="0"/>
                </a:lnTo>
                <a:lnTo>
                  <a:pt x="12700" y="0"/>
                </a:lnTo>
                <a:lnTo>
                  <a:pt x="12700" y="100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32451" y="3333991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32451" y="3422891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32451" y="3511791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32451" y="3600691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32451" y="3689591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832451" y="3778491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832451" y="3867391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832451" y="4076700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19291"/>
                </a:moveTo>
                <a:lnTo>
                  <a:pt x="12700" y="19291"/>
                </a:lnTo>
                <a:lnTo>
                  <a:pt x="12700" y="0"/>
                </a:lnTo>
                <a:lnTo>
                  <a:pt x="0" y="0"/>
                </a:lnTo>
                <a:lnTo>
                  <a:pt x="0" y="192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32451" y="4134091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700" y="10058"/>
                </a:moveTo>
                <a:lnTo>
                  <a:pt x="0" y="10058"/>
                </a:lnTo>
                <a:lnTo>
                  <a:pt x="0" y="0"/>
                </a:lnTo>
                <a:lnTo>
                  <a:pt x="12700" y="0"/>
                </a:lnTo>
                <a:lnTo>
                  <a:pt x="12700" y="100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00521" y="333842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000521" y="342732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00521" y="351622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000521" y="360512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000521" y="369402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00521" y="378292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000521" y="3871823"/>
            <a:ext cx="12700" cy="46990"/>
          </a:xfrm>
          <a:custGeom>
            <a:avLst/>
            <a:gdLst/>
            <a:ahLst/>
            <a:cxnLst/>
            <a:rect l="l" t="t" r="r" b="b"/>
            <a:pathLst>
              <a:path w="12700" h="46989">
                <a:moveTo>
                  <a:pt x="0" y="46380"/>
                </a:moveTo>
                <a:lnTo>
                  <a:pt x="12700" y="46380"/>
                </a:lnTo>
                <a:lnTo>
                  <a:pt x="12700" y="0"/>
                </a:lnTo>
                <a:lnTo>
                  <a:pt x="0" y="0"/>
                </a:lnTo>
                <a:lnTo>
                  <a:pt x="0" y="463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000521" y="4061459"/>
            <a:ext cx="12700" cy="39370"/>
          </a:xfrm>
          <a:custGeom>
            <a:avLst/>
            <a:gdLst/>
            <a:ahLst/>
            <a:cxnLst/>
            <a:rect l="l" t="t" r="r" b="b"/>
            <a:pathLst>
              <a:path w="12700" h="39370">
                <a:moveTo>
                  <a:pt x="0" y="38963"/>
                </a:moveTo>
                <a:lnTo>
                  <a:pt x="12700" y="38963"/>
                </a:lnTo>
                <a:lnTo>
                  <a:pt x="12700" y="0"/>
                </a:lnTo>
                <a:lnTo>
                  <a:pt x="0" y="0"/>
                </a:lnTo>
                <a:lnTo>
                  <a:pt x="0" y="389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000521" y="4138523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700" y="10058"/>
                </a:moveTo>
                <a:lnTo>
                  <a:pt x="0" y="10058"/>
                </a:lnTo>
                <a:lnTo>
                  <a:pt x="0" y="0"/>
                </a:lnTo>
                <a:lnTo>
                  <a:pt x="12700" y="0"/>
                </a:lnTo>
                <a:lnTo>
                  <a:pt x="12700" y="100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602740" y="33445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602740" y="34334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602740" y="35223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602740" y="36112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02740" y="37001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602740" y="37890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602740" y="3877906"/>
            <a:ext cx="12700" cy="45085"/>
          </a:xfrm>
          <a:custGeom>
            <a:avLst/>
            <a:gdLst/>
            <a:ahLst/>
            <a:cxnLst/>
            <a:rect l="l" t="t" r="r" b="b"/>
            <a:pathLst>
              <a:path w="12700" h="45085">
                <a:moveTo>
                  <a:pt x="0" y="44869"/>
                </a:moveTo>
                <a:lnTo>
                  <a:pt x="12700" y="44869"/>
                </a:lnTo>
                <a:lnTo>
                  <a:pt x="12700" y="0"/>
                </a:lnTo>
                <a:lnTo>
                  <a:pt x="0" y="0"/>
                </a:lnTo>
                <a:lnTo>
                  <a:pt x="0" y="448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02740" y="4076700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5">
                <a:moveTo>
                  <a:pt x="0" y="29806"/>
                </a:moveTo>
                <a:lnTo>
                  <a:pt x="12700" y="29806"/>
                </a:lnTo>
                <a:lnTo>
                  <a:pt x="12700" y="0"/>
                </a:lnTo>
                <a:lnTo>
                  <a:pt x="0" y="0"/>
                </a:lnTo>
                <a:lnTo>
                  <a:pt x="0" y="298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602740" y="4144606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700" y="10058"/>
                </a:moveTo>
                <a:lnTo>
                  <a:pt x="0" y="10058"/>
                </a:lnTo>
                <a:lnTo>
                  <a:pt x="0" y="0"/>
                </a:lnTo>
                <a:lnTo>
                  <a:pt x="12700" y="0"/>
                </a:lnTo>
                <a:lnTo>
                  <a:pt x="12700" y="100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511144" y="3352431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511144" y="3441331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511144" y="3530231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511144" y="3619131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511144" y="3708031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511144" y="3796931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9511144" y="3885831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5">
                <a:moveTo>
                  <a:pt x="0" y="29324"/>
                </a:moveTo>
                <a:lnTo>
                  <a:pt x="12700" y="29324"/>
                </a:lnTo>
                <a:lnTo>
                  <a:pt x="12700" y="0"/>
                </a:lnTo>
                <a:lnTo>
                  <a:pt x="0" y="0"/>
                </a:lnTo>
                <a:lnTo>
                  <a:pt x="0" y="293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511144" y="4069079"/>
            <a:ext cx="12700" cy="45720"/>
          </a:xfrm>
          <a:custGeom>
            <a:avLst/>
            <a:gdLst/>
            <a:ahLst/>
            <a:cxnLst/>
            <a:rect l="l" t="t" r="r" b="b"/>
            <a:pathLst>
              <a:path w="12700" h="45720">
                <a:moveTo>
                  <a:pt x="0" y="45351"/>
                </a:moveTo>
                <a:lnTo>
                  <a:pt x="12700" y="45351"/>
                </a:lnTo>
                <a:lnTo>
                  <a:pt x="12700" y="0"/>
                </a:lnTo>
                <a:lnTo>
                  <a:pt x="0" y="0"/>
                </a:lnTo>
                <a:lnTo>
                  <a:pt x="0" y="453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511144" y="4152531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700" y="10058"/>
                </a:moveTo>
                <a:lnTo>
                  <a:pt x="0" y="10058"/>
                </a:lnTo>
                <a:lnTo>
                  <a:pt x="0" y="0"/>
                </a:lnTo>
                <a:lnTo>
                  <a:pt x="12700" y="0"/>
                </a:lnTo>
                <a:lnTo>
                  <a:pt x="12700" y="100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791455" y="3922776"/>
            <a:ext cx="109855" cy="154305"/>
          </a:xfrm>
          <a:custGeom>
            <a:avLst/>
            <a:gdLst/>
            <a:ahLst/>
            <a:cxnLst/>
            <a:rect l="l" t="t" r="r" b="b"/>
            <a:pathLst>
              <a:path w="109854" h="154304">
                <a:moveTo>
                  <a:pt x="0" y="0"/>
                </a:moveTo>
                <a:lnTo>
                  <a:pt x="109727" y="0"/>
                </a:lnTo>
                <a:lnTo>
                  <a:pt x="109727" y="153924"/>
                </a:lnTo>
                <a:lnTo>
                  <a:pt x="0" y="1539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4796421" y="3899699"/>
            <a:ext cx="9144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15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982211" y="3915155"/>
            <a:ext cx="121920" cy="143510"/>
          </a:xfrm>
          <a:custGeom>
            <a:avLst/>
            <a:gdLst/>
            <a:ahLst/>
            <a:cxnLst/>
            <a:rect l="l" t="t" r="r" b="b"/>
            <a:pathLst>
              <a:path w="121920" h="143510">
                <a:moveTo>
                  <a:pt x="0" y="0"/>
                </a:moveTo>
                <a:lnTo>
                  <a:pt x="121920" y="0"/>
                </a:lnTo>
                <a:lnTo>
                  <a:pt x="121920" y="143255"/>
                </a:lnTo>
                <a:lnTo>
                  <a:pt x="0" y="1432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3991749" y="3892664"/>
            <a:ext cx="9144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15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304032" y="3924300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10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853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3254514" y="3901947"/>
            <a:ext cx="9144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1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954267" y="3918203"/>
            <a:ext cx="121920" cy="143510"/>
          </a:xfrm>
          <a:custGeom>
            <a:avLst/>
            <a:gdLst/>
            <a:ahLst/>
            <a:cxnLst/>
            <a:rect l="l" t="t" r="r" b="b"/>
            <a:pathLst>
              <a:path w="121920" h="143510">
                <a:moveTo>
                  <a:pt x="0" y="0"/>
                </a:moveTo>
                <a:lnTo>
                  <a:pt x="121920" y="0"/>
                </a:lnTo>
                <a:lnTo>
                  <a:pt x="121920" y="143255"/>
                </a:lnTo>
                <a:lnTo>
                  <a:pt x="0" y="1432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5963729" y="3895750"/>
            <a:ext cx="9144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15"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554468" y="3922776"/>
            <a:ext cx="109855" cy="154305"/>
          </a:xfrm>
          <a:custGeom>
            <a:avLst/>
            <a:gdLst/>
            <a:ahLst/>
            <a:cxnLst/>
            <a:rect l="l" t="t" r="r" b="b"/>
            <a:pathLst>
              <a:path w="109854" h="154304">
                <a:moveTo>
                  <a:pt x="0" y="0"/>
                </a:moveTo>
                <a:lnTo>
                  <a:pt x="109727" y="0"/>
                </a:lnTo>
                <a:lnTo>
                  <a:pt x="109727" y="153924"/>
                </a:lnTo>
                <a:lnTo>
                  <a:pt x="0" y="1539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7559014" y="3899699"/>
            <a:ext cx="9144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15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478886" y="3891978"/>
            <a:ext cx="9144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15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460866" y="3896398"/>
            <a:ext cx="9144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15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494114" y="3527793"/>
            <a:ext cx="802005" cy="76200"/>
          </a:xfrm>
          <a:custGeom>
            <a:avLst/>
            <a:gdLst/>
            <a:ahLst/>
            <a:cxnLst/>
            <a:rect l="l" t="t" r="r" b="b"/>
            <a:pathLst>
              <a:path w="802004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89"/>
                </a:lnTo>
                <a:lnTo>
                  <a:pt x="57150" y="34289"/>
                </a:lnTo>
                <a:lnTo>
                  <a:pt x="57150" y="41910"/>
                </a:lnTo>
                <a:lnTo>
                  <a:pt x="76200" y="41910"/>
                </a:lnTo>
                <a:lnTo>
                  <a:pt x="76200" y="76200"/>
                </a:lnTo>
                <a:close/>
              </a:path>
              <a:path w="802004" h="76200">
                <a:moveTo>
                  <a:pt x="725627" y="76200"/>
                </a:moveTo>
                <a:lnTo>
                  <a:pt x="725627" y="0"/>
                </a:lnTo>
                <a:lnTo>
                  <a:pt x="794207" y="34289"/>
                </a:lnTo>
                <a:lnTo>
                  <a:pt x="744677" y="34289"/>
                </a:lnTo>
                <a:lnTo>
                  <a:pt x="744677" y="41910"/>
                </a:lnTo>
                <a:lnTo>
                  <a:pt x="794207" y="41910"/>
                </a:lnTo>
                <a:lnTo>
                  <a:pt x="725627" y="76200"/>
                </a:lnTo>
                <a:close/>
              </a:path>
              <a:path w="802004" h="76200">
                <a:moveTo>
                  <a:pt x="76200" y="41910"/>
                </a:moveTo>
                <a:lnTo>
                  <a:pt x="57150" y="41910"/>
                </a:lnTo>
                <a:lnTo>
                  <a:pt x="57150" y="34289"/>
                </a:lnTo>
                <a:lnTo>
                  <a:pt x="76200" y="34289"/>
                </a:lnTo>
                <a:lnTo>
                  <a:pt x="76200" y="41910"/>
                </a:lnTo>
                <a:close/>
              </a:path>
              <a:path w="802004" h="76200">
                <a:moveTo>
                  <a:pt x="725627" y="41910"/>
                </a:moveTo>
                <a:lnTo>
                  <a:pt x="76200" y="41910"/>
                </a:lnTo>
                <a:lnTo>
                  <a:pt x="76200" y="34289"/>
                </a:lnTo>
                <a:lnTo>
                  <a:pt x="725627" y="34289"/>
                </a:lnTo>
                <a:lnTo>
                  <a:pt x="725627" y="41910"/>
                </a:lnTo>
                <a:close/>
              </a:path>
              <a:path w="802004" h="76200">
                <a:moveTo>
                  <a:pt x="794207" y="41910"/>
                </a:moveTo>
                <a:lnTo>
                  <a:pt x="744677" y="41910"/>
                </a:lnTo>
                <a:lnTo>
                  <a:pt x="744677" y="34289"/>
                </a:lnTo>
                <a:lnTo>
                  <a:pt x="794207" y="34289"/>
                </a:lnTo>
                <a:lnTo>
                  <a:pt x="801827" y="38100"/>
                </a:lnTo>
                <a:lnTo>
                  <a:pt x="794207" y="41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288817" y="3527793"/>
            <a:ext cx="748665" cy="76200"/>
          </a:xfrm>
          <a:custGeom>
            <a:avLst/>
            <a:gdLst/>
            <a:ahLst/>
            <a:cxnLst/>
            <a:rect l="l" t="t" r="r" b="b"/>
            <a:pathLst>
              <a:path w="748664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89"/>
                </a:lnTo>
                <a:lnTo>
                  <a:pt x="57150" y="34289"/>
                </a:lnTo>
                <a:lnTo>
                  <a:pt x="57150" y="41910"/>
                </a:lnTo>
                <a:lnTo>
                  <a:pt x="76200" y="41910"/>
                </a:lnTo>
                <a:lnTo>
                  <a:pt x="76200" y="76200"/>
                </a:lnTo>
                <a:close/>
              </a:path>
              <a:path w="748664" h="76200">
                <a:moveTo>
                  <a:pt x="672172" y="76200"/>
                </a:moveTo>
                <a:lnTo>
                  <a:pt x="672172" y="0"/>
                </a:lnTo>
                <a:lnTo>
                  <a:pt x="740752" y="34289"/>
                </a:lnTo>
                <a:lnTo>
                  <a:pt x="691222" y="34289"/>
                </a:lnTo>
                <a:lnTo>
                  <a:pt x="691222" y="41910"/>
                </a:lnTo>
                <a:lnTo>
                  <a:pt x="740752" y="41910"/>
                </a:lnTo>
                <a:lnTo>
                  <a:pt x="672172" y="76200"/>
                </a:lnTo>
                <a:close/>
              </a:path>
              <a:path w="748664" h="76200">
                <a:moveTo>
                  <a:pt x="76200" y="41910"/>
                </a:moveTo>
                <a:lnTo>
                  <a:pt x="57150" y="41910"/>
                </a:lnTo>
                <a:lnTo>
                  <a:pt x="57150" y="34289"/>
                </a:lnTo>
                <a:lnTo>
                  <a:pt x="76200" y="34289"/>
                </a:lnTo>
                <a:lnTo>
                  <a:pt x="76200" y="41910"/>
                </a:lnTo>
                <a:close/>
              </a:path>
              <a:path w="748664" h="76200">
                <a:moveTo>
                  <a:pt x="672172" y="41910"/>
                </a:moveTo>
                <a:lnTo>
                  <a:pt x="76200" y="41910"/>
                </a:lnTo>
                <a:lnTo>
                  <a:pt x="76200" y="34289"/>
                </a:lnTo>
                <a:lnTo>
                  <a:pt x="672172" y="34289"/>
                </a:lnTo>
                <a:lnTo>
                  <a:pt x="672172" y="41910"/>
                </a:lnTo>
                <a:close/>
              </a:path>
              <a:path w="748664" h="76200">
                <a:moveTo>
                  <a:pt x="740752" y="41910"/>
                </a:moveTo>
                <a:lnTo>
                  <a:pt x="691222" y="41910"/>
                </a:lnTo>
                <a:lnTo>
                  <a:pt x="691222" y="34289"/>
                </a:lnTo>
                <a:lnTo>
                  <a:pt x="740752" y="34289"/>
                </a:lnTo>
                <a:lnTo>
                  <a:pt x="748372" y="38100"/>
                </a:lnTo>
                <a:lnTo>
                  <a:pt x="740752" y="41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043730" y="3525951"/>
            <a:ext cx="788670" cy="78105"/>
          </a:xfrm>
          <a:custGeom>
            <a:avLst/>
            <a:gdLst/>
            <a:ahLst/>
            <a:cxnLst/>
            <a:rect l="l" t="t" r="r" b="b"/>
            <a:pathLst>
              <a:path w="788670" h="78104">
                <a:moveTo>
                  <a:pt x="76098" y="76200"/>
                </a:moveTo>
                <a:lnTo>
                  <a:pt x="0" y="37909"/>
                </a:lnTo>
                <a:lnTo>
                  <a:pt x="76288" y="0"/>
                </a:lnTo>
                <a:lnTo>
                  <a:pt x="76203" y="34251"/>
                </a:lnTo>
                <a:lnTo>
                  <a:pt x="57150" y="34251"/>
                </a:lnTo>
                <a:lnTo>
                  <a:pt x="57137" y="41871"/>
                </a:lnTo>
                <a:lnTo>
                  <a:pt x="76184" y="41920"/>
                </a:lnTo>
                <a:lnTo>
                  <a:pt x="76098" y="76200"/>
                </a:lnTo>
                <a:close/>
              </a:path>
              <a:path w="788670" h="78104">
                <a:moveTo>
                  <a:pt x="781254" y="43599"/>
                </a:moveTo>
                <a:lnTo>
                  <a:pt x="731456" y="43599"/>
                </a:lnTo>
                <a:lnTo>
                  <a:pt x="731481" y="35979"/>
                </a:lnTo>
                <a:lnTo>
                  <a:pt x="712429" y="35930"/>
                </a:lnTo>
                <a:lnTo>
                  <a:pt x="712520" y="1638"/>
                </a:lnTo>
                <a:lnTo>
                  <a:pt x="788619" y="39941"/>
                </a:lnTo>
                <a:lnTo>
                  <a:pt x="781254" y="43599"/>
                </a:lnTo>
                <a:close/>
              </a:path>
              <a:path w="788670" h="78104">
                <a:moveTo>
                  <a:pt x="76184" y="41920"/>
                </a:moveTo>
                <a:lnTo>
                  <a:pt x="57137" y="41871"/>
                </a:lnTo>
                <a:lnTo>
                  <a:pt x="57150" y="34251"/>
                </a:lnTo>
                <a:lnTo>
                  <a:pt x="76203" y="34300"/>
                </a:lnTo>
                <a:lnTo>
                  <a:pt x="76184" y="41920"/>
                </a:lnTo>
                <a:close/>
              </a:path>
              <a:path w="788670" h="78104">
                <a:moveTo>
                  <a:pt x="76203" y="34300"/>
                </a:moveTo>
                <a:lnTo>
                  <a:pt x="57150" y="34251"/>
                </a:lnTo>
                <a:lnTo>
                  <a:pt x="76203" y="34251"/>
                </a:lnTo>
                <a:close/>
              </a:path>
              <a:path w="788670" h="78104">
                <a:moveTo>
                  <a:pt x="712409" y="43550"/>
                </a:moveTo>
                <a:lnTo>
                  <a:pt x="76184" y="41920"/>
                </a:lnTo>
                <a:lnTo>
                  <a:pt x="76203" y="34300"/>
                </a:lnTo>
                <a:lnTo>
                  <a:pt x="712429" y="35930"/>
                </a:lnTo>
                <a:lnTo>
                  <a:pt x="712409" y="43550"/>
                </a:lnTo>
                <a:close/>
              </a:path>
              <a:path w="788670" h="78104">
                <a:moveTo>
                  <a:pt x="731456" y="43599"/>
                </a:moveTo>
                <a:lnTo>
                  <a:pt x="712409" y="43550"/>
                </a:lnTo>
                <a:lnTo>
                  <a:pt x="712429" y="35930"/>
                </a:lnTo>
                <a:lnTo>
                  <a:pt x="731481" y="35979"/>
                </a:lnTo>
                <a:lnTo>
                  <a:pt x="731456" y="43599"/>
                </a:lnTo>
                <a:close/>
              </a:path>
              <a:path w="788670" h="78104">
                <a:moveTo>
                  <a:pt x="712317" y="77838"/>
                </a:moveTo>
                <a:lnTo>
                  <a:pt x="712409" y="43550"/>
                </a:lnTo>
                <a:lnTo>
                  <a:pt x="781254" y="43599"/>
                </a:lnTo>
                <a:lnTo>
                  <a:pt x="712317" y="77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838801" y="3525761"/>
            <a:ext cx="1168400" cy="76200"/>
          </a:xfrm>
          <a:custGeom>
            <a:avLst/>
            <a:gdLst/>
            <a:ahLst/>
            <a:cxnLst/>
            <a:rect l="l" t="t" r="r" b="b"/>
            <a:pathLst>
              <a:path w="11684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89"/>
                </a:lnTo>
                <a:lnTo>
                  <a:pt x="57150" y="34289"/>
                </a:lnTo>
                <a:lnTo>
                  <a:pt x="57150" y="41909"/>
                </a:lnTo>
                <a:lnTo>
                  <a:pt x="76200" y="41909"/>
                </a:lnTo>
                <a:lnTo>
                  <a:pt x="76200" y="76200"/>
                </a:lnTo>
                <a:close/>
              </a:path>
              <a:path w="1168400" h="76200">
                <a:moveTo>
                  <a:pt x="1091869" y="76200"/>
                </a:moveTo>
                <a:lnTo>
                  <a:pt x="1091869" y="0"/>
                </a:lnTo>
                <a:lnTo>
                  <a:pt x="1160449" y="34289"/>
                </a:lnTo>
                <a:lnTo>
                  <a:pt x="1110919" y="34289"/>
                </a:lnTo>
                <a:lnTo>
                  <a:pt x="1110919" y="41909"/>
                </a:lnTo>
                <a:lnTo>
                  <a:pt x="1160449" y="41909"/>
                </a:lnTo>
                <a:lnTo>
                  <a:pt x="1091869" y="76200"/>
                </a:lnTo>
                <a:close/>
              </a:path>
              <a:path w="1168400" h="76200">
                <a:moveTo>
                  <a:pt x="76200" y="41909"/>
                </a:moveTo>
                <a:lnTo>
                  <a:pt x="57150" y="41909"/>
                </a:lnTo>
                <a:lnTo>
                  <a:pt x="57150" y="34289"/>
                </a:lnTo>
                <a:lnTo>
                  <a:pt x="76200" y="34289"/>
                </a:lnTo>
                <a:lnTo>
                  <a:pt x="76200" y="41909"/>
                </a:lnTo>
                <a:close/>
              </a:path>
              <a:path w="1168400" h="76200">
                <a:moveTo>
                  <a:pt x="1091869" y="41909"/>
                </a:moveTo>
                <a:lnTo>
                  <a:pt x="76200" y="41909"/>
                </a:lnTo>
                <a:lnTo>
                  <a:pt x="76200" y="34289"/>
                </a:lnTo>
                <a:lnTo>
                  <a:pt x="1091869" y="34289"/>
                </a:lnTo>
                <a:lnTo>
                  <a:pt x="1091869" y="41909"/>
                </a:lnTo>
                <a:close/>
              </a:path>
              <a:path w="1168400" h="76200">
                <a:moveTo>
                  <a:pt x="1160449" y="41909"/>
                </a:moveTo>
                <a:lnTo>
                  <a:pt x="1110919" y="41909"/>
                </a:lnTo>
                <a:lnTo>
                  <a:pt x="1110919" y="34289"/>
                </a:lnTo>
                <a:lnTo>
                  <a:pt x="1160449" y="34289"/>
                </a:lnTo>
                <a:lnTo>
                  <a:pt x="1168069" y="38100"/>
                </a:lnTo>
                <a:lnTo>
                  <a:pt x="1160449" y="41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006871" y="3525761"/>
            <a:ext cx="1602740" cy="76200"/>
          </a:xfrm>
          <a:custGeom>
            <a:avLst/>
            <a:gdLst/>
            <a:ahLst/>
            <a:cxnLst/>
            <a:rect l="l" t="t" r="r" b="b"/>
            <a:pathLst>
              <a:path w="160274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89"/>
                </a:lnTo>
                <a:lnTo>
                  <a:pt x="57150" y="34289"/>
                </a:lnTo>
                <a:lnTo>
                  <a:pt x="57150" y="41909"/>
                </a:lnTo>
                <a:lnTo>
                  <a:pt x="76200" y="41909"/>
                </a:lnTo>
                <a:lnTo>
                  <a:pt x="76200" y="76200"/>
                </a:lnTo>
                <a:close/>
              </a:path>
              <a:path w="1602740" h="76200">
                <a:moveTo>
                  <a:pt x="1526019" y="76200"/>
                </a:moveTo>
                <a:lnTo>
                  <a:pt x="1526019" y="0"/>
                </a:lnTo>
                <a:lnTo>
                  <a:pt x="1594599" y="34289"/>
                </a:lnTo>
                <a:lnTo>
                  <a:pt x="1545069" y="34289"/>
                </a:lnTo>
                <a:lnTo>
                  <a:pt x="1545069" y="41909"/>
                </a:lnTo>
                <a:lnTo>
                  <a:pt x="1594599" y="41909"/>
                </a:lnTo>
                <a:lnTo>
                  <a:pt x="1526019" y="76200"/>
                </a:lnTo>
                <a:close/>
              </a:path>
              <a:path w="1602740" h="76200">
                <a:moveTo>
                  <a:pt x="76200" y="41909"/>
                </a:moveTo>
                <a:lnTo>
                  <a:pt x="57150" y="41909"/>
                </a:lnTo>
                <a:lnTo>
                  <a:pt x="57150" y="34289"/>
                </a:lnTo>
                <a:lnTo>
                  <a:pt x="76200" y="34289"/>
                </a:lnTo>
                <a:lnTo>
                  <a:pt x="76200" y="41909"/>
                </a:lnTo>
                <a:close/>
              </a:path>
              <a:path w="1602740" h="76200">
                <a:moveTo>
                  <a:pt x="1526019" y="41909"/>
                </a:moveTo>
                <a:lnTo>
                  <a:pt x="76200" y="41909"/>
                </a:lnTo>
                <a:lnTo>
                  <a:pt x="76200" y="34289"/>
                </a:lnTo>
                <a:lnTo>
                  <a:pt x="1526019" y="34289"/>
                </a:lnTo>
                <a:lnTo>
                  <a:pt x="1526019" y="41909"/>
                </a:lnTo>
                <a:close/>
              </a:path>
              <a:path w="1602740" h="76200">
                <a:moveTo>
                  <a:pt x="1594599" y="41909"/>
                </a:moveTo>
                <a:lnTo>
                  <a:pt x="1545069" y="41909"/>
                </a:lnTo>
                <a:lnTo>
                  <a:pt x="1545069" y="34289"/>
                </a:lnTo>
                <a:lnTo>
                  <a:pt x="1594599" y="34289"/>
                </a:lnTo>
                <a:lnTo>
                  <a:pt x="1602219" y="38100"/>
                </a:lnTo>
                <a:lnTo>
                  <a:pt x="1594599" y="41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609090" y="3525761"/>
            <a:ext cx="1908810" cy="76200"/>
          </a:xfrm>
          <a:custGeom>
            <a:avLst/>
            <a:gdLst/>
            <a:ahLst/>
            <a:cxnLst/>
            <a:rect l="l" t="t" r="r" b="b"/>
            <a:pathLst>
              <a:path w="1908809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4289"/>
                </a:lnTo>
                <a:lnTo>
                  <a:pt x="57150" y="34289"/>
                </a:lnTo>
                <a:lnTo>
                  <a:pt x="57150" y="41909"/>
                </a:lnTo>
                <a:lnTo>
                  <a:pt x="76200" y="41909"/>
                </a:lnTo>
                <a:lnTo>
                  <a:pt x="76200" y="76200"/>
                </a:lnTo>
                <a:close/>
              </a:path>
              <a:path w="1908809" h="76200">
                <a:moveTo>
                  <a:pt x="1832203" y="76200"/>
                </a:moveTo>
                <a:lnTo>
                  <a:pt x="1832203" y="0"/>
                </a:lnTo>
                <a:lnTo>
                  <a:pt x="1900783" y="34289"/>
                </a:lnTo>
                <a:lnTo>
                  <a:pt x="1851253" y="34289"/>
                </a:lnTo>
                <a:lnTo>
                  <a:pt x="1851253" y="41909"/>
                </a:lnTo>
                <a:lnTo>
                  <a:pt x="1900783" y="41909"/>
                </a:lnTo>
                <a:lnTo>
                  <a:pt x="1832203" y="76200"/>
                </a:lnTo>
                <a:close/>
              </a:path>
              <a:path w="1908809" h="76200">
                <a:moveTo>
                  <a:pt x="76200" y="41909"/>
                </a:moveTo>
                <a:lnTo>
                  <a:pt x="57150" y="41909"/>
                </a:lnTo>
                <a:lnTo>
                  <a:pt x="57150" y="34289"/>
                </a:lnTo>
                <a:lnTo>
                  <a:pt x="76200" y="34289"/>
                </a:lnTo>
                <a:lnTo>
                  <a:pt x="76200" y="41909"/>
                </a:lnTo>
                <a:close/>
              </a:path>
              <a:path w="1908809" h="76200">
                <a:moveTo>
                  <a:pt x="1832203" y="41909"/>
                </a:moveTo>
                <a:lnTo>
                  <a:pt x="76200" y="41909"/>
                </a:lnTo>
                <a:lnTo>
                  <a:pt x="76200" y="34289"/>
                </a:lnTo>
                <a:lnTo>
                  <a:pt x="1832203" y="34289"/>
                </a:lnTo>
                <a:lnTo>
                  <a:pt x="1832203" y="41909"/>
                </a:lnTo>
                <a:close/>
              </a:path>
              <a:path w="1908809" h="76200">
                <a:moveTo>
                  <a:pt x="1900783" y="41909"/>
                </a:moveTo>
                <a:lnTo>
                  <a:pt x="1851253" y="41909"/>
                </a:lnTo>
                <a:lnTo>
                  <a:pt x="1851253" y="34289"/>
                </a:lnTo>
                <a:lnTo>
                  <a:pt x="1900783" y="34289"/>
                </a:lnTo>
                <a:lnTo>
                  <a:pt x="1908403" y="38100"/>
                </a:lnTo>
                <a:lnTo>
                  <a:pt x="1900783" y="41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2753626" y="3298240"/>
            <a:ext cx="32131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10">
                <a:latin typeface="Symbol"/>
                <a:cs typeface="Symbol"/>
              </a:rPr>
              <a:t></a:t>
            </a:r>
            <a:r>
              <a:rPr dirty="0" sz="1550" spc="25" i="1">
                <a:latin typeface="Book Antiqua"/>
                <a:cs typeface="Book Antiqua"/>
              </a:rPr>
              <a:t>x</a:t>
            </a:r>
            <a:r>
              <a:rPr dirty="0" baseline="-24691" sz="1350" spc="7">
                <a:latin typeface="Times New Roman"/>
                <a:cs typeface="Times New Roman"/>
              </a:rPr>
              <a:t>1</a:t>
            </a:r>
            <a:endParaRPr baseline="-24691" sz="13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499739" y="3292170"/>
            <a:ext cx="33274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00">
                <a:latin typeface="Symbol"/>
                <a:cs typeface="Symbol"/>
              </a:rPr>
              <a:t></a:t>
            </a:r>
            <a:r>
              <a:rPr dirty="0" sz="1550" spc="130" i="1">
                <a:latin typeface="Book Antiqua"/>
                <a:cs typeface="Book Antiqua"/>
              </a:rPr>
              <a:t>x</a:t>
            </a:r>
            <a:r>
              <a:rPr dirty="0" baseline="-24691" sz="1350" spc="7">
                <a:latin typeface="Times New Roman"/>
                <a:cs typeface="Times New Roman"/>
              </a:rPr>
              <a:t>2</a:t>
            </a:r>
            <a:endParaRPr baseline="-24691" sz="13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283570" y="3330409"/>
            <a:ext cx="31877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100">
                <a:latin typeface="Symbol"/>
                <a:cs typeface="Symbol"/>
              </a:rPr>
              <a:t></a:t>
            </a:r>
            <a:r>
              <a:rPr dirty="0" sz="1500" spc="95" i="1">
                <a:latin typeface="Book Antiqua"/>
                <a:cs typeface="Book Antiqua"/>
              </a:rPr>
              <a:t>x</a:t>
            </a:r>
            <a:r>
              <a:rPr dirty="0" baseline="-26143" sz="1275" spc="7">
                <a:latin typeface="Times New Roman"/>
                <a:cs typeface="Times New Roman"/>
              </a:rPr>
              <a:t>3</a:t>
            </a:r>
            <a:endParaRPr baseline="-26143" sz="1275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191429" y="3312096"/>
            <a:ext cx="33274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00">
                <a:latin typeface="Symbol"/>
                <a:cs typeface="Symbol"/>
              </a:rPr>
              <a:t></a:t>
            </a:r>
            <a:r>
              <a:rPr dirty="0" sz="1550" spc="130" i="1">
                <a:latin typeface="Book Antiqua"/>
                <a:cs typeface="Book Antiqua"/>
              </a:rPr>
              <a:t>x</a:t>
            </a:r>
            <a:r>
              <a:rPr dirty="0" baseline="-24691" sz="1350" spc="7">
                <a:latin typeface="Times New Roman"/>
                <a:cs typeface="Times New Roman"/>
              </a:rPr>
              <a:t>4</a:t>
            </a:r>
            <a:endParaRPr baseline="-24691" sz="13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683323" y="3287953"/>
            <a:ext cx="33782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05">
                <a:latin typeface="Symbol"/>
                <a:cs typeface="Symbol"/>
              </a:rPr>
              <a:t></a:t>
            </a:r>
            <a:r>
              <a:rPr dirty="0" sz="1600" spc="100" i="1">
                <a:latin typeface="Book Antiqua"/>
                <a:cs typeface="Book Antiqua"/>
              </a:rPr>
              <a:t>x</a:t>
            </a:r>
            <a:r>
              <a:rPr dirty="0" baseline="-24691" sz="1350" spc="22">
                <a:latin typeface="Times New Roman"/>
                <a:cs typeface="Times New Roman"/>
              </a:rPr>
              <a:t>5</a:t>
            </a:r>
            <a:endParaRPr baseline="-24691" sz="13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363775" y="3287953"/>
            <a:ext cx="34036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05">
                <a:latin typeface="Symbol"/>
                <a:cs typeface="Symbol"/>
              </a:rPr>
              <a:t></a:t>
            </a:r>
            <a:r>
              <a:rPr dirty="0" sz="1600" spc="120" i="1">
                <a:latin typeface="Book Antiqua"/>
                <a:cs typeface="Book Antiqua"/>
              </a:rPr>
              <a:t>x</a:t>
            </a:r>
            <a:r>
              <a:rPr dirty="0" baseline="-24691" sz="1350" spc="22">
                <a:latin typeface="Times New Roman"/>
                <a:cs typeface="Times New Roman"/>
              </a:rPr>
              <a:t>6</a:t>
            </a:r>
            <a:endParaRPr baseline="-24691" sz="135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688653" y="4166158"/>
            <a:ext cx="1149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i="1">
                <a:latin typeface="Times New Roman"/>
                <a:cs typeface="Times New Roman"/>
              </a:rPr>
              <a:t>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114836" y="4171327"/>
            <a:ext cx="12065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25" i="1"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205236" y="4167885"/>
            <a:ext cx="113664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20" i="1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490124" y="4178782"/>
            <a:ext cx="106045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20" i="1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435953" y="4178782"/>
            <a:ext cx="106045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20" i="1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173377" y="4174401"/>
            <a:ext cx="106045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20" i="1">
                <a:latin typeface="Times New Roman"/>
                <a:cs typeface="Times New Roman"/>
              </a:rPr>
              <a:t>F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title"/>
          </p:nvPr>
        </p:nvSpPr>
        <p:spPr>
          <a:xfrm>
            <a:off x="4753597" y="1681213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latin typeface="黑体"/>
                <a:cs typeface="黑体"/>
              </a:rPr>
              <a:t>测量瞬时速度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235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673095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87121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338" y="1844852"/>
            <a:ext cx="543687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1370" algn="l"/>
              </a:tabLst>
            </a:pPr>
            <a:r>
              <a:rPr dirty="0" sz="2800"/>
              <a:t>表</a:t>
            </a:r>
            <a:r>
              <a:rPr dirty="0" sz="2800" spc="-5"/>
              <a:t>2</a:t>
            </a:r>
            <a:r>
              <a:rPr dirty="0" sz="2800"/>
              <a:t>	</a:t>
            </a:r>
            <a:r>
              <a:rPr dirty="0" sz="2800"/>
              <a:t>手拉纸带各计数点的瞬时速</a:t>
            </a:r>
            <a:r>
              <a:rPr dirty="0" sz="2800" spc="-5"/>
              <a:t>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51964" y="2866072"/>
          <a:ext cx="7343775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740"/>
                <a:gridCol w="909320"/>
                <a:gridCol w="854710"/>
                <a:gridCol w="868679"/>
                <a:gridCol w="923289"/>
                <a:gridCol w="854710"/>
                <a:gridCol w="842010"/>
                <a:gridCol w="850264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位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置</a:t>
                      </a:r>
                      <a:endParaRPr sz="1800">
                        <a:latin typeface="华文楷体"/>
                        <a:cs typeface="华文楷体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0.0342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0.0731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0.1149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0.1602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0.2096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0.2583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∆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0.0342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0.0389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0.0418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0.0453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0.0494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0.0487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∆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1800" spc="-5" i="1">
                          <a:latin typeface="Book Antiqua"/>
                          <a:cs typeface="Book Antiqua"/>
                        </a:rPr>
                        <a:t>v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·</a:t>
                      </a:r>
                      <a:r>
                        <a:rPr dirty="0" sz="18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baseline="21739" sz="1725">
                          <a:latin typeface="Times New Roman"/>
                          <a:cs typeface="Times New Roman"/>
                        </a:rPr>
                        <a:t>-1</a:t>
                      </a:r>
                      <a:r>
                        <a:rPr dirty="0" sz="1800">
                          <a:latin typeface="宋体"/>
                          <a:cs typeface="宋体"/>
                        </a:rPr>
                        <a:t>）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0.57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0.65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0.76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0.82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0.82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437" y="1684058"/>
            <a:ext cx="2692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latin typeface="黑体"/>
                <a:cs typeface="黑体"/>
              </a:rPr>
              <a:t>速度—时间图像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03932" y="2718816"/>
            <a:ext cx="3230880" cy="2898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09132" y="2679192"/>
            <a:ext cx="3283597" cy="2930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35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73095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7121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1036" y="972311"/>
            <a:ext cx="9480804" cy="5366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1</a:t>
            </a:r>
            <a:r>
              <a:rPr dirty="0"/>
              <a:t>、极限的应用</a:t>
            </a:r>
            <a:r>
              <a:rPr dirty="0" spc="5"/>
              <a:t>：</a:t>
            </a:r>
          </a:p>
          <a:p>
            <a:pPr marL="782320">
              <a:lnSpc>
                <a:spcPct val="100000"/>
              </a:lnSpc>
            </a:pPr>
            <a:r>
              <a:rPr dirty="0"/>
              <a:t>由平均速度到瞬时速</a:t>
            </a:r>
            <a:r>
              <a:rPr dirty="0" spc="5"/>
              <a:t>度</a:t>
            </a:r>
          </a:p>
          <a:p>
            <a:pPr marL="172720">
              <a:lnSpc>
                <a:spcPct val="100000"/>
              </a:lnSpc>
            </a:pPr>
            <a:r>
              <a:rPr dirty="0" spc="-5"/>
              <a:t>2</a:t>
            </a:r>
            <a:r>
              <a:rPr dirty="0"/>
              <a:t>、利用图像描述物理过程</a:t>
            </a:r>
            <a:r>
              <a:rPr dirty="0" spc="5"/>
              <a:t>：</a:t>
            </a:r>
          </a:p>
          <a:p>
            <a:pPr marL="782320">
              <a:lnSpc>
                <a:spcPts val="3815"/>
              </a:lnSpc>
              <a:spcBef>
                <a:spcPts val="50"/>
              </a:spcBef>
            </a:pPr>
            <a:r>
              <a:rPr dirty="0" spc="-5" i="1">
                <a:latin typeface="Times New Roman"/>
                <a:cs typeface="Times New Roman"/>
              </a:rPr>
              <a:t>x</a:t>
            </a:r>
            <a:r>
              <a:rPr dirty="0" spc="-5" i="0">
                <a:latin typeface="Times New Roman"/>
                <a:cs typeface="Times New Roman"/>
              </a:rPr>
              <a:t>-</a:t>
            </a:r>
            <a:r>
              <a:rPr dirty="0" spc="-5" i="1">
                <a:latin typeface="Times New Roman"/>
                <a:cs typeface="Times New Roman"/>
              </a:rPr>
              <a:t>t</a:t>
            </a:r>
            <a:r>
              <a:rPr dirty="0"/>
              <a:t>图像中的平均速度与瞬时速</a:t>
            </a:r>
            <a:r>
              <a:rPr dirty="0" spc="5"/>
              <a:t>度</a:t>
            </a:r>
          </a:p>
          <a:p>
            <a:pPr marL="172720">
              <a:lnSpc>
                <a:spcPts val="3815"/>
              </a:lnSpc>
            </a:pPr>
            <a:r>
              <a:rPr dirty="0" spc="-5"/>
              <a:t>3</a:t>
            </a:r>
            <a:r>
              <a:rPr dirty="0"/>
              <a:t>、利用实验研究物理过程</a:t>
            </a:r>
            <a:r>
              <a:rPr dirty="0" spc="5"/>
              <a:t>：</a:t>
            </a:r>
          </a:p>
          <a:p>
            <a:pPr marL="782320">
              <a:lnSpc>
                <a:spcPct val="100000"/>
              </a:lnSpc>
              <a:spcBef>
                <a:spcPts val="100"/>
              </a:spcBef>
            </a:pPr>
            <a:r>
              <a:rPr dirty="0"/>
              <a:t>测量平均速度与瞬时速度，并描绘</a:t>
            </a:r>
            <a:r>
              <a:rPr dirty="0" spc="-5" i="1">
                <a:latin typeface="Book Antiqua"/>
                <a:cs typeface="Book Antiqua"/>
              </a:rPr>
              <a:t>v</a:t>
            </a:r>
            <a:r>
              <a:rPr dirty="0" spc="-5"/>
              <a:t>-</a:t>
            </a:r>
            <a:r>
              <a:rPr dirty="0" spc="-5" i="1">
                <a:latin typeface="Times New Roman"/>
                <a:cs typeface="Times New Roman"/>
              </a:rPr>
              <a:t>t</a:t>
            </a:r>
            <a:r>
              <a:rPr dirty="0"/>
              <a:t>图</a:t>
            </a:r>
            <a:r>
              <a:rPr dirty="0" spc="5"/>
              <a:t>像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0937" y="1684058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latin typeface="黑体"/>
                <a:cs typeface="黑体"/>
              </a:rPr>
              <a:t>课堂小结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5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73095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7121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4577" y="2927438"/>
            <a:ext cx="2726690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39570" algn="l"/>
              </a:tabLst>
            </a:pPr>
            <a:r>
              <a:rPr dirty="0" sz="3200" b="1">
                <a:latin typeface="华文楷体"/>
                <a:cs typeface="华文楷体"/>
              </a:rPr>
              <a:t>刘翔：	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13.27s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b="1">
                <a:latin typeface="华文楷体"/>
                <a:cs typeface="华文楷体"/>
              </a:rPr>
              <a:t>罗伯斯：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13.14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5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73095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7121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48262" y="1683258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latin typeface="黑体"/>
                <a:cs typeface="黑体"/>
              </a:rPr>
              <a:t>比比谁更快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287" y="1621536"/>
            <a:ext cx="7327392" cy="4148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287" y="1621536"/>
            <a:ext cx="7327392" cy="4137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287" y="1621536"/>
            <a:ext cx="7327392" cy="4148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5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73095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7121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48262" y="1683258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latin typeface="黑体"/>
                <a:cs typeface="黑体"/>
              </a:rPr>
              <a:t>运动的描述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8259" y="2750388"/>
            <a:ext cx="4090035" cy="19773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5"/>
              </a:spcBef>
            </a:pPr>
            <a:r>
              <a:rPr dirty="0" sz="3200" i="1">
                <a:latin typeface="华文楷体"/>
                <a:cs typeface="华文楷体"/>
              </a:rPr>
              <a:t>机械运动是物体</a:t>
            </a:r>
            <a:r>
              <a:rPr dirty="0" sz="3200" spc="5" i="1">
                <a:latin typeface="华文楷体"/>
                <a:cs typeface="华文楷体"/>
              </a:rPr>
              <a:t>空</a:t>
            </a:r>
            <a:endParaRPr sz="3200">
              <a:latin typeface="华文楷体"/>
              <a:cs typeface="华文楷体"/>
            </a:endParaRPr>
          </a:p>
          <a:p>
            <a:pPr marL="12700" marR="5080">
              <a:lnSpc>
                <a:spcPct val="100000"/>
              </a:lnSpc>
            </a:pPr>
            <a:r>
              <a:rPr dirty="0" sz="3200" i="1">
                <a:latin typeface="华文楷体"/>
                <a:cs typeface="华文楷体"/>
              </a:rPr>
              <a:t>间位置随时间的变化</a:t>
            </a:r>
            <a:r>
              <a:rPr dirty="0" sz="3200" i="1">
                <a:latin typeface="华文楷体"/>
                <a:cs typeface="华文楷体"/>
              </a:rPr>
              <a:t>， </a:t>
            </a:r>
            <a:r>
              <a:rPr dirty="0" sz="3200" i="1">
                <a:latin typeface="华文楷体"/>
                <a:cs typeface="华文楷体"/>
              </a:rPr>
              <a:t>而从初位置到末位</a:t>
            </a:r>
            <a:r>
              <a:rPr dirty="0" sz="3200" spc="5" i="1">
                <a:latin typeface="华文楷体"/>
                <a:cs typeface="华文楷体"/>
              </a:rPr>
              <a:t>置 </a:t>
            </a:r>
            <a:r>
              <a:rPr dirty="0" sz="3200" i="1">
                <a:latin typeface="华文楷体"/>
                <a:cs typeface="华文楷体"/>
              </a:rPr>
              <a:t>的有向线段表示位移</a:t>
            </a:r>
            <a:r>
              <a:rPr dirty="0" sz="3200" spc="5" i="1">
                <a:latin typeface="华文楷体"/>
                <a:cs typeface="华文楷体"/>
              </a:rPr>
              <a:t>。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29255" y="2750820"/>
            <a:ext cx="2377440" cy="2093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物理学中用位移与发生这段位移所</a:t>
            </a:r>
            <a:r>
              <a:rPr dirty="0" spc="5"/>
              <a:t>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1677" y="2811246"/>
            <a:ext cx="6934834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i="1">
                <a:latin typeface="华文楷体"/>
                <a:cs typeface="华文楷体"/>
              </a:rPr>
              <a:t>时间之比表示物体运动的快慢，这就</a:t>
            </a:r>
            <a:r>
              <a:rPr dirty="0" sz="3200" i="1">
                <a:latin typeface="华文楷体"/>
                <a:cs typeface="华文楷体"/>
              </a:rPr>
              <a:t>是 </a:t>
            </a:r>
            <a:r>
              <a:rPr dirty="0" sz="3200" i="1">
                <a:latin typeface="华文楷体"/>
                <a:cs typeface="华文楷体"/>
              </a:rPr>
              <a:t>速度</a:t>
            </a:r>
            <a:r>
              <a:rPr dirty="0" sz="3200" spc="5" i="1">
                <a:latin typeface="华文楷体"/>
                <a:cs typeface="华文楷体"/>
              </a:rPr>
              <a:t>。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9139" y="3361880"/>
            <a:ext cx="101981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35087" sz="4275" spc="22" i="1">
                <a:latin typeface="Book Antiqua"/>
                <a:cs typeface="Book Antiqua"/>
              </a:rPr>
              <a:t>v =</a:t>
            </a:r>
            <a:r>
              <a:rPr dirty="0" baseline="-35087" sz="4275" spc="-165" i="1">
                <a:latin typeface="Book Antiqua"/>
                <a:cs typeface="Book Antiqua"/>
              </a:rPr>
              <a:t> </a:t>
            </a:r>
            <a:r>
              <a:rPr dirty="0" u="heavy" sz="2850" spc="25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Δ</a:t>
            </a:r>
            <a:r>
              <a:rPr dirty="0" u="heavy" sz="2850" spc="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1677" y="3879862"/>
            <a:ext cx="6731634" cy="14027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772795">
              <a:lnSpc>
                <a:spcPts val="3250"/>
              </a:lnSpc>
              <a:spcBef>
                <a:spcPts val="130"/>
              </a:spcBef>
            </a:pPr>
            <a:r>
              <a:rPr dirty="0" sz="2850" spc="25">
                <a:latin typeface="Book Antiqua"/>
                <a:cs typeface="Book Antiqua"/>
              </a:rPr>
              <a:t>Δ</a:t>
            </a:r>
            <a:r>
              <a:rPr dirty="0" sz="2850" spc="25" i="1"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  <a:p>
            <a:pPr marL="622300">
              <a:lnSpc>
                <a:spcPts val="3670"/>
              </a:lnSpc>
            </a:pPr>
            <a:r>
              <a:rPr dirty="0" sz="3200" i="1">
                <a:latin typeface="华文楷体"/>
                <a:cs typeface="华文楷体"/>
              </a:rPr>
              <a:t>速度的单位为“米每秒”，符号</a:t>
            </a:r>
            <a:r>
              <a:rPr dirty="0" sz="3200" spc="5" i="1">
                <a:latin typeface="华文楷体"/>
                <a:cs typeface="华文楷体"/>
              </a:rPr>
              <a:t>是</a:t>
            </a:r>
            <a:endParaRPr sz="32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3200" spc="-5" i="1">
                <a:latin typeface="华文楷体"/>
                <a:cs typeface="华文楷体"/>
              </a:rPr>
              <a:t>“</a:t>
            </a:r>
            <a:r>
              <a:rPr dirty="0" sz="3200" spc="-5">
                <a:latin typeface="Times New Roman"/>
                <a:cs typeface="Times New Roman"/>
              </a:rPr>
              <a:t>m/s</a:t>
            </a:r>
            <a:r>
              <a:rPr dirty="0" sz="3200" spc="-5" i="1">
                <a:latin typeface="华文楷体"/>
                <a:cs typeface="华文楷体"/>
              </a:rPr>
              <a:t>”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53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73095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7121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79440" y="1791830"/>
            <a:ext cx="787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速度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2025-04-16T13:45:05Z</dcterms:created>
  <dcterms:modified xsi:type="dcterms:W3CDTF">2025-04-16T13:45:05Z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2025-04-16T00:00:00Z</vt:filetime>
  </property>
</Properties>
</file>