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11508" y="1313484"/>
            <a:ext cx="156898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481070" y="214236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918460" y="1871472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20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118104" y="2095500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4" y="0"/>
                </a:lnTo>
                <a:lnTo>
                  <a:pt x="245364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3750564" y="2342388"/>
            <a:ext cx="5018532" cy="3364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50865" y="1535900"/>
            <a:ext cx="1890268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52140" y="2439873"/>
            <a:ext cx="6687718" cy="148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9039" y="6180632"/>
            <a:ext cx="104203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34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9.jpg"/><Relationship Id="rId3" Type="http://schemas.openxmlformats.org/officeDocument/2006/relationships/image" Target="../media/image60.jpg"/><Relationship Id="rId4" Type="http://schemas.openxmlformats.org/officeDocument/2006/relationships/image" Target="../media/image61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398" y="805497"/>
            <a:ext cx="4140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FFFF"/>
                </a:solidFill>
                <a:latin typeface="微软雅黑"/>
                <a:cs typeface="微软雅黑"/>
              </a:rPr>
              <a:t>国家中小学课程资源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3311" y="2830067"/>
            <a:ext cx="409956" cy="46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254182" y="2073452"/>
            <a:ext cx="36830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FFFFFF"/>
                </a:solidFill>
                <a:latin typeface="微软雅黑"/>
                <a:cs typeface="微软雅黑"/>
              </a:rPr>
              <a:t>牛顿第三定律</a:t>
            </a:r>
            <a:endParaRPr sz="4800">
              <a:latin typeface="微软雅黑"/>
              <a:cs typeface="微软雅黑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34705" y="3569668"/>
          <a:ext cx="8800465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30575"/>
                <a:gridCol w="1343025"/>
                <a:gridCol w="4126865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一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主讲人：张瑞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萍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46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校：北京市第一六一中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7165" y="1511185"/>
            <a:ext cx="535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探究相互作用力大小之间的关系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20923" y="1482852"/>
            <a:ext cx="6772656" cy="4139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5560" y="1520952"/>
            <a:ext cx="6807708" cy="4011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70048" y="2753867"/>
            <a:ext cx="6795770" cy="954405"/>
          </a:xfrm>
          <a:custGeom>
            <a:avLst/>
            <a:gdLst/>
            <a:ahLst/>
            <a:cxnLst/>
            <a:rect l="l" t="t" r="r" b="b"/>
            <a:pathLst>
              <a:path w="6795770" h="954404">
                <a:moveTo>
                  <a:pt x="0" y="0"/>
                </a:moveTo>
                <a:lnTo>
                  <a:pt x="6795516" y="0"/>
                </a:lnTo>
                <a:lnTo>
                  <a:pt x="6795516" y="954024"/>
                </a:lnTo>
                <a:lnTo>
                  <a:pt x="0" y="9540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45308" y="2727845"/>
            <a:ext cx="6845300" cy="1005205"/>
          </a:xfrm>
          <a:custGeom>
            <a:avLst/>
            <a:gdLst/>
            <a:ahLst/>
            <a:cxnLst/>
            <a:rect l="l" t="t" r="r" b="b"/>
            <a:pathLst>
              <a:path w="6845300" h="1005204">
                <a:moveTo>
                  <a:pt x="6845020" y="1004912"/>
                </a:moveTo>
                <a:lnTo>
                  <a:pt x="0" y="1004912"/>
                </a:lnTo>
                <a:lnTo>
                  <a:pt x="0" y="0"/>
                </a:lnTo>
                <a:lnTo>
                  <a:pt x="6845020" y="0"/>
                </a:lnTo>
                <a:lnTo>
                  <a:pt x="6845020" y="25400"/>
                </a:lnTo>
                <a:lnTo>
                  <a:pt x="50800" y="25400"/>
                </a:lnTo>
                <a:lnTo>
                  <a:pt x="25400" y="50800"/>
                </a:lnTo>
                <a:lnTo>
                  <a:pt x="50800" y="50800"/>
                </a:lnTo>
                <a:lnTo>
                  <a:pt x="50800" y="954112"/>
                </a:lnTo>
                <a:lnTo>
                  <a:pt x="25400" y="954112"/>
                </a:lnTo>
                <a:lnTo>
                  <a:pt x="50800" y="979512"/>
                </a:lnTo>
                <a:lnTo>
                  <a:pt x="6845020" y="979512"/>
                </a:lnTo>
                <a:lnTo>
                  <a:pt x="6845020" y="1004912"/>
                </a:lnTo>
                <a:close/>
              </a:path>
              <a:path w="6845300" h="1005204">
                <a:moveTo>
                  <a:pt x="50800" y="50800"/>
                </a:moveTo>
                <a:lnTo>
                  <a:pt x="25400" y="50800"/>
                </a:lnTo>
                <a:lnTo>
                  <a:pt x="50800" y="25400"/>
                </a:lnTo>
                <a:lnTo>
                  <a:pt x="50800" y="50800"/>
                </a:lnTo>
                <a:close/>
              </a:path>
              <a:path w="6845300" h="1005204">
                <a:moveTo>
                  <a:pt x="6794220" y="50800"/>
                </a:moveTo>
                <a:lnTo>
                  <a:pt x="50800" y="50800"/>
                </a:lnTo>
                <a:lnTo>
                  <a:pt x="50800" y="25400"/>
                </a:lnTo>
                <a:lnTo>
                  <a:pt x="6794220" y="25400"/>
                </a:lnTo>
                <a:lnTo>
                  <a:pt x="6794220" y="50800"/>
                </a:lnTo>
                <a:close/>
              </a:path>
              <a:path w="6845300" h="1005204">
                <a:moveTo>
                  <a:pt x="6794220" y="979512"/>
                </a:moveTo>
                <a:lnTo>
                  <a:pt x="6794220" y="25400"/>
                </a:lnTo>
                <a:lnTo>
                  <a:pt x="6819620" y="50800"/>
                </a:lnTo>
                <a:lnTo>
                  <a:pt x="6845020" y="50800"/>
                </a:lnTo>
                <a:lnTo>
                  <a:pt x="6845020" y="954112"/>
                </a:lnTo>
                <a:lnTo>
                  <a:pt x="6819620" y="954112"/>
                </a:lnTo>
                <a:lnTo>
                  <a:pt x="6794220" y="979512"/>
                </a:lnTo>
                <a:close/>
              </a:path>
              <a:path w="6845300" h="1005204">
                <a:moveTo>
                  <a:pt x="6845020" y="50800"/>
                </a:moveTo>
                <a:lnTo>
                  <a:pt x="6819620" y="50800"/>
                </a:lnTo>
                <a:lnTo>
                  <a:pt x="6794220" y="25400"/>
                </a:lnTo>
                <a:lnTo>
                  <a:pt x="6845020" y="25400"/>
                </a:lnTo>
                <a:lnTo>
                  <a:pt x="6845020" y="50800"/>
                </a:lnTo>
                <a:close/>
              </a:path>
              <a:path w="6845300" h="1005204">
                <a:moveTo>
                  <a:pt x="50800" y="979512"/>
                </a:moveTo>
                <a:lnTo>
                  <a:pt x="25400" y="954112"/>
                </a:lnTo>
                <a:lnTo>
                  <a:pt x="50800" y="954112"/>
                </a:lnTo>
                <a:lnTo>
                  <a:pt x="50800" y="979512"/>
                </a:lnTo>
                <a:close/>
              </a:path>
              <a:path w="6845300" h="1005204">
                <a:moveTo>
                  <a:pt x="6794220" y="979512"/>
                </a:moveTo>
                <a:lnTo>
                  <a:pt x="50800" y="979512"/>
                </a:lnTo>
                <a:lnTo>
                  <a:pt x="50800" y="954112"/>
                </a:lnTo>
                <a:lnTo>
                  <a:pt x="6794220" y="954112"/>
                </a:lnTo>
                <a:lnTo>
                  <a:pt x="6794220" y="979512"/>
                </a:lnTo>
                <a:close/>
              </a:path>
              <a:path w="6845300" h="1005204">
                <a:moveTo>
                  <a:pt x="6845020" y="979512"/>
                </a:moveTo>
                <a:lnTo>
                  <a:pt x="6794220" y="979512"/>
                </a:lnTo>
                <a:lnTo>
                  <a:pt x="6819620" y="954112"/>
                </a:lnTo>
                <a:lnTo>
                  <a:pt x="6845020" y="954112"/>
                </a:lnTo>
                <a:lnTo>
                  <a:pt x="6845020" y="97951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670048" y="2744990"/>
            <a:ext cx="6795770" cy="878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2075" marR="370205" indent="626745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我们只是通过弹力进行了实验，那</a:t>
            </a:r>
            <a:r>
              <a:rPr dirty="0" sz="2800" spc="-5" b="1">
                <a:latin typeface="华文楷体"/>
                <a:cs typeface="华文楷体"/>
              </a:rPr>
              <a:t>么 </a:t>
            </a:r>
            <a:r>
              <a:rPr dirty="0" sz="2800" b="1">
                <a:latin typeface="华文楷体"/>
                <a:cs typeface="华文楷体"/>
              </a:rPr>
              <a:t>摩擦力满足这个关系吗，引力呢</a:t>
            </a:r>
            <a:r>
              <a:rPr dirty="0" sz="2800" spc="-10" b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18657" y="4816652"/>
            <a:ext cx="2518244" cy="650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160820" y="4852758"/>
            <a:ext cx="216154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FFFF"/>
                </a:solidFill>
                <a:latin typeface="华文楷体"/>
                <a:cs typeface="华文楷体"/>
              </a:rPr>
              <a:t>课后继续…</a:t>
            </a:r>
            <a:r>
              <a:rPr dirty="0" sz="2800" spc="-10" b="1">
                <a:solidFill>
                  <a:srgbClr val="FFFFFF"/>
                </a:solidFill>
                <a:latin typeface="华文楷体"/>
                <a:cs typeface="华文楷体"/>
              </a:rPr>
              <a:t>…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2886" y="2245220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19983" y="1975104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19627" y="2197607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3" y="0"/>
                </a:lnTo>
                <a:lnTo>
                  <a:pt x="245363" y="246888"/>
                </a:lnTo>
                <a:lnTo>
                  <a:pt x="0" y="246888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799522" y="1622399"/>
            <a:ext cx="535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探究相互作用力大小之间的关系</a:t>
            </a:r>
          </a:p>
        </p:txBody>
      </p:sp>
      <p:sp>
        <p:nvSpPr>
          <p:cNvPr id="11" name="object 11"/>
          <p:cNvSpPr/>
          <p:nvPr/>
        </p:nvSpPr>
        <p:spPr>
          <a:xfrm>
            <a:off x="8613812" y="4264152"/>
            <a:ext cx="850392" cy="1193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44256" y="4059935"/>
            <a:ext cx="1117092" cy="1328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19284" y="2290648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55976" y="2020823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55620" y="2243327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8" y="0"/>
                </a:lnTo>
                <a:lnTo>
                  <a:pt x="246888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22734" y="1646186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总结归纳</a:t>
            </a:r>
          </a:p>
        </p:txBody>
      </p:sp>
      <p:sp>
        <p:nvSpPr>
          <p:cNvPr id="7" name="object 7"/>
          <p:cNvSpPr/>
          <p:nvPr/>
        </p:nvSpPr>
        <p:spPr>
          <a:xfrm>
            <a:off x="6591579" y="2962071"/>
            <a:ext cx="2768803" cy="1521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058202" y="3201212"/>
            <a:ext cx="18573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00"/>
                </a:solidFill>
                <a:latin typeface="华文楷体"/>
                <a:cs typeface="华文楷体"/>
              </a:rPr>
              <a:t>一句话概括</a:t>
            </a:r>
            <a:r>
              <a:rPr dirty="0" sz="2400" spc="-5" b="1">
                <a:solidFill>
                  <a:srgbClr val="FFFF00"/>
                </a:solidFill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298761" y="2723959"/>
            <a:ext cx="2967355" cy="2072639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marL="206375" indent="-193675">
              <a:lnSpc>
                <a:spcPct val="100000"/>
              </a:lnSpc>
              <a:spcBef>
                <a:spcPts val="1250"/>
              </a:spcBef>
              <a:buClr>
                <a:srgbClr val="EC7C30"/>
              </a:buClr>
              <a:buSzPct val="81250"/>
              <a:buFont typeface="Wingdings"/>
              <a:buChar char=""/>
              <a:tabLst>
                <a:tab pos="207010" algn="l"/>
              </a:tabLst>
            </a:pPr>
            <a:r>
              <a:rPr dirty="0" sz="2400" b="1">
                <a:latin typeface="华文楷体"/>
                <a:cs typeface="华文楷体"/>
              </a:rPr>
              <a:t>作用在两个物体</a:t>
            </a:r>
            <a:r>
              <a:rPr dirty="0" sz="2400" spc="-5" b="1">
                <a:latin typeface="华文楷体"/>
                <a:cs typeface="华文楷体"/>
              </a:rPr>
              <a:t>上</a:t>
            </a:r>
            <a:endParaRPr sz="2400">
              <a:latin typeface="华文楷体"/>
              <a:cs typeface="华文楷体"/>
            </a:endParaRPr>
          </a:p>
          <a:p>
            <a:pPr marL="206375" indent="-193675">
              <a:lnSpc>
                <a:spcPct val="100000"/>
              </a:lnSpc>
              <a:spcBef>
                <a:spcPts val="1150"/>
              </a:spcBef>
              <a:buClr>
                <a:srgbClr val="EC7C30"/>
              </a:buClr>
              <a:buSzPct val="81250"/>
              <a:buFont typeface="Wingdings"/>
              <a:buChar char=""/>
              <a:tabLst>
                <a:tab pos="207010" algn="l"/>
              </a:tabLst>
            </a:pPr>
            <a:r>
              <a:rPr dirty="0" sz="2400" b="1">
                <a:latin typeface="华文楷体"/>
                <a:cs typeface="华文楷体"/>
              </a:rPr>
              <a:t>作用在同一条直线</a:t>
            </a:r>
            <a:r>
              <a:rPr dirty="0" sz="2400" spc="-5" b="1">
                <a:latin typeface="华文楷体"/>
                <a:cs typeface="华文楷体"/>
              </a:rPr>
              <a:t>上</a:t>
            </a:r>
            <a:endParaRPr sz="2400">
              <a:latin typeface="华文楷体"/>
              <a:cs typeface="华文楷体"/>
            </a:endParaRPr>
          </a:p>
          <a:p>
            <a:pPr marL="206375" indent="-193675">
              <a:lnSpc>
                <a:spcPct val="100000"/>
              </a:lnSpc>
              <a:spcBef>
                <a:spcPts val="1150"/>
              </a:spcBef>
              <a:buClr>
                <a:srgbClr val="EC7C30"/>
              </a:buClr>
              <a:buSzPct val="81250"/>
              <a:buFont typeface="Wingdings"/>
              <a:buChar char=""/>
              <a:tabLst>
                <a:tab pos="207010" algn="l"/>
                <a:tab pos="1581150" algn="l"/>
              </a:tabLst>
            </a:pPr>
            <a:r>
              <a:rPr dirty="0" sz="2400" b="1">
                <a:latin typeface="华文楷体"/>
                <a:cs typeface="华文楷体"/>
              </a:rPr>
              <a:t>大小相</a:t>
            </a:r>
            <a:r>
              <a:rPr dirty="0" sz="2400" spc="-5" b="1">
                <a:latin typeface="华文楷体"/>
                <a:cs typeface="华文楷体"/>
              </a:rPr>
              <a:t>等	</a:t>
            </a:r>
            <a:r>
              <a:rPr dirty="0" sz="2400" b="1">
                <a:latin typeface="华文楷体"/>
                <a:cs typeface="华文楷体"/>
              </a:rPr>
              <a:t>方向相</a:t>
            </a:r>
            <a:r>
              <a:rPr dirty="0" sz="2400" spc="-5" b="1">
                <a:latin typeface="华文楷体"/>
                <a:cs typeface="华文楷体"/>
              </a:rPr>
              <a:t>反</a:t>
            </a:r>
            <a:endParaRPr sz="2400">
              <a:latin typeface="华文楷体"/>
              <a:cs typeface="华文楷体"/>
            </a:endParaRPr>
          </a:p>
          <a:p>
            <a:pPr marL="206375" indent="-193675">
              <a:lnSpc>
                <a:spcPct val="100000"/>
              </a:lnSpc>
              <a:spcBef>
                <a:spcPts val="1150"/>
              </a:spcBef>
              <a:buClr>
                <a:srgbClr val="EC7C30"/>
              </a:buClr>
              <a:buSzPct val="81250"/>
              <a:buFont typeface="Wingdings"/>
              <a:buChar char=""/>
              <a:tabLst>
                <a:tab pos="207010" algn="l"/>
              </a:tabLst>
            </a:pPr>
            <a:r>
              <a:rPr dirty="0" sz="2400" b="1">
                <a:latin typeface="华文楷体"/>
                <a:cs typeface="华文楷体"/>
              </a:rPr>
              <a:t>属于同一种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3860" y="2770479"/>
            <a:ext cx="4298950" cy="2585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58140">
              <a:lnSpc>
                <a:spcPct val="150000"/>
              </a:lnSpc>
              <a:spcBef>
                <a:spcPts val="100"/>
              </a:spcBef>
            </a:pPr>
            <a:r>
              <a:rPr dirty="0" sz="2800" b="1">
                <a:latin typeface="华文楷体"/>
                <a:cs typeface="华文楷体"/>
              </a:rPr>
              <a:t>两个物体之间的作用</a:t>
            </a:r>
            <a:r>
              <a:rPr dirty="0" sz="2800" spc="-10" b="1">
                <a:latin typeface="华文楷体"/>
                <a:cs typeface="华文楷体"/>
              </a:rPr>
              <a:t>力 </a:t>
            </a:r>
            <a:r>
              <a:rPr dirty="0" sz="2800" b="1">
                <a:latin typeface="华文楷体"/>
                <a:cs typeface="华文楷体"/>
              </a:rPr>
              <a:t>和反作用力</a:t>
            </a: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总是</a:t>
            </a:r>
            <a:r>
              <a:rPr dirty="0" sz="2800" b="1">
                <a:latin typeface="华文楷体"/>
                <a:cs typeface="华文楷体"/>
              </a:rPr>
              <a:t>大小相等</a:t>
            </a:r>
            <a:r>
              <a:rPr dirty="0" sz="2800" spc="-5" b="1">
                <a:latin typeface="华文楷体"/>
                <a:cs typeface="华文楷体"/>
              </a:rPr>
              <a:t>， </a:t>
            </a:r>
            <a:r>
              <a:rPr dirty="0" sz="2800" b="1">
                <a:latin typeface="华文楷体"/>
                <a:cs typeface="华文楷体"/>
              </a:rPr>
              <a:t>方向相反，作用在同一</a:t>
            </a:r>
            <a:r>
              <a:rPr dirty="0" sz="2800" spc="-10" b="1">
                <a:latin typeface="华文楷体"/>
                <a:cs typeface="华文楷体"/>
              </a:rPr>
              <a:t>条 </a:t>
            </a:r>
            <a:r>
              <a:rPr dirty="0" sz="2800" b="1">
                <a:latin typeface="华文楷体"/>
                <a:cs typeface="华文楷体"/>
              </a:rPr>
              <a:t>直线上</a:t>
            </a:r>
            <a:r>
              <a:rPr dirty="0" sz="2800" spc="-10" b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30498" y="2216505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67227" y="1946148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66872" y="2170176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52948" y="1572043"/>
            <a:ext cx="2311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牛顿第三定律</a:t>
            </a:r>
          </a:p>
        </p:txBody>
      </p:sp>
      <p:sp>
        <p:nvSpPr>
          <p:cNvPr id="7" name="object 7"/>
          <p:cNvSpPr/>
          <p:nvPr/>
        </p:nvSpPr>
        <p:spPr>
          <a:xfrm>
            <a:off x="6944868" y="2814827"/>
            <a:ext cx="2234183" cy="2325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2829" y="2390419"/>
            <a:ext cx="6775450" cy="1300480"/>
          </a:xfrm>
          <a:custGeom>
            <a:avLst/>
            <a:gdLst/>
            <a:ahLst/>
            <a:cxnLst/>
            <a:rect l="l" t="t" r="r" b="b"/>
            <a:pathLst>
              <a:path w="6775450" h="1300479">
                <a:moveTo>
                  <a:pt x="6775005" y="1299984"/>
                </a:moveTo>
                <a:lnTo>
                  <a:pt x="0" y="1299984"/>
                </a:lnTo>
                <a:lnTo>
                  <a:pt x="0" y="0"/>
                </a:lnTo>
                <a:lnTo>
                  <a:pt x="6775005" y="0"/>
                </a:lnTo>
                <a:lnTo>
                  <a:pt x="6775005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1261884"/>
                </a:lnTo>
                <a:lnTo>
                  <a:pt x="19050" y="1261884"/>
                </a:lnTo>
                <a:lnTo>
                  <a:pt x="38100" y="1280934"/>
                </a:lnTo>
                <a:lnTo>
                  <a:pt x="6775005" y="1280934"/>
                </a:lnTo>
                <a:lnTo>
                  <a:pt x="6775005" y="1299984"/>
                </a:lnTo>
                <a:close/>
              </a:path>
              <a:path w="6775450" h="1300479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6775450" h="1300479">
                <a:moveTo>
                  <a:pt x="6736905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6736905" y="19050"/>
                </a:lnTo>
                <a:lnTo>
                  <a:pt x="6736905" y="38100"/>
                </a:lnTo>
                <a:close/>
              </a:path>
              <a:path w="6775450" h="1300479">
                <a:moveTo>
                  <a:pt x="6736905" y="1280934"/>
                </a:moveTo>
                <a:lnTo>
                  <a:pt x="6736905" y="19050"/>
                </a:lnTo>
                <a:lnTo>
                  <a:pt x="6755955" y="38100"/>
                </a:lnTo>
                <a:lnTo>
                  <a:pt x="6775005" y="38100"/>
                </a:lnTo>
                <a:lnTo>
                  <a:pt x="6775005" y="1261884"/>
                </a:lnTo>
                <a:lnTo>
                  <a:pt x="6755955" y="1261884"/>
                </a:lnTo>
                <a:lnTo>
                  <a:pt x="6736905" y="1280934"/>
                </a:lnTo>
                <a:close/>
              </a:path>
              <a:path w="6775450" h="1300479">
                <a:moveTo>
                  <a:pt x="6775005" y="38100"/>
                </a:moveTo>
                <a:lnTo>
                  <a:pt x="6755955" y="38100"/>
                </a:lnTo>
                <a:lnTo>
                  <a:pt x="6736905" y="19050"/>
                </a:lnTo>
                <a:lnTo>
                  <a:pt x="6775005" y="19050"/>
                </a:lnTo>
                <a:lnTo>
                  <a:pt x="6775005" y="38100"/>
                </a:lnTo>
                <a:close/>
              </a:path>
              <a:path w="6775450" h="1300479">
                <a:moveTo>
                  <a:pt x="38100" y="1280934"/>
                </a:moveTo>
                <a:lnTo>
                  <a:pt x="19050" y="1261884"/>
                </a:lnTo>
                <a:lnTo>
                  <a:pt x="38100" y="1261884"/>
                </a:lnTo>
                <a:lnTo>
                  <a:pt x="38100" y="1280934"/>
                </a:lnTo>
                <a:close/>
              </a:path>
              <a:path w="6775450" h="1300479">
                <a:moveTo>
                  <a:pt x="6736905" y="1280934"/>
                </a:moveTo>
                <a:lnTo>
                  <a:pt x="38100" y="1280934"/>
                </a:lnTo>
                <a:lnTo>
                  <a:pt x="38100" y="1261884"/>
                </a:lnTo>
                <a:lnTo>
                  <a:pt x="6736905" y="1261884"/>
                </a:lnTo>
                <a:lnTo>
                  <a:pt x="6736905" y="1280934"/>
                </a:lnTo>
                <a:close/>
              </a:path>
              <a:path w="6775450" h="1300479">
                <a:moveTo>
                  <a:pt x="6775005" y="1280934"/>
                </a:moveTo>
                <a:lnTo>
                  <a:pt x="6736905" y="1280934"/>
                </a:lnTo>
                <a:lnTo>
                  <a:pt x="6755955" y="1261884"/>
                </a:lnTo>
                <a:lnTo>
                  <a:pt x="6775005" y="1261884"/>
                </a:lnTo>
                <a:lnTo>
                  <a:pt x="6775005" y="1280934"/>
                </a:lnTo>
                <a:close/>
              </a:path>
            </a:pathLst>
          </a:custGeom>
          <a:solidFill>
            <a:srgbClr val="23A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20619" y="2451379"/>
            <a:ext cx="6454775" cy="113855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algn="just" marL="12700" marR="5080" indent="626745">
              <a:lnSpc>
                <a:spcPct val="102200"/>
              </a:lnSpc>
              <a:spcBef>
                <a:spcPts val="35"/>
              </a:spcBef>
            </a:pPr>
            <a:r>
              <a:rPr dirty="0" sz="2400" b="1">
                <a:latin typeface="华文楷体"/>
                <a:cs typeface="华文楷体"/>
              </a:rPr>
              <a:t>拿鸡蛋去碰石头，可是鸡蛋却破了。穿旱</a:t>
            </a:r>
            <a:r>
              <a:rPr dirty="0" sz="2400" spc="-5" b="1">
                <a:latin typeface="华文楷体"/>
                <a:cs typeface="华文楷体"/>
              </a:rPr>
              <a:t>冰 </a:t>
            </a:r>
            <a:r>
              <a:rPr dirty="0" sz="2400" b="1">
                <a:latin typeface="华文楷体"/>
                <a:cs typeface="华文楷体"/>
              </a:rPr>
              <a:t>鞋的人使劲推桌子，可是自己却后退了。那么</a:t>
            </a:r>
            <a:r>
              <a:rPr dirty="0" sz="2400" spc="-5" b="1">
                <a:latin typeface="华文楷体"/>
                <a:cs typeface="华文楷体"/>
              </a:rPr>
              <a:t>他 </a:t>
            </a:r>
            <a:r>
              <a:rPr dirty="0" sz="2400" b="1">
                <a:latin typeface="华文楷体"/>
                <a:cs typeface="华文楷体"/>
              </a:rPr>
              <a:t>们施加给对方的力，大小相等吗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55212" y="2092940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56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93135" y="1822704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91255" y="2046732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8" y="0"/>
                </a:lnTo>
                <a:lnTo>
                  <a:pt x="246888" y="245364"/>
                </a:lnTo>
                <a:lnTo>
                  <a:pt x="0" y="245364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749163" y="1461757"/>
            <a:ext cx="1168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想一想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02864" y="4140708"/>
            <a:ext cx="2769108" cy="1484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33744" y="4140708"/>
            <a:ext cx="2618231" cy="1484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03320" y="4539996"/>
            <a:ext cx="2225040" cy="1190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875047" y="4330915"/>
            <a:ext cx="1783302" cy="782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92486" y="5119700"/>
            <a:ext cx="53432" cy="535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714473" y="5050078"/>
            <a:ext cx="94272" cy="943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 rot="21360000">
            <a:off x="8247053" y="4543992"/>
            <a:ext cx="1266887" cy="306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10"/>
              </a:lnSpc>
            </a:pPr>
            <a:r>
              <a:rPr dirty="0" sz="2400" spc="-25" b="1">
                <a:solidFill>
                  <a:srgbClr val="FFFF00"/>
                </a:solidFill>
                <a:latin typeface="华文楷体"/>
                <a:cs typeface="华文楷体"/>
              </a:rPr>
              <a:t>为什</a:t>
            </a:r>
            <a:r>
              <a:rPr dirty="0" baseline="1157" sz="3600" spc="-37" b="1">
                <a:solidFill>
                  <a:srgbClr val="FFFF00"/>
                </a:solidFill>
                <a:latin typeface="华文楷体"/>
                <a:cs typeface="华文楷体"/>
              </a:rPr>
              <a:t>么</a:t>
            </a:r>
            <a:r>
              <a:rPr dirty="0" baseline="1157" sz="3600" spc="7" b="1">
                <a:solidFill>
                  <a:srgbClr val="FFFF00"/>
                </a:solidFill>
                <a:latin typeface="华文楷体"/>
                <a:cs typeface="华文楷体"/>
              </a:rPr>
              <a:t>？</a:t>
            </a:r>
            <a:endParaRPr baseline="1157" sz="36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03485" y="2167083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40964" y="1897379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40608" y="2119883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3" y="0"/>
                </a:lnTo>
                <a:lnTo>
                  <a:pt x="245363" y="246888"/>
                </a:lnTo>
                <a:lnTo>
                  <a:pt x="0" y="246888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897448" y="1535900"/>
            <a:ext cx="116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想一想</a:t>
            </a:r>
          </a:p>
        </p:txBody>
      </p:sp>
      <p:sp>
        <p:nvSpPr>
          <p:cNvPr id="11" name="object 11"/>
          <p:cNvSpPr/>
          <p:nvPr/>
        </p:nvSpPr>
        <p:spPr>
          <a:xfrm>
            <a:off x="6553200" y="4386071"/>
            <a:ext cx="1184148" cy="13441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73743" y="2412123"/>
            <a:ext cx="7133590" cy="1977389"/>
          </a:xfrm>
          <a:custGeom>
            <a:avLst/>
            <a:gdLst/>
            <a:ahLst/>
            <a:cxnLst/>
            <a:rect l="l" t="t" r="r" b="b"/>
            <a:pathLst>
              <a:path w="7133590" h="1977389">
                <a:moveTo>
                  <a:pt x="7133539" y="1977085"/>
                </a:moveTo>
                <a:lnTo>
                  <a:pt x="0" y="1977085"/>
                </a:lnTo>
                <a:lnTo>
                  <a:pt x="0" y="0"/>
                </a:lnTo>
                <a:lnTo>
                  <a:pt x="7133539" y="0"/>
                </a:lnTo>
                <a:lnTo>
                  <a:pt x="7133539" y="19049"/>
                </a:ln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lnTo>
                  <a:pt x="38100" y="1938985"/>
                </a:lnTo>
                <a:lnTo>
                  <a:pt x="19050" y="1938985"/>
                </a:lnTo>
                <a:lnTo>
                  <a:pt x="38100" y="1958035"/>
                </a:lnTo>
                <a:lnTo>
                  <a:pt x="7133539" y="1958035"/>
                </a:lnTo>
                <a:lnTo>
                  <a:pt x="7133539" y="1977085"/>
                </a:lnTo>
                <a:close/>
              </a:path>
              <a:path w="7133590" h="1977389">
                <a:moveTo>
                  <a:pt x="38100" y="38099"/>
                </a:move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close/>
              </a:path>
              <a:path w="7133590" h="1977389">
                <a:moveTo>
                  <a:pt x="7095439" y="38099"/>
                </a:moveTo>
                <a:lnTo>
                  <a:pt x="38100" y="38099"/>
                </a:lnTo>
                <a:lnTo>
                  <a:pt x="38100" y="19049"/>
                </a:lnTo>
                <a:lnTo>
                  <a:pt x="7095439" y="19049"/>
                </a:lnTo>
                <a:lnTo>
                  <a:pt x="7095439" y="38099"/>
                </a:lnTo>
                <a:close/>
              </a:path>
              <a:path w="7133590" h="1977389">
                <a:moveTo>
                  <a:pt x="7095439" y="1958035"/>
                </a:moveTo>
                <a:lnTo>
                  <a:pt x="7095439" y="19049"/>
                </a:lnTo>
                <a:lnTo>
                  <a:pt x="7114489" y="38099"/>
                </a:lnTo>
                <a:lnTo>
                  <a:pt x="7133539" y="38099"/>
                </a:lnTo>
                <a:lnTo>
                  <a:pt x="7133539" y="1938985"/>
                </a:lnTo>
                <a:lnTo>
                  <a:pt x="7114489" y="1938985"/>
                </a:lnTo>
                <a:lnTo>
                  <a:pt x="7095439" y="1958035"/>
                </a:lnTo>
                <a:close/>
              </a:path>
              <a:path w="7133590" h="1977389">
                <a:moveTo>
                  <a:pt x="7133539" y="38099"/>
                </a:moveTo>
                <a:lnTo>
                  <a:pt x="7114489" y="38099"/>
                </a:lnTo>
                <a:lnTo>
                  <a:pt x="7095439" y="19049"/>
                </a:lnTo>
                <a:lnTo>
                  <a:pt x="7133539" y="19049"/>
                </a:lnTo>
                <a:lnTo>
                  <a:pt x="7133539" y="38099"/>
                </a:lnTo>
                <a:close/>
              </a:path>
              <a:path w="7133590" h="1977389">
                <a:moveTo>
                  <a:pt x="38100" y="1958035"/>
                </a:moveTo>
                <a:lnTo>
                  <a:pt x="19050" y="1938985"/>
                </a:lnTo>
                <a:lnTo>
                  <a:pt x="38100" y="1938985"/>
                </a:lnTo>
                <a:lnTo>
                  <a:pt x="38100" y="1958035"/>
                </a:lnTo>
                <a:close/>
              </a:path>
              <a:path w="7133590" h="1977389">
                <a:moveTo>
                  <a:pt x="7095439" y="1958035"/>
                </a:moveTo>
                <a:lnTo>
                  <a:pt x="38100" y="1958035"/>
                </a:lnTo>
                <a:lnTo>
                  <a:pt x="38100" y="1938985"/>
                </a:lnTo>
                <a:lnTo>
                  <a:pt x="7095439" y="1938985"/>
                </a:lnTo>
                <a:lnTo>
                  <a:pt x="7095439" y="1958035"/>
                </a:lnTo>
                <a:close/>
              </a:path>
              <a:path w="7133590" h="1977389">
                <a:moveTo>
                  <a:pt x="7133539" y="1958035"/>
                </a:moveTo>
                <a:lnTo>
                  <a:pt x="7095439" y="1958035"/>
                </a:lnTo>
                <a:lnTo>
                  <a:pt x="7114489" y="1938985"/>
                </a:lnTo>
                <a:lnTo>
                  <a:pt x="7133539" y="1938985"/>
                </a:lnTo>
                <a:lnTo>
                  <a:pt x="7133539" y="1958035"/>
                </a:lnTo>
                <a:close/>
              </a:path>
            </a:pathLst>
          </a:custGeom>
          <a:solidFill>
            <a:srgbClr val="23A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771533" y="2427998"/>
            <a:ext cx="682498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69151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小强说：“我记得在初中学过，</a:t>
            </a:r>
            <a:r>
              <a:rPr dirty="0" u="heavy" sz="2400" b="1">
                <a:uFill>
                  <a:solidFill>
                    <a:srgbClr val="FF0000"/>
                  </a:solidFill>
                </a:uFill>
                <a:latin typeface="华文楷体"/>
                <a:cs typeface="华文楷体"/>
              </a:rPr>
              <a:t>如果两个力</a:t>
            </a:r>
            <a:r>
              <a:rPr dirty="0" u="heavy" sz="2400" spc="-5" b="1">
                <a:uFill>
                  <a:solidFill>
                    <a:srgbClr val="FF0000"/>
                  </a:solidFill>
                </a:uFill>
                <a:latin typeface="华文楷体"/>
                <a:cs typeface="华文楷体"/>
              </a:rPr>
              <a:t>的 </a:t>
            </a:r>
            <a:r>
              <a:rPr dirty="0" sz="2400" b="1">
                <a:latin typeface="华文楷体"/>
                <a:cs typeface="华文楷体"/>
              </a:rPr>
              <a:t>大小相等，方向相反，这两个力就会互相平衡，</a:t>
            </a:r>
            <a:r>
              <a:rPr dirty="0" sz="2400" spc="-5" b="1">
                <a:latin typeface="华文楷体"/>
                <a:cs typeface="华文楷体"/>
              </a:rPr>
              <a:t>看 </a:t>
            </a:r>
            <a:r>
              <a:rPr dirty="0" sz="2400" b="1">
                <a:latin typeface="华文楷体"/>
                <a:cs typeface="华文楷体"/>
              </a:rPr>
              <a:t>不到作用的效果了。既然作用力和反作用力也是</a:t>
            </a:r>
            <a:r>
              <a:rPr dirty="0" sz="2400" spc="-5" b="1">
                <a:latin typeface="华文楷体"/>
                <a:cs typeface="华文楷体"/>
              </a:rPr>
              <a:t>大 </a:t>
            </a:r>
            <a:r>
              <a:rPr dirty="0" sz="2400" b="1">
                <a:latin typeface="华文楷体"/>
                <a:cs typeface="华文楷体"/>
              </a:rPr>
              <a:t>小相等，方向相反的，它们也应该相互平衡呀，</a:t>
            </a:r>
            <a:r>
              <a:rPr dirty="0" sz="2400" spc="-5" b="1">
                <a:latin typeface="华文楷体"/>
                <a:cs typeface="华文楷体"/>
              </a:rPr>
              <a:t>那 </a:t>
            </a:r>
            <a:r>
              <a:rPr dirty="0" sz="2400" b="1">
                <a:latin typeface="华文楷体"/>
                <a:cs typeface="华文楷体"/>
              </a:rPr>
              <a:t>为什么鸡蛋碎了呢？”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79547" y="3216109"/>
            <a:ext cx="6061075" cy="0"/>
          </a:xfrm>
          <a:custGeom>
            <a:avLst/>
            <a:gdLst/>
            <a:ahLst/>
            <a:cxnLst/>
            <a:rect l="l" t="t" r="r" b="b"/>
            <a:pathLst>
              <a:path w="6061075" h="0">
                <a:moveTo>
                  <a:pt x="0" y="0"/>
                </a:moveTo>
                <a:lnTo>
                  <a:pt x="6060516" y="0"/>
                </a:lnTo>
              </a:path>
            </a:pathLst>
          </a:custGeom>
          <a:ln w="5115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7540" y="2598991"/>
            <a:ext cx="582803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53784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作用在</a:t>
            </a:r>
            <a:r>
              <a:rPr dirty="0" u="heavy" sz="2400" b="1">
                <a:uFill>
                  <a:solidFill>
                    <a:srgbClr val="FF0000"/>
                  </a:solidFill>
                </a:uFill>
                <a:latin typeface="华文楷体"/>
                <a:cs typeface="华文楷体"/>
              </a:rPr>
              <a:t>同一物体上</a:t>
            </a:r>
            <a:r>
              <a:rPr dirty="0" sz="2400" b="1">
                <a:latin typeface="华文楷体"/>
                <a:cs typeface="华文楷体"/>
              </a:rPr>
              <a:t>的两个力，如果大</a:t>
            </a:r>
            <a:r>
              <a:rPr dirty="0" sz="2400" spc="-5" b="1">
                <a:latin typeface="华文楷体"/>
                <a:cs typeface="华文楷体"/>
              </a:rPr>
              <a:t>小 </a:t>
            </a:r>
            <a:r>
              <a:rPr dirty="0" sz="2400" b="1">
                <a:latin typeface="华文楷体"/>
                <a:cs typeface="华文楷体"/>
              </a:rPr>
              <a:t>相等、方向相反，并且在同一直线上，这</a:t>
            </a:r>
            <a:r>
              <a:rPr dirty="0" sz="2400" spc="-5" b="1">
                <a:latin typeface="华文楷体"/>
                <a:cs typeface="华文楷体"/>
              </a:rPr>
              <a:t>两 </a:t>
            </a:r>
            <a:r>
              <a:rPr dirty="0" sz="2400" b="1">
                <a:latin typeface="华文楷体"/>
                <a:cs typeface="华文楷体"/>
              </a:rPr>
              <a:t>个力就彼此平衡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45141" y="2179440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82823" y="1909572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82467" y="2132076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4" h="247014">
                <a:moveTo>
                  <a:pt x="0" y="0"/>
                </a:moveTo>
                <a:lnTo>
                  <a:pt x="245363" y="0"/>
                </a:lnTo>
                <a:lnTo>
                  <a:pt x="245363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539092" y="1548257"/>
            <a:ext cx="1168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平衡力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2752" y="3662171"/>
            <a:ext cx="1260348" cy="1440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026685" y="3213823"/>
            <a:ext cx="114300" cy="720090"/>
          </a:xfrm>
          <a:custGeom>
            <a:avLst/>
            <a:gdLst/>
            <a:ahLst/>
            <a:cxnLst/>
            <a:rect l="l" t="t" r="r" b="b"/>
            <a:pathLst>
              <a:path w="114300" h="720089">
                <a:moveTo>
                  <a:pt x="38100" y="114300"/>
                </a:moveTo>
                <a:lnTo>
                  <a:pt x="0" y="114300"/>
                </a:lnTo>
                <a:lnTo>
                  <a:pt x="57150" y="0"/>
                </a:lnTo>
                <a:lnTo>
                  <a:pt x="100012" y="85725"/>
                </a:lnTo>
                <a:lnTo>
                  <a:pt x="38100" y="85725"/>
                </a:lnTo>
                <a:lnTo>
                  <a:pt x="38100" y="114300"/>
                </a:lnTo>
                <a:close/>
              </a:path>
              <a:path w="114300" h="720089">
                <a:moveTo>
                  <a:pt x="76200" y="719988"/>
                </a:moveTo>
                <a:lnTo>
                  <a:pt x="38100" y="719988"/>
                </a:lnTo>
                <a:lnTo>
                  <a:pt x="38100" y="85725"/>
                </a:lnTo>
                <a:lnTo>
                  <a:pt x="76200" y="85725"/>
                </a:lnTo>
                <a:lnTo>
                  <a:pt x="76200" y="719988"/>
                </a:lnTo>
                <a:close/>
              </a:path>
              <a:path w="114300" h="720089">
                <a:moveTo>
                  <a:pt x="114300" y="114300"/>
                </a:moveTo>
                <a:lnTo>
                  <a:pt x="76200" y="114300"/>
                </a:lnTo>
                <a:lnTo>
                  <a:pt x="76200" y="85725"/>
                </a:lnTo>
                <a:lnTo>
                  <a:pt x="100012" y="85725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570920" y="3004134"/>
            <a:ext cx="31432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solidFill>
                  <a:srgbClr val="4471C4"/>
                </a:solidFill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solidFill>
                  <a:srgbClr val="4471C4"/>
                </a:solidFill>
                <a:latin typeface="Times New Roman"/>
                <a:cs typeface="Times New Roman"/>
              </a:rPr>
              <a:t>N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26685" y="4060532"/>
            <a:ext cx="114300" cy="720090"/>
          </a:xfrm>
          <a:custGeom>
            <a:avLst/>
            <a:gdLst/>
            <a:ahLst/>
            <a:cxnLst/>
            <a:rect l="l" t="t" r="r" b="b"/>
            <a:pathLst>
              <a:path w="114300" h="720089">
                <a:moveTo>
                  <a:pt x="76200" y="634276"/>
                </a:moveTo>
                <a:lnTo>
                  <a:pt x="38100" y="634276"/>
                </a:lnTo>
                <a:lnTo>
                  <a:pt x="38100" y="0"/>
                </a:lnTo>
                <a:lnTo>
                  <a:pt x="76200" y="0"/>
                </a:lnTo>
                <a:lnTo>
                  <a:pt x="76200" y="634276"/>
                </a:lnTo>
                <a:close/>
              </a:path>
              <a:path w="114300" h="720089">
                <a:moveTo>
                  <a:pt x="57150" y="720001"/>
                </a:moveTo>
                <a:lnTo>
                  <a:pt x="0" y="605701"/>
                </a:lnTo>
                <a:lnTo>
                  <a:pt x="38100" y="605701"/>
                </a:lnTo>
                <a:lnTo>
                  <a:pt x="38100" y="634276"/>
                </a:lnTo>
                <a:lnTo>
                  <a:pt x="100012" y="634276"/>
                </a:lnTo>
                <a:lnTo>
                  <a:pt x="57150" y="720001"/>
                </a:lnTo>
                <a:close/>
              </a:path>
              <a:path w="114300" h="720089">
                <a:moveTo>
                  <a:pt x="100012" y="634276"/>
                </a:moveTo>
                <a:lnTo>
                  <a:pt x="76200" y="634276"/>
                </a:lnTo>
                <a:lnTo>
                  <a:pt x="76200" y="605701"/>
                </a:lnTo>
                <a:lnTo>
                  <a:pt x="114300" y="605701"/>
                </a:lnTo>
                <a:lnTo>
                  <a:pt x="100012" y="6342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918790" y="2439327"/>
            <a:ext cx="674433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请你画出台秤对物体支持力的反作用力和平衡力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58356" y="3624071"/>
            <a:ext cx="1260348" cy="14401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94498" y="3187979"/>
            <a:ext cx="114300" cy="720090"/>
          </a:xfrm>
          <a:custGeom>
            <a:avLst/>
            <a:gdLst/>
            <a:ahLst/>
            <a:cxnLst/>
            <a:rect l="l" t="t" r="r" b="b"/>
            <a:pathLst>
              <a:path w="114300" h="720089">
                <a:moveTo>
                  <a:pt x="38100" y="114300"/>
                </a:moveTo>
                <a:lnTo>
                  <a:pt x="0" y="114300"/>
                </a:lnTo>
                <a:lnTo>
                  <a:pt x="57150" y="0"/>
                </a:lnTo>
                <a:lnTo>
                  <a:pt x="100012" y="85725"/>
                </a:lnTo>
                <a:lnTo>
                  <a:pt x="38100" y="85725"/>
                </a:lnTo>
                <a:lnTo>
                  <a:pt x="38100" y="114300"/>
                </a:lnTo>
                <a:close/>
              </a:path>
              <a:path w="114300" h="720089">
                <a:moveTo>
                  <a:pt x="76200" y="720001"/>
                </a:moveTo>
                <a:lnTo>
                  <a:pt x="38100" y="720001"/>
                </a:lnTo>
                <a:lnTo>
                  <a:pt x="38100" y="85725"/>
                </a:lnTo>
                <a:lnTo>
                  <a:pt x="76200" y="85725"/>
                </a:lnTo>
                <a:lnTo>
                  <a:pt x="76200" y="720001"/>
                </a:lnTo>
                <a:close/>
              </a:path>
              <a:path w="114300" h="720089">
                <a:moveTo>
                  <a:pt x="114300" y="114300"/>
                </a:moveTo>
                <a:lnTo>
                  <a:pt x="76200" y="114300"/>
                </a:lnTo>
                <a:lnTo>
                  <a:pt x="76200" y="85725"/>
                </a:lnTo>
                <a:lnTo>
                  <a:pt x="100012" y="85725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801167" y="2987624"/>
            <a:ext cx="31432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solidFill>
                  <a:srgbClr val="4471C4"/>
                </a:solidFill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solidFill>
                  <a:srgbClr val="4471C4"/>
                </a:solidFill>
                <a:latin typeface="Times New Roman"/>
                <a:cs typeface="Times New Roman"/>
              </a:rPr>
              <a:t>N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94498" y="3916616"/>
            <a:ext cx="114300" cy="720090"/>
          </a:xfrm>
          <a:custGeom>
            <a:avLst/>
            <a:gdLst/>
            <a:ahLst/>
            <a:cxnLst/>
            <a:rect l="l" t="t" r="r" b="b"/>
            <a:pathLst>
              <a:path w="114300" h="720089">
                <a:moveTo>
                  <a:pt x="76200" y="634276"/>
                </a:moveTo>
                <a:lnTo>
                  <a:pt x="38100" y="634276"/>
                </a:lnTo>
                <a:lnTo>
                  <a:pt x="38100" y="0"/>
                </a:lnTo>
                <a:lnTo>
                  <a:pt x="76200" y="0"/>
                </a:lnTo>
                <a:lnTo>
                  <a:pt x="76200" y="634276"/>
                </a:lnTo>
                <a:close/>
              </a:path>
              <a:path w="114300" h="720089">
                <a:moveTo>
                  <a:pt x="57150" y="720001"/>
                </a:moveTo>
                <a:lnTo>
                  <a:pt x="0" y="605701"/>
                </a:lnTo>
                <a:lnTo>
                  <a:pt x="38100" y="605701"/>
                </a:lnTo>
                <a:lnTo>
                  <a:pt x="38100" y="634276"/>
                </a:lnTo>
                <a:lnTo>
                  <a:pt x="100012" y="634276"/>
                </a:lnTo>
                <a:lnTo>
                  <a:pt x="57150" y="720001"/>
                </a:lnTo>
                <a:close/>
              </a:path>
              <a:path w="114300" h="720089">
                <a:moveTo>
                  <a:pt x="100012" y="634276"/>
                </a:moveTo>
                <a:lnTo>
                  <a:pt x="76200" y="634276"/>
                </a:lnTo>
                <a:lnTo>
                  <a:pt x="76200" y="605701"/>
                </a:lnTo>
                <a:lnTo>
                  <a:pt x="114300" y="605701"/>
                </a:lnTo>
                <a:lnTo>
                  <a:pt x="100012" y="6342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454480" y="4505566"/>
            <a:ext cx="2095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35145" y="4420018"/>
            <a:ext cx="1551940" cy="1087120"/>
          </a:xfrm>
          <a:prstGeom prst="rect">
            <a:avLst/>
          </a:prstGeom>
        </p:spPr>
        <p:txBody>
          <a:bodyPr wrap="square" lIns="0" tIns="190500" rIns="0" bIns="0" rtlCol="0" vert="horz">
            <a:spAutoFit/>
          </a:bodyPr>
          <a:lstStyle/>
          <a:p>
            <a:pPr marL="1024890">
              <a:lnSpc>
                <a:spcPct val="100000"/>
              </a:lnSpc>
              <a:spcBef>
                <a:spcPts val="1500"/>
              </a:spcBef>
            </a:pPr>
            <a:r>
              <a:rPr dirty="0" sz="20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2000" spc="-80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 i="1">
                <a:solidFill>
                  <a:srgbClr val="FF0000"/>
                </a:solidFill>
                <a:latin typeface="Times New Roman"/>
                <a:cs typeface="Times New Roman"/>
              </a:rPr>
              <a:t>′</a:t>
            </a:r>
            <a:r>
              <a:rPr dirty="0" baseline="-17094" sz="1950" spc="-7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baseline="-17094"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dirty="0" sz="2400" b="1">
                <a:latin typeface="华文楷体"/>
                <a:cs typeface="华文楷体"/>
              </a:rPr>
              <a:t>相互作用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99465" y="5118137"/>
            <a:ext cx="94106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平衡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16998" y="214236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56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54095" y="1871472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5" y="0"/>
                </a:lnTo>
                <a:lnTo>
                  <a:pt x="364235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53740" y="2095500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3" y="0"/>
                </a:lnTo>
                <a:lnTo>
                  <a:pt x="245363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810948" y="1511185"/>
            <a:ext cx="116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想一想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7771" y="2073846"/>
            <a:ext cx="337883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solidFill>
                  <a:srgbClr val="385622"/>
                </a:solidFill>
                <a:latin typeface="微软雅黑"/>
                <a:cs typeface="微软雅黑"/>
              </a:rPr>
              <a:t>牛顿第三定</a:t>
            </a:r>
            <a:r>
              <a:rPr dirty="0" sz="4400" spc="5" b="1">
                <a:solidFill>
                  <a:srgbClr val="385622"/>
                </a:solidFill>
                <a:latin typeface="微软雅黑"/>
                <a:cs typeface="微软雅黑"/>
              </a:rPr>
              <a:t>律</a:t>
            </a:r>
            <a:endParaRPr sz="4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29533" y="3393782"/>
          <a:ext cx="6711315" cy="852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/>
                <a:gridCol w="729614"/>
                <a:gridCol w="3542665"/>
              </a:tblGrid>
              <a:tr h="426237">
                <a:tc>
                  <a:txBody>
                    <a:bodyPr/>
                    <a:lstStyle/>
                    <a:p>
                      <a:pPr marL="31750">
                        <a:lnSpc>
                          <a:spcPts val="2845"/>
                        </a:lnSpc>
                        <a:tabLst>
                          <a:tab pos="643890" algn="l"/>
                        </a:tabLst>
                      </a:pPr>
                      <a:r>
                        <a:rPr dirty="0" sz="2400" spc="-5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4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400" spc="-5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一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4145">
                        <a:lnSpc>
                          <a:spcPts val="2845"/>
                        </a:lnSpc>
                      </a:pPr>
                      <a:r>
                        <a:rPr dirty="0" sz="24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2845"/>
                        </a:lnSpc>
                      </a:pPr>
                      <a:r>
                        <a:rPr dirty="0" sz="24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400" spc="-5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2623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主讲人：张瑞</a:t>
                      </a:r>
                      <a:r>
                        <a:rPr dirty="0" sz="2400" spc="-5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萍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r" marR="1479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校：北京市第一六一中</a:t>
                      </a:r>
                      <a:r>
                        <a:rPr dirty="0" sz="2400" spc="-5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16998" y="2179440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56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54095" y="1909572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53740" y="2132076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3" y="0"/>
                </a:lnTo>
                <a:lnTo>
                  <a:pt x="245363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67948" y="1534985"/>
            <a:ext cx="3454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相互作用力和平衡力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725204" y="2528404"/>
          <a:ext cx="6838950" cy="2945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234"/>
                <a:gridCol w="1452244"/>
                <a:gridCol w="2611120"/>
                <a:gridCol w="2273300"/>
              </a:tblGrid>
              <a:tr h="4572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102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相互作用</a:t>
                      </a:r>
                      <a:r>
                        <a:rPr dirty="0" sz="2400" spc="-5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力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9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775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平衡</a:t>
                      </a:r>
                      <a:r>
                        <a:rPr dirty="0" sz="2400" spc="-5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力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9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804545">
                <a:tc gridSpan="2">
                  <a:txBody>
                    <a:bodyPr/>
                    <a:lstStyle/>
                    <a:p>
                      <a:pPr marL="508634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相同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点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1828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07110">
                        <a:lnSpc>
                          <a:spcPct val="100000"/>
                        </a:lnSpc>
                        <a:spcBef>
                          <a:spcPts val="1550"/>
                        </a:spcBef>
                        <a:tabLst>
                          <a:tab pos="1848485" algn="l"/>
                          <a:tab pos="2689860" algn="l"/>
                        </a:tabLst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等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大	</a:t>
                      </a:r>
                      <a:r>
                        <a:rPr dirty="0" sz="2400" b="1">
                          <a:latin typeface="华文楷体"/>
                          <a:cs typeface="华文楷体"/>
                        </a:rPr>
                        <a:t>反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向	</a:t>
                      </a:r>
                      <a:r>
                        <a:rPr dirty="0" sz="2400" b="1">
                          <a:latin typeface="华文楷体"/>
                          <a:cs typeface="华文楷体"/>
                        </a:rPr>
                        <a:t>共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线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1968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852804">
                <a:tc rowSpan="2">
                  <a:txBody>
                    <a:bodyPr/>
                    <a:lstStyle/>
                    <a:p>
                      <a:pPr algn="just" marL="88900" marR="82550">
                        <a:lnSpc>
                          <a:spcPct val="100000"/>
                        </a:lnSpc>
                        <a:spcBef>
                          <a:spcPts val="1975"/>
                        </a:spcBef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不 同 点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08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30"/>
                        </a:spcBef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作用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点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070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ct val="100000"/>
                        </a:lnSpc>
                        <a:spcBef>
                          <a:spcPts val="1660"/>
                        </a:spcBef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在两个物体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上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108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在同一物体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上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19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81851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508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力的种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类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1898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0010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相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同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1949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17855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可能不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同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1504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35495" y="4299203"/>
            <a:ext cx="1286255" cy="1459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629355" y="2031161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66288" y="176022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65932" y="1984248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23305" y="1399971"/>
            <a:ext cx="116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想一想</a:t>
            </a:r>
          </a:p>
        </p:txBody>
      </p:sp>
      <p:sp>
        <p:nvSpPr>
          <p:cNvPr id="7" name="object 7"/>
          <p:cNvSpPr/>
          <p:nvPr/>
        </p:nvSpPr>
        <p:spPr>
          <a:xfrm>
            <a:off x="2599613" y="2276195"/>
            <a:ext cx="7133590" cy="1977389"/>
          </a:xfrm>
          <a:custGeom>
            <a:avLst/>
            <a:gdLst/>
            <a:ahLst/>
            <a:cxnLst/>
            <a:rect l="l" t="t" r="r" b="b"/>
            <a:pathLst>
              <a:path w="7133590" h="1977389">
                <a:moveTo>
                  <a:pt x="7133526" y="1977097"/>
                </a:moveTo>
                <a:lnTo>
                  <a:pt x="0" y="1977097"/>
                </a:lnTo>
                <a:lnTo>
                  <a:pt x="0" y="0"/>
                </a:lnTo>
                <a:lnTo>
                  <a:pt x="7133526" y="0"/>
                </a:lnTo>
                <a:lnTo>
                  <a:pt x="7133526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1938997"/>
                </a:lnTo>
                <a:lnTo>
                  <a:pt x="19050" y="1938997"/>
                </a:lnTo>
                <a:lnTo>
                  <a:pt x="38100" y="1958047"/>
                </a:lnTo>
                <a:lnTo>
                  <a:pt x="7133526" y="1958047"/>
                </a:lnTo>
                <a:lnTo>
                  <a:pt x="7133526" y="1977097"/>
                </a:lnTo>
                <a:close/>
              </a:path>
              <a:path w="7133590" h="1977389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7133590" h="1977389">
                <a:moveTo>
                  <a:pt x="7095426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7095426" y="19050"/>
                </a:lnTo>
                <a:lnTo>
                  <a:pt x="7095426" y="38100"/>
                </a:lnTo>
                <a:close/>
              </a:path>
              <a:path w="7133590" h="1977389">
                <a:moveTo>
                  <a:pt x="7095426" y="1958047"/>
                </a:moveTo>
                <a:lnTo>
                  <a:pt x="7095426" y="19050"/>
                </a:lnTo>
                <a:lnTo>
                  <a:pt x="7114476" y="38100"/>
                </a:lnTo>
                <a:lnTo>
                  <a:pt x="7133526" y="38100"/>
                </a:lnTo>
                <a:lnTo>
                  <a:pt x="7133526" y="1938997"/>
                </a:lnTo>
                <a:lnTo>
                  <a:pt x="7114476" y="1938997"/>
                </a:lnTo>
                <a:lnTo>
                  <a:pt x="7095426" y="1958047"/>
                </a:lnTo>
                <a:close/>
              </a:path>
              <a:path w="7133590" h="1977389">
                <a:moveTo>
                  <a:pt x="7133526" y="38100"/>
                </a:moveTo>
                <a:lnTo>
                  <a:pt x="7114476" y="38100"/>
                </a:lnTo>
                <a:lnTo>
                  <a:pt x="7095426" y="19050"/>
                </a:lnTo>
                <a:lnTo>
                  <a:pt x="7133526" y="19050"/>
                </a:lnTo>
                <a:lnTo>
                  <a:pt x="7133526" y="38100"/>
                </a:lnTo>
                <a:close/>
              </a:path>
              <a:path w="7133590" h="1977389">
                <a:moveTo>
                  <a:pt x="38100" y="1958047"/>
                </a:moveTo>
                <a:lnTo>
                  <a:pt x="19050" y="1938997"/>
                </a:lnTo>
                <a:lnTo>
                  <a:pt x="38100" y="1938997"/>
                </a:lnTo>
                <a:lnTo>
                  <a:pt x="38100" y="1958047"/>
                </a:lnTo>
                <a:close/>
              </a:path>
              <a:path w="7133590" h="1977389">
                <a:moveTo>
                  <a:pt x="7095426" y="1958047"/>
                </a:moveTo>
                <a:lnTo>
                  <a:pt x="38100" y="1958047"/>
                </a:lnTo>
                <a:lnTo>
                  <a:pt x="38100" y="1938997"/>
                </a:lnTo>
                <a:lnTo>
                  <a:pt x="7095426" y="1938997"/>
                </a:lnTo>
                <a:lnTo>
                  <a:pt x="7095426" y="1958047"/>
                </a:lnTo>
                <a:close/>
              </a:path>
              <a:path w="7133590" h="1977389">
                <a:moveTo>
                  <a:pt x="7133526" y="1958047"/>
                </a:moveTo>
                <a:lnTo>
                  <a:pt x="7095426" y="1958047"/>
                </a:lnTo>
                <a:lnTo>
                  <a:pt x="7114476" y="1938997"/>
                </a:lnTo>
                <a:lnTo>
                  <a:pt x="7133526" y="1938997"/>
                </a:lnTo>
                <a:lnTo>
                  <a:pt x="7133526" y="1958047"/>
                </a:lnTo>
                <a:close/>
              </a:path>
            </a:pathLst>
          </a:custGeom>
          <a:solidFill>
            <a:srgbClr val="23A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697403" y="2292070"/>
            <a:ext cx="682498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69151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小强说：“我记得在初中学过，如果两个力</a:t>
            </a:r>
            <a:r>
              <a:rPr dirty="0" sz="2400" spc="-5" b="1">
                <a:latin typeface="华文楷体"/>
                <a:cs typeface="华文楷体"/>
              </a:rPr>
              <a:t>的 </a:t>
            </a:r>
            <a:r>
              <a:rPr dirty="0" sz="2400" b="1">
                <a:latin typeface="华文楷体"/>
                <a:cs typeface="华文楷体"/>
              </a:rPr>
              <a:t>大小相等，方向相反，这两个力就会互相平衡，</a:t>
            </a:r>
            <a:r>
              <a:rPr dirty="0" sz="2400" spc="-5" b="1">
                <a:latin typeface="华文楷体"/>
                <a:cs typeface="华文楷体"/>
              </a:rPr>
              <a:t>看 </a:t>
            </a:r>
            <a:r>
              <a:rPr dirty="0" sz="2400" b="1">
                <a:latin typeface="华文楷体"/>
                <a:cs typeface="华文楷体"/>
              </a:rPr>
              <a:t>不到作用的效果了。既然作用力和反作用力也是</a:t>
            </a:r>
            <a:r>
              <a:rPr dirty="0" sz="2400" spc="-5" b="1">
                <a:latin typeface="华文楷体"/>
                <a:cs typeface="华文楷体"/>
              </a:rPr>
              <a:t>大 </a:t>
            </a:r>
            <a:r>
              <a:rPr dirty="0" sz="2400" b="1">
                <a:latin typeface="华文楷体"/>
                <a:cs typeface="华文楷体"/>
              </a:rPr>
              <a:t>小相等，方向相反的，它</a:t>
            </a:r>
            <a:r>
              <a:rPr dirty="0" u="heavy" sz="2400" b="1">
                <a:uFill>
                  <a:solidFill>
                    <a:srgbClr val="FF0000"/>
                  </a:solidFill>
                </a:uFill>
                <a:latin typeface="华文楷体"/>
                <a:cs typeface="华文楷体"/>
              </a:rPr>
              <a:t>们也应该相互平衡呀</a:t>
            </a:r>
            <a:r>
              <a:rPr dirty="0" sz="2400" b="1">
                <a:latin typeface="华文楷体"/>
                <a:cs typeface="华文楷体"/>
              </a:rPr>
              <a:t>，</a:t>
            </a:r>
            <a:r>
              <a:rPr dirty="0" sz="2400" spc="-5" b="1">
                <a:latin typeface="华文楷体"/>
                <a:cs typeface="华文楷体"/>
              </a:rPr>
              <a:t>那 </a:t>
            </a:r>
            <a:r>
              <a:rPr dirty="0" u="heavy" sz="2400" b="1">
                <a:uFill>
                  <a:solidFill>
                    <a:srgbClr val="FF0000"/>
                  </a:solidFill>
                </a:uFill>
                <a:latin typeface="华文楷体"/>
                <a:cs typeface="华文楷体"/>
              </a:rPr>
              <a:t>为什么鸡蛋碎了呢？</a:t>
            </a:r>
            <a:r>
              <a:rPr dirty="0" sz="2400" b="1">
                <a:latin typeface="华文楷体"/>
                <a:cs typeface="华文楷体"/>
              </a:rPr>
              <a:t>”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39951" y="4352048"/>
            <a:ext cx="1721281" cy="782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55721" y="4957940"/>
            <a:ext cx="53456" cy="535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449298" y="4905870"/>
            <a:ext cx="94295" cy="943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689736" y="4854346"/>
            <a:ext cx="122288" cy="1221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683290" y="4847831"/>
            <a:ext cx="135121" cy="1346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 rot="21360000">
            <a:off x="8249936" y="4565125"/>
            <a:ext cx="1266887" cy="306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10"/>
              </a:lnSpc>
            </a:pPr>
            <a:r>
              <a:rPr dirty="0" sz="2400" spc="-25" b="1">
                <a:solidFill>
                  <a:srgbClr val="FFFF00"/>
                </a:solidFill>
                <a:latin typeface="华文楷体"/>
                <a:cs typeface="华文楷体"/>
              </a:rPr>
              <a:t>为什</a:t>
            </a:r>
            <a:r>
              <a:rPr dirty="0" baseline="1157" sz="3600" spc="-37" b="1">
                <a:solidFill>
                  <a:srgbClr val="FFFF00"/>
                </a:solidFill>
                <a:latin typeface="华文楷体"/>
                <a:cs typeface="华文楷体"/>
              </a:rPr>
              <a:t>么</a:t>
            </a:r>
            <a:r>
              <a:rPr dirty="0" baseline="1157" sz="3600" spc="7" b="1">
                <a:solidFill>
                  <a:srgbClr val="FFFF00"/>
                </a:solidFill>
                <a:latin typeface="华文楷体"/>
                <a:cs typeface="华文楷体"/>
              </a:rPr>
              <a:t>？</a:t>
            </a:r>
            <a:endParaRPr baseline="1157" sz="3600">
              <a:latin typeface="华文楷体"/>
              <a:cs typeface="华文楷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89376" y="4299203"/>
            <a:ext cx="2767583" cy="14874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78770" y="2167083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16579" y="1897379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1" y="0"/>
                </a:lnTo>
                <a:lnTo>
                  <a:pt x="362711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14700" y="2119883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8"/>
                </a:lnTo>
                <a:lnTo>
                  <a:pt x="0" y="246888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34060">
              <a:lnSpc>
                <a:spcPct val="100000"/>
              </a:lnSpc>
              <a:spcBef>
                <a:spcPts val="100"/>
              </a:spcBef>
            </a:pPr>
            <a:r>
              <a:rPr dirty="0"/>
              <a:t>做一做</a:t>
            </a:r>
          </a:p>
        </p:txBody>
      </p:sp>
      <p:sp>
        <p:nvSpPr>
          <p:cNvPr id="6" name="object 6"/>
          <p:cNvSpPr/>
          <p:nvPr/>
        </p:nvSpPr>
        <p:spPr>
          <a:xfrm>
            <a:off x="4280915" y="3476256"/>
            <a:ext cx="3481946" cy="1900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895371" y="2219375"/>
            <a:ext cx="621411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9151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一个木块静止在粗糙斜面上，请你试着</a:t>
            </a:r>
            <a:r>
              <a:rPr dirty="0" sz="2400" spc="-5" b="1">
                <a:latin typeface="华文楷体"/>
                <a:cs typeface="华文楷体"/>
              </a:rPr>
              <a:t>对 </a:t>
            </a:r>
            <a:r>
              <a:rPr dirty="0" sz="2400" b="1">
                <a:latin typeface="华文楷体"/>
                <a:cs typeface="华文楷体"/>
              </a:rPr>
              <a:t>木块进行受力分析并画出它的受力分析图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28302" y="2614066"/>
            <a:ext cx="796290" cy="440690"/>
          </a:xfrm>
          <a:custGeom>
            <a:avLst/>
            <a:gdLst/>
            <a:ahLst/>
            <a:cxnLst/>
            <a:rect l="l" t="t" r="r" b="b"/>
            <a:pathLst>
              <a:path w="796289" h="440689">
                <a:moveTo>
                  <a:pt x="795743" y="440169"/>
                </a:moveTo>
                <a:lnTo>
                  <a:pt x="0" y="440169"/>
                </a:lnTo>
                <a:lnTo>
                  <a:pt x="0" y="0"/>
                </a:lnTo>
                <a:lnTo>
                  <a:pt x="795743" y="0"/>
                </a:lnTo>
                <a:lnTo>
                  <a:pt x="795743" y="25400"/>
                </a:lnTo>
                <a:lnTo>
                  <a:pt x="50800" y="25400"/>
                </a:lnTo>
                <a:lnTo>
                  <a:pt x="25400" y="50800"/>
                </a:lnTo>
                <a:lnTo>
                  <a:pt x="50800" y="50800"/>
                </a:lnTo>
                <a:lnTo>
                  <a:pt x="50800" y="389369"/>
                </a:lnTo>
                <a:lnTo>
                  <a:pt x="25400" y="389369"/>
                </a:lnTo>
                <a:lnTo>
                  <a:pt x="50800" y="414769"/>
                </a:lnTo>
                <a:lnTo>
                  <a:pt x="795743" y="414769"/>
                </a:lnTo>
                <a:lnTo>
                  <a:pt x="795743" y="440169"/>
                </a:lnTo>
                <a:close/>
              </a:path>
              <a:path w="796289" h="440689">
                <a:moveTo>
                  <a:pt x="50800" y="50800"/>
                </a:moveTo>
                <a:lnTo>
                  <a:pt x="25400" y="50800"/>
                </a:lnTo>
                <a:lnTo>
                  <a:pt x="50800" y="25400"/>
                </a:lnTo>
                <a:lnTo>
                  <a:pt x="50800" y="50800"/>
                </a:lnTo>
                <a:close/>
              </a:path>
              <a:path w="796289" h="440689">
                <a:moveTo>
                  <a:pt x="744943" y="50800"/>
                </a:moveTo>
                <a:lnTo>
                  <a:pt x="50800" y="50800"/>
                </a:lnTo>
                <a:lnTo>
                  <a:pt x="50800" y="25400"/>
                </a:lnTo>
                <a:lnTo>
                  <a:pt x="744943" y="25400"/>
                </a:lnTo>
                <a:lnTo>
                  <a:pt x="744943" y="50800"/>
                </a:lnTo>
                <a:close/>
              </a:path>
              <a:path w="796289" h="440689">
                <a:moveTo>
                  <a:pt x="744943" y="414769"/>
                </a:moveTo>
                <a:lnTo>
                  <a:pt x="744943" y="25400"/>
                </a:lnTo>
                <a:lnTo>
                  <a:pt x="770343" y="50800"/>
                </a:lnTo>
                <a:lnTo>
                  <a:pt x="795743" y="50800"/>
                </a:lnTo>
                <a:lnTo>
                  <a:pt x="795743" y="389369"/>
                </a:lnTo>
                <a:lnTo>
                  <a:pt x="770343" y="389369"/>
                </a:lnTo>
                <a:lnTo>
                  <a:pt x="744943" y="414769"/>
                </a:lnTo>
                <a:close/>
              </a:path>
              <a:path w="796289" h="440689">
                <a:moveTo>
                  <a:pt x="795743" y="50800"/>
                </a:moveTo>
                <a:lnTo>
                  <a:pt x="770343" y="50800"/>
                </a:lnTo>
                <a:lnTo>
                  <a:pt x="744943" y="25400"/>
                </a:lnTo>
                <a:lnTo>
                  <a:pt x="795743" y="25400"/>
                </a:lnTo>
                <a:lnTo>
                  <a:pt x="795743" y="50800"/>
                </a:lnTo>
                <a:close/>
              </a:path>
              <a:path w="796289" h="440689">
                <a:moveTo>
                  <a:pt x="50800" y="414769"/>
                </a:moveTo>
                <a:lnTo>
                  <a:pt x="25400" y="389369"/>
                </a:lnTo>
                <a:lnTo>
                  <a:pt x="50800" y="389369"/>
                </a:lnTo>
                <a:lnTo>
                  <a:pt x="50800" y="414769"/>
                </a:lnTo>
                <a:close/>
              </a:path>
              <a:path w="796289" h="440689">
                <a:moveTo>
                  <a:pt x="744943" y="414769"/>
                </a:moveTo>
                <a:lnTo>
                  <a:pt x="50800" y="414769"/>
                </a:lnTo>
                <a:lnTo>
                  <a:pt x="50800" y="389369"/>
                </a:lnTo>
                <a:lnTo>
                  <a:pt x="744943" y="389369"/>
                </a:lnTo>
                <a:lnTo>
                  <a:pt x="744943" y="414769"/>
                </a:lnTo>
                <a:close/>
              </a:path>
              <a:path w="796289" h="440689">
                <a:moveTo>
                  <a:pt x="795743" y="414769"/>
                </a:moveTo>
                <a:lnTo>
                  <a:pt x="744943" y="414769"/>
                </a:lnTo>
                <a:lnTo>
                  <a:pt x="770343" y="389369"/>
                </a:lnTo>
                <a:lnTo>
                  <a:pt x="795743" y="389369"/>
                </a:lnTo>
                <a:lnTo>
                  <a:pt x="795743" y="41476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08548" y="2931972"/>
            <a:ext cx="3721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4471C4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4471C4"/>
                </a:solidFill>
                <a:latin typeface="Times New Roman"/>
                <a:cs typeface="Times New Roman"/>
              </a:rPr>
              <a:t>N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0915" y="3476256"/>
            <a:ext cx="3481946" cy="1900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29196" y="3693921"/>
            <a:ext cx="668655" cy="355600"/>
          </a:xfrm>
          <a:custGeom>
            <a:avLst/>
            <a:gdLst/>
            <a:ahLst/>
            <a:cxnLst/>
            <a:rect l="l" t="t" r="r" b="b"/>
            <a:pathLst>
              <a:path w="668654" h="355600">
                <a:moveTo>
                  <a:pt x="520825" y="46191"/>
                </a:moveTo>
                <a:lnTo>
                  <a:pt x="497878" y="876"/>
                </a:lnTo>
                <a:lnTo>
                  <a:pt x="668261" y="0"/>
                </a:lnTo>
                <a:lnTo>
                  <a:pt x="646755" y="28981"/>
                </a:lnTo>
                <a:lnTo>
                  <a:pt x="554812" y="28981"/>
                </a:lnTo>
                <a:lnTo>
                  <a:pt x="520825" y="46191"/>
                </a:lnTo>
                <a:close/>
              </a:path>
              <a:path w="668654" h="355600">
                <a:moveTo>
                  <a:pt x="543773" y="91506"/>
                </a:moveTo>
                <a:lnTo>
                  <a:pt x="520825" y="46191"/>
                </a:lnTo>
                <a:lnTo>
                  <a:pt x="554812" y="28981"/>
                </a:lnTo>
                <a:lnTo>
                  <a:pt x="577761" y="74294"/>
                </a:lnTo>
                <a:lnTo>
                  <a:pt x="543773" y="91506"/>
                </a:lnTo>
                <a:close/>
              </a:path>
              <a:path w="668654" h="355600">
                <a:moveTo>
                  <a:pt x="566724" y="136829"/>
                </a:moveTo>
                <a:lnTo>
                  <a:pt x="543773" y="91506"/>
                </a:lnTo>
                <a:lnTo>
                  <a:pt x="577761" y="74294"/>
                </a:lnTo>
                <a:lnTo>
                  <a:pt x="554812" y="28981"/>
                </a:lnTo>
                <a:lnTo>
                  <a:pt x="646755" y="28981"/>
                </a:lnTo>
                <a:lnTo>
                  <a:pt x="566724" y="136829"/>
                </a:lnTo>
                <a:close/>
              </a:path>
              <a:path w="668654" h="355600">
                <a:moveTo>
                  <a:pt x="22961" y="355244"/>
                </a:moveTo>
                <a:lnTo>
                  <a:pt x="0" y="309930"/>
                </a:lnTo>
                <a:lnTo>
                  <a:pt x="520825" y="46191"/>
                </a:lnTo>
                <a:lnTo>
                  <a:pt x="543773" y="91506"/>
                </a:lnTo>
                <a:lnTo>
                  <a:pt x="22961" y="355244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205332" y="3101175"/>
            <a:ext cx="2946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4471C4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b="1">
                <a:solidFill>
                  <a:srgbClr val="4471C4"/>
                </a:solidFill>
                <a:latin typeface="Times New Roman"/>
                <a:cs typeface="Times New Roman"/>
              </a:rPr>
              <a:t>f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62762" y="4020705"/>
            <a:ext cx="152400" cy="1365885"/>
          </a:xfrm>
          <a:custGeom>
            <a:avLst/>
            <a:gdLst/>
            <a:ahLst/>
            <a:cxnLst/>
            <a:rect l="l" t="t" r="r" b="b"/>
            <a:pathLst>
              <a:path w="152400" h="1365885">
                <a:moveTo>
                  <a:pt x="50801" y="1213192"/>
                </a:moveTo>
                <a:lnTo>
                  <a:pt x="37096" y="571"/>
                </a:lnTo>
                <a:lnTo>
                  <a:pt x="87896" y="0"/>
                </a:lnTo>
                <a:lnTo>
                  <a:pt x="101588" y="1212621"/>
                </a:lnTo>
                <a:lnTo>
                  <a:pt x="50801" y="1213192"/>
                </a:lnTo>
                <a:close/>
              </a:path>
              <a:path w="152400" h="1365885">
                <a:moveTo>
                  <a:pt x="133317" y="1251292"/>
                </a:moveTo>
                <a:lnTo>
                  <a:pt x="51231" y="1251292"/>
                </a:lnTo>
                <a:lnTo>
                  <a:pt x="102019" y="1250721"/>
                </a:lnTo>
                <a:lnTo>
                  <a:pt x="101588" y="1212621"/>
                </a:lnTo>
                <a:lnTo>
                  <a:pt x="152387" y="1212049"/>
                </a:lnTo>
                <a:lnTo>
                  <a:pt x="133317" y="1251292"/>
                </a:lnTo>
                <a:close/>
              </a:path>
              <a:path w="152400" h="1365885">
                <a:moveTo>
                  <a:pt x="51231" y="1251292"/>
                </a:moveTo>
                <a:lnTo>
                  <a:pt x="50801" y="1213192"/>
                </a:lnTo>
                <a:lnTo>
                  <a:pt x="101588" y="1212621"/>
                </a:lnTo>
                <a:lnTo>
                  <a:pt x="102019" y="1250721"/>
                </a:lnTo>
                <a:lnTo>
                  <a:pt x="51231" y="1251292"/>
                </a:lnTo>
                <a:close/>
              </a:path>
              <a:path w="152400" h="1365885">
                <a:moveTo>
                  <a:pt x="77914" y="1365300"/>
                </a:moveTo>
                <a:lnTo>
                  <a:pt x="0" y="1213764"/>
                </a:lnTo>
                <a:lnTo>
                  <a:pt x="50801" y="1213192"/>
                </a:lnTo>
                <a:lnTo>
                  <a:pt x="51231" y="1251292"/>
                </a:lnTo>
                <a:lnTo>
                  <a:pt x="133317" y="1251292"/>
                </a:lnTo>
                <a:lnTo>
                  <a:pt x="77914" y="1365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778319" y="5104580"/>
            <a:ext cx="32829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00" spc="-80" b="1" i="1">
                <a:solidFill>
                  <a:srgbClr val="FF0000"/>
                </a:solidFill>
                <a:latin typeface="华文楷体"/>
                <a:cs typeface="华文楷体"/>
              </a:rPr>
              <a:t>G</a:t>
            </a:r>
            <a:endParaRPr sz="21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38367" y="2923781"/>
            <a:ext cx="596265" cy="1094740"/>
          </a:xfrm>
          <a:custGeom>
            <a:avLst/>
            <a:gdLst/>
            <a:ahLst/>
            <a:cxnLst/>
            <a:rect l="l" t="t" r="r" b="b"/>
            <a:pathLst>
              <a:path w="596265" h="1094739">
                <a:moveTo>
                  <a:pt x="4013" y="170345"/>
                </a:moveTo>
                <a:lnTo>
                  <a:pt x="0" y="0"/>
                </a:lnTo>
                <a:lnTo>
                  <a:pt x="124824" y="89103"/>
                </a:lnTo>
                <a:lnTo>
                  <a:pt x="75946" y="89103"/>
                </a:lnTo>
                <a:lnTo>
                  <a:pt x="31064" y="112890"/>
                </a:lnTo>
                <a:lnTo>
                  <a:pt x="48904" y="146561"/>
                </a:lnTo>
                <a:lnTo>
                  <a:pt x="4013" y="170345"/>
                </a:lnTo>
                <a:close/>
              </a:path>
              <a:path w="596265" h="1094739">
                <a:moveTo>
                  <a:pt x="48904" y="146561"/>
                </a:moveTo>
                <a:lnTo>
                  <a:pt x="31064" y="112890"/>
                </a:lnTo>
                <a:lnTo>
                  <a:pt x="75946" y="89103"/>
                </a:lnTo>
                <a:lnTo>
                  <a:pt x="93789" y="122781"/>
                </a:lnTo>
                <a:lnTo>
                  <a:pt x="48904" y="146561"/>
                </a:lnTo>
                <a:close/>
              </a:path>
              <a:path w="596265" h="1094739">
                <a:moveTo>
                  <a:pt x="93789" y="122781"/>
                </a:moveTo>
                <a:lnTo>
                  <a:pt x="75946" y="89103"/>
                </a:lnTo>
                <a:lnTo>
                  <a:pt x="124824" y="89103"/>
                </a:lnTo>
                <a:lnTo>
                  <a:pt x="138684" y="98996"/>
                </a:lnTo>
                <a:lnTo>
                  <a:pt x="93789" y="122781"/>
                </a:lnTo>
                <a:close/>
              </a:path>
              <a:path w="596265" h="1094739">
                <a:moveTo>
                  <a:pt x="550989" y="1094206"/>
                </a:moveTo>
                <a:lnTo>
                  <a:pt x="48904" y="146561"/>
                </a:lnTo>
                <a:lnTo>
                  <a:pt x="93789" y="122781"/>
                </a:lnTo>
                <a:lnTo>
                  <a:pt x="595871" y="1070432"/>
                </a:lnTo>
                <a:lnTo>
                  <a:pt x="550989" y="109420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78770" y="2167083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16579" y="1897379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1" y="0"/>
                </a:lnTo>
                <a:lnTo>
                  <a:pt x="362711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14700" y="2119883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8"/>
                </a:lnTo>
                <a:lnTo>
                  <a:pt x="0" y="246888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34060">
              <a:lnSpc>
                <a:spcPct val="100000"/>
              </a:lnSpc>
              <a:spcBef>
                <a:spcPts val="100"/>
              </a:spcBef>
            </a:pPr>
            <a:r>
              <a:rPr dirty="0"/>
              <a:t>做一做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95371" y="2219375"/>
            <a:ext cx="621411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9151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一个木块静止在粗糙斜面上，请你试着</a:t>
            </a:r>
            <a:r>
              <a:rPr dirty="0" sz="2400" spc="-5" b="1">
                <a:latin typeface="华文楷体"/>
                <a:cs typeface="华文楷体"/>
              </a:rPr>
              <a:t>对 </a:t>
            </a:r>
            <a:r>
              <a:rPr dirty="0" sz="2400" b="1">
                <a:latin typeface="华文楷体"/>
                <a:cs typeface="华文楷体"/>
              </a:rPr>
              <a:t>木块进行受力分析并画出它的受力分析图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28302" y="2614066"/>
            <a:ext cx="796290" cy="440690"/>
          </a:xfrm>
          <a:custGeom>
            <a:avLst/>
            <a:gdLst/>
            <a:ahLst/>
            <a:cxnLst/>
            <a:rect l="l" t="t" r="r" b="b"/>
            <a:pathLst>
              <a:path w="796289" h="440689">
                <a:moveTo>
                  <a:pt x="795743" y="440169"/>
                </a:moveTo>
                <a:lnTo>
                  <a:pt x="0" y="440169"/>
                </a:lnTo>
                <a:lnTo>
                  <a:pt x="0" y="0"/>
                </a:lnTo>
                <a:lnTo>
                  <a:pt x="795743" y="0"/>
                </a:lnTo>
                <a:lnTo>
                  <a:pt x="795743" y="25400"/>
                </a:lnTo>
                <a:lnTo>
                  <a:pt x="50800" y="25400"/>
                </a:lnTo>
                <a:lnTo>
                  <a:pt x="25400" y="50800"/>
                </a:lnTo>
                <a:lnTo>
                  <a:pt x="50800" y="50800"/>
                </a:lnTo>
                <a:lnTo>
                  <a:pt x="50800" y="389369"/>
                </a:lnTo>
                <a:lnTo>
                  <a:pt x="25400" y="389369"/>
                </a:lnTo>
                <a:lnTo>
                  <a:pt x="50800" y="414769"/>
                </a:lnTo>
                <a:lnTo>
                  <a:pt x="795743" y="414769"/>
                </a:lnTo>
                <a:lnTo>
                  <a:pt x="795743" y="440169"/>
                </a:lnTo>
                <a:close/>
              </a:path>
              <a:path w="796289" h="440689">
                <a:moveTo>
                  <a:pt x="50800" y="50800"/>
                </a:moveTo>
                <a:lnTo>
                  <a:pt x="25400" y="50800"/>
                </a:lnTo>
                <a:lnTo>
                  <a:pt x="50800" y="25400"/>
                </a:lnTo>
                <a:lnTo>
                  <a:pt x="50800" y="50800"/>
                </a:lnTo>
                <a:close/>
              </a:path>
              <a:path w="796289" h="440689">
                <a:moveTo>
                  <a:pt x="744943" y="50800"/>
                </a:moveTo>
                <a:lnTo>
                  <a:pt x="50800" y="50800"/>
                </a:lnTo>
                <a:lnTo>
                  <a:pt x="50800" y="25400"/>
                </a:lnTo>
                <a:lnTo>
                  <a:pt x="744943" y="25400"/>
                </a:lnTo>
                <a:lnTo>
                  <a:pt x="744943" y="50800"/>
                </a:lnTo>
                <a:close/>
              </a:path>
              <a:path w="796289" h="440689">
                <a:moveTo>
                  <a:pt x="744943" y="414769"/>
                </a:moveTo>
                <a:lnTo>
                  <a:pt x="744943" y="25400"/>
                </a:lnTo>
                <a:lnTo>
                  <a:pt x="770343" y="50800"/>
                </a:lnTo>
                <a:lnTo>
                  <a:pt x="795743" y="50800"/>
                </a:lnTo>
                <a:lnTo>
                  <a:pt x="795743" y="389369"/>
                </a:lnTo>
                <a:lnTo>
                  <a:pt x="770343" y="389369"/>
                </a:lnTo>
                <a:lnTo>
                  <a:pt x="744943" y="414769"/>
                </a:lnTo>
                <a:close/>
              </a:path>
              <a:path w="796289" h="440689">
                <a:moveTo>
                  <a:pt x="795743" y="50800"/>
                </a:moveTo>
                <a:lnTo>
                  <a:pt x="770343" y="50800"/>
                </a:lnTo>
                <a:lnTo>
                  <a:pt x="744943" y="25400"/>
                </a:lnTo>
                <a:lnTo>
                  <a:pt x="795743" y="25400"/>
                </a:lnTo>
                <a:lnTo>
                  <a:pt x="795743" y="50800"/>
                </a:lnTo>
                <a:close/>
              </a:path>
              <a:path w="796289" h="440689">
                <a:moveTo>
                  <a:pt x="50800" y="414769"/>
                </a:moveTo>
                <a:lnTo>
                  <a:pt x="25400" y="389369"/>
                </a:lnTo>
                <a:lnTo>
                  <a:pt x="50800" y="389369"/>
                </a:lnTo>
                <a:lnTo>
                  <a:pt x="50800" y="414769"/>
                </a:lnTo>
                <a:close/>
              </a:path>
              <a:path w="796289" h="440689">
                <a:moveTo>
                  <a:pt x="744943" y="414769"/>
                </a:moveTo>
                <a:lnTo>
                  <a:pt x="50800" y="414769"/>
                </a:lnTo>
                <a:lnTo>
                  <a:pt x="50800" y="389369"/>
                </a:lnTo>
                <a:lnTo>
                  <a:pt x="744943" y="389369"/>
                </a:lnTo>
                <a:lnTo>
                  <a:pt x="744943" y="414769"/>
                </a:lnTo>
                <a:close/>
              </a:path>
              <a:path w="796289" h="440689">
                <a:moveTo>
                  <a:pt x="795743" y="414769"/>
                </a:moveTo>
                <a:lnTo>
                  <a:pt x="744943" y="414769"/>
                </a:lnTo>
                <a:lnTo>
                  <a:pt x="770343" y="389369"/>
                </a:lnTo>
                <a:lnTo>
                  <a:pt x="795743" y="389369"/>
                </a:lnTo>
                <a:lnTo>
                  <a:pt x="795743" y="41476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6355" y="214236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94076" y="1871472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20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93720" y="2095500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4" y="0"/>
                </a:lnTo>
                <a:lnTo>
                  <a:pt x="245364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50306" y="1511185"/>
            <a:ext cx="116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想一想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05239" y="2219502"/>
            <a:ext cx="62890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61009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在这个情境中，涉及木块的作用力和反作</a:t>
            </a:r>
            <a:r>
              <a:rPr dirty="0" sz="2400" spc="-5" b="1">
                <a:latin typeface="华文楷体"/>
                <a:cs typeface="华文楷体"/>
              </a:rPr>
              <a:t>用 </a:t>
            </a:r>
            <a:r>
              <a:rPr dirty="0" sz="2400" b="1">
                <a:latin typeface="华文楷体"/>
                <a:cs typeface="华文楷体"/>
              </a:rPr>
              <a:t>力共有几对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55791" y="3419855"/>
            <a:ext cx="346075" cy="119380"/>
          </a:xfrm>
          <a:custGeom>
            <a:avLst/>
            <a:gdLst/>
            <a:ahLst/>
            <a:cxnLst/>
            <a:rect l="l" t="t" r="r" b="b"/>
            <a:pathLst>
              <a:path w="346075" h="119379">
                <a:moveTo>
                  <a:pt x="59436" y="118872"/>
                </a:moveTo>
                <a:lnTo>
                  <a:pt x="0" y="59436"/>
                </a:lnTo>
                <a:lnTo>
                  <a:pt x="59436" y="0"/>
                </a:lnTo>
                <a:lnTo>
                  <a:pt x="59436" y="30480"/>
                </a:lnTo>
                <a:lnTo>
                  <a:pt x="316992" y="30480"/>
                </a:lnTo>
                <a:lnTo>
                  <a:pt x="345948" y="59436"/>
                </a:lnTo>
                <a:lnTo>
                  <a:pt x="315467" y="89916"/>
                </a:lnTo>
                <a:lnTo>
                  <a:pt x="59436" y="89916"/>
                </a:lnTo>
                <a:lnTo>
                  <a:pt x="59436" y="118872"/>
                </a:lnTo>
                <a:close/>
              </a:path>
              <a:path w="346075" h="119379">
                <a:moveTo>
                  <a:pt x="316992" y="30480"/>
                </a:moveTo>
                <a:lnTo>
                  <a:pt x="286512" y="30480"/>
                </a:lnTo>
                <a:lnTo>
                  <a:pt x="286512" y="0"/>
                </a:lnTo>
                <a:lnTo>
                  <a:pt x="316992" y="30480"/>
                </a:lnTo>
                <a:close/>
              </a:path>
              <a:path w="346075" h="119379">
                <a:moveTo>
                  <a:pt x="286512" y="118872"/>
                </a:moveTo>
                <a:lnTo>
                  <a:pt x="286512" y="89916"/>
                </a:lnTo>
                <a:lnTo>
                  <a:pt x="315467" y="89916"/>
                </a:lnTo>
                <a:lnTo>
                  <a:pt x="286512" y="11887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946635" y="3405009"/>
            <a:ext cx="364490" cy="149860"/>
          </a:xfrm>
          <a:custGeom>
            <a:avLst/>
            <a:gdLst/>
            <a:ahLst/>
            <a:cxnLst/>
            <a:rect l="l" t="t" r="r" b="b"/>
            <a:pathLst>
              <a:path w="364489" h="149860">
                <a:moveTo>
                  <a:pt x="74637" y="149263"/>
                </a:moveTo>
                <a:lnTo>
                  <a:pt x="0" y="74637"/>
                </a:lnTo>
                <a:lnTo>
                  <a:pt x="74637" y="0"/>
                </a:lnTo>
                <a:lnTo>
                  <a:pt x="74637" y="15341"/>
                </a:lnTo>
                <a:lnTo>
                  <a:pt x="61937" y="15341"/>
                </a:lnTo>
                <a:lnTo>
                  <a:pt x="61927" y="30668"/>
                </a:lnTo>
                <a:lnTo>
                  <a:pt x="22453" y="70142"/>
                </a:lnTo>
                <a:lnTo>
                  <a:pt x="13474" y="70142"/>
                </a:lnTo>
                <a:lnTo>
                  <a:pt x="13474" y="79121"/>
                </a:lnTo>
                <a:lnTo>
                  <a:pt x="22451" y="79121"/>
                </a:lnTo>
                <a:lnTo>
                  <a:pt x="61927" y="118605"/>
                </a:lnTo>
                <a:lnTo>
                  <a:pt x="61937" y="133934"/>
                </a:lnTo>
                <a:lnTo>
                  <a:pt x="74637" y="133934"/>
                </a:lnTo>
                <a:lnTo>
                  <a:pt x="74637" y="149263"/>
                </a:lnTo>
                <a:close/>
              </a:path>
              <a:path w="364489" h="149860">
                <a:moveTo>
                  <a:pt x="289648" y="44983"/>
                </a:moveTo>
                <a:lnTo>
                  <a:pt x="289648" y="0"/>
                </a:lnTo>
                <a:lnTo>
                  <a:pt x="304987" y="15341"/>
                </a:lnTo>
                <a:lnTo>
                  <a:pt x="302348" y="15341"/>
                </a:lnTo>
                <a:lnTo>
                  <a:pt x="291503" y="19824"/>
                </a:lnTo>
                <a:lnTo>
                  <a:pt x="302338" y="30657"/>
                </a:lnTo>
                <a:lnTo>
                  <a:pt x="302348" y="38633"/>
                </a:lnTo>
                <a:lnTo>
                  <a:pt x="295998" y="38633"/>
                </a:lnTo>
                <a:lnTo>
                  <a:pt x="289648" y="44983"/>
                </a:lnTo>
                <a:close/>
              </a:path>
              <a:path w="364489" h="149860">
                <a:moveTo>
                  <a:pt x="61937" y="30657"/>
                </a:moveTo>
                <a:lnTo>
                  <a:pt x="61937" y="15341"/>
                </a:lnTo>
                <a:lnTo>
                  <a:pt x="72771" y="19824"/>
                </a:lnTo>
                <a:lnTo>
                  <a:pt x="61937" y="30657"/>
                </a:lnTo>
                <a:close/>
              </a:path>
              <a:path w="364489" h="149860">
                <a:moveTo>
                  <a:pt x="302348" y="51333"/>
                </a:moveTo>
                <a:lnTo>
                  <a:pt x="61937" y="51333"/>
                </a:lnTo>
                <a:lnTo>
                  <a:pt x="61937" y="30657"/>
                </a:lnTo>
                <a:lnTo>
                  <a:pt x="72771" y="19824"/>
                </a:lnTo>
                <a:lnTo>
                  <a:pt x="61937" y="15341"/>
                </a:lnTo>
                <a:lnTo>
                  <a:pt x="74637" y="15341"/>
                </a:lnTo>
                <a:lnTo>
                  <a:pt x="74637" y="38633"/>
                </a:lnTo>
                <a:lnTo>
                  <a:pt x="68287" y="38633"/>
                </a:lnTo>
                <a:lnTo>
                  <a:pt x="74637" y="44983"/>
                </a:lnTo>
                <a:lnTo>
                  <a:pt x="302348" y="44983"/>
                </a:lnTo>
                <a:lnTo>
                  <a:pt x="302348" y="51333"/>
                </a:lnTo>
                <a:close/>
              </a:path>
              <a:path w="364489" h="149860">
                <a:moveTo>
                  <a:pt x="302348" y="30668"/>
                </a:moveTo>
                <a:lnTo>
                  <a:pt x="291503" y="19824"/>
                </a:lnTo>
                <a:lnTo>
                  <a:pt x="302348" y="15341"/>
                </a:lnTo>
                <a:lnTo>
                  <a:pt x="302348" y="30668"/>
                </a:lnTo>
                <a:close/>
              </a:path>
              <a:path w="364489" h="149860">
                <a:moveTo>
                  <a:pt x="346322" y="74632"/>
                </a:moveTo>
                <a:lnTo>
                  <a:pt x="302348" y="30668"/>
                </a:lnTo>
                <a:lnTo>
                  <a:pt x="302348" y="15341"/>
                </a:lnTo>
                <a:lnTo>
                  <a:pt x="304987" y="15341"/>
                </a:lnTo>
                <a:lnTo>
                  <a:pt x="359779" y="70142"/>
                </a:lnTo>
                <a:lnTo>
                  <a:pt x="350812" y="70142"/>
                </a:lnTo>
                <a:lnTo>
                  <a:pt x="346322" y="74632"/>
                </a:lnTo>
                <a:close/>
              </a:path>
              <a:path w="364489" h="149860">
                <a:moveTo>
                  <a:pt x="74637" y="44983"/>
                </a:moveTo>
                <a:lnTo>
                  <a:pt x="68287" y="38633"/>
                </a:lnTo>
                <a:lnTo>
                  <a:pt x="74637" y="38633"/>
                </a:lnTo>
                <a:lnTo>
                  <a:pt x="74637" y="44983"/>
                </a:lnTo>
                <a:close/>
              </a:path>
              <a:path w="364489" h="149860">
                <a:moveTo>
                  <a:pt x="289648" y="44983"/>
                </a:moveTo>
                <a:lnTo>
                  <a:pt x="74637" y="44983"/>
                </a:lnTo>
                <a:lnTo>
                  <a:pt x="74637" y="38633"/>
                </a:lnTo>
                <a:lnTo>
                  <a:pt x="289648" y="38633"/>
                </a:lnTo>
                <a:lnTo>
                  <a:pt x="289648" y="44983"/>
                </a:lnTo>
                <a:close/>
              </a:path>
              <a:path w="364489" h="149860">
                <a:moveTo>
                  <a:pt x="302348" y="44983"/>
                </a:moveTo>
                <a:lnTo>
                  <a:pt x="289648" y="44983"/>
                </a:lnTo>
                <a:lnTo>
                  <a:pt x="295998" y="38633"/>
                </a:lnTo>
                <a:lnTo>
                  <a:pt x="302348" y="38633"/>
                </a:lnTo>
                <a:lnTo>
                  <a:pt x="302348" y="44983"/>
                </a:lnTo>
                <a:close/>
              </a:path>
              <a:path w="364489" h="149860">
                <a:moveTo>
                  <a:pt x="13474" y="79121"/>
                </a:moveTo>
                <a:lnTo>
                  <a:pt x="13474" y="70142"/>
                </a:lnTo>
                <a:lnTo>
                  <a:pt x="17957" y="74637"/>
                </a:lnTo>
                <a:lnTo>
                  <a:pt x="13474" y="79121"/>
                </a:lnTo>
                <a:close/>
              </a:path>
              <a:path w="364489" h="149860">
                <a:moveTo>
                  <a:pt x="17963" y="74632"/>
                </a:moveTo>
                <a:lnTo>
                  <a:pt x="13474" y="70142"/>
                </a:lnTo>
                <a:lnTo>
                  <a:pt x="22453" y="70142"/>
                </a:lnTo>
                <a:lnTo>
                  <a:pt x="17963" y="74632"/>
                </a:lnTo>
                <a:close/>
              </a:path>
              <a:path w="364489" h="149860">
                <a:moveTo>
                  <a:pt x="350812" y="79121"/>
                </a:moveTo>
                <a:lnTo>
                  <a:pt x="346322" y="74632"/>
                </a:lnTo>
                <a:lnTo>
                  <a:pt x="350812" y="70142"/>
                </a:lnTo>
                <a:lnTo>
                  <a:pt x="350812" y="79121"/>
                </a:lnTo>
                <a:close/>
              </a:path>
              <a:path w="364489" h="149860">
                <a:moveTo>
                  <a:pt x="359791" y="79121"/>
                </a:moveTo>
                <a:lnTo>
                  <a:pt x="350812" y="79121"/>
                </a:lnTo>
                <a:lnTo>
                  <a:pt x="350812" y="70142"/>
                </a:lnTo>
                <a:lnTo>
                  <a:pt x="359779" y="70142"/>
                </a:lnTo>
                <a:lnTo>
                  <a:pt x="364274" y="74637"/>
                </a:lnTo>
                <a:lnTo>
                  <a:pt x="359791" y="79121"/>
                </a:lnTo>
                <a:close/>
              </a:path>
              <a:path w="364489" h="149860">
                <a:moveTo>
                  <a:pt x="22451" y="79121"/>
                </a:moveTo>
                <a:lnTo>
                  <a:pt x="13474" y="79121"/>
                </a:lnTo>
                <a:lnTo>
                  <a:pt x="17969" y="74637"/>
                </a:lnTo>
                <a:lnTo>
                  <a:pt x="22451" y="79121"/>
                </a:lnTo>
                <a:close/>
              </a:path>
              <a:path w="364489" h="149860">
                <a:moveTo>
                  <a:pt x="304977" y="133934"/>
                </a:moveTo>
                <a:lnTo>
                  <a:pt x="302348" y="133934"/>
                </a:lnTo>
                <a:lnTo>
                  <a:pt x="302348" y="118605"/>
                </a:lnTo>
                <a:lnTo>
                  <a:pt x="346328" y="74637"/>
                </a:lnTo>
                <a:lnTo>
                  <a:pt x="350812" y="79121"/>
                </a:lnTo>
                <a:lnTo>
                  <a:pt x="359791" y="79121"/>
                </a:lnTo>
                <a:lnTo>
                  <a:pt x="304977" y="133934"/>
                </a:lnTo>
                <a:close/>
              </a:path>
              <a:path w="364489" h="149860">
                <a:moveTo>
                  <a:pt x="74637" y="133934"/>
                </a:moveTo>
                <a:lnTo>
                  <a:pt x="61937" y="133934"/>
                </a:lnTo>
                <a:lnTo>
                  <a:pt x="72771" y="129451"/>
                </a:lnTo>
                <a:lnTo>
                  <a:pt x="61937" y="118615"/>
                </a:lnTo>
                <a:lnTo>
                  <a:pt x="61937" y="97942"/>
                </a:lnTo>
                <a:lnTo>
                  <a:pt x="302348" y="97942"/>
                </a:lnTo>
                <a:lnTo>
                  <a:pt x="302348" y="104292"/>
                </a:lnTo>
                <a:lnTo>
                  <a:pt x="74637" y="104292"/>
                </a:lnTo>
                <a:lnTo>
                  <a:pt x="68287" y="110642"/>
                </a:lnTo>
                <a:lnTo>
                  <a:pt x="74637" y="110642"/>
                </a:lnTo>
                <a:lnTo>
                  <a:pt x="74637" y="133934"/>
                </a:lnTo>
                <a:close/>
              </a:path>
              <a:path w="364489" h="149860">
                <a:moveTo>
                  <a:pt x="74637" y="110642"/>
                </a:moveTo>
                <a:lnTo>
                  <a:pt x="68287" y="110642"/>
                </a:lnTo>
                <a:lnTo>
                  <a:pt x="74637" y="104292"/>
                </a:lnTo>
                <a:lnTo>
                  <a:pt x="74637" y="110642"/>
                </a:lnTo>
                <a:close/>
              </a:path>
              <a:path w="364489" h="149860">
                <a:moveTo>
                  <a:pt x="289648" y="110642"/>
                </a:moveTo>
                <a:lnTo>
                  <a:pt x="74637" y="110642"/>
                </a:lnTo>
                <a:lnTo>
                  <a:pt x="74637" y="104292"/>
                </a:lnTo>
                <a:lnTo>
                  <a:pt x="289648" y="104292"/>
                </a:lnTo>
                <a:lnTo>
                  <a:pt x="289648" y="110642"/>
                </a:lnTo>
                <a:close/>
              </a:path>
              <a:path w="364489" h="149860">
                <a:moveTo>
                  <a:pt x="289648" y="149263"/>
                </a:moveTo>
                <a:lnTo>
                  <a:pt x="289648" y="104292"/>
                </a:lnTo>
                <a:lnTo>
                  <a:pt x="295998" y="110642"/>
                </a:lnTo>
                <a:lnTo>
                  <a:pt x="302348" y="110642"/>
                </a:lnTo>
                <a:lnTo>
                  <a:pt x="302338" y="118615"/>
                </a:lnTo>
                <a:lnTo>
                  <a:pt x="291503" y="129451"/>
                </a:lnTo>
                <a:lnTo>
                  <a:pt x="302348" y="133934"/>
                </a:lnTo>
                <a:lnTo>
                  <a:pt x="304977" y="133934"/>
                </a:lnTo>
                <a:lnTo>
                  <a:pt x="289648" y="149263"/>
                </a:lnTo>
                <a:close/>
              </a:path>
              <a:path w="364489" h="149860">
                <a:moveTo>
                  <a:pt x="302348" y="110642"/>
                </a:moveTo>
                <a:lnTo>
                  <a:pt x="295998" y="110642"/>
                </a:lnTo>
                <a:lnTo>
                  <a:pt x="289648" y="104292"/>
                </a:lnTo>
                <a:lnTo>
                  <a:pt x="302348" y="104292"/>
                </a:lnTo>
                <a:lnTo>
                  <a:pt x="302348" y="110642"/>
                </a:lnTo>
                <a:close/>
              </a:path>
              <a:path w="364489" h="149860">
                <a:moveTo>
                  <a:pt x="302348" y="133934"/>
                </a:moveTo>
                <a:lnTo>
                  <a:pt x="291503" y="129451"/>
                </a:lnTo>
                <a:lnTo>
                  <a:pt x="302348" y="118605"/>
                </a:lnTo>
                <a:lnTo>
                  <a:pt x="302348" y="133934"/>
                </a:lnTo>
                <a:close/>
              </a:path>
              <a:path w="364489" h="149860">
                <a:moveTo>
                  <a:pt x="61937" y="133934"/>
                </a:moveTo>
                <a:lnTo>
                  <a:pt x="61937" y="118615"/>
                </a:lnTo>
                <a:lnTo>
                  <a:pt x="72771" y="129451"/>
                </a:lnTo>
                <a:lnTo>
                  <a:pt x="61937" y="133934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306527" y="3239465"/>
            <a:ext cx="2468245" cy="1108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木块对地球的引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2765"/>
              </a:spcBef>
            </a:pPr>
            <a:r>
              <a:rPr dirty="0" sz="2400" b="1">
                <a:latin typeface="华文楷体"/>
                <a:cs typeface="华文楷体"/>
              </a:rPr>
              <a:t>木块对斜面的压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55791" y="4137659"/>
            <a:ext cx="346075" cy="119380"/>
          </a:xfrm>
          <a:custGeom>
            <a:avLst/>
            <a:gdLst/>
            <a:ahLst/>
            <a:cxnLst/>
            <a:rect l="l" t="t" r="r" b="b"/>
            <a:pathLst>
              <a:path w="346075" h="119379">
                <a:moveTo>
                  <a:pt x="59436" y="118872"/>
                </a:moveTo>
                <a:lnTo>
                  <a:pt x="0" y="59436"/>
                </a:lnTo>
                <a:lnTo>
                  <a:pt x="59436" y="0"/>
                </a:lnTo>
                <a:lnTo>
                  <a:pt x="59436" y="28955"/>
                </a:lnTo>
                <a:lnTo>
                  <a:pt x="315467" y="28955"/>
                </a:lnTo>
                <a:lnTo>
                  <a:pt x="345948" y="59436"/>
                </a:lnTo>
                <a:lnTo>
                  <a:pt x="316992" y="88391"/>
                </a:lnTo>
                <a:lnTo>
                  <a:pt x="59436" y="88391"/>
                </a:lnTo>
                <a:lnTo>
                  <a:pt x="59436" y="118872"/>
                </a:lnTo>
                <a:close/>
              </a:path>
              <a:path w="346075" h="119379">
                <a:moveTo>
                  <a:pt x="315467" y="28955"/>
                </a:moveTo>
                <a:lnTo>
                  <a:pt x="286512" y="28955"/>
                </a:lnTo>
                <a:lnTo>
                  <a:pt x="286512" y="0"/>
                </a:lnTo>
                <a:lnTo>
                  <a:pt x="315467" y="28955"/>
                </a:lnTo>
                <a:close/>
              </a:path>
              <a:path w="346075" h="119379">
                <a:moveTo>
                  <a:pt x="286512" y="118872"/>
                </a:moveTo>
                <a:lnTo>
                  <a:pt x="286512" y="88391"/>
                </a:lnTo>
                <a:lnTo>
                  <a:pt x="316992" y="88391"/>
                </a:lnTo>
                <a:lnTo>
                  <a:pt x="286512" y="11887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946635" y="4121975"/>
            <a:ext cx="364490" cy="149860"/>
          </a:xfrm>
          <a:custGeom>
            <a:avLst/>
            <a:gdLst/>
            <a:ahLst/>
            <a:cxnLst/>
            <a:rect l="l" t="t" r="r" b="b"/>
            <a:pathLst>
              <a:path w="364489" h="149860">
                <a:moveTo>
                  <a:pt x="74637" y="149263"/>
                </a:moveTo>
                <a:lnTo>
                  <a:pt x="0" y="74625"/>
                </a:lnTo>
                <a:lnTo>
                  <a:pt x="74637" y="0"/>
                </a:lnTo>
                <a:lnTo>
                  <a:pt x="74637" y="15328"/>
                </a:lnTo>
                <a:lnTo>
                  <a:pt x="61937" y="15328"/>
                </a:lnTo>
                <a:lnTo>
                  <a:pt x="61927" y="30668"/>
                </a:lnTo>
                <a:lnTo>
                  <a:pt x="22453" y="70142"/>
                </a:lnTo>
                <a:lnTo>
                  <a:pt x="13474" y="70142"/>
                </a:lnTo>
                <a:lnTo>
                  <a:pt x="13474" y="79121"/>
                </a:lnTo>
                <a:lnTo>
                  <a:pt x="22453" y="79121"/>
                </a:lnTo>
                <a:lnTo>
                  <a:pt x="61927" y="118594"/>
                </a:lnTo>
                <a:lnTo>
                  <a:pt x="61937" y="133934"/>
                </a:lnTo>
                <a:lnTo>
                  <a:pt x="74637" y="133934"/>
                </a:lnTo>
                <a:lnTo>
                  <a:pt x="74637" y="149263"/>
                </a:lnTo>
                <a:close/>
              </a:path>
              <a:path w="364489" h="149860">
                <a:moveTo>
                  <a:pt x="289648" y="44983"/>
                </a:moveTo>
                <a:lnTo>
                  <a:pt x="289648" y="0"/>
                </a:lnTo>
                <a:lnTo>
                  <a:pt x="304977" y="15328"/>
                </a:lnTo>
                <a:lnTo>
                  <a:pt x="302348" y="15328"/>
                </a:lnTo>
                <a:lnTo>
                  <a:pt x="291503" y="19824"/>
                </a:lnTo>
                <a:lnTo>
                  <a:pt x="302338" y="30657"/>
                </a:lnTo>
                <a:lnTo>
                  <a:pt x="302348" y="38633"/>
                </a:lnTo>
                <a:lnTo>
                  <a:pt x="295998" y="38633"/>
                </a:lnTo>
                <a:lnTo>
                  <a:pt x="289648" y="44983"/>
                </a:lnTo>
                <a:close/>
              </a:path>
              <a:path w="364489" h="149860">
                <a:moveTo>
                  <a:pt x="61937" y="30657"/>
                </a:moveTo>
                <a:lnTo>
                  <a:pt x="61937" y="15328"/>
                </a:lnTo>
                <a:lnTo>
                  <a:pt x="72771" y="19824"/>
                </a:lnTo>
                <a:lnTo>
                  <a:pt x="61937" y="30657"/>
                </a:lnTo>
                <a:close/>
              </a:path>
              <a:path w="364489" h="149860">
                <a:moveTo>
                  <a:pt x="302348" y="51333"/>
                </a:moveTo>
                <a:lnTo>
                  <a:pt x="61937" y="51333"/>
                </a:lnTo>
                <a:lnTo>
                  <a:pt x="61937" y="30657"/>
                </a:lnTo>
                <a:lnTo>
                  <a:pt x="72771" y="19824"/>
                </a:lnTo>
                <a:lnTo>
                  <a:pt x="61937" y="15328"/>
                </a:lnTo>
                <a:lnTo>
                  <a:pt x="74637" y="15328"/>
                </a:lnTo>
                <a:lnTo>
                  <a:pt x="74637" y="38633"/>
                </a:lnTo>
                <a:lnTo>
                  <a:pt x="68287" y="38633"/>
                </a:lnTo>
                <a:lnTo>
                  <a:pt x="74637" y="44983"/>
                </a:lnTo>
                <a:lnTo>
                  <a:pt x="302348" y="44983"/>
                </a:lnTo>
                <a:lnTo>
                  <a:pt x="302348" y="51333"/>
                </a:lnTo>
                <a:close/>
              </a:path>
              <a:path w="364489" h="149860">
                <a:moveTo>
                  <a:pt x="302348" y="30668"/>
                </a:moveTo>
                <a:lnTo>
                  <a:pt x="291503" y="19824"/>
                </a:lnTo>
                <a:lnTo>
                  <a:pt x="302348" y="15328"/>
                </a:lnTo>
                <a:lnTo>
                  <a:pt x="302348" y="30668"/>
                </a:lnTo>
                <a:close/>
              </a:path>
              <a:path w="364489" h="149860">
                <a:moveTo>
                  <a:pt x="346321" y="74631"/>
                </a:moveTo>
                <a:lnTo>
                  <a:pt x="302348" y="30668"/>
                </a:lnTo>
                <a:lnTo>
                  <a:pt x="302348" y="15328"/>
                </a:lnTo>
                <a:lnTo>
                  <a:pt x="304977" y="15328"/>
                </a:lnTo>
                <a:lnTo>
                  <a:pt x="359791" y="70142"/>
                </a:lnTo>
                <a:lnTo>
                  <a:pt x="350812" y="70142"/>
                </a:lnTo>
                <a:lnTo>
                  <a:pt x="346321" y="74631"/>
                </a:lnTo>
                <a:close/>
              </a:path>
              <a:path w="364489" h="149860">
                <a:moveTo>
                  <a:pt x="74637" y="44983"/>
                </a:moveTo>
                <a:lnTo>
                  <a:pt x="68287" y="38633"/>
                </a:lnTo>
                <a:lnTo>
                  <a:pt x="74637" y="38633"/>
                </a:lnTo>
                <a:lnTo>
                  <a:pt x="74637" y="44983"/>
                </a:lnTo>
                <a:close/>
              </a:path>
              <a:path w="364489" h="149860">
                <a:moveTo>
                  <a:pt x="289648" y="44983"/>
                </a:moveTo>
                <a:lnTo>
                  <a:pt x="74637" y="44983"/>
                </a:lnTo>
                <a:lnTo>
                  <a:pt x="74637" y="38633"/>
                </a:lnTo>
                <a:lnTo>
                  <a:pt x="289648" y="38633"/>
                </a:lnTo>
                <a:lnTo>
                  <a:pt x="289648" y="44983"/>
                </a:lnTo>
                <a:close/>
              </a:path>
              <a:path w="364489" h="149860">
                <a:moveTo>
                  <a:pt x="302348" y="44983"/>
                </a:moveTo>
                <a:lnTo>
                  <a:pt x="289648" y="44983"/>
                </a:lnTo>
                <a:lnTo>
                  <a:pt x="295998" y="38633"/>
                </a:lnTo>
                <a:lnTo>
                  <a:pt x="302348" y="38633"/>
                </a:lnTo>
                <a:lnTo>
                  <a:pt x="302348" y="44983"/>
                </a:lnTo>
                <a:close/>
              </a:path>
              <a:path w="364489" h="149860">
                <a:moveTo>
                  <a:pt x="13474" y="79121"/>
                </a:moveTo>
                <a:lnTo>
                  <a:pt x="13474" y="70142"/>
                </a:lnTo>
                <a:lnTo>
                  <a:pt x="17964" y="74631"/>
                </a:lnTo>
                <a:lnTo>
                  <a:pt x="13474" y="79121"/>
                </a:lnTo>
                <a:close/>
              </a:path>
              <a:path w="364489" h="149860">
                <a:moveTo>
                  <a:pt x="17964" y="74631"/>
                </a:moveTo>
                <a:lnTo>
                  <a:pt x="13474" y="70142"/>
                </a:lnTo>
                <a:lnTo>
                  <a:pt x="22453" y="70142"/>
                </a:lnTo>
                <a:lnTo>
                  <a:pt x="17964" y="74631"/>
                </a:lnTo>
                <a:close/>
              </a:path>
              <a:path w="364489" h="149860">
                <a:moveTo>
                  <a:pt x="350812" y="79121"/>
                </a:moveTo>
                <a:lnTo>
                  <a:pt x="346328" y="74625"/>
                </a:lnTo>
                <a:lnTo>
                  <a:pt x="350812" y="70142"/>
                </a:lnTo>
                <a:lnTo>
                  <a:pt x="350812" y="79121"/>
                </a:lnTo>
                <a:close/>
              </a:path>
              <a:path w="364489" h="149860">
                <a:moveTo>
                  <a:pt x="359779" y="79121"/>
                </a:moveTo>
                <a:lnTo>
                  <a:pt x="350812" y="79121"/>
                </a:lnTo>
                <a:lnTo>
                  <a:pt x="350812" y="70142"/>
                </a:lnTo>
                <a:lnTo>
                  <a:pt x="359791" y="70142"/>
                </a:lnTo>
                <a:lnTo>
                  <a:pt x="364267" y="74631"/>
                </a:lnTo>
                <a:lnTo>
                  <a:pt x="359779" y="79121"/>
                </a:lnTo>
                <a:close/>
              </a:path>
              <a:path w="364489" h="149860">
                <a:moveTo>
                  <a:pt x="22453" y="79121"/>
                </a:moveTo>
                <a:lnTo>
                  <a:pt x="13474" y="79121"/>
                </a:lnTo>
                <a:lnTo>
                  <a:pt x="17964" y="74631"/>
                </a:lnTo>
                <a:lnTo>
                  <a:pt x="22453" y="79121"/>
                </a:lnTo>
                <a:close/>
              </a:path>
              <a:path w="364489" h="149860">
                <a:moveTo>
                  <a:pt x="304975" y="133934"/>
                </a:moveTo>
                <a:lnTo>
                  <a:pt x="302348" y="133934"/>
                </a:lnTo>
                <a:lnTo>
                  <a:pt x="302348" y="118594"/>
                </a:lnTo>
                <a:lnTo>
                  <a:pt x="346321" y="74631"/>
                </a:lnTo>
                <a:lnTo>
                  <a:pt x="350812" y="79121"/>
                </a:lnTo>
                <a:lnTo>
                  <a:pt x="359779" y="79121"/>
                </a:lnTo>
                <a:lnTo>
                  <a:pt x="304975" y="133934"/>
                </a:lnTo>
                <a:close/>
              </a:path>
              <a:path w="364489" h="149860">
                <a:moveTo>
                  <a:pt x="74637" y="133934"/>
                </a:moveTo>
                <a:lnTo>
                  <a:pt x="61937" y="133934"/>
                </a:lnTo>
                <a:lnTo>
                  <a:pt x="72771" y="129438"/>
                </a:lnTo>
                <a:lnTo>
                  <a:pt x="61937" y="118605"/>
                </a:lnTo>
                <a:lnTo>
                  <a:pt x="61937" y="97929"/>
                </a:lnTo>
                <a:lnTo>
                  <a:pt x="302348" y="97929"/>
                </a:lnTo>
                <a:lnTo>
                  <a:pt x="302348" y="104279"/>
                </a:lnTo>
                <a:lnTo>
                  <a:pt x="74637" y="104279"/>
                </a:lnTo>
                <a:lnTo>
                  <a:pt x="68287" y="110629"/>
                </a:lnTo>
                <a:lnTo>
                  <a:pt x="74637" y="110629"/>
                </a:lnTo>
                <a:lnTo>
                  <a:pt x="74637" y="133934"/>
                </a:lnTo>
                <a:close/>
              </a:path>
              <a:path w="364489" h="149860">
                <a:moveTo>
                  <a:pt x="74637" y="110629"/>
                </a:moveTo>
                <a:lnTo>
                  <a:pt x="68287" y="110629"/>
                </a:lnTo>
                <a:lnTo>
                  <a:pt x="74637" y="104279"/>
                </a:lnTo>
                <a:lnTo>
                  <a:pt x="74637" y="110629"/>
                </a:lnTo>
                <a:close/>
              </a:path>
              <a:path w="364489" h="149860">
                <a:moveTo>
                  <a:pt x="289648" y="110629"/>
                </a:moveTo>
                <a:lnTo>
                  <a:pt x="74637" y="110629"/>
                </a:lnTo>
                <a:lnTo>
                  <a:pt x="74637" y="104279"/>
                </a:lnTo>
                <a:lnTo>
                  <a:pt x="289648" y="104279"/>
                </a:lnTo>
                <a:lnTo>
                  <a:pt x="289648" y="110629"/>
                </a:lnTo>
                <a:close/>
              </a:path>
              <a:path w="364489" h="149860">
                <a:moveTo>
                  <a:pt x="289648" y="149263"/>
                </a:moveTo>
                <a:lnTo>
                  <a:pt x="289648" y="104279"/>
                </a:lnTo>
                <a:lnTo>
                  <a:pt x="295998" y="110629"/>
                </a:lnTo>
                <a:lnTo>
                  <a:pt x="302348" y="110629"/>
                </a:lnTo>
                <a:lnTo>
                  <a:pt x="302338" y="118605"/>
                </a:lnTo>
                <a:lnTo>
                  <a:pt x="291503" y="129438"/>
                </a:lnTo>
                <a:lnTo>
                  <a:pt x="302348" y="133934"/>
                </a:lnTo>
                <a:lnTo>
                  <a:pt x="304975" y="133934"/>
                </a:lnTo>
                <a:lnTo>
                  <a:pt x="289648" y="149263"/>
                </a:lnTo>
                <a:close/>
              </a:path>
              <a:path w="364489" h="149860">
                <a:moveTo>
                  <a:pt x="302348" y="110629"/>
                </a:moveTo>
                <a:lnTo>
                  <a:pt x="295998" y="110629"/>
                </a:lnTo>
                <a:lnTo>
                  <a:pt x="289648" y="104279"/>
                </a:lnTo>
                <a:lnTo>
                  <a:pt x="302348" y="104279"/>
                </a:lnTo>
                <a:lnTo>
                  <a:pt x="302348" y="110629"/>
                </a:lnTo>
                <a:close/>
              </a:path>
              <a:path w="364489" h="149860">
                <a:moveTo>
                  <a:pt x="302348" y="133934"/>
                </a:moveTo>
                <a:lnTo>
                  <a:pt x="291503" y="129438"/>
                </a:lnTo>
                <a:lnTo>
                  <a:pt x="302348" y="118594"/>
                </a:lnTo>
                <a:lnTo>
                  <a:pt x="302348" y="133934"/>
                </a:lnTo>
                <a:close/>
              </a:path>
              <a:path w="364489" h="149860">
                <a:moveTo>
                  <a:pt x="61937" y="133934"/>
                </a:moveTo>
                <a:lnTo>
                  <a:pt x="61937" y="118605"/>
                </a:lnTo>
                <a:lnTo>
                  <a:pt x="72771" y="129438"/>
                </a:lnTo>
                <a:lnTo>
                  <a:pt x="61937" y="133934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471479" y="3244545"/>
            <a:ext cx="982980" cy="1116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重力</a:t>
            </a:r>
            <a:r>
              <a:rPr dirty="0" sz="2400" b="1" i="1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华文楷体"/>
                <a:cs typeface="华文楷体"/>
              </a:rPr>
              <a:t>弹力</a:t>
            </a:r>
            <a:r>
              <a:rPr dirty="0" sz="2400" spc="-5" b="1" i="1"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latin typeface="Times New Roman"/>
                <a:cs typeface="Times New Roman"/>
              </a:rPr>
              <a:t>N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9090" y="4700587"/>
            <a:ext cx="30791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木块对斜面的静摩擦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96940" y="4881371"/>
            <a:ext cx="346075" cy="119380"/>
          </a:xfrm>
          <a:custGeom>
            <a:avLst/>
            <a:gdLst/>
            <a:ahLst/>
            <a:cxnLst/>
            <a:rect l="l" t="t" r="r" b="b"/>
            <a:pathLst>
              <a:path w="346075" h="119379">
                <a:moveTo>
                  <a:pt x="59436" y="118872"/>
                </a:moveTo>
                <a:lnTo>
                  <a:pt x="0" y="59436"/>
                </a:lnTo>
                <a:lnTo>
                  <a:pt x="59436" y="0"/>
                </a:lnTo>
                <a:lnTo>
                  <a:pt x="59436" y="30479"/>
                </a:lnTo>
                <a:lnTo>
                  <a:pt x="316991" y="30479"/>
                </a:lnTo>
                <a:lnTo>
                  <a:pt x="345948" y="59436"/>
                </a:lnTo>
                <a:lnTo>
                  <a:pt x="316992" y="88391"/>
                </a:lnTo>
                <a:lnTo>
                  <a:pt x="59436" y="88391"/>
                </a:lnTo>
                <a:lnTo>
                  <a:pt x="59436" y="118872"/>
                </a:lnTo>
                <a:close/>
              </a:path>
              <a:path w="346075" h="119379">
                <a:moveTo>
                  <a:pt x="316991" y="30479"/>
                </a:moveTo>
                <a:lnTo>
                  <a:pt x="286512" y="30479"/>
                </a:lnTo>
                <a:lnTo>
                  <a:pt x="286512" y="0"/>
                </a:lnTo>
                <a:lnTo>
                  <a:pt x="316991" y="30479"/>
                </a:lnTo>
                <a:close/>
              </a:path>
              <a:path w="346075" h="119379">
                <a:moveTo>
                  <a:pt x="286512" y="118872"/>
                </a:moveTo>
                <a:lnTo>
                  <a:pt x="286512" y="88391"/>
                </a:lnTo>
                <a:lnTo>
                  <a:pt x="316992" y="88391"/>
                </a:lnTo>
                <a:lnTo>
                  <a:pt x="286512" y="11887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87535" y="4866144"/>
            <a:ext cx="364490" cy="149860"/>
          </a:xfrm>
          <a:custGeom>
            <a:avLst/>
            <a:gdLst/>
            <a:ahLst/>
            <a:cxnLst/>
            <a:rect l="l" t="t" r="r" b="b"/>
            <a:pathLst>
              <a:path w="364489" h="149860">
                <a:moveTo>
                  <a:pt x="74618" y="149263"/>
                </a:moveTo>
                <a:lnTo>
                  <a:pt x="0" y="74631"/>
                </a:lnTo>
                <a:lnTo>
                  <a:pt x="74618" y="0"/>
                </a:lnTo>
                <a:lnTo>
                  <a:pt x="74618" y="15328"/>
                </a:lnTo>
                <a:lnTo>
                  <a:pt x="61918" y="15328"/>
                </a:lnTo>
                <a:lnTo>
                  <a:pt x="61918" y="30668"/>
                </a:lnTo>
                <a:lnTo>
                  <a:pt x="22436" y="70142"/>
                </a:lnTo>
                <a:lnTo>
                  <a:pt x="13455" y="70142"/>
                </a:lnTo>
                <a:lnTo>
                  <a:pt x="13455" y="79121"/>
                </a:lnTo>
                <a:lnTo>
                  <a:pt x="22436" y="79121"/>
                </a:lnTo>
                <a:lnTo>
                  <a:pt x="61918" y="118594"/>
                </a:lnTo>
                <a:lnTo>
                  <a:pt x="61918" y="133934"/>
                </a:lnTo>
                <a:lnTo>
                  <a:pt x="74618" y="133934"/>
                </a:lnTo>
                <a:lnTo>
                  <a:pt x="74618" y="149263"/>
                </a:lnTo>
                <a:close/>
              </a:path>
              <a:path w="364489" h="149860">
                <a:moveTo>
                  <a:pt x="289629" y="44983"/>
                </a:moveTo>
                <a:lnTo>
                  <a:pt x="289629" y="0"/>
                </a:lnTo>
                <a:lnTo>
                  <a:pt x="304958" y="15328"/>
                </a:lnTo>
                <a:lnTo>
                  <a:pt x="302329" y="15328"/>
                </a:lnTo>
                <a:lnTo>
                  <a:pt x="291496" y="19824"/>
                </a:lnTo>
                <a:lnTo>
                  <a:pt x="302329" y="30657"/>
                </a:lnTo>
                <a:lnTo>
                  <a:pt x="302329" y="38633"/>
                </a:lnTo>
                <a:lnTo>
                  <a:pt x="295979" y="38633"/>
                </a:lnTo>
                <a:lnTo>
                  <a:pt x="289629" y="44983"/>
                </a:lnTo>
                <a:close/>
              </a:path>
              <a:path w="364489" h="149860">
                <a:moveTo>
                  <a:pt x="61918" y="30668"/>
                </a:moveTo>
                <a:lnTo>
                  <a:pt x="61918" y="15328"/>
                </a:lnTo>
                <a:lnTo>
                  <a:pt x="72764" y="19824"/>
                </a:lnTo>
                <a:lnTo>
                  <a:pt x="61918" y="30668"/>
                </a:lnTo>
                <a:close/>
              </a:path>
              <a:path w="364489" h="149860">
                <a:moveTo>
                  <a:pt x="302329" y="51333"/>
                </a:moveTo>
                <a:lnTo>
                  <a:pt x="61918" y="51333"/>
                </a:lnTo>
                <a:lnTo>
                  <a:pt x="61929" y="30657"/>
                </a:lnTo>
                <a:lnTo>
                  <a:pt x="72764" y="19824"/>
                </a:lnTo>
                <a:lnTo>
                  <a:pt x="61918" y="15328"/>
                </a:lnTo>
                <a:lnTo>
                  <a:pt x="74618" y="15328"/>
                </a:lnTo>
                <a:lnTo>
                  <a:pt x="74618" y="38633"/>
                </a:lnTo>
                <a:lnTo>
                  <a:pt x="68268" y="38633"/>
                </a:lnTo>
                <a:lnTo>
                  <a:pt x="74618" y="44983"/>
                </a:lnTo>
                <a:lnTo>
                  <a:pt x="302329" y="44983"/>
                </a:lnTo>
                <a:lnTo>
                  <a:pt x="302329" y="51333"/>
                </a:lnTo>
                <a:close/>
              </a:path>
              <a:path w="364489" h="149860">
                <a:moveTo>
                  <a:pt x="302329" y="30657"/>
                </a:moveTo>
                <a:lnTo>
                  <a:pt x="291496" y="19824"/>
                </a:lnTo>
                <a:lnTo>
                  <a:pt x="302329" y="15328"/>
                </a:lnTo>
                <a:lnTo>
                  <a:pt x="302329" y="30657"/>
                </a:lnTo>
                <a:close/>
              </a:path>
              <a:path w="364489" h="149860">
                <a:moveTo>
                  <a:pt x="346303" y="74631"/>
                </a:moveTo>
                <a:lnTo>
                  <a:pt x="302340" y="30668"/>
                </a:lnTo>
                <a:lnTo>
                  <a:pt x="302329" y="15328"/>
                </a:lnTo>
                <a:lnTo>
                  <a:pt x="304958" y="15328"/>
                </a:lnTo>
                <a:lnTo>
                  <a:pt x="359771" y="70142"/>
                </a:lnTo>
                <a:lnTo>
                  <a:pt x="350793" y="70142"/>
                </a:lnTo>
                <a:lnTo>
                  <a:pt x="346303" y="74631"/>
                </a:lnTo>
                <a:close/>
              </a:path>
              <a:path w="364489" h="149860">
                <a:moveTo>
                  <a:pt x="74618" y="44983"/>
                </a:moveTo>
                <a:lnTo>
                  <a:pt x="68268" y="38633"/>
                </a:lnTo>
                <a:lnTo>
                  <a:pt x="74618" y="38633"/>
                </a:lnTo>
                <a:lnTo>
                  <a:pt x="74618" y="44983"/>
                </a:lnTo>
                <a:close/>
              </a:path>
              <a:path w="364489" h="149860">
                <a:moveTo>
                  <a:pt x="289629" y="44983"/>
                </a:moveTo>
                <a:lnTo>
                  <a:pt x="74618" y="44983"/>
                </a:lnTo>
                <a:lnTo>
                  <a:pt x="74618" y="38633"/>
                </a:lnTo>
                <a:lnTo>
                  <a:pt x="289629" y="38633"/>
                </a:lnTo>
                <a:lnTo>
                  <a:pt x="289629" y="44983"/>
                </a:lnTo>
                <a:close/>
              </a:path>
              <a:path w="364489" h="149860">
                <a:moveTo>
                  <a:pt x="302329" y="44983"/>
                </a:moveTo>
                <a:lnTo>
                  <a:pt x="289629" y="44983"/>
                </a:lnTo>
                <a:lnTo>
                  <a:pt x="295979" y="38633"/>
                </a:lnTo>
                <a:lnTo>
                  <a:pt x="302329" y="38633"/>
                </a:lnTo>
                <a:lnTo>
                  <a:pt x="302329" y="44983"/>
                </a:lnTo>
                <a:close/>
              </a:path>
              <a:path w="364489" h="149860">
                <a:moveTo>
                  <a:pt x="13455" y="79121"/>
                </a:moveTo>
                <a:lnTo>
                  <a:pt x="13455" y="70142"/>
                </a:lnTo>
                <a:lnTo>
                  <a:pt x="17939" y="74637"/>
                </a:lnTo>
                <a:lnTo>
                  <a:pt x="13455" y="79121"/>
                </a:lnTo>
                <a:close/>
              </a:path>
              <a:path w="364489" h="149860">
                <a:moveTo>
                  <a:pt x="17946" y="74631"/>
                </a:moveTo>
                <a:lnTo>
                  <a:pt x="13455" y="70142"/>
                </a:lnTo>
                <a:lnTo>
                  <a:pt x="22436" y="70142"/>
                </a:lnTo>
                <a:lnTo>
                  <a:pt x="17946" y="74631"/>
                </a:lnTo>
                <a:close/>
              </a:path>
              <a:path w="364489" h="149860">
                <a:moveTo>
                  <a:pt x="350793" y="79121"/>
                </a:moveTo>
                <a:lnTo>
                  <a:pt x="346303" y="74631"/>
                </a:lnTo>
                <a:lnTo>
                  <a:pt x="350793" y="70142"/>
                </a:lnTo>
                <a:lnTo>
                  <a:pt x="350793" y="79121"/>
                </a:lnTo>
                <a:close/>
              </a:path>
              <a:path w="364489" h="149860">
                <a:moveTo>
                  <a:pt x="359783" y="79121"/>
                </a:moveTo>
                <a:lnTo>
                  <a:pt x="350793" y="79121"/>
                </a:lnTo>
                <a:lnTo>
                  <a:pt x="350793" y="70142"/>
                </a:lnTo>
                <a:lnTo>
                  <a:pt x="359771" y="70142"/>
                </a:lnTo>
                <a:lnTo>
                  <a:pt x="364267" y="74637"/>
                </a:lnTo>
                <a:lnTo>
                  <a:pt x="359783" y="79121"/>
                </a:lnTo>
                <a:close/>
              </a:path>
              <a:path w="364489" h="149860">
                <a:moveTo>
                  <a:pt x="22436" y="79121"/>
                </a:moveTo>
                <a:lnTo>
                  <a:pt x="13455" y="79121"/>
                </a:lnTo>
                <a:lnTo>
                  <a:pt x="17952" y="74637"/>
                </a:lnTo>
                <a:lnTo>
                  <a:pt x="22436" y="79121"/>
                </a:lnTo>
                <a:close/>
              </a:path>
              <a:path w="364489" h="149860">
                <a:moveTo>
                  <a:pt x="304961" y="133934"/>
                </a:moveTo>
                <a:lnTo>
                  <a:pt x="302329" y="133934"/>
                </a:lnTo>
                <a:lnTo>
                  <a:pt x="302340" y="118594"/>
                </a:lnTo>
                <a:lnTo>
                  <a:pt x="346309" y="74637"/>
                </a:lnTo>
                <a:lnTo>
                  <a:pt x="350793" y="79121"/>
                </a:lnTo>
                <a:lnTo>
                  <a:pt x="359783" y="79121"/>
                </a:lnTo>
                <a:lnTo>
                  <a:pt x="304961" y="133934"/>
                </a:lnTo>
                <a:close/>
              </a:path>
              <a:path w="364489" h="149860">
                <a:moveTo>
                  <a:pt x="74618" y="133934"/>
                </a:moveTo>
                <a:lnTo>
                  <a:pt x="61918" y="133934"/>
                </a:lnTo>
                <a:lnTo>
                  <a:pt x="72764" y="129438"/>
                </a:lnTo>
                <a:lnTo>
                  <a:pt x="61929" y="118605"/>
                </a:lnTo>
                <a:lnTo>
                  <a:pt x="61918" y="97929"/>
                </a:lnTo>
                <a:lnTo>
                  <a:pt x="302329" y="97929"/>
                </a:lnTo>
                <a:lnTo>
                  <a:pt x="302329" y="104279"/>
                </a:lnTo>
                <a:lnTo>
                  <a:pt x="74618" y="104279"/>
                </a:lnTo>
                <a:lnTo>
                  <a:pt x="68268" y="110629"/>
                </a:lnTo>
                <a:lnTo>
                  <a:pt x="74618" y="110629"/>
                </a:lnTo>
                <a:lnTo>
                  <a:pt x="74618" y="133934"/>
                </a:lnTo>
                <a:close/>
              </a:path>
              <a:path w="364489" h="149860">
                <a:moveTo>
                  <a:pt x="74618" y="110629"/>
                </a:moveTo>
                <a:lnTo>
                  <a:pt x="68268" y="110629"/>
                </a:lnTo>
                <a:lnTo>
                  <a:pt x="74618" y="104279"/>
                </a:lnTo>
                <a:lnTo>
                  <a:pt x="74618" y="110629"/>
                </a:lnTo>
                <a:close/>
              </a:path>
              <a:path w="364489" h="149860">
                <a:moveTo>
                  <a:pt x="289629" y="110629"/>
                </a:moveTo>
                <a:lnTo>
                  <a:pt x="74618" y="110629"/>
                </a:lnTo>
                <a:lnTo>
                  <a:pt x="74618" y="104279"/>
                </a:lnTo>
                <a:lnTo>
                  <a:pt x="289629" y="104279"/>
                </a:lnTo>
                <a:lnTo>
                  <a:pt x="289629" y="110629"/>
                </a:lnTo>
                <a:close/>
              </a:path>
              <a:path w="364489" h="149860">
                <a:moveTo>
                  <a:pt x="289629" y="149263"/>
                </a:moveTo>
                <a:lnTo>
                  <a:pt x="289629" y="104279"/>
                </a:lnTo>
                <a:lnTo>
                  <a:pt x="295979" y="110629"/>
                </a:lnTo>
                <a:lnTo>
                  <a:pt x="302329" y="110629"/>
                </a:lnTo>
                <a:lnTo>
                  <a:pt x="302329" y="118605"/>
                </a:lnTo>
                <a:lnTo>
                  <a:pt x="291496" y="129438"/>
                </a:lnTo>
                <a:lnTo>
                  <a:pt x="302329" y="133934"/>
                </a:lnTo>
                <a:lnTo>
                  <a:pt x="304961" y="133934"/>
                </a:lnTo>
                <a:lnTo>
                  <a:pt x="289629" y="149263"/>
                </a:lnTo>
                <a:close/>
              </a:path>
              <a:path w="364489" h="149860">
                <a:moveTo>
                  <a:pt x="302329" y="110629"/>
                </a:moveTo>
                <a:lnTo>
                  <a:pt x="295979" y="110629"/>
                </a:lnTo>
                <a:lnTo>
                  <a:pt x="289629" y="104279"/>
                </a:lnTo>
                <a:lnTo>
                  <a:pt x="302329" y="104279"/>
                </a:lnTo>
                <a:lnTo>
                  <a:pt x="302329" y="110629"/>
                </a:lnTo>
                <a:close/>
              </a:path>
              <a:path w="364489" h="149860">
                <a:moveTo>
                  <a:pt x="61918" y="133934"/>
                </a:moveTo>
                <a:lnTo>
                  <a:pt x="61918" y="118594"/>
                </a:lnTo>
                <a:lnTo>
                  <a:pt x="72764" y="129438"/>
                </a:lnTo>
                <a:lnTo>
                  <a:pt x="61918" y="133934"/>
                </a:lnTo>
                <a:close/>
              </a:path>
              <a:path w="364489" h="149860">
                <a:moveTo>
                  <a:pt x="302329" y="133934"/>
                </a:moveTo>
                <a:lnTo>
                  <a:pt x="291496" y="129438"/>
                </a:lnTo>
                <a:lnTo>
                  <a:pt x="302329" y="118605"/>
                </a:lnTo>
                <a:lnTo>
                  <a:pt x="302329" y="133934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14393" y="4718151"/>
            <a:ext cx="15163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静摩擦力</a:t>
            </a:r>
            <a:r>
              <a:rPr dirty="0" sz="2400" spc="-5" b="1" i="1">
                <a:latin typeface="Times New Roman"/>
                <a:cs typeface="Times New Roman"/>
              </a:rPr>
              <a:t>F</a:t>
            </a:r>
            <a:r>
              <a:rPr dirty="0" baseline="-17921" sz="2325" b="1">
                <a:latin typeface="Times New Roman"/>
                <a:cs typeface="Times New Roman"/>
              </a:rPr>
              <a:t>f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55748" y="3215639"/>
            <a:ext cx="1847088" cy="2135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21735" y="2278379"/>
            <a:ext cx="2161031" cy="539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15747" y="2212568"/>
            <a:ext cx="6223072" cy="6261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372827" y="2315857"/>
            <a:ext cx="18573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华文楷体"/>
                <a:cs typeface="华文楷体"/>
              </a:rPr>
              <a:t>明确研究对</a:t>
            </a: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象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32868" y="2178113"/>
            <a:ext cx="308102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030605" marR="5080" indent="-101854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华文楷体"/>
                <a:cs typeface="华文楷体"/>
              </a:rPr>
              <a:t>必须明确我们是在分析哪个 </a:t>
            </a:r>
            <a:r>
              <a:rPr dirty="0" sz="2000" b="1">
                <a:solidFill>
                  <a:srgbClr val="FFFFFF"/>
                </a:solidFill>
                <a:latin typeface="华文楷体"/>
                <a:cs typeface="华文楷体"/>
              </a:rPr>
              <a:t>物体受力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02608" y="2889504"/>
            <a:ext cx="496824" cy="4114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84904" y="2883217"/>
            <a:ext cx="532765" cy="427355"/>
          </a:xfrm>
          <a:custGeom>
            <a:avLst/>
            <a:gdLst/>
            <a:ahLst/>
            <a:cxnLst/>
            <a:rect l="l" t="t" r="r" b="b"/>
            <a:pathLst>
              <a:path w="532764" h="427354">
                <a:moveTo>
                  <a:pt x="135585" y="212432"/>
                </a:moveTo>
                <a:lnTo>
                  <a:pt x="135585" y="0"/>
                </a:lnTo>
                <a:lnTo>
                  <a:pt x="396938" y="0"/>
                </a:lnTo>
                <a:lnTo>
                  <a:pt x="396938" y="6350"/>
                </a:lnTo>
                <a:lnTo>
                  <a:pt x="148285" y="6350"/>
                </a:lnTo>
                <a:lnTo>
                  <a:pt x="141935" y="12700"/>
                </a:lnTo>
                <a:lnTo>
                  <a:pt x="148285" y="12700"/>
                </a:lnTo>
                <a:lnTo>
                  <a:pt x="148285" y="206082"/>
                </a:lnTo>
                <a:lnTo>
                  <a:pt x="141935" y="206082"/>
                </a:lnTo>
                <a:lnTo>
                  <a:pt x="135585" y="212432"/>
                </a:lnTo>
                <a:close/>
              </a:path>
              <a:path w="532764" h="427354">
                <a:moveTo>
                  <a:pt x="148285" y="12700"/>
                </a:moveTo>
                <a:lnTo>
                  <a:pt x="141935" y="12700"/>
                </a:lnTo>
                <a:lnTo>
                  <a:pt x="148285" y="6350"/>
                </a:lnTo>
                <a:lnTo>
                  <a:pt x="148285" y="12700"/>
                </a:lnTo>
                <a:close/>
              </a:path>
              <a:path w="532764" h="427354">
                <a:moveTo>
                  <a:pt x="384238" y="12700"/>
                </a:moveTo>
                <a:lnTo>
                  <a:pt x="148285" y="12700"/>
                </a:lnTo>
                <a:lnTo>
                  <a:pt x="148285" y="6350"/>
                </a:lnTo>
                <a:lnTo>
                  <a:pt x="384238" y="6350"/>
                </a:lnTo>
                <a:lnTo>
                  <a:pt x="384238" y="12700"/>
                </a:lnTo>
                <a:close/>
              </a:path>
              <a:path w="532764" h="427354">
                <a:moveTo>
                  <a:pt x="497297" y="218782"/>
                </a:moveTo>
                <a:lnTo>
                  <a:pt x="384238" y="218782"/>
                </a:lnTo>
                <a:lnTo>
                  <a:pt x="384238" y="6350"/>
                </a:lnTo>
                <a:lnTo>
                  <a:pt x="390588" y="12700"/>
                </a:lnTo>
                <a:lnTo>
                  <a:pt x="396938" y="12700"/>
                </a:lnTo>
                <a:lnTo>
                  <a:pt x="396938" y="206082"/>
                </a:lnTo>
                <a:lnTo>
                  <a:pt x="390588" y="206082"/>
                </a:lnTo>
                <a:lnTo>
                  <a:pt x="396938" y="212432"/>
                </a:lnTo>
                <a:lnTo>
                  <a:pt x="504958" y="212432"/>
                </a:lnTo>
                <a:lnTo>
                  <a:pt x="497297" y="218782"/>
                </a:lnTo>
                <a:close/>
              </a:path>
              <a:path w="532764" h="427354">
                <a:moveTo>
                  <a:pt x="396938" y="12700"/>
                </a:moveTo>
                <a:lnTo>
                  <a:pt x="390588" y="12700"/>
                </a:lnTo>
                <a:lnTo>
                  <a:pt x="384238" y="6350"/>
                </a:lnTo>
                <a:lnTo>
                  <a:pt x="396938" y="6350"/>
                </a:lnTo>
                <a:lnTo>
                  <a:pt x="396938" y="12700"/>
                </a:lnTo>
                <a:close/>
              </a:path>
              <a:path w="532764" h="427354">
                <a:moveTo>
                  <a:pt x="266268" y="426770"/>
                </a:moveTo>
                <a:lnTo>
                  <a:pt x="0" y="206082"/>
                </a:lnTo>
                <a:lnTo>
                  <a:pt x="135585" y="206082"/>
                </a:lnTo>
                <a:lnTo>
                  <a:pt x="135585" y="207543"/>
                </a:lnTo>
                <a:lnTo>
                  <a:pt x="21666" y="207543"/>
                </a:lnTo>
                <a:lnTo>
                  <a:pt x="17614" y="218782"/>
                </a:lnTo>
                <a:lnTo>
                  <a:pt x="35226" y="218782"/>
                </a:lnTo>
                <a:lnTo>
                  <a:pt x="266268" y="410281"/>
                </a:lnTo>
                <a:lnTo>
                  <a:pt x="262216" y="413639"/>
                </a:lnTo>
                <a:lnTo>
                  <a:pt x="282111" y="413639"/>
                </a:lnTo>
                <a:lnTo>
                  <a:pt x="266268" y="426770"/>
                </a:lnTo>
                <a:close/>
              </a:path>
              <a:path w="532764" h="427354">
                <a:moveTo>
                  <a:pt x="148285" y="212432"/>
                </a:moveTo>
                <a:lnTo>
                  <a:pt x="135585" y="212432"/>
                </a:lnTo>
                <a:lnTo>
                  <a:pt x="141935" y="206082"/>
                </a:lnTo>
                <a:lnTo>
                  <a:pt x="148285" y="206082"/>
                </a:lnTo>
                <a:lnTo>
                  <a:pt x="148285" y="212432"/>
                </a:lnTo>
                <a:close/>
              </a:path>
              <a:path w="532764" h="427354">
                <a:moveTo>
                  <a:pt x="396938" y="212432"/>
                </a:moveTo>
                <a:lnTo>
                  <a:pt x="390588" y="206082"/>
                </a:lnTo>
                <a:lnTo>
                  <a:pt x="396938" y="206082"/>
                </a:lnTo>
                <a:lnTo>
                  <a:pt x="396938" y="212432"/>
                </a:lnTo>
                <a:close/>
              </a:path>
              <a:path w="532764" h="427354">
                <a:moveTo>
                  <a:pt x="504958" y="212432"/>
                </a:moveTo>
                <a:lnTo>
                  <a:pt x="396938" y="212432"/>
                </a:lnTo>
                <a:lnTo>
                  <a:pt x="396938" y="206082"/>
                </a:lnTo>
                <a:lnTo>
                  <a:pt x="532523" y="206082"/>
                </a:lnTo>
                <a:lnTo>
                  <a:pt x="530761" y="207543"/>
                </a:lnTo>
                <a:lnTo>
                  <a:pt x="510857" y="207543"/>
                </a:lnTo>
                <a:lnTo>
                  <a:pt x="504958" y="212432"/>
                </a:lnTo>
                <a:close/>
              </a:path>
              <a:path w="532764" h="427354">
                <a:moveTo>
                  <a:pt x="35226" y="218782"/>
                </a:moveTo>
                <a:lnTo>
                  <a:pt x="17614" y="218782"/>
                </a:lnTo>
                <a:lnTo>
                  <a:pt x="21666" y="207543"/>
                </a:lnTo>
                <a:lnTo>
                  <a:pt x="35226" y="218782"/>
                </a:lnTo>
                <a:close/>
              </a:path>
              <a:path w="532764" h="427354">
                <a:moveTo>
                  <a:pt x="148285" y="218782"/>
                </a:moveTo>
                <a:lnTo>
                  <a:pt x="35226" y="218782"/>
                </a:lnTo>
                <a:lnTo>
                  <a:pt x="21666" y="207543"/>
                </a:lnTo>
                <a:lnTo>
                  <a:pt x="135585" y="207543"/>
                </a:lnTo>
                <a:lnTo>
                  <a:pt x="135585" y="212432"/>
                </a:lnTo>
                <a:lnTo>
                  <a:pt x="148285" y="212432"/>
                </a:lnTo>
                <a:lnTo>
                  <a:pt x="148285" y="218782"/>
                </a:lnTo>
                <a:close/>
              </a:path>
              <a:path w="532764" h="427354">
                <a:moveTo>
                  <a:pt x="282111" y="413639"/>
                </a:moveTo>
                <a:lnTo>
                  <a:pt x="270319" y="413639"/>
                </a:lnTo>
                <a:lnTo>
                  <a:pt x="266268" y="410281"/>
                </a:lnTo>
                <a:lnTo>
                  <a:pt x="510857" y="207543"/>
                </a:lnTo>
                <a:lnTo>
                  <a:pt x="514908" y="218782"/>
                </a:lnTo>
                <a:lnTo>
                  <a:pt x="517201" y="218782"/>
                </a:lnTo>
                <a:lnTo>
                  <a:pt x="282111" y="413639"/>
                </a:lnTo>
                <a:close/>
              </a:path>
              <a:path w="532764" h="427354">
                <a:moveTo>
                  <a:pt x="517201" y="218782"/>
                </a:moveTo>
                <a:lnTo>
                  <a:pt x="514908" y="218782"/>
                </a:lnTo>
                <a:lnTo>
                  <a:pt x="510857" y="207543"/>
                </a:lnTo>
                <a:lnTo>
                  <a:pt x="530761" y="207543"/>
                </a:lnTo>
                <a:lnTo>
                  <a:pt x="517201" y="218782"/>
                </a:lnTo>
                <a:close/>
              </a:path>
              <a:path w="532764" h="427354">
                <a:moveTo>
                  <a:pt x="270319" y="413639"/>
                </a:moveTo>
                <a:lnTo>
                  <a:pt x="262216" y="413639"/>
                </a:lnTo>
                <a:lnTo>
                  <a:pt x="266268" y="410281"/>
                </a:lnTo>
                <a:lnTo>
                  <a:pt x="270319" y="413639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24783" y="3316223"/>
            <a:ext cx="2159508" cy="539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18637" y="3006928"/>
            <a:ext cx="6223634" cy="12322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375685" y="3090443"/>
            <a:ext cx="5941695" cy="10045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2824480">
              <a:lnSpc>
                <a:spcPts val="2235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华文楷体"/>
                <a:cs typeface="华文楷体"/>
              </a:rPr>
              <a:t>重力</a:t>
            </a:r>
            <a:r>
              <a:rPr dirty="0" sz="2000" spc="-5" b="1">
                <a:solidFill>
                  <a:srgbClr val="FFFFFF"/>
                </a:solidFill>
                <a:latin typeface="华文楷体"/>
                <a:cs typeface="华文楷体"/>
              </a:rPr>
              <a:t>--</a:t>
            </a:r>
            <a:r>
              <a:rPr dirty="0" sz="2000" b="1">
                <a:solidFill>
                  <a:srgbClr val="FFFFFF"/>
                </a:solidFill>
                <a:latin typeface="华文楷体"/>
                <a:cs typeface="华文楷体"/>
              </a:rPr>
              <a:t>弹力</a:t>
            </a:r>
            <a:r>
              <a:rPr dirty="0" sz="2000" spc="-5" b="1">
                <a:solidFill>
                  <a:srgbClr val="FFFFFF"/>
                </a:solidFill>
                <a:latin typeface="华文楷体"/>
                <a:cs typeface="华文楷体"/>
              </a:rPr>
              <a:t>--</a:t>
            </a:r>
            <a:r>
              <a:rPr dirty="0" sz="2000" b="1">
                <a:solidFill>
                  <a:srgbClr val="FFFFFF"/>
                </a:solidFill>
                <a:latin typeface="华文楷体"/>
                <a:cs typeface="华文楷体"/>
              </a:rPr>
              <a:t>摩擦力</a:t>
            </a:r>
            <a:endParaRPr sz="2000">
              <a:latin typeface="华文楷体"/>
              <a:cs typeface="华文楷体"/>
            </a:endParaRPr>
          </a:p>
          <a:p>
            <a:pPr marL="12700">
              <a:lnSpc>
                <a:spcPts val="2715"/>
              </a:lnSpc>
            </a:pPr>
            <a:r>
              <a:rPr dirty="0" sz="2400" b="1">
                <a:solidFill>
                  <a:srgbClr val="FFFFFF"/>
                </a:solidFill>
                <a:latin typeface="华文楷体"/>
                <a:cs typeface="华文楷体"/>
              </a:rPr>
              <a:t>顺序分析受</a:t>
            </a: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  <a:p>
            <a:pPr algn="ctr" marL="2860040">
              <a:lnSpc>
                <a:spcPct val="100000"/>
              </a:lnSpc>
              <a:spcBef>
                <a:spcPts val="355"/>
              </a:spcBef>
            </a:pPr>
            <a:r>
              <a:rPr dirty="0" sz="2000" b="1">
                <a:solidFill>
                  <a:srgbClr val="FFFFFF"/>
                </a:solidFill>
                <a:latin typeface="华文楷体"/>
                <a:cs typeface="华文楷体"/>
              </a:rPr>
              <a:t>根据力产生的原因进行分析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21735" y="4366259"/>
            <a:ext cx="2161031" cy="5394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15747" y="4359173"/>
            <a:ext cx="2172970" cy="552450"/>
          </a:xfrm>
          <a:custGeom>
            <a:avLst/>
            <a:gdLst/>
            <a:ahLst/>
            <a:cxnLst/>
            <a:rect l="l" t="t" r="r" b="b"/>
            <a:pathLst>
              <a:path w="2172970" h="552450">
                <a:moveTo>
                  <a:pt x="2090921" y="551179"/>
                </a:moveTo>
                <a:lnTo>
                  <a:pt x="81591" y="551179"/>
                </a:lnTo>
                <a:lnTo>
                  <a:pt x="72193" y="548639"/>
                </a:lnTo>
                <a:lnTo>
                  <a:pt x="58756" y="544829"/>
                </a:lnTo>
                <a:lnTo>
                  <a:pt x="54489" y="542289"/>
                </a:lnTo>
                <a:lnTo>
                  <a:pt x="50336" y="541020"/>
                </a:lnTo>
                <a:lnTo>
                  <a:pt x="46297" y="538479"/>
                </a:lnTo>
                <a:lnTo>
                  <a:pt x="42386" y="535939"/>
                </a:lnTo>
                <a:lnTo>
                  <a:pt x="38614" y="533400"/>
                </a:lnTo>
                <a:lnTo>
                  <a:pt x="34969" y="529589"/>
                </a:lnTo>
                <a:lnTo>
                  <a:pt x="31476" y="527050"/>
                </a:lnTo>
                <a:lnTo>
                  <a:pt x="28136" y="523239"/>
                </a:lnTo>
                <a:lnTo>
                  <a:pt x="24936" y="520700"/>
                </a:lnTo>
                <a:lnTo>
                  <a:pt x="21913" y="516889"/>
                </a:lnTo>
                <a:lnTo>
                  <a:pt x="7486" y="492760"/>
                </a:lnTo>
                <a:lnTo>
                  <a:pt x="5759" y="488950"/>
                </a:lnTo>
                <a:lnTo>
                  <a:pt x="4235" y="483870"/>
                </a:lnTo>
                <a:lnTo>
                  <a:pt x="2940" y="480060"/>
                </a:lnTo>
                <a:lnTo>
                  <a:pt x="1860" y="474979"/>
                </a:lnTo>
                <a:lnTo>
                  <a:pt x="400" y="466089"/>
                </a:lnTo>
                <a:lnTo>
                  <a:pt x="31" y="461010"/>
                </a:lnTo>
                <a:lnTo>
                  <a:pt x="0" y="91439"/>
                </a:lnTo>
                <a:lnTo>
                  <a:pt x="31" y="90170"/>
                </a:lnTo>
                <a:lnTo>
                  <a:pt x="4235" y="67310"/>
                </a:lnTo>
                <a:lnTo>
                  <a:pt x="5759" y="62229"/>
                </a:lnTo>
                <a:lnTo>
                  <a:pt x="7486" y="58420"/>
                </a:lnTo>
                <a:lnTo>
                  <a:pt x="9417" y="53339"/>
                </a:lnTo>
                <a:lnTo>
                  <a:pt x="11537" y="49529"/>
                </a:lnTo>
                <a:lnTo>
                  <a:pt x="28136" y="27939"/>
                </a:lnTo>
                <a:lnTo>
                  <a:pt x="31476" y="24129"/>
                </a:lnTo>
                <a:lnTo>
                  <a:pt x="34969" y="21589"/>
                </a:lnTo>
                <a:lnTo>
                  <a:pt x="38614" y="19050"/>
                </a:lnTo>
                <a:lnTo>
                  <a:pt x="42386" y="15239"/>
                </a:lnTo>
                <a:lnTo>
                  <a:pt x="46297" y="12700"/>
                </a:lnTo>
                <a:lnTo>
                  <a:pt x="50336" y="11429"/>
                </a:lnTo>
                <a:lnTo>
                  <a:pt x="54489" y="8889"/>
                </a:lnTo>
                <a:lnTo>
                  <a:pt x="58756" y="6350"/>
                </a:lnTo>
                <a:lnTo>
                  <a:pt x="67608" y="3810"/>
                </a:lnTo>
                <a:lnTo>
                  <a:pt x="81591" y="0"/>
                </a:lnTo>
                <a:lnTo>
                  <a:pt x="2090921" y="0"/>
                </a:lnTo>
                <a:lnTo>
                  <a:pt x="2100332" y="2539"/>
                </a:lnTo>
                <a:lnTo>
                  <a:pt x="2113768" y="6350"/>
                </a:lnTo>
                <a:lnTo>
                  <a:pt x="2118036" y="8889"/>
                </a:lnTo>
                <a:lnTo>
                  <a:pt x="2122189" y="11429"/>
                </a:lnTo>
                <a:lnTo>
                  <a:pt x="2126227" y="12700"/>
                </a:lnTo>
                <a:lnTo>
                  <a:pt x="83673" y="12700"/>
                </a:lnTo>
                <a:lnTo>
                  <a:pt x="79241" y="13970"/>
                </a:lnTo>
                <a:lnTo>
                  <a:pt x="79546" y="13970"/>
                </a:lnTo>
                <a:lnTo>
                  <a:pt x="75203" y="15239"/>
                </a:lnTo>
                <a:lnTo>
                  <a:pt x="71532" y="15239"/>
                </a:lnTo>
                <a:lnTo>
                  <a:pt x="69443" y="16510"/>
                </a:lnTo>
                <a:lnTo>
                  <a:pt x="67646" y="16510"/>
                </a:lnTo>
                <a:lnTo>
                  <a:pt x="63557" y="19050"/>
                </a:lnTo>
                <a:lnTo>
                  <a:pt x="63849" y="19050"/>
                </a:lnTo>
                <a:lnTo>
                  <a:pt x="59861" y="20320"/>
                </a:lnTo>
                <a:lnTo>
                  <a:pt x="60140" y="20320"/>
                </a:lnTo>
                <a:lnTo>
                  <a:pt x="58197" y="21589"/>
                </a:lnTo>
                <a:lnTo>
                  <a:pt x="56534" y="21589"/>
                </a:lnTo>
                <a:lnTo>
                  <a:pt x="52762" y="24129"/>
                </a:lnTo>
                <a:lnTo>
                  <a:pt x="53016" y="24129"/>
                </a:lnTo>
                <a:lnTo>
                  <a:pt x="49371" y="26670"/>
                </a:lnTo>
                <a:lnTo>
                  <a:pt x="49625" y="26670"/>
                </a:lnTo>
                <a:lnTo>
                  <a:pt x="46094" y="29210"/>
                </a:lnTo>
                <a:lnTo>
                  <a:pt x="46335" y="29210"/>
                </a:lnTo>
                <a:lnTo>
                  <a:pt x="44634" y="30479"/>
                </a:lnTo>
                <a:lnTo>
                  <a:pt x="43173" y="30479"/>
                </a:lnTo>
                <a:lnTo>
                  <a:pt x="39909" y="34289"/>
                </a:lnTo>
                <a:lnTo>
                  <a:pt x="40125" y="34289"/>
                </a:lnTo>
                <a:lnTo>
                  <a:pt x="37001" y="36829"/>
                </a:lnTo>
                <a:lnTo>
                  <a:pt x="37217" y="36829"/>
                </a:lnTo>
                <a:lnTo>
                  <a:pt x="34232" y="39370"/>
                </a:lnTo>
                <a:lnTo>
                  <a:pt x="34436" y="39370"/>
                </a:lnTo>
                <a:lnTo>
                  <a:pt x="32556" y="41910"/>
                </a:lnTo>
                <a:lnTo>
                  <a:pt x="31807" y="41910"/>
                </a:lnTo>
                <a:lnTo>
                  <a:pt x="29140" y="45720"/>
                </a:lnTo>
                <a:lnTo>
                  <a:pt x="29317" y="45720"/>
                </a:lnTo>
                <a:lnTo>
                  <a:pt x="27641" y="48260"/>
                </a:lnTo>
                <a:lnTo>
                  <a:pt x="26981" y="48260"/>
                </a:lnTo>
                <a:lnTo>
                  <a:pt x="24631" y="52070"/>
                </a:lnTo>
                <a:lnTo>
                  <a:pt x="24796" y="52070"/>
                </a:lnTo>
                <a:lnTo>
                  <a:pt x="22625" y="55879"/>
                </a:lnTo>
                <a:lnTo>
                  <a:pt x="22777" y="55879"/>
                </a:lnTo>
                <a:lnTo>
                  <a:pt x="20783" y="59689"/>
                </a:lnTo>
                <a:lnTo>
                  <a:pt x="20923" y="59689"/>
                </a:lnTo>
                <a:lnTo>
                  <a:pt x="19119" y="63500"/>
                </a:lnTo>
                <a:lnTo>
                  <a:pt x="17633" y="67310"/>
                </a:lnTo>
                <a:lnTo>
                  <a:pt x="16325" y="71120"/>
                </a:lnTo>
                <a:lnTo>
                  <a:pt x="15208" y="74929"/>
                </a:lnTo>
                <a:lnTo>
                  <a:pt x="14281" y="78739"/>
                </a:lnTo>
                <a:lnTo>
                  <a:pt x="13544" y="82550"/>
                </a:lnTo>
                <a:lnTo>
                  <a:pt x="13166" y="86360"/>
                </a:lnTo>
                <a:lnTo>
                  <a:pt x="12795" y="90170"/>
                </a:lnTo>
                <a:lnTo>
                  <a:pt x="12731" y="91439"/>
                </a:lnTo>
                <a:lnTo>
                  <a:pt x="12604" y="95250"/>
                </a:lnTo>
                <a:lnTo>
                  <a:pt x="12604" y="455929"/>
                </a:lnTo>
                <a:lnTo>
                  <a:pt x="12706" y="459739"/>
                </a:lnTo>
                <a:lnTo>
                  <a:pt x="13061" y="464820"/>
                </a:lnTo>
                <a:lnTo>
                  <a:pt x="13595" y="468629"/>
                </a:lnTo>
                <a:lnTo>
                  <a:pt x="14344" y="472439"/>
                </a:lnTo>
                <a:lnTo>
                  <a:pt x="15284" y="476250"/>
                </a:lnTo>
                <a:lnTo>
                  <a:pt x="16414" y="481329"/>
                </a:lnTo>
                <a:lnTo>
                  <a:pt x="16678" y="481329"/>
                </a:lnTo>
                <a:lnTo>
                  <a:pt x="17735" y="485139"/>
                </a:lnTo>
                <a:lnTo>
                  <a:pt x="18037" y="485139"/>
                </a:lnTo>
                <a:lnTo>
                  <a:pt x="19246" y="488950"/>
                </a:lnTo>
                <a:lnTo>
                  <a:pt x="19720" y="488950"/>
                </a:lnTo>
                <a:lnTo>
                  <a:pt x="20923" y="491489"/>
                </a:lnTo>
                <a:lnTo>
                  <a:pt x="20783" y="491489"/>
                </a:lnTo>
                <a:lnTo>
                  <a:pt x="22777" y="495300"/>
                </a:lnTo>
                <a:lnTo>
                  <a:pt x="22625" y="495300"/>
                </a:lnTo>
                <a:lnTo>
                  <a:pt x="24796" y="499110"/>
                </a:lnTo>
                <a:lnTo>
                  <a:pt x="24631" y="499110"/>
                </a:lnTo>
                <a:lnTo>
                  <a:pt x="26981" y="502920"/>
                </a:lnTo>
                <a:lnTo>
                  <a:pt x="26803" y="502920"/>
                </a:lnTo>
                <a:lnTo>
                  <a:pt x="29317" y="505460"/>
                </a:lnTo>
                <a:lnTo>
                  <a:pt x="29140" y="505460"/>
                </a:lnTo>
                <a:lnTo>
                  <a:pt x="31807" y="509270"/>
                </a:lnTo>
                <a:lnTo>
                  <a:pt x="31616" y="509270"/>
                </a:lnTo>
                <a:lnTo>
                  <a:pt x="34436" y="511810"/>
                </a:lnTo>
                <a:lnTo>
                  <a:pt x="34232" y="511810"/>
                </a:lnTo>
                <a:lnTo>
                  <a:pt x="37217" y="514350"/>
                </a:lnTo>
                <a:lnTo>
                  <a:pt x="37001" y="514350"/>
                </a:lnTo>
                <a:lnTo>
                  <a:pt x="40125" y="518160"/>
                </a:lnTo>
                <a:lnTo>
                  <a:pt x="39909" y="518160"/>
                </a:lnTo>
                <a:lnTo>
                  <a:pt x="43173" y="520700"/>
                </a:lnTo>
                <a:lnTo>
                  <a:pt x="42932" y="520700"/>
                </a:lnTo>
                <a:lnTo>
                  <a:pt x="46335" y="523239"/>
                </a:lnTo>
                <a:lnTo>
                  <a:pt x="46094" y="523239"/>
                </a:lnTo>
                <a:lnTo>
                  <a:pt x="49625" y="525779"/>
                </a:lnTo>
                <a:lnTo>
                  <a:pt x="51193" y="525779"/>
                </a:lnTo>
                <a:lnTo>
                  <a:pt x="53016" y="527050"/>
                </a:lnTo>
                <a:lnTo>
                  <a:pt x="52762" y="527050"/>
                </a:lnTo>
                <a:lnTo>
                  <a:pt x="56534" y="529589"/>
                </a:lnTo>
                <a:lnTo>
                  <a:pt x="56254" y="529589"/>
                </a:lnTo>
                <a:lnTo>
                  <a:pt x="60140" y="530860"/>
                </a:lnTo>
                <a:lnTo>
                  <a:pt x="59861" y="530860"/>
                </a:lnTo>
                <a:lnTo>
                  <a:pt x="63849" y="533400"/>
                </a:lnTo>
                <a:lnTo>
                  <a:pt x="65601" y="533400"/>
                </a:lnTo>
                <a:lnTo>
                  <a:pt x="67646" y="534670"/>
                </a:lnTo>
                <a:lnTo>
                  <a:pt x="67354" y="534670"/>
                </a:lnTo>
                <a:lnTo>
                  <a:pt x="71532" y="535939"/>
                </a:lnTo>
                <a:lnTo>
                  <a:pt x="71227" y="535939"/>
                </a:lnTo>
                <a:lnTo>
                  <a:pt x="75507" y="537210"/>
                </a:lnTo>
                <a:lnTo>
                  <a:pt x="79241" y="537210"/>
                </a:lnTo>
                <a:lnTo>
                  <a:pt x="83673" y="538479"/>
                </a:lnTo>
                <a:lnTo>
                  <a:pt x="87547" y="538479"/>
                </a:lnTo>
                <a:lnTo>
                  <a:pt x="92106" y="539750"/>
                </a:lnTo>
                <a:lnTo>
                  <a:pt x="2124208" y="539750"/>
                </a:lnTo>
                <a:lnTo>
                  <a:pt x="2122189" y="541020"/>
                </a:lnTo>
                <a:lnTo>
                  <a:pt x="2118036" y="542289"/>
                </a:lnTo>
                <a:lnTo>
                  <a:pt x="2113768" y="544829"/>
                </a:lnTo>
                <a:lnTo>
                  <a:pt x="2100332" y="548639"/>
                </a:lnTo>
                <a:lnTo>
                  <a:pt x="2090921" y="551179"/>
                </a:lnTo>
                <a:close/>
              </a:path>
              <a:path w="2172970" h="552450">
                <a:moveTo>
                  <a:pt x="2105171" y="17779"/>
                </a:moveTo>
                <a:lnTo>
                  <a:pt x="2100992" y="15239"/>
                </a:lnTo>
                <a:lnTo>
                  <a:pt x="2097322" y="15239"/>
                </a:lnTo>
                <a:lnTo>
                  <a:pt x="2092966" y="13970"/>
                </a:lnTo>
                <a:lnTo>
                  <a:pt x="2093283" y="13970"/>
                </a:lnTo>
                <a:lnTo>
                  <a:pt x="2088851" y="12700"/>
                </a:lnTo>
                <a:lnTo>
                  <a:pt x="2126227" y="12700"/>
                </a:lnTo>
                <a:lnTo>
                  <a:pt x="2130139" y="15239"/>
                </a:lnTo>
                <a:lnTo>
                  <a:pt x="2131396" y="16510"/>
                </a:lnTo>
                <a:lnTo>
                  <a:pt x="2104878" y="16510"/>
                </a:lnTo>
                <a:lnTo>
                  <a:pt x="2105171" y="17779"/>
                </a:lnTo>
                <a:close/>
              </a:path>
              <a:path w="2172970" h="552450">
                <a:moveTo>
                  <a:pt x="67354" y="17779"/>
                </a:moveTo>
                <a:lnTo>
                  <a:pt x="67646" y="16510"/>
                </a:lnTo>
                <a:lnTo>
                  <a:pt x="69443" y="16510"/>
                </a:lnTo>
                <a:lnTo>
                  <a:pt x="67354" y="17779"/>
                </a:lnTo>
                <a:close/>
              </a:path>
              <a:path w="2172970" h="552450">
                <a:moveTo>
                  <a:pt x="2116270" y="22860"/>
                </a:moveTo>
                <a:lnTo>
                  <a:pt x="2112384" y="20320"/>
                </a:lnTo>
                <a:lnTo>
                  <a:pt x="2112664" y="20320"/>
                </a:lnTo>
                <a:lnTo>
                  <a:pt x="2108676" y="19050"/>
                </a:lnTo>
                <a:lnTo>
                  <a:pt x="2108968" y="19050"/>
                </a:lnTo>
                <a:lnTo>
                  <a:pt x="2104878" y="16510"/>
                </a:lnTo>
                <a:lnTo>
                  <a:pt x="2131396" y="16510"/>
                </a:lnTo>
                <a:lnTo>
                  <a:pt x="2133911" y="19050"/>
                </a:lnTo>
                <a:lnTo>
                  <a:pt x="2137556" y="21589"/>
                </a:lnTo>
                <a:lnTo>
                  <a:pt x="2115991" y="21589"/>
                </a:lnTo>
                <a:lnTo>
                  <a:pt x="2116270" y="22860"/>
                </a:lnTo>
                <a:close/>
              </a:path>
              <a:path w="2172970" h="552450">
                <a:moveTo>
                  <a:pt x="56254" y="22860"/>
                </a:moveTo>
                <a:lnTo>
                  <a:pt x="56534" y="21589"/>
                </a:lnTo>
                <a:lnTo>
                  <a:pt x="58197" y="21589"/>
                </a:lnTo>
                <a:lnTo>
                  <a:pt x="56254" y="22860"/>
                </a:lnTo>
                <a:close/>
              </a:path>
              <a:path w="2172970" h="552450">
                <a:moveTo>
                  <a:pt x="2129580" y="31750"/>
                </a:moveTo>
                <a:lnTo>
                  <a:pt x="2126189" y="29210"/>
                </a:lnTo>
                <a:lnTo>
                  <a:pt x="2126430" y="29210"/>
                </a:lnTo>
                <a:lnTo>
                  <a:pt x="2122900" y="26670"/>
                </a:lnTo>
                <a:lnTo>
                  <a:pt x="2123154" y="26670"/>
                </a:lnTo>
                <a:lnTo>
                  <a:pt x="2119496" y="24129"/>
                </a:lnTo>
                <a:lnTo>
                  <a:pt x="2119763" y="24129"/>
                </a:lnTo>
                <a:lnTo>
                  <a:pt x="2115991" y="21589"/>
                </a:lnTo>
                <a:lnTo>
                  <a:pt x="2137556" y="21589"/>
                </a:lnTo>
                <a:lnTo>
                  <a:pt x="2141048" y="24129"/>
                </a:lnTo>
                <a:lnTo>
                  <a:pt x="2144388" y="27939"/>
                </a:lnTo>
                <a:lnTo>
                  <a:pt x="2147576" y="30479"/>
                </a:lnTo>
                <a:lnTo>
                  <a:pt x="2129351" y="30479"/>
                </a:lnTo>
                <a:lnTo>
                  <a:pt x="2129580" y="31750"/>
                </a:lnTo>
                <a:close/>
              </a:path>
              <a:path w="2172970" h="552450">
                <a:moveTo>
                  <a:pt x="42932" y="31750"/>
                </a:moveTo>
                <a:lnTo>
                  <a:pt x="43173" y="30479"/>
                </a:lnTo>
                <a:lnTo>
                  <a:pt x="44634" y="30479"/>
                </a:lnTo>
                <a:lnTo>
                  <a:pt x="42932" y="31750"/>
                </a:lnTo>
                <a:close/>
              </a:path>
              <a:path w="2172970" h="552450">
                <a:moveTo>
                  <a:pt x="2140908" y="43179"/>
                </a:moveTo>
                <a:lnTo>
                  <a:pt x="2138076" y="39370"/>
                </a:lnTo>
                <a:lnTo>
                  <a:pt x="2138279" y="39370"/>
                </a:lnTo>
                <a:lnTo>
                  <a:pt x="2135308" y="36829"/>
                </a:lnTo>
                <a:lnTo>
                  <a:pt x="2135524" y="36829"/>
                </a:lnTo>
                <a:lnTo>
                  <a:pt x="2132387" y="34289"/>
                </a:lnTo>
                <a:lnTo>
                  <a:pt x="2132615" y="34289"/>
                </a:lnTo>
                <a:lnTo>
                  <a:pt x="2129351" y="30479"/>
                </a:lnTo>
                <a:lnTo>
                  <a:pt x="2147576" y="30479"/>
                </a:lnTo>
                <a:lnTo>
                  <a:pt x="2150611" y="34289"/>
                </a:lnTo>
                <a:lnTo>
                  <a:pt x="2153469" y="38100"/>
                </a:lnTo>
                <a:lnTo>
                  <a:pt x="2156148" y="41910"/>
                </a:lnTo>
                <a:lnTo>
                  <a:pt x="2140718" y="41910"/>
                </a:lnTo>
                <a:lnTo>
                  <a:pt x="2140908" y="43179"/>
                </a:lnTo>
                <a:close/>
              </a:path>
              <a:path w="2172970" h="552450">
                <a:moveTo>
                  <a:pt x="31616" y="43179"/>
                </a:moveTo>
                <a:lnTo>
                  <a:pt x="31807" y="41910"/>
                </a:lnTo>
                <a:lnTo>
                  <a:pt x="32556" y="41910"/>
                </a:lnTo>
                <a:lnTo>
                  <a:pt x="31616" y="43179"/>
                </a:lnTo>
                <a:close/>
              </a:path>
              <a:path w="2172970" h="552450">
                <a:moveTo>
                  <a:pt x="2145709" y="49529"/>
                </a:moveTo>
                <a:lnTo>
                  <a:pt x="2143207" y="45720"/>
                </a:lnTo>
                <a:lnTo>
                  <a:pt x="2143385" y="45720"/>
                </a:lnTo>
                <a:lnTo>
                  <a:pt x="2140718" y="41910"/>
                </a:lnTo>
                <a:lnTo>
                  <a:pt x="2156148" y="41910"/>
                </a:lnTo>
                <a:lnTo>
                  <a:pt x="2158663" y="45720"/>
                </a:lnTo>
                <a:lnTo>
                  <a:pt x="2160204" y="48260"/>
                </a:lnTo>
                <a:lnTo>
                  <a:pt x="2145544" y="48260"/>
                </a:lnTo>
                <a:lnTo>
                  <a:pt x="2145709" y="49529"/>
                </a:lnTo>
                <a:close/>
              </a:path>
              <a:path w="2172970" h="552450">
                <a:moveTo>
                  <a:pt x="26803" y="49529"/>
                </a:moveTo>
                <a:lnTo>
                  <a:pt x="26981" y="48260"/>
                </a:lnTo>
                <a:lnTo>
                  <a:pt x="27641" y="48260"/>
                </a:lnTo>
                <a:lnTo>
                  <a:pt x="26803" y="49529"/>
                </a:lnTo>
                <a:close/>
              </a:path>
              <a:path w="2172970" h="552450">
                <a:moveTo>
                  <a:pt x="2172207" y="464820"/>
                </a:moveTo>
                <a:lnTo>
                  <a:pt x="2159463" y="464820"/>
                </a:lnTo>
                <a:lnTo>
                  <a:pt x="2159806" y="459739"/>
                </a:lnTo>
                <a:lnTo>
                  <a:pt x="2159793" y="91439"/>
                </a:lnTo>
                <a:lnTo>
                  <a:pt x="2159463" y="86360"/>
                </a:lnTo>
                <a:lnTo>
                  <a:pt x="2158930" y="82550"/>
                </a:lnTo>
                <a:lnTo>
                  <a:pt x="2158180" y="78739"/>
                </a:lnTo>
                <a:lnTo>
                  <a:pt x="2157241" y="74929"/>
                </a:lnTo>
                <a:lnTo>
                  <a:pt x="2156110" y="71120"/>
                </a:lnTo>
                <a:lnTo>
                  <a:pt x="2154789" y="67310"/>
                </a:lnTo>
                <a:lnTo>
                  <a:pt x="2153278" y="63500"/>
                </a:lnTo>
                <a:lnTo>
                  <a:pt x="2151602" y="59689"/>
                </a:lnTo>
                <a:lnTo>
                  <a:pt x="2151729" y="59689"/>
                </a:lnTo>
                <a:lnTo>
                  <a:pt x="2149748" y="55879"/>
                </a:lnTo>
                <a:lnTo>
                  <a:pt x="2149887" y="55879"/>
                </a:lnTo>
                <a:lnTo>
                  <a:pt x="2147728" y="52070"/>
                </a:lnTo>
                <a:lnTo>
                  <a:pt x="2147881" y="52070"/>
                </a:lnTo>
                <a:lnTo>
                  <a:pt x="2145544" y="48260"/>
                </a:lnTo>
                <a:lnTo>
                  <a:pt x="2160204" y="48260"/>
                </a:lnTo>
                <a:lnTo>
                  <a:pt x="2160974" y="49529"/>
                </a:lnTo>
                <a:lnTo>
                  <a:pt x="2163108" y="53339"/>
                </a:lnTo>
                <a:lnTo>
                  <a:pt x="2165038" y="58420"/>
                </a:lnTo>
                <a:lnTo>
                  <a:pt x="2166766" y="62229"/>
                </a:lnTo>
                <a:lnTo>
                  <a:pt x="2168277" y="67310"/>
                </a:lnTo>
                <a:lnTo>
                  <a:pt x="2169585" y="71120"/>
                </a:lnTo>
                <a:lnTo>
                  <a:pt x="2170652" y="76200"/>
                </a:lnTo>
                <a:lnTo>
                  <a:pt x="2171503" y="81279"/>
                </a:lnTo>
                <a:lnTo>
                  <a:pt x="2172112" y="86360"/>
                </a:lnTo>
                <a:lnTo>
                  <a:pt x="2172493" y="90170"/>
                </a:lnTo>
                <a:lnTo>
                  <a:pt x="2172493" y="461010"/>
                </a:lnTo>
                <a:lnTo>
                  <a:pt x="2172207" y="464820"/>
                </a:lnTo>
                <a:close/>
              </a:path>
              <a:path w="2172970" h="552450">
                <a:moveTo>
                  <a:pt x="13023" y="87629"/>
                </a:moveTo>
                <a:lnTo>
                  <a:pt x="13061" y="86360"/>
                </a:lnTo>
                <a:lnTo>
                  <a:pt x="13023" y="87629"/>
                </a:lnTo>
                <a:close/>
              </a:path>
              <a:path w="2172970" h="552450">
                <a:moveTo>
                  <a:pt x="2159501" y="87629"/>
                </a:moveTo>
                <a:lnTo>
                  <a:pt x="2159358" y="86360"/>
                </a:lnTo>
                <a:lnTo>
                  <a:pt x="2159501" y="87629"/>
                </a:lnTo>
                <a:close/>
              </a:path>
              <a:path w="2172970" h="552450">
                <a:moveTo>
                  <a:pt x="13166" y="464820"/>
                </a:moveTo>
                <a:lnTo>
                  <a:pt x="13023" y="463550"/>
                </a:lnTo>
                <a:lnTo>
                  <a:pt x="13166" y="464820"/>
                </a:lnTo>
                <a:close/>
              </a:path>
              <a:path w="2172970" h="552450">
                <a:moveTo>
                  <a:pt x="2169149" y="481329"/>
                </a:moveTo>
                <a:lnTo>
                  <a:pt x="2156110" y="481329"/>
                </a:lnTo>
                <a:lnTo>
                  <a:pt x="2157317" y="476250"/>
                </a:lnTo>
                <a:lnTo>
                  <a:pt x="2158244" y="472439"/>
                </a:lnTo>
                <a:lnTo>
                  <a:pt x="2158968" y="468629"/>
                </a:lnTo>
                <a:lnTo>
                  <a:pt x="2159501" y="463550"/>
                </a:lnTo>
                <a:lnTo>
                  <a:pt x="2159463" y="464820"/>
                </a:lnTo>
                <a:lnTo>
                  <a:pt x="2172207" y="464820"/>
                </a:lnTo>
                <a:lnTo>
                  <a:pt x="2172112" y="466089"/>
                </a:lnTo>
                <a:lnTo>
                  <a:pt x="2171503" y="469900"/>
                </a:lnTo>
                <a:lnTo>
                  <a:pt x="2170652" y="474979"/>
                </a:lnTo>
                <a:lnTo>
                  <a:pt x="2169585" y="480060"/>
                </a:lnTo>
                <a:lnTo>
                  <a:pt x="2169149" y="481329"/>
                </a:lnTo>
                <a:close/>
              </a:path>
              <a:path w="2172970" h="552450">
                <a:moveTo>
                  <a:pt x="16678" y="481329"/>
                </a:moveTo>
                <a:lnTo>
                  <a:pt x="16414" y="481329"/>
                </a:lnTo>
                <a:lnTo>
                  <a:pt x="16325" y="480060"/>
                </a:lnTo>
                <a:lnTo>
                  <a:pt x="16678" y="481329"/>
                </a:lnTo>
                <a:close/>
              </a:path>
              <a:path w="2172970" h="552450">
                <a:moveTo>
                  <a:pt x="2167899" y="485139"/>
                </a:moveTo>
                <a:lnTo>
                  <a:pt x="2154789" y="485139"/>
                </a:lnTo>
                <a:lnTo>
                  <a:pt x="2156199" y="480060"/>
                </a:lnTo>
                <a:lnTo>
                  <a:pt x="2156110" y="481329"/>
                </a:lnTo>
                <a:lnTo>
                  <a:pt x="2169149" y="481329"/>
                </a:lnTo>
                <a:lnTo>
                  <a:pt x="2168277" y="483870"/>
                </a:lnTo>
                <a:lnTo>
                  <a:pt x="2167899" y="485139"/>
                </a:lnTo>
                <a:close/>
              </a:path>
              <a:path w="2172970" h="552450">
                <a:moveTo>
                  <a:pt x="18037" y="485139"/>
                </a:moveTo>
                <a:lnTo>
                  <a:pt x="17735" y="485139"/>
                </a:lnTo>
                <a:lnTo>
                  <a:pt x="17633" y="483870"/>
                </a:lnTo>
                <a:lnTo>
                  <a:pt x="18037" y="485139"/>
                </a:lnTo>
                <a:close/>
              </a:path>
              <a:path w="2172970" h="552450">
                <a:moveTo>
                  <a:pt x="2166766" y="488950"/>
                </a:moveTo>
                <a:lnTo>
                  <a:pt x="2153278" y="488950"/>
                </a:lnTo>
                <a:lnTo>
                  <a:pt x="2154891" y="483870"/>
                </a:lnTo>
                <a:lnTo>
                  <a:pt x="2154789" y="485139"/>
                </a:lnTo>
                <a:lnTo>
                  <a:pt x="2167899" y="485139"/>
                </a:lnTo>
                <a:lnTo>
                  <a:pt x="2166766" y="488950"/>
                </a:lnTo>
                <a:close/>
              </a:path>
              <a:path w="2172970" h="552450">
                <a:moveTo>
                  <a:pt x="19720" y="488950"/>
                </a:moveTo>
                <a:lnTo>
                  <a:pt x="19246" y="488950"/>
                </a:lnTo>
                <a:lnTo>
                  <a:pt x="19119" y="487679"/>
                </a:lnTo>
                <a:lnTo>
                  <a:pt x="19720" y="488950"/>
                </a:lnTo>
                <a:close/>
              </a:path>
              <a:path w="2172970" h="552450">
                <a:moveTo>
                  <a:pt x="2142161" y="525779"/>
                </a:moveTo>
                <a:lnTo>
                  <a:pt x="2122900" y="525779"/>
                </a:lnTo>
                <a:lnTo>
                  <a:pt x="2126430" y="523239"/>
                </a:lnTo>
                <a:lnTo>
                  <a:pt x="2126189" y="523239"/>
                </a:lnTo>
                <a:lnTo>
                  <a:pt x="2129580" y="520700"/>
                </a:lnTo>
                <a:lnTo>
                  <a:pt x="2129351" y="520700"/>
                </a:lnTo>
                <a:lnTo>
                  <a:pt x="2132615" y="518160"/>
                </a:lnTo>
                <a:lnTo>
                  <a:pt x="2132387" y="518160"/>
                </a:lnTo>
                <a:lnTo>
                  <a:pt x="2135524" y="514350"/>
                </a:lnTo>
                <a:lnTo>
                  <a:pt x="2135308" y="514350"/>
                </a:lnTo>
                <a:lnTo>
                  <a:pt x="2138279" y="511810"/>
                </a:lnTo>
                <a:lnTo>
                  <a:pt x="2138076" y="511810"/>
                </a:lnTo>
                <a:lnTo>
                  <a:pt x="2140908" y="509270"/>
                </a:lnTo>
                <a:lnTo>
                  <a:pt x="2140718" y="509270"/>
                </a:lnTo>
                <a:lnTo>
                  <a:pt x="2143385" y="505460"/>
                </a:lnTo>
                <a:lnTo>
                  <a:pt x="2143207" y="505460"/>
                </a:lnTo>
                <a:lnTo>
                  <a:pt x="2145709" y="502920"/>
                </a:lnTo>
                <a:lnTo>
                  <a:pt x="2145544" y="502920"/>
                </a:lnTo>
                <a:lnTo>
                  <a:pt x="2147881" y="499110"/>
                </a:lnTo>
                <a:lnTo>
                  <a:pt x="2147728" y="499110"/>
                </a:lnTo>
                <a:lnTo>
                  <a:pt x="2149887" y="495300"/>
                </a:lnTo>
                <a:lnTo>
                  <a:pt x="2149748" y="495300"/>
                </a:lnTo>
                <a:lnTo>
                  <a:pt x="2151729" y="491489"/>
                </a:lnTo>
                <a:lnTo>
                  <a:pt x="2151602" y="491489"/>
                </a:lnTo>
                <a:lnTo>
                  <a:pt x="2153405" y="487679"/>
                </a:lnTo>
                <a:lnTo>
                  <a:pt x="2153278" y="488950"/>
                </a:lnTo>
                <a:lnTo>
                  <a:pt x="2166766" y="488950"/>
                </a:lnTo>
                <a:lnTo>
                  <a:pt x="2165038" y="492760"/>
                </a:lnTo>
                <a:lnTo>
                  <a:pt x="2144388" y="523239"/>
                </a:lnTo>
                <a:lnTo>
                  <a:pt x="2142161" y="525779"/>
                </a:lnTo>
                <a:close/>
              </a:path>
              <a:path w="2172970" h="552450">
                <a:moveTo>
                  <a:pt x="51193" y="525779"/>
                </a:moveTo>
                <a:lnTo>
                  <a:pt x="49625" y="525779"/>
                </a:lnTo>
                <a:lnTo>
                  <a:pt x="49371" y="524510"/>
                </a:lnTo>
                <a:lnTo>
                  <a:pt x="51193" y="525779"/>
                </a:lnTo>
                <a:close/>
              </a:path>
              <a:path w="2172970" h="552450">
                <a:moveTo>
                  <a:pt x="2133911" y="533400"/>
                </a:moveTo>
                <a:lnTo>
                  <a:pt x="2108676" y="533400"/>
                </a:lnTo>
                <a:lnTo>
                  <a:pt x="2112664" y="530860"/>
                </a:lnTo>
                <a:lnTo>
                  <a:pt x="2112384" y="530860"/>
                </a:lnTo>
                <a:lnTo>
                  <a:pt x="2116270" y="529589"/>
                </a:lnTo>
                <a:lnTo>
                  <a:pt x="2115991" y="529589"/>
                </a:lnTo>
                <a:lnTo>
                  <a:pt x="2119763" y="527050"/>
                </a:lnTo>
                <a:lnTo>
                  <a:pt x="2119496" y="527050"/>
                </a:lnTo>
                <a:lnTo>
                  <a:pt x="2123154" y="524510"/>
                </a:lnTo>
                <a:lnTo>
                  <a:pt x="2122900" y="525779"/>
                </a:lnTo>
                <a:lnTo>
                  <a:pt x="2142161" y="525779"/>
                </a:lnTo>
                <a:lnTo>
                  <a:pt x="2141048" y="527050"/>
                </a:lnTo>
                <a:lnTo>
                  <a:pt x="2137556" y="529589"/>
                </a:lnTo>
                <a:lnTo>
                  <a:pt x="2133911" y="533400"/>
                </a:lnTo>
                <a:close/>
              </a:path>
              <a:path w="2172970" h="552450">
                <a:moveTo>
                  <a:pt x="65601" y="533400"/>
                </a:moveTo>
                <a:lnTo>
                  <a:pt x="63849" y="533400"/>
                </a:lnTo>
                <a:lnTo>
                  <a:pt x="63557" y="532129"/>
                </a:lnTo>
                <a:lnTo>
                  <a:pt x="65601" y="533400"/>
                </a:lnTo>
                <a:close/>
              </a:path>
              <a:path w="2172970" h="552450">
                <a:moveTo>
                  <a:pt x="2124208" y="539750"/>
                </a:moveTo>
                <a:lnTo>
                  <a:pt x="2080406" y="539750"/>
                </a:lnTo>
                <a:lnTo>
                  <a:pt x="2084978" y="538479"/>
                </a:lnTo>
                <a:lnTo>
                  <a:pt x="2088851" y="538479"/>
                </a:lnTo>
                <a:lnTo>
                  <a:pt x="2093283" y="537210"/>
                </a:lnTo>
                <a:lnTo>
                  <a:pt x="2097017" y="537210"/>
                </a:lnTo>
                <a:lnTo>
                  <a:pt x="2101284" y="535939"/>
                </a:lnTo>
                <a:lnTo>
                  <a:pt x="2100992" y="535939"/>
                </a:lnTo>
                <a:lnTo>
                  <a:pt x="2105171" y="534670"/>
                </a:lnTo>
                <a:lnTo>
                  <a:pt x="2104878" y="534670"/>
                </a:lnTo>
                <a:lnTo>
                  <a:pt x="2108968" y="532129"/>
                </a:lnTo>
                <a:lnTo>
                  <a:pt x="2108676" y="533400"/>
                </a:lnTo>
                <a:lnTo>
                  <a:pt x="2133911" y="533400"/>
                </a:lnTo>
                <a:lnTo>
                  <a:pt x="2130139" y="535939"/>
                </a:lnTo>
                <a:lnTo>
                  <a:pt x="2126227" y="538479"/>
                </a:lnTo>
                <a:lnTo>
                  <a:pt x="2124208" y="539750"/>
                </a:lnTo>
                <a:close/>
              </a:path>
              <a:path w="2172970" h="552450">
                <a:moveTo>
                  <a:pt x="2081206" y="552450"/>
                </a:moveTo>
                <a:lnTo>
                  <a:pt x="91306" y="552450"/>
                </a:lnTo>
                <a:lnTo>
                  <a:pt x="86417" y="551179"/>
                </a:lnTo>
                <a:lnTo>
                  <a:pt x="2086108" y="551179"/>
                </a:lnTo>
                <a:lnTo>
                  <a:pt x="2081206" y="55245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372827" y="4403318"/>
            <a:ext cx="18573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华文楷体"/>
                <a:cs typeface="华文楷体"/>
              </a:rPr>
              <a:t>画力的示意</a:t>
            </a: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图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87367" y="3918203"/>
            <a:ext cx="498348" cy="4130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70197" y="3912603"/>
            <a:ext cx="532765" cy="427355"/>
          </a:xfrm>
          <a:custGeom>
            <a:avLst/>
            <a:gdLst/>
            <a:ahLst/>
            <a:cxnLst/>
            <a:rect l="l" t="t" r="r" b="b"/>
            <a:pathLst>
              <a:path w="532764" h="427354">
                <a:moveTo>
                  <a:pt x="135585" y="212432"/>
                </a:moveTo>
                <a:lnTo>
                  <a:pt x="135585" y="0"/>
                </a:lnTo>
                <a:lnTo>
                  <a:pt x="396938" y="0"/>
                </a:lnTo>
                <a:lnTo>
                  <a:pt x="396938" y="6350"/>
                </a:lnTo>
                <a:lnTo>
                  <a:pt x="148285" y="6350"/>
                </a:lnTo>
                <a:lnTo>
                  <a:pt x="141935" y="12700"/>
                </a:lnTo>
                <a:lnTo>
                  <a:pt x="148285" y="12700"/>
                </a:lnTo>
                <a:lnTo>
                  <a:pt x="148285" y="206082"/>
                </a:lnTo>
                <a:lnTo>
                  <a:pt x="141935" y="206082"/>
                </a:lnTo>
                <a:lnTo>
                  <a:pt x="135585" y="212432"/>
                </a:lnTo>
                <a:close/>
              </a:path>
              <a:path w="532764" h="427354">
                <a:moveTo>
                  <a:pt x="148285" y="12700"/>
                </a:moveTo>
                <a:lnTo>
                  <a:pt x="141935" y="12700"/>
                </a:lnTo>
                <a:lnTo>
                  <a:pt x="148285" y="6350"/>
                </a:lnTo>
                <a:lnTo>
                  <a:pt x="148285" y="12700"/>
                </a:lnTo>
                <a:close/>
              </a:path>
              <a:path w="532764" h="427354">
                <a:moveTo>
                  <a:pt x="384238" y="12700"/>
                </a:moveTo>
                <a:lnTo>
                  <a:pt x="148285" y="12700"/>
                </a:lnTo>
                <a:lnTo>
                  <a:pt x="148285" y="6350"/>
                </a:lnTo>
                <a:lnTo>
                  <a:pt x="384238" y="6350"/>
                </a:lnTo>
                <a:lnTo>
                  <a:pt x="384238" y="12700"/>
                </a:lnTo>
                <a:close/>
              </a:path>
              <a:path w="532764" h="427354">
                <a:moveTo>
                  <a:pt x="497297" y="218782"/>
                </a:moveTo>
                <a:lnTo>
                  <a:pt x="384238" y="218782"/>
                </a:lnTo>
                <a:lnTo>
                  <a:pt x="384238" y="6350"/>
                </a:lnTo>
                <a:lnTo>
                  <a:pt x="390588" y="12700"/>
                </a:lnTo>
                <a:lnTo>
                  <a:pt x="396938" y="12700"/>
                </a:lnTo>
                <a:lnTo>
                  <a:pt x="396938" y="206082"/>
                </a:lnTo>
                <a:lnTo>
                  <a:pt x="390588" y="206082"/>
                </a:lnTo>
                <a:lnTo>
                  <a:pt x="396938" y="212432"/>
                </a:lnTo>
                <a:lnTo>
                  <a:pt x="504958" y="212432"/>
                </a:lnTo>
                <a:lnTo>
                  <a:pt x="497297" y="218782"/>
                </a:lnTo>
                <a:close/>
              </a:path>
              <a:path w="532764" h="427354">
                <a:moveTo>
                  <a:pt x="396938" y="12700"/>
                </a:moveTo>
                <a:lnTo>
                  <a:pt x="390588" y="12700"/>
                </a:lnTo>
                <a:lnTo>
                  <a:pt x="384238" y="6350"/>
                </a:lnTo>
                <a:lnTo>
                  <a:pt x="396938" y="6350"/>
                </a:lnTo>
                <a:lnTo>
                  <a:pt x="396938" y="12700"/>
                </a:lnTo>
                <a:close/>
              </a:path>
              <a:path w="532764" h="427354">
                <a:moveTo>
                  <a:pt x="266255" y="426770"/>
                </a:moveTo>
                <a:lnTo>
                  <a:pt x="0" y="206082"/>
                </a:lnTo>
                <a:lnTo>
                  <a:pt x="135585" y="206082"/>
                </a:lnTo>
                <a:lnTo>
                  <a:pt x="135585" y="207543"/>
                </a:lnTo>
                <a:lnTo>
                  <a:pt x="21666" y="207543"/>
                </a:lnTo>
                <a:lnTo>
                  <a:pt x="17614" y="218782"/>
                </a:lnTo>
                <a:lnTo>
                  <a:pt x="35225" y="218782"/>
                </a:lnTo>
                <a:lnTo>
                  <a:pt x="266255" y="410281"/>
                </a:lnTo>
                <a:lnTo>
                  <a:pt x="262204" y="413638"/>
                </a:lnTo>
                <a:lnTo>
                  <a:pt x="282099" y="413638"/>
                </a:lnTo>
                <a:lnTo>
                  <a:pt x="266255" y="426770"/>
                </a:lnTo>
                <a:close/>
              </a:path>
              <a:path w="532764" h="427354">
                <a:moveTo>
                  <a:pt x="148285" y="212432"/>
                </a:moveTo>
                <a:lnTo>
                  <a:pt x="135585" y="212432"/>
                </a:lnTo>
                <a:lnTo>
                  <a:pt x="141935" y="206082"/>
                </a:lnTo>
                <a:lnTo>
                  <a:pt x="148285" y="206082"/>
                </a:lnTo>
                <a:lnTo>
                  <a:pt x="148285" y="212432"/>
                </a:lnTo>
                <a:close/>
              </a:path>
              <a:path w="532764" h="427354">
                <a:moveTo>
                  <a:pt x="396938" y="212432"/>
                </a:moveTo>
                <a:lnTo>
                  <a:pt x="390588" y="206082"/>
                </a:lnTo>
                <a:lnTo>
                  <a:pt x="396938" y="206082"/>
                </a:lnTo>
                <a:lnTo>
                  <a:pt x="396938" y="212432"/>
                </a:lnTo>
                <a:close/>
              </a:path>
              <a:path w="532764" h="427354">
                <a:moveTo>
                  <a:pt x="504958" y="212432"/>
                </a:moveTo>
                <a:lnTo>
                  <a:pt x="396938" y="212432"/>
                </a:lnTo>
                <a:lnTo>
                  <a:pt x="396938" y="206082"/>
                </a:lnTo>
                <a:lnTo>
                  <a:pt x="532523" y="206082"/>
                </a:lnTo>
                <a:lnTo>
                  <a:pt x="530761" y="207543"/>
                </a:lnTo>
                <a:lnTo>
                  <a:pt x="510857" y="207543"/>
                </a:lnTo>
                <a:lnTo>
                  <a:pt x="504958" y="212432"/>
                </a:lnTo>
                <a:close/>
              </a:path>
              <a:path w="532764" h="427354">
                <a:moveTo>
                  <a:pt x="35225" y="218782"/>
                </a:moveTo>
                <a:lnTo>
                  <a:pt x="17614" y="218782"/>
                </a:lnTo>
                <a:lnTo>
                  <a:pt x="21666" y="207543"/>
                </a:lnTo>
                <a:lnTo>
                  <a:pt x="35225" y="218782"/>
                </a:lnTo>
                <a:close/>
              </a:path>
              <a:path w="532764" h="427354">
                <a:moveTo>
                  <a:pt x="148285" y="218782"/>
                </a:moveTo>
                <a:lnTo>
                  <a:pt x="35225" y="218782"/>
                </a:lnTo>
                <a:lnTo>
                  <a:pt x="21666" y="207543"/>
                </a:lnTo>
                <a:lnTo>
                  <a:pt x="135585" y="207543"/>
                </a:lnTo>
                <a:lnTo>
                  <a:pt x="135585" y="212432"/>
                </a:lnTo>
                <a:lnTo>
                  <a:pt x="148285" y="212432"/>
                </a:lnTo>
                <a:lnTo>
                  <a:pt x="148285" y="218782"/>
                </a:lnTo>
                <a:close/>
              </a:path>
              <a:path w="532764" h="427354">
                <a:moveTo>
                  <a:pt x="282099" y="413638"/>
                </a:moveTo>
                <a:lnTo>
                  <a:pt x="270306" y="413638"/>
                </a:lnTo>
                <a:lnTo>
                  <a:pt x="266255" y="410281"/>
                </a:lnTo>
                <a:lnTo>
                  <a:pt x="510857" y="207543"/>
                </a:lnTo>
                <a:lnTo>
                  <a:pt x="514908" y="218782"/>
                </a:lnTo>
                <a:lnTo>
                  <a:pt x="517200" y="218782"/>
                </a:lnTo>
                <a:lnTo>
                  <a:pt x="282099" y="413638"/>
                </a:lnTo>
                <a:close/>
              </a:path>
              <a:path w="532764" h="427354">
                <a:moveTo>
                  <a:pt x="517200" y="218782"/>
                </a:moveTo>
                <a:lnTo>
                  <a:pt x="514908" y="218782"/>
                </a:lnTo>
                <a:lnTo>
                  <a:pt x="510857" y="207543"/>
                </a:lnTo>
                <a:lnTo>
                  <a:pt x="530761" y="207543"/>
                </a:lnTo>
                <a:lnTo>
                  <a:pt x="517200" y="218782"/>
                </a:lnTo>
                <a:close/>
              </a:path>
              <a:path w="532764" h="427354">
                <a:moveTo>
                  <a:pt x="270306" y="413638"/>
                </a:moveTo>
                <a:lnTo>
                  <a:pt x="262204" y="413638"/>
                </a:lnTo>
                <a:lnTo>
                  <a:pt x="266255" y="410281"/>
                </a:lnTo>
                <a:lnTo>
                  <a:pt x="270306" y="413638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103620" y="4379976"/>
            <a:ext cx="3312160" cy="539750"/>
          </a:xfrm>
          <a:custGeom>
            <a:avLst/>
            <a:gdLst/>
            <a:ahLst/>
            <a:cxnLst/>
            <a:rect l="l" t="t" r="r" b="b"/>
            <a:pathLst>
              <a:path w="3312159" h="539750">
                <a:moveTo>
                  <a:pt x="3221735" y="539496"/>
                </a:moveTo>
                <a:lnTo>
                  <a:pt x="89915" y="539496"/>
                </a:lnTo>
                <a:lnTo>
                  <a:pt x="55090" y="532661"/>
                </a:lnTo>
                <a:lnTo>
                  <a:pt x="26560" y="513464"/>
                </a:lnTo>
                <a:lnTo>
                  <a:pt x="7228" y="484803"/>
                </a:lnTo>
                <a:lnTo>
                  <a:pt x="0" y="449579"/>
                </a:lnTo>
                <a:lnTo>
                  <a:pt x="0" y="89915"/>
                </a:lnTo>
                <a:lnTo>
                  <a:pt x="7228" y="54890"/>
                </a:lnTo>
                <a:lnTo>
                  <a:pt x="26560" y="26293"/>
                </a:lnTo>
                <a:lnTo>
                  <a:pt x="55090" y="7028"/>
                </a:lnTo>
                <a:lnTo>
                  <a:pt x="89915" y="0"/>
                </a:lnTo>
                <a:lnTo>
                  <a:pt x="3221735" y="0"/>
                </a:lnTo>
                <a:lnTo>
                  <a:pt x="3257039" y="7028"/>
                </a:lnTo>
                <a:lnTo>
                  <a:pt x="3285729" y="26293"/>
                </a:lnTo>
                <a:lnTo>
                  <a:pt x="3304901" y="54890"/>
                </a:lnTo>
                <a:lnTo>
                  <a:pt x="3311652" y="89915"/>
                </a:lnTo>
                <a:lnTo>
                  <a:pt x="3311652" y="449579"/>
                </a:lnTo>
                <a:lnTo>
                  <a:pt x="3304901" y="484803"/>
                </a:lnTo>
                <a:lnTo>
                  <a:pt x="3285729" y="513464"/>
                </a:lnTo>
                <a:lnTo>
                  <a:pt x="3257039" y="532661"/>
                </a:lnTo>
                <a:lnTo>
                  <a:pt x="3221735" y="539496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094501" y="4370374"/>
            <a:ext cx="3331210" cy="558800"/>
          </a:xfrm>
          <a:custGeom>
            <a:avLst/>
            <a:gdLst/>
            <a:ahLst/>
            <a:cxnLst/>
            <a:rect l="l" t="t" r="r" b="b"/>
            <a:pathLst>
              <a:path w="3331209" h="558800">
                <a:moveTo>
                  <a:pt x="3246488" y="557529"/>
                </a:moveTo>
                <a:lnTo>
                  <a:pt x="84251" y="557529"/>
                </a:lnTo>
                <a:lnTo>
                  <a:pt x="74536" y="554989"/>
                </a:lnTo>
                <a:lnTo>
                  <a:pt x="39852" y="538479"/>
                </a:lnTo>
                <a:lnTo>
                  <a:pt x="32473" y="532129"/>
                </a:lnTo>
                <a:lnTo>
                  <a:pt x="29019" y="529589"/>
                </a:lnTo>
                <a:lnTo>
                  <a:pt x="9690" y="501650"/>
                </a:lnTo>
                <a:lnTo>
                  <a:pt x="7696" y="497839"/>
                </a:lnTo>
                <a:lnTo>
                  <a:pt x="5918" y="492760"/>
                </a:lnTo>
                <a:lnTo>
                  <a:pt x="4343" y="488950"/>
                </a:lnTo>
                <a:lnTo>
                  <a:pt x="3009" y="483870"/>
                </a:lnTo>
                <a:lnTo>
                  <a:pt x="1892" y="478789"/>
                </a:lnTo>
                <a:lnTo>
                  <a:pt x="1015" y="473710"/>
                </a:lnTo>
                <a:lnTo>
                  <a:pt x="380" y="468629"/>
                </a:lnTo>
                <a:lnTo>
                  <a:pt x="0" y="463550"/>
                </a:lnTo>
                <a:lnTo>
                  <a:pt x="0" y="93979"/>
                </a:lnTo>
                <a:lnTo>
                  <a:pt x="4343" y="69850"/>
                </a:lnTo>
                <a:lnTo>
                  <a:pt x="5918" y="64770"/>
                </a:lnTo>
                <a:lnTo>
                  <a:pt x="7696" y="59689"/>
                </a:lnTo>
                <a:lnTo>
                  <a:pt x="9690" y="55879"/>
                </a:lnTo>
                <a:lnTo>
                  <a:pt x="11887" y="50800"/>
                </a:lnTo>
                <a:lnTo>
                  <a:pt x="32473" y="25400"/>
                </a:lnTo>
                <a:lnTo>
                  <a:pt x="36093" y="21589"/>
                </a:lnTo>
                <a:lnTo>
                  <a:pt x="60655" y="7620"/>
                </a:lnTo>
                <a:lnTo>
                  <a:pt x="65176" y="5079"/>
                </a:lnTo>
                <a:lnTo>
                  <a:pt x="84251" y="0"/>
                </a:lnTo>
                <a:lnTo>
                  <a:pt x="3246488" y="0"/>
                </a:lnTo>
                <a:lnTo>
                  <a:pt x="3265563" y="5079"/>
                </a:lnTo>
                <a:lnTo>
                  <a:pt x="3270084" y="7620"/>
                </a:lnTo>
                <a:lnTo>
                  <a:pt x="3274491" y="8889"/>
                </a:lnTo>
                <a:lnTo>
                  <a:pt x="3278784" y="11429"/>
                </a:lnTo>
                <a:lnTo>
                  <a:pt x="3282949" y="13970"/>
                </a:lnTo>
                <a:lnTo>
                  <a:pt x="3286988" y="16510"/>
                </a:lnTo>
                <a:lnTo>
                  <a:pt x="3290900" y="19050"/>
                </a:lnTo>
                <a:lnTo>
                  <a:pt x="87375" y="19050"/>
                </a:lnTo>
                <a:lnTo>
                  <a:pt x="82943" y="20320"/>
                </a:lnTo>
                <a:lnTo>
                  <a:pt x="79514" y="20320"/>
                </a:lnTo>
                <a:lnTo>
                  <a:pt x="75234" y="21589"/>
                </a:lnTo>
                <a:lnTo>
                  <a:pt x="75691" y="21589"/>
                </a:lnTo>
                <a:lnTo>
                  <a:pt x="71513" y="22860"/>
                </a:lnTo>
                <a:lnTo>
                  <a:pt x="71945" y="22860"/>
                </a:lnTo>
                <a:lnTo>
                  <a:pt x="69907" y="24129"/>
                </a:lnTo>
                <a:lnTo>
                  <a:pt x="68287" y="24129"/>
                </a:lnTo>
                <a:lnTo>
                  <a:pt x="64300" y="26670"/>
                </a:lnTo>
                <a:lnTo>
                  <a:pt x="64719" y="26670"/>
                </a:lnTo>
                <a:lnTo>
                  <a:pt x="60845" y="27939"/>
                </a:lnTo>
                <a:lnTo>
                  <a:pt x="61252" y="27939"/>
                </a:lnTo>
                <a:lnTo>
                  <a:pt x="57480" y="30479"/>
                </a:lnTo>
                <a:lnTo>
                  <a:pt x="57873" y="30479"/>
                </a:lnTo>
                <a:lnTo>
                  <a:pt x="54216" y="31750"/>
                </a:lnTo>
                <a:lnTo>
                  <a:pt x="54597" y="31750"/>
                </a:lnTo>
                <a:lnTo>
                  <a:pt x="51066" y="34289"/>
                </a:lnTo>
                <a:lnTo>
                  <a:pt x="51435" y="34289"/>
                </a:lnTo>
                <a:lnTo>
                  <a:pt x="48044" y="36829"/>
                </a:lnTo>
                <a:lnTo>
                  <a:pt x="48387" y="36829"/>
                </a:lnTo>
                <a:lnTo>
                  <a:pt x="45123" y="39370"/>
                </a:lnTo>
                <a:lnTo>
                  <a:pt x="45465" y="39370"/>
                </a:lnTo>
                <a:lnTo>
                  <a:pt x="42329" y="41910"/>
                </a:lnTo>
                <a:lnTo>
                  <a:pt x="42659" y="41910"/>
                </a:lnTo>
                <a:lnTo>
                  <a:pt x="39674" y="44450"/>
                </a:lnTo>
                <a:lnTo>
                  <a:pt x="39979" y="44450"/>
                </a:lnTo>
                <a:lnTo>
                  <a:pt x="38091" y="46989"/>
                </a:lnTo>
                <a:lnTo>
                  <a:pt x="37439" y="46989"/>
                </a:lnTo>
                <a:lnTo>
                  <a:pt x="34772" y="50800"/>
                </a:lnTo>
                <a:lnTo>
                  <a:pt x="35039" y="50800"/>
                </a:lnTo>
                <a:lnTo>
                  <a:pt x="33371" y="53339"/>
                </a:lnTo>
                <a:lnTo>
                  <a:pt x="32791" y="53339"/>
                </a:lnTo>
                <a:lnTo>
                  <a:pt x="30454" y="57150"/>
                </a:lnTo>
                <a:lnTo>
                  <a:pt x="30683" y="57150"/>
                </a:lnTo>
                <a:lnTo>
                  <a:pt x="29243" y="59689"/>
                </a:lnTo>
                <a:lnTo>
                  <a:pt x="28740" y="59689"/>
                </a:lnTo>
                <a:lnTo>
                  <a:pt x="27254" y="63500"/>
                </a:lnTo>
                <a:lnTo>
                  <a:pt x="26949" y="63500"/>
                </a:lnTo>
                <a:lnTo>
                  <a:pt x="25158" y="67310"/>
                </a:lnTo>
                <a:lnTo>
                  <a:pt x="25336" y="67310"/>
                </a:lnTo>
                <a:lnTo>
                  <a:pt x="23723" y="71120"/>
                </a:lnTo>
                <a:lnTo>
                  <a:pt x="23888" y="71120"/>
                </a:lnTo>
                <a:lnTo>
                  <a:pt x="22466" y="74929"/>
                </a:lnTo>
                <a:lnTo>
                  <a:pt x="22605" y="74929"/>
                </a:lnTo>
                <a:lnTo>
                  <a:pt x="21399" y="78739"/>
                </a:lnTo>
                <a:lnTo>
                  <a:pt x="20510" y="82550"/>
                </a:lnTo>
                <a:lnTo>
                  <a:pt x="19812" y="86360"/>
                </a:lnTo>
                <a:lnTo>
                  <a:pt x="19459" y="90170"/>
                </a:lnTo>
                <a:lnTo>
                  <a:pt x="19100" y="93979"/>
                </a:lnTo>
                <a:lnTo>
                  <a:pt x="19100" y="463550"/>
                </a:lnTo>
                <a:lnTo>
                  <a:pt x="19367" y="467360"/>
                </a:lnTo>
                <a:lnTo>
                  <a:pt x="19888" y="471170"/>
                </a:lnTo>
                <a:lnTo>
                  <a:pt x="20599" y="474979"/>
                </a:lnTo>
                <a:lnTo>
                  <a:pt x="21513" y="478789"/>
                </a:lnTo>
                <a:lnTo>
                  <a:pt x="22605" y="482600"/>
                </a:lnTo>
                <a:lnTo>
                  <a:pt x="22466" y="482600"/>
                </a:lnTo>
                <a:lnTo>
                  <a:pt x="23888" y="486410"/>
                </a:lnTo>
                <a:lnTo>
                  <a:pt x="23723" y="486410"/>
                </a:lnTo>
                <a:lnTo>
                  <a:pt x="25336" y="490220"/>
                </a:lnTo>
                <a:lnTo>
                  <a:pt x="25158" y="490220"/>
                </a:lnTo>
                <a:lnTo>
                  <a:pt x="26949" y="494029"/>
                </a:lnTo>
                <a:lnTo>
                  <a:pt x="26758" y="494029"/>
                </a:lnTo>
                <a:lnTo>
                  <a:pt x="28740" y="497839"/>
                </a:lnTo>
                <a:lnTo>
                  <a:pt x="29243" y="497839"/>
                </a:lnTo>
                <a:lnTo>
                  <a:pt x="30683" y="500379"/>
                </a:lnTo>
                <a:lnTo>
                  <a:pt x="30454" y="500379"/>
                </a:lnTo>
                <a:lnTo>
                  <a:pt x="32791" y="504189"/>
                </a:lnTo>
                <a:lnTo>
                  <a:pt x="32537" y="504189"/>
                </a:lnTo>
                <a:lnTo>
                  <a:pt x="35039" y="506729"/>
                </a:lnTo>
                <a:lnTo>
                  <a:pt x="34772" y="506729"/>
                </a:lnTo>
                <a:lnTo>
                  <a:pt x="37439" y="510539"/>
                </a:lnTo>
                <a:lnTo>
                  <a:pt x="38091" y="510539"/>
                </a:lnTo>
                <a:lnTo>
                  <a:pt x="39979" y="513079"/>
                </a:lnTo>
                <a:lnTo>
                  <a:pt x="39674" y="513079"/>
                </a:lnTo>
                <a:lnTo>
                  <a:pt x="42659" y="515620"/>
                </a:lnTo>
                <a:lnTo>
                  <a:pt x="42329" y="515620"/>
                </a:lnTo>
                <a:lnTo>
                  <a:pt x="45465" y="518160"/>
                </a:lnTo>
                <a:lnTo>
                  <a:pt x="45123" y="518160"/>
                </a:lnTo>
                <a:lnTo>
                  <a:pt x="48387" y="520700"/>
                </a:lnTo>
                <a:lnTo>
                  <a:pt x="48044" y="520700"/>
                </a:lnTo>
                <a:lnTo>
                  <a:pt x="51435" y="523239"/>
                </a:lnTo>
                <a:lnTo>
                  <a:pt x="51066" y="523239"/>
                </a:lnTo>
                <a:lnTo>
                  <a:pt x="54597" y="525779"/>
                </a:lnTo>
                <a:lnTo>
                  <a:pt x="54216" y="525779"/>
                </a:lnTo>
                <a:lnTo>
                  <a:pt x="57873" y="528320"/>
                </a:lnTo>
                <a:lnTo>
                  <a:pt x="59366" y="528320"/>
                </a:lnTo>
                <a:lnTo>
                  <a:pt x="61252" y="529589"/>
                </a:lnTo>
                <a:lnTo>
                  <a:pt x="60845" y="529589"/>
                </a:lnTo>
                <a:lnTo>
                  <a:pt x="64719" y="532129"/>
                </a:lnTo>
                <a:lnTo>
                  <a:pt x="66293" y="532129"/>
                </a:lnTo>
                <a:lnTo>
                  <a:pt x="68287" y="533400"/>
                </a:lnTo>
                <a:lnTo>
                  <a:pt x="67868" y="533400"/>
                </a:lnTo>
                <a:lnTo>
                  <a:pt x="71945" y="534670"/>
                </a:lnTo>
                <a:lnTo>
                  <a:pt x="71513" y="534670"/>
                </a:lnTo>
                <a:lnTo>
                  <a:pt x="75691" y="535939"/>
                </a:lnTo>
                <a:lnTo>
                  <a:pt x="75234" y="535939"/>
                </a:lnTo>
                <a:lnTo>
                  <a:pt x="79514" y="537210"/>
                </a:lnTo>
                <a:lnTo>
                  <a:pt x="82943" y="537210"/>
                </a:lnTo>
                <a:lnTo>
                  <a:pt x="87375" y="538479"/>
                </a:lnTo>
                <a:lnTo>
                  <a:pt x="90919" y="538479"/>
                </a:lnTo>
                <a:lnTo>
                  <a:pt x="95491" y="539750"/>
                </a:lnTo>
                <a:lnTo>
                  <a:pt x="3288944" y="539750"/>
                </a:lnTo>
                <a:lnTo>
                  <a:pt x="3256203" y="554989"/>
                </a:lnTo>
                <a:lnTo>
                  <a:pt x="3246488" y="557529"/>
                </a:lnTo>
                <a:close/>
              </a:path>
              <a:path w="3331209" h="558800">
                <a:moveTo>
                  <a:pt x="3262884" y="25400"/>
                </a:moveTo>
                <a:lnTo>
                  <a:pt x="3258794" y="22860"/>
                </a:lnTo>
                <a:lnTo>
                  <a:pt x="3259226" y="22860"/>
                </a:lnTo>
                <a:lnTo>
                  <a:pt x="3255048" y="21589"/>
                </a:lnTo>
                <a:lnTo>
                  <a:pt x="3255505" y="21589"/>
                </a:lnTo>
                <a:lnTo>
                  <a:pt x="3251225" y="20320"/>
                </a:lnTo>
                <a:lnTo>
                  <a:pt x="3247809" y="20320"/>
                </a:lnTo>
                <a:lnTo>
                  <a:pt x="3243376" y="19050"/>
                </a:lnTo>
                <a:lnTo>
                  <a:pt x="3290900" y="19050"/>
                </a:lnTo>
                <a:lnTo>
                  <a:pt x="3294659" y="21589"/>
                </a:lnTo>
                <a:lnTo>
                  <a:pt x="3297063" y="24129"/>
                </a:lnTo>
                <a:lnTo>
                  <a:pt x="3262452" y="24129"/>
                </a:lnTo>
                <a:lnTo>
                  <a:pt x="3262884" y="25400"/>
                </a:lnTo>
                <a:close/>
              </a:path>
              <a:path w="3331209" h="558800">
                <a:moveTo>
                  <a:pt x="79057" y="21589"/>
                </a:moveTo>
                <a:lnTo>
                  <a:pt x="79514" y="20320"/>
                </a:lnTo>
                <a:lnTo>
                  <a:pt x="83400" y="20320"/>
                </a:lnTo>
                <a:lnTo>
                  <a:pt x="79057" y="21589"/>
                </a:lnTo>
                <a:close/>
              </a:path>
              <a:path w="3331209" h="558800">
                <a:moveTo>
                  <a:pt x="3251695" y="21589"/>
                </a:moveTo>
                <a:lnTo>
                  <a:pt x="3247339" y="20320"/>
                </a:lnTo>
                <a:lnTo>
                  <a:pt x="3251225" y="20320"/>
                </a:lnTo>
                <a:lnTo>
                  <a:pt x="3251695" y="21589"/>
                </a:lnTo>
                <a:close/>
              </a:path>
              <a:path w="3331209" h="558800">
                <a:moveTo>
                  <a:pt x="67868" y="25400"/>
                </a:moveTo>
                <a:lnTo>
                  <a:pt x="68287" y="24129"/>
                </a:lnTo>
                <a:lnTo>
                  <a:pt x="69907" y="24129"/>
                </a:lnTo>
                <a:lnTo>
                  <a:pt x="67868" y="25400"/>
                </a:lnTo>
                <a:close/>
              </a:path>
              <a:path w="3331209" h="558800">
                <a:moveTo>
                  <a:pt x="3293592" y="48260"/>
                </a:moveTo>
                <a:lnTo>
                  <a:pt x="3290760" y="44450"/>
                </a:lnTo>
                <a:lnTo>
                  <a:pt x="3291065" y="44450"/>
                </a:lnTo>
                <a:lnTo>
                  <a:pt x="3288080" y="41910"/>
                </a:lnTo>
                <a:lnTo>
                  <a:pt x="3288411" y="41910"/>
                </a:lnTo>
                <a:lnTo>
                  <a:pt x="3285286" y="39370"/>
                </a:lnTo>
                <a:lnTo>
                  <a:pt x="3285616" y="39370"/>
                </a:lnTo>
                <a:lnTo>
                  <a:pt x="3282353" y="36829"/>
                </a:lnTo>
                <a:lnTo>
                  <a:pt x="3282708" y="36829"/>
                </a:lnTo>
                <a:lnTo>
                  <a:pt x="3279305" y="34289"/>
                </a:lnTo>
                <a:lnTo>
                  <a:pt x="3279673" y="34289"/>
                </a:lnTo>
                <a:lnTo>
                  <a:pt x="3276142" y="31750"/>
                </a:lnTo>
                <a:lnTo>
                  <a:pt x="3276523" y="31750"/>
                </a:lnTo>
                <a:lnTo>
                  <a:pt x="3272866" y="30479"/>
                </a:lnTo>
                <a:lnTo>
                  <a:pt x="3273259" y="30479"/>
                </a:lnTo>
                <a:lnTo>
                  <a:pt x="3269488" y="27939"/>
                </a:lnTo>
                <a:lnTo>
                  <a:pt x="3269894" y="27939"/>
                </a:lnTo>
                <a:lnTo>
                  <a:pt x="3266020" y="26670"/>
                </a:lnTo>
                <a:lnTo>
                  <a:pt x="3266440" y="26670"/>
                </a:lnTo>
                <a:lnTo>
                  <a:pt x="3262452" y="24129"/>
                </a:lnTo>
                <a:lnTo>
                  <a:pt x="3297063" y="24129"/>
                </a:lnTo>
                <a:lnTo>
                  <a:pt x="3298266" y="25400"/>
                </a:lnTo>
                <a:lnTo>
                  <a:pt x="3301720" y="27939"/>
                </a:lnTo>
                <a:lnTo>
                  <a:pt x="3316452" y="46989"/>
                </a:lnTo>
                <a:lnTo>
                  <a:pt x="3293300" y="46989"/>
                </a:lnTo>
                <a:lnTo>
                  <a:pt x="3293592" y="48260"/>
                </a:lnTo>
                <a:close/>
              </a:path>
              <a:path w="3331209" h="558800">
                <a:moveTo>
                  <a:pt x="37147" y="48260"/>
                </a:moveTo>
                <a:lnTo>
                  <a:pt x="37439" y="46989"/>
                </a:lnTo>
                <a:lnTo>
                  <a:pt x="38091" y="46989"/>
                </a:lnTo>
                <a:lnTo>
                  <a:pt x="37147" y="48260"/>
                </a:lnTo>
                <a:close/>
              </a:path>
              <a:path w="3331209" h="558800">
                <a:moveTo>
                  <a:pt x="3298202" y="54610"/>
                </a:moveTo>
                <a:lnTo>
                  <a:pt x="3295700" y="50800"/>
                </a:lnTo>
                <a:lnTo>
                  <a:pt x="3295967" y="50800"/>
                </a:lnTo>
                <a:lnTo>
                  <a:pt x="3293300" y="46989"/>
                </a:lnTo>
                <a:lnTo>
                  <a:pt x="3316452" y="46989"/>
                </a:lnTo>
                <a:lnTo>
                  <a:pt x="3318852" y="50800"/>
                </a:lnTo>
                <a:lnTo>
                  <a:pt x="3319951" y="53339"/>
                </a:lnTo>
                <a:lnTo>
                  <a:pt x="3297948" y="53339"/>
                </a:lnTo>
                <a:lnTo>
                  <a:pt x="3298202" y="54610"/>
                </a:lnTo>
                <a:close/>
              </a:path>
              <a:path w="3331209" h="558800">
                <a:moveTo>
                  <a:pt x="32537" y="54610"/>
                </a:moveTo>
                <a:lnTo>
                  <a:pt x="32791" y="53339"/>
                </a:lnTo>
                <a:lnTo>
                  <a:pt x="33371" y="53339"/>
                </a:lnTo>
                <a:lnTo>
                  <a:pt x="32537" y="54610"/>
                </a:lnTo>
                <a:close/>
              </a:path>
              <a:path w="3331209" h="558800">
                <a:moveTo>
                  <a:pt x="3302215" y="60960"/>
                </a:moveTo>
                <a:lnTo>
                  <a:pt x="3300056" y="57150"/>
                </a:lnTo>
                <a:lnTo>
                  <a:pt x="3300298" y="57150"/>
                </a:lnTo>
                <a:lnTo>
                  <a:pt x="3297948" y="53339"/>
                </a:lnTo>
                <a:lnTo>
                  <a:pt x="3319951" y="53339"/>
                </a:lnTo>
                <a:lnTo>
                  <a:pt x="3321049" y="55879"/>
                </a:lnTo>
                <a:lnTo>
                  <a:pt x="3323043" y="59689"/>
                </a:lnTo>
                <a:lnTo>
                  <a:pt x="3301999" y="59689"/>
                </a:lnTo>
                <a:lnTo>
                  <a:pt x="3302215" y="60960"/>
                </a:lnTo>
                <a:close/>
              </a:path>
              <a:path w="3331209" h="558800">
                <a:moveTo>
                  <a:pt x="28524" y="60960"/>
                </a:moveTo>
                <a:lnTo>
                  <a:pt x="28740" y="59689"/>
                </a:lnTo>
                <a:lnTo>
                  <a:pt x="29243" y="59689"/>
                </a:lnTo>
                <a:lnTo>
                  <a:pt x="28524" y="60960"/>
                </a:lnTo>
                <a:close/>
              </a:path>
              <a:path w="3331209" h="558800">
                <a:moveTo>
                  <a:pt x="3303993" y="64770"/>
                </a:moveTo>
                <a:lnTo>
                  <a:pt x="3301999" y="59689"/>
                </a:lnTo>
                <a:lnTo>
                  <a:pt x="3323043" y="59689"/>
                </a:lnTo>
                <a:lnTo>
                  <a:pt x="3324377" y="63500"/>
                </a:lnTo>
                <a:lnTo>
                  <a:pt x="3303790" y="63500"/>
                </a:lnTo>
                <a:lnTo>
                  <a:pt x="3303993" y="64770"/>
                </a:lnTo>
                <a:close/>
              </a:path>
              <a:path w="3331209" h="558800">
                <a:moveTo>
                  <a:pt x="26758" y="64770"/>
                </a:moveTo>
                <a:lnTo>
                  <a:pt x="26949" y="63500"/>
                </a:lnTo>
                <a:lnTo>
                  <a:pt x="27254" y="63500"/>
                </a:lnTo>
                <a:lnTo>
                  <a:pt x="26758" y="64770"/>
                </a:lnTo>
                <a:close/>
              </a:path>
              <a:path w="3331209" h="558800">
                <a:moveTo>
                  <a:pt x="3330740" y="463550"/>
                </a:moveTo>
                <a:lnTo>
                  <a:pt x="3311702" y="463550"/>
                </a:lnTo>
                <a:lnTo>
                  <a:pt x="3311702" y="93979"/>
                </a:lnTo>
                <a:lnTo>
                  <a:pt x="3311372" y="90170"/>
                </a:lnTo>
                <a:lnTo>
                  <a:pt x="3310851" y="86360"/>
                </a:lnTo>
                <a:lnTo>
                  <a:pt x="3310140" y="82550"/>
                </a:lnTo>
                <a:lnTo>
                  <a:pt x="3309226" y="78739"/>
                </a:lnTo>
                <a:lnTo>
                  <a:pt x="3308134" y="74929"/>
                </a:lnTo>
                <a:lnTo>
                  <a:pt x="3308273" y="74929"/>
                </a:lnTo>
                <a:lnTo>
                  <a:pt x="3306864" y="71120"/>
                </a:lnTo>
                <a:lnTo>
                  <a:pt x="3307016" y="71120"/>
                </a:lnTo>
                <a:lnTo>
                  <a:pt x="3305403" y="67310"/>
                </a:lnTo>
                <a:lnTo>
                  <a:pt x="3305594" y="67310"/>
                </a:lnTo>
                <a:lnTo>
                  <a:pt x="3303790" y="63500"/>
                </a:lnTo>
                <a:lnTo>
                  <a:pt x="3324377" y="63500"/>
                </a:lnTo>
                <a:lnTo>
                  <a:pt x="3324821" y="64770"/>
                </a:lnTo>
                <a:lnTo>
                  <a:pt x="3326396" y="69850"/>
                </a:lnTo>
                <a:lnTo>
                  <a:pt x="3327730" y="73660"/>
                </a:lnTo>
                <a:lnTo>
                  <a:pt x="3328847" y="78739"/>
                </a:lnTo>
                <a:lnTo>
                  <a:pt x="3329724" y="83820"/>
                </a:lnTo>
                <a:lnTo>
                  <a:pt x="3330359" y="88900"/>
                </a:lnTo>
                <a:lnTo>
                  <a:pt x="3330740" y="93979"/>
                </a:lnTo>
                <a:lnTo>
                  <a:pt x="3330740" y="463550"/>
                </a:lnTo>
                <a:close/>
              </a:path>
              <a:path w="3331209" h="558800">
                <a:moveTo>
                  <a:pt x="19316" y="91439"/>
                </a:moveTo>
                <a:lnTo>
                  <a:pt x="19367" y="90170"/>
                </a:lnTo>
                <a:lnTo>
                  <a:pt x="19316" y="91439"/>
                </a:lnTo>
                <a:close/>
              </a:path>
              <a:path w="3331209" h="558800">
                <a:moveTo>
                  <a:pt x="3311423" y="91439"/>
                </a:moveTo>
                <a:lnTo>
                  <a:pt x="3311280" y="90170"/>
                </a:lnTo>
                <a:lnTo>
                  <a:pt x="3311423" y="91439"/>
                </a:lnTo>
                <a:close/>
              </a:path>
              <a:path w="3331209" h="558800">
                <a:moveTo>
                  <a:pt x="19011" y="95250"/>
                </a:moveTo>
                <a:lnTo>
                  <a:pt x="19037" y="93979"/>
                </a:lnTo>
                <a:lnTo>
                  <a:pt x="19011" y="95250"/>
                </a:lnTo>
                <a:close/>
              </a:path>
              <a:path w="3331209" h="558800">
                <a:moveTo>
                  <a:pt x="3311728" y="95250"/>
                </a:moveTo>
                <a:lnTo>
                  <a:pt x="3311639" y="93979"/>
                </a:lnTo>
                <a:lnTo>
                  <a:pt x="3311728" y="95250"/>
                </a:lnTo>
                <a:close/>
              </a:path>
              <a:path w="3331209" h="558800">
                <a:moveTo>
                  <a:pt x="19100" y="463550"/>
                </a:moveTo>
                <a:lnTo>
                  <a:pt x="19011" y="462279"/>
                </a:lnTo>
                <a:lnTo>
                  <a:pt x="19100" y="463550"/>
                </a:lnTo>
                <a:close/>
              </a:path>
              <a:path w="3331209" h="558800">
                <a:moveTo>
                  <a:pt x="3323043" y="497839"/>
                </a:moveTo>
                <a:lnTo>
                  <a:pt x="3301999" y="497839"/>
                </a:lnTo>
                <a:lnTo>
                  <a:pt x="3303993" y="494029"/>
                </a:lnTo>
                <a:lnTo>
                  <a:pt x="3303790" y="494029"/>
                </a:lnTo>
                <a:lnTo>
                  <a:pt x="3305594" y="490220"/>
                </a:lnTo>
                <a:lnTo>
                  <a:pt x="3305403" y="490220"/>
                </a:lnTo>
                <a:lnTo>
                  <a:pt x="3307016" y="486410"/>
                </a:lnTo>
                <a:lnTo>
                  <a:pt x="3306864" y="486410"/>
                </a:lnTo>
                <a:lnTo>
                  <a:pt x="3308273" y="482600"/>
                </a:lnTo>
                <a:lnTo>
                  <a:pt x="3308134" y="482600"/>
                </a:lnTo>
                <a:lnTo>
                  <a:pt x="3309340" y="478789"/>
                </a:lnTo>
                <a:lnTo>
                  <a:pt x="3310229" y="474979"/>
                </a:lnTo>
                <a:lnTo>
                  <a:pt x="3310928" y="471170"/>
                </a:lnTo>
                <a:lnTo>
                  <a:pt x="3311423" y="467360"/>
                </a:lnTo>
                <a:lnTo>
                  <a:pt x="3311728" y="462279"/>
                </a:lnTo>
                <a:lnTo>
                  <a:pt x="3311702" y="463550"/>
                </a:lnTo>
                <a:lnTo>
                  <a:pt x="3330740" y="463550"/>
                </a:lnTo>
                <a:lnTo>
                  <a:pt x="3330359" y="468629"/>
                </a:lnTo>
                <a:lnTo>
                  <a:pt x="3324821" y="492760"/>
                </a:lnTo>
                <a:lnTo>
                  <a:pt x="3323043" y="497839"/>
                </a:lnTo>
                <a:close/>
              </a:path>
              <a:path w="3331209" h="558800">
                <a:moveTo>
                  <a:pt x="29243" y="497839"/>
                </a:moveTo>
                <a:lnTo>
                  <a:pt x="28740" y="497839"/>
                </a:lnTo>
                <a:lnTo>
                  <a:pt x="28524" y="496570"/>
                </a:lnTo>
                <a:lnTo>
                  <a:pt x="29243" y="497839"/>
                </a:lnTo>
                <a:close/>
              </a:path>
              <a:path w="3331209" h="558800">
                <a:moveTo>
                  <a:pt x="3316452" y="510539"/>
                </a:moveTo>
                <a:lnTo>
                  <a:pt x="3293300" y="510539"/>
                </a:lnTo>
                <a:lnTo>
                  <a:pt x="3295967" y="506729"/>
                </a:lnTo>
                <a:lnTo>
                  <a:pt x="3295700" y="506729"/>
                </a:lnTo>
                <a:lnTo>
                  <a:pt x="3298202" y="504189"/>
                </a:lnTo>
                <a:lnTo>
                  <a:pt x="3297948" y="504189"/>
                </a:lnTo>
                <a:lnTo>
                  <a:pt x="3300298" y="500379"/>
                </a:lnTo>
                <a:lnTo>
                  <a:pt x="3300056" y="500379"/>
                </a:lnTo>
                <a:lnTo>
                  <a:pt x="3302215" y="496570"/>
                </a:lnTo>
                <a:lnTo>
                  <a:pt x="3301999" y="497839"/>
                </a:lnTo>
                <a:lnTo>
                  <a:pt x="3323043" y="497839"/>
                </a:lnTo>
                <a:lnTo>
                  <a:pt x="3321049" y="501650"/>
                </a:lnTo>
                <a:lnTo>
                  <a:pt x="3318852" y="506729"/>
                </a:lnTo>
                <a:lnTo>
                  <a:pt x="3316452" y="510539"/>
                </a:lnTo>
                <a:close/>
              </a:path>
              <a:path w="3331209" h="558800">
                <a:moveTo>
                  <a:pt x="38091" y="510539"/>
                </a:moveTo>
                <a:lnTo>
                  <a:pt x="37439" y="510539"/>
                </a:lnTo>
                <a:lnTo>
                  <a:pt x="37147" y="509270"/>
                </a:lnTo>
                <a:lnTo>
                  <a:pt x="38091" y="510539"/>
                </a:lnTo>
                <a:close/>
              </a:path>
              <a:path w="3331209" h="558800">
                <a:moveTo>
                  <a:pt x="3302817" y="528320"/>
                </a:moveTo>
                <a:lnTo>
                  <a:pt x="3272866" y="528320"/>
                </a:lnTo>
                <a:lnTo>
                  <a:pt x="3276523" y="525779"/>
                </a:lnTo>
                <a:lnTo>
                  <a:pt x="3276142" y="525779"/>
                </a:lnTo>
                <a:lnTo>
                  <a:pt x="3279673" y="523239"/>
                </a:lnTo>
                <a:lnTo>
                  <a:pt x="3279305" y="523239"/>
                </a:lnTo>
                <a:lnTo>
                  <a:pt x="3282708" y="520700"/>
                </a:lnTo>
                <a:lnTo>
                  <a:pt x="3282353" y="520700"/>
                </a:lnTo>
                <a:lnTo>
                  <a:pt x="3285616" y="518160"/>
                </a:lnTo>
                <a:lnTo>
                  <a:pt x="3285286" y="518160"/>
                </a:lnTo>
                <a:lnTo>
                  <a:pt x="3288411" y="515620"/>
                </a:lnTo>
                <a:lnTo>
                  <a:pt x="3288080" y="515620"/>
                </a:lnTo>
                <a:lnTo>
                  <a:pt x="3291065" y="513079"/>
                </a:lnTo>
                <a:lnTo>
                  <a:pt x="3290760" y="513079"/>
                </a:lnTo>
                <a:lnTo>
                  <a:pt x="3293592" y="509270"/>
                </a:lnTo>
                <a:lnTo>
                  <a:pt x="3293300" y="510539"/>
                </a:lnTo>
                <a:lnTo>
                  <a:pt x="3316452" y="510539"/>
                </a:lnTo>
                <a:lnTo>
                  <a:pt x="3313861" y="514350"/>
                </a:lnTo>
                <a:lnTo>
                  <a:pt x="3311093" y="518160"/>
                </a:lnTo>
                <a:lnTo>
                  <a:pt x="3308134" y="521970"/>
                </a:lnTo>
                <a:lnTo>
                  <a:pt x="3305009" y="525779"/>
                </a:lnTo>
                <a:lnTo>
                  <a:pt x="3302817" y="528320"/>
                </a:lnTo>
                <a:close/>
              </a:path>
              <a:path w="3331209" h="558800">
                <a:moveTo>
                  <a:pt x="59366" y="528320"/>
                </a:moveTo>
                <a:lnTo>
                  <a:pt x="57873" y="528320"/>
                </a:lnTo>
                <a:lnTo>
                  <a:pt x="57480" y="527050"/>
                </a:lnTo>
                <a:lnTo>
                  <a:pt x="59366" y="528320"/>
                </a:lnTo>
                <a:close/>
              </a:path>
              <a:path w="3331209" h="558800">
                <a:moveTo>
                  <a:pt x="3298266" y="532129"/>
                </a:moveTo>
                <a:lnTo>
                  <a:pt x="3266020" y="532129"/>
                </a:lnTo>
                <a:lnTo>
                  <a:pt x="3269894" y="529589"/>
                </a:lnTo>
                <a:lnTo>
                  <a:pt x="3269488" y="529589"/>
                </a:lnTo>
                <a:lnTo>
                  <a:pt x="3273259" y="527050"/>
                </a:lnTo>
                <a:lnTo>
                  <a:pt x="3272866" y="528320"/>
                </a:lnTo>
                <a:lnTo>
                  <a:pt x="3302817" y="528320"/>
                </a:lnTo>
                <a:lnTo>
                  <a:pt x="3301720" y="529589"/>
                </a:lnTo>
                <a:lnTo>
                  <a:pt x="3298266" y="532129"/>
                </a:lnTo>
                <a:close/>
              </a:path>
              <a:path w="3331209" h="558800">
                <a:moveTo>
                  <a:pt x="66293" y="532129"/>
                </a:moveTo>
                <a:lnTo>
                  <a:pt x="64719" y="532129"/>
                </a:lnTo>
                <a:lnTo>
                  <a:pt x="64300" y="530860"/>
                </a:lnTo>
                <a:lnTo>
                  <a:pt x="66293" y="532129"/>
                </a:lnTo>
                <a:close/>
              </a:path>
              <a:path w="3331209" h="558800">
                <a:moveTo>
                  <a:pt x="3288944" y="539750"/>
                </a:moveTo>
                <a:lnTo>
                  <a:pt x="3235248" y="539750"/>
                </a:lnTo>
                <a:lnTo>
                  <a:pt x="3239820" y="538479"/>
                </a:lnTo>
                <a:lnTo>
                  <a:pt x="3243376" y="538479"/>
                </a:lnTo>
                <a:lnTo>
                  <a:pt x="3247809" y="537210"/>
                </a:lnTo>
                <a:lnTo>
                  <a:pt x="3251225" y="537210"/>
                </a:lnTo>
                <a:lnTo>
                  <a:pt x="3255505" y="535939"/>
                </a:lnTo>
                <a:lnTo>
                  <a:pt x="3255048" y="535939"/>
                </a:lnTo>
                <a:lnTo>
                  <a:pt x="3259226" y="534670"/>
                </a:lnTo>
                <a:lnTo>
                  <a:pt x="3258794" y="534670"/>
                </a:lnTo>
                <a:lnTo>
                  <a:pt x="3262884" y="533400"/>
                </a:lnTo>
                <a:lnTo>
                  <a:pt x="3262452" y="533400"/>
                </a:lnTo>
                <a:lnTo>
                  <a:pt x="3266440" y="530860"/>
                </a:lnTo>
                <a:lnTo>
                  <a:pt x="3266020" y="532129"/>
                </a:lnTo>
                <a:lnTo>
                  <a:pt x="3298266" y="532129"/>
                </a:lnTo>
                <a:lnTo>
                  <a:pt x="3294659" y="535939"/>
                </a:lnTo>
                <a:lnTo>
                  <a:pt x="3290900" y="538479"/>
                </a:lnTo>
                <a:lnTo>
                  <a:pt x="3288944" y="539750"/>
                </a:lnTo>
                <a:close/>
              </a:path>
              <a:path w="3331209" h="558800">
                <a:moveTo>
                  <a:pt x="3236455" y="558800"/>
                </a:moveTo>
                <a:lnTo>
                  <a:pt x="94284" y="558800"/>
                </a:lnTo>
                <a:lnTo>
                  <a:pt x="89242" y="557529"/>
                </a:lnTo>
                <a:lnTo>
                  <a:pt x="3241509" y="557529"/>
                </a:lnTo>
                <a:lnTo>
                  <a:pt x="3236455" y="558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237704" y="4453877"/>
            <a:ext cx="10439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华文楷体"/>
                <a:cs typeface="华文楷体"/>
              </a:rPr>
              <a:t>规范作图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42038" y="4631626"/>
            <a:ext cx="720090" cy="133350"/>
          </a:xfrm>
          <a:custGeom>
            <a:avLst/>
            <a:gdLst/>
            <a:ahLst/>
            <a:cxnLst/>
            <a:rect l="l" t="t" r="r" b="b"/>
            <a:pathLst>
              <a:path w="720089" h="133350">
                <a:moveTo>
                  <a:pt x="586651" y="133350"/>
                </a:moveTo>
                <a:lnTo>
                  <a:pt x="586651" y="0"/>
                </a:lnTo>
                <a:lnTo>
                  <a:pt x="675551" y="44450"/>
                </a:lnTo>
                <a:lnTo>
                  <a:pt x="619988" y="44450"/>
                </a:lnTo>
                <a:lnTo>
                  <a:pt x="619988" y="88900"/>
                </a:lnTo>
                <a:lnTo>
                  <a:pt x="675551" y="88900"/>
                </a:lnTo>
                <a:lnTo>
                  <a:pt x="586651" y="133350"/>
                </a:lnTo>
                <a:close/>
              </a:path>
              <a:path w="720089" h="133350">
                <a:moveTo>
                  <a:pt x="586651" y="88900"/>
                </a:moveTo>
                <a:lnTo>
                  <a:pt x="0" y="88900"/>
                </a:lnTo>
                <a:lnTo>
                  <a:pt x="0" y="44450"/>
                </a:lnTo>
                <a:lnTo>
                  <a:pt x="586651" y="44450"/>
                </a:lnTo>
                <a:lnTo>
                  <a:pt x="586651" y="88900"/>
                </a:lnTo>
                <a:close/>
              </a:path>
              <a:path w="720089" h="133350">
                <a:moveTo>
                  <a:pt x="675551" y="88900"/>
                </a:moveTo>
                <a:lnTo>
                  <a:pt x="619988" y="88900"/>
                </a:lnTo>
                <a:lnTo>
                  <a:pt x="619988" y="44450"/>
                </a:lnTo>
                <a:lnTo>
                  <a:pt x="675551" y="44450"/>
                </a:lnTo>
                <a:lnTo>
                  <a:pt x="720001" y="66675"/>
                </a:lnTo>
                <a:lnTo>
                  <a:pt x="675551" y="8890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581730" y="2022798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19044" y="17526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1" y="0"/>
                </a:lnTo>
                <a:lnTo>
                  <a:pt x="362711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218688" y="1976627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5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5204180" y="1378343"/>
            <a:ext cx="2311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受力分析步骤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833024" y="5124500"/>
            <a:ext cx="501142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注意区别平衡力和相互作用力</a:t>
            </a:r>
            <a:r>
              <a:rPr dirty="0" sz="2800" spc="-10" b="1">
                <a:solidFill>
                  <a:srgbClr val="FF0000"/>
                </a:solidFill>
                <a:latin typeface="华文楷体"/>
                <a:cs typeface="华文楷体"/>
              </a:rPr>
              <a:t>！</a:t>
            </a:r>
            <a:endParaRPr sz="2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140" y="2439873"/>
            <a:ext cx="6409055" cy="14833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 indent="768350">
              <a:lnSpc>
                <a:spcPct val="99500"/>
              </a:lnSpc>
              <a:spcBef>
                <a:spcPts val="115"/>
              </a:spcBef>
            </a:pPr>
            <a:r>
              <a:rPr dirty="0" sz="2400" b="1">
                <a:latin typeface="华文楷体"/>
                <a:cs typeface="华文楷体"/>
              </a:rPr>
              <a:t>粗糙的长方体木块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b="1">
                <a:latin typeface="华文楷体"/>
                <a:cs typeface="华文楷体"/>
              </a:rPr>
              <a:t>、</a:t>
            </a:r>
            <a:r>
              <a:rPr dirty="0" sz="2400" spc="-5" b="1">
                <a:latin typeface="Times New Roman"/>
                <a:cs typeface="Times New Roman"/>
              </a:rPr>
              <a:t>B</a:t>
            </a:r>
            <a:r>
              <a:rPr dirty="0" sz="2400" b="1">
                <a:latin typeface="华文楷体"/>
                <a:cs typeface="华文楷体"/>
              </a:rPr>
              <a:t>叠在一起，放在</a:t>
            </a:r>
            <a:r>
              <a:rPr dirty="0" sz="2400" spc="-5" b="1">
                <a:latin typeface="华文楷体"/>
                <a:cs typeface="华文楷体"/>
              </a:rPr>
              <a:t>水 </a:t>
            </a:r>
            <a:r>
              <a:rPr dirty="0" sz="2400" b="1">
                <a:latin typeface="华文楷体"/>
                <a:cs typeface="华文楷体"/>
              </a:rPr>
              <a:t>平桌面上</a:t>
            </a:r>
            <a:r>
              <a:rPr dirty="0" sz="2400" spc="-5" b="1">
                <a:latin typeface="华文楷体"/>
                <a:cs typeface="华文楷体"/>
              </a:rPr>
              <a:t>，</a:t>
            </a:r>
            <a:r>
              <a:rPr dirty="0" sz="2400" spc="-5" b="1">
                <a:latin typeface="Times New Roman"/>
                <a:cs typeface="Times New Roman"/>
              </a:rPr>
              <a:t>B</a:t>
            </a:r>
            <a:r>
              <a:rPr dirty="0" sz="2400" b="1">
                <a:latin typeface="华文楷体"/>
                <a:cs typeface="华文楷体"/>
              </a:rPr>
              <a:t>木块受到一个水平方向的牵引力</a:t>
            </a:r>
            <a:r>
              <a:rPr dirty="0" sz="2400" spc="-5" b="1">
                <a:latin typeface="华文楷体"/>
                <a:cs typeface="华文楷体"/>
              </a:rPr>
              <a:t>，  </a:t>
            </a:r>
            <a:r>
              <a:rPr dirty="0" sz="2400" b="1">
                <a:latin typeface="华文楷体"/>
                <a:cs typeface="华文楷体"/>
              </a:rPr>
              <a:t>但仍保持静止。请你分别画出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b="1">
                <a:latin typeface="华文楷体"/>
                <a:cs typeface="华文楷体"/>
              </a:rPr>
              <a:t>、</a:t>
            </a:r>
            <a:r>
              <a:rPr dirty="0" sz="2400" spc="-5" b="1">
                <a:latin typeface="Times New Roman"/>
                <a:cs typeface="Times New Roman"/>
              </a:rPr>
              <a:t>B</a:t>
            </a:r>
            <a:r>
              <a:rPr dirty="0" sz="2400" b="1">
                <a:latin typeface="华文楷体"/>
                <a:cs typeface="华文楷体"/>
              </a:rPr>
              <a:t>木块的受</a:t>
            </a:r>
            <a:r>
              <a:rPr dirty="0" sz="2400" spc="-5" b="1">
                <a:latin typeface="华文楷体"/>
                <a:cs typeface="华文楷体"/>
              </a:rPr>
              <a:t>力 </a:t>
            </a:r>
            <a:r>
              <a:rPr dirty="0" sz="2400" b="1">
                <a:latin typeface="华文楷体"/>
                <a:cs typeface="华文楷体"/>
              </a:rPr>
              <a:t>分析图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29355" y="225357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66288" y="1982723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65932" y="2206751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23305" y="1622399"/>
            <a:ext cx="116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做一做</a:t>
            </a:r>
          </a:p>
        </p:txBody>
      </p:sp>
      <p:sp>
        <p:nvSpPr>
          <p:cNvPr id="7" name="object 7"/>
          <p:cNvSpPr/>
          <p:nvPr/>
        </p:nvSpPr>
        <p:spPr>
          <a:xfrm>
            <a:off x="4067555" y="4008120"/>
            <a:ext cx="2857500" cy="1286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95743" y="3835908"/>
            <a:ext cx="914400" cy="509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90511" y="4138205"/>
            <a:ext cx="152400" cy="1026160"/>
          </a:xfrm>
          <a:custGeom>
            <a:avLst/>
            <a:gdLst/>
            <a:ahLst/>
            <a:cxnLst/>
            <a:rect l="l" t="t" r="r" b="b"/>
            <a:pathLst>
              <a:path w="152400" h="1026160">
                <a:moveTo>
                  <a:pt x="50790" y="873857"/>
                </a:moveTo>
                <a:lnTo>
                  <a:pt x="39814" y="634"/>
                </a:lnTo>
                <a:lnTo>
                  <a:pt x="90614" y="0"/>
                </a:lnTo>
                <a:lnTo>
                  <a:pt x="101591" y="873218"/>
                </a:lnTo>
                <a:lnTo>
                  <a:pt x="50790" y="873857"/>
                </a:lnTo>
                <a:close/>
              </a:path>
              <a:path w="152400" h="1026160">
                <a:moveTo>
                  <a:pt x="133310" y="911961"/>
                </a:moveTo>
                <a:lnTo>
                  <a:pt x="51269" y="911961"/>
                </a:lnTo>
                <a:lnTo>
                  <a:pt x="102069" y="911313"/>
                </a:lnTo>
                <a:lnTo>
                  <a:pt x="101591" y="873218"/>
                </a:lnTo>
                <a:lnTo>
                  <a:pt x="152387" y="872578"/>
                </a:lnTo>
                <a:lnTo>
                  <a:pt x="133310" y="911961"/>
                </a:lnTo>
                <a:close/>
              </a:path>
              <a:path w="152400" h="1026160">
                <a:moveTo>
                  <a:pt x="51269" y="911961"/>
                </a:moveTo>
                <a:lnTo>
                  <a:pt x="50790" y="873857"/>
                </a:lnTo>
                <a:lnTo>
                  <a:pt x="101591" y="873218"/>
                </a:lnTo>
                <a:lnTo>
                  <a:pt x="102069" y="911313"/>
                </a:lnTo>
                <a:lnTo>
                  <a:pt x="51269" y="911961"/>
                </a:lnTo>
                <a:close/>
              </a:path>
              <a:path w="152400" h="1026160">
                <a:moveTo>
                  <a:pt x="78104" y="1025931"/>
                </a:moveTo>
                <a:lnTo>
                  <a:pt x="0" y="874496"/>
                </a:lnTo>
                <a:lnTo>
                  <a:pt x="50790" y="873857"/>
                </a:lnTo>
                <a:lnTo>
                  <a:pt x="51269" y="911961"/>
                </a:lnTo>
                <a:lnTo>
                  <a:pt x="133310" y="911961"/>
                </a:lnTo>
                <a:lnTo>
                  <a:pt x="78104" y="10259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72286" y="4099839"/>
            <a:ext cx="152400" cy="447040"/>
          </a:xfrm>
          <a:custGeom>
            <a:avLst/>
            <a:gdLst/>
            <a:ahLst/>
            <a:cxnLst/>
            <a:rect l="l" t="t" r="r" b="b"/>
            <a:pathLst>
              <a:path w="152400" h="447039">
                <a:moveTo>
                  <a:pt x="50804" y="294136"/>
                </a:moveTo>
                <a:lnTo>
                  <a:pt x="50152" y="101"/>
                </a:lnTo>
                <a:lnTo>
                  <a:pt x="100952" y="0"/>
                </a:lnTo>
                <a:lnTo>
                  <a:pt x="101604" y="294026"/>
                </a:lnTo>
                <a:lnTo>
                  <a:pt x="50804" y="294136"/>
                </a:lnTo>
                <a:close/>
              </a:path>
              <a:path w="152400" h="447039">
                <a:moveTo>
                  <a:pt x="133339" y="332244"/>
                </a:moveTo>
                <a:lnTo>
                  <a:pt x="50888" y="332244"/>
                </a:lnTo>
                <a:lnTo>
                  <a:pt x="101688" y="332130"/>
                </a:lnTo>
                <a:lnTo>
                  <a:pt x="101604" y="294026"/>
                </a:lnTo>
                <a:lnTo>
                  <a:pt x="152400" y="293916"/>
                </a:lnTo>
                <a:lnTo>
                  <a:pt x="133339" y="332244"/>
                </a:lnTo>
                <a:close/>
              </a:path>
              <a:path w="152400" h="447039">
                <a:moveTo>
                  <a:pt x="50888" y="332244"/>
                </a:moveTo>
                <a:lnTo>
                  <a:pt x="50804" y="294136"/>
                </a:lnTo>
                <a:lnTo>
                  <a:pt x="101604" y="294026"/>
                </a:lnTo>
                <a:lnTo>
                  <a:pt x="101688" y="332130"/>
                </a:lnTo>
                <a:lnTo>
                  <a:pt x="50888" y="332244"/>
                </a:lnTo>
                <a:close/>
              </a:path>
              <a:path w="152400" h="447039">
                <a:moveTo>
                  <a:pt x="76530" y="446481"/>
                </a:moveTo>
                <a:lnTo>
                  <a:pt x="0" y="294246"/>
                </a:lnTo>
                <a:lnTo>
                  <a:pt x="50804" y="294136"/>
                </a:lnTo>
                <a:lnTo>
                  <a:pt x="50888" y="332244"/>
                </a:lnTo>
                <a:lnTo>
                  <a:pt x="133339" y="332244"/>
                </a:lnTo>
                <a:lnTo>
                  <a:pt x="76530" y="446481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77290" y="3044698"/>
            <a:ext cx="152400" cy="1028700"/>
          </a:xfrm>
          <a:custGeom>
            <a:avLst/>
            <a:gdLst/>
            <a:ahLst/>
            <a:cxnLst/>
            <a:rect l="l" t="t" r="r" b="b"/>
            <a:pathLst>
              <a:path w="152400" h="1028700">
                <a:moveTo>
                  <a:pt x="50800" y="152400"/>
                </a:moveTo>
                <a:lnTo>
                  <a:pt x="0" y="152400"/>
                </a:lnTo>
                <a:lnTo>
                  <a:pt x="76200" y="0"/>
                </a:lnTo>
                <a:lnTo>
                  <a:pt x="133350" y="114300"/>
                </a:lnTo>
                <a:lnTo>
                  <a:pt x="50800" y="114300"/>
                </a:lnTo>
                <a:lnTo>
                  <a:pt x="50800" y="152400"/>
                </a:lnTo>
                <a:close/>
              </a:path>
              <a:path w="152400" h="1028700">
                <a:moveTo>
                  <a:pt x="101600" y="1028433"/>
                </a:moveTo>
                <a:lnTo>
                  <a:pt x="50800" y="1028433"/>
                </a:lnTo>
                <a:lnTo>
                  <a:pt x="50800" y="114300"/>
                </a:lnTo>
                <a:lnTo>
                  <a:pt x="101600" y="114300"/>
                </a:lnTo>
                <a:lnTo>
                  <a:pt x="101600" y="1028433"/>
                </a:lnTo>
                <a:close/>
              </a:path>
              <a:path w="152400" h="1028700">
                <a:moveTo>
                  <a:pt x="152400" y="152400"/>
                </a:moveTo>
                <a:lnTo>
                  <a:pt x="101600" y="152400"/>
                </a:lnTo>
                <a:lnTo>
                  <a:pt x="101600" y="114300"/>
                </a:lnTo>
                <a:lnTo>
                  <a:pt x="133350" y="114300"/>
                </a:lnTo>
                <a:lnTo>
                  <a:pt x="152400" y="1524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678686" y="3034944"/>
            <a:ext cx="5041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0416" sz="3600" spc="-7" b="1" i="1">
                <a:solidFill>
                  <a:srgbClr val="4471C4"/>
                </a:solidFill>
                <a:latin typeface="Times New Roman"/>
                <a:cs typeface="Times New Roman"/>
              </a:rPr>
              <a:t>F</a:t>
            </a:r>
            <a:r>
              <a:rPr dirty="0" sz="1550" b="1">
                <a:solidFill>
                  <a:srgbClr val="4471C4"/>
                </a:solidFill>
                <a:latin typeface="Times New Roman"/>
                <a:cs typeface="Times New Roman"/>
              </a:rPr>
              <a:t>N</a:t>
            </a:r>
            <a:r>
              <a:rPr dirty="0" sz="1550" spc="5" b="1">
                <a:solidFill>
                  <a:srgbClr val="4471C4"/>
                </a:solidFill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1070" y="2179440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18460" y="1909572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18104" y="2132076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4" y="0"/>
                </a:lnTo>
                <a:lnTo>
                  <a:pt x="245364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907305" y="1548257"/>
            <a:ext cx="1168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做一做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50964" y="1345691"/>
            <a:ext cx="2857500" cy="1286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657668" y="4227309"/>
            <a:ext cx="598805" cy="10077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890">
              <a:lnSpc>
                <a:spcPct val="1342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4471C4"/>
                </a:solidFill>
                <a:latin typeface="Times New Roman"/>
                <a:cs typeface="Times New Roman"/>
              </a:rPr>
              <a:t>F</a:t>
            </a:r>
            <a:r>
              <a:rPr dirty="0" sz="2400" b="1" i="1">
                <a:solidFill>
                  <a:srgbClr val="4471C4"/>
                </a:solidFill>
                <a:latin typeface="Times New Roman"/>
                <a:cs typeface="Times New Roman"/>
              </a:rPr>
              <a:t>′</a:t>
            </a:r>
            <a:r>
              <a:rPr dirty="0" baseline="-17921" sz="2325" b="1">
                <a:solidFill>
                  <a:srgbClr val="4471C4"/>
                </a:solidFill>
                <a:latin typeface="Times New Roman"/>
                <a:cs typeface="Times New Roman"/>
              </a:rPr>
              <a:t>N</a:t>
            </a:r>
            <a:r>
              <a:rPr dirty="0" baseline="-17921" sz="2325" b="1">
                <a:solidFill>
                  <a:srgbClr val="4471C4"/>
                </a:solidFill>
                <a:latin typeface="Times New Roman"/>
                <a:cs typeface="Times New Roman"/>
              </a:rPr>
              <a:t>B  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dirty="0" baseline="-17921" sz="2325" b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88717" y="3894353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4471C4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81810" y="4034383"/>
            <a:ext cx="847090" cy="152400"/>
          </a:xfrm>
          <a:custGeom>
            <a:avLst/>
            <a:gdLst/>
            <a:ahLst/>
            <a:cxnLst/>
            <a:rect l="l" t="t" r="r" b="b"/>
            <a:pathLst>
              <a:path w="847090" h="152400">
                <a:moveTo>
                  <a:pt x="694461" y="152400"/>
                </a:moveTo>
                <a:lnTo>
                  <a:pt x="694461" y="0"/>
                </a:lnTo>
                <a:lnTo>
                  <a:pt x="796061" y="50800"/>
                </a:lnTo>
                <a:lnTo>
                  <a:pt x="732561" y="50800"/>
                </a:lnTo>
                <a:lnTo>
                  <a:pt x="732561" y="101600"/>
                </a:lnTo>
                <a:lnTo>
                  <a:pt x="796061" y="101600"/>
                </a:lnTo>
                <a:lnTo>
                  <a:pt x="694461" y="152400"/>
                </a:lnTo>
                <a:close/>
              </a:path>
              <a:path w="847090" h="152400">
                <a:moveTo>
                  <a:pt x="694461" y="101600"/>
                </a:moveTo>
                <a:lnTo>
                  <a:pt x="0" y="101600"/>
                </a:lnTo>
                <a:lnTo>
                  <a:pt x="0" y="50800"/>
                </a:lnTo>
                <a:lnTo>
                  <a:pt x="694461" y="50800"/>
                </a:lnTo>
                <a:lnTo>
                  <a:pt x="694461" y="101600"/>
                </a:lnTo>
                <a:close/>
              </a:path>
              <a:path w="847090" h="152400">
                <a:moveTo>
                  <a:pt x="796061" y="101600"/>
                </a:moveTo>
                <a:lnTo>
                  <a:pt x="732561" y="101600"/>
                </a:lnTo>
                <a:lnTo>
                  <a:pt x="732561" y="50800"/>
                </a:lnTo>
                <a:lnTo>
                  <a:pt x="796061" y="50800"/>
                </a:lnTo>
                <a:lnTo>
                  <a:pt x="846861" y="76200"/>
                </a:lnTo>
                <a:lnTo>
                  <a:pt x="796061" y="1016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24171" y="3896867"/>
            <a:ext cx="705612" cy="4831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716678" y="4159999"/>
            <a:ext cx="152400" cy="1004569"/>
          </a:xfrm>
          <a:custGeom>
            <a:avLst/>
            <a:gdLst/>
            <a:ahLst/>
            <a:cxnLst/>
            <a:rect l="l" t="t" r="r" b="b"/>
            <a:pathLst>
              <a:path w="152400" h="1004570">
                <a:moveTo>
                  <a:pt x="101600" y="889838"/>
                </a:moveTo>
                <a:lnTo>
                  <a:pt x="50800" y="889838"/>
                </a:lnTo>
                <a:lnTo>
                  <a:pt x="50800" y="0"/>
                </a:lnTo>
                <a:lnTo>
                  <a:pt x="101600" y="0"/>
                </a:lnTo>
                <a:lnTo>
                  <a:pt x="101600" y="889838"/>
                </a:lnTo>
                <a:close/>
              </a:path>
              <a:path w="152400" h="1004570">
                <a:moveTo>
                  <a:pt x="76200" y="1004138"/>
                </a:moveTo>
                <a:lnTo>
                  <a:pt x="0" y="851738"/>
                </a:lnTo>
                <a:lnTo>
                  <a:pt x="50800" y="851738"/>
                </a:lnTo>
                <a:lnTo>
                  <a:pt x="50800" y="889838"/>
                </a:lnTo>
                <a:lnTo>
                  <a:pt x="133350" y="889838"/>
                </a:lnTo>
                <a:lnTo>
                  <a:pt x="76200" y="1004138"/>
                </a:lnTo>
                <a:close/>
              </a:path>
              <a:path w="152400" h="1004570">
                <a:moveTo>
                  <a:pt x="133350" y="889838"/>
                </a:moveTo>
                <a:lnTo>
                  <a:pt x="101600" y="889838"/>
                </a:lnTo>
                <a:lnTo>
                  <a:pt x="101600" y="851738"/>
                </a:lnTo>
                <a:lnTo>
                  <a:pt x="152400" y="851738"/>
                </a:lnTo>
                <a:lnTo>
                  <a:pt x="133350" y="88983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855857" y="4843335"/>
            <a:ext cx="3892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dirty="0" baseline="-17921" sz="2325" spc="7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03470" y="3190836"/>
            <a:ext cx="152400" cy="948690"/>
          </a:xfrm>
          <a:custGeom>
            <a:avLst/>
            <a:gdLst/>
            <a:ahLst/>
            <a:cxnLst/>
            <a:rect l="l" t="t" r="r" b="b"/>
            <a:pathLst>
              <a:path w="152400" h="948689">
                <a:moveTo>
                  <a:pt x="0" y="153644"/>
                </a:moveTo>
                <a:lnTo>
                  <a:pt x="73647" y="0"/>
                </a:lnTo>
                <a:lnTo>
                  <a:pt x="132969" y="113868"/>
                </a:lnTo>
                <a:lnTo>
                  <a:pt x="100952" y="113868"/>
                </a:lnTo>
                <a:lnTo>
                  <a:pt x="50152" y="114706"/>
                </a:lnTo>
                <a:lnTo>
                  <a:pt x="50786" y="152802"/>
                </a:lnTo>
                <a:lnTo>
                  <a:pt x="0" y="153644"/>
                </a:lnTo>
                <a:close/>
              </a:path>
              <a:path w="152400" h="948689">
                <a:moveTo>
                  <a:pt x="50786" y="152802"/>
                </a:moveTo>
                <a:lnTo>
                  <a:pt x="50152" y="114706"/>
                </a:lnTo>
                <a:lnTo>
                  <a:pt x="100952" y="113868"/>
                </a:lnTo>
                <a:lnTo>
                  <a:pt x="101585" y="151959"/>
                </a:lnTo>
                <a:lnTo>
                  <a:pt x="50786" y="152802"/>
                </a:lnTo>
                <a:close/>
              </a:path>
              <a:path w="152400" h="948689">
                <a:moveTo>
                  <a:pt x="101585" y="151959"/>
                </a:moveTo>
                <a:lnTo>
                  <a:pt x="100952" y="113868"/>
                </a:lnTo>
                <a:lnTo>
                  <a:pt x="132969" y="113868"/>
                </a:lnTo>
                <a:lnTo>
                  <a:pt x="152374" y="151117"/>
                </a:lnTo>
                <a:lnTo>
                  <a:pt x="101585" y="151959"/>
                </a:lnTo>
                <a:close/>
              </a:path>
              <a:path w="152400" h="948689">
                <a:moveTo>
                  <a:pt x="64020" y="948156"/>
                </a:moveTo>
                <a:lnTo>
                  <a:pt x="50786" y="152802"/>
                </a:lnTo>
                <a:lnTo>
                  <a:pt x="101585" y="151959"/>
                </a:lnTo>
                <a:lnTo>
                  <a:pt x="114808" y="947305"/>
                </a:lnTo>
                <a:lnTo>
                  <a:pt x="64020" y="94815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918075" y="3034944"/>
            <a:ext cx="51498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0416" sz="3600" spc="-7" b="1" i="1">
                <a:solidFill>
                  <a:srgbClr val="4471C4"/>
                </a:solidFill>
                <a:latin typeface="Times New Roman"/>
                <a:cs typeface="Times New Roman"/>
              </a:rPr>
              <a:t>F</a:t>
            </a:r>
            <a:r>
              <a:rPr dirty="0" sz="1550" b="1">
                <a:solidFill>
                  <a:srgbClr val="4471C4"/>
                </a:solidFill>
                <a:latin typeface="Times New Roman"/>
                <a:cs typeface="Times New Roman"/>
              </a:rPr>
              <a:t>N</a:t>
            </a:r>
            <a:r>
              <a:rPr dirty="0" sz="1550" spc="5" b="1">
                <a:solidFill>
                  <a:srgbClr val="4471C4"/>
                </a:solidFill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721754" y="4023690"/>
            <a:ext cx="847090" cy="152400"/>
          </a:xfrm>
          <a:custGeom>
            <a:avLst/>
            <a:gdLst/>
            <a:ahLst/>
            <a:cxnLst/>
            <a:rect l="l" t="t" r="r" b="b"/>
            <a:pathLst>
              <a:path w="847090" h="152400">
                <a:moveTo>
                  <a:pt x="152400" y="152400"/>
                </a:moveTo>
                <a:lnTo>
                  <a:pt x="0" y="76200"/>
                </a:lnTo>
                <a:lnTo>
                  <a:pt x="152400" y="0"/>
                </a:lnTo>
                <a:lnTo>
                  <a:pt x="152400" y="50800"/>
                </a:lnTo>
                <a:lnTo>
                  <a:pt x="114300" y="50800"/>
                </a:lnTo>
                <a:lnTo>
                  <a:pt x="114300" y="101600"/>
                </a:lnTo>
                <a:lnTo>
                  <a:pt x="152400" y="101600"/>
                </a:lnTo>
                <a:lnTo>
                  <a:pt x="152400" y="152400"/>
                </a:lnTo>
                <a:close/>
              </a:path>
              <a:path w="847090" h="152400">
                <a:moveTo>
                  <a:pt x="152400" y="101600"/>
                </a:moveTo>
                <a:lnTo>
                  <a:pt x="114300" y="101600"/>
                </a:lnTo>
                <a:lnTo>
                  <a:pt x="114300" y="50800"/>
                </a:lnTo>
                <a:lnTo>
                  <a:pt x="152400" y="50800"/>
                </a:lnTo>
                <a:lnTo>
                  <a:pt x="152400" y="101600"/>
                </a:lnTo>
                <a:close/>
              </a:path>
              <a:path w="847090" h="152400">
                <a:moveTo>
                  <a:pt x="846861" y="101600"/>
                </a:moveTo>
                <a:lnTo>
                  <a:pt x="152400" y="101600"/>
                </a:lnTo>
                <a:lnTo>
                  <a:pt x="152400" y="50800"/>
                </a:lnTo>
                <a:lnTo>
                  <a:pt x="846861" y="50800"/>
                </a:lnTo>
                <a:lnTo>
                  <a:pt x="846861" y="1016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179858" y="3917226"/>
            <a:ext cx="4273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0416" sz="3600" spc="-7" b="1" i="1">
                <a:solidFill>
                  <a:srgbClr val="4471C4"/>
                </a:solidFill>
                <a:latin typeface="Times New Roman"/>
                <a:cs typeface="Times New Roman"/>
              </a:rPr>
              <a:t>F</a:t>
            </a:r>
            <a:r>
              <a:rPr dirty="0" sz="1550" spc="5" b="1">
                <a:solidFill>
                  <a:srgbClr val="4471C4"/>
                </a:solidFill>
                <a:latin typeface="Times New Roman"/>
                <a:cs typeface="Times New Roman"/>
              </a:rPr>
              <a:t>fB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78849" y="2809557"/>
            <a:ext cx="1620520" cy="1798320"/>
          </a:xfrm>
          <a:custGeom>
            <a:avLst/>
            <a:gdLst/>
            <a:ahLst/>
            <a:cxnLst/>
            <a:rect l="l" t="t" r="r" b="b"/>
            <a:pathLst>
              <a:path w="1620520" h="1798320">
                <a:moveTo>
                  <a:pt x="273177" y="584479"/>
                </a:moveTo>
                <a:lnTo>
                  <a:pt x="177888" y="495528"/>
                </a:lnTo>
                <a:lnTo>
                  <a:pt x="540004" y="0"/>
                </a:lnTo>
                <a:lnTo>
                  <a:pt x="1168946" y="0"/>
                </a:lnTo>
                <a:lnTo>
                  <a:pt x="1168946" y="222351"/>
                </a:lnTo>
                <a:lnTo>
                  <a:pt x="628942" y="222351"/>
                </a:lnTo>
                <a:lnTo>
                  <a:pt x="273177" y="584479"/>
                </a:lnTo>
                <a:close/>
              </a:path>
              <a:path w="1620520" h="1798320">
                <a:moveTo>
                  <a:pt x="717892" y="1442123"/>
                </a:moveTo>
                <a:lnTo>
                  <a:pt x="0" y="1442123"/>
                </a:lnTo>
                <a:lnTo>
                  <a:pt x="0" y="1257884"/>
                </a:lnTo>
                <a:lnTo>
                  <a:pt x="540004" y="1257884"/>
                </a:lnTo>
                <a:lnTo>
                  <a:pt x="540004" y="717880"/>
                </a:lnTo>
                <a:lnTo>
                  <a:pt x="813181" y="222351"/>
                </a:lnTo>
                <a:lnTo>
                  <a:pt x="1168946" y="222351"/>
                </a:lnTo>
                <a:lnTo>
                  <a:pt x="1168946" y="451065"/>
                </a:lnTo>
                <a:lnTo>
                  <a:pt x="1619999" y="451065"/>
                </a:lnTo>
                <a:lnTo>
                  <a:pt x="1619999" y="540003"/>
                </a:lnTo>
                <a:lnTo>
                  <a:pt x="991069" y="540003"/>
                </a:lnTo>
                <a:lnTo>
                  <a:pt x="902119" y="762355"/>
                </a:lnTo>
                <a:lnTo>
                  <a:pt x="1054206" y="895769"/>
                </a:lnTo>
                <a:lnTo>
                  <a:pt x="717892" y="895769"/>
                </a:lnTo>
                <a:lnTo>
                  <a:pt x="717892" y="1442123"/>
                </a:lnTo>
                <a:close/>
              </a:path>
              <a:path w="1620520" h="1798320">
                <a:moveTo>
                  <a:pt x="1619999" y="628942"/>
                </a:moveTo>
                <a:lnTo>
                  <a:pt x="1080008" y="628942"/>
                </a:lnTo>
                <a:lnTo>
                  <a:pt x="991069" y="540003"/>
                </a:lnTo>
                <a:lnTo>
                  <a:pt x="1619999" y="540003"/>
                </a:lnTo>
                <a:lnTo>
                  <a:pt x="1619999" y="628942"/>
                </a:lnTo>
                <a:close/>
              </a:path>
              <a:path w="1620520" h="1798320">
                <a:moveTo>
                  <a:pt x="1264234" y="1797888"/>
                </a:moveTo>
                <a:lnTo>
                  <a:pt x="1080008" y="1797888"/>
                </a:lnTo>
                <a:lnTo>
                  <a:pt x="1080008" y="1213421"/>
                </a:lnTo>
                <a:lnTo>
                  <a:pt x="717892" y="895769"/>
                </a:lnTo>
                <a:lnTo>
                  <a:pt x="1054206" y="895769"/>
                </a:lnTo>
                <a:lnTo>
                  <a:pt x="1264234" y="1080007"/>
                </a:lnTo>
                <a:lnTo>
                  <a:pt x="1264234" y="1797888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758184" y="2447442"/>
            <a:ext cx="363220" cy="362585"/>
          </a:xfrm>
          <a:custGeom>
            <a:avLst/>
            <a:gdLst/>
            <a:ahLst/>
            <a:cxnLst/>
            <a:rect l="l" t="t" r="r" b="b"/>
            <a:pathLst>
              <a:path w="363220" h="362585">
                <a:moveTo>
                  <a:pt x="181724" y="362115"/>
                </a:moveTo>
                <a:lnTo>
                  <a:pt x="133582" y="355647"/>
                </a:lnTo>
                <a:lnTo>
                  <a:pt x="90294" y="337395"/>
                </a:lnTo>
                <a:lnTo>
                  <a:pt x="53609" y="309133"/>
                </a:lnTo>
                <a:lnTo>
                  <a:pt x="25185" y="272558"/>
                </a:lnTo>
                <a:lnTo>
                  <a:pt x="6745" y="229420"/>
                </a:lnTo>
                <a:lnTo>
                  <a:pt x="0" y="181457"/>
                </a:lnTo>
                <a:lnTo>
                  <a:pt x="6745" y="133157"/>
                </a:lnTo>
                <a:lnTo>
                  <a:pt x="25185" y="89793"/>
                </a:lnTo>
                <a:lnTo>
                  <a:pt x="53609" y="53081"/>
                </a:lnTo>
                <a:lnTo>
                  <a:pt x="90347" y="24720"/>
                </a:lnTo>
                <a:lnTo>
                  <a:pt x="133600" y="6467"/>
                </a:lnTo>
                <a:lnTo>
                  <a:pt x="181724" y="0"/>
                </a:lnTo>
                <a:lnTo>
                  <a:pt x="229862" y="6469"/>
                </a:lnTo>
                <a:lnTo>
                  <a:pt x="273130" y="24734"/>
                </a:lnTo>
                <a:lnTo>
                  <a:pt x="309756" y="53032"/>
                </a:lnTo>
                <a:lnTo>
                  <a:pt x="338067" y="89677"/>
                </a:lnTo>
                <a:lnTo>
                  <a:pt x="356320" y="132929"/>
                </a:lnTo>
                <a:lnTo>
                  <a:pt x="362788" y="181063"/>
                </a:lnTo>
                <a:lnTo>
                  <a:pt x="356320" y="229192"/>
                </a:lnTo>
                <a:lnTo>
                  <a:pt x="338067" y="272441"/>
                </a:lnTo>
                <a:lnTo>
                  <a:pt x="309756" y="309084"/>
                </a:lnTo>
                <a:lnTo>
                  <a:pt x="273076" y="337409"/>
                </a:lnTo>
                <a:lnTo>
                  <a:pt x="229845" y="355649"/>
                </a:lnTo>
                <a:lnTo>
                  <a:pt x="181724" y="36211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379976" y="3688079"/>
            <a:ext cx="1620520" cy="360045"/>
          </a:xfrm>
          <a:prstGeom prst="rect">
            <a:avLst/>
          </a:prstGeom>
          <a:solidFill>
            <a:srgbClr val="1F477B"/>
          </a:solidFill>
        </p:spPr>
        <p:txBody>
          <a:bodyPr wrap="square" lIns="0" tIns="0" rIns="0" bIns="0" rtlCol="0" vert="horz">
            <a:spAutoFit/>
          </a:bodyPr>
          <a:lstStyle/>
          <a:p>
            <a:pPr marL="300355">
              <a:lnSpc>
                <a:spcPts val="2385"/>
              </a:lnSpc>
            </a:pPr>
            <a:r>
              <a:rPr dirty="0" sz="2000" b="1">
                <a:solidFill>
                  <a:srgbClr val="FFFFFF"/>
                </a:solidFill>
                <a:latin typeface="华文楷体"/>
                <a:cs typeface="华文楷体"/>
              </a:rPr>
              <a:t>定量研究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2952" y="3090672"/>
            <a:ext cx="1620520" cy="361315"/>
          </a:xfrm>
          <a:prstGeom prst="rect">
            <a:avLst/>
          </a:prstGeom>
          <a:solidFill>
            <a:srgbClr val="1F477B"/>
          </a:solidFill>
        </p:spPr>
        <p:txBody>
          <a:bodyPr wrap="square" lIns="0" tIns="0" rIns="0" bIns="0" rtlCol="0" vert="horz">
            <a:spAutoFit/>
          </a:bodyPr>
          <a:lstStyle/>
          <a:p>
            <a:pPr marL="299720">
              <a:lnSpc>
                <a:spcPts val="2390"/>
              </a:lnSpc>
            </a:pPr>
            <a:r>
              <a:rPr dirty="0" sz="2000" b="1">
                <a:solidFill>
                  <a:srgbClr val="FFFFFF"/>
                </a:solidFill>
                <a:latin typeface="华文楷体"/>
                <a:cs typeface="华文楷体"/>
              </a:rPr>
              <a:t>概括提升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55635" y="2350007"/>
            <a:ext cx="1620520" cy="360045"/>
          </a:xfrm>
          <a:prstGeom prst="rect">
            <a:avLst/>
          </a:prstGeom>
          <a:solidFill>
            <a:srgbClr val="1F477B"/>
          </a:solidFill>
        </p:spPr>
        <p:txBody>
          <a:bodyPr wrap="square" lIns="0" tIns="0" rIns="0" bIns="0" rtlCol="0" vert="horz">
            <a:spAutoFit/>
          </a:bodyPr>
          <a:lstStyle/>
          <a:p>
            <a:pPr marL="299720">
              <a:lnSpc>
                <a:spcPts val="2380"/>
              </a:lnSpc>
            </a:pPr>
            <a:r>
              <a:rPr dirty="0" sz="2000" b="1">
                <a:solidFill>
                  <a:srgbClr val="FFFFFF"/>
                </a:solidFill>
                <a:latin typeface="华文楷体"/>
                <a:cs typeface="华文楷体"/>
              </a:rPr>
              <a:t>解决问题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07433" y="4250359"/>
            <a:ext cx="13296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/>
              <a:buChar char=""/>
              <a:tabLst>
                <a:tab pos="298450" algn="l"/>
              </a:tabLst>
            </a:pPr>
            <a:r>
              <a:rPr dirty="0" sz="2000" b="1">
                <a:solidFill>
                  <a:srgbClr val="3A3838"/>
                </a:solidFill>
                <a:latin typeface="华文楷体"/>
                <a:cs typeface="华文楷体"/>
              </a:rPr>
              <a:t>大小相等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5337" y="3561778"/>
            <a:ext cx="183896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/>
              <a:buChar char=""/>
              <a:tabLst>
                <a:tab pos="298450" algn="l"/>
              </a:tabLst>
            </a:pPr>
            <a:r>
              <a:rPr dirty="0" sz="2000" b="1">
                <a:solidFill>
                  <a:srgbClr val="3A3838"/>
                </a:solidFill>
                <a:latin typeface="华文楷体"/>
                <a:cs typeface="华文楷体"/>
              </a:rPr>
              <a:t>牛顿第三定律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63763" y="2710637"/>
            <a:ext cx="1584325" cy="13970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300"/>
              </a:spcBef>
              <a:buFont typeface="Wingdings"/>
              <a:buChar char=""/>
              <a:tabLst>
                <a:tab pos="298450" algn="l"/>
              </a:tabLst>
            </a:pPr>
            <a:r>
              <a:rPr dirty="0" sz="2000" b="1">
                <a:latin typeface="华文楷体"/>
                <a:cs typeface="华文楷体"/>
              </a:rPr>
              <a:t>受力分析</a:t>
            </a:r>
            <a:endParaRPr sz="2000">
              <a:latin typeface="华文楷体"/>
              <a:cs typeface="华文楷体"/>
            </a:endParaRPr>
          </a:p>
          <a:p>
            <a:pPr marL="298450" marR="5080" indent="-285750">
              <a:lnSpc>
                <a:spcPct val="150000"/>
              </a:lnSpc>
              <a:buFont typeface="Wingdings"/>
              <a:buChar char=""/>
              <a:tabLst>
                <a:tab pos="298450" algn="l"/>
              </a:tabLst>
            </a:pPr>
            <a:r>
              <a:rPr dirty="0" sz="2000" b="1">
                <a:latin typeface="华文楷体"/>
                <a:cs typeface="华文楷体"/>
              </a:rPr>
              <a:t>相互作用力 </a:t>
            </a:r>
            <a:r>
              <a:rPr dirty="0" sz="2000" b="1">
                <a:latin typeface="华文楷体"/>
                <a:cs typeface="华文楷体"/>
              </a:rPr>
              <a:t>与平衡力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63863" y="4790135"/>
            <a:ext cx="2348230" cy="9398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300"/>
              </a:spcBef>
              <a:buFont typeface="Wingdings"/>
              <a:buChar char=""/>
              <a:tabLst>
                <a:tab pos="298450" algn="l"/>
              </a:tabLst>
            </a:pPr>
            <a:r>
              <a:rPr dirty="0" sz="2000" b="1">
                <a:latin typeface="华文楷体"/>
                <a:cs typeface="华文楷体"/>
              </a:rPr>
              <a:t>共线反向、不同体</a:t>
            </a:r>
            <a:endParaRPr sz="2000">
              <a:latin typeface="华文楷体"/>
              <a:cs typeface="华文楷体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Font typeface="Wingdings"/>
              <a:buChar char=""/>
              <a:tabLst>
                <a:tab pos="298450" algn="l"/>
              </a:tabLst>
            </a:pPr>
            <a:r>
              <a:rPr dirty="0" sz="2000" b="1">
                <a:latin typeface="华文楷体"/>
                <a:cs typeface="华文楷体"/>
              </a:rPr>
              <a:t>属于同一种力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44671" y="1973370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56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82467" y="1702307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20" h="364489">
                <a:moveTo>
                  <a:pt x="0" y="0"/>
                </a:moveTo>
                <a:lnTo>
                  <a:pt x="362711" y="0"/>
                </a:lnTo>
                <a:lnTo>
                  <a:pt x="362711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80588" y="1926335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929121" y="1328915"/>
            <a:ext cx="787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小结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685288" y="4625340"/>
            <a:ext cx="1620520" cy="360045"/>
          </a:xfrm>
          <a:prstGeom prst="rect">
            <a:avLst/>
          </a:prstGeom>
          <a:solidFill>
            <a:srgbClr val="1F477B"/>
          </a:solidFill>
        </p:spPr>
        <p:txBody>
          <a:bodyPr wrap="square" lIns="0" tIns="0" rIns="0" bIns="0" rtlCol="0" vert="horz">
            <a:spAutoFit/>
          </a:bodyPr>
          <a:lstStyle/>
          <a:p>
            <a:pPr marL="299085">
              <a:lnSpc>
                <a:spcPts val="2390"/>
              </a:lnSpc>
            </a:pPr>
            <a:r>
              <a:rPr dirty="0" sz="2000" b="1">
                <a:solidFill>
                  <a:srgbClr val="FFFFFF"/>
                </a:solidFill>
                <a:latin typeface="华文楷体"/>
                <a:cs typeface="华文楷体"/>
              </a:rPr>
              <a:t>定性描述</a:t>
            </a:r>
            <a:endParaRPr sz="20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36405" y="2236076"/>
            <a:ext cx="6597650" cy="1238885"/>
          </a:xfrm>
          <a:custGeom>
            <a:avLst/>
            <a:gdLst/>
            <a:ahLst/>
            <a:cxnLst/>
            <a:rect l="l" t="t" r="r" b="b"/>
            <a:pathLst>
              <a:path w="6597650" h="1238885">
                <a:moveTo>
                  <a:pt x="6597459" y="1238427"/>
                </a:moveTo>
                <a:lnTo>
                  <a:pt x="0" y="1238427"/>
                </a:lnTo>
                <a:lnTo>
                  <a:pt x="0" y="0"/>
                </a:lnTo>
                <a:lnTo>
                  <a:pt x="6597459" y="0"/>
                </a:lnTo>
                <a:lnTo>
                  <a:pt x="6597459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1200327"/>
                </a:lnTo>
                <a:lnTo>
                  <a:pt x="19050" y="1200327"/>
                </a:lnTo>
                <a:lnTo>
                  <a:pt x="38100" y="1219377"/>
                </a:lnTo>
                <a:lnTo>
                  <a:pt x="6597459" y="1219377"/>
                </a:lnTo>
                <a:lnTo>
                  <a:pt x="6597459" y="1238427"/>
                </a:lnTo>
                <a:close/>
              </a:path>
              <a:path w="6597650" h="1238885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6597650" h="1238885">
                <a:moveTo>
                  <a:pt x="6559359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6559359" y="19050"/>
                </a:lnTo>
                <a:lnTo>
                  <a:pt x="6559359" y="38100"/>
                </a:lnTo>
                <a:close/>
              </a:path>
              <a:path w="6597650" h="1238885">
                <a:moveTo>
                  <a:pt x="6559359" y="1219377"/>
                </a:moveTo>
                <a:lnTo>
                  <a:pt x="6559359" y="19050"/>
                </a:lnTo>
                <a:lnTo>
                  <a:pt x="6578409" y="38100"/>
                </a:lnTo>
                <a:lnTo>
                  <a:pt x="6597459" y="38100"/>
                </a:lnTo>
                <a:lnTo>
                  <a:pt x="6597459" y="1200327"/>
                </a:lnTo>
                <a:lnTo>
                  <a:pt x="6578409" y="1200327"/>
                </a:lnTo>
                <a:lnTo>
                  <a:pt x="6559359" y="1219377"/>
                </a:lnTo>
                <a:close/>
              </a:path>
              <a:path w="6597650" h="1238885">
                <a:moveTo>
                  <a:pt x="6597459" y="38100"/>
                </a:moveTo>
                <a:lnTo>
                  <a:pt x="6578409" y="38100"/>
                </a:lnTo>
                <a:lnTo>
                  <a:pt x="6559359" y="19050"/>
                </a:lnTo>
                <a:lnTo>
                  <a:pt x="6597459" y="19050"/>
                </a:lnTo>
                <a:lnTo>
                  <a:pt x="6597459" y="38100"/>
                </a:lnTo>
                <a:close/>
              </a:path>
              <a:path w="6597650" h="1238885">
                <a:moveTo>
                  <a:pt x="38100" y="1219377"/>
                </a:moveTo>
                <a:lnTo>
                  <a:pt x="19050" y="1200327"/>
                </a:lnTo>
                <a:lnTo>
                  <a:pt x="38100" y="1200327"/>
                </a:lnTo>
                <a:lnTo>
                  <a:pt x="38100" y="1219377"/>
                </a:lnTo>
                <a:close/>
              </a:path>
              <a:path w="6597650" h="1238885">
                <a:moveTo>
                  <a:pt x="6559359" y="1219377"/>
                </a:moveTo>
                <a:lnTo>
                  <a:pt x="38100" y="1219377"/>
                </a:lnTo>
                <a:lnTo>
                  <a:pt x="38100" y="1200327"/>
                </a:lnTo>
                <a:lnTo>
                  <a:pt x="6559359" y="1200327"/>
                </a:lnTo>
                <a:lnTo>
                  <a:pt x="6559359" y="1219377"/>
                </a:lnTo>
                <a:close/>
              </a:path>
              <a:path w="6597650" h="1238885">
                <a:moveTo>
                  <a:pt x="6597459" y="1219377"/>
                </a:moveTo>
                <a:lnTo>
                  <a:pt x="6559359" y="1219377"/>
                </a:lnTo>
                <a:lnTo>
                  <a:pt x="6578409" y="1200327"/>
                </a:lnTo>
                <a:lnTo>
                  <a:pt x="6597459" y="1200327"/>
                </a:lnTo>
                <a:lnTo>
                  <a:pt x="6597459" y="1219377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34195" y="2251951"/>
            <a:ext cx="613727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6146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既然相互作用力大小相等，在人推桌子</a:t>
            </a:r>
            <a:r>
              <a:rPr dirty="0" sz="2400" spc="-5" b="1">
                <a:latin typeface="华文楷体"/>
                <a:cs typeface="华文楷体"/>
              </a:rPr>
              <a:t>的 </a:t>
            </a:r>
            <a:r>
              <a:rPr dirty="0" sz="2400" b="1">
                <a:latin typeface="华文楷体"/>
                <a:cs typeface="华文楷体"/>
              </a:rPr>
              <a:t>这一情景中，为什么是人后退，而不是人推</a:t>
            </a:r>
            <a:r>
              <a:rPr dirty="0" sz="2400" spc="-5" b="1">
                <a:latin typeface="华文楷体"/>
                <a:cs typeface="华文楷体"/>
              </a:rPr>
              <a:t>着 </a:t>
            </a:r>
            <a:r>
              <a:rPr dirty="0" sz="2400" b="1">
                <a:latin typeface="华文楷体"/>
                <a:cs typeface="华文楷体"/>
              </a:rPr>
              <a:t>桌子前进呢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33900" y="3517391"/>
            <a:ext cx="3403092" cy="2176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18141" y="194466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55035" y="1674876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54679" y="1897379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8" y="0"/>
                </a:lnTo>
                <a:lnTo>
                  <a:pt x="246888" y="246888"/>
                </a:lnTo>
                <a:lnTo>
                  <a:pt x="0" y="246888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12750">
              <a:lnSpc>
                <a:spcPct val="100000"/>
              </a:lnSpc>
              <a:spcBef>
                <a:spcPts val="100"/>
              </a:spcBef>
            </a:pPr>
            <a:r>
              <a:rPr dirty="0"/>
              <a:t>思考题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99276" y="2223516"/>
            <a:ext cx="3095244" cy="1807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54045" y="2220467"/>
            <a:ext cx="3095244" cy="17998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30144" y="2929813"/>
            <a:ext cx="1026160" cy="114300"/>
          </a:xfrm>
          <a:custGeom>
            <a:avLst/>
            <a:gdLst/>
            <a:ahLst/>
            <a:cxnLst/>
            <a:rect l="l" t="t" r="r" b="b"/>
            <a:pathLst>
              <a:path w="1026160" h="114300">
                <a:moveTo>
                  <a:pt x="114300" y="114300"/>
                </a:moveTo>
                <a:lnTo>
                  <a:pt x="0" y="57150"/>
                </a:lnTo>
                <a:lnTo>
                  <a:pt x="114300" y="0"/>
                </a:lnTo>
                <a:lnTo>
                  <a:pt x="114300" y="38100"/>
                </a:lnTo>
                <a:lnTo>
                  <a:pt x="85725" y="38100"/>
                </a:lnTo>
                <a:lnTo>
                  <a:pt x="85725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1026160" h="114300">
                <a:moveTo>
                  <a:pt x="114300" y="76200"/>
                </a:moveTo>
                <a:lnTo>
                  <a:pt x="85725" y="76200"/>
                </a:lnTo>
                <a:lnTo>
                  <a:pt x="85725" y="38100"/>
                </a:lnTo>
                <a:lnTo>
                  <a:pt x="114300" y="38100"/>
                </a:lnTo>
                <a:lnTo>
                  <a:pt x="114300" y="76200"/>
                </a:lnTo>
                <a:close/>
              </a:path>
              <a:path w="1026160" h="114300">
                <a:moveTo>
                  <a:pt x="1025575" y="76200"/>
                </a:moveTo>
                <a:lnTo>
                  <a:pt x="114300" y="76200"/>
                </a:lnTo>
                <a:lnTo>
                  <a:pt x="114300" y="38100"/>
                </a:lnTo>
                <a:lnTo>
                  <a:pt x="1025575" y="38100"/>
                </a:lnTo>
                <a:lnTo>
                  <a:pt x="1025575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457391" y="2603995"/>
            <a:ext cx="2774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99898" y="3025444"/>
            <a:ext cx="1026160" cy="114300"/>
          </a:xfrm>
          <a:custGeom>
            <a:avLst/>
            <a:gdLst/>
            <a:ahLst/>
            <a:cxnLst/>
            <a:rect l="l" t="t" r="r" b="b"/>
            <a:pathLst>
              <a:path w="1026159" h="114300">
                <a:moveTo>
                  <a:pt x="114300" y="114300"/>
                </a:moveTo>
                <a:lnTo>
                  <a:pt x="0" y="57150"/>
                </a:lnTo>
                <a:lnTo>
                  <a:pt x="114300" y="0"/>
                </a:lnTo>
                <a:lnTo>
                  <a:pt x="114300" y="38100"/>
                </a:lnTo>
                <a:lnTo>
                  <a:pt x="85725" y="38100"/>
                </a:lnTo>
                <a:lnTo>
                  <a:pt x="85725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1026159" h="114300">
                <a:moveTo>
                  <a:pt x="114300" y="76200"/>
                </a:moveTo>
                <a:lnTo>
                  <a:pt x="85725" y="76200"/>
                </a:lnTo>
                <a:lnTo>
                  <a:pt x="85725" y="38100"/>
                </a:lnTo>
                <a:lnTo>
                  <a:pt x="114300" y="38100"/>
                </a:lnTo>
                <a:lnTo>
                  <a:pt x="114300" y="76200"/>
                </a:lnTo>
                <a:close/>
              </a:path>
              <a:path w="1026159" h="114300">
                <a:moveTo>
                  <a:pt x="1025575" y="76200"/>
                </a:moveTo>
                <a:lnTo>
                  <a:pt x="114300" y="76200"/>
                </a:lnTo>
                <a:lnTo>
                  <a:pt x="114300" y="38100"/>
                </a:lnTo>
                <a:lnTo>
                  <a:pt x="1025575" y="38100"/>
                </a:lnTo>
                <a:lnTo>
                  <a:pt x="1025575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55122" y="2930867"/>
            <a:ext cx="1029969" cy="114300"/>
          </a:xfrm>
          <a:custGeom>
            <a:avLst/>
            <a:gdLst/>
            <a:ahLst/>
            <a:cxnLst/>
            <a:rect l="l" t="t" r="r" b="b"/>
            <a:pathLst>
              <a:path w="1029970" h="114300">
                <a:moveTo>
                  <a:pt x="916038" y="114300"/>
                </a:moveTo>
                <a:lnTo>
                  <a:pt x="915686" y="76197"/>
                </a:lnTo>
                <a:lnTo>
                  <a:pt x="944270" y="75933"/>
                </a:lnTo>
                <a:lnTo>
                  <a:pt x="943914" y="37833"/>
                </a:lnTo>
                <a:lnTo>
                  <a:pt x="915333" y="37833"/>
                </a:lnTo>
                <a:lnTo>
                  <a:pt x="914984" y="0"/>
                </a:lnTo>
                <a:lnTo>
                  <a:pt x="992423" y="37833"/>
                </a:lnTo>
                <a:lnTo>
                  <a:pt x="943914" y="37833"/>
                </a:lnTo>
                <a:lnTo>
                  <a:pt x="992965" y="38097"/>
                </a:lnTo>
                <a:lnTo>
                  <a:pt x="1029804" y="56095"/>
                </a:lnTo>
                <a:lnTo>
                  <a:pt x="916038" y="114300"/>
                </a:lnTo>
                <a:close/>
              </a:path>
              <a:path w="1029970" h="114300">
                <a:moveTo>
                  <a:pt x="915686" y="76197"/>
                </a:moveTo>
                <a:lnTo>
                  <a:pt x="915335" y="38097"/>
                </a:lnTo>
                <a:lnTo>
                  <a:pt x="943914" y="37833"/>
                </a:lnTo>
                <a:lnTo>
                  <a:pt x="944270" y="75933"/>
                </a:lnTo>
                <a:lnTo>
                  <a:pt x="915686" y="76197"/>
                </a:lnTo>
                <a:close/>
              </a:path>
              <a:path w="1029970" h="114300">
                <a:moveTo>
                  <a:pt x="355" y="84670"/>
                </a:moveTo>
                <a:lnTo>
                  <a:pt x="0" y="46570"/>
                </a:lnTo>
                <a:lnTo>
                  <a:pt x="915335" y="38097"/>
                </a:lnTo>
                <a:lnTo>
                  <a:pt x="915686" y="76197"/>
                </a:lnTo>
                <a:lnTo>
                  <a:pt x="355" y="84670"/>
                </a:lnTo>
                <a:close/>
              </a:path>
            </a:pathLst>
          </a:custGeom>
          <a:solidFill>
            <a:srgbClr val="23A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207876" y="2464104"/>
            <a:ext cx="2774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solidFill>
                  <a:srgbClr val="23AFFF"/>
                </a:solidFill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solidFill>
                  <a:srgbClr val="23AFFF"/>
                </a:solidFill>
                <a:latin typeface="Times New Roman"/>
                <a:cs typeface="Times New Roman"/>
              </a:rPr>
              <a:t>1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95107" y="3021380"/>
            <a:ext cx="1029969" cy="114300"/>
          </a:xfrm>
          <a:custGeom>
            <a:avLst/>
            <a:gdLst/>
            <a:ahLst/>
            <a:cxnLst/>
            <a:rect l="l" t="t" r="r" b="b"/>
            <a:pathLst>
              <a:path w="1029970" h="114300">
                <a:moveTo>
                  <a:pt x="916038" y="114287"/>
                </a:moveTo>
                <a:lnTo>
                  <a:pt x="915686" y="76185"/>
                </a:lnTo>
                <a:lnTo>
                  <a:pt x="944257" y="75920"/>
                </a:lnTo>
                <a:lnTo>
                  <a:pt x="943902" y="37833"/>
                </a:lnTo>
                <a:lnTo>
                  <a:pt x="915333" y="37833"/>
                </a:lnTo>
                <a:lnTo>
                  <a:pt x="914984" y="0"/>
                </a:lnTo>
                <a:lnTo>
                  <a:pt x="992441" y="37833"/>
                </a:lnTo>
                <a:lnTo>
                  <a:pt x="943902" y="37833"/>
                </a:lnTo>
                <a:lnTo>
                  <a:pt x="992982" y="38097"/>
                </a:lnTo>
                <a:lnTo>
                  <a:pt x="1029804" y="56083"/>
                </a:lnTo>
                <a:lnTo>
                  <a:pt x="916038" y="114287"/>
                </a:lnTo>
                <a:close/>
              </a:path>
              <a:path w="1029970" h="114300">
                <a:moveTo>
                  <a:pt x="915686" y="76185"/>
                </a:moveTo>
                <a:lnTo>
                  <a:pt x="915335" y="38097"/>
                </a:lnTo>
                <a:lnTo>
                  <a:pt x="943902" y="37833"/>
                </a:lnTo>
                <a:lnTo>
                  <a:pt x="944257" y="75920"/>
                </a:lnTo>
                <a:lnTo>
                  <a:pt x="915686" y="76185"/>
                </a:lnTo>
                <a:close/>
              </a:path>
              <a:path w="1029970" h="114300">
                <a:moveTo>
                  <a:pt x="355" y="84670"/>
                </a:moveTo>
                <a:lnTo>
                  <a:pt x="0" y="46570"/>
                </a:lnTo>
                <a:lnTo>
                  <a:pt x="915335" y="38097"/>
                </a:lnTo>
                <a:lnTo>
                  <a:pt x="915686" y="76185"/>
                </a:lnTo>
                <a:lnTo>
                  <a:pt x="355" y="84670"/>
                </a:lnTo>
                <a:close/>
              </a:path>
            </a:pathLst>
          </a:custGeom>
          <a:solidFill>
            <a:srgbClr val="23A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22494" y="4454207"/>
            <a:ext cx="732459" cy="731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33116" y="4451477"/>
            <a:ext cx="720725" cy="720090"/>
          </a:xfrm>
          <a:custGeom>
            <a:avLst/>
            <a:gdLst/>
            <a:ahLst/>
            <a:cxnLst/>
            <a:rect l="l" t="t" r="r" b="b"/>
            <a:pathLst>
              <a:path w="720725" h="720089">
                <a:moveTo>
                  <a:pt x="360210" y="720001"/>
                </a:moveTo>
                <a:lnTo>
                  <a:pt x="311361" y="716714"/>
                </a:lnTo>
                <a:lnTo>
                  <a:pt x="264508" y="707140"/>
                </a:lnTo>
                <a:lnTo>
                  <a:pt x="220081" y="691707"/>
                </a:lnTo>
                <a:lnTo>
                  <a:pt x="178506" y="670843"/>
                </a:lnTo>
                <a:lnTo>
                  <a:pt x="140213" y="644975"/>
                </a:lnTo>
                <a:lnTo>
                  <a:pt x="105629" y="614533"/>
                </a:lnTo>
                <a:lnTo>
                  <a:pt x="75182" y="579945"/>
                </a:lnTo>
                <a:lnTo>
                  <a:pt x="49301" y="541638"/>
                </a:lnTo>
                <a:lnTo>
                  <a:pt x="28415" y="500041"/>
                </a:lnTo>
                <a:lnTo>
                  <a:pt x="12950" y="455582"/>
                </a:lnTo>
                <a:lnTo>
                  <a:pt x="3335" y="408689"/>
                </a:lnTo>
                <a:lnTo>
                  <a:pt x="0" y="359790"/>
                </a:lnTo>
                <a:lnTo>
                  <a:pt x="3335" y="310988"/>
                </a:lnTo>
                <a:lnTo>
                  <a:pt x="12950" y="264176"/>
                </a:lnTo>
                <a:lnTo>
                  <a:pt x="28415" y="219782"/>
                </a:lnTo>
                <a:lnTo>
                  <a:pt x="49301" y="178238"/>
                </a:lnTo>
                <a:lnTo>
                  <a:pt x="75182" y="139972"/>
                </a:lnTo>
                <a:lnTo>
                  <a:pt x="105629" y="105414"/>
                </a:lnTo>
                <a:lnTo>
                  <a:pt x="140213" y="74994"/>
                </a:lnTo>
                <a:lnTo>
                  <a:pt x="178506" y="49142"/>
                </a:lnTo>
                <a:lnTo>
                  <a:pt x="220081" y="28287"/>
                </a:lnTo>
                <a:lnTo>
                  <a:pt x="264508" y="12858"/>
                </a:lnTo>
                <a:lnTo>
                  <a:pt x="311361" y="3286"/>
                </a:lnTo>
                <a:lnTo>
                  <a:pt x="360210" y="0"/>
                </a:lnTo>
                <a:lnTo>
                  <a:pt x="409061" y="3286"/>
                </a:lnTo>
                <a:lnTo>
                  <a:pt x="455915" y="12859"/>
                </a:lnTo>
                <a:lnTo>
                  <a:pt x="500343" y="28290"/>
                </a:lnTo>
                <a:lnTo>
                  <a:pt x="541914" y="49149"/>
                </a:lnTo>
                <a:lnTo>
                  <a:pt x="580201" y="75009"/>
                </a:lnTo>
                <a:lnTo>
                  <a:pt x="614775" y="105440"/>
                </a:lnTo>
                <a:lnTo>
                  <a:pt x="645206" y="140012"/>
                </a:lnTo>
                <a:lnTo>
                  <a:pt x="671066" y="178298"/>
                </a:lnTo>
                <a:lnTo>
                  <a:pt x="691926" y="219868"/>
                </a:lnTo>
                <a:lnTo>
                  <a:pt x="707357" y="264293"/>
                </a:lnTo>
                <a:lnTo>
                  <a:pt x="716930" y="311145"/>
                </a:lnTo>
                <a:lnTo>
                  <a:pt x="720217" y="359994"/>
                </a:lnTo>
                <a:lnTo>
                  <a:pt x="716930" y="408846"/>
                </a:lnTo>
                <a:lnTo>
                  <a:pt x="707357" y="455699"/>
                </a:lnTo>
                <a:lnTo>
                  <a:pt x="691926" y="500127"/>
                </a:lnTo>
                <a:lnTo>
                  <a:pt x="671066" y="541698"/>
                </a:lnTo>
                <a:lnTo>
                  <a:pt x="645206" y="579985"/>
                </a:lnTo>
                <a:lnTo>
                  <a:pt x="614775" y="614559"/>
                </a:lnTo>
                <a:lnTo>
                  <a:pt x="580201" y="644990"/>
                </a:lnTo>
                <a:lnTo>
                  <a:pt x="541914" y="670850"/>
                </a:lnTo>
                <a:lnTo>
                  <a:pt x="500343" y="691710"/>
                </a:lnTo>
                <a:lnTo>
                  <a:pt x="455915" y="707141"/>
                </a:lnTo>
                <a:lnTo>
                  <a:pt x="409061" y="716714"/>
                </a:lnTo>
                <a:lnTo>
                  <a:pt x="360210" y="72000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17937" y="4443095"/>
            <a:ext cx="935990" cy="183515"/>
          </a:xfrm>
          <a:custGeom>
            <a:avLst/>
            <a:gdLst/>
            <a:ahLst/>
            <a:cxnLst/>
            <a:rect l="l" t="t" r="r" b="b"/>
            <a:pathLst>
              <a:path w="935989" h="183514">
                <a:moveTo>
                  <a:pt x="876306" y="103124"/>
                </a:moveTo>
                <a:lnTo>
                  <a:pt x="799592" y="103124"/>
                </a:lnTo>
                <a:lnTo>
                  <a:pt x="799592" y="0"/>
                </a:lnTo>
                <a:lnTo>
                  <a:pt x="876306" y="103124"/>
                </a:lnTo>
                <a:close/>
              </a:path>
              <a:path w="935989" h="183514">
                <a:moveTo>
                  <a:pt x="935977" y="183337"/>
                </a:moveTo>
                <a:lnTo>
                  <a:pt x="0" y="183337"/>
                </a:lnTo>
                <a:lnTo>
                  <a:pt x="0" y="102577"/>
                </a:lnTo>
                <a:lnTo>
                  <a:pt x="876306" y="103124"/>
                </a:lnTo>
                <a:lnTo>
                  <a:pt x="935977" y="183337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17950" y="4996256"/>
            <a:ext cx="935990" cy="173355"/>
          </a:xfrm>
          <a:custGeom>
            <a:avLst/>
            <a:gdLst/>
            <a:ahLst/>
            <a:cxnLst/>
            <a:rect l="l" t="t" r="r" b="b"/>
            <a:pathLst>
              <a:path w="935989" h="173354">
                <a:moveTo>
                  <a:pt x="136385" y="173266"/>
                </a:moveTo>
                <a:lnTo>
                  <a:pt x="0" y="0"/>
                </a:lnTo>
                <a:lnTo>
                  <a:pt x="935964" y="0"/>
                </a:lnTo>
                <a:lnTo>
                  <a:pt x="935964" y="75806"/>
                </a:lnTo>
                <a:lnTo>
                  <a:pt x="136385" y="75806"/>
                </a:lnTo>
                <a:lnTo>
                  <a:pt x="136385" y="173266"/>
                </a:lnTo>
                <a:close/>
              </a:path>
              <a:path w="935989" h="173354">
                <a:moveTo>
                  <a:pt x="935964" y="76326"/>
                </a:moveTo>
                <a:lnTo>
                  <a:pt x="136385" y="75806"/>
                </a:lnTo>
                <a:lnTo>
                  <a:pt x="935964" y="75806"/>
                </a:lnTo>
                <a:lnTo>
                  <a:pt x="935964" y="76326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880969" y="4582312"/>
            <a:ext cx="26333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2040" algn="l"/>
                <a:tab pos="2009775" algn="l"/>
              </a:tabLst>
            </a:pPr>
            <a:r>
              <a:rPr dirty="0" sz="2400" b="1">
                <a:solidFill>
                  <a:srgbClr val="FFFFFF"/>
                </a:solidFill>
                <a:latin typeface="华文楷体"/>
                <a:cs typeface="华文楷体"/>
              </a:rPr>
              <a:t>鸡</a:t>
            </a: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蛋</a:t>
            </a:r>
            <a:r>
              <a:rPr dirty="0" sz="2400" b="1">
                <a:solidFill>
                  <a:srgbClr val="FFFFFF"/>
                </a:solidFill>
                <a:latin typeface="华文楷体"/>
                <a:cs typeface="华文楷体"/>
              </a:rPr>
              <a:t>	</a:t>
            </a:r>
            <a:r>
              <a:rPr dirty="0" baseline="1157" sz="3600" spc="-7" b="1">
                <a:latin typeface="华文楷体"/>
                <a:cs typeface="华文楷体"/>
              </a:rPr>
              <a:t>力</a:t>
            </a:r>
            <a:r>
              <a:rPr dirty="0" baseline="1157" sz="3600" b="1">
                <a:latin typeface="华文楷体"/>
                <a:cs typeface="华文楷体"/>
              </a:rPr>
              <a:t>	</a:t>
            </a:r>
            <a:r>
              <a:rPr dirty="0" baseline="1157" sz="3600" b="1">
                <a:solidFill>
                  <a:srgbClr val="FFFFFF"/>
                </a:solidFill>
                <a:latin typeface="华文楷体"/>
                <a:cs typeface="华文楷体"/>
              </a:rPr>
              <a:t>石</a:t>
            </a:r>
            <a:r>
              <a:rPr dirty="0" baseline="1157" sz="3600" spc="-7" b="1">
                <a:solidFill>
                  <a:srgbClr val="FFFFFF"/>
                </a:solidFill>
                <a:latin typeface="华文楷体"/>
                <a:cs typeface="华文楷体"/>
              </a:rPr>
              <a:t>头</a:t>
            </a:r>
            <a:endParaRPr baseline="1157" sz="3600">
              <a:latin typeface="华文楷体"/>
              <a:cs typeface="华文楷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703602" y="4425150"/>
            <a:ext cx="732459" cy="731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842759" y="4448657"/>
            <a:ext cx="720725" cy="720090"/>
          </a:xfrm>
          <a:custGeom>
            <a:avLst/>
            <a:gdLst/>
            <a:ahLst/>
            <a:cxnLst/>
            <a:rect l="l" t="t" r="r" b="b"/>
            <a:pathLst>
              <a:path w="720725" h="720089">
                <a:moveTo>
                  <a:pt x="360273" y="720001"/>
                </a:moveTo>
                <a:lnTo>
                  <a:pt x="311424" y="716714"/>
                </a:lnTo>
                <a:lnTo>
                  <a:pt x="264571" y="707139"/>
                </a:lnTo>
                <a:lnTo>
                  <a:pt x="220143" y="691703"/>
                </a:lnTo>
                <a:lnTo>
                  <a:pt x="178567" y="670834"/>
                </a:lnTo>
                <a:lnTo>
                  <a:pt x="140272" y="644959"/>
                </a:lnTo>
                <a:lnTo>
                  <a:pt x="105684" y="614505"/>
                </a:lnTo>
                <a:lnTo>
                  <a:pt x="75233" y="579900"/>
                </a:lnTo>
                <a:lnTo>
                  <a:pt x="49346" y="541570"/>
                </a:lnTo>
                <a:lnTo>
                  <a:pt x="28451" y="499945"/>
                </a:lnTo>
                <a:lnTo>
                  <a:pt x="12977" y="455450"/>
                </a:lnTo>
                <a:lnTo>
                  <a:pt x="3350" y="408513"/>
                </a:lnTo>
                <a:lnTo>
                  <a:pt x="0" y="359562"/>
                </a:lnTo>
                <a:lnTo>
                  <a:pt x="3350" y="310812"/>
                </a:lnTo>
                <a:lnTo>
                  <a:pt x="12977" y="264043"/>
                </a:lnTo>
                <a:lnTo>
                  <a:pt x="28451" y="219686"/>
                </a:lnTo>
                <a:lnTo>
                  <a:pt x="49346" y="178170"/>
                </a:lnTo>
                <a:lnTo>
                  <a:pt x="75233" y="139927"/>
                </a:lnTo>
                <a:lnTo>
                  <a:pt x="105684" y="105386"/>
                </a:lnTo>
                <a:lnTo>
                  <a:pt x="140272" y="74978"/>
                </a:lnTo>
                <a:lnTo>
                  <a:pt x="178567" y="49133"/>
                </a:lnTo>
                <a:lnTo>
                  <a:pt x="220143" y="28283"/>
                </a:lnTo>
                <a:lnTo>
                  <a:pt x="264571" y="12857"/>
                </a:lnTo>
                <a:lnTo>
                  <a:pt x="311424" y="3286"/>
                </a:lnTo>
                <a:lnTo>
                  <a:pt x="360273" y="0"/>
                </a:lnTo>
                <a:lnTo>
                  <a:pt x="409122" y="3286"/>
                </a:lnTo>
                <a:lnTo>
                  <a:pt x="455974" y="12859"/>
                </a:lnTo>
                <a:lnTo>
                  <a:pt x="500401" y="28290"/>
                </a:lnTo>
                <a:lnTo>
                  <a:pt x="541972" y="49150"/>
                </a:lnTo>
                <a:lnTo>
                  <a:pt x="580259" y="75010"/>
                </a:lnTo>
                <a:lnTo>
                  <a:pt x="614833" y="105441"/>
                </a:lnTo>
                <a:lnTo>
                  <a:pt x="645266" y="140015"/>
                </a:lnTo>
                <a:lnTo>
                  <a:pt x="671127" y="178302"/>
                </a:lnTo>
                <a:lnTo>
                  <a:pt x="691988" y="219873"/>
                </a:lnTo>
                <a:lnTo>
                  <a:pt x="707420" y="264301"/>
                </a:lnTo>
                <a:lnTo>
                  <a:pt x="716993" y="311155"/>
                </a:lnTo>
                <a:lnTo>
                  <a:pt x="720280" y="360006"/>
                </a:lnTo>
                <a:lnTo>
                  <a:pt x="716993" y="408855"/>
                </a:lnTo>
                <a:lnTo>
                  <a:pt x="707420" y="455707"/>
                </a:lnTo>
                <a:lnTo>
                  <a:pt x="691988" y="500132"/>
                </a:lnTo>
                <a:lnTo>
                  <a:pt x="671127" y="541702"/>
                </a:lnTo>
                <a:lnTo>
                  <a:pt x="645266" y="579988"/>
                </a:lnTo>
                <a:lnTo>
                  <a:pt x="614833" y="614560"/>
                </a:lnTo>
                <a:lnTo>
                  <a:pt x="580259" y="644991"/>
                </a:lnTo>
                <a:lnTo>
                  <a:pt x="541972" y="670851"/>
                </a:lnTo>
                <a:lnTo>
                  <a:pt x="500401" y="691710"/>
                </a:lnTo>
                <a:lnTo>
                  <a:pt x="455974" y="707141"/>
                </a:lnTo>
                <a:lnTo>
                  <a:pt x="409122" y="716714"/>
                </a:lnTo>
                <a:lnTo>
                  <a:pt x="360273" y="72000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043051" y="4579594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人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656207" y="4450219"/>
            <a:ext cx="935990" cy="170815"/>
          </a:xfrm>
          <a:custGeom>
            <a:avLst/>
            <a:gdLst/>
            <a:ahLst/>
            <a:cxnLst/>
            <a:rect l="l" t="t" r="r" b="b"/>
            <a:pathLst>
              <a:path w="935990" h="170814">
                <a:moveTo>
                  <a:pt x="876300" y="96024"/>
                </a:moveTo>
                <a:lnTo>
                  <a:pt x="799579" y="96024"/>
                </a:lnTo>
                <a:lnTo>
                  <a:pt x="799579" y="0"/>
                </a:lnTo>
                <a:lnTo>
                  <a:pt x="876300" y="96024"/>
                </a:lnTo>
                <a:close/>
              </a:path>
              <a:path w="935990" h="170814">
                <a:moveTo>
                  <a:pt x="935964" y="170700"/>
                </a:moveTo>
                <a:lnTo>
                  <a:pt x="0" y="170700"/>
                </a:lnTo>
                <a:lnTo>
                  <a:pt x="0" y="95516"/>
                </a:lnTo>
                <a:lnTo>
                  <a:pt x="876300" y="96024"/>
                </a:lnTo>
                <a:lnTo>
                  <a:pt x="935964" y="1707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656207" y="4965281"/>
            <a:ext cx="935990" cy="161925"/>
          </a:xfrm>
          <a:custGeom>
            <a:avLst/>
            <a:gdLst/>
            <a:ahLst/>
            <a:cxnLst/>
            <a:rect l="l" t="t" r="r" b="b"/>
            <a:pathLst>
              <a:path w="935990" h="161925">
                <a:moveTo>
                  <a:pt x="136385" y="161328"/>
                </a:moveTo>
                <a:lnTo>
                  <a:pt x="0" y="0"/>
                </a:lnTo>
                <a:lnTo>
                  <a:pt x="935964" y="0"/>
                </a:lnTo>
                <a:lnTo>
                  <a:pt x="935964" y="70586"/>
                </a:lnTo>
                <a:lnTo>
                  <a:pt x="136385" y="70586"/>
                </a:lnTo>
                <a:lnTo>
                  <a:pt x="136385" y="161328"/>
                </a:lnTo>
                <a:close/>
              </a:path>
              <a:path w="935990" h="161925">
                <a:moveTo>
                  <a:pt x="935964" y="71069"/>
                </a:moveTo>
                <a:lnTo>
                  <a:pt x="136385" y="70586"/>
                </a:lnTo>
                <a:lnTo>
                  <a:pt x="935964" y="70586"/>
                </a:lnTo>
                <a:lnTo>
                  <a:pt x="935964" y="7106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979105" y="4601451"/>
            <a:ext cx="14389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5340" algn="l"/>
              </a:tabLst>
            </a:pPr>
            <a:r>
              <a:rPr dirty="0" sz="2400" spc="-5" b="1">
                <a:latin typeface="华文楷体"/>
                <a:cs typeface="华文楷体"/>
              </a:rPr>
              <a:t>力</a:t>
            </a:r>
            <a:r>
              <a:rPr dirty="0" sz="2400" spc="-5" b="1">
                <a:latin typeface="华文楷体"/>
                <a:cs typeface="华文楷体"/>
              </a:rPr>
              <a:t>	</a:t>
            </a:r>
            <a:r>
              <a:rPr dirty="0" sz="2400" b="1">
                <a:solidFill>
                  <a:srgbClr val="FFFFFF"/>
                </a:solidFill>
                <a:latin typeface="华文楷体"/>
                <a:cs typeface="华文楷体"/>
              </a:rPr>
              <a:t>桌</a:t>
            </a: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子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687701" y="2536672"/>
            <a:ext cx="2774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12009" y="2647657"/>
            <a:ext cx="2774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solidFill>
                  <a:srgbClr val="23AFFF"/>
                </a:solidFill>
                <a:latin typeface="Times New Roman"/>
                <a:cs typeface="Times New Roman"/>
              </a:rPr>
              <a:t>F</a:t>
            </a:r>
            <a:r>
              <a:rPr dirty="0" baseline="-17094" sz="1950" spc="-15" b="1">
                <a:solidFill>
                  <a:srgbClr val="23AFFF"/>
                </a:solidFill>
                <a:latin typeface="宋体"/>
                <a:cs typeface="宋体"/>
              </a:rPr>
              <a:t>1</a:t>
            </a:r>
            <a:endParaRPr baseline="-17094" sz="19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3135" y="4236720"/>
            <a:ext cx="2880360" cy="1431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68751" y="1985772"/>
            <a:ext cx="5718048" cy="1812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75476" y="3761232"/>
            <a:ext cx="1645920" cy="1799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38831" y="3230003"/>
            <a:ext cx="900430" cy="142875"/>
          </a:xfrm>
          <a:custGeom>
            <a:avLst/>
            <a:gdLst/>
            <a:ahLst/>
            <a:cxnLst/>
            <a:rect l="l" t="t" r="r" b="b"/>
            <a:pathLst>
              <a:path w="900429" h="142875">
                <a:moveTo>
                  <a:pt x="142875" y="142875"/>
                </a:moveTo>
                <a:lnTo>
                  <a:pt x="0" y="71437"/>
                </a:lnTo>
                <a:lnTo>
                  <a:pt x="142875" y="0"/>
                </a:lnTo>
                <a:lnTo>
                  <a:pt x="142875" y="47625"/>
                </a:lnTo>
                <a:lnTo>
                  <a:pt x="107162" y="47625"/>
                </a:lnTo>
                <a:lnTo>
                  <a:pt x="107162" y="95250"/>
                </a:lnTo>
                <a:lnTo>
                  <a:pt x="142875" y="95250"/>
                </a:lnTo>
                <a:lnTo>
                  <a:pt x="142875" y="142875"/>
                </a:lnTo>
                <a:close/>
              </a:path>
              <a:path w="900429" h="142875">
                <a:moveTo>
                  <a:pt x="142875" y="95250"/>
                </a:moveTo>
                <a:lnTo>
                  <a:pt x="107162" y="95250"/>
                </a:lnTo>
                <a:lnTo>
                  <a:pt x="107162" y="47625"/>
                </a:lnTo>
                <a:lnTo>
                  <a:pt x="142875" y="47625"/>
                </a:lnTo>
                <a:lnTo>
                  <a:pt x="142875" y="95250"/>
                </a:lnTo>
                <a:close/>
              </a:path>
              <a:path w="900429" h="142875">
                <a:moveTo>
                  <a:pt x="899998" y="95250"/>
                </a:moveTo>
                <a:lnTo>
                  <a:pt x="142875" y="95250"/>
                </a:lnTo>
                <a:lnTo>
                  <a:pt x="142875" y="47625"/>
                </a:lnTo>
                <a:lnTo>
                  <a:pt x="899998" y="47625"/>
                </a:lnTo>
                <a:lnTo>
                  <a:pt x="899998" y="95250"/>
                </a:lnTo>
                <a:close/>
              </a:path>
            </a:pathLst>
          </a:custGeom>
          <a:solidFill>
            <a:srgbClr val="23A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797644" y="5176672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00AFEF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00AFEF"/>
                </a:solidFill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30485" y="3249193"/>
            <a:ext cx="900430" cy="142875"/>
          </a:xfrm>
          <a:custGeom>
            <a:avLst/>
            <a:gdLst/>
            <a:ahLst/>
            <a:cxnLst/>
            <a:rect l="l" t="t" r="r" b="b"/>
            <a:pathLst>
              <a:path w="900429" h="142875">
                <a:moveTo>
                  <a:pt x="757123" y="142875"/>
                </a:moveTo>
                <a:lnTo>
                  <a:pt x="757123" y="0"/>
                </a:lnTo>
                <a:lnTo>
                  <a:pt x="852373" y="47625"/>
                </a:lnTo>
                <a:lnTo>
                  <a:pt x="792848" y="47625"/>
                </a:lnTo>
                <a:lnTo>
                  <a:pt x="792848" y="95250"/>
                </a:lnTo>
                <a:lnTo>
                  <a:pt x="852373" y="95250"/>
                </a:lnTo>
                <a:lnTo>
                  <a:pt x="757123" y="142875"/>
                </a:lnTo>
                <a:close/>
              </a:path>
              <a:path w="900429" h="142875">
                <a:moveTo>
                  <a:pt x="757123" y="95250"/>
                </a:moveTo>
                <a:lnTo>
                  <a:pt x="0" y="95250"/>
                </a:lnTo>
                <a:lnTo>
                  <a:pt x="0" y="47625"/>
                </a:lnTo>
                <a:lnTo>
                  <a:pt x="757123" y="47625"/>
                </a:lnTo>
                <a:lnTo>
                  <a:pt x="757123" y="95250"/>
                </a:lnTo>
                <a:close/>
              </a:path>
              <a:path w="900429" h="142875">
                <a:moveTo>
                  <a:pt x="852373" y="95250"/>
                </a:moveTo>
                <a:lnTo>
                  <a:pt x="792848" y="95250"/>
                </a:lnTo>
                <a:lnTo>
                  <a:pt x="792848" y="47625"/>
                </a:lnTo>
                <a:lnTo>
                  <a:pt x="852373" y="47625"/>
                </a:lnTo>
                <a:lnTo>
                  <a:pt x="899998" y="71437"/>
                </a:lnTo>
                <a:lnTo>
                  <a:pt x="852373" y="952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930472" y="3390671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27087" y="3856761"/>
            <a:ext cx="142875" cy="720090"/>
          </a:xfrm>
          <a:custGeom>
            <a:avLst/>
            <a:gdLst/>
            <a:ahLst/>
            <a:cxnLst/>
            <a:rect l="l" t="t" r="r" b="b"/>
            <a:pathLst>
              <a:path w="142875" h="720089">
                <a:moveTo>
                  <a:pt x="47625" y="142875"/>
                </a:moveTo>
                <a:lnTo>
                  <a:pt x="0" y="142875"/>
                </a:lnTo>
                <a:lnTo>
                  <a:pt x="71437" y="0"/>
                </a:lnTo>
                <a:lnTo>
                  <a:pt x="125012" y="107149"/>
                </a:lnTo>
                <a:lnTo>
                  <a:pt x="47625" y="107149"/>
                </a:lnTo>
                <a:lnTo>
                  <a:pt x="47625" y="142875"/>
                </a:lnTo>
                <a:close/>
              </a:path>
              <a:path w="142875" h="720089">
                <a:moveTo>
                  <a:pt x="95250" y="720001"/>
                </a:moveTo>
                <a:lnTo>
                  <a:pt x="47625" y="720001"/>
                </a:lnTo>
                <a:lnTo>
                  <a:pt x="47625" y="107149"/>
                </a:lnTo>
                <a:lnTo>
                  <a:pt x="95250" y="107149"/>
                </a:lnTo>
                <a:lnTo>
                  <a:pt x="95250" y="720001"/>
                </a:lnTo>
                <a:close/>
              </a:path>
              <a:path w="142875" h="720089">
                <a:moveTo>
                  <a:pt x="142875" y="142875"/>
                </a:moveTo>
                <a:lnTo>
                  <a:pt x="95250" y="142875"/>
                </a:lnTo>
                <a:lnTo>
                  <a:pt x="95250" y="107149"/>
                </a:lnTo>
                <a:lnTo>
                  <a:pt x="125012" y="107149"/>
                </a:lnTo>
                <a:lnTo>
                  <a:pt x="142875" y="1428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12444" y="3121875"/>
            <a:ext cx="142875" cy="648335"/>
          </a:xfrm>
          <a:custGeom>
            <a:avLst/>
            <a:gdLst/>
            <a:ahLst/>
            <a:cxnLst/>
            <a:rect l="l" t="t" r="r" b="b"/>
            <a:pathLst>
              <a:path w="142875" h="648335">
                <a:moveTo>
                  <a:pt x="47625" y="142815"/>
                </a:moveTo>
                <a:lnTo>
                  <a:pt x="0" y="142697"/>
                </a:lnTo>
                <a:lnTo>
                  <a:pt x="71793" y="0"/>
                </a:lnTo>
                <a:lnTo>
                  <a:pt x="125009" y="107099"/>
                </a:lnTo>
                <a:lnTo>
                  <a:pt x="47713" y="107099"/>
                </a:lnTo>
                <a:lnTo>
                  <a:pt x="47625" y="142815"/>
                </a:lnTo>
                <a:close/>
              </a:path>
              <a:path w="142875" h="648335">
                <a:moveTo>
                  <a:pt x="95250" y="142934"/>
                </a:moveTo>
                <a:lnTo>
                  <a:pt x="47625" y="142815"/>
                </a:lnTo>
                <a:lnTo>
                  <a:pt x="47713" y="107099"/>
                </a:lnTo>
                <a:lnTo>
                  <a:pt x="95338" y="107213"/>
                </a:lnTo>
                <a:lnTo>
                  <a:pt x="95250" y="142934"/>
                </a:lnTo>
                <a:close/>
              </a:path>
              <a:path w="142875" h="648335">
                <a:moveTo>
                  <a:pt x="142875" y="143052"/>
                </a:moveTo>
                <a:lnTo>
                  <a:pt x="95250" y="142934"/>
                </a:lnTo>
                <a:lnTo>
                  <a:pt x="95338" y="107213"/>
                </a:lnTo>
                <a:lnTo>
                  <a:pt x="47713" y="107099"/>
                </a:lnTo>
                <a:lnTo>
                  <a:pt x="125009" y="107099"/>
                </a:lnTo>
                <a:lnTo>
                  <a:pt x="142875" y="143052"/>
                </a:lnTo>
                <a:close/>
              </a:path>
              <a:path w="142875" h="648335">
                <a:moveTo>
                  <a:pt x="94005" y="648055"/>
                </a:moveTo>
                <a:lnTo>
                  <a:pt x="46380" y="647941"/>
                </a:lnTo>
                <a:lnTo>
                  <a:pt x="47625" y="142815"/>
                </a:lnTo>
                <a:lnTo>
                  <a:pt x="95250" y="142934"/>
                </a:lnTo>
                <a:lnTo>
                  <a:pt x="94005" y="648055"/>
                </a:lnTo>
                <a:close/>
              </a:path>
            </a:pathLst>
          </a:custGeom>
          <a:solidFill>
            <a:srgbClr val="23A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20394" y="5161597"/>
            <a:ext cx="142875" cy="720090"/>
          </a:xfrm>
          <a:custGeom>
            <a:avLst/>
            <a:gdLst/>
            <a:ahLst/>
            <a:cxnLst/>
            <a:rect l="l" t="t" r="r" b="b"/>
            <a:pathLst>
              <a:path w="142875" h="720089">
                <a:moveTo>
                  <a:pt x="95250" y="612838"/>
                </a:moveTo>
                <a:lnTo>
                  <a:pt x="47625" y="612838"/>
                </a:lnTo>
                <a:lnTo>
                  <a:pt x="47625" y="0"/>
                </a:lnTo>
                <a:lnTo>
                  <a:pt x="95250" y="0"/>
                </a:lnTo>
                <a:lnTo>
                  <a:pt x="95250" y="612838"/>
                </a:lnTo>
                <a:close/>
              </a:path>
              <a:path w="142875" h="720089">
                <a:moveTo>
                  <a:pt x="71437" y="720001"/>
                </a:moveTo>
                <a:lnTo>
                  <a:pt x="0" y="577126"/>
                </a:lnTo>
                <a:lnTo>
                  <a:pt x="47625" y="577126"/>
                </a:lnTo>
                <a:lnTo>
                  <a:pt x="47625" y="612838"/>
                </a:lnTo>
                <a:lnTo>
                  <a:pt x="125018" y="612838"/>
                </a:lnTo>
                <a:lnTo>
                  <a:pt x="71437" y="720001"/>
                </a:lnTo>
                <a:close/>
              </a:path>
              <a:path w="142875" h="720089">
                <a:moveTo>
                  <a:pt x="125018" y="612838"/>
                </a:moveTo>
                <a:lnTo>
                  <a:pt x="95250" y="612838"/>
                </a:lnTo>
                <a:lnTo>
                  <a:pt x="95250" y="577126"/>
                </a:lnTo>
                <a:lnTo>
                  <a:pt x="142875" y="577126"/>
                </a:lnTo>
                <a:lnTo>
                  <a:pt x="125018" y="612838"/>
                </a:lnTo>
                <a:close/>
              </a:path>
            </a:pathLst>
          </a:custGeom>
          <a:solidFill>
            <a:srgbClr val="23A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492669" y="5414213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23AFFF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00AFEF"/>
                </a:solidFill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11847" y="2383624"/>
            <a:ext cx="142875" cy="648335"/>
          </a:xfrm>
          <a:custGeom>
            <a:avLst/>
            <a:gdLst/>
            <a:ahLst/>
            <a:cxnLst/>
            <a:rect l="l" t="t" r="r" b="b"/>
            <a:pathLst>
              <a:path w="142875" h="648335">
                <a:moveTo>
                  <a:pt x="95250" y="540842"/>
                </a:moveTo>
                <a:lnTo>
                  <a:pt x="47625" y="540842"/>
                </a:lnTo>
                <a:lnTo>
                  <a:pt x="47625" y="0"/>
                </a:lnTo>
                <a:lnTo>
                  <a:pt x="95250" y="0"/>
                </a:lnTo>
                <a:lnTo>
                  <a:pt x="95250" y="540842"/>
                </a:lnTo>
                <a:close/>
              </a:path>
              <a:path w="142875" h="648335">
                <a:moveTo>
                  <a:pt x="71437" y="647992"/>
                </a:moveTo>
                <a:lnTo>
                  <a:pt x="0" y="505117"/>
                </a:lnTo>
                <a:lnTo>
                  <a:pt x="47625" y="505117"/>
                </a:lnTo>
                <a:lnTo>
                  <a:pt x="47625" y="540842"/>
                </a:lnTo>
                <a:lnTo>
                  <a:pt x="125012" y="540842"/>
                </a:lnTo>
                <a:lnTo>
                  <a:pt x="71437" y="647992"/>
                </a:lnTo>
                <a:close/>
              </a:path>
              <a:path w="142875" h="648335">
                <a:moveTo>
                  <a:pt x="125012" y="540842"/>
                </a:moveTo>
                <a:lnTo>
                  <a:pt x="95250" y="540842"/>
                </a:lnTo>
                <a:lnTo>
                  <a:pt x="95250" y="505117"/>
                </a:lnTo>
                <a:lnTo>
                  <a:pt x="142875" y="505117"/>
                </a:lnTo>
                <a:lnTo>
                  <a:pt x="125012" y="54084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291120" y="2712478"/>
            <a:ext cx="568960" cy="1274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340" marR="205104" indent="-41275">
              <a:lnSpc>
                <a:spcPct val="1204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G  </a:t>
            </a:r>
            <a:r>
              <a:rPr dirty="0" sz="2400" spc="-5" b="1" i="1">
                <a:solidFill>
                  <a:srgbClr val="00AFEF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00AFEF"/>
                </a:solidFill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  <a:p>
            <a:pPr marL="253365">
              <a:lnSpc>
                <a:spcPct val="100000"/>
              </a:lnSpc>
              <a:spcBef>
                <a:spcPts val="15"/>
              </a:spcBef>
            </a:pP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76448" y="5613501"/>
            <a:ext cx="900430" cy="142875"/>
          </a:xfrm>
          <a:custGeom>
            <a:avLst/>
            <a:gdLst/>
            <a:ahLst/>
            <a:cxnLst/>
            <a:rect l="l" t="t" r="r" b="b"/>
            <a:pathLst>
              <a:path w="900429" h="142875">
                <a:moveTo>
                  <a:pt x="142875" y="142875"/>
                </a:moveTo>
                <a:lnTo>
                  <a:pt x="0" y="71437"/>
                </a:lnTo>
                <a:lnTo>
                  <a:pt x="142875" y="0"/>
                </a:lnTo>
                <a:lnTo>
                  <a:pt x="142875" y="47625"/>
                </a:lnTo>
                <a:lnTo>
                  <a:pt x="107149" y="47625"/>
                </a:lnTo>
                <a:lnTo>
                  <a:pt x="107149" y="95250"/>
                </a:lnTo>
                <a:lnTo>
                  <a:pt x="142875" y="95250"/>
                </a:lnTo>
                <a:lnTo>
                  <a:pt x="142875" y="142875"/>
                </a:lnTo>
                <a:close/>
              </a:path>
              <a:path w="900429" h="142875">
                <a:moveTo>
                  <a:pt x="142875" y="95250"/>
                </a:moveTo>
                <a:lnTo>
                  <a:pt x="107149" y="95250"/>
                </a:lnTo>
                <a:lnTo>
                  <a:pt x="107149" y="47625"/>
                </a:lnTo>
                <a:lnTo>
                  <a:pt x="142875" y="47625"/>
                </a:lnTo>
                <a:lnTo>
                  <a:pt x="142875" y="95250"/>
                </a:lnTo>
                <a:close/>
              </a:path>
              <a:path w="900429" h="142875">
                <a:moveTo>
                  <a:pt x="899998" y="95250"/>
                </a:moveTo>
                <a:lnTo>
                  <a:pt x="142875" y="95250"/>
                </a:lnTo>
                <a:lnTo>
                  <a:pt x="142875" y="47625"/>
                </a:lnTo>
                <a:lnTo>
                  <a:pt x="899998" y="47625"/>
                </a:lnTo>
                <a:lnTo>
                  <a:pt x="899998" y="95250"/>
                </a:lnTo>
                <a:close/>
              </a:path>
            </a:pathLst>
          </a:custGeom>
          <a:solidFill>
            <a:srgbClr val="23A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45801" y="5595963"/>
            <a:ext cx="900430" cy="142875"/>
          </a:xfrm>
          <a:custGeom>
            <a:avLst/>
            <a:gdLst/>
            <a:ahLst/>
            <a:cxnLst/>
            <a:rect l="l" t="t" r="r" b="b"/>
            <a:pathLst>
              <a:path w="900429" h="142875">
                <a:moveTo>
                  <a:pt x="758151" y="142862"/>
                </a:moveTo>
                <a:lnTo>
                  <a:pt x="757643" y="95247"/>
                </a:lnTo>
                <a:lnTo>
                  <a:pt x="793356" y="94868"/>
                </a:lnTo>
                <a:lnTo>
                  <a:pt x="792848" y="47243"/>
                </a:lnTo>
                <a:lnTo>
                  <a:pt x="757131" y="47243"/>
                </a:lnTo>
                <a:lnTo>
                  <a:pt x="756627" y="0"/>
                </a:lnTo>
                <a:lnTo>
                  <a:pt x="853681" y="47243"/>
                </a:lnTo>
                <a:lnTo>
                  <a:pt x="792848" y="47243"/>
                </a:lnTo>
                <a:lnTo>
                  <a:pt x="757135" y="47622"/>
                </a:lnTo>
                <a:lnTo>
                  <a:pt x="854458" y="47622"/>
                </a:lnTo>
                <a:lnTo>
                  <a:pt x="900252" y="69913"/>
                </a:lnTo>
                <a:lnTo>
                  <a:pt x="758151" y="142862"/>
                </a:lnTo>
                <a:close/>
              </a:path>
              <a:path w="900429" h="142875">
                <a:moveTo>
                  <a:pt x="757643" y="95247"/>
                </a:moveTo>
                <a:lnTo>
                  <a:pt x="757135" y="47622"/>
                </a:lnTo>
                <a:lnTo>
                  <a:pt x="792848" y="47243"/>
                </a:lnTo>
                <a:lnTo>
                  <a:pt x="793356" y="94868"/>
                </a:lnTo>
                <a:lnTo>
                  <a:pt x="757643" y="95247"/>
                </a:lnTo>
                <a:close/>
              </a:path>
              <a:path w="900429" h="142875">
                <a:moveTo>
                  <a:pt x="508" y="103263"/>
                </a:moveTo>
                <a:lnTo>
                  <a:pt x="0" y="55638"/>
                </a:lnTo>
                <a:lnTo>
                  <a:pt x="757135" y="47622"/>
                </a:lnTo>
                <a:lnTo>
                  <a:pt x="757643" y="95247"/>
                </a:lnTo>
                <a:lnTo>
                  <a:pt x="508" y="1032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498890" y="3390671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00AFEF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00AFEF"/>
                </a:solidFill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512297" y="5241518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208758" y="1531581"/>
            <a:ext cx="76606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物体间相互作用的一对力，通常叫做作用力与反作用力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5732" y="2499296"/>
            <a:ext cx="39954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总结作用力和反作用力的特</a:t>
            </a:r>
            <a:r>
              <a:rPr dirty="0" sz="2400" spc="-5" b="1">
                <a:latin typeface="华文楷体"/>
                <a:cs typeface="华文楷体"/>
              </a:rPr>
              <a:t>点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43998" y="2117648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81883" y="1847088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80004" y="2071116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8" y="0"/>
                </a:lnTo>
                <a:lnTo>
                  <a:pt x="246888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47449" y="1473187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观察思考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13137" y="4158196"/>
            <a:ext cx="4953635" cy="1560830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marL="206375" indent="-193675">
              <a:lnSpc>
                <a:spcPct val="100000"/>
              </a:lnSpc>
              <a:spcBef>
                <a:spcPts val="1250"/>
              </a:spcBef>
              <a:buClr>
                <a:srgbClr val="EC7C30"/>
              </a:buClr>
              <a:buSzPct val="81250"/>
              <a:buFont typeface="Wingdings"/>
              <a:buChar char=""/>
              <a:tabLst>
                <a:tab pos="207010" algn="l"/>
                <a:tab pos="3108325" algn="l"/>
              </a:tabLst>
            </a:pPr>
            <a:r>
              <a:rPr dirty="0" sz="2400" b="1">
                <a:latin typeface="华文楷体"/>
                <a:cs typeface="华文楷体"/>
              </a:rPr>
              <a:t>作用在同一条直线</a:t>
            </a:r>
            <a:r>
              <a:rPr dirty="0" sz="2400" spc="-5" b="1">
                <a:latin typeface="华文楷体"/>
                <a:cs typeface="华文楷体"/>
              </a:rPr>
              <a:t>上</a:t>
            </a:r>
            <a:r>
              <a:rPr dirty="0" sz="2400" b="1">
                <a:latin typeface="华文楷体"/>
                <a:cs typeface="华文楷体"/>
              </a:rPr>
              <a:t>	</a:t>
            </a:r>
            <a:r>
              <a:rPr dirty="0" sz="2400" b="1">
                <a:latin typeface="华文楷体"/>
                <a:cs typeface="华文楷体"/>
              </a:rPr>
              <a:t>并且方向相</a:t>
            </a:r>
            <a:r>
              <a:rPr dirty="0" sz="2400" spc="-5" b="1">
                <a:latin typeface="华文楷体"/>
                <a:cs typeface="华文楷体"/>
              </a:rPr>
              <a:t>反</a:t>
            </a:r>
            <a:endParaRPr sz="2400">
              <a:latin typeface="华文楷体"/>
              <a:cs typeface="华文楷体"/>
            </a:endParaRPr>
          </a:p>
          <a:p>
            <a:pPr marL="206375" indent="-193675">
              <a:lnSpc>
                <a:spcPct val="100000"/>
              </a:lnSpc>
              <a:spcBef>
                <a:spcPts val="1150"/>
              </a:spcBef>
              <a:buClr>
                <a:srgbClr val="EC7C30"/>
              </a:buClr>
              <a:buSzPct val="81250"/>
              <a:buFont typeface="Wingdings"/>
              <a:buChar char=""/>
              <a:tabLst>
                <a:tab pos="207010" algn="l"/>
              </a:tabLst>
            </a:pPr>
            <a:r>
              <a:rPr dirty="0" sz="2400" b="1">
                <a:latin typeface="华文楷体"/>
                <a:cs typeface="华文楷体"/>
              </a:rPr>
              <a:t>作用在两个物体</a:t>
            </a:r>
            <a:r>
              <a:rPr dirty="0" sz="2400" spc="-5" b="1">
                <a:latin typeface="华文楷体"/>
                <a:cs typeface="华文楷体"/>
              </a:rPr>
              <a:t>上</a:t>
            </a:r>
            <a:endParaRPr sz="2400">
              <a:latin typeface="华文楷体"/>
              <a:cs typeface="华文楷体"/>
            </a:endParaRPr>
          </a:p>
          <a:p>
            <a:pPr marL="206375" indent="-193675">
              <a:lnSpc>
                <a:spcPct val="100000"/>
              </a:lnSpc>
              <a:spcBef>
                <a:spcPts val="1150"/>
              </a:spcBef>
              <a:buClr>
                <a:srgbClr val="EC7C30"/>
              </a:buClr>
              <a:buSzPct val="81250"/>
              <a:buFont typeface="Wingdings"/>
              <a:buChar char=""/>
              <a:tabLst>
                <a:tab pos="207010" algn="l"/>
              </a:tabLst>
            </a:pPr>
            <a:r>
              <a:rPr dirty="0" sz="2400" b="1">
                <a:latin typeface="华文楷体"/>
                <a:cs typeface="华文楷体"/>
              </a:rPr>
              <a:t>属于同一种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57272" y="3058667"/>
            <a:ext cx="1941576" cy="1019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51603" y="3038855"/>
            <a:ext cx="1621536" cy="1037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893308" y="3048000"/>
            <a:ext cx="2040636" cy="1104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990331" y="2628900"/>
            <a:ext cx="1357883" cy="17754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76727" y="2116835"/>
            <a:ext cx="6379464" cy="1441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30834" y="3815765"/>
            <a:ext cx="21653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92910" algn="l"/>
              </a:tabLst>
            </a:pPr>
            <a:r>
              <a:rPr dirty="0" sz="2400" b="1">
                <a:latin typeface="华文楷体"/>
                <a:cs typeface="华文楷体"/>
              </a:rPr>
              <a:t>必修第一</a:t>
            </a:r>
            <a:r>
              <a:rPr dirty="0" sz="2400" spc="-5" b="1">
                <a:latin typeface="华文楷体"/>
                <a:cs typeface="华文楷体"/>
              </a:rPr>
              <a:t>册</a:t>
            </a:r>
            <a:r>
              <a:rPr dirty="0" sz="2400" b="1">
                <a:latin typeface="华文楷体"/>
                <a:cs typeface="华文楷体"/>
              </a:rPr>
              <a:t>	</a:t>
            </a:r>
            <a:r>
              <a:rPr dirty="0" sz="2400" spc="-5" b="1">
                <a:latin typeface="华文楷体"/>
                <a:cs typeface="华文楷体"/>
              </a:rPr>
              <a:t>P</a:t>
            </a:r>
            <a:r>
              <a:rPr dirty="0" sz="2400" spc="-5" b="1">
                <a:latin typeface="华文楷体"/>
                <a:cs typeface="华文楷体"/>
              </a:rPr>
              <a:t>64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04943" y="2520099"/>
            <a:ext cx="1274445" cy="360045"/>
          </a:xfrm>
          <a:custGeom>
            <a:avLst/>
            <a:gdLst/>
            <a:ahLst/>
            <a:cxnLst/>
            <a:rect l="l" t="t" r="r" b="b"/>
            <a:pathLst>
              <a:path w="1274445" h="360044">
                <a:moveTo>
                  <a:pt x="1274127" y="359714"/>
                </a:moveTo>
                <a:lnTo>
                  <a:pt x="0" y="359714"/>
                </a:lnTo>
                <a:lnTo>
                  <a:pt x="0" y="0"/>
                </a:lnTo>
                <a:lnTo>
                  <a:pt x="1274127" y="0"/>
                </a:lnTo>
                <a:lnTo>
                  <a:pt x="1274127" y="25400"/>
                </a:lnTo>
                <a:lnTo>
                  <a:pt x="50800" y="25400"/>
                </a:lnTo>
                <a:lnTo>
                  <a:pt x="25400" y="50800"/>
                </a:lnTo>
                <a:lnTo>
                  <a:pt x="50800" y="50800"/>
                </a:lnTo>
                <a:lnTo>
                  <a:pt x="50800" y="308914"/>
                </a:lnTo>
                <a:lnTo>
                  <a:pt x="25400" y="308914"/>
                </a:lnTo>
                <a:lnTo>
                  <a:pt x="50800" y="334314"/>
                </a:lnTo>
                <a:lnTo>
                  <a:pt x="1274127" y="334314"/>
                </a:lnTo>
                <a:lnTo>
                  <a:pt x="1274127" y="359714"/>
                </a:lnTo>
                <a:close/>
              </a:path>
              <a:path w="1274445" h="360044">
                <a:moveTo>
                  <a:pt x="50800" y="50800"/>
                </a:moveTo>
                <a:lnTo>
                  <a:pt x="25400" y="50800"/>
                </a:lnTo>
                <a:lnTo>
                  <a:pt x="50800" y="25400"/>
                </a:lnTo>
                <a:lnTo>
                  <a:pt x="50800" y="50800"/>
                </a:lnTo>
                <a:close/>
              </a:path>
              <a:path w="1274445" h="360044">
                <a:moveTo>
                  <a:pt x="1223327" y="50800"/>
                </a:moveTo>
                <a:lnTo>
                  <a:pt x="50800" y="50800"/>
                </a:lnTo>
                <a:lnTo>
                  <a:pt x="50800" y="25400"/>
                </a:lnTo>
                <a:lnTo>
                  <a:pt x="1223327" y="25400"/>
                </a:lnTo>
                <a:lnTo>
                  <a:pt x="1223327" y="50800"/>
                </a:lnTo>
                <a:close/>
              </a:path>
              <a:path w="1274445" h="360044">
                <a:moveTo>
                  <a:pt x="1223327" y="334314"/>
                </a:moveTo>
                <a:lnTo>
                  <a:pt x="1223327" y="25400"/>
                </a:lnTo>
                <a:lnTo>
                  <a:pt x="1248727" y="50800"/>
                </a:lnTo>
                <a:lnTo>
                  <a:pt x="1274127" y="50800"/>
                </a:lnTo>
                <a:lnTo>
                  <a:pt x="1274127" y="308914"/>
                </a:lnTo>
                <a:lnTo>
                  <a:pt x="1248727" y="308914"/>
                </a:lnTo>
                <a:lnTo>
                  <a:pt x="1223327" y="334314"/>
                </a:lnTo>
                <a:close/>
              </a:path>
              <a:path w="1274445" h="360044">
                <a:moveTo>
                  <a:pt x="1274127" y="50800"/>
                </a:moveTo>
                <a:lnTo>
                  <a:pt x="1248727" y="50800"/>
                </a:lnTo>
                <a:lnTo>
                  <a:pt x="1223327" y="25400"/>
                </a:lnTo>
                <a:lnTo>
                  <a:pt x="1274127" y="25400"/>
                </a:lnTo>
                <a:lnTo>
                  <a:pt x="1274127" y="50800"/>
                </a:lnTo>
                <a:close/>
              </a:path>
              <a:path w="1274445" h="360044">
                <a:moveTo>
                  <a:pt x="50800" y="334314"/>
                </a:moveTo>
                <a:lnTo>
                  <a:pt x="25400" y="308914"/>
                </a:lnTo>
                <a:lnTo>
                  <a:pt x="50800" y="308914"/>
                </a:lnTo>
                <a:lnTo>
                  <a:pt x="50800" y="334314"/>
                </a:lnTo>
                <a:close/>
              </a:path>
              <a:path w="1274445" h="360044">
                <a:moveTo>
                  <a:pt x="1223327" y="334314"/>
                </a:moveTo>
                <a:lnTo>
                  <a:pt x="50800" y="334314"/>
                </a:lnTo>
                <a:lnTo>
                  <a:pt x="50800" y="308914"/>
                </a:lnTo>
                <a:lnTo>
                  <a:pt x="1223327" y="308914"/>
                </a:lnTo>
                <a:lnTo>
                  <a:pt x="1223327" y="334314"/>
                </a:lnTo>
                <a:close/>
              </a:path>
              <a:path w="1274445" h="360044">
                <a:moveTo>
                  <a:pt x="1274127" y="334314"/>
                </a:moveTo>
                <a:lnTo>
                  <a:pt x="1223327" y="334314"/>
                </a:lnTo>
                <a:lnTo>
                  <a:pt x="1248727" y="308914"/>
                </a:lnTo>
                <a:lnTo>
                  <a:pt x="1274127" y="308914"/>
                </a:lnTo>
                <a:lnTo>
                  <a:pt x="1274127" y="33431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49923" y="2881261"/>
            <a:ext cx="1028065" cy="384810"/>
          </a:xfrm>
          <a:custGeom>
            <a:avLst/>
            <a:gdLst/>
            <a:ahLst/>
            <a:cxnLst/>
            <a:rect l="l" t="t" r="r" b="b"/>
            <a:pathLst>
              <a:path w="1028065" h="384810">
                <a:moveTo>
                  <a:pt x="1027836" y="384429"/>
                </a:moveTo>
                <a:lnTo>
                  <a:pt x="0" y="384429"/>
                </a:lnTo>
                <a:lnTo>
                  <a:pt x="0" y="0"/>
                </a:lnTo>
                <a:lnTo>
                  <a:pt x="1027836" y="0"/>
                </a:lnTo>
                <a:lnTo>
                  <a:pt x="1027836" y="25400"/>
                </a:lnTo>
                <a:lnTo>
                  <a:pt x="50800" y="25400"/>
                </a:lnTo>
                <a:lnTo>
                  <a:pt x="25400" y="50800"/>
                </a:lnTo>
                <a:lnTo>
                  <a:pt x="50800" y="50800"/>
                </a:lnTo>
                <a:lnTo>
                  <a:pt x="50800" y="333629"/>
                </a:lnTo>
                <a:lnTo>
                  <a:pt x="25400" y="333629"/>
                </a:lnTo>
                <a:lnTo>
                  <a:pt x="50800" y="359029"/>
                </a:lnTo>
                <a:lnTo>
                  <a:pt x="1027836" y="359029"/>
                </a:lnTo>
                <a:lnTo>
                  <a:pt x="1027836" y="384429"/>
                </a:lnTo>
                <a:close/>
              </a:path>
              <a:path w="1028065" h="384810">
                <a:moveTo>
                  <a:pt x="50800" y="50800"/>
                </a:moveTo>
                <a:lnTo>
                  <a:pt x="25400" y="50800"/>
                </a:lnTo>
                <a:lnTo>
                  <a:pt x="50800" y="25400"/>
                </a:lnTo>
                <a:lnTo>
                  <a:pt x="50800" y="50800"/>
                </a:lnTo>
                <a:close/>
              </a:path>
              <a:path w="1028065" h="384810">
                <a:moveTo>
                  <a:pt x="977036" y="50800"/>
                </a:moveTo>
                <a:lnTo>
                  <a:pt x="50800" y="50800"/>
                </a:lnTo>
                <a:lnTo>
                  <a:pt x="50800" y="25400"/>
                </a:lnTo>
                <a:lnTo>
                  <a:pt x="977036" y="25400"/>
                </a:lnTo>
                <a:lnTo>
                  <a:pt x="977036" y="50800"/>
                </a:lnTo>
                <a:close/>
              </a:path>
              <a:path w="1028065" h="384810">
                <a:moveTo>
                  <a:pt x="977036" y="359029"/>
                </a:moveTo>
                <a:lnTo>
                  <a:pt x="977036" y="25400"/>
                </a:lnTo>
                <a:lnTo>
                  <a:pt x="1002436" y="50800"/>
                </a:lnTo>
                <a:lnTo>
                  <a:pt x="1027836" y="50800"/>
                </a:lnTo>
                <a:lnTo>
                  <a:pt x="1027836" y="333629"/>
                </a:lnTo>
                <a:lnTo>
                  <a:pt x="1002436" y="333629"/>
                </a:lnTo>
                <a:lnTo>
                  <a:pt x="977036" y="359029"/>
                </a:lnTo>
                <a:close/>
              </a:path>
              <a:path w="1028065" h="384810">
                <a:moveTo>
                  <a:pt x="1027836" y="50800"/>
                </a:moveTo>
                <a:lnTo>
                  <a:pt x="1002436" y="50800"/>
                </a:lnTo>
                <a:lnTo>
                  <a:pt x="977036" y="25400"/>
                </a:lnTo>
                <a:lnTo>
                  <a:pt x="1027836" y="25400"/>
                </a:lnTo>
                <a:lnTo>
                  <a:pt x="1027836" y="50800"/>
                </a:lnTo>
                <a:close/>
              </a:path>
              <a:path w="1028065" h="384810">
                <a:moveTo>
                  <a:pt x="50800" y="359029"/>
                </a:moveTo>
                <a:lnTo>
                  <a:pt x="25400" y="333629"/>
                </a:lnTo>
                <a:lnTo>
                  <a:pt x="50800" y="333629"/>
                </a:lnTo>
                <a:lnTo>
                  <a:pt x="50800" y="359029"/>
                </a:lnTo>
                <a:close/>
              </a:path>
              <a:path w="1028065" h="384810">
                <a:moveTo>
                  <a:pt x="977036" y="359029"/>
                </a:moveTo>
                <a:lnTo>
                  <a:pt x="50800" y="359029"/>
                </a:lnTo>
                <a:lnTo>
                  <a:pt x="50800" y="333629"/>
                </a:lnTo>
                <a:lnTo>
                  <a:pt x="977036" y="333629"/>
                </a:lnTo>
                <a:lnTo>
                  <a:pt x="977036" y="359029"/>
                </a:lnTo>
                <a:close/>
              </a:path>
              <a:path w="1028065" h="384810">
                <a:moveTo>
                  <a:pt x="1027836" y="359029"/>
                </a:moveTo>
                <a:lnTo>
                  <a:pt x="977036" y="359029"/>
                </a:lnTo>
                <a:lnTo>
                  <a:pt x="1002436" y="333629"/>
                </a:lnTo>
                <a:lnTo>
                  <a:pt x="1027836" y="333629"/>
                </a:lnTo>
                <a:lnTo>
                  <a:pt x="1027836" y="3590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39413" y="2474010"/>
            <a:ext cx="4531995" cy="561340"/>
          </a:xfrm>
          <a:custGeom>
            <a:avLst/>
            <a:gdLst/>
            <a:ahLst/>
            <a:cxnLst/>
            <a:rect l="l" t="t" r="r" b="b"/>
            <a:pathLst>
              <a:path w="4531995" h="561339">
                <a:moveTo>
                  <a:pt x="4512589" y="561327"/>
                </a:moveTo>
                <a:lnTo>
                  <a:pt x="19050" y="561327"/>
                </a:lnTo>
                <a:lnTo>
                  <a:pt x="15735" y="561035"/>
                </a:lnTo>
                <a:lnTo>
                  <a:pt x="0" y="542277"/>
                </a:lnTo>
                <a:lnTo>
                  <a:pt x="0" y="19050"/>
                </a:lnTo>
                <a:lnTo>
                  <a:pt x="19050" y="0"/>
                </a:lnTo>
                <a:lnTo>
                  <a:pt x="4512589" y="0"/>
                </a:lnTo>
                <a:lnTo>
                  <a:pt x="4531639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523227"/>
                </a:lnTo>
                <a:lnTo>
                  <a:pt x="19050" y="523227"/>
                </a:lnTo>
                <a:lnTo>
                  <a:pt x="38100" y="542277"/>
                </a:lnTo>
                <a:lnTo>
                  <a:pt x="4531639" y="542277"/>
                </a:lnTo>
                <a:lnTo>
                  <a:pt x="4531347" y="545579"/>
                </a:lnTo>
                <a:lnTo>
                  <a:pt x="4515891" y="561035"/>
                </a:lnTo>
                <a:lnTo>
                  <a:pt x="4512589" y="561327"/>
                </a:lnTo>
                <a:close/>
              </a:path>
              <a:path w="4531995" h="561339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4531995" h="561339">
                <a:moveTo>
                  <a:pt x="4493539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4493539" y="19050"/>
                </a:lnTo>
                <a:lnTo>
                  <a:pt x="4493539" y="38100"/>
                </a:lnTo>
                <a:close/>
              </a:path>
              <a:path w="4531995" h="561339">
                <a:moveTo>
                  <a:pt x="4493539" y="542277"/>
                </a:moveTo>
                <a:lnTo>
                  <a:pt x="4493539" y="19050"/>
                </a:lnTo>
                <a:lnTo>
                  <a:pt x="4512589" y="38100"/>
                </a:lnTo>
                <a:lnTo>
                  <a:pt x="4531639" y="38100"/>
                </a:lnTo>
                <a:lnTo>
                  <a:pt x="4531639" y="523227"/>
                </a:lnTo>
                <a:lnTo>
                  <a:pt x="4512589" y="523227"/>
                </a:lnTo>
                <a:lnTo>
                  <a:pt x="4493539" y="542277"/>
                </a:lnTo>
                <a:close/>
              </a:path>
              <a:path w="4531995" h="561339">
                <a:moveTo>
                  <a:pt x="4531639" y="38100"/>
                </a:moveTo>
                <a:lnTo>
                  <a:pt x="4512589" y="38100"/>
                </a:lnTo>
                <a:lnTo>
                  <a:pt x="4493539" y="19050"/>
                </a:lnTo>
                <a:lnTo>
                  <a:pt x="4531639" y="19050"/>
                </a:lnTo>
                <a:lnTo>
                  <a:pt x="4531639" y="38100"/>
                </a:lnTo>
                <a:close/>
              </a:path>
              <a:path w="4531995" h="561339">
                <a:moveTo>
                  <a:pt x="38100" y="542277"/>
                </a:moveTo>
                <a:lnTo>
                  <a:pt x="19050" y="523227"/>
                </a:lnTo>
                <a:lnTo>
                  <a:pt x="38100" y="523227"/>
                </a:lnTo>
                <a:lnTo>
                  <a:pt x="38100" y="542277"/>
                </a:lnTo>
                <a:close/>
              </a:path>
              <a:path w="4531995" h="561339">
                <a:moveTo>
                  <a:pt x="4493539" y="542277"/>
                </a:moveTo>
                <a:lnTo>
                  <a:pt x="38100" y="542277"/>
                </a:lnTo>
                <a:lnTo>
                  <a:pt x="38100" y="523227"/>
                </a:lnTo>
                <a:lnTo>
                  <a:pt x="4493539" y="523227"/>
                </a:lnTo>
                <a:lnTo>
                  <a:pt x="4493539" y="542277"/>
                </a:lnTo>
                <a:close/>
              </a:path>
              <a:path w="4531995" h="561339">
                <a:moveTo>
                  <a:pt x="4531639" y="542277"/>
                </a:moveTo>
                <a:lnTo>
                  <a:pt x="4493539" y="542277"/>
                </a:lnTo>
                <a:lnTo>
                  <a:pt x="4512589" y="523227"/>
                </a:lnTo>
                <a:lnTo>
                  <a:pt x="4531639" y="523227"/>
                </a:lnTo>
                <a:lnTo>
                  <a:pt x="4531639" y="542277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69627" y="3761854"/>
            <a:ext cx="577659" cy="588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69627" y="3147987"/>
            <a:ext cx="577659" cy="5885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68941" y="3206965"/>
            <a:ext cx="177800" cy="1005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0"/>
              </a:spcBef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69627" y="4395533"/>
            <a:ext cx="577659" cy="5885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69627" y="5000625"/>
            <a:ext cx="577659" cy="588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468941" y="4454499"/>
            <a:ext cx="177800" cy="996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85"/>
              </a:spcBef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37203" y="2484805"/>
            <a:ext cx="4298950" cy="29533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我们如何进行实验测量呢</a:t>
            </a:r>
            <a:r>
              <a:rPr dirty="0" sz="2800" spc="-10" b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  <a:p>
            <a:pPr marL="522605" marR="571500" indent="-10160">
              <a:lnSpc>
                <a:spcPct val="165400"/>
              </a:lnSpc>
              <a:spcBef>
                <a:spcPts val="315"/>
              </a:spcBef>
            </a:pPr>
            <a:r>
              <a:rPr dirty="0" sz="2400" b="1">
                <a:latin typeface="华文楷体"/>
                <a:cs typeface="华文楷体"/>
              </a:rPr>
              <a:t>我们的研究对象是什么</a:t>
            </a:r>
            <a:r>
              <a:rPr dirty="0" sz="2400" b="1">
                <a:latin typeface="Times New Roman"/>
                <a:cs typeface="Times New Roman"/>
              </a:rPr>
              <a:t>? </a:t>
            </a:r>
            <a:r>
              <a:rPr dirty="0" sz="2400" b="1">
                <a:latin typeface="华文楷体"/>
                <a:cs typeface="华文楷体"/>
              </a:rPr>
              <a:t>如何搭建实验装置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  <a:p>
            <a:pPr marL="495934" marR="741045">
              <a:lnSpc>
                <a:spcPct val="166800"/>
              </a:lnSpc>
              <a:spcBef>
                <a:spcPts val="250"/>
              </a:spcBef>
            </a:pPr>
            <a:r>
              <a:rPr dirty="0" sz="2400" b="1">
                <a:latin typeface="华文楷体"/>
                <a:cs typeface="华文楷体"/>
              </a:rPr>
              <a:t>需要测量哪些物理量</a:t>
            </a:r>
            <a:r>
              <a:rPr dirty="0" sz="2400" spc="-5" b="1">
                <a:latin typeface="华文楷体"/>
                <a:cs typeface="华文楷体"/>
              </a:rPr>
              <a:t>？ </a:t>
            </a:r>
            <a:r>
              <a:rPr dirty="0" sz="2400" b="1">
                <a:latin typeface="华文楷体"/>
                <a:cs typeface="华文楷体"/>
              </a:rPr>
              <a:t>选择什么测量工具呢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82213" y="2265933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19400" y="199491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19044" y="2218944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4" y="0"/>
                </a:lnTo>
                <a:lnTo>
                  <a:pt x="245364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688308" y="1634756"/>
            <a:ext cx="535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探究相互作用力大小之间的关系</a:t>
            </a:r>
          </a:p>
        </p:txBody>
      </p:sp>
      <p:sp>
        <p:nvSpPr>
          <p:cNvPr id="14" name="object 14"/>
          <p:cNvSpPr/>
          <p:nvPr/>
        </p:nvSpPr>
        <p:spPr>
          <a:xfrm>
            <a:off x="7589519" y="3913632"/>
            <a:ext cx="1976627" cy="19766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3084" y="3358896"/>
            <a:ext cx="4248912" cy="829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641291" y="3429000"/>
            <a:ext cx="890015" cy="784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81629" y="2781554"/>
            <a:ext cx="1579714" cy="5885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323780" y="2822752"/>
            <a:ext cx="1246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华文楷体"/>
                <a:cs typeface="华文楷体"/>
              </a:rPr>
              <a:t>研究对</a:t>
            </a: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象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5992" y="2822752"/>
            <a:ext cx="4606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两个弹簧测力计之间的相互作用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81629" y="4281639"/>
            <a:ext cx="1579714" cy="5885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323780" y="4322838"/>
            <a:ext cx="1246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华文楷体"/>
                <a:cs typeface="华文楷体"/>
              </a:rPr>
              <a:t>需要测</a:t>
            </a: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量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95916" y="5024056"/>
            <a:ext cx="1579714" cy="5885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338067" y="5065255"/>
            <a:ext cx="1246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华文楷体"/>
                <a:cs typeface="华文楷体"/>
              </a:rPr>
              <a:t>测量工</a:t>
            </a: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具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81629" y="3536124"/>
            <a:ext cx="1579714" cy="5885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323780" y="3577323"/>
            <a:ext cx="1246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华文楷体"/>
                <a:cs typeface="华文楷体"/>
              </a:rPr>
              <a:t>实验装</a:t>
            </a: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置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48248" y="3712933"/>
            <a:ext cx="932815" cy="114300"/>
          </a:xfrm>
          <a:custGeom>
            <a:avLst/>
            <a:gdLst/>
            <a:ahLst/>
            <a:cxnLst/>
            <a:rect l="l" t="t" r="r" b="b"/>
            <a:pathLst>
              <a:path w="932815" h="114300">
                <a:moveTo>
                  <a:pt x="114300" y="114300"/>
                </a:moveTo>
                <a:lnTo>
                  <a:pt x="0" y="57150"/>
                </a:lnTo>
                <a:lnTo>
                  <a:pt x="114300" y="0"/>
                </a:lnTo>
                <a:lnTo>
                  <a:pt x="114300" y="38100"/>
                </a:lnTo>
                <a:lnTo>
                  <a:pt x="85725" y="38100"/>
                </a:lnTo>
                <a:lnTo>
                  <a:pt x="85725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932815" h="114300">
                <a:moveTo>
                  <a:pt x="114300" y="76200"/>
                </a:moveTo>
                <a:lnTo>
                  <a:pt x="85725" y="76200"/>
                </a:lnTo>
                <a:lnTo>
                  <a:pt x="85725" y="38100"/>
                </a:lnTo>
                <a:lnTo>
                  <a:pt x="114300" y="38100"/>
                </a:lnTo>
                <a:lnTo>
                  <a:pt x="114300" y="76200"/>
                </a:lnTo>
                <a:close/>
              </a:path>
              <a:path w="932815" h="114300">
                <a:moveTo>
                  <a:pt x="932332" y="76200"/>
                </a:moveTo>
                <a:lnTo>
                  <a:pt x="114300" y="76200"/>
                </a:lnTo>
                <a:lnTo>
                  <a:pt x="114300" y="38100"/>
                </a:lnTo>
                <a:lnTo>
                  <a:pt x="932332" y="38100"/>
                </a:lnTo>
                <a:lnTo>
                  <a:pt x="932332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996370" y="3743778"/>
            <a:ext cx="2162810" cy="167957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algn="ctr" marR="339090">
              <a:lnSpc>
                <a:spcPct val="100000"/>
              </a:lnSpc>
              <a:spcBef>
                <a:spcPts val="1105"/>
              </a:spcBef>
            </a:pPr>
            <a:r>
              <a:rPr dirty="0" sz="20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17094"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400" b="1">
                <a:latin typeface="华文楷体"/>
                <a:cs typeface="华文楷体"/>
              </a:rPr>
              <a:t>相互作用的拉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  <a:p>
            <a:pPr marL="26670">
              <a:lnSpc>
                <a:spcPct val="100000"/>
              </a:lnSpc>
              <a:spcBef>
                <a:spcPts val="2655"/>
              </a:spcBef>
            </a:pPr>
            <a:r>
              <a:rPr dirty="0" sz="2400" b="1">
                <a:latin typeface="华文楷体"/>
                <a:cs typeface="华文楷体"/>
              </a:rPr>
              <a:t>弹簧测力</a:t>
            </a:r>
            <a:r>
              <a:rPr dirty="0" sz="2400" spc="-5" b="1">
                <a:latin typeface="华文楷体"/>
                <a:cs typeface="华文楷体"/>
              </a:rPr>
              <a:t>计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12267" y="3699713"/>
            <a:ext cx="1029969" cy="114300"/>
          </a:xfrm>
          <a:custGeom>
            <a:avLst/>
            <a:gdLst/>
            <a:ahLst/>
            <a:cxnLst/>
            <a:rect l="l" t="t" r="r" b="b"/>
            <a:pathLst>
              <a:path w="1029970" h="114300">
                <a:moveTo>
                  <a:pt x="916051" y="114287"/>
                </a:moveTo>
                <a:lnTo>
                  <a:pt x="915695" y="76197"/>
                </a:lnTo>
                <a:lnTo>
                  <a:pt x="944270" y="75933"/>
                </a:lnTo>
                <a:lnTo>
                  <a:pt x="943914" y="37833"/>
                </a:lnTo>
                <a:lnTo>
                  <a:pt x="915337" y="37833"/>
                </a:lnTo>
                <a:lnTo>
                  <a:pt x="914984" y="0"/>
                </a:lnTo>
                <a:lnTo>
                  <a:pt x="992441" y="37833"/>
                </a:lnTo>
                <a:lnTo>
                  <a:pt x="943914" y="37833"/>
                </a:lnTo>
                <a:lnTo>
                  <a:pt x="992982" y="38097"/>
                </a:lnTo>
                <a:lnTo>
                  <a:pt x="1029804" y="56083"/>
                </a:lnTo>
                <a:lnTo>
                  <a:pt x="916051" y="114287"/>
                </a:lnTo>
                <a:close/>
              </a:path>
              <a:path w="1029970" h="114300">
                <a:moveTo>
                  <a:pt x="915695" y="76197"/>
                </a:moveTo>
                <a:lnTo>
                  <a:pt x="915339" y="38097"/>
                </a:lnTo>
                <a:lnTo>
                  <a:pt x="943914" y="37833"/>
                </a:lnTo>
                <a:lnTo>
                  <a:pt x="944270" y="75933"/>
                </a:lnTo>
                <a:lnTo>
                  <a:pt x="915695" y="76197"/>
                </a:lnTo>
                <a:close/>
              </a:path>
              <a:path w="1029970" h="114300">
                <a:moveTo>
                  <a:pt x="355" y="84670"/>
                </a:moveTo>
                <a:lnTo>
                  <a:pt x="0" y="46570"/>
                </a:lnTo>
                <a:lnTo>
                  <a:pt x="915339" y="38097"/>
                </a:lnTo>
                <a:lnTo>
                  <a:pt x="915695" y="76197"/>
                </a:lnTo>
                <a:lnTo>
                  <a:pt x="355" y="84670"/>
                </a:lnTo>
                <a:close/>
              </a:path>
            </a:pathLst>
          </a:custGeom>
          <a:solidFill>
            <a:srgbClr val="23A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888223" y="3815079"/>
            <a:ext cx="2774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solidFill>
                  <a:srgbClr val="23AFFF"/>
                </a:solidFill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solidFill>
                  <a:srgbClr val="23AFFF"/>
                </a:solidFill>
                <a:latin typeface="Times New Roman"/>
                <a:cs typeface="Times New Roman"/>
              </a:rPr>
              <a:t>1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95713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32532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932176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601821" y="1696542"/>
            <a:ext cx="535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探究相互作用力大小之间的关系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4535" y="1557527"/>
            <a:ext cx="6758940" cy="4069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2025-04-17T09:25:21Z</dcterms:created>
  <dcterms:modified xsi:type="dcterms:W3CDTF">2025-04-17T09:25:21Z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2025-04-17T00:00:00Z</vt:filetime>
  </property>
</Properties>
</file>