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1840" y="-32156"/>
            <a:ext cx="10688319" cy="63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1840" y="-32156"/>
            <a:ext cx="10688319" cy="63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9989" y="2250948"/>
            <a:ext cx="10285095" cy="3737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510404" y="3312795"/>
            <a:ext cx="5075555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1">
                <a:solidFill>
                  <a:srgbClr val="FFFFFF"/>
                </a:solidFill>
                <a:latin typeface="黑体"/>
                <a:cs typeface="黑体"/>
              </a:rPr>
              <a:t>万有引力理论的成</a:t>
            </a:r>
            <a:r>
              <a:rPr dirty="0" sz="4400" spc="-15" b="1">
                <a:solidFill>
                  <a:srgbClr val="FFFFFF"/>
                </a:solidFill>
                <a:latin typeface="黑体"/>
                <a:cs typeface="黑体"/>
              </a:rPr>
              <a:t>就</a:t>
            </a:r>
            <a:endParaRPr sz="44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2504" y="4602162"/>
            <a:ext cx="3691890" cy="93726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2400" b="1">
                <a:solidFill>
                  <a:srgbClr val="1F2CA8"/>
                </a:solidFill>
                <a:latin typeface="华文楷体"/>
                <a:cs typeface="华文楷体"/>
              </a:rPr>
              <a:t>主讲人：王巨</a:t>
            </a:r>
            <a:r>
              <a:rPr dirty="0" sz="2400" spc="-5" b="1">
                <a:solidFill>
                  <a:srgbClr val="1F2CA8"/>
                </a:solidFill>
                <a:latin typeface="华文楷体"/>
                <a:cs typeface="华文楷体"/>
              </a:rPr>
              <a:t>生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624840" algn="l"/>
              </a:tabLst>
            </a:pPr>
            <a:r>
              <a:rPr dirty="0" sz="2400" spc="-5" b="1">
                <a:solidFill>
                  <a:srgbClr val="1F2CA8"/>
                </a:solidFill>
                <a:latin typeface="华文楷体"/>
                <a:cs typeface="华文楷体"/>
              </a:rPr>
              <a:t>学</a:t>
            </a:r>
            <a:r>
              <a:rPr dirty="0" sz="2400" spc="-5" b="1">
                <a:solidFill>
                  <a:srgbClr val="1F2CA8"/>
                </a:solidFill>
                <a:latin typeface="华文楷体"/>
                <a:cs typeface="华文楷体"/>
              </a:rPr>
              <a:t>	</a:t>
            </a:r>
            <a:r>
              <a:rPr dirty="0" sz="2400" b="1">
                <a:solidFill>
                  <a:srgbClr val="1F2CA8"/>
                </a:solidFill>
                <a:latin typeface="华文楷体"/>
                <a:cs typeface="华文楷体"/>
              </a:rPr>
              <a:t>校：北京市第八十中</a:t>
            </a:r>
            <a:r>
              <a:rPr dirty="0" sz="2400" spc="-5" b="1">
                <a:solidFill>
                  <a:srgbClr val="1F2CA8"/>
                </a:solidFill>
                <a:latin typeface="华文楷体"/>
                <a:cs typeface="华文楷体"/>
              </a:rPr>
              <a:t>学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74390" y="2304415"/>
            <a:ext cx="30848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黑体"/>
                <a:cs typeface="黑体"/>
              </a:rPr>
              <a:t>人教版高中物理必修</a:t>
            </a:r>
            <a:r>
              <a:rPr dirty="0" sz="2400" spc="-10">
                <a:solidFill>
                  <a:srgbClr val="FFFFFF"/>
                </a:solidFill>
                <a:latin typeface="黑体"/>
                <a:cs typeface="黑体"/>
              </a:rPr>
              <a:t>二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42430" y="2304415"/>
            <a:ext cx="4004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7615" algn="l"/>
              </a:tabLst>
            </a:pPr>
            <a:r>
              <a:rPr dirty="0" sz="2400" b="1">
                <a:solidFill>
                  <a:srgbClr val="FFFFFF"/>
                </a:solidFill>
                <a:latin typeface="黑体"/>
                <a:cs typeface="黑体"/>
              </a:rPr>
              <a:t>第七</a:t>
            </a:r>
            <a:r>
              <a:rPr dirty="0" sz="2400" spc="-10" b="1">
                <a:solidFill>
                  <a:srgbClr val="FFFFFF"/>
                </a:solidFill>
                <a:latin typeface="黑体"/>
                <a:cs typeface="黑体"/>
              </a:rPr>
              <a:t>章</a:t>
            </a:r>
            <a:r>
              <a:rPr dirty="0" sz="2400" b="1">
                <a:solidFill>
                  <a:srgbClr val="FFFFFF"/>
                </a:solidFill>
                <a:latin typeface="黑体"/>
                <a:cs typeface="黑体"/>
              </a:rPr>
              <a:t>	</a:t>
            </a:r>
            <a:r>
              <a:rPr dirty="0" sz="2400" b="1">
                <a:solidFill>
                  <a:srgbClr val="FFFFFF"/>
                </a:solidFill>
                <a:latin typeface="黑体"/>
                <a:cs typeface="黑体"/>
              </a:rPr>
              <a:t>万有引力与宇宙航</a:t>
            </a:r>
            <a:r>
              <a:rPr dirty="0" sz="2400" spc="-10" b="1">
                <a:solidFill>
                  <a:srgbClr val="FFFFFF"/>
                </a:solidFill>
                <a:latin typeface="黑体"/>
                <a:cs typeface="黑体"/>
              </a:rPr>
              <a:t>行</a:t>
            </a:r>
            <a:endParaRPr sz="2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190" y="797745"/>
            <a:ext cx="10998200" cy="5013960"/>
          </a:xfrm>
          <a:prstGeom prst="rect">
            <a:avLst/>
          </a:prstGeom>
        </p:spPr>
        <p:txBody>
          <a:bodyPr wrap="square" lIns="0" tIns="198120" rIns="0" bIns="0" rtlCol="0" vert="horz">
            <a:spAutoFit/>
          </a:bodyPr>
          <a:lstStyle/>
          <a:p>
            <a:pPr marL="31750">
              <a:lnSpc>
                <a:spcPct val="100000"/>
              </a:lnSpc>
              <a:spcBef>
                <a:spcPts val="1560"/>
              </a:spcBef>
            </a:pPr>
            <a:r>
              <a:rPr dirty="0" sz="2800" spc="-5" b="1">
                <a:solidFill>
                  <a:srgbClr val="1F2CA8"/>
                </a:solidFill>
                <a:latin typeface="Times New Roman"/>
                <a:cs typeface="Times New Roman"/>
              </a:rPr>
              <a:t>2</a:t>
            </a:r>
            <a:r>
              <a:rPr dirty="0" sz="2800" b="1">
                <a:solidFill>
                  <a:srgbClr val="1F2CA8"/>
                </a:solidFill>
                <a:latin typeface="黑体"/>
                <a:cs typeface="黑体"/>
              </a:rPr>
              <a:t>、发现未知天</a:t>
            </a:r>
            <a:r>
              <a:rPr dirty="0" sz="2800" spc="-20" b="1">
                <a:solidFill>
                  <a:srgbClr val="1F2CA8"/>
                </a:solidFill>
                <a:latin typeface="黑体"/>
                <a:cs typeface="黑体"/>
              </a:rPr>
              <a:t>体</a:t>
            </a:r>
            <a:endParaRPr sz="2800">
              <a:latin typeface="黑体"/>
              <a:cs typeface="黑体"/>
            </a:endParaRPr>
          </a:p>
          <a:p>
            <a:pPr algn="just" marL="12700" marR="328295">
              <a:lnSpc>
                <a:spcPct val="100000"/>
              </a:lnSpc>
              <a:spcBef>
                <a:spcPts val="1260"/>
              </a:spcBef>
            </a:pPr>
            <a:r>
              <a:rPr dirty="0" sz="2400" spc="25" b="1">
                <a:solidFill>
                  <a:srgbClr val="FF0000"/>
                </a:solidFill>
                <a:latin typeface="黑体"/>
                <a:cs typeface="黑体"/>
              </a:rPr>
              <a:t>海王星的发现：</a:t>
            </a:r>
            <a:r>
              <a:rPr dirty="0" sz="2400" spc="25">
                <a:latin typeface="黑体"/>
                <a:cs typeface="黑体"/>
              </a:rPr>
              <a:t>在</a:t>
            </a:r>
            <a:r>
              <a:rPr dirty="0" sz="2400" spc="25">
                <a:latin typeface="Times New Roman"/>
                <a:cs typeface="Times New Roman"/>
              </a:rPr>
              <a:t>18</a:t>
            </a:r>
            <a:r>
              <a:rPr dirty="0" sz="2400" spc="25">
                <a:latin typeface="黑体"/>
                <a:cs typeface="黑体"/>
              </a:rPr>
              <a:t>世纪，人们已经知道太阳系有</a:t>
            </a:r>
            <a:r>
              <a:rPr dirty="0" sz="2400" spc="25">
                <a:latin typeface="Times New Roman"/>
                <a:cs typeface="Times New Roman"/>
              </a:rPr>
              <a:t>7</a:t>
            </a:r>
            <a:r>
              <a:rPr dirty="0" sz="2400" spc="30">
                <a:latin typeface="黑体"/>
                <a:cs typeface="黑体"/>
              </a:rPr>
              <a:t>个行星，其中</a:t>
            </a:r>
            <a:r>
              <a:rPr dirty="0" sz="2400" spc="30">
                <a:latin typeface="Times New Roman"/>
                <a:cs typeface="Times New Roman"/>
              </a:rPr>
              <a:t>1781</a:t>
            </a:r>
            <a:r>
              <a:rPr dirty="0" sz="2400" spc="30">
                <a:latin typeface="黑体"/>
                <a:cs typeface="黑体"/>
              </a:rPr>
              <a:t>年发现</a:t>
            </a:r>
            <a:r>
              <a:rPr dirty="0" sz="2400">
                <a:latin typeface="黑体"/>
                <a:cs typeface="黑体"/>
              </a:rPr>
              <a:t>的 </a:t>
            </a:r>
            <a:r>
              <a:rPr dirty="0" sz="2400" spc="35">
                <a:latin typeface="黑体"/>
                <a:cs typeface="黑体"/>
              </a:rPr>
              <a:t>第七个行星</a:t>
            </a:r>
            <a:r>
              <a:rPr dirty="0" sz="2400" spc="30">
                <a:latin typeface="Times New Roman"/>
                <a:cs typeface="Times New Roman"/>
              </a:rPr>
              <a:t>──</a:t>
            </a:r>
            <a:r>
              <a:rPr dirty="0" sz="2400" spc="35">
                <a:latin typeface="黑体"/>
                <a:cs typeface="黑体"/>
              </a:rPr>
              <a:t>天王星的运动轨道，总是同根</a:t>
            </a:r>
            <a:r>
              <a:rPr dirty="0" sz="2400" spc="40">
                <a:latin typeface="黑体"/>
                <a:cs typeface="黑体"/>
              </a:rPr>
              <a:t>据万有引力定律计算出来的有比</a:t>
            </a:r>
            <a:r>
              <a:rPr dirty="0" sz="2400">
                <a:latin typeface="黑体"/>
                <a:cs typeface="黑体"/>
              </a:rPr>
              <a:t>较 </a:t>
            </a:r>
            <a:r>
              <a:rPr dirty="0" sz="2400" spc="45">
                <a:latin typeface="黑体"/>
                <a:cs typeface="黑体"/>
              </a:rPr>
              <a:t>大的偏离</a:t>
            </a:r>
            <a:r>
              <a:rPr dirty="0" sz="2400" spc="45">
                <a:latin typeface="Times New Roman"/>
                <a:cs typeface="Times New Roman"/>
              </a:rPr>
              <a:t>.</a:t>
            </a:r>
            <a:r>
              <a:rPr dirty="0" sz="2400" spc="45">
                <a:latin typeface="黑体"/>
                <a:cs typeface="黑体"/>
              </a:rPr>
              <a:t>当时有</a:t>
            </a:r>
            <a:r>
              <a:rPr dirty="0" sz="2400" spc="50">
                <a:latin typeface="黑体"/>
                <a:cs typeface="黑体"/>
              </a:rPr>
              <a:t>人推测，在天王星轨道外面还有一个未发现的行星，它对天</a:t>
            </a:r>
            <a:r>
              <a:rPr dirty="0" sz="2400">
                <a:latin typeface="黑体"/>
                <a:cs typeface="黑体"/>
              </a:rPr>
              <a:t>王 </a:t>
            </a:r>
            <a:r>
              <a:rPr dirty="0" sz="2400" spc="65">
                <a:latin typeface="黑体"/>
                <a:cs typeface="黑体"/>
              </a:rPr>
              <a:t>星的作用引起了上述偏</a:t>
            </a:r>
            <a:r>
              <a:rPr dirty="0" sz="2400" spc="70">
                <a:latin typeface="黑体"/>
                <a:cs typeface="黑体"/>
              </a:rPr>
              <a:t>离。英国剑桥大学的学生亚当斯和法国年轻的天文学</a:t>
            </a:r>
            <a:r>
              <a:rPr dirty="0" sz="2400">
                <a:latin typeface="黑体"/>
                <a:cs typeface="黑体"/>
              </a:rPr>
              <a:t>家 </a:t>
            </a:r>
            <a:r>
              <a:rPr dirty="0" sz="2400" spc="65">
                <a:latin typeface="黑体"/>
                <a:cs typeface="黑体"/>
              </a:rPr>
              <a:t>勒维耶根据天王星的观</a:t>
            </a:r>
            <a:r>
              <a:rPr dirty="0" sz="2400" spc="70">
                <a:latin typeface="黑体"/>
                <a:cs typeface="黑体"/>
              </a:rPr>
              <a:t>测资料，各自独立地利用万有引力定律计算出这颗新</a:t>
            </a:r>
            <a:r>
              <a:rPr dirty="0" sz="2400">
                <a:latin typeface="黑体"/>
                <a:cs typeface="黑体"/>
              </a:rPr>
              <a:t>行 </a:t>
            </a:r>
            <a:r>
              <a:rPr dirty="0" sz="2400" spc="25">
                <a:latin typeface="黑体"/>
                <a:cs typeface="黑体"/>
              </a:rPr>
              <a:t>星的轨道。</a:t>
            </a:r>
            <a:r>
              <a:rPr dirty="0" sz="2400" spc="25">
                <a:latin typeface="Times New Roman"/>
                <a:cs typeface="Times New Roman"/>
              </a:rPr>
              <a:t>1846</a:t>
            </a:r>
            <a:r>
              <a:rPr dirty="0" sz="2400" spc="25">
                <a:latin typeface="黑体"/>
                <a:cs typeface="黑体"/>
              </a:rPr>
              <a:t>年</a:t>
            </a:r>
            <a:r>
              <a:rPr dirty="0" sz="2400" spc="30">
                <a:latin typeface="Times New Roman"/>
                <a:cs typeface="Times New Roman"/>
              </a:rPr>
              <a:t>9</a:t>
            </a:r>
            <a:r>
              <a:rPr dirty="0" sz="2400" spc="30">
                <a:latin typeface="黑体"/>
                <a:cs typeface="黑体"/>
              </a:rPr>
              <a:t>月</a:t>
            </a:r>
            <a:r>
              <a:rPr dirty="0" sz="2400" spc="30">
                <a:latin typeface="Times New Roman"/>
                <a:cs typeface="Times New Roman"/>
              </a:rPr>
              <a:t>23</a:t>
            </a:r>
            <a:r>
              <a:rPr dirty="0" sz="2400" spc="30">
                <a:latin typeface="黑体"/>
                <a:cs typeface="黑体"/>
              </a:rPr>
              <a:t>日晚，德国的加勒在勒维耶预言的位置附近发现了这</a:t>
            </a:r>
            <a:r>
              <a:rPr dirty="0" sz="2400">
                <a:latin typeface="黑体"/>
                <a:cs typeface="黑体"/>
              </a:rPr>
              <a:t>颗 新行星。后来，天文学家把这个行星叫做海王星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05"/>
              </a:spcBef>
            </a:pPr>
            <a:r>
              <a:rPr dirty="0" sz="2400" b="1">
                <a:solidFill>
                  <a:srgbClr val="FF0000"/>
                </a:solidFill>
                <a:latin typeface="黑体"/>
                <a:cs typeface="黑体"/>
              </a:rPr>
              <a:t>预言哈雷彗星回归：</a:t>
            </a:r>
            <a:r>
              <a:rPr dirty="0" sz="2400">
                <a:latin typeface="黑体"/>
                <a:cs typeface="黑体"/>
              </a:rPr>
              <a:t>英国天文学家哈雷依据万有引力定律，用一年时间计算</a:t>
            </a:r>
            <a:r>
              <a:rPr dirty="0" sz="2400">
                <a:latin typeface="Times New Roman"/>
                <a:cs typeface="Times New Roman"/>
              </a:rPr>
              <a:t>24</a:t>
            </a:r>
            <a:r>
              <a:rPr dirty="0" sz="2400">
                <a:latin typeface="黑体"/>
                <a:cs typeface="黑体"/>
              </a:rPr>
              <a:t>颗 彗星的轨道，并大胆猜测在</a:t>
            </a:r>
            <a:r>
              <a:rPr dirty="0" sz="2400">
                <a:latin typeface="Times New Roman"/>
                <a:cs typeface="Times New Roman"/>
              </a:rPr>
              <a:t>1531</a:t>
            </a:r>
            <a:r>
              <a:rPr dirty="0" sz="2400">
                <a:latin typeface="黑体"/>
                <a:cs typeface="黑体"/>
              </a:rPr>
              <a:t>年、</a:t>
            </a:r>
            <a:r>
              <a:rPr dirty="0" sz="2400">
                <a:latin typeface="Times New Roman"/>
                <a:cs typeface="Times New Roman"/>
              </a:rPr>
              <a:t>1607</a:t>
            </a:r>
            <a:r>
              <a:rPr dirty="0" sz="2400">
                <a:latin typeface="黑体"/>
                <a:cs typeface="黑体"/>
              </a:rPr>
              <a:t>年、</a:t>
            </a:r>
            <a:r>
              <a:rPr dirty="0" sz="2400">
                <a:latin typeface="Times New Roman"/>
                <a:cs typeface="Times New Roman"/>
              </a:rPr>
              <a:t>1682</a:t>
            </a:r>
            <a:r>
              <a:rPr dirty="0" sz="2400">
                <a:latin typeface="黑体"/>
                <a:cs typeface="黑体"/>
              </a:rPr>
              <a:t>年出现的三颗彗星是同一颗星， 周期约为</a:t>
            </a:r>
            <a:r>
              <a:rPr dirty="0" sz="2400">
                <a:latin typeface="Times New Roman"/>
                <a:cs typeface="Times New Roman"/>
              </a:rPr>
              <a:t>76</a:t>
            </a:r>
            <a:r>
              <a:rPr dirty="0" sz="2400">
                <a:latin typeface="黑体"/>
                <a:cs typeface="黑体"/>
              </a:rPr>
              <a:t>年。</a:t>
            </a:r>
            <a:endParaRPr sz="24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2400">
                <a:latin typeface="黑体"/>
                <a:cs typeface="黑体"/>
              </a:rPr>
              <a:t>海王星的发现和哈雷彗星的“按时回归”确立了万有引力定律的地位。</a:t>
            </a:r>
            <a:endParaRPr sz="2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9989" y="1313180"/>
            <a:ext cx="99815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黑体"/>
                <a:cs typeface="黑体"/>
              </a:rPr>
              <a:t>例</a:t>
            </a:r>
            <a:r>
              <a:rPr dirty="0" sz="2800" spc="-5">
                <a:latin typeface="Times New Roman"/>
                <a:cs typeface="Times New Roman"/>
              </a:rPr>
              <a:t>1</a:t>
            </a:r>
            <a:r>
              <a:rPr dirty="0" sz="2800">
                <a:latin typeface="黑体"/>
                <a:cs typeface="黑体"/>
              </a:rPr>
              <a:t>：（</a:t>
            </a:r>
            <a:r>
              <a:rPr dirty="0" sz="2800" spc="-5">
                <a:latin typeface="Times New Roman"/>
                <a:cs typeface="Times New Roman"/>
              </a:rPr>
              <a:t>1</a:t>
            </a:r>
            <a:r>
              <a:rPr dirty="0" sz="2800">
                <a:latin typeface="黑体"/>
                <a:cs typeface="黑体"/>
              </a:rPr>
              <a:t>）开普勒第三定律指出：行星绕太阳运动椭圆轨道的</a:t>
            </a:r>
            <a:r>
              <a:rPr dirty="0" sz="2800" spc="-5">
                <a:latin typeface="黑体"/>
                <a:cs typeface="黑体"/>
              </a:rPr>
              <a:t>半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506095">
              <a:lnSpc>
                <a:spcPct val="119900"/>
              </a:lnSpc>
              <a:spcBef>
                <a:spcPts val="100"/>
              </a:spcBef>
            </a:pPr>
            <a:r>
              <a:rPr dirty="0" spc="-5" i="1">
                <a:latin typeface="Times New Roman"/>
                <a:cs typeface="Times New Roman"/>
              </a:rPr>
              <a:t>k</a:t>
            </a:r>
            <a:r>
              <a:rPr dirty="0"/>
              <a:t>是一个对所有行星都相同的常量。将行星绕太阳的运动简化</a:t>
            </a:r>
            <a:r>
              <a:rPr dirty="0" spc="-5"/>
              <a:t>成 </a:t>
            </a:r>
            <a:r>
              <a:rPr dirty="0"/>
              <a:t>圆周运动处理，请你推导出太阳系中该常量</a:t>
            </a:r>
            <a:r>
              <a:rPr dirty="0" spc="-5" i="1">
                <a:latin typeface="Times New Roman"/>
                <a:cs typeface="Times New Roman"/>
              </a:rPr>
              <a:t>k</a:t>
            </a:r>
            <a:r>
              <a:rPr dirty="0"/>
              <a:t>的表达式（已知</a:t>
            </a:r>
            <a:r>
              <a:rPr dirty="0" spc="-5"/>
              <a:t>引 </a:t>
            </a:r>
            <a:r>
              <a:rPr dirty="0"/>
              <a:t>力常量为</a:t>
            </a:r>
            <a:r>
              <a:rPr dirty="0" spc="-5" i="1">
                <a:latin typeface="Times New Roman"/>
                <a:cs typeface="Times New Roman"/>
              </a:rPr>
              <a:t>G</a:t>
            </a:r>
            <a:r>
              <a:rPr dirty="0" spc="-5"/>
              <a:t>，</a:t>
            </a:r>
            <a:r>
              <a:rPr dirty="0"/>
              <a:t>太阳的质量为</a:t>
            </a:r>
            <a:r>
              <a:rPr dirty="0" spc="-5" i="1">
                <a:latin typeface="Times New Roman"/>
                <a:cs typeface="Times New Roman"/>
              </a:rPr>
              <a:t>M</a:t>
            </a:r>
            <a:r>
              <a:rPr dirty="0" spc="-5"/>
              <a:t>）；</a:t>
            </a:r>
          </a:p>
          <a:p>
            <a:pPr marL="12700" marR="5080">
              <a:lnSpc>
                <a:spcPct val="100000"/>
              </a:lnSpc>
              <a:spcBef>
                <a:spcPts val="330"/>
              </a:spcBef>
            </a:pPr>
            <a:r>
              <a:rPr dirty="0" spc="-5"/>
              <a:t>（</a:t>
            </a:r>
            <a:r>
              <a:rPr dirty="0" spc="-5">
                <a:latin typeface="Times New Roman"/>
                <a:cs typeface="Times New Roman"/>
              </a:rPr>
              <a:t>2</a:t>
            </a:r>
            <a:r>
              <a:rPr dirty="0" spc="-5"/>
              <a:t>）</a:t>
            </a:r>
            <a:r>
              <a:rPr dirty="0"/>
              <a:t>开普勒定律不仅适用于太阳系，它对一切具有中心天体</a:t>
            </a:r>
            <a:r>
              <a:rPr dirty="0" spc="-5"/>
              <a:t>的 </a:t>
            </a:r>
            <a:r>
              <a:rPr dirty="0"/>
              <a:t>引力系统（如地月系统）都成立。经测定月地距离为</a:t>
            </a:r>
            <a:r>
              <a:rPr dirty="0" spc="-5">
                <a:latin typeface="Times New Roman"/>
                <a:cs typeface="Times New Roman"/>
              </a:rPr>
              <a:t>3.84</a:t>
            </a:r>
            <a:r>
              <a:rPr dirty="0"/>
              <a:t>×</a:t>
            </a:r>
            <a:r>
              <a:rPr dirty="0" spc="-5">
                <a:latin typeface="Times New Roman"/>
                <a:cs typeface="Times New Roman"/>
              </a:rPr>
              <a:t>10</a:t>
            </a:r>
            <a:r>
              <a:rPr dirty="0" baseline="21604" sz="2700" spc="7">
                <a:latin typeface="Times New Roman"/>
                <a:cs typeface="Times New Roman"/>
              </a:rPr>
              <a:t>8</a:t>
            </a:r>
            <a:r>
              <a:rPr dirty="0" sz="2800">
                <a:latin typeface="Times New Roman"/>
                <a:cs typeface="Times New Roman"/>
              </a:rPr>
              <a:t>m</a:t>
            </a:r>
            <a:r>
              <a:rPr dirty="0" sz="2800" spc="-5"/>
              <a:t>， </a:t>
            </a:r>
            <a:r>
              <a:rPr dirty="0" sz="2800"/>
              <a:t>月球绕地球运动的周期为</a:t>
            </a:r>
            <a:r>
              <a:rPr dirty="0" sz="2800" spc="-5">
                <a:latin typeface="Times New Roman"/>
                <a:cs typeface="Times New Roman"/>
              </a:rPr>
              <a:t>2.36</a:t>
            </a:r>
            <a:r>
              <a:rPr dirty="0" sz="2800" spc="-5"/>
              <a:t>×</a:t>
            </a:r>
            <a:r>
              <a:rPr dirty="0" sz="2800" spc="-5">
                <a:latin typeface="Times New Roman"/>
                <a:cs typeface="Times New Roman"/>
              </a:rPr>
              <a:t>10</a:t>
            </a:r>
            <a:r>
              <a:rPr dirty="0" baseline="21604" sz="2700" spc="-7">
                <a:latin typeface="Times New Roman"/>
                <a:cs typeface="Times New Roman"/>
              </a:rPr>
              <a:t>6</a:t>
            </a:r>
            <a:r>
              <a:rPr dirty="0" sz="2800" spc="-5">
                <a:latin typeface="Times New Roman"/>
                <a:cs typeface="Times New Roman"/>
              </a:rPr>
              <a:t>s</a:t>
            </a:r>
            <a:r>
              <a:rPr dirty="0" sz="2800" spc="-5"/>
              <a:t>，</a:t>
            </a:r>
            <a:r>
              <a:rPr dirty="0" sz="2800"/>
              <a:t>地球半径取</a:t>
            </a:r>
            <a:r>
              <a:rPr dirty="0" sz="2800" spc="-5">
                <a:latin typeface="Times New Roman"/>
                <a:cs typeface="Times New Roman"/>
              </a:rPr>
              <a:t>6400km</a:t>
            </a:r>
            <a:r>
              <a:rPr dirty="0" sz="2800" spc="-5"/>
              <a:t>，</a:t>
            </a:r>
            <a:r>
              <a:rPr dirty="0" sz="2800"/>
              <a:t>试</a:t>
            </a:r>
            <a:r>
              <a:rPr dirty="0" sz="2800" spc="-5"/>
              <a:t>估 </a:t>
            </a:r>
            <a:r>
              <a:rPr dirty="0" sz="2800"/>
              <a:t>算地球的质量</a:t>
            </a:r>
            <a:r>
              <a:rPr dirty="0" sz="2800" spc="-5" i="1">
                <a:latin typeface="Times New Roman"/>
                <a:cs typeface="Times New Roman"/>
              </a:rPr>
              <a:t>M</a:t>
            </a:r>
            <a:r>
              <a:rPr dirty="0" sz="2800"/>
              <a:t>和平均密度</a:t>
            </a:r>
            <a:r>
              <a:rPr dirty="0" sz="2800" spc="-5" i="1">
                <a:latin typeface="Times New Roman"/>
                <a:cs typeface="Times New Roman"/>
              </a:rPr>
              <a:t>ρ</a:t>
            </a:r>
            <a:r>
              <a:rPr dirty="0" sz="2800"/>
              <a:t>。</a:t>
            </a:r>
            <a:r>
              <a:rPr dirty="0" sz="2800" spc="-5"/>
              <a:t>（</a:t>
            </a:r>
            <a:r>
              <a:rPr dirty="0" sz="2800" spc="-5" i="1">
                <a:latin typeface="Times New Roman"/>
                <a:cs typeface="Times New Roman"/>
              </a:rPr>
              <a:t>G</a:t>
            </a:r>
            <a:r>
              <a:rPr dirty="0" sz="2800" spc="-5">
                <a:latin typeface="Times New Roman"/>
                <a:cs typeface="Times New Roman"/>
              </a:rPr>
              <a:t>=6.67</a:t>
            </a:r>
            <a:r>
              <a:rPr dirty="0" sz="2800" spc="-5"/>
              <a:t>×</a:t>
            </a:r>
            <a:r>
              <a:rPr dirty="0" sz="2800" spc="-5">
                <a:latin typeface="Times New Roman"/>
                <a:cs typeface="Times New Roman"/>
              </a:rPr>
              <a:t>10</a:t>
            </a:r>
            <a:r>
              <a:rPr dirty="0" baseline="21604" sz="2700" spc="-7">
                <a:latin typeface="Times New Roman"/>
                <a:cs typeface="Times New Roman"/>
              </a:rPr>
              <a:t>-11</a:t>
            </a:r>
            <a:r>
              <a:rPr dirty="0" sz="2800" spc="-5">
                <a:latin typeface="Times New Roman"/>
                <a:cs typeface="Times New Roman"/>
              </a:rPr>
              <a:t>N•m</a:t>
            </a:r>
            <a:r>
              <a:rPr dirty="0" baseline="21604" sz="2700" spc="-7">
                <a:latin typeface="Times New Roman"/>
                <a:cs typeface="Times New Roman"/>
              </a:rPr>
              <a:t>2</a:t>
            </a:r>
            <a:r>
              <a:rPr dirty="0" sz="2800" spc="-5">
                <a:latin typeface="Times New Roman"/>
                <a:cs typeface="Times New Roman"/>
              </a:rPr>
              <a:t>/kg</a:t>
            </a:r>
            <a:r>
              <a:rPr dirty="0" baseline="21604" sz="2700" spc="-7">
                <a:latin typeface="Times New Roman"/>
                <a:cs typeface="Times New Roman"/>
              </a:rPr>
              <a:t>2</a:t>
            </a:r>
            <a:r>
              <a:rPr dirty="0" sz="2800" spc="-5"/>
              <a:t>，</a:t>
            </a:r>
            <a:r>
              <a:rPr dirty="0" sz="2800"/>
              <a:t>计算</a:t>
            </a:r>
            <a:r>
              <a:rPr dirty="0" sz="2800" spc="-5"/>
              <a:t>结 </a:t>
            </a:r>
            <a:r>
              <a:rPr dirty="0" sz="2800"/>
              <a:t>果均保留一位有效数字</a:t>
            </a:r>
            <a:r>
              <a:rPr dirty="0" sz="2800" spc="-5"/>
              <a:t>）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13187" y="2112073"/>
            <a:ext cx="307340" cy="0"/>
          </a:xfrm>
          <a:custGeom>
            <a:avLst/>
            <a:gdLst/>
            <a:ahLst/>
            <a:cxnLst/>
            <a:rect l="l" t="t" r="r" b="b"/>
            <a:pathLst>
              <a:path w="307340" h="0">
                <a:moveTo>
                  <a:pt x="0" y="0"/>
                </a:moveTo>
                <a:lnTo>
                  <a:pt x="306984" y="0"/>
                </a:lnTo>
              </a:path>
            </a:pathLst>
          </a:custGeom>
          <a:ln w="109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577055" y="1810600"/>
            <a:ext cx="79248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50" spc="10">
                <a:latin typeface="Symbol"/>
                <a:cs typeface="Symbol"/>
              </a:rPr>
              <a:t></a:t>
            </a:r>
            <a:r>
              <a:rPr dirty="0" sz="2050" spc="10">
                <a:latin typeface="Times New Roman"/>
                <a:cs typeface="Times New Roman"/>
              </a:rPr>
              <a:t> </a:t>
            </a:r>
            <a:r>
              <a:rPr dirty="0" sz="2050" spc="10" i="1">
                <a:latin typeface="Times New Roman"/>
                <a:cs typeface="Times New Roman"/>
              </a:rPr>
              <a:t>k</a:t>
            </a:r>
            <a:r>
              <a:rPr dirty="0" sz="2050" spc="55" i="1">
                <a:latin typeface="Times New Roman"/>
                <a:cs typeface="Times New Roman"/>
              </a:rPr>
              <a:t> </a:t>
            </a:r>
            <a:r>
              <a:rPr dirty="0" baseline="-1984" sz="4200" spc="-7">
                <a:latin typeface="黑体"/>
                <a:cs typeface="黑体"/>
              </a:rPr>
              <a:t>，</a:t>
            </a:r>
            <a:endParaRPr baseline="-1984" sz="4200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01846" y="1989582"/>
            <a:ext cx="292735" cy="3416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-24390" sz="3075" spc="15" i="1">
                <a:latin typeface="Times New Roman"/>
                <a:cs typeface="Times New Roman"/>
              </a:rPr>
              <a:t>T</a:t>
            </a:r>
            <a:r>
              <a:rPr dirty="0" baseline="-24390" sz="3075" spc="-367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9989" y="1729397"/>
            <a:ext cx="9292590" cy="54737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r" marR="5080">
              <a:lnSpc>
                <a:spcPts val="1090"/>
              </a:lnSpc>
              <a:spcBef>
                <a:spcPts val="110"/>
              </a:spcBef>
            </a:pPr>
            <a:r>
              <a:rPr dirty="0" sz="120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3010"/>
              </a:lnSpc>
            </a:pPr>
            <a:r>
              <a:rPr dirty="0" sz="2800">
                <a:latin typeface="黑体"/>
                <a:cs typeface="黑体"/>
              </a:rPr>
              <a:t>长轴</a:t>
            </a:r>
            <a:r>
              <a:rPr dirty="0" sz="2800" spc="-5" i="1">
                <a:latin typeface="Times New Roman"/>
                <a:cs typeface="Times New Roman"/>
              </a:rPr>
              <a:t>a</a:t>
            </a:r>
            <a:r>
              <a:rPr dirty="0" sz="2800">
                <a:latin typeface="黑体"/>
                <a:cs typeface="黑体"/>
              </a:rPr>
              <a:t>的三次方与它的公转周期</a:t>
            </a:r>
            <a:r>
              <a:rPr dirty="0" sz="2800" spc="-5" i="1">
                <a:latin typeface="Times New Roman"/>
                <a:cs typeface="Times New Roman"/>
              </a:rPr>
              <a:t>T</a:t>
            </a:r>
            <a:r>
              <a:rPr dirty="0" sz="2800">
                <a:latin typeface="黑体"/>
                <a:cs typeface="黑体"/>
              </a:rPr>
              <a:t>的二次方之比是定值，</a:t>
            </a:r>
            <a:r>
              <a:rPr dirty="0" sz="2800" spc="-5">
                <a:latin typeface="黑体"/>
                <a:cs typeface="黑体"/>
              </a:rPr>
              <a:t>即</a:t>
            </a:r>
            <a:r>
              <a:rPr dirty="0" sz="2800" spc="-385">
                <a:latin typeface="黑体"/>
                <a:cs typeface="黑体"/>
              </a:rPr>
              <a:t> </a:t>
            </a:r>
            <a:r>
              <a:rPr dirty="0" baseline="37940" sz="3075" spc="15" i="1">
                <a:latin typeface="Times New Roman"/>
                <a:cs typeface="Times New Roman"/>
              </a:rPr>
              <a:t>a</a:t>
            </a:r>
            <a:endParaRPr baseline="37940" sz="307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290" y="1028700"/>
            <a:ext cx="41141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黑体"/>
                <a:cs typeface="黑体"/>
              </a:rPr>
              <a:t>（</a:t>
            </a:r>
            <a:r>
              <a:rPr dirty="0" sz="2800" spc="-5">
                <a:latin typeface="黑体"/>
                <a:cs typeface="黑体"/>
              </a:rPr>
              <a:t>1</a:t>
            </a:r>
            <a:r>
              <a:rPr dirty="0" sz="2800">
                <a:latin typeface="黑体"/>
                <a:cs typeface="黑体"/>
              </a:rPr>
              <a:t>）根据牛顿第二定律</a:t>
            </a:r>
            <a:r>
              <a:rPr dirty="0" sz="2800" spc="-5">
                <a:latin typeface="黑体"/>
                <a:cs typeface="黑体"/>
              </a:rPr>
              <a:t>：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010" y="3723004"/>
            <a:ext cx="3047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楷体"/>
                <a:cs typeface="楷体"/>
              </a:rPr>
              <a:t>（</a:t>
            </a:r>
            <a:r>
              <a:rPr dirty="0" sz="2800" spc="-5">
                <a:latin typeface="Times New Roman"/>
                <a:cs typeface="Times New Roman"/>
              </a:rPr>
              <a:t>2</a:t>
            </a:r>
            <a:r>
              <a:rPr dirty="0" sz="2800">
                <a:latin typeface="楷体"/>
                <a:cs typeface="楷体"/>
              </a:rPr>
              <a:t>）在地月系统</a:t>
            </a:r>
            <a:r>
              <a:rPr dirty="0" sz="2800" spc="-5">
                <a:latin typeface="楷体"/>
                <a:cs typeface="楷体"/>
              </a:rPr>
              <a:t>中</a:t>
            </a:r>
            <a:endParaRPr sz="2800">
              <a:latin typeface="楷体"/>
              <a:cs typeface="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66988" y="2042020"/>
            <a:ext cx="708025" cy="0"/>
          </a:xfrm>
          <a:custGeom>
            <a:avLst/>
            <a:gdLst/>
            <a:ahLst/>
            <a:cxnLst/>
            <a:rect l="l" t="t" r="r" b="b"/>
            <a:pathLst>
              <a:path w="708025" h="0">
                <a:moveTo>
                  <a:pt x="0" y="0"/>
                </a:moveTo>
                <a:lnTo>
                  <a:pt x="707555" y="0"/>
                </a:lnTo>
              </a:path>
            </a:pathLst>
          </a:custGeom>
          <a:ln w="167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81438" y="2042020"/>
            <a:ext cx="530225" cy="0"/>
          </a:xfrm>
          <a:custGeom>
            <a:avLst/>
            <a:gdLst/>
            <a:ahLst/>
            <a:cxnLst/>
            <a:rect l="l" t="t" r="r" b="b"/>
            <a:pathLst>
              <a:path w="530225" h="0">
                <a:moveTo>
                  <a:pt x="0" y="0"/>
                </a:moveTo>
                <a:lnTo>
                  <a:pt x="530123" y="0"/>
                </a:lnTo>
              </a:path>
            </a:pathLst>
          </a:custGeom>
          <a:ln w="167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379582" y="1729346"/>
            <a:ext cx="137795" cy="2952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 spc="5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82656" y="1741347"/>
            <a:ext cx="991869" cy="78867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448309">
              <a:lnSpc>
                <a:spcPts val="2985"/>
              </a:lnSpc>
              <a:spcBef>
                <a:spcPts val="130"/>
              </a:spcBef>
              <a:tabLst>
                <a:tab pos="785495" algn="l"/>
              </a:tabLst>
            </a:pPr>
            <a:r>
              <a:rPr dirty="0" sz="3000" spc="10">
                <a:latin typeface="Times New Roman"/>
                <a:cs typeface="Times New Roman"/>
              </a:rPr>
              <a:t>)</a:t>
            </a:r>
            <a:r>
              <a:rPr dirty="0" sz="3000" spc="10">
                <a:latin typeface="Times New Roman"/>
                <a:cs typeface="Times New Roman"/>
              </a:rPr>
              <a:t>	</a:t>
            </a:r>
            <a:r>
              <a:rPr dirty="0" sz="3000" spc="15" i="1">
                <a:latin typeface="Times New Roman"/>
                <a:cs typeface="Times New Roman"/>
              </a:rPr>
              <a:t>a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ts val="2985"/>
              </a:lnSpc>
            </a:pPr>
            <a:r>
              <a:rPr dirty="0" sz="3000" spc="15" i="1">
                <a:latin typeface="Times New Roman"/>
                <a:cs typeface="Times New Roman"/>
              </a:rPr>
              <a:t>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3123" y="1478271"/>
            <a:ext cx="257937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212850" algn="l"/>
              </a:tabLst>
            </a:pPr>
            <a:r>
              <a:rPr dirty="0" baseline="-35185" sz="4500" spc="30" i="1">
                <a:latin typeface="Times New Roman"/>
                <a:cs typeface="Times New Roman"/>
              </a:rPr>
              <a:t>G</a:t>
            </a:r>
            <a:r>
              <a:rPr dirty="0" baseline="-35185" sz="4500" spc="502" i="1">
                <a:latin typeface="Times New Roman"/>
                <a:cs typeface="Times New Roman"/>
              </a:rPr>
              <a:t> </a:t>
            </a:r>
            <a:r>
              <a:rPr dirty="0" sz="3000" spc="25" i="1">
                <a:latin typeface="Times New Roman"/>
                <a:cs typeface="Times New Roman"/>
              </a:rPr>
              <a:t>Mm	</a:t>
            </a:r>
            <a:r>
              <a:rPr dirty="0" baseline="-35185" sz="4500" spc="22">
                <a:latin typeface="Symbol"/>
                <a:cs typeface="Symbol"/>
              </a:rPr>
              <a:t></a:t>
            </a:r>
            <a:r>
              <a:rPr dirty="0" baseline="-35185" sz="4500" spc="22">
                <a:latin typeface="Times New Roman"/>
                <a:cs typeface="Times New Roman"/>
              </a:rPr>
              <a:t> </a:t>
            </a:r>
            <a:r>
              <a:rPr dirty="0" baseline="-35185" sz="4500" spc="202" i="1">
                <a:latin typeface="Times New Roman"/>
                <a:cs typeface="Times New Roman"/>
              </a:rPr>
              <a:t>m</a:t>
            </a:r>
            <a:r>
              <a:rPr dirty="0" baseline="-35185" sz="4500" spc="202">
                <a:latin typeface="Times New Roman"/>
                <a:cs typeface="Times New Roman"/>
              </a:rPr>
              <a:t>(</a:t>
            </a:r>
            <a:r>
              <a:rPr dirty="0" baseline="-35185" sz="4500" spc="-270">
                <a:latin typeface="Times New Roman"/>
                <a:cs typeface="Times New Roman"/>
              </a:rPr>
              <a:t> </a:t>
            </a:r>
            <a:r>
              <a:rPr dirty="0" sz="3000" spc="-160">
                <a:latin typeface="Times New Roman"/>
                <a:cs typeface="Times New Roman"/>
              </a:rPr>
              <a:t>2</a:t>
            </a:r>
            <a:r>
              <a:rPr dirty="0" sz="3200" spc="-160" i="1">
                <a:latin typeface="Symbol"/>
                <a:cs typeface="Symbol"/>
              </a:rPr>
              <a:t>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02306" y="3041789"/>
            <a:ext cx="461009" cy="0"/>
          </a:xfrm>
          <a:custGeom>
            <a:avLst/>
            <a:gdLst/>
            <a:ahLst/>
            <a:cxnLst/>
            <a:rect l="l" t="t" r="r" b="b"/>
            <a:pathLst>
              <a:path w="461010" h="0">
                <a:moveTo>
                  <a:pt x="0" y="0"/>
                </a:moveTo>
                <a:lnTo>
                  <a:pt x="460489" y="0"/>
                </a:lnTo>
              </a:path>
            </a:pathLst>
          </a:custGeom>
          <a:ln w="163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291664" y="2868828"/>
            <a:ext cx="426720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-25500" sz="4575" spc="44" i="1">
                <a:latin typeface="Times New Roman"/>
                <a:cs typeface="Times New Roman"/>
              </a:rPr>
              <a:t>T</a:t>
            </a:r>
            <a:r>
              <a:rPr dirty="0" baseline="-25500" sz="4575" spc="-487" i="1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09812" y="1869744"/>
            <a:ext cx="489584" cy="9391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3550"/>
              </a:lnSpc>
              <a:spcBef>
                <a:spcPts val="130"/>
              </a:spcBef>
            </a:pPr>
            <a:r>
              <a:rPr dirty="0" baseline="-25000" sz="4500" spc="22" i="1">
                <a:latin typeface="Times New Roman"/>
                <a:cs typeface="Times New Roman"/>
              </a:rPr>
              <a:t>a</a:t>
            </a:r>
            <a:r>
              <a:rPr dirty="0" baseline="-25000" sz="4500" spc="-615" i="1">
                <a:latin typeface="Times New Roman"/>
                <a:cs typeface="Times New Roman"/>
              </a:rPr>
              <a:t> </a:t>
            </a:r>
            <a:r>
              <a:rPr dirty="0" sz="1750" spc="5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  <a:p>
            <a:pPr marL="144145">
              <a:lnSpc>
                <a:spcPts val="3610"/>
              </a:lnSpc>
            </a:pPr>
            <a:r>
              <a:rPr dirty="0" baseline="-25500" sz="4575" spc="270" i="1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81772" y="2738056"/>
            <a:ext cx="537210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50" spc="25" i="1">
                <a:latin typeface="Times New Roman"/>
                <a:cs typeface="Times New Roman"/>
              </a:rPr>
              <a:t>k</a:t>
            </a:r>
            <a:r>
              <a:rPr dirty="0" sz="3050" spc="85" i="1">
                <a:latin typeface="Times New Roman"/>
                <a:cs typeface="Times New Roman"/>
              </a:rPr>
              <a:t> </a:t>
            </a:r>
            <a:r>
              <a:rPr dirty="0" sz="3050" spc="30">
                <a:latin typeface="Symbol"/>
                <a:cs typeface="Symbol"/>
              </a:rPr>
              <a:t>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829384" y="2556027"/>
            <a:ext cx="704215" cy="0"/>
          </a:xfrm>
          <a:custGeom>
            <a:avLst/>
            <a:gdLst/>
            <a:ahLst/>
            <a:cxnLst/>
            <a:rect l="l" t="t" r="r" b="b"/>
            <a:pathLst>
              <a:path w="704215" h="0">
                <a:moveTo>
                  <a:pt x="0" y="0"/>
                </a:moveTo>
                <a:lnTo>
                  <a:pt x="703719" y="0"/>
                </a:lnTo>
              </a:path>
            </a:pathLst>
          </a:custGeom>
          <a:ln w="163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831010" y="2005050"/>
            <a:ext cx="639445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50" spc="35" i="1">
                <a:latin typeface="Times New Roman"/>
                <a:cs typeface="Times New Roman"/>
              </a:rPr>
              <a:t>G</a:t>
            </a:r>
            <a:r>
              <a:rPr dirty="0" sz="3050" spc="50" i="1">
                <a:latin typeface="Times New Roman"/>
                <a:cs typeface="Times New Roman"/>
              </a:rPr>
              <a:t>M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9104" y="2252281"/>
            <a:ext cx="1261745" cy="80454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2960"/>
              </a:lnSpc>
              <a:spcBef>
                <a:spcPts val="120"/>
              </a:spcBef>
            </a:pPr>
            <a:r>
              <a:rPr dirty="0" sz="3050" spc="25" i="1">
                <a:latin typeface="Times New Roman"/>
                <a:cs typeface="Times New Roman"/>
              </a:rPr>
              <a:t>k</a:t>
            </a:r>
            <a:r>
              <a:rPr dirty="0" sz="3050" spc="160" i="1">
                <a:latin typeface="Times New Roman"/>
                <a:cs typeface="Times New Roman"/>
              </a:rPr>
              <a:t> </a:t>
            </a:r>
            <a:r>
              <a:rPr dirty="0" sz="3050" spc="30">
                <a:latin typeface="Symbol"/>
                <a:cs typeface="Symbol"/>
              </a:rPr>
              <a:t></a:t>
            </a:r>
            <a:endParaRPr sz="3050">
              <a:latin typeface="Symbol"/>
              <a:cs typeface="Symbol"/>
            </a:endParaRPr>
          </a:p>
          <a:p>
            <a:pPr marL="664210">
              <a:lnSpc>
                <a:spcPts val="3140"/>
              </a:lnSpc>
            </a:pPr>
            <a:r>
              <a:rPr dirty="0" sz="3050" spc="-270">
                <a:latin typeface="Times New Roman"/>
                <a:cs typeface="Times New Roman"/>
              </a:rPr>
              <a:t>4</a:t>
            </a:r>
            <a:r>
              <a:rPr dirty="0" sz="3200" spc="-270" i="1">
                <a:latin typeface="Symbol"/>
                <a:cs typeface="Symbol"/>
              </a:rPr>
              <a:t></a:t>
            </a:r>
            <a:r>
              <a:rPr dirty="0" baseline="43209" sz="2700" spc="-405">
                <a:latin typeface="Times New Roman"/>
                <a:cs typeface="Times New Roman"/>
              </a:rPr>
              <a:t>2</a:t>
            </a:r>
            <a:endParaRPr baseline="43209" sz="27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61330" y="2479039"/>
            <a:ext cx="1001369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250065" y="2593339"/>
            <a:ext cx="74167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175884" y="2593339"/>
            <a:ext cx="37084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356568" y="2469362"/>
            <a:ext cx="1014094" cy="476884"/>
          </a:xfrm>
          <a:custGeom>
            <a:avLst/>
            <a:gdLst/>
            <a:ahLst/>
            <a:cxnLst/>
            <a:rect l="l" t="t" r="r" b="b"/>
            <a:pathLst>
              <a:path w="1014095" h="476885">
                <a:moveTo>
                  <a:pt x="704659" y="123977"/>
                </a:moveTo>
                <a:lnTo>
                  <a:pt x="704659" y="0"/>
                </a:lnTo>
                <a:lnTo>
                  <a:pt x="717220" y="9677"/>
                </a:lnTo>
                <a:lnTo>
                  <a:pt x="714184" y="9677"/>
                </a:lnTo>
                <a:lnTo>
                  <a:pt x="706526" y="13449"/>
                </a:lnTo>
                <a:lnTo>
                  <a:pt x="714184" y="19349"/>
                </a:lnTo>
                <a:lnTo>
                  <a:pt x="714184" y="119214"/>
                </a:lnTo>
                <a:lnTo>
                  <a:pt x="709422" y="119214"/>
                </a:lnTo>
                <a:lnTo>
                  <a:pt x="704659" y="123977"/>
                </a:lnTo>
                <a:close/>
              </a:path>
              <a:path w="1014095" h="476885">
                <a:moveTo>
                  <a:pt x="714184" y="19349"/>
                </a:moveTo>
                <a:lnTo>
                  <a:pt x="706526" y="13449"/>
                </a:lnTo>
                <a:lnTo>
                  <a:pt x="714184" y="9677"/>
                </a:lnTo>
                <a:lnTo>
                  <a:pt x="714184" y="19349"/>
                </a:lnTo>
                <a:close/>
              </a:path>
              <a:path w="1014095" h="476885">
                <a:moveTo>
                  <a:pt x="998328" y="238277"/>
                </a:moveTo>
                <a:lnTo>
                  <a:pt x="714184" y="19349"/>
                </a:lnTo>
                <a:lnTo>
                  <a:pt x="714184" y="9677"/>
                </a:lnTo>
                <a:lnTo>
                  <a:pt x="717220" y="9677"/>
                </a:lnTo>
                <a:lnTo>
                  <a:pt x="1009034" y="234505"/>
                </a:lnTo>
                <a:lnTo>
                  <a:pt x="1003223" y="234505"/>
                </a:lnTo>
                <a:lnTo>
                  <a:pt x="998328" y="238277"/>
                </a:lnTo>
                <a:close/>
              </a:path>
              <a:path w="1014095" h="476885">
                <a:moveTo>
                  <a:pt x="704659" y="357339"/>
                </a:moveTo>
                <a:lnTo>
                  <a:pt x="0" y="357339"/>
                </a:lnTo>
                <a:lnTo>
                  <a:pt x="0" y="119214"/>
                </a:lnTo>
                <a:lnTo>
                  <a:pt x="704659" y="119214"/>
                </a:lnTo>
                <a:lnTo>
                  <a:pt x="704659" y="123977"/>
                </a:lnTo>
                <a:lnTo>
                  <a:pt x="9525" y="123977"/>
                </a:lnTo>
                <a:lnTo>
                  <a:pt x="4762" y="128739"/>
                </a:lnTo>
                <a:lnTo>
                  <a:pt x="9525" y="128739"/>
                </a:lnTo>
                <a:lnTo>
                  <a:pt x="9525" y="347814"/>
                </a:lnTo>
                <a:lnTo>
                  <a:pt x="4762" y="347814"/>
                </a:lnTo>
                <a:lnTo>
                  <a:pt x="9525" y="352577"/>
                </a:lnTo>
                <a:lnTo>
                  <a:pt x="704659" y="352577"/>
                </a:lnTo>
                <a:lnTo>
                  <a:pt x="704659" y="357339"/>
                </a:lnTo>
                <a:close/>
              </a:path>
              <a:path w="1014095" h="476885">
                <a:moveTo>
                  <a:pt x="714184" y="128739"/>
                </a:moveTo>
                <a:lnTo>
                  <a:pt x="9525" y="128739"/>
                </a:lnTo>
                <a:lnTo>
                  <a:pt x="9525" y="123977"/>
                </a:lnTo>
                <a:lnTo>
                  <a:pt x="704659" y="123977"/>
                </a:lnTo>
                <a:lnTo>
                  <a:pt x="709422" y="119214"/>
                </a:lnTo>
                <a:lnTo>
                  <a:pt x="714184" y="119214"/>
                </a:lnTo>
                <a:lnTo>
                  <a:pt x="714184" y="128739"/>
                </a:lnTo>
                <a:close/>
              </a:path>
              <a:path w="1014095" h="476885">
                <a:moveTo>
                  <a:pt x="9525" y="128739"/>
                </a:moveTo>
                <a:lnTo>
                  <a:pt x="4762" y="128739"/>
                </a:lnTo>
                <a:lnTo>
                  <a:pt x="9525" y="123977"/>
                </a:lnTo>
                <a:lnTo>
                  <a:pt x="9525" y="128739"/>
                </a:lnTo>
                <a:close/>
              </a:path>
              <a:path w="1014095" h="476885">
                <a:moveTo>
                  <a:pt x="1003223" y="242049"/>
                </a:moveTo>
                <a:lnTo>
                  <a:pt x="998328" y="238277"/>
                </a:lnTo>
                <a:lnTo>
                  <a:pt x="1003223" y="234505"/>
                </a:lnTo>
                <a:lnTo>
                  <a:pt x="1003223" y="242049"/>
                </a:lnTo>
                <a:close/>
              </a:path>
              <a:path w="1014095" h="476885">
                <a:moveTo>
                  <a:pt x="1009034" y="242049"/>
                </a:moveTo>
                <a:lnTo>
                  <a:pt x="1003223" y="242049"/>
                </a:lnTo>
                <a:lnTo>
                  <a:pt x="1003223" y="234505"/>
                </a:lnTo>
                <a:lnTo>
                  <a:pt x="1009034" y="234505"/>
                </a:lnTo>
                <a:lnTo>
                  <a:pt x="1013929" y="238277"/>
                </a:lnTo>
                <a:lnTo>
                  <a:pt x="1009034" y="242049"/>
                </a:lnTo>
                <a:close/>
              </a:path>
              <a:path w="1014095" h="476885">
                <a:moveTo>
                  <a:pt x="717220" y="466877"/>
                </a:moveTo>
                <a:lnTo>
                  <a:pt x="714184" y="466877"/>
                </a:lnTo>
                <a:lnTo>
                  <a:pt x="714184" y="457205"/>
                </a:lnTo>
                <a:lnTo>
                  <a:pt x="998328" y="238277"/>
                </a:lnTo>
                <a:lnTo>
                  <a:pt x="1003223" y="242049"/>
                </a:lnTo>
                <a:lnTo>
                  <a:pt x="1009034" y="242049"/>
                </a:lnTo>
                <a:lnTo>
                  <a:pt x="717220" y="466877"/>
                </a:lnTo>
                <a:close/>
              </a:path>
              <a:path w="1014095" h="476885">
                <a:moveTo>
                  <a:pt x="9525" y="352577"/>
                </a:moveTo>
                <a:lnTo>
                  <a:pt x="4762" y="347814"/>
                </a:lnTo>
                <a:lnTo>
                  <a:pt x="9525" y="347814"/>
                </a:lnTo>
                <a:lnTo>
                  <a:pt x="9525" y="352577"/>
                </a:lnTo>
                <a:close/>
              </a:path>
              <a:path w="1014095" h="476885">
                <a:moveTo>
                  <a:pt x="714184" y="357339"/>
                </a:moveTo>
                <a:lnTo>
                  <a:pt x="709422" y="357339"/>
                </a:lnTo>
                <a:lnTo>
                  <a:pt x="704659" y="352577"/>
                </a:lnTo>
                <a:lnTo>
                  <a:pt x="9525" y="352577"/>
                </a:lnTo>
                <a:lnTo>
                  <a:pt x="9525" y="347814"/>
                </a:lnTo>
                <a:lnTo>
                  <a:pt x="714184" y="347814"/>
                </a:lnTo>
                <a:lnTo>
                  <a:pt x="714184" y="357339"/>
                </a:lnTo>
                <a:close/>
              </a:path>
              <a:path w="1014095" h="476885">
                <a:moveTo>
                  <a:pt x="704659" y="476554"/>
                </a:moveTo>
                <a:lnTo>
                  <a:pt x="704659" y="352577"/>
                </a:lnTo>
                <a:lnTo>
                  <a:pt x="709422" y="357339"/>
                </a:lnTo>
                <a:lnTo>
                  <a:pt x="714184" y="357339"/>
                </a:lnTo>
                <a:lnTo>
                  <a:pt x="714184" y="457205"/>
                </a:lnTo>
                <a:lnTo>
                  <a:pt x="706526" y="463105"/>
                </a:lnTo>
                <a:lnTo>
                  <a:pt x="714184" y="466877"/>
                </a:lnTo>
                <a:lnTo>
                  <a:pt x="717220" y="466877"/>
                </a:lnTo>
                <a:lnTo>
                  <a:pt x="704659" y="476554"/>
                </a:lnTo>
                <a:close/>
              </a:path>
              <a:path w="1014095" h="476885">
                <a:moveTo>
                  <a:pt x="714184" y="466877"/>
                </a:moveTo>
                <a:lnTo>
                  <a:pt x="706526" y="463105"/>
                </a:lnTo>
                <a:lnTo>
                  <a:pt x="714184" y="457205"/>
                </a:lnTo>
                <a:lnTo>
                  <a:pt x="714184" y="466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245303" y="2588577"/>
            <a:ext cx="83692" cy="238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171122" y="2588577"/>
            <a:ext cx="46990" cy="238125"/>
          </a:xfrm>
          <a:custGeom>
            <a:avLst/>
            <a:gdLst/>
            <a:ahLst/>
            <a:cxnLst/>
            <a:rect l="l" t="t" r="r" b="b"/>
            <a:pathLst>
              <a:path w="46989" h="238125">
                <a:moveTo>
                  <a:pt x="46609" y="238125"/>
                </a:moveTo>
                <a:lnTo>
                  <a:pt x="0" y="238125"/>
                </a:lnTo>
                <a:lnTo>
                  <a:pt x="0" y="0"/>
                </a:lnTo>
                <a:lnTo>
                  <a:pt x="46609" y="0"/>
                </a:lnTo>
                <a:lnTo>
                  <a:pt x="46609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228600"/>
                </a:lnTo>
                <a:lnTo>
                  <a:pt x="4762" y="228600"/>
                </a:lnTo>
                <a:lnTo>
                  <a:pt x="9525" y="233362"/>
                </a:lnTo>
                <a:lnTo>
                  <a:pt x="46609" y="233362"/>
                </a:lnTo>
                <a:lnTo>
                  <a:pt x="46609" y="238125"/>
                </a:lnTo>
                <a:close/>
              </a:path>
              <a:path w="46989" h="23812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46989" h="238125">
                <a:moveTo>
                  <a:pt x="37084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37084" y="4762"/>
                </a:lnTo>
                <a:lnTo>
                  <a:pt x="37084" y="9525"/>
                </a:lnTo>
                <a:close/>
              </a:path>
              <a:path w="46989" h="238125">
                <a:moveTo>
                  <a:pt x="37084" y="233362"/>
                </a:moveTo>
                <a:lnTo>
                  <a:pt x="37084" y="4762"/>
                </a:lnTo>
                <a:lnTo>
                  <a:pt x="41846" y="9525"/>
                </a:lnTo>
                <a:lnTo>
                  <a:pt x="46609" y="9525"/>
                </a:lnTo>
                <a:lnTo>
                  <a:pt x="46609" y="228600"/>
                </a:lnTo>
                <a:lnTo>
                  <a:pt x="41846" y="228600"/>
                </a:lnTo>
                <a:lnTo>
                  <a:pt x="37084" y="233362"/>
                </a:lnTo>
                <a:close/>
              </a:path>
              <a:path w="46989" h="238125">
                <a:moveTo>
                  <a:pt x="46609" y="9525"/>
                </a:moveTo>
                <a:lnTo>
                  <a:pt x="41846" y="9525"/>
                </a:lnTo>
                <a:lnTo>
                  <a:pt x="37084" y="4762"/>
                </a:lnTo>
                <a:lnTo>
                  <a:pt x="46609" y="4762"/>
                </a:lnTo>
                <a:lnTo>
                  <a:pt x="46609" y="9525"/>
                </a:lnTo>
                <a:close/>
              </a:path>
              <a:path w="46989" h="238125">
                <a:moveTo>
                  <a:pt x="9525" y="233362"/>
                </a:moveTo>
                <a:lnTo>
                  <a:pt x="4762" y="228600"/>
                </a:lnTo>
                <a:lnTo>
                  <a:pt x="9525" y="228600"/>
                </a:lnTo>
                <a:lnTo>
                  <a:pt x="9525" y="233362"/>
                </a:lnTo>
                <a:close/>
              </a:path>
              <a:path w="46989" h="238125">
                <a:moveTo>
                  <a:pt x="37084" y="233362"/>
                </a:moveTo>
                <a:lnTo>
                  <a:pt x="9525" y="233362"/>
                </a:lnTo>
                <a:lnTo>
                  <a:pt x="9525" y="228600"/>
                </a:lnTo>
                <a:lnTo>
                  <a:pt x="37084" y="228600"/>
                </a:lnTo>
                <a:lnTo>
                  <a:pt x="37084" y="233362"/>
                </a:lnTo>
                <a:close/>
              </a:path>
              <a:path w="46989" h="238125">
                <a:moveTo>
                  <a:pt x="46609" y="233362"/>
                </a:moveTo>
                <a:lnTo>
                  <a:pt x="37084" y="233362"/>
                </a:lnTo>
                <a:lnTo>
                  <a:pt x="41846" y="228600"/>
                </a:lnTo>
                <a:lnTo>
                  <a:pt x="46609" y="228600"/>
                </a:lnTo>
                <a:lnTo>
                  <a:pt x="46609" y="2333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68398" y="4371594"/>
            <a:ext cx="966469" cy="4883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75005" algn="l"/>
              </a:tabLst>
            </a:pPr>
            <a:r>
              <a:rPr dirty="0" sz="3000" spc="25" i="1">
                <a:latin typeface="Times New Roman"/>
                <a:cs typeface="Times New Roman"/>
              </a:rPr>
              <a:t>M</a:t>
            </a:r>
            <a:r>
              <a:rPr dirty="0" sz="3000" spc="25" i="1">
                <a:latin typeface="Times New Roman"/>
                <a:cs typeface="Times New Roman"/>
              </a:rPr>
              <a:t>	</a:t>
            </a:r>
            <a:r>
              <a:rPr dirty="0" sz="3000" spc="20" i="1">
                <a:latin typeface="Times New Roman"/>
                <a:cs typeface="Times New Roman"/>
              </a:rPr>
              <a:t>m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42218" y="4631461"/>
            <a:ext cx="137795" cy="2952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 spc="5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79193" y="4771935"/>
            <a:ext cx="344805" cy="4883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25000" sz="4500" spc="15" i="1">
                <a:latin typeface="Times New Roman"/>
                <a:cs typeface="Times New Roman"/>
              </a:rPr>
              <a:t>r</a:t>
            </a:r>
            <a:r>
              <a:rPr dirty="0" baseline="-25000" sz="4500" spc="-569" i="1">
                <a:latin typeface="Times New Roman"/>
                <a:cs typeface="Times New Roman"/>
              </a:rPr>
              <a:t> </a:t>
            </a:r>
            <a:r>
              <a:rPr dirty="0" sz="1750" spc="5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45203" y="4643513"/>
            <a:ext cx="949325" cy="7893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448309">
              <a:lnSpc>
                <a:spcPts val="2985"/>
              </a:lnSpc>
              <a:spcBef>
                <a:spcPts val="130"/>
              </a:spcBef>
              <a:tabLst>
                <a:tab pos="785495" algn="l"/>
              </a:tabLst>
            </a:pPr>
            <a:r>
              <a:rPr dirty="0" sz="3000" spc="10">
                <a:latin typeface="Times New Roman"/>
                <a:cs typeface="Times New Roman"/>
              </a:rPr>
              <a:t>)</a:t>
            </a:r>
            <a:r>
              <a:rPr dirty="0" sz="3000" spc="10">
                <a:latin typeface="Times New Roman"/>
                <a:cs typeface="Times New Roman"/>
              </a:rPr>
              <a:t>	</a:t>
            </a:r>
            <a:r>
              <a:rPr dirty="0" sz="3000" spc="10" i="1">
                <a:latin typeface="Times New Roman"/>
                <a:cs typeface="Times New Roman"/>
              </a:rPr>
              <a:t>r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ts val="2985"/>
              </a:lnSpc>
            </a:pPr>
            <a:r>
              <a:rPr dirty="0" sz="3000" spc="15" i="1">
                <a:latin typeface="Times New Roman"/>
                <a:cs typeface="Times New Roman"/>
              </a:rPr>
              <a:t>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73525" y="4380373"/>
            <a:ext cx="74168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-35185" sz="4500" spc="15">
                <a:latin typeface="Times New Roman"/>
                <a:cs typeface="Times New Roman"/>
              </a:rPr>
              <a:t>(</a:t>
            </a:r>
            <a:r>
              <a:rPr dirty="0" baseline="-35185" sz="4500" spc="-480">
                <a:latin typeface="Times New Roman"/>
                <a:cs typeface="Times New Roman"/>
              </a:rPr>
              <a:t> </a:t>
            </a:r>
            <a:r>
              <a:rPr dirty="0" u="heavy" sz="3000" spc="-16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heavy" sz="3200" spc="-160" i="1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19385" y="4907381"/>
            <a:ext cx="250190" cy="2952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 spc="15">
                <a:latin typeface="宋体"/>
                <a:cs typeface="宋体"/>
              </a:rPr>
              <a:t>月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52131" y="4478959"/>
            <a:ext cx="1618615" cy="4883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824865" algn="l"/>
                <a:tab pos="1380490" algn="l"/>
              </a:tabLst>
            </a:pPr>
            <a:r>
              <a:rPr dirty="0" baseline="-24074" sz="4500" spc="30" i="1">
                <a:latin typeface="Times New Roman"/>
                <a:cs typeface="Times New Roman"/>
              </a:rPr>
              <a:t>G</a:t>
            </a:r>
            <a:r>
              <a:rPr dirty="0" baseline="-24074" sz="4500" spc="89" i="1">
                <a:latin typeface="Times New Roman"/>
                <a:cs typeface="Times New Roman"/>
              </a:rPr>
              <a:t> </a:t>
            </a:r>
            <a:r>
              <a:rPr dirty="0" u="heavy" sz="17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7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1750" spc="15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地</a:t>
            </a:r>
            <a:r>
              <a:rPr dirty="0" u="heavy" sz="1750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	</a:t>
            </a:r>
            <a:r>
              <a:rPr dirty="0" u="heavy" baseline="1587" sz="2625" spc="22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月</a:t>
            </a:r>
            <a:endParaRPr baseline="1587" sz="2625">
              <a:latin typeface="宋体"/>
              <a:cs typeface="宋体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01556" y="4643513"/>
            <a:ext cx="632460" cy="4883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0" spc="15">
                <a:latin typeface="Symbol"/>
                <a:cs typeface="Symbol"/>
              </a:rPr>
              <a:t></a:t>
            </a:r>
            <a:r>
              <a:rPr dirty="0" sz="3000" spc="85">
                <a:latin typeface="Times New Roman"/>
                <a:cs typeface="Times New Roman"/>
              </a:rPr>
              <a:t> </a:t>
            </a:r>
            <a:r>
              <a:rPr dirty="0" sz="3000" spc="20" i="1">
                <a:latin typeface="Times New Roman"/>
                <a:cs typeface="Times New Roman"/>
              </a:rPr>
              <a:t>m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988759" y="4249673"/>
            <a:ext cx="1052195" cy="0"/>
          </a:xfrm>
          <a:custGeom>
            <a:avLst/>
            <a:gdLst/>
            <a:ahLst/>
            <a:cxnLst/>
            <a:rect l="l" t="t" r="r" b="b"/>
            <a:pathLst>
              <a:path w="1052195" h="0">
                <a:moveTo>
                  <a:pt x="0" y="0"/>
                </a:moveTo>
                <a:lnTo>
                  <a:pt x="1051991" y="0"/>
                </a:lnTo>
              </a:path>
            </a:pathLst>
          </a:custGeom>
          <a:ln w="168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9392336" y="3936923"/>
            <a:ext cx="250825" cy="2952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 spc="5">
                <a:latin typeface="Times New Roman"/>
                <a:cs typeface="Times New Roman"/>
              </a:rPr>
              <a:t>24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139824" y="3949115"/>
            <a:ext cx="1964055" cy="4883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564005" algn="l"/>
              </a:tabLst>
            </a:pPr>
            <a:r>
              <a:rPr dirty="0" sz="3000" spc="15">
                <a:latin typeface="Symbol"/>
                <a:cs typeface="Symbol"/>
              </a:rPr>
              <a:t></a:t>
            </a:r>
            <a:r>
              <a:rPr dirty="0" sz="3000" spc="120">
                <a:latin typeface="Times New Roman"/>
                <a:cs typeface="Times New Roman"/>
              </a:rPr>
              <a:t> </a:t>
            </a:r>
            <a:r>
              <a:rPr dirty="0" sz="3000" spc="15">
                <a:latin typeface="Times New Roman"/>
                <a:cs typeface="Times New Roman"/>
              </a:rPr>
              <a:t>6</a:t>
            </a:r>
            <a:r>
              <a:rPr dirty="0" sz="3000" spc="-300">
                <a:latin typeface="Times New Roman"/>
                <a:cs typeface="Times New Roman"/>
              </a:rPr>
              <a:t> </a:t>
            </a:r>
            <a:r>
              <a:rPr dirty="0" sz="3000" spc="265">
                <a:latin typeface="Symbol"/>
                <a:cs typeface="Symbol"/>
              </a:rPr>
              <a:t></a:t>
            </a:r>
            <a:r>
              <a:rPr dirty="0" sz="3000" spc="25">
                <a:latin typeface="Times New Roman"/>
                <a:cs typeface="Times New Roman"/>
              </a:rPr>
              <a:t>1</a:t>
            </a:r>
            <a:r>
              <a:rPr dirty="0" sz="3000" spc="15">
                <a:latin typeface="Times New Roman"/>
                <a:cs typeface="Times New Roman"/>
              </a:rPr>
              <a:t>0</a:t>
            </a:r>
            <a:r>
              <a:rPr dirty="0" sz="3000">
                <a:latin typeface="Times New Roman"/>
                <a:cs typeface="Times New Roman"/>
              </a:rPr>
              <a:t>	</a:t>
            </a:r>
            <a:r>
              <a:rPr dirty="0" sz="3000" spc="25">
                <a:latin typeface="Times New Roman"/>
                <a:cs typeface="Times New Roman"/>
              </a:rPr>
              <a:t>k</a:t>
            </a:r>
            <a:r>
              <a:rPr dirty="0" sz="3000" spc="15">
                <a:latin typeface="Times New Roman"/>
                <a:cs typeface="Times New Roman"/>
              </a:rPr>
              <a:t>g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113041" y="4250385"/>
            <a:ext cx="746125" cy="4883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0" spc="20" i="1">
                <a:latin typeface="Times New Roman"/>
                <a:cs typeface="Times New Roman"/>
              </a:rPr>
              <a:t>GT</a:t>
            </a:r>
            <a:r>
              <a:rPr dirty="0" sz="3000" spc="70" i="1">
                <a:latin typeface="Times New Roman"/>
                <a:cs typeface="Times New Roman"/>
              </a:rPr>
              <a:t> </a:t>
            </a:r>
            <a:r>
              <a:rPr dirty="0" baseline="42857" sz="2625" spc="7">
                <a:latin typeface="Times New Roman"/>
                <a:cs typeface="Times New Roman"/>
              </a:rPr>
              <a:t>2</a:t>
            </a:r>
            <a:endParaRPr baseline="42857" sz="2625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004557" y="3685772"/>
            <a:ext cx="98425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170">
                <a:latin typeface="Times New Roman"/>
                <a:cs typeface="Times New Roman"/>
              </a:rPr>
              <a:t>4</a:t>
            </a:r>
            <a:r>
              <a:rPr dirty="0" sz="3200" spc="-170" i="1">
                <a:latin typeface="Symbol"/>
                <a:cs typeface="Symbol"/>
              </a:rPr>
              <a:t></a:t>
            </a:r>
            <a:r>
              <a:rPr dirty="0" baseline="42857" sz="2625" spc="-254">
                <a:latin typeface="Times New Roman"/>
                <a:cs typeface="Times New Roman"/>
              </a:rPr>
              <a:t>2 </a:t>
            </a:r>
            <a:r>
              <a:rPr dirty="0" sz="3000" spc="10" i="1">
                <a:latin typeface="Times New Roman"/>
                <a:cs typeface="Times New Roman"/>
              </a:rPr>
              <a:t>r</a:t>
            </a:r>
            <a:r>
              <a:rPr dirty="0" sz="3000" spc="-420" i="1">
                <a:latin typeface="Times New Roman"/>
                <a:cs typeface="Times New Roman"/>
              </a:rPr>
              <a:t> </a:t>
            </a:r>
            <a:r>
              <a:rPr dirty="0" baseline="42857" sz="2625" spc="7">
                <a:latin typeface="Times New Roman"/>
                <a:cs typeface="Times New Roman"/>
              </a:rPr>
              <a:t>3</a:t>
            </a:r>
            <a:endParaRPr baseline="42857" sz="2625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59424" y="3949115"/>
            <a:ext cx="1018540" cy="4883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0" spc="25" i="1">
                <a:latin typeface="Times New Roman"/>
                <a:cs typeface="Times New Roman"/>
              </a:rPr>
              <a:t>M </a:t>
            </a:r>
            <a:r>
              <a:rPr dirty="0" baseline="-26984" sz="2625" spc="22">
                <a:latin typeface="宋体"/>
                <a:cs typeface="宋体"/>
              </a:rPr>
              <a:t>地</a:t>
            </a:r>
            <a:r>
              <a:rPr dirty="0" baseline="-26984" sz="2625" spc="172">
                <a:latin typeface="宋体"/>
                <a:cs typeface="宋体"/>
              </a:rPr>
              <a:t> </a:t>
            </a:r>
            <a:r>
              <a:rPr dirty="0" sz="3000" spc="15">
                <a:latin typeface="Symbol"/>
                <a:cs typeface="Symbol"/>
              </a:rPr>
              <a:t>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554063" y="5256847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4" h="0">
                <a:moveTo>
                  <a:pt x="0" y="0"/>
                </a:moveTo>
                <a:lnTo>
                  <a:pt x="439686" y="0"/>
                </a:lnTo>
              </a:path>
            </a:pathLst>
          </a:custGeom>
          <a:ln w="163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443660" y="5749429"/>
            <a:ext cx="237490" cy="0"/>
          </a:xfrm>
          <a:custGeom>
            <a:avLst/>
            <a:gdLst/>
            <a:ahLst/>
            <a:cxnLst/>
            <a:rect l="l" t="t" r="r" b="b"/>
            <a:pathLst>
              <a:path w="237490" h="0">
                <a:moveTo>
                  <a:pt x="0" y="0"/>
                </a:moveTo>
                <a:lnTo>
                  <a:pt x="237235" y="0"/>
                </a:lnTo>
              </a:path>
            </a:pathLst>
          </a:custGeom>
          <a:ln w="81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410945" y="5256847"/>
            <a:ext cx="947419" cy="0"/>
          </a:xfrm>
          <a:custGeom>
            <a:avLst/>
            <a:gdLst/>
            <a:ahLst/>
            <a:cxnLst/>
            <a:rect l="l" t="t" r="r" b="b"/>
            <a:pathLst>
              <a:path w="947420" h="0">
                <a:moveTo>
                  <a:pt x="0" y="0"/>
                </a:moveTo>
                <a:lnTo>
                  <a:pt x="946861" y="0"/>
                </a:lnTo>
              </a:path>
            </a:pathLst>
          </a:custGeom>
          <a:ln w="163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7457554" y="5746165"/>
            <a:ext cx="223520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50" spc="30">
                <a:latin typeface="Times New Roman"/>
                <a:cs typeface="Times New Roman"/>
              </a:rPr>
              <a:t>3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449398" y="4953127"/>
            <a:ext cx="2406650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50" spc="30">
                <a:latin typeface="Symbol"/>
                <a:cs typeface="Symbol"/>
              </a:rPr>
              <a:t></a:t>
            </a:r>
            <a:r>
              <a:rPr dirty="0" sz="3050" spc="-180">
                <a:latin typeface="Times New Roman"/>
                <a:cs typeface="Times New Roman"/>
              </a:rPr>
              <a:t> </a:t>
            </a:r>
            <a:r>
              <a:rPr dirty="0" sz="3050" spc="95">
                <a:latin typeface="Times New Roman"/>
                <a:cs typeface="Times New Roman"/>
              </a:rPr>
              <a:t>5</a:t>
            </a:r>
            <a:r>
              <a:rPr dirty="0" sz="3050" spc="95">
                <a:latin typeface="Symbol"/>
                <a:cs typeface="Symbol"/>
              </a:rPr>
              <a:t></a:t>
            </a:r>
            <a:r>
              <a:rPr dirty="0" sz="3050" spc="95">
                <a:latin typeface="Times New Roman"/>
                <a:cs typeface="Times New Roman"/>
              </a:rPr>
              <a:t>10</a:t>
            </a:r>
            <a:r>
              <a:rPr dirty="0" baseline="43209" sz="2700" spc="142">
                <a:latin typeface="Times New Roman"/>
                <a:cs typeface="Times New Roman"/>
              </a:rPr>
              <a:t>3</a:t>
            </a:r>
            <a:r>
              <a:rPr dirty="0" baseline="43209" sz="2700" spc="-195">
                <a:latin typeface="Times New Roman"/>
                <a:cs typeface="Times New Roman"/>
              </a:rPr>
              <a:t> </a:t>
            </a:r>
            <a:r>
              <a:rPr dirty="0" sz="3050" spc="30">
                <a:latin typeface="Times New Roman"/>
                <a:cs typeface="Times New Roman"/>
              </a:rPr>
              <a:t>kg</a:t>
            </a:r>
            <a:r>
              <a:rPr dirty="0" sz="3050" spc="-270">
                <a:latin typeface="Times New Roman"/>
                <a:cs typeface="Times New Roman"/>
              </a:rPr>
              <a:t> </a:t>
            </a:r>
            <a:r>
              <a:rPr dirty="0" sz="3050" spc="15">
                <a:latin typeface="Times New Roman"/>
                <a:cs typeface="Times New Roman"/>
              </a:rPr>
              <a:t>/</a:t>
            </a:r>
            <a:r>
              <a:rPr dirty="0" sz="3050" spc="-250">
                <a:latin typeface="Times New Roman"/>
                <a:cs typeface="Times New Roman"/>
              </a:rPr>
              <a:t> </a:t>
            </a:r>
            <a:r>
              <a:rPr dirty="0" sz="3050" spc="75">
                <a:latin typeface="Times New Roman"/>
                <a:cs typeface="Times New Roman"/>
              </a:rPr>
              <a:t>m</a:t>
            </a:r>
            <a:r>
              <a:rPr dirty="0" baseline="43209" sz="2700" spc="112">
                <a:latin typeface="Times New Roman"/>
                <a:cs typeface="Times New Roman"/>
              </a:rPr>
              <a:t>3</a:t>
            </a:r>
            <a:endParaRPr baseline="43209" sz="27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684554" y="4705820"/>
            <a:ext cx="354965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50" spc="50" i="1">
                <a:latin typeface="Times New Roman"/>
                <a:cs typeface="Times New Roman"/>
              </a:rPr>
              <a:t>M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598628" y="5259717"/>
            <a:ext cx="266700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50" spc="35" i="1">
                <a:latin typeface="Times New Roman"/>
                <a:cs typeface="Times New Roman"/>
              </a:rPr>
              <a:t>V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574078" y="4705820"/>
            <a:ext cx="354965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50" spc="50" i="1">
                <a:latin typeface="Times New Roman"/>
                <a:cs typeface="Times New Roman"/>
              </a:rPr>
              <a:t>M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457554" y="5425621"/>
            <a:ext cx="862965" cy="51815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34608" sz="4575" spc="-254">
                <a:latin typeface="Times New Roman"/>
                <a:cs typeface="Times New Roman"/>
              </a:rPr>
              <a:t>4</a:t>
            </a:r>
            <a:r>
              <a:rPr dirty="0" sz="3200" spc="-170" i="1">
                <a:latin typeface="Symbol"/>
                <a:cs typeface="Symbol"/>
              </a:rPr>
              <a:t></a:t>
            </a:r>
            <a:r>
              <a:rPr dirty="0" sz="3050" spc="-170" i="1">
                <a:latin typeface="Times New Roman"/>
                <a:cs typeface="Times New Roman"/>
              </a:rPr>
              <a:t>R</a:t>
            </a:r>
            <a:r>
              <a:rPr dirty="0" baseline="43209" sz="2700" spc="-254">
                <a:latin typeface="Times New Roman"/>
                <a:cs typeface="Times New Roman"/>
              </a:rPr>
              <a:t>3</a:t>
            </a:r>
            <a:endParaRPr baseline="43209" sz="27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863173" y="4933039"/>
            <a:ext cx="1464945" cy="51815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234440" algn="l"/>
              </a:tabLst>
            </a:pPr>
            <a:r>
              <a:rPr dirty="0" sz="3200" spc="-105" i="1">
                <a:latin typeface="Symbol"/>
                <a:cs typeface="Symbol"/>
              </a:rPr>
              <a:t></a:t>
            </a:r>
            <a:r>
              <a:rPr dirty="0" sz="3050" spc="30">
                <a:latin typeface="Symbol"/>
                <a:cs typeface="Symbol"/>
              </a:rPr>
              <a:t></a:t>
            </a:r>
            <a:r>
              <a:rPr dirty="0" sz="3050">
                <a:latin typeface="Times New Roman"/>
                <a:cs typeface="Times New Roman"/>
              </a:rPr>
              <a:t>	</a:t>
            </a:r>
            <a:r>
              <a:rPr dirty="0" sz="3050" spc="30">
                <a:latin typeface="Symbol"/>
                <a:cs typeface="Symbol"/>
              </a:rPr>
              <a:t></a:t>
            </a:r>
            <a:endParaRPr sz="30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8855" y="1024889"/>
            <a:ext cx="1018857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黑体"/>
                <a:cs typeface="黑体"/>
              </a:rPr>
              <a:t>例</a:t>
            </a:r>
            <a:r>
              <a:rPr dirty="0" sz="2800" spc="-5">
                <a:latin typeface="Times New Roman"/>
                <a:cs typeface="Times New Roman"/>
              </a:rPr>
              <a:t>2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黑体"/>
                <a:cs typeface="黑体"/>
              </a:rPr>
              <a:t>：某星球的半径为</a:t>
            </a:r>
            <a:r>
              <a:rPr dirty="0" sz="2800" spc="-5" i="1">
                <a:latin typeface="Times New Roman"/>
                <a:cs typeface="Times New Roman"/>
              </a:rPr>
              <a:t>R</a:t>
            </a:r>
            <a:r>
              <a:rPr dirty="0" sz="2800" spc="-5">
                <a:latin typeface="黑体"/>
                <a:cs typeface="黑体"/>
              </a:rPr>
              <a:t>，</a:t>
            </a:r>
            <a:r>
              <a:rPr dirty="0" sz="2800">
                <a:latin typeface="黑体"/>
                <a:cs typeface="黑体"/>
              </a:rPr>
              <a:t>表面的重力加速度为</a:t>
            </a:r>
            <a:r>
              <a:rPr dirty="0" sz="2800" spc="-5" i="1">
                <a:latin typeface="Times New Roman"/>
                <a:cs typeface="Times New Roman"/>
              </a:rPr>
              <a:t>g</a:t>
            </a:r>
            <a:r>
              <a:rPr dirty="0" sz="2800" spc="-5">
                <a:latin typeface="黑体"/>
                <a:cs typeface="黑体"/>
              </a:rPr>
              <a:t>，</a:t>
            </a:r>
            <a:r>
              <a:rPr dirty="0" sz="2800">
                <a:latin typeface="黑体"/>
                <a:cs typeface="黑体"/>
              </a:rPr>
              <a:t>引力常量为</a:t>
            </a:r>
            <a:r>
              <a:rPr dirty="0" sz="2800" spc="-5" i="1">
                <a:latin typeface="Times New Roman"/>
                <a:cs typeface="Times New Roman"/>
              </a:rPr>
              <a:t>G</a:t>
            </a:r>
            <a:r>
              <a:rPr dirty="0" sz="2800" spc="-5">
                <a:latin typeface="黑体"/>
                <a:cs typeface="黑体"/>
              </a:rPr>
              <a:t>，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8855" y="1452880"/>
            <a:ext cx="50031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34865" algn="l"/>
              </a:tabLst>
            </a:pPr>
            <a:r>
              <a:rPr dirty="0" sz="2800">
                <a:latin typeface="黑体"/>
                <a:cs typeface="黑体"/>
              </a:rPr>
              <a:t>则该星球的平均密度为</a:t>
            </a:r>
            <a:r>
              <a:rPr dirty="0" sz="2800" spc="-5">
                <a:latin typeface="黑体"/>
                <a:cs typeface="黑体"/>
              </a:rPr>
              <a:t>（</a:t>
            </a:r>
            <a:r>
              <a:rPr dirty="0" sz="2800">
                <a:latin typeface="黑体"/>
                <a:cs typeface="黑体"/>
              </a:rPr>
              <a:t>	</a:t>
            </a:r>
            <a:r>
              <a:rPr dirty="0" sz="2800" spc="-5">
                <a:latin typeface="黑体"/>
                <a:cs typeface="黑体"/>
              </a:rPr>
              <a:t>）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4254" y="2743835"/>
            <a:ext cx="61785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Times New Roman"/>
                <a:cs typeface="Times New Roman"/>
              </a:rPr>
              <a:t>C</a:t>
            </a:r>
            <a:r>
              <a:rPr dirty="0" sz="2800" spc="-5">
                <a:latin typeface="宋体"/>
                <a:cs typeface="宋体"/>
              </a:rPr>
              <a:t>．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1198" y="3010458"/>
            <a:ext cx="1222375" cy="0"/>
          </a:xfrm>
          <a:custGeom>
            <a:avLst/>
            <a:gdLst/>
            <a:ahLst/>
            <a:cxnLst/>
            <a:rect l="l" t="t" r="r" b="b"/>
            <a:pathLst>
              <a:path w="1222375" h="0">
                <a:moveTo>
                  <a:pt x="0" y="0"/>
                </a:moveTo>
                <a:lnTo>
                  <a:pt x="1221803" y="0"/>
                </a:lnTo>
              </a:path>
            </a:pathLst>
          </a:custGeom>
          <a:ln w="161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092528" y="2466847"/>
            <a:ext cx="426084" cy="4883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0" spc="130">
                <a:latin typeface="Times New Roman"/>
                <a:cs typeface="Times New Roman"/>
              </a:rPr>
              <a:t>3</a:t>
            </a:r>
            <a:r>
              <a:rPr dirty="0" sz="3000" spc="15" i="1">
                <a:latin typeface="Times New Roman"/>
                <a:cs typeface="Times New Roman"/>
              </a:rPr>
              <a:t>g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8855" y="2743835"/>
            <a:ext cx="1911985" cy="759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650"/>
              </a:lnSpc>
              <a:spcBef>
                <a:spcPts val="95"/>
              </a:spcBef>
            </a:pPr>
            <a:r>
              <a:rPr dirty="0" sz="2800" spc="-5">
                <a:latin typeface="Times New Roman"/>
                <a:cs typeface="Times New Roman"/>
              </a:rPr>
              <a:t>A</a:t>
            </a:r>
            <a:r>
              <a:rPr dirty="0" sz="2800" spc="-5">
                <a:latin typeface="宋体"/>
                <a:cs typeface="宋体"/>
              </a:rPr>
              <a:t>．</a:t>
            </a:r>
            <a:endParaRPr sz="2800">
              <a:latin typeface="宋体"/>
              <a:cs typeface="宋体"/>
            </a:endParaRPr>
          </a:p>
          <a:p>
            <a:pPr marL="738505">
              <a:lnSpc>
                <a:spcPts val="3130"/>
              </a:lnSpc>
            </a:pPr>
            <a:r>
              <a:rPr dirty="0" sz="3000" spc="-50">
                <a:latin typeface="Times New Roman"/>
                <a:cs typeface="Times New Roman"/>
              </a:rPr>
              <a:t>4</a:t>
            </a:r>
            <a:r>
              <a:rPr dirty="0" sz="3200" spc="-50" i="1">
                <a:latin typeface="Symbol"/>
                <a:cs typeface="Symbol"/>
              </a:rPr>
              <a:t></a:t>
            </a:r>
            <a:r>
              <a:rPr dirty="0" sz="3000" spc="-50" i="1">
                <a:latin typeface="Times New Roman"/>
                <a:cs typeface="Times New Roman"/>
              </a:rPr>
              <a:t>R</a:t>
            </a:r>
            <a:r>
              <a:rPr dirty="0" baseline="42857" sz="2625" spc="-75">
                <a:latin typeface="Times New Roman"/>
                <a:cs typeface="Times New Roman"/>
              </a:rPr>
              <a:t>2</a:t>
            </a:r>
            <a:r>
              <a:rPr dirty="0" sz="3000" spc="-50" i="1">
                <a:latin typeface="Times New Roman"/>
                <a:cs typeface="Times New Roman"/>
              </a:rPr>
              <a:t>G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33290" y="3007588"/>
            <a:ext cx="1128395" cy="0"/>
          </a:xfrm>
          <a:custGeom>
            <a:avLst/>
            <a:gdLst/>
            <a:ahLst/>
            <a:cxnLst/>
            <a:rect l="l" t="t" r="r" b="b"/>
            <a:pathLst>
              <a:path w="1128395" h="0">
                <a:moveTo>
                  <a:pt x="0" y="0"/>
                </a:moveTo>
                <a:lnTo>
                  <a:pt x="1128102" y="0"/>
                </a:lnTo>
              </a:path>
            </a:pathLst>
          </a:custGeom>
          <a:ln w="170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557953" y="2430868"/>
            <a:ext cx="447675" cy="517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105">
                <a:latin typeface="Times New Roman"/>
                <a:cs typeface="Times New Roman"/>
              </a:rPr>
              <a:t>3</a:t>
            </a:r>
            <a:r>
              <a:rPr dirty="0" sz="3200" spc="10" i="1">
                <a:latin typeface="Times New Roman"/>
                <a:cs typeface="Times New Roman"/>
              </a:rPr>
              <a:t>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38854" y="2743835"/>
            <a:ext cx="1804035" cy="7854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660"/>
              </a:lnSpc>
              <a:spcBef>
                <a:spcPts val="95"/>
              </a:spcBef>
            </a:pPr>
            <a:r>
              <a:rPr dirty="0" sz="2800" spc="-5">
                <a:latin typeface="Times New Roman"/>
                <a:cs typeface="Times New Roman"/>
              </a:rPr>
              <a:t>B</a:t>
            </a:r>
            <a:r>
              <a:rPr dirty="0" sz="2800" spc="-5">
                <a:latin typeface="宋体"/>
                <a:cs typeface="宋体"/>
              </a:rPr>
              <a:t>．</a:t>
            </a:r>
            <a:endParaRPr sz="2800">
              <a:latin typeface="宋体"/>
              <a:cs typeface="宋体"/>
            </a:endParaRPr>
          </a:p>
          <a:p>
            <a:pPr marL="721995">
              <a:lnSpc>
                <a:spcPts val="3320"/>
              </a:lnSpc>
            </a:pPr>
            <a:r>
              <a:rPr dirty="0" sz="3200" spc="-145">
                <a:latin typeface="Times New Roman"/>
                <a:cs typeface="Times New Roman"/>
              </a:rPr>
              <a:t>4</a:t>
            </a:r>
            <a:r>
              <a:rPr dirty="0" sz="3350" spc="-145" i="1">
                <a:latin typeface="Symbol"/>
                <a:cs typeface="Symbol"/>
              </a:rPr>
              <a:t></a:t>
            </a:r>
            <a:r>
              <a:rPr dirty="0" sz="3200" spc="-145" i="1">
                <a:latin typeface="Times New Roman"/>
                <a:cs typeface="Times New Roman"/>
              </a:rPr>
              <a:t>RG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15911" y="2941358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 h="0">
                <a:moveTo>
                  <a:pt x="0" y="0"/>
                </a:moveTo>
                <a:lnTo>
                  <a:pt x="706081" y="0"/>
                </a:lnTo>
              </a:path>
            </a:pathLst>
          </a:custGeom>
          <a:ln w="186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139381" y="2337993"/>
            <a:ext cx="238125" cy="5403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350" spc="-5" i="1">
                <a:latin typeface="Times New Roman"/>
                <a:cs typeface="Times New Roman"/>
              </a:rPr>
              <a:t>g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49478" y="2941688"/>
            <a:ext cx="617220" cy="5403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350" spc="190" i="1">
                <a:latin typeface="Times New Roman"/>
                <a:cs typeface="Times New Roman"/>
              </a:rPr>
              <a:t>R</a:t>
            </a:r>
            <a:r>
              <a:rPr dirty="0" sz="3350" spc="-10" i="1">
                <a:latin typeface="Times New Roman"/>
                <a:cs typeface="Times New Roman"/>
              </a:rPr>
              <a:t>G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494596" y="2921203"/>
            <a:ext cx="822960" cy="0"/>
          </a:xfrm>
          <a:custGeom>
            <a:avLst/>
            <a:gdLst/>
            <a:ahLst/>
            <a:cxnLst/>
            <a:rect l="l" t="t" r="r" b="b"/>
            <a:pathLst>
              <a:path w="822959" h="0">
                <a:moveTo>
                  <a:pt x="0" y="0"/>
                </a:moveTo>
                <a:lnTo>
                  <a:pt x="822858" y="0"/>
                </a:lnTo>
              </a:path>
            </a:pathLst>
          </a:custGeom>
          <a:ln w="175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758555" y="2357132"/>
            <a:ext cx="1508760" cy="8470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262890">
              <a:lnSpc>
                <a:spcPts val="3235"/>
              </a:lnSpc>
              <a:spcBef>
                <a:spcPts val="95"/>
              </a:spcBef>
            </a:pPr>
            <a:r>
              <a:rPr dirty="0" sz="3150" spc="-5" i="1">
                <a:latin typeface="Times New Roman"/>
                <a:cs typeface="Times New Roman"/>
              </a:rPr>
              <a:t>g</a:t>
            </a:r>
            <a:endParaRPr sz="3150">
              <a:latin typeface="Times New Roman"/>
              <a:cs typeface="Times New Roman"/>
            </a:endParaRPr>
          </a:p>
          <a:p>
            <a:pPr marL="12700">
              <a:lnSpc>
                <a:spcPts val="3235"/>
              </a:lnSpc>
            </a:pPr>
            <a:r>
              <a:rPr dirty="0" sz="2800" spc="-5">
                <a:latin typeface="Times New Roman"/>
                <a:cs typeface="Times New Roman"/>
              </a:rPr>
              <a:t>D</a:t>
            </a:r>
            <a:r>
              <a:rPr dirty="0" sz="2800" spc="-5">
                <a:latin typeface="宋体"/>
                <a:cs typeface="宋体"/>
              </a:rPr>
              <a:t>． </a:t>
            </a:r>
            <a:r>
              <a:rPr dirty="0" baseline="-30864" sz="4725" spc="-7" i="1">
                <a:latin typeface="Times New Roman"/>
                <a:cs typeface="Times New Roman"/>
              </a:rPr>
              <a:t>R</a:t>
            </a:r>
            <a:r>
              <a:rPr dirty="0" baseline="-30864" sz="4725" spc="-1019" i="1">
                <a:latin typeface="Times New Roman"/>
                <a:cs typeface="Times New Roman"/>
              </a:rPr>
              <a:t> </a:t>
            </a:r>
            <a:r>
              <a:rPr dirty="0" baseline="-10802" sz="2700" spc="120">
                <a:latin typeface="Times New Roman"/>
                <a:cs typeface="Times New Roman"/>
              </a:rPr>
              <a:t>2</a:t>
            </a:r>
            <a:r>
              <a:rPr dirty="0" baseline="-30864" sz="4725" spc="120" i="1">
                <a:latin typeface="Times New Roman"/>
                <a:cs typeface="Times New Roman"/>
              </a:rPr>
              <a:t>G</a:t>
            </a:r>
            <a:endParaRPr baseline="-30864" sz="472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01045" y="4353509"/>
            <a:ext cx="670560" cy="0"/>
          </a:xfrm>
          <a:custGeom>
            <a:avLst/>
            <a:gdLst/>
            <a:ahLst/>
            <a:cxnLst/>
            <a:rect l="l" t="t" r="r" b="b"/>
            <a:pathLst>
              <a:path w="670560" h="0">
                <a:moveTo>
                  <a:pt x="0" y="0"/>
                </a:moveTo>
                <a:lnTo>
                  <a:pt x="670051" y="0"/>
                </a:lnTo>
              </a:path>
            </a:pathLst>
          </a:custGeom>
          <a:ln w="165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620069" y="4174515"/>
            <a:ext cx="413384" cy="5054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24691" sz="4725" spc="300" i="1">
                <a:latin typeface="Times New Roman"/>
                <a:cs typeface="Times New Roman"/>
              </a:rPr>
              <a:t>R</a:t>
            </a:r>
            <a:r>
              <a:rPr dirty="0" sz="1800" spc="15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24999" y="4041622"/>
            <a:ext cx="1944370" cy="5054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50" spc="-5" i="1">
                <a:latin typeface="Times New Roman"/>
                <a:cs typeface="Times New Roman"/>
              </a:rPr>
              <a:t>mg </a:t>
            </a:r>
            <a:r>
              <a:rPr dirty="0" sz="3150" spc="-5">
                <a:latin typeface="Symbol"/>
                <a:cs typeface="Symbol"/>
              </a:rPr>
              <a:t></a:t>
            </a:r>
            <a:r>
              <a:rPr dirty="0" sz="3150" spc="-5">
                <a:latin typeface="Times New Roman"/>
                <a:cs typeface="Times New Roman"/>
              </a:rPr>
              <a:t> </a:t>
            </a:r>
            <a:r>
              <a:rPr dirty="0" sz="3150" spc="-5" i="1">
                <a:latin typeface="Times New Roman"/>
                <a:cs typeface="Times New Roman"/>
              </a:rPr>
              <a:t>G</a:t>
            </a:r>
            <a:r>
              <a:rPr dirty="0" sz="3150" spc="-75" i="1">
                <a:latin typeface="Times New Roman"/>
                <a:cs typeface="Times New Roman"/>
              </a:rPr>
              <a:t> </a:t>
            </a:r>
            <a:r>
              <a:rPr dirty="0" baseline="35273" sz="4725" spc="-7" i="1">
                <a:latin typeface="Times New Roman"/>
                <a:cs typeface="Times New Roman"/>
              </a:rPr>
              <a:t>Mm</a:t>
            </a:r>
            <a:endParaRPr baseline="35273" sz="472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19100" y="4380687"/>
            <a:ext cx="636270" cy="0"/>
          </a:xfrm>
          <a:custGeom>
            <a:avLst/>
            <a:gdLst/>
            <a:ahLst/>
            <a:cxnLst/>
            <a:rect l="l" t="t" r="r" b="b"/>
            <a:pathLst>
              <a:path w="636270" h="0">
                <a:moveTo>
                  <a:pt x="0" y="0"/>
                </a:moveTo>
                <a:lnTo>
                  <a:pt x="636257" y="0"/>
                </a:lnTo>
              </a:path>
            </a:pathLst>
          </a:custGeom>
          <a:ln w="149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984098" y="4377816"/>
            <a:ext cx="275590" cy="4470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750" spc="-20" i="1">
                <a:latin typeface="Times New Roman"/>
                <a:cs typeface="Times New Roman"/>
              </a:rPr>
              <a:t>G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66967" y="3874947"/>
            <a:ext cx="1341120" cy="457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r" marR="5080">
              <a:lnSpc>
                <a:spcPts val="1000"/>
              </a:lnSpc>
              <a:spcBef>
                <a:spcPts val="110"/>
              </a:spcBef>
            </a:pP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2380"/>
              </a:lnSpc>
              <a:tabLst>
                <a:tab pos="459740" algn="l"/>
                <a:tab pos="793750" algn="l"/>
              </a:tabLst>
            </a:pPr>
            <a:r>
              <a:rPr dirty="0" baseline="-35353" sz="4125" spc="-30" i="1">
                <a:latin typeface="Times New Roman"/>
                <a:cs typeface="Times New Roman"/>
              </a:rPr>
              <a:t>M	</a:t>
            </a:r>
            <a:r>
              <a:rPr dirty="0" baseline="-35353" sz="4125" spc="-22">
                <a:latin typeface="Symbol"/>
                <a:cs typeface="Symbol"/>
              </a:rPr>
              <a:t></a:t>
            </a:r>
            <a:r>
              <a:rPr dirty="0" baseline="-35353" sz="4125" spc="-22">
                <a:latin typeface="Times New Roman"/>
                <a:cs typeface="Times New Roman"/>
              </a:rPr>
              <a:t>	</a:t>
            </a:r>
            <a:r>
              <a:rPr dirty="0" sz="2750" spc="-15" i="1">
                <a:latin typeface="Times New Roman"/>
                <a:cs typeface="Times New Roman"/>
              </a:rPr>
              <a:t>gR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98219" y="4135120"/>
            <a:ext cx="1802764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黑体"/>
                <a:cs typeface="黑体"/>
              </a:rPr>
              <a:t>在星球附</a:t>
            </a:r>
            <a:r>
              <a:rPr dirty="0" sz="2800" spc="-5">
                <a:latin typeface="黑体"/>
                <a:cs typeface="黑体"/>
              </a:rPr>
              <a:t>近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29837" y="5330025"/>
            <a:ext cx="941705" cy="0"/>
          </a:xfrm>
          <a:custGeom>
            <a:avLst/>
            <a:gdLst/>
            <a:ahLst/>
            <a:cxnLst/>
            <a:rect l="l" t="t" r="r" b="b"/>
            <a:pathLst>
              <a:path w="941704" h="0">
                <a:moveTo>
                  <a:pt x="0" y="0"/>
                </a:moveTo>
                <a:lnTo>
                  <a:pt x="941641" y="0"/>
                </a:lnTo>
              </a:path>
            </a:pathLst>
          </a:custGeom>
          <a:ln w="160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843185" y="5309441"/>
            <a:ext cx="917575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365">
                <a:latin typeface="Times New Roman"/>
                <a:cs typeface="Times New Roman"/>
              </a:rPr>
              <a:t>4</a:t>
            </a:r>
            <a:r>
              <a:rPr dirty="0" sz="3200" spc="-365" i="1">
                <a:latin typeface="Symbol"/>
                <a:cs typeface="Symbol"/>
              </a:rPr>
              <a:t></a:t>
            </a:r>
            <a:r>
              <a:rPr dirty="0" sz="3000" spc="-365" i="1">
                <a:latin typeface="Times New Roman"/>
                <a:cs typeface="Times New Roman"/>
              </a:rPr>
              <a:t>GR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74591" y="4786795"/>
            <a:ext cx="422909" cy="4883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0" spc="105">
                <a:latin typeface="Times New Roman"/>
                <a:cs typeface="Times New Roman"/>
              </a:rPr>
              <a:t>3</a:t>
            </a:r>
            <a:r>
              <a:rPr dirty="0" sz="3000" spc="15" i="1">
                <a:latin typeface="Times New Roman"/>
                <a:cs typeface="Times New Roman"/>
              </a:rPr>
              <a:t>g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52168" y="5008908"/>
            <a:ext cx="59563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 spc="-75" i="1">
                <a:latin typeface="Symbol"/>
                <a:cs typeface="Symbol"/>
              </a:rPr>
              <a:t></a:t>
            </a:r>
            <a:r>
              <a:rPr dirty="0" sz="3000" spc="-75">
                <a:latin typeface="Symbol"/>
                <a:cs typeface="Symbol"/>
              </a:rPr>
              <a:t>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39690" y="1424305"/>
            <a:ext cx="26225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962834" y="4411167"/>
            <a:ext cx="782955" cy="0"/>
          </a:xfrm>
          <a:custGeom>
            <a:avLst/>
            <a:gdLst/>
            <a:ahLst/>
            <a:cxnLst/>
            <a:rect l="l" t="t" r="r" b="b"/>
            <a:pathLst>
              <a:path w="782954" h="0">
                <a:moveTo>
                  <a:pt x="0" y="0"/>
                </a:moveTo>
                <a:lnTo>
                  <a:pt x="782675" y="0"/>
                </a:lnTo>
              </a:path>
            </a:pathLst>
          </a:custGeom>
          <a:ln w="14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9255569" y="4408296"/>
            <a:ext cx="198755" cy="4470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750" spc="-15">
                <a:latin typeface="Times New Roman"/>
                <a:cs typeface="Times New Roman"/>
              </a:rPr>
              <a:t>3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974950" y="3898031"/>
            <a:ext cx="730250" cy="467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50" spc="-409">
                <a:latin typeface="Times New Roman"/>
                <a:cs typeface="Times New Roman"/>
              </a:rPr>
              <a:t>4</a:t>
            </a:r>
            <a:r>
              <a:rPr dirty="0" sz="2900" spc="-409" i="1">
                <a:latin typeface="Symbol"/>
                <a:cs typeface="Symbol"/>
              </a:rPr>
              <a:t></a:t>
            </a:r>
            <a:r>
              <a:rPr dirty="0" sz="2750" spc="-409" i="1">
                <a:latin typeface="Times New Roman"/>
                <a:cs typeface="Times New Roman"/>
              </a:rPr>
              <a:t>R</a:t>
            </a:r>
            <a:r>
              <a:rPr dirty="0" sz="2750" spc="-465" i="1">
                <a:latin typeface="Times New Roman"/>
                <a:cs typeface="Times New Roman"/>
              </a:rPr>
              <a:t> </a:t>
            </a:r>
            <a:r>
              <a:rPr dirty="0" baseline="43402" sz="2400" spc="-7">
                <a:latin typeface="Times New Roman"/>
                <a:cs typeface="Times New Roman"/>
              </a:rPr>
              <a:t>3</a:t>
            </a:r>
            <a:endParaRPr baseline="43402"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297265" y="4135539"/>
            <a:ext cx="576580" cy="4470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373380" algn="l"/>
              </a:tabLst>
            </a:pPr>
            <a:r>
              <a:rPr dirty="0" sz="2750" spc="-15" i="1">
                <a:latin typeface="Times New Roman"/>
                <a:cs typeface="Times New Roman"/>
              </a:rPr>
              <a:t>V</a:t>
            </a:r>
            <a:r>
              <a:rPr dirty="0" sz="2750" spc="-15" i="1">
                <a:latin typeface="Times New Roman"/>
                <a:cs typeface="Times New Roman"/>
              </a:rPr>
              <a:t>	</a:t>
            </a:r>
            <a:r>
              <a:rPr dirty="0" sz="2750" spc="-15">
                <a:latin typeface="Symbol"/>
                <a:cs typeface="Symbol"/>
              </a:rPr>
              <a:t></a:t>
            </a:r>
            <a:endParaRPr sz="27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4260" y="4639945"/>
            <a:ext cx="369887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010187"/>
                </a:solidFill>
                <a:latin typeface="黑体"/>
                <a:cs typeface="黑体"/>
              </a:rPr>
              <a:t>作业：完成课后练</a:t>
            </a:r>
            <a:r>
              <a:rPr dirty="0" sz="3200" spc="-10" b="1">
                <a:solidFill>
                  <a:srgbClr val="010187"/>
                </a:solidFill>
                <a:latin typeface="黑体"/>
                <a:cs typeface="黑体"/>
              </a:rPr>
              <a:t>习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8064" y="1115694"/>
            <a:ext cx="8977630" cy="21082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379095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010187"/>
                </a:solidFill>
                <a:latin typeface="黑体"/>
                <a:cs typeface="黑体"/>
              </a:rPr>
              <a:t>小</a:t>
            </a:r>
            <a:r>
              <a:rPr dirty="0" sz="3200" spc="-10" b="1">
                <a:solidFill>
                  <a:srgbClr val="010187"/>
                </a:solidFill>
                <a:latin typeface="黑体"/>
                <a:cs typeface="黑体"/>
              </a:rPr>
              <a:t>结</a:t>
            </a:r>
            <a:endParaRPr sz="3200">
              <a:latin typeface="黑体"/>
              <a:cs typeface="黑体"/>
            </a:endParaRPr>
          </a:p>
          <a:p>
            <a:pPr marL="372110" indent="-359410">
              <a:lnSpc>
                <a:spcPct val="100000"/>
              </a:lnSpc>
              <a:spcBef>
                <a:spcPts val="1980"/>
              </a:spcBef>
              <a:buSzPct val="96428"/>
              <a:buAutoNum type="arabicPeriod"/>
              <a:tabLst>
                <a:tab pos="372110" algn="l"/>
              </a:tabLst>
            </a:pPr>
            <a:r>
              <a:rPr dirty="0" sz="2800" b="1">
                <a:latin typeface="黑体"/>
                <a:cs typeface="黑体"/>
              </a:rPr>
              <a:t>了解了万有引力定律在天文学中具有的重要意</a:t>
            </a:r>
            <a:r>
              <a:rPr dirty="0" sz="2800" spc="-20" b="1">
                <a:latin typeface="黑体"/>
                <a:cs typeface="黑体"/>
              </a:rPr>
              <a:t>义</a:t>
            </a:r>
            <a:endParaRPr sz="2800">
              <a:latin typeface="黑体"/>
              <a:cs typeface="黑体"/>
            </a:endParaRPr>
          </a:p>
          <a:p>
            <a:pPr>
              <a:lnSpc>
                <a:spcPct val="100000"/>
              </a:lnSpc>
              <a:buFont typeface=""/>
              <a:buAutoNum type="arabicPeriod"/>
            </a:pPr>
            <a:endParaRPr sz="3350">
              <a:latin typeface="Times New Roman"/>
              <a:cs typeface="Times New Roman"/>
            </a:endParaRPr>
          </a:p>
          <a:p>
            <a:pPr marL="387350" indent="-359410">
              <a:lnSpc>
                <a:spcPct val="100000"/>
              </a:lnSpc>
              <a:buSzPct val="96428"/>
              <a:buAutoNum type="arabicPeriod"/>
              <a:tabLst>
                <a:tab pos="387350" algn="l"/>
              </a:tabLst>
            </a:pPr>
            <a:r>
              <a:rPr dirty="0" sz="2800" b="1">
                <a:latin typeface="黑体"/>
                <a:cs typeface="黑体"/>
              </a:rPr>
              <a:t>掌握了应用万有引力定律解决天文学中问题的两条思</a:t>
            </a:r>
            <a:r>
              <a:rPr dirty="0" sz="2800" spc="-20" b="1">
                <a:latin typeface="黑体"/>
                <a:cs typeface="黑体"/>
              </a:rPr>
              <a:t>路</a:t>
            </a:r>
            <a:endParaRPr sz="2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1840" y="0"/>
            <a:ext cx="2058670" cy="634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62250" y="2174786"/>
            <a:ext cx="6666865" cy="1365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01365" algn="l"/>
              </a:tabLst>
            </a:pPr>
            <a:r>
              <a:rPr dirty="0" sz="7200" i="1">
                <a:solidFill>
                  <a:srgbClr val="C00000"/>
                </a:solidFill>
                <a:latin typeface="华文隶书"/>
                <a:cs typeface="华文隶书"/>
              </a:rPr>
              <a:t>The e</a:t>
            </a:r>
            <a:r>
              <a:rPr dirty="0" sz="7200" spc="-5" i="1">
                <a:solidFill>
                  <a:srgbClr val="C00000"/>
                </a:solidFill>
                <a:latin typeface="华文隶书"/>
                <a:cs typeface="华文隶书"/>
              </a:rPr>
              <a:t>n</a:t>
            </a:r>
            <a:r>
              <a:rPr dirty="0" sz="7200" i="1">
                <a:solidFill>
                  <a:srgbClr val="C00000"/>
                </a:solidFill>
                <a:latin typeface="华文隶书"/>
                <a:cs typeface="华文隶书"/>
              </a:rPr>
              <a:t>d</a:t>
            </a:r>
            <a:r>
              <a:rPr dirty="0" sz="7200">
                <a:solidFill>
                  <a:srgbClr val="C00000"/>
                </a:solidFill>
                <a:latin typeface="Microsoft YaHei UI"/>
                <a:cs typeface="Microsoft YaHei UI"/>
              </a:rPr>
              <a:t>.	</a:t>
            </a:r>
            <a:r>
              <a:rPr dirty="0" sz="8800">
                <a:solidFill>
                  <a:srgbClr val="C00000"/>
                </a:solidFill>
                <a:latin typeface="华文新魏"/>
                <a:cs typeface="华文新魏"/>
              </a:rPr>
              <a:t>谢谢</a:t>
            </a:r>
            <a:r>
              <a:rPr dirty="0" sz="8800" spc="-5">
                <a:solidFill>
                  <a:srgbClr val="C00000"/>
                </a:solidFill>
                <a:latin typeface="华文新魏"/>
                <a:cs typeface="华文新魏"/>
              </a:rPr>
              <a:t>！</a:t>
            </a:r>
            <a:endParaRPr sz="88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090" y="779101"/>
            <a:ext cx="8663940" cy="3631565"/>
          </a:xfrm>
          <a:prstGeom prst="rect">
            <a:avLst/>
          </a:prstGeom>
        </p:spPr>
        <p:txBody>
          <a:bodyPr wrap="square" lIns="0" tIns="300355" rIns="0" bIns="0" rtlCol="0" vert="horz">
            <a:spAutoFit/>
          </a:bodyPr>
          <a:lstStyle/>
          <a:p>
            <a:pPr marL="3505835">
              <a:lnSpc>
                <a:spcPct val="100000"/>
              </a:lnSpc>
              <a:spcBef>
                <a:spcPts val="2365"/>
              </a:spcBef>
            </a:pPr>
            <a:r>
              <a:rPr dirty="0" sz="3200" b="1">
                <a:solidFill>
                  <a:srgbClr val="1F2CA8"/>
                </a:solidFill>
                <a:latin typeface="黑体"/>
                <a:cs typeface="黑体"/>
              </a:rPr>
              <a:t>学习目标及任</a:t>
            </a:r>
            <a:r>
              <a:rPr dirty="0" sz="3200" spc="-10" b="1">
                <a:solidFill>
                  <a:srgbClr val="1F2CA8"/>
                </a:solidFill>
                <a:latin typeface="黑体"/>
                <a:cs typeface="黑体"/>
              </a:rPr>
              <a:t>务</a:t>
            </a:r>
            <a:endParaRPr sz="32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1970"/>
              </a:spcBef>
            </a:pPr>
            <a:r>
              <a:rPr dirty="0" sz="2800" b="1">
                <a:solidFill>
                  <a:srgbClr val="1F2CA8"/>
                </a:solidFill>
                <a:latin typeface="黑体"/>
                <a:cs typeface="黑体"/>
              </a:rPr>
              <a:t>一、了解万有引力定律在天文学上的重要应</a:t>
            </a:r>
            <a:r>
              <a:rPr dirty="0" sz="2800" spc="-20" b="1">
                <a:solidFill>
                  <a:srgbClr val="1F2CA8"/>
                </a:solidFill>
                <a:latin typeface="黑体"/>
                <a:cs typeface="黑体"/>
              </a:rPr>
              <a:t>用</a:t>
            </a:r>
            <a:endParaRPr sz="28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50">
              <a:latin typeface="Times New Roman"/>
              <a:cs typeface="Times New Roman"/>
            </a:endParaRPr>
          </a:p>
          <a:p>
            <a:pPr marL="57785">
              <a:lnSpc>
                <a:spcPct val="100000"/>
              </a:lnSpc>
            </a:pPr>
            <a:r>
              <a:rPr dirty="0" sz="2800" b="1">
                <a:solidFill>
                  <a:srgbClr val="1F2CA8"/>
                </a:solidFill>
                <a:latin typeface="黑体"/>
                <a:cs typeface="黑体"/>
              </a:rPr>
              <a:t>二、会用万有引力定律计算天体质</a:t>
            </a:r>
            <a:r>
              <a:rPr dirty="0" sz="2800" spc="-20" b="1">
                <a:solidFill>
                  <a:srgbClr val="1F2CA8"/>
                </a:solidFill>
                <a:latin typeface="黑体"/>
                <a:cs typeface="黑体"/>
              </a:rPr>
              <a:t>量</a:t>
            </a:r>
            <a:endParaRPr sz="28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73025">
              <a:lnSpc>
                <a:spcPct val="100000"/>
              </a:lnSpc>
              <a:spcBef>
                <a:spcPts val="2355"/>
              </a:spcBef>
            </a:pPr>
            <a:r>
              <a:rPr dirty="0" sz="2800" b="1">
                <a:solidFill>
                  <a:srgbClr val="1F2CA8"/>
                </a:solidFill>
                <a:latin typeface="黑体"/>
                <a:cs typeface="黑体"/>
              </a:rPr>
              <a:t>三、掌握运用万有引力定律处理天体问题的思路和方</a:t>
            </a:r>
            <a:r>
              <a:rPr dirty="0" sz="2800" spc="-20" b="1">
                <a:solidFill>
                  <a:srgbClr val="1F2CA8"/>
                </a:solidFill>
                <a:latin typeface="黑体"/>
                <a:cs typeface="黑体"/>
              </a:rPr>
              <a:t>法</a:t>
            </a:r>
            <a:endParaRPr sz="2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1148714" y="2139314"/>
            <a:ext cx="2122805" cy="972185"/>
          </a:xfrm>
          <a:custGeom>
            <a:avLst/>
            <a:gdLst/>
            <a:ahLst/>
            <a:cxnLst/>
            <a:rect l="l" t="t" r="r" b="b"/>
            <a:pathLst>
              <a:path w="2122804" h="972185">
                <a:moveTo>
                  <a:pt x="2122487" y="972185"/>
                </a:moveTo>
                <a:lnTo>
                  <a:pt x="0" y="972185"/>
                </a:lnTo>
                <a:lnTo>
                  <a:pt x="0" y="0"/>
                </a:lnTo>
                <a:lnTo>
                  <a:pt x="2122487" y="0"/>
                </a:lnTo>
                <a:lnTo>
                  <a:pt x="2122487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3135"/>
                </a:lnTo>
                <a:lnTo>
                  <a:pt x="9525" y="953135"/>
                </a:lnTo>
                <a:lnTo>
                  <a:pt x="19050" y="962660"/>
                </a:lnTo>
                <a:lnTo>
                  <a:pt x="2122487" y="962660"/>
                </a:lnTo>
                <a:lnTo>
                  <a:pt x="2122487" y="972185"/>
                </a:lnTo>
                <a:close/>
              </a:path>
              <a:path w="2122804" h="972185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2122804" h="972185">
                <a:moveTo>
                  <a:pt x="2103437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2103437" y="9525"/>
                </a:lnTo>
                <a:lnTo>
                  <a:pt x="2103437" y="19050"/>
                </a:lnTo>
                <a:close/>
              </a:path>
              <a:path w="2122804" h="972185">
                <a:moveTo>
                  <a:pt x="2103437" y="962660"/>
                </a:moveTo>
                <a:lnTo>
                  <a:pt x="2103437" y="9525"/>
                </a:lnTo>
                <a:lnTo>
                  <a:pt x="2112962" y="19050"/>
                </a:lnTo>
                <a:lnTo>
                  <a:pt x="2122487" y="19050"/>
                </a:lnTo>
                <a:lnTo>
                  <a:pt x="2122487" y="953135"/>
                </a:lnTo>
                <a:lnTo>
                  <a:pt x="2112962" y="953135"/>
                </a:lnTo>
                <a:lnTo>
                  <a:pt x="2103437" y="962660"/>
                </a:lnTo>
                <a:close/>
              </a:path>
              <a:path w="2122804" h="972185">
                <a:moveTo>
                  <a:pt x="2122487" y="19050"/>
                </a:moveTo>
                <a:lnTo>
                  <a:pt x="2112962" y="19050"/>
                </a:lnTo>
                <a:lnTo>
                  <a:pt x="2103437" y="9525"/>
                </a:lnTo>
                <a:lnTo>
                  <a:pt x="2122487" y="9525"/>
                </a:lnTo>
                <a:lnTo>
                  <a:pt x="2122487" y="19050"/>
                </a:lnTo>
                <a:close/>
              </a:path>
              <a:path w="2122804" h="972185">
                <a:moveTo>
                  <a:pt x="19050" y="962660"/>
                </a:moveTo>
                <a:lnTo>
                  <a:pt x="9525" y="953135"/>
                </a:lnTo>
                <a:lnTo>
                  <a:pt x="19050" y="953135"/>
                </a:lnTo>
                <a:lnTo>
                  <a:pt x="19050" y="962660"/>
                </a:lnTo>
                <a:close/>
              </a:path>
              <a:path w="2122804" h="972185">
                <a:moveTo>
                  <a:pt x="2103437" y="962660"/>
                </a:moveTo>
                <a:lnTo>
                  <a:pt x="19050" y="962660"/>
                </a:lnTo>
                <a:lnTo>
                  <a:pt x="19050" y="953135"/>
                </a:lnTo>
                <a:lnTo>
                  <a:pt x="2103437" y="953135"/>
                </a:lnTo>
                <a:lnTo>
                  <a:pt x="2103437" y="962660"/>
                </a:lnTo>
                <a:close/>
              </a:path>
              <a:path w="2122804" h="972185">
                <a:moveTo>
                  <a:pt x="2122487" y="962660"/>
                </a:moveTo>
                <a:lnTo>
                  <a:pt x="2103437" y="962660"/>
                </a:lnTo>
                <a:lnTo>
                  <a:pt x="2112962" y="953135"/>
                </a:lnTo>
                <a:lnTo>
                  <a:pt x="2122487" y="953135"/>
                </a:lnTo>
                <a:lnTo>
                  <a:pt x="2122487" y="96266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36980" y="2162175"/>
            <a:ext cx="1810385" cy="878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黑体"/>
                <a:cs typeface="黑体"/>
              </a:rPr>
              <a:t>太阳与行</a:t>
            </a:r>
            <a:r>
              <a:rPr dirty="0" sz="2800" spc="-15" b="1">
                <a:latin typeface="黑体"/>
                <a:cs typeface="黑体"/>
              </a:rPr>
              <a:t>星 </a:t>
            </a:r>
            <a:r>
              <a:rPr dirty="0" sz="2800" b="1">
                <a:latin typeface="黑体"/>
                <a:cs typeface="黑体"/>
              </a:rPr>
              <a:t>间的引</a:t>
            </a:r>
            <a:r>
              <a:rPr dirty="0" sz="2800" spc="-20" b="1">
                <a:latin typeface="黑体"/>
                <a:cs typeface="黑体"/>
              </a:rPr>
              <a:t>力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57121" y="2423934"/>
            <a:ext cx="607695" cy="0"/>
          </a:xfrm>
          <a:custGeom>
            <a:avLst/>
            <a:gdLst/>
            <a:ahLst/>
            <a:cxnLst/>
            <a:rect l="l" t="t" r="r" b="b"/>
            <a:pathLst>
              <a:path w="607695" h="0">
                <a:moveTo>
                  <a:pt x="0" y="0"/>
                </a:moveTo>
                <a:lnTo>
                  <a:pt x="607402" y="0"/>
                </a:lnTo>
              </a:path>
            </a:pathLst>
          </a:custGeom>
          <a:ln w="15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192046" y="2262212"/>
            <a:ext cx="308610" cy="458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-25341" sz="4275" spc="-7" i="1">
                <a:latin typeface="Times New Roman"/>
                <a:cs typeface="Times New Roman"/>
              </a:rPr>
              <a:t>r</a:t>
            </a:r>
            <a:r>
              <a:rPr dirty="0" baseline="-25341" sz="4275" spc="-735" i="1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73086" y="1913826"/>
            <a:ext cx="1288415" cy="458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-35087" sz="4275" spc="-15" i="1">
                <a:latin typeface="Times New Roman"/>
                <a:cs typeface="Times New Roman"/>
              </a:rPr>
              <a:t>F </a:t>
            </a:r>
            <a:r>
              <a:rPr dirty="0" baseline="-35087" sz="4275" spc="569">
                <a:latin typeface="Symbol"/>
                <a:cs typeface="Symbol"/>
              </a:rPr>
              <a:t></a:t>
            </a:r>
            <a:r>
              <a:rPr dirty="0" baseline="-35087" sz="4275" spc="390">
                <a:latin typeface="Times New Roman"/>
                <a:cs typeface="Times New Roman"/>
              </a:rPr>
              <a:t> </a:t>
            </a:r>
            <a:r>
              <a:rPr dirty="0" sz="2850" spc="-10" i="1">
                <a:latin typeface="Times New Roman"/>
                <a:cs typeface="Times New Roman"/>
              </a:rPr>
              <a:t>Mm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77767" y="2525267"/>
            <a:ext cx="3599815" cy="216535"/>
          </a:xfrm>
          <a:custGeom>
            <a:avLst/>
            <a:gdLst/>
            <a:ahLst/>
            <a:cxnLst/>
            <a:rect l="l" t="t" r="r" b="b"/>
            <a:pathLst>
              <a:path w="3599815" h="216535">
                <a:moveTo>
                  <a:pt x="2700528" y="216407"/>
                </a:moveTo>
                <a:lnTo>
                  <a:pt x="2700528" y="161543"/>
                </a:lnTo>
                <a:lnTo>
                  <a:pt x="0" y="161543"/>
                </a:lnTo>
                <a:lnTo>
                  <a:pt x="0" y="53339"/>
                </a:lnTo>
                <a:lnTo>
                  <a:pt x="2700528" y="53339"/>
                </a:lnTo>
                <a:lnTo>
                  <a:pt x="2700528" y="0"/>
                </a:lnTo>
                <a:lnTo>
                  <a:pt x="3599688" y="108203"/>
                </a:lnTo>
                <a:lnTo>
                  <a:pt x="2700528" y="21640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72815" y="2519705"/>
            <a:ext cx="3643629" cy="226695"/>
          </a:xfrm>
          <a:custGeom>
            <a:avLst/>
            <a:gdLst/>
            <a:ahLst/>
            <a:cxnLst/>
            <a:rect l="l" t="t" r="r" b="b"/>
            <a:pathLst>
              <a:path w="3643629" h="226694">
                <a:moveTo>
                  <a:pt x="2700337" y="59347"/>
                </a:moveTo>
                <a:lnTo>
                  <a:pt x="2700337" y="0"/>
                </a:lnTo>
                <a:lnTo>
                  <a:pt x="2745130" y="5372"/>
                </a:lnTo>
                <a:lnTo>
                  <a:pt x="2709862" y="5372"/>
                </a:lnTo>
                <a:lnTo>
                  <a:pt x="2704528" y="10096"/>
                </a:lnTo>
                <a:lnTo>
                  <a:pt x="2709862" y="10736"/>
                </a:lnTo>
                <a:lnTo>
                  <a:pt x="2709862" y="54584"/>
                </a:lnTo>
                <a:lnTo>
                  <a:pt x="2705100" y="54584"/>
                </a:lnTo>
                <a:lnTo>
                  <a:pt x="2700337" y="59347"/>
                </a:lnTo>
                <a:close/>
              </a:path>
              <a:path w="3643629" h="226694">
                <a:moveTo>
                  <a:pt x="2709862" y="10736"/>
                </a:moveTo>
                <a:lnTo>
                  <a:pt x="2704528" y="10096"/>
                </a:lnTo>
                <a:lnTo>
                  <a:pt x="2709862" y="5372"/>
                </a:lnTo>
                <a:lnTo>
                  <a:pt x="2709862" y="10736"/>
                </a:lnTo>
                <a:close/>
              </a:path>
              <a:path w="3643629" h="226694">
                <a:moveTo>
                  <a:pt x="3565247" y="113322"/>
                </a:moveTo>
                <a:lnTo>
                  <a:pt x="2709862" y="10736"/>
                </a:lnTo>
                <a:lnTo>
                  <a:pt x="2709862" y="5372"/>
                </a:lnTo>
                <a:lnTo>
                  <a:pt x="2745130" y="5372"/>
                </a:lnTo>
                <a:lnTo>
                  <a:pt x="3605826" y="108597"/>
                </a:lnTo>
                <a:lnTo>
                  <a:pt x="3604641" y="108597"/>
                </a:lnTo>
                <a:lnTo>
                  <a:pt x="3565247" y="113322"/>
                </a:lnTo>
                <a:close/>
              </a:path>
              <a:path w="3643629" h="226694">
                <a:moveTo>
                  <a:pt x="2700337" y="172059"/>
                </a:moveTo>
                <a:lnTo>
                  <a:pt x="0" y="172059"/>
                </a:lnTo>
                <a:lnTo>
                  <a:pt x="0" y="54584"/>
                </a:lnTo>
                <a:lnTo>
                  <a:pt x="2700337" y="54584"/>
                </a:lnTo>
                <a:lnTo>
                  <a:pt x="2700337" y="59347"/>
                </a:lnTo>
                <a:lnTo>
                  <a:pt x="9525" y="59347"/>
                </a:lnTo>
                <a:lnTo>
                  <a:pt x="4762" y="64109"/>
                </a:lnTo>
                <a:lnTo>
                  <a:pt x="9525" y="64109"/>
                </a:lnTo>
                <a:lnTo>
                  <a:pt x="9525" y="162534"/>
                </a:lnTo>
                <a:lnTo>
                  <a:pt x="4762" y="162534"/>
                </a:lnTo>
                <a:lnTo>
                  <a:pt x="9525" y="167297"/>
                </a:lnTo>
                <a:lnTo>
                  <a:pt x="2700337" y="167297"/>
                </a:lnTo>
                <a:lnTo>
                  <a:pt x="2700337" y="172059"/>
                </a:lnTo>
                <a:close/>
              </a:path>
              <a:path w="3643629" h="226694">
                <a:moveTo>
                  <a:pt x="2709862" y="64109"/>
                </a:moveTo>
                <a:lnTo>
                  <a:pt x="9525" y="64109"/>
                </a:lnTo>
                <a:lnTo>
                  <a:pt x="9525" y="59347"/>
                </a:lnTo>
                <a:lnTo>
                  <a:pt x="2700337" y="59347"/>
                </a:lnTo>
                <a:lnTo>
                  <a:pt x="2705100" y="54584"/>
                </a:lnTo>
                <a:lnTo>
                  <a:pt x="2709862" y="54584"/>
                </a:lnTo>
                <a:lnTo>
                  <a:pt x="2709862" y="64109"/>
                </a:lnTo>
                <a:close/>
              </a:path>
              <a:path w="3643629" h="226694">
                <a:moveTo>
                  <a:pt x="9525" y="64109"/>
                </a:moveTo>
                <a:lnTo>
                  <a:pt x="4762" y="64109"/>
                </a:lnTo>
                <a:lnTo>
                  <a:pt x="9525" y="59347"/>
                </a:lnTo>
                <a:lnTo>
                  <a:pt x="9525" y="64109"/>
                </a:lnTo>
                <a:close/>
              </a:path>
              <a:path w="3643629" h="226694">
                <a:moveTo>
                  <a:pt x="3604641" y="118046"/>
                </a:moveTo>
                <a:lnTo>
                  <a:pt x="3565247" y="113322"/>
                </a:lnTo>
                <a:lnTo>
                  <a:pt x="3604641" y="108597"/>
                </a:lnTo>
                <a:lnTo>
                  <a:pt x="3604641" y="118046"/>
                </a:lnTo>
                <a:close/>
              </a:path>
              <a:path w="3643629" h="226694">
                <a:moveTo>
                  <a:pt x="3605826" y="118046"/>
                </a:moveTo>
                <a:lnTo>
                  <a:pt x="3604641" y="118046"/>
                </a:lnTo>
                <a:lnTo>
                  <a:pt x="3604641" y="108597"/>
                </a:lnTo>
                <a:lnTo>
                  <a:pt x="3605826" y="108597"/>
                </a:lnTo>
                <a:lnTo>
                  <a:pt x="3643312" y="113093"/>
                </a:lnTo>
                <a:lnTo>
                  <a:pt x="3643312" y="113550"/>
                </a:lnTo>
                <a:lnTo>
                  <a:pt x="3605826" y="118046"/>
                </a:lnTo>
                <a:close/>
              </a:path>
              <a:path w="3643629" h="226694">
                <a:moveTo>
                  <a:pt x="2745130" y="221272"/>
                </a:moveTo>
                <a:lnTo>
                  <a:pt x="2709862" y="221272"/>
                </a:lnTo>
                <a:lnTo>
                  <a:pt x="2709862" y="215907"/>
                </a:lnTo>
                <a:lnTo>
                  <a:pt x="3565247" y="113322"/>
                </a:lnTo>
                <a:lnTo>
                  <a:pt x="3604641" y="118046"/>
                </a:lnTo>
                <a:lnTo>
                  <a:pt x="3605826" y="118046"/>
                </a:lnTo>
                <a:lnTo>
                  <a:pt x="2745130" y="221272"/>
                </a:lnTo>
                <a:close/>
              </a:path>
              <a:path w="3643629" h="226694">
                <a:moveTo>
                  <a:pt x="9525" y="167297"/>
                </a:moveTo>
                <a:lnTo>
                  <a:pt x="4762" y="162534"/>
                </a:lnTo>
                <a:lnTo>
                  <a:pt x="9525" y="162534"/>
                </a:lnTo>
                <a:lnTo>
                  <a:pt x="9525" y="167297"/>
                </a:lnTo>
                <a:close/>
              </a:path>
              <a:path w="3643629" h="226694">
                <a:moveTo>
                  <a:pt x="2709862" y="172059"/>
                </a:moveTo>
                <a:lnTo>
                  <a:pt x="2705100" y="172059"/>
                </a:lnTo>
                <a:lnTo>
                  <a:pt x="2700337" y="167297"/>
                </a:lnTo>
                <a:lnTo>
                  <a:pt x="9525" y="167297"/>
                </a:lnTo>
                <a:lnTo>
                  <a:pt x="9525" y="162534"/>
                </a:lnTo>
                <a:lnTo>
                  <a:pt x="2709862" y="162534"/>
                </a:lnTo>
                <a:lnTo>
                  <a:pt x="2709862" y="172059"/>
                </a:lnTo>
                <a:close/>
              </a:path>
              <a:path w="3643629" h="226694">
                <a:moveTo>
                  <a:pt x="2700337" y="226644"/>
                </a:moveTo>
                <a:lnTo>
                  <a:pt x="2700337" y="167297"/>
                </a:lnTo>
                <a:lnTo>
                  <a:pt x="2705100" y="172059"/>
                </a:lnTo>
                <a:lnTo>
                  <a:pt x="2709862" y="172059"/>
                </a:lnTo>
                <a:lnTo>
                  <a:pt x="2709862" y="215907"/>
                </a:lnTo>
                <a:lnTo>
                  <a:pt x="2704528" y="216547"/>
                </a:lnTo>
                <a:lnTo>
                  <a:pt x="2709862" y="221272"/>
                </a:lnTo>
                <a:lnTo>
                  <a:pt x="2745130" y="221272"/>
                </a:lnTo>
                <a:lnTo>
                  <a:pt x="2700337" y="226644"/>
                </a:lnTo>
                <a:close/>
              </a:path>
              <a:path w="3643629" h="226694">
                <a:moveTo>
                  <a:pt x="2709862" y="221272"/>
                </a:moveTo>
                <a:lnTo>
                  <a:pt x="2704528" y="216547"/>
                </a:lnTo>
                <a:lnTo>
                  <a:pt x="2709862" y="215907"/>
                </a:lnTo>
                <a:lnTo>
                  <a:pt x="2709862" y="221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762375" y="1269555"/>
            <a:ext cx="2525395" cy="1136650"/>
          </a:xfrm>
          <a:prstGeom prst="rect">
            <a:avLst/>
          </a:prstGeom>
        </p:spPr>
        <p:txBody>
          <a:bodyPr wrap="square" lIns="0" tIns="1416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15"/>
              </a:spcBef>
            </a:pPr>
            <a:r>
              <a:rPr dirty="0" sz="2800" b="1">
                <a:solidFill>
                  <a:srgbClr val="FF0000"/>
                </a:solidFill>
                <a:latin typeface="黑体"/>
                <a:cs typeface="黑体"/>
              </a:rPr>
              <a:t>向心力公</a:t>
            </a:r>
            <a:r>
              <a:rPr dirty="0" sz="2800" spc="-20" b="1">
                <a:solidFill>
                  <a:srgbClr val="FF0000"/>
                </a:solidFill>
                <a:latin typeface="黑体"/>
                <a:cs typeface="黑体"/>
              </a:rPr>
              <a:t>式</a:t>
            </a:r>
            <a:endParaRPr sz="28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dirty="0" sz="2800" b="1">
                <a:solidFill>
                  <a:srgbClr val="FF0000"/>
                </a:solidFill>
                <a:latin typeface="黑体"/>
                <a:cs typeface="黑体"/>
              </a:rPr>
              <a:t>开普勒第三定</a:t>
            </a:r>
            <a:r>
              <a:rPr dirty="0" sz="2800" spc="-20" b="1">
                <a:solidFill>
                  <a:srgbClr val="FF0000"/>
                </a:solidFill>
                <a:latin typeface="黑体"/>
                <a:cs typeface="黑体"/>
              </a:rPr>
              <a:t>律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44912" y="2835910"/>
            <a:ext cx="28829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0000"/>
                </a:solidFill>
                <a:latin typeface="黑体"/>
                <a:cs typeface="黑体"/>
              </a:rPr>
              <a:t>力的作用的相互</a:t>
            </a:r>
            <a:r>
              <a:rPr dirty="0" sz="2800" spc="-20" b="1">
                <a:solidFill>
                  <a:srgbClr val="FF0000"/>
                </a:solidFill>
                <a:latin typeface="黑体"/>
                <a:cs typeface="黑体"/>
              </a:rPr>
              <a:t>性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03472" y="4304169"/>
            <a:ext cx="607695" cy="0"/>
          </a:xfrm>
          <a:custGeom>
            <a:avLst/>
            <a:gdLst/>
            <a:ahLst/>
            <a:cxnLst/>
            <a:rect l="l" t="t" r="r" b="b"/>
            <a:pathLst>
              <a:path w="607695" h="0">
                <a:moveTo>
                  <a:pt x="0" y="0"/>
                </a:moveTo>
                <a:lnTo>
                  <a:pt x="607529" y="0"/>
                </a:lnTo>
              </a:path>
            </a:pathLst>
          </a:custGeom>
          <a:ln w="150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638422" y="4142460"/>
            <a:ext cx="308610" cy="458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-25341" sz="4275" spc="-7" i="1">
                <a:latin typeface="Times New Roman"/>
                <a:cs typeface="Times New Roman"/>
              </a:rPr>
              <a:t>r</a:t>
            </a:r>
            <a:r>
              <a:rPr dirty="0" baseline="-25341" sz="4275" spc="-735" i="1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54084" y="4021925"/>
            <a:ext cx="1553845" cy="458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850" spc="-10" i="1">
                <a:latin typeface="Times New Roman"/>
                <a:cs typeface="Times New Roman"/>
              </a:rPr>
              <a:t>F </a:t>
            </a:r>
            <a:r>
              <a:rPr dirty="0" sz="2850" spc="-5">
                <a:latin typeface="Symbol"/>
                <a:cs typeface="Symbol"/>
              </a:rPr>
              <a:t></a:t>
            </a:r>
            <a:r>
              <a:rPr dirty="0" sz="2850" spc="-5">
                <a:latin typeface="Times New Roman"/>
                <a:cs typeface="Times New Roman"/>
              </a:rPr>
              <a:t> </a:t>
            </a:r>
            <a:r>
              <a:rPr dirty="0" sz="2850" spc="-10" i="1">
                <a:latin typeface="Times New Roman"/>
                <a:cs typeface="Times New Roman"/>
              </a:rPr>
              <a:t>G</a:t>
            </a:r>
            <a:r>
              <a:rPr dirty="0" sz="2850" spc="55" i="1">
                <a:latin typeface="Times New Roman"/>
                <a:cs typeface="Times New Roman"/>
              </a:rPr>
              <a:t> </a:t>
            </a:r>
            <a:r>
              <a:rPr dirty="0" baseline="35087" sz="4275" spc="-15" i="1">
                <a:latin typeface="Times New Roman"/>
                <a:cs typeface="Times New Roman"/>
              </a:rPr>
              <a:t>Mm</a:t>
            </a:r>
            <a:endParaRPr baseline="35087" sz="427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91358" y="3812666"/>
            <a:ext cx="1704975" cy="953769"/>
          </a:xfrm>
          <a:custGeom>
            <a:avLst/>
            <a:gdLst/>
            <a:ahLst/>
            <a:cxnLst/>
            <a:rect l="l" t="t" r="r" b="b"/>
            <a:pathLst>
              <a:path w="1704975" h="953770">
                <a:moveTo>
                  <a:pt x="1704594" y="953262"/>
                </a:moveTo>
                <a:lnTo>
                  <a:pt x="0" y="953262"/>
                </a:lnTo>
                <a:lnTo>
                  <a:pt x="0" y="0"/>
                </a:lnTo>
                <a:lnTo>
                  <a:pt x="1704594" y="0"/>
                </a:lnTo>
                <a:lnTo>
                  <a:pt x="1704594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943737"/>
                </a:lnTo>
                <a:lnTo>
                  <a:pt x="4762" y="943737"/>
                </a:lnTo>
                <a:lnTo>
                  <a:pt x="9525" y="948499"/>
                </a:lnTo>
                <a:lnTo>
                  <a:pt x="1704594" y="948499"/>
                </a:lnTo>
                <a:lnTo>
                  <a:pt x="1704594" y="953262"/>
                </a:lnTo>
                <a:close/>
              </a:path>
              <a:path w="1704975" h="95377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704975" h="953770">
                <a:moveTo>
                  <a:pt x="1695069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695069" y="4762"/>
                </a:lnTo>
                <a:lnTo>
                  <a:pt x="1695069" y="9525"/>
                </a:lnTo>
                <a:close/>
              </a:path>
              <a:path w="1704975" h="953770">
                <a:moveTo>
                  <a:pt x="1695069" y="948499"/>
                </a:moveTo>
                <a:lnTo>
                  <a:pt x="1695069" y="4762"/>
                </a:lnTo>
                <a:lnTo>
                  <a:pt x="1699831" y="9525"/>
                </a:lnTo>
                <a:lnTo>
                  <a:pt x="1704594" y="9525"/>
                </a:lnTo>
                <a:lnTo>
                  <a:pt x="1704594" y="943737"/>
                </a:lnTo>
                <a:lnTo>
                  <a:pt x="1699831" y="943737"/>
                </a:lnTo>
                <a:lnTo>
                  <a:pt x="1695069" y="948499"/>
                </a:lnTo>
                <a:close/>
              </a:path>
              <a:path w="1704975" h="953770">
                <a:moveTo>
                  <a:pt x="1704594" y="9525"/>
                </a:moveTo>
                <a:lnTo>
                  <a:pt x="1699831" y="9525"/>
                </a:lnTo>
                <a:lnTo>
                  <a:pt x="1695069" y="4762"/>
                </a:lnTo>
                <a:lnTo>
                  <a:pt x="1704594" y="4762"/>
                </a:lnTo>
                <a:lnTo>
                  <a:pt x="1704594" y="9525"/>
                </a:lnTo>
                <a:close/>
              </a:path>
              <a:path w="1704975" h="953770">
                <a:moveTo>
                  <a:pt x="9525" y="948499"/>
                </a:moveTo>
                <a:lnTo>
                  <a:pt x="4762" y="943737"/>
                </a:lnTo>
                <a:lnTo>
                  <a:pt x="9525" y="943737"/>
                </a:lnTo>
                <a:lnTo>
                  <a:pt x="9525" y="948499"/>
                </a:lnTo>
                <a:close/>
              </a:path>
              <a:path w="1704975" h="953770">
                <a:moveTo>
                  <a:pt x="1695069" y="948499"/>
                </a:moveTo>
                <a:lnTo>
                  <a:pt x="9525" y="948499"/>
                </a:lnTo>
                <a:lnTo>
                  <a:pt x="9525" y="943737"/>
                </a:lnTo>
                <a:lnTo>
                  <a:pt x="1695069" y="943737"/>
                </a:lnTo>
                <a:lnTo>
                  <a:pt x="1695069" y="948499"/>
                </a:lnTo>
                <a:close/>
              </a:path>
              <a:path w="1704975" h="953770">
                <a:moveTo>
                  <a:pt x="1704594" y="948499"/>
                </a:moveTo>
                <a:lnTo>
                  <a:pt x="1695069" y="948499"/>
                </a:lnTo>
                <a:lnTo>
                  <a:pt x="1699831" y="943737"/>
                </a:lnTo>
                <a:lnTo>
                  <a:pt x="1704594" y="943737"/>
                </a:lnTo>
                <a:lnTo>
                  <a:pt x="1704594" y="9484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32916" y="4181855"/>
            <a:ext cx="1080770" cy="216535"/>
          </a:xfrm>
          <a:custGeom>
            <a:avLst/>
            <a:gdLst/>
            <a:ahLst/>
            <a:cxnLst/>
            <a:rect l="l" t="t" r="r" b="b"/>
            <a:pathLst>
              <a:path w="1080770" h="216535">
                <a:moveTo>
                  <a:pt x="810767" y="216408"/>
                </a:moveTo>
                <a:lnTo>
                  <a:pt x="810767" y="161544"/>
                </a:lnTo>
                <a:lnTo>
                  <a:pt x="0" y="161544"/>
                </a:lnTo>
                <a:lnTo>
                  <a:pt x="0" y="53340"/>
                </a:lnTo>
                <a:lnTo>
                  <a:pt x="810767" y="53340"/>
                </a:lnTo>
                <a:lnTo>
                  <a:pt x="810767" y="0"/>
                </a:lnTo>
                <a:lnTo>
                  <a:pt x="1080516" y="108204"/>
                </a:lnTo>
                <a:lnTo>
                  <a:pt x="810767" y="21640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28725" y="4174756"/>
            <a:ext cx="1097280" cy="230504"/>
          </a:xfrm>
          <a:custGeom>
            <a:avLst/>
            <a:gdLst/>
            <a:ahLst/>
            <a:cxnLst/>
            <a:rect l="l" t="t" r="r" b="b"/>
            <a:pathLst>
              <a:path w="1097280" h="230504">
                <a:moveTo>
                  <a:pt x="809625" y="61010"/>
                </a:moveTo>
                <a:lnTo>
                  <a:pt x="809625" y="0"/>
                </a:lnTo>
                <a:lnTo>
                  <a:pt x="827214" y="7035"/>
                </a:lnTo>
                <a:lnTo>
                  <a:pt x="819150" y="7035"/>
                </a:lnTo>
                <a:lnTo>
                  <a:pt x="812622" y="11455"/>
                </a:lnTo>
                <a:lnTo>
                  <a:pt x="819150" y="14066"/>
                </a:lnTo>
                <a:lnTo>
                  <a:pt x="819150" y="56248"/>
                </a:lnTo>
                <a:lnTo>
                  <a:pt x="814387" y="56248"/>
                </a:lnTo>
                <a:lnTo>
                  <a:pt x="809625" y="61010"/>
                </a:lnTo>
                <a:close/>
              </a:path>
              <a:path w="1097280" h="230504">
                <a:moveTo>
                  <a:pt x="819150" y="14066"/>
                </a:moveTo>
                <a:lnTo>
                  <a:pt x="812622" y="11455"/>
                </a:lnTo>
                <a:lnTo>
                  <a:pt x="819150" y="7035"/>
                </a:lnTo>
                <a:lnTo>
                  <a:pt x="819150" y="14066"/>
                </a:lnTo>
                <a:close/>
              </a:path>
              <a:path w="1097280" h="230504">
                <a:moveTo>
                  <a:pt x="1071448" y="114985"/>
                </a:moveTo>
                <a:lnTo>
                  <a:pt x="819150" y="14066"/>
                </a:lnTo>
                <a:lnTo>
                  <a:pt x="819150" y="7035"/>
                </a:lnTo>
                <a:lnTo>
                  <a:pt x="827214" y="7035"/>
                </a:lnTo>
                <a:lnTo>
                  <a:pt x="1086040" y="110566"/>
                </a:lnTo>
                <a:lnTo>
                  <a:pt x="1082497" y="110566"/>
                </a:lnTo>
                <a:lnTo>
                  <a:pt x="1071448" y="114985"/>
                </a:lnTo>
                <a:close/>
              </a:path>
              <a:path w="1097280" h="230504">
                <a:moveTo>
                  <a:pt x="809625" y="173723"/>
                </a:moveTo>
                <a:lnTo>
                  <a:pt x="0" y="173723"/>
                </a:lnTo>
                <a:lnTo>
                  <a:pt x="0" y="56248"/>
                </a:lnTo>
                <a:lnTo>
                  <a:pt x="809625" y="56248"/>
                </a:lnTo>
                <a:lnTo>
                  <a:pt x="809625" y="61010"/>
                </a:lnTo>
                <a:lnTo>
                  <a:pt x="9525" y="61010"/>
                </a:lnTo>
                <a:lnTo>
                  <a:pt x="4762" y="65773"/>
                </a:lnTo>
                <a:lnTo>
                  <a:pt x="9525" y="65773"/>
                </a:lnTo>
                <a:lnTo>
                  <a:pt x="9525" y="164198"/>
                </a:lnTo>
                <a:lnTo>
                  <a:pt x="4762" y="164198"/>
                </a:lnTo>
                <a:lnTo>
                  <a:pt x="9525" y="168960"/>
                </a:lnTo>
                <a:lnTo>
                  <a:pt x="809625" y="168960"/>
                </a:lnTo>
                <a:lnTo>
                  <a:pt x="809625" y="173723"/>
                </a:lnTo>
                <a:close/>
              </a:path>
              <a:path w="1097280" h="230504">
                <a:moveTo>
                  <a:pt x="819150" y="65773"/>
                </a:moveTo>
                <a:lnTo>
                  <a:pt x="9525" y="65773"/>
                </a:lnTo>
                <a:lnTo>
                  <a:pt x="9525" y="61010"/>
                </a:lnTo>
                <a:lnTo>
                  <a:pt x="809625" y="61010"/>
                </a:lnTo>
                <a:lnTo>
                  <a:pt x="814387" y="56248"/>
                </a:lnTo>
                <a:lnTo>
                  <a:pt x="819150" y="56248"/>
                </a:lnTo>
                <a:lnTo>
                  <a:pt x="819150" y="65773"/>
                </a:lnTo>
                <a:close/>
              </a:path>
              <a:path w="1097280" h="230504">
                <a:moveTo>
                  <a:pt x="9525" y="65773"/>
                </a:moveTo>
                <a:lnTo>
                  <a:pt x="4762" y="65773"/>
                </a:lnTo>
                <a:lnTo>
                  <a:pt x="9525" y="61010"/>
                </a:lnTo>
                <a:lnTo>
                  <a:pt x="9525" y="65773"/>
                </a:lnTo>
                <a:close/>
              </a:path>
              <a:path w="1097280" h="230504">
                <a:moveTo>
                  <a:pt x="1082497" y="119405"/>
                </a:moveTo>
                <a:lnTo>
                  <a:pt x="1071448" y="114985"/>
                </a:lnTo>
                <a:lnTo>
                  <a:pt x="1082497" y="110566"/>
                </a:lnTo>
                <a:lnTo>
                  <a:pt x="1082497" y="119405"/>
                </a:lnTo>
                <a:close/>
              </a:path>
              <a:path w="1097280" h="230504">
                <a:moveTo>
                  <a:pt x="1086040" y="119405"/>
                </a:moveTo>
                <a:lnTo>
                  <a:pt x="1082497" y="119405"/>
                </a:lnTo>
                <a:lnTo>
                  <a:pt x="1082497" y="110566"/>
                </a:lnTo>
                <a:lnTo>
                  <a:pt x="1086040" y="110566"/>
                </a:lnTo>
                <a:lnTo>
                  <a:pt x="1097089" y="114985"/>
                </a:lnTo>
                <a:lnTo>
                  <a:pt x="1086040" y="119405"/>
                </a:lnTo>
                <a:close/>
              </a:path>
              <a:path w="1097280" h="230504">
                <a:moveTo>
                  <a:pt x="827214" y="222935"/>
                </a:moveTo>
                <a:lnTo>
                  <a:pt x="819150" y="222935"/>
                </a:lnTo>
                <a:lnTo>
                  <a:pt x="819150" y="215905"/>
                </a:lnTo>
                <a:lnTo>
                  <a:pt x="1071448" y="114985"/>
                </a:lnTo>
                <a:lnTo>
                  <a:pt x="1082497" y="119405"/>
                </a:lnTo>
                <a:lnTo>
                  <a:pt x="1086040" y="119405"/>
                </a:lnTo>
                <a:lnTo>
                  <a:pt x="827214" y="222935"/>
                </a:lnTo>
                <a:close/>
              </a:path>
              <a:path w="1097280" h="230504">
                <a:moveTo>
                  <a:pt x="9525" y="168960"/>
                </a:moveTo>
                <a:lnTo>
                  <a:pt x="4762" y="164198"/>
                </a:lnTo>
                <a:lnTo>
                  <a:pt x="9525" y="164198"/>
                </a:lnTo>
                <a:lnTo>
                  <a:pt x="9525" y="168960"/>
                </a:lnTo>
                <a:close/>
              </a:path>
              <a:path w="1097280" h="230504">
                <a:moveTo>
                  <a:pt x="819150" y="173723"/>
                </a:moveTo>
                <a:lnTo>
                  <a:pt x="814387" y="173723"/>
                </a:lnTo>
                <a:lnTo>
                  <a:pt x="809625" y="168960"/>
                </a:lnTo>
                <a:lnTo>
                  <a:pt x="9525" y="168960"/>
                </a:lnTo>
                <a:lnTo>
                  <a:pt x="9525" y="164198"/>
                </a:lnTo>
                <a:lnTo>
                  <a:pt x="819150" y="164198"/>
                </a:lnTo>
                <a:lnTo>
                  <a:pt x="819150" y="173723"/>
                </a:lnTo>
                <a:close/>
              </a:path>
              <a:path w="1097280" h="230504">
                <a:moveTo>
                  <a:pt x="809625" y="229971"/>
                </a:moveTo>
                <a:lnTo>
                  <a:pt x="809625" y="168960"/>
                </a:lnTo>
                <a:lnTo>
                  <a:pt x="814387" y="173723"/>
                </a:lnTo>
                <a:lnTo>
                  <a:pt x="819150" y="173723"/>
                </a:lnTo>
                <a:lnTo>
                  <a:pt x="819150" y="215905"/>
                </a:lnTo>
                <a:lnTo>
                  <a:pt x="812622" y="218516"/>
                </a:lnTo>
                <a:lnTo>
                  <a:pt x="819150" y="222935"/>
                </a:lnTo>
                <a:lnTo>
                  <a:pt x="827214" y="222935"/>
                </a:lnTo>
                <a:lnTo>
                  <a:pt x="809625" y="229971"/>
                </a:lnTo>
                <a:close/>
              </a:path>
              <a:path w="1097280" h="230504">
                <a:moveTo>
                  <a:pt x="819150" y="222935"/>
                </a:moveTo>
                <a:lnTo>
                  <a:pt x="812622" y="218516"/>
                </a:lnTo>
                <a:lnTo>
                  <a:pt x="819150" y="215905"/>
                </a:lnTo>
                <a:lnTo>
                  <a:pt x="819150" y="222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126354" y="4038917"/>
            <a:ext cx="528701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C60A0F"/>
                </a:solidFill>
                <a:latin typeface="黑体"/>
                <a:cs typeface="黑体"/>
              </a:rPr>
              <a:t>卡文迪什扭秤实验</a:t>
            </a:r>
            <a:r>
              <a:rPr dirty="0" sz="2800" b="1">
                <a:latin typeface="黑体"/>
                <a:cs typeface="黑体"/>
              </a:rPr>
              <a:t>测得引力常量</a:t>
            </a:r>
            <a:r>
              <a:rPr dirty="0" sz="2800" spc="-5" b="1" i="1"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74114" y="1057910"/>
            <a:ext cx="145288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黑体"/>
                <a:cs typeface="黑体"/>
              </a:rPr>
              <a:t>知识回</a:t>
            </a:r>
            <a:r>
              <a:rPr dirty="0" sz="2800" spc="-20" b="1">
                <a:latin typeface="黑体"/>
                <a:cs typeface="黑体"/>
              </a:rPr>
              <a:t>顾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02554" y="4844414"/>
            <a:ext cx="28829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黑体"/>
                <a:cs typeface="黑体"/>
              </a:rPr>
              <a:t>称量地球质量的</a:t>
            </a:r>
            <a:r>
              <a:rPr dirty="0" sz="2800" spc="-20" b="1">
                <a:latin typeface="黑体"/>
                <a:cs typeface="黑体"/>
              </a:rPr>
              <a:t>人</a:t>
            </a:r>
            <a:endParaRPr sz="2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8984" y="1216025"/>
            <a:ext cx="359791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黑体"/>
                <a:cs typeface="黑体"/>
              </a:rPr>
              <a:t>你能测出</a:t>
            </a:r>
            <a:r>
              <a:rPr dirty="0" sz="2800" b="1">
                <a:solidFill>
                  <a:srgbClr val="FF0000"/>
                </a:solidFill>
                <a:latin typeface="黑体"/>
                <a:cs typeface="黑体"/>
              </a:rPr>
              <a:t>我</a:t>
            </a:r>
            <a:r>
              <a:rPr dirty="0" sz="2800" b="1">
                <a:latin typeface="黑体"/>
                <a:cs typeface="黑体"/>
              </a:rPr>
              <a:t>的质量吗</a:t>
            </a:r>
            <a:r>
              <a:rPr dirty="0" sz="2800" spc="-20" b="1">
                <a:latin typeface="黑体"/>
                <a:cs typeface="黑体"/>
              </a:rPr>
              <a:t>？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25356" y="798576"/>
            <a:ext cx="1437131" cy="1437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37988" y="690372"/>
            <a:ext cx="2741675" cy="2741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 rot="60000">
            <a:off x="9812423" y="4251527"/>
            <a:ext cx="842196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0"/>
              </a:lnSpc>
            </a:pPr>
            <a:r>
              <a:rPr dirty="0" sz="2400" spc="-5" b="1" i="1">
                <a:solidFill>
                  <a:srgbClr val="EC7C30"/>
                </a:solidFill>
                <a:latin typeface="Times New Roman"/>
                <a:cs typeface="Times New Roman"/>
              </a:rPr>
              <a:t>G=</a:t>
            </a:r>
            <a:r>
              <a:rPr dirty="0" sz="2400" spc="-10" b="1" i="1">
                <a:solidFill>
                  <a:srgbClr val="EC7C30"/>
                </a:solidFill>
                <a:latin typeface="Times New Roman"/>
                <a:cs typeface="Times New Roman"/>
              </a:rPr>
              <a:t>m</a:t>
            </a:r>
            <a:r>
              <a:rPr dirty="0" sz="2400" b="1" i="1">
                <a:solidFill>
                  <a:srgbClr val="EC7C30"/>
                </a:solidFill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279140" y="3965663"/>
            <a:ext cx="1225550" cy="489584"/>
          </a:xfrm>
          <a:custGeom>
            <a:avLst/>
            <a:gdLst/>
            <a:ahLst/>
            <a:cxnLst/>
            <a:rect l="l" t="t" r="r" b="b"/>
            <a:pathLst>
              <a:path w="1225550" h="489585">
                <a:moveTo>
                  <a:pt x="85172" y="462637"/>
                </a:moveTo>
                <a:lnTo>
                  <a:pt x="74964" y="435945"/>
                </a:lnTo>
                <a:lnTo>
                  <a:pt x="1214958" y="0"/>
                </a:lnTo>
                <a:lnTo>
                  <a:pt x="1225156" y="26682"/>
                </a:lnTo>
                <a:lnTo>
                  <a:pt x="85172" y="462637"/>
                </a:lnTo>
                <a:close/>
              </a:path>
              <a:path w="1225550" h="489585">
                <a:moveTo>
                  <a:pt x="95376" y="489318"/>
                </a:moveTo>
                <a:lnTo>
                  <a:pt x="0" y="479907"/>
                </a:lnTo>
                <a:lnTo>
                  <a:pt x="64757" y="409257"/>
                </a:lnTo>
                <a:lnTo>
                  <a:pt x="74964" y="435945"/>
                </a:lnTo>
                <a:lnTo>
                  <a:pt x="54952" y="443598"/>
                </a:lnTo>
                <a:lnTo>
                  <a:pt x="65150" y="470293"/>
                </a:lnTo>
                <a:lnTo>
                  <a:pt x="88100" y="470293"/>
                </a:lnTo>
                <a:lnTo>
                  <a:pt x="95376" y="489318"/>
                </a:lnTo>
                <a:close/>
              </a:path>
              <a:path w="1225550" h="489585">
                <a:moveTo>
                  <a:pt x="65150" y="470293"/>
                </a:moveTo>
                <a:lnTo>
                  <a:pt x="54952" y="443598"/>
                </a:lnTo>
                <a:lnTo>
                  <a:pt x="74964" y="435945"/>
                </a:lnTo>
                <a:lnTo>
                  <a:pt x="85172" y="462637"/>
                </a:lnTo>
                <a:lnTo>
                  <a:pt x="65150" y="470293"/>
                </a:lnTo>
                <a:close/>
              </a:path>
              <a:path w="1225550" h="489585">
                <a:moveTo>
                  <a:pt x="88100" y="470293"/>
                </a:moveTo>
                <a:lnTo>
                  <a:pt x="65150" y="470293"/>
                </a:lnTo>
                <a:lnTo>
                  <a:pt x="85172" y="462637"/>
                </a:lnTo>
                <a:lnTo>
                  <a:pt x="88100" y="47029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976994" y="3875494"/>
            <a:ext cx="1199515" cy="473709"/>
          </a:xfrm>
          <a:custGeom>
            <a:avLst/>
            <a:gdLst/>
            <a:ahLst/>
            <a:cxnLst/>
            <a:rect l="l" t="t" r="r" b="b"/>
            <a:pathLst>
              <a:path w="1199515" h="473710">
                <a:moveTo>
                  <a:pt x="1127810" y="45008"/>
                </a:moveTo>
                <a:lnTo>
                  <a:pt x="1121003" y="27216"/>
                </a:lnTo>
                <a:lnTo>
                  <a:pt x="1192187" y="0"/>
                </a:lnTo>
                <a:lnTo>
                  <a:pt x="1198981" y="17805"/>
                </a:lnTo>
                <a:lnTo>
                  <a:pt x="1127810" y="45008"/>
                </a:lnTo>
                <a:close/>
              </a:path>
              <a:path w="1199515" h="473710">
                <a:moveTo>
                  <a:pt x="1003249" y="92633"/>
                </a:moveTo>
                <a:lnTo>
                  <a:pt x="996454" y="74841"/>
                </a:lnTo>
                <a:lnTo>
                  <a:pt x="1067625" y="47625"/>
                </a:lnTo>
                <a:lnTo>
                  <a:pt x="1074432" y="65417"/>
                </a:lnTo>
                <a:lnTo>
                  <a:pt x="1003249" y="92633"/>
                </a:lnTo>
                <a:close/>
              </a:path>
              <a:path w="1199515" h="473710">
                <a:moveTo>
                  <a:pt x="878700" y="140258"/>
                </a:moveTo>
                <a:lnTo>
                  <a:pt x="871893" y="122453"/>
                </a:lnTo>
                <a:lnTo>
                  <a:pt x="943076" y="95250"/>
                </a:lnTo>
                <a:lnTo>
                  <a:pt x="949871" y="113042"/>
                </a:lnTo>
                <a:lnTo>
                  <a:pt x="878700" y="140258"/>
                </a:lnTo>
                <a:close/>
              </a:path>
              <a:path w="1199515" h="473710">
                <a:moveTo>
                  <a:pt x="754138" y="187871"/>
                </a:moveTo>
                <a:lnTo>
                  <a:pt x="747331" y="170078"/>
                </a:lnTo>
                <a:lnTo>
                  <a:pt x="818514" y="142862"/>
                </a:lnTo>
                <a:lnTo>
                  <a:pt x="825322" y="160667"/>
                </a:lnTo>
                <a:lnTo>
                  <a:pt x="754138" y="187871"/>
                </a:lnTo>
                <a:close/>
              </a:path>
              <a:path w="1199515" h="473710">
                <a:moveTo>
                  <a:pt x="629589" y="235496"/>
                </a:moveTo>
                <a:lnTo>
                  <a:pt x="622782" y="217703"/>
                </a:lnTo>
                <a:lnTo>
                  <a:pt x="693953" y="190487"/>
                </a:lnTo>
                <a:lnTo>
                  <a:pt x="700760" y="208280"/>
                </a:lnTo>
                <a:lnTo>
                  <a:pt x="629589" y="235496"/>
                </a:lnTo>
                <a:close/>
              </a:path>
              <a:path w="1199515" h="473710">
                <a:moveTo>
                  <a:pt x="505028" y="283121"/>
                </a:moveTo>
                <a:lnTo>
                  <a:pt x="498221" y="265328"/>
                </a:lnTo>
                <a:lnTo>
                  <a:pt x="569404" y="238112"/>
                </a:lnTo>
                <a:lnTo>
                  <a:pt x="576199" y="255905"/>
                </a:lnTo>
                <a:lnTo>
                  <a:pt x="505028" y="283121"/>
                </a:lnTo>
                <a:close/>
              </a:path>
              <a:path w="1199515" h="473710">
                <a:moveTo>
                  <a:pt x="380466" y="330733"/>
                </a:moveTo>
                <a:lnTo>
                  <a:pt x="373672" y="312940"/>
                </a:lnTo>
                <a:lnTo>
                  <a:pt x="444842" y="285737"/>
                </a:lnTo>
                <a:lnTo>
                  <a:pt x="451650" y="303530"/>
                </a:lnTo>
                <a:lnTo>
                  <a:pt x="380466" y="330733"/>
                </a:lnTo>
                <a:close/>
              </a:path>
              <a:path w="1199515" h="473710">
                <a:moveTo>
                  <a:pt x="255917" y="378358"/>
                </a:moveTo>
                <a:lnTo>
                  <a:pt x="249110" y="360565"/>
                </a:lnTo>
                <a:lnTo>
                  <a:pt x="320281" y="333349"/>
                </a:lnTo>
                <a:lnTo>
                  <a:pt x="327088" y="351142"/>
                </a:lnTo>
                <a:lnTo>
                  <a:pt x="255917" y="378358"/>
                </a:lnTo>
                <a:close/>
              </a:path>
              <a:path w="1199515" h="473710">
                <a:moveTo>
                  <a:pt x="131356" y="425983"/>
                </a:moveTo>
                <a:lnTo>
                  <a:pt x="124548" y="408190"/>
                </a:lnTo>
                <a:lnTo>
                  <a:pt x="195732" y="380974"/>
                </a:lnTo>
                <a:lnTo>
                  <a:pt x="202526" y="398767"/>
                </a:lnTo>
                <a:lnTo>
                  <a:pt x="131356" y="425983"/>
                </a:lnTo>
                <a:close/>
              </a:path>
              <a:path w="1199515" h="473710">
                <a:moveTo>
                  <a:pt x="6794" y="473595"/>
                </a:moveTo>
                <a:lnTo>
                  <a:pt x="0" y="455803"/>
                </a:lnTo>
                <a:lnTo>
                  <a:pt x="71170" y="428599"/>
                </a:lnTo>
                <a:lnTo>
                  <a:pt x="77977" y="446392"/>
                </a:lnTo>
                <a:lnTo>
                  <a:pt x="6794" y="473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063253" y="4372102"/>
            <a:ext cx="207340" cy="72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 rot="240000">
            <a:off x="10086211" y="3372528"/>
            <a:ext cx="399241" cy="333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25"/>
              </a:lnSpc>
            </a:pPr>
            <a:r>
              <a:rPr dirty="0" sz="2400" spc="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 rot="240000">
            <a:off x="10335664" y="3548238"/>
            <a:ext cx="284674" cy="200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80"/>
              </a:lnSpc>
            </a:pPr>
            <a:r>
              <a:rPr dirty="0" sz="1550" spc="5" b="1">
                <a:solidFill>
                  <a:srgbClr val="FF0000"/>
                </a:solidFill>
                <a:latin typeface="宋体"/>
                <a:cs typeface="宋体"/>
              </a:rPr>
              <a:t>向</a:t>
            </a:r>
            <a:endParaRPr sz="155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100182" y="3851122"/>
            <a:ext cx="260350" cy="99060"/>
          </a:xfrm>
          <a:custGeom>
            <a:avLst/>
            <a:gdLst/>
            <a:ahLst/>
            <a:cxnLst/>
            <a:rect l="l" t="t" r="r" b="b"/>
            <a:pathLst>
              <a:path w="260350" h="99060">
                <a:moveTo>
                  <a:pt x="72809" y="83185"/>
                </a:moveTo>
                <a:lnTo>
                  <a:pt x="0" y="20853"/>
                </a:lnTo>
                <a:lnTo>
                  <a:pt x="93548" y="0"/>
                </a:lnTo>
                <a:lnTo>
                  <a:pt x="87928" y="22542"/>
                </a:lnTo>
                <a:lnTo>
                  <a:pt x="65836" y="22542"/>
                </a:lnTo>
                <a:lnTo>
                  <a:pt x="58927" y="50266"/>
                </a:lnTo>
                <a:lnTo>
                  <a:pt x="79723" y="55452"/>
                </a:lnTo>
                <a:lnTo>
                  <a:pt x="72809" y="83185"/>
                </a:lnTo>
                <a:close/>
              </a:path>
              <a:path w="260350" h="99060">
                <a:moveTo>
                  <a:pt x="79723" y="55452"/>
                </a:moveTo>
                <a:lnTo>
                  <a:pt x="58927" y="50266"/>
                </a:lnTo>
                <a:lnTo>
                  <a:pt x="65836" y="22542"/>
                </a:lnTo>
                <a:lnTo>
                  <a:pt x="86634" y="27729"/>
                </a:lnTo>
                <a:lnTo>
                  <a:pt x="79723" y="55452"/>
                </a:lnTo>
                <a:close/>
              </a:path>
              <a:path w="260350" h="99060">
                <a:moveTo>
                  <a:pt x="86634" y="27729"/>
                </a:moveTo>
                <a:lnTo>
                  <a:pt x="65836" y="22542"/>
                </a:lnTo>
                <a:lnTo>
                  <a:pt x="87928" y="22542"/>
                </a:lnTo>
                <a:lnTo>
                  <a:pt x="86634" y="27729"/>
                </a:lnTo>
                <a:close/>
              </a:path>
              <a:path w="260350" h="99060">
                <a:moveTo>
                  <a:pt x="253060" y="98678"/>
                </a:moveTo>
                <a:lnTo>
                  <a:pt x="79723" y="55452"/>
                </a:lnTo>
                <a:lnTo>
                  <a:pt x="86634" y="27729"/>
                </a:lnTo>
                <a:lnTo>
                  <a:pt x="259969" y="70954"/>
                </a:lnTo>
                <a:lnTo>
                  <a:pt x="253060" y="98678"/>
                </a:lnTo>
                <a:close/>
              </a:path>
            </a:pathLst>
          </a:custGeom>
          <a:solidFill>
            <a:srgbClr val="E205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 rot="21420000">
            <a:off x="8872659" y="4380211"/>
            <a:ext cx="368620" cy="305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5"/>
              </a:lnSpc>
            </a:pPr>
            <a:r>
              <a:rPr dirty="0" sz="2400" b="1" i="1">
                <a:solidFill>
                  <a:srgbClr val="D22E9C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984246" y="3971658"/>
            <a:ext cx="1478280" cy="383540"/>
          </a:xfrm>
          <a:custGeom>
            <a:avLst/>
            <a:gdLst/>
            <a:ahLst/>
            <a:cxnLst/>
            <a:rect l="l" t="t" r="r" b="b"/>
            <a:pathLst>
              <a:path w="1478279" h="383539">
                <a:moveTo>
                  <a:pt x="86725" y="355249"/>
                </a:moveTo>
                <a:lnTo>
                  <a:pt x="80180" y="327437"/>
                </a:lnTo>
                <a:lnTo>
                  <a:pt x="1471676" y="0"/>
                </a:lnTo>
                <a:lnTo>
                  <a:pt x="1478216" y="27812"/>
                </a:lnTo>
                <a:lnTo>
                  <a:pt x="86725" y="355249"/>
                </a:lnTo>
                <a:close/>
              </a:path>
              <a:path w="1478279" h="383539">
                <a:moveTo>
                  <a:pt x="93268" y="383057"/>
                </a:moveTo>
                <a:lnTo>
                  <a:pt x="0" y="360972"/>
                </a:lnTo>
                <a:lnTo>
                  <a:pt x="73634" y="299618"/>
                </a:lnTo>
                <a:lnTo>
                  <a:pt x="80180" y="327437"/>
                </a:lnTo>
                <a:lnTo>
                  <a:pt x="59321" y="332346"/>
                </a:lnTo>
                <a:lnTo>
                  <a:pt x="65862" y="360159"/>
                </a:lnTo>
                <a:lnTo>
                  <a:pt x="87880" y="360159"/>
                </a:lnTo>
                <a:lnTo>
                  <a:pt x="93268" y="383057"/>
                </a:lnTo>
                <a:close/>
              </a:path>
              <a:path w="1478279" h="383539">
                <a:moveTo>
                  <a:pt x="65862" y="360159"/>
                </a:moveTo>
                <a:lnTo>
                  <a:pt x="59321" y="332346"/>
                </a:lnTo>
                <a:lnTo>
                  <a:pt x="80180" y="327437"/>
                </a:lnTo>
                <a:lnTo>
                  <a:pt x="86725" y="355249"/>
                </a:lnTo>
                <a:lnTo>
                  <a:pt x="65862" y="360159"/>
                </a:lnTo>
                <a:close/>
              </a:path>
              <a:path w="1478279" h="383539">
                <a:moveTo>
                  <a:pt x="87880" y="360159"/>
                </a:moveTo>
                <a:lnTo>
                  <a:pt x="65862" y="360159"/>
                </a:lnTo>
                <a:lnTo>
                  <a:pt x="86725" y="355249"/>
                </a:lnTo>
                <a:lnTo>
                  <a:pt x="87880" y="360159"/>
                </a:lnTo>
                <a:close/>
              </a:path>
            </a:pathLst>
          </a:custGeom>
          <a:solidFill>
            <a:srgbClr val="D22E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807862" y="3979227"/>
            <a:ext cx="707237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729287" y="4093527"/>
            <a:ext cx="52387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676900" y="4093527"/>
            <a:ext cx="26187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803112" y="3966984"/>
            <a:ext cx="718820" cy="481965"/>
          </a:xfrm>
          <a:custGeom>
            <a:avLst/>
            <a:gdLst/>
            <a:ahLst/>
            <a:cxnLst/>
            <a:rect l="l" t="t" r="r" b="b"/>
            <a:pathLst>
              <a:path w="718820" h="481964">
                <a:moveTo>
                  <a:pt x="497674" y="126542"/>
                </a:moveTo>
                <a:lnTo>
                  <a:pt x="497674" y="0"/>
                </a:lnTo>
                <a:lnTo>
                  <a:pt x="508897" y="12242"/>
                </a:lnTo>
                <a:lnTo>
                  <a:pt x="507199" y="12242"/>
                </a:lnTo>
                <a:lnTo>
                  <a:pt x="498932" y="15455"/>
                </a:lnTo>
                <a:lnTo>
                  <a:pt x="507199" y="24475"/>
                </a:lnTo>
                <a:lnTo>
                  <a:pt x="507199" y="121780"/>
                </a:lnTo>
                <a:lnTo>
                  <a:pt x="502437" y="121780"/>
                </a:lnTo>
                <a:lnTo>
                  <a:pt x="497674" y="126542"/>
                </a:lnTo>
                <a:close/>
              </a:path>
              <a:path w="718820" h="481964">
                <a:moveTo>
                  <a:pt x="507199" y="24475"/>
                </a:moveTo>
                <a:lnTo>
                  <a:pt x="498932" y="15455"/>
                </a:lnTo>
                <a:lnTo>
                  <a:pt x="507199" y="12242"/>
                </a:lnTo>
                <a:lnTo>
                  <a:pt x="507199" y="24475"/>
                </a:lnTo>
                <a:close/>
              </a:path>
              <a:path w="718820" h="481964">
                <a:moveTo>
                  <a:pt x="705536" y="240842"/>
                </a:moveTo>
                <a:lnTo>
                  <a:pt x="507199" y="24475"/>
                </a:lnTo>
                <a:lnTo>
                  <a:pt x="507199" y="12242"/>
                </a:lnTo>
                <a:lnTo>
                  <a:pt x="508897" y="12242"/>
                </a:lnTo>
                <a:lnTo>
                  <a:pt x="715506" y="237629"/>
                </a:lnTo>
                <a:lnTo>
                  <a:pt x="708482" y="237629"/>
                </a:lnTo>
                <a:lnTo>
                  <a:pt x="705536" y="240842"/>
                </a:lnTo>
                <a:close/>
              </a:path>
              <a:path w="718820" h="481964">
                <a:moveTo>
                  <a:pt x="497674" y="359905"/>
                </a:moveTo>
                <a:lnTo>
                  <a:pt x="0" y="359905"/>
                </a:lnTo>
                <a:lnTo>
                  <a:pt x="0" y="121780"/>
                </a:lnTo>
                <a:lnTo>
                  <a:pt x="497674" y="121780"/>
                </a:lnTo>
                <a:lnTo>
                  <a:pt x="497674" y="126542"/>
                </a:lnTo>
                <a:lnTo>
                  <a:pt x="9525" y="126542"/>
                </a:lnTo>
                <a:lnTo>
                  <a:pt x="4749" y="131305"/>
                </a:lnTo>
                <a:lnTo>
                  <a:pt x="9525" y="131305"/>
                </a:lnTo>
                <a:lnTo>
                  <a:pt x="9525" y="350380"/>
                </a:lnTo>
                <a:lnTo>
                  <a:pt x="4749" y="350380"/>
                </a:lnTo>
                <a:lnTo>
                  <a:pt x="9525" y="355142"/>
                </a:lnTo>
                <a:lnTo>
                  <a:pt x="497674" y="355142"/>
                </a:lnTo>
                <a:lnTo>
                  <a:pt x="497674" y="359905"/>
                </a:lnTo>
                <a:close/>
              </a:path>
              <a:path w="718820" h="481964">
                <a:moveTo>
                  <a:pt x="507199" y="131305"/>
                </a:moveTo>
                <a:lnTo>
                  <a:pt x="9525" y="131305"/>
                </a:lnTo>
                <a:lnTo>
                  <a:pt x="9525" y="126542"/>
                </a:lnTo>
                <a:lnTo>
                  <a:pt x="497674" y="126542"/>
                </a:lnTo>
                <a:lnTo>
                  <a:pt x="502437" y="121780"/>
                </a:lnTo>
                <a:lnTo>
                  <a:pt x="507199" y="121780"/>
                </a:lnTo>
                <a:lnTo>
                  <a:pt x="507199" y="131305"/>
                </a:lnTo>
                <a:close/>
              </a:path>
              <a:path w="718820" h="481964">
                <a:moveTo>
                  <a:pt x="9525" y="131305"/>
                </a:moveTo>
                <a:lnTo>
                  <a:pt x="4749" y="131305"/>
                </a:lnTo>
                <a:lnTo>
                  <a:pt x="9525" y="126542"/>
                </a:lnTo>
                <a:lnTo>
                  <a:pt x="9525" y="131305"/>
                </a:lnTo>
                <a:close/>
              </a:path>
              <a:path w="718820" h="481964">
                <a:moveTo>
                  <a:pt x="708482" y="244055"/>
                </a:moveTo>
                <a:lnTo>
                  <a:pt x="705536" y="240842"/>
                </a:lnTo>
                <a:lnTo>
                  <a:pt x="708482" y="237629"/>
                </a:lnTo>
                <a:lnTo>
                  <a:pt x="708482" y="244055"/>
                </a:lnTo>
                <a:close/>
              </a:path>
              <a:path w="718820" h="481964">
                <a:moveTo>
                  <a:pt x="715506" y="244055"/>
                </a:moveTo>
                <a:lnTo>
                  <a:pt x="708482" y="244055"/>
                </a:lnTo>
                <a:lnTo>
                  <a:pt x="708482" y="237629"/>
                </a:lnTo>
                <a:lnTo>
                  <a:pt x="715506" y="237629"/>
                </a:lnTo>
                <a:lnTo>
                  <a:pt x="718451" y="240842"/>
                </a:lnTo>
                <a:lnTo>
                  <a:pt x="715506" y="244055"/>
                </a:lnTo>
                <a:close/>
              </a:path>
              <a:path w="718820" h="481964">
                <a:moveTo>
                  <a:pt x="508897" y="469442"/>
                </a:moveTo>
                <a:lnTo>
                  <a:pt x="507199" y="469442"/>
                </a:lnTo>
                <a:lnTo>
                  <a:pt x="507199" y="457210"/>
                </a:lnTo>
                <a:lnTo>
                  <a:pt x="705536" y="240842"/>
                </a:lnTo>
                <a:lnTo>
                  <a:pt x="708482" y="244055"/>
                </a:lnTo>
                <a:lnTo>
                  <a:pt x="715506" y="244055"/>
                </a:lnTo>
                <a:lnTo>
                  <a:pt x="508897" y="469442"/>
                </a:lnTo>
                <a:close/>
              </a:path>
              <a:path w="718820" h="481964">
                <a:moveTo>
                  <a:pt x="9525" y="355142"/>
                </a:moveTo>
                <a:lnTo>
                  <a:pt x="4749" y="350380"/>
                </a:lnTo>
                <a:lnTo>
                  <a:pt x="9525" y="350380"/>
                </a:lnTo>
                <a:lnTo>
                  <a:pt x="9525" y="355142"/>
                </a:lnTo>
                <a:close/>
              </a:path>
              <a:path w="718820" h="481964">
                <a:moveTo>
                  <a:pt x="507199" y="359905"/>
                </a:moveTo>
                <a:lnTo>
                  <a:pt x="502437" y="359905"/>
                </a:lnTo>
                <a:lnTo>
                  <a:pt x="497674" y="355142"/>
                </a:lnTo>
                <a:lnTo>
                  <a:pt x="9525" y="355142"/>
                </a:lnTo>
                <a:lnTo>
                  <a:pt x="9525" y="350380"/>
                </a:lnTo>
                <a:lnTo>
                  <a:pt x="507199" y="350380"/>
                </a:lnTo>
                <a:lnTo>
                  <a:pt x="507199" y="359905"/>
                </a:lnTo>
                <a:close/>
              </a:path>
              <a:path w="718820" h="481964">
                <a:moveTo>
                  <a:pt x="497674" y="481685"/>
                </a:moveTo>
                <a:lnTo>
                  <a:pt x="497674" y="355142"/>
                </a:lnTo>
                <a:lnTo>
                  <a:pt x="502437" y="359905"/>
                </a:lnTo>
                <a:lnTo>
                  <a:pt x="507199" y="359905"/>
                </a:lnTo>
                <a:lnTo>
                  <a:pt x="507199" y="457210"/>
                </a:lnTo>
                <a:lnTo>
                  <a:pt x="498932" y="466229"/>
                </a:lnTo>
                <a:lnTo>
                  <a:pt x="507199" y="469442"/>
                </a:lnTo>
                <a:lnTo>
                  <a:pt x="508897" y="469442"/>
                </a:lnTo>
                <a:lnTo>
                  <a:pt x="497674" y="481685"/>
                </a:lnTo>
                <a:close/>
              </a:path>
              <a:path w="718820" h="481964">
                <a:moveTo>
                  <a:pt x="507199" y="469442"/>
                </a:moveTo>
                <a:lnTo>
                  <a:pt x="498932" y="466229"/>
                </a:lnTo>
                <a:lnTo>
                  <a:pt x="507199" y="457210"/>
                </a:lnTo>
                <a:lnTo>
                  <a:pt x="507199" y="469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672137" y="4088765"/>
            <a:ext cx="114300" cy="238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978748" y="3024784"/>
            <a:ext cx="3019247" cy="2921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 rot="21420000">
            <a:off x="3966168" y="4340873"/>
            <a:ext cx="345405" cy="305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5"/>
              </a:lnSpc>
            </a:pPr>
            <a:r>
              <a:rPr dirty="0" sz="2400" b="1" i="1">
                <a:latin typeface="Times New Roman"/>
                <a:cs typeface="Times New Roman"/>
              </a:rPr>
              <a:t>θ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44975" y="3521709"/>
            <a:ext cx="3136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3333FF"/>
                </a:solidFill>
                <a:latin typeface="Times New Roman"/>
                <a:cs typeface="Times New Roman"/>
              </a:rPr>
              <a:t>R</a:t>
            </a:r>
            <a:r>
              <a:rPr dirty="0" sz="2400" b="1" i="1">
                <a:solidFill>
                  <a:srgbClr val="3333FF"/>
                </a:solidFill>
                <a:latin typeface="Times New Roman"/>
                <a:cs typeface="Times New Roman"/>
              </a:rPr>
              <a:t>'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 rot="21360000">
            <a:off x="3263500" y="3678025"/>
            <a:ext cx="435099" cy="306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10"/>
              </a:lnSpc>
            </a:pPr>
            <a:r>
              <a:rPr dirty="0" sz="2400" spc="-30" b="1" i="1">
                <a:solidFill>
                  <a:srgbClr val="3333FF"/>
                </a:solidFill>
                <a:latin typeface="Times New Roman"/>
                <a:cs typeface="Times New Roman"/>
              </a:rPr>
              <a:t>O</a:t>
            </a:r>
            <a:r>
              <a:rPr dirty="0" baseline="1157" sz="3600" b="1" i="1">
                <a:solidFill>
                  <a:srgbClr val="3333FF"/>
                </a:solidFill>
                <a:latin typeface="Times New Roman"/>
                <a:cs typeface="Times New Roman"/>
              </a:rPr>
              <a:t>'</a:t>
            </a:r>
            <a:endParaRPr baseline="1157" sz="3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40202" y="2819171"/>
            <a:ext cx="946785" cy="3261995"/>
          </a:xfrm>
          <a:custGeom>
            <a:avLst/>
            <a:gdLst/>
            <a:ahLst/>
            <a:cxnLst/>
            <a:rect l="l" t="t" r="r" b="b"/>
            <a:pathLst>
              <a:path w="946785" h="3261995">
                <a:moveTo>
                  <a:pt x="12204" y="3261817"/>
                </a:moveTo>
                <a:lnTo>
                  <a:pt x="0" y="3258324"/>
                </a:lnTo>
                <a:lnTo>
                  <a:pt x="934300" y="0"/>
                </a:lnTo>
                <a:lnTo>
                  <a:pt x="946505" y="3492"/>
                </a:lnTo>
                <a:lnTo>
                  <a:pt x="12204" y="3261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 rot="120000">
            <a:off x="3093746" y="4427923"/>
            <a:ext cx="377737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0"/>
              </a:lnSpc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 rot="21480000">
            <a:off x="3962256" y="4703719"/>
            <a:ext cx="368265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0"/>
              </a:lnSpc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20415" y="5959475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40722" y="5978652"/>
            <a:ext cx="214541" cy="2176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845307" y="5975603"/>
            <a:ext cx="225551" cy="2240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841498" y="5970168"/>
            <a:ext cx="428256" cy="23241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411986" y="2859493"/>
            <a:ext cx="3097720" cy="2997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528012" y="2637853"/>
            <a:ext cx="916305" cy="3376929"/>
          </a:xfrm>
          <a:custGeom>
            <a:avLst/>
            <a:gdLst/>
            <a:ahLst/>
            <a:cxnLst/>
            <a:rect l="l" t="t" r="r" b="b"/>
            <a:pathLst>
              <a:path w="916304" h="3376929">
                <a:moveTo>
                  <a:pt x="12268" y="3376790"/>
                </a:moveTo>
                <a:lnTo>
                  <a:pt x="0" y="3373501"/>
                </a:lnTo>
                <a:lnTo>
                  <a:pt x="903922" y="0"/>
                </a:lnTo>
                <a:lnTo>
                  <a:pt x="916190" y="3289"/>
                </a:lnTo>
                <a:lnTo>
                  <a:pt x="12268" y="33767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958427" y="4354385"/>
            <a:ext cx="1494790" cy="417830"/>
          </a:xfrm>
          <a:custGeom>
            <a:avLst/>
            <a:gdLst/>
            <a:ahLst/>
            <a:cxnLst/>
            <a:rect l="l" t="t" r="r" b="b"/>
            <a:pathLst>
              <a:path w="1494790" h="417829">
                <a:moveTo>
                  <a:pt x="1489862" y="417601"/>
                </a:moveTo>
                <a:lnTo>
                  <a:pt x="0" y="18402"/>
                </a:lnTo>
                <a:lnTo>
                  <a:pt x="4927" y="0"/>
                </a:lnTo>
                <a:lnTo>
                  <a:pt x="1494789" y="399211"/>
                </a:lnTo>
                <a:lnTo>
                  <a:pt x="1489862" y="41760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153169" y="3627577"/>
            <a:ext cx="1282065" cy="360680"/>
          </a:xfrm>
          <a:custGeom>
            <a:avLst/>
            <a:gdLst/>
            <a:ahLst/>
            <a:cxnLst/>
            <a:rect l="l" t="t" r="r" b="b"/>
            <a:pathLst>
              <a:path w="1282065" h="360679">
                <a:moveTo>
                  <a:pt x="1277023" y="360578"/>
                </a:moveTo>
                <a:lnTo>
                  <a:pt x="0" y="18402"/>
                </a:lnTo>
                <a:lnTo>
                  <a:pt x="4940" y="0"/>
                </a:lnTo>
                <a:lnTo>
                  <a:pt x="1281963" y="342176"/>
                </a:lnTo>
                <a:lnTo>
                  <a:pt x="1277023" y="360578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958554" y="3981716"/>
            <a:ext cx="1473835" cy="391160"/>
          </a:xfrm>
          <a:custGeom>
            <a:avLst/>
            <a:gdLst/>
            <a:ahLst/>
            <a:cxnLst/>
            <a:rect l="l" t="t" r="r" b="b"/>
            <a:pathLst>
              <a:path w="1473834" h="391160">
                <a:moveTo>
                  <a:pt x="4673" y="391096"/>
                </a:moveTo>
                <a:lnTo>
                  <a:pt x="0" y="372630"/>
                </a:lnTo>
                <a:lnTo>
                  <a:pt x="1468551" y="0"/>
                </a:lnTo>
                <a:lnTo>
                  <a:pt x="1473238" y="18465"/>
                </a:lnTo>
                <a:lnTo>
                  <a:pt x="4673" y="391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 rot="120000">
            <a:off x="8564372" y="4305381"/>
            <a:ext cx="377737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0"/>
              </a:lnSpc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 rot="180000">
            <a:off x="9496415" y="4606658"/>
            <a:ext cx="368620" cy="305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5"/>
              </a:lnSpc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 rot="120000">
            <a:off x="9642094" y="3438702"/>
            <a:ext cx="421311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0"/>
              </a:lnSpc>
            </a:pPr>
            <a:r>
              <a:rPr dirty="0" sz="2400" spc="-20" b="1" i="1">
                <a:solidFill>
                  <a:srgbClr val="3333FF"/>
                </a:solidFill>
                <a:latin typeface="Times New Roman"/>
                <a:cs typeface="Times New Roman"/>
              </a:rPr>
              <a:t>R</a:t>
            </a:r>
            <a:r>
              <a:rPr dirty="0" sz="2400" b="1" i="1">
                <a:solidFill>
                  <a:srgbClr val="3333FF"/>
                </a:solidFill>
                <a:latin typeface="Times New Roman"/>
                <a:cs typeface="Times New Roman"/>
              </a:rPr>
              <a:t>'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4045" y="4242828"/>
            <a:ext cx="49530" cy="241300"/>
          </a:xfrm>
          <a:custGeom>
            <a:avLst/>
            <a:gdLst/>
            <a:ahLst/>
            <a:cxnLst/>
            <a:rect l="l" t="t" r="r" b="b"/>
            <a:pathLst>
              <a:path w="49529" h="241300">
                <a:moveTo>
                  <a:pt x="25170" y="16167"/>
                </a:moveTo>
                <a:lnTo>
                  <a:pt x="3848" y="16167"/>
                </a:lnTo>
                <a:lnTo>
                  <a:pt x="0" y="9245"/>
                </a:lnTo>
                <a:lnTo>
                  <a:pt x="16649" y="0"/>
                </a:lnTo>
                <a:lnTo>
                  <a:pt x="20650" y="7188"/>
                </a:lnTo>
                <a:lnTo>
                  <a:pt x="24371" y="14465"/>
                </a:lnTo>
                <a:lnTo>
                  <a:pt x="25170" y="16167"/>
                </a:lnTo>
                <a:close/>
              </a:path>
              <a:path w="49529" h="241300">
                <a:moveTo>
                  <a:pt x="28280" y="22872"/>
                </a:moveTo>
                <a:lnTo>
                  <a:pt x="7277" y="22872"/>
                </a:lnTo>
                <a:lnTo>
                  <a:pt x="3730" y="15955"/>
                </a:lnTo>
                <a:lnTo>
                  <a:pt x="3848" y="16167"/>
                </a:lnTo>
                <a:lnTo>
                  <a:pt x="25170" y="16167"/>
                </a:lnTo>
                <a:lnTo>
                  <a:pt x="27825" y="21818"/>
                </a:lnTo>
                <a:lnTo>
                  <a:pt x="28280" y="22872"/>
                </a:lnTo>
                <a:close/>
              </a:path>
              <a:path w="49529" h="241300">
                <a:moveTo>
                  <a:pt x="31190" y="29654"/>
                </a:moveTo>
                <a:lnTo>
                  <a:pt x="10464" y="29654"/>
                </a:lnTo>
                <a:lnTo>
                  <a:pt x="7177" y="22678"/>
                </a:lnTo>
                <a:lnTo>
                  <a:pt x="7277" y="22872"/>
                </a:lnTo>
                <a:lnTo>
                  <a:pt x="28280" y="22872"/>
                </a:lnTo>
                <a:lnTo>
                  <a:pt x="31190" y="29654"/>
                </a:lnTo>
                <a:close/>
              </a:path>
              <a:path w="49529" h="241300">
                <a:moveTo>
                  <a:pt x="36316" y="43383"/>
                </a:moveTo>
                <a:lnTo>
                  <a:pt x="16116" y="43383"/>
                </a:lnTo>
                <a:lnTo>
                  <a:pt x="13296" y="36207"/>
                </a:lnTo>
                <a:lnTo>
                  <a:pt x="10450" y="29624"/>
                </a:lnTo>
                <a:lnTo>
                  <a:pt x="31190" y="29654"/>
                </a:lnTo>
                <a:lnTo>
                  <a:pt x="33959" y="36715"/>
                </a:lnTo>
                <a:lnTo>
                  <a:pt x="36316" y="43383"/>
                </a:lnTo>
                <a:close/>
              </a:path>
              <a:path w="49529" h="241300">
                <a:moveTo>
                  <a:pt x="38558" y="50330"/>
                </a:moveTo>
                <a:lnTo>
                  <a:pt x="18580" y="50330"/>
                </a:lnTo>
                <a:lnTo>
                  <a:pt x="16006" y="43103"/>
                </a:lnTo>
                <a:lnTo>
                  <a:pt x="16116" y="43383"/>
                </a:lnTo>
                <a:lnTo>
                  <a:pt x="36316" y="43383"/>
                </a:lnTo>
                <a:lnTo>
                  <a:pt x="36626" y="44259"/>
                </a:lnTo>
                <a:lnTo>
                  <a:pt x="38558" y="50330"/>
                </a:lnTo>
                <a:close/>
              </a:path>
              <a:path w="49529" h="241300">
                <a:moveTo>
                  <a:pt x="40582" y="57327"/>
                </a:moveTo>
                <a:lnTo>
                  <a:pt x="20789" y="57327"/>
                </a:lnTo>
                <a:lnTo>
                  <a:pt x="18498" y="50100"/>
                </a:lnTo>
                <a:lnTo>
                  <a:pt x="18580" y="50330"/>
                </a:lnTo>
                <a:lnTo>
                  <a:pt x="38558" y="50330"/>
                </a:lnTo>
                <a:lnTo>
                  <a:pt x="39039" y="51841"/>
                </a:lnTo>
                <a:lnTo>
                  <a:pt x="40582" y="57327"/>
                </a:lnTo>
                <a:close/>
              </a:path>
              <a:path w="49529" h="241300">
                <a:moveTo>
                  <a:pt x="42397" y="64350"/>
                </a:moveTo>
                <a:lnTo>
                  <a:pt x="22783" y="64350"/>
                </a:lnTo>
                <a:lnTo>
                  <a:pt x="20768" y="57258"/>
                </a:lnTo>
                <a:lnTo>
                  <a:pt x="40582" y="57327"/>
                </a:lnTo>
                <a:lnTo>
                  <a:pt x="41186" y="59474"/>
                </a:lnTo>
                <a:lnTo>
                  <a:pt x="42397" y="64350"/>
                </a:lnTo>
                <a:close/>
              </a:path>
              <a:path w="49529" h="241300">
                <a:moveTo>
                  <a:pt x="46562" y="85648"/>
                </a:moveTo>
                <a:lnTo>
                  <a:pt x="27317" y="85648"/>
                </a:lnTo>
                <a:lnTo>
                  <a:pt x="25984" y="78219"/>
                </a:lnTo>
                <a:lnTo>
                  <a:pt x="24460" y="71119"/>
                </a:lnTo>
                <a:lnTo>
                  <a:pt x="22694" y="64058"/>
                </a:lnTo>
                <a:lnTo>
                  <a:pt x="22783" y="64350"/>
                </a:lnTo>
                <a:lnTo>
                  <a:pt x="42397" y="64350"/>
                </a:lnTo>
                <a:lnTo>
                  <a:pt x="43091" y="67144"/>
                </a:lnTo>
                <a:lnTo>
                  <a:pt x="44729" y="74841"/>
                </a:lnTo>
                <a:lnTo>
                  <a:pt x="46113" y="82575"/>
                </a:lnTo>
                <a:lnTo>
                  <a:pt x="46562" y="85648"/>
                </a:lnTo>
                <a:close/>
              </a:path>
              <a:path w="49529" h="241300">
                <a:moveTo>
                  <a:pt x="26034" y="78524"/>
                </a:moveTo>
                <a:lnTo>
                  <a:pt x="25970" y="78219"/>
                </a:lnTo>
                <a:lnTo>
                  <a:pt x="26034" y="78524"/>
                </a:lnTo>
                <a:close/>
              </a:path>
              <a:path w="49529" h="241300">
                <a:moveTo>
                  <a:pt x="47526" y="92786"/>
                </a:moveTo>
                <a:lnTo>
                  <a:pt x="28359" y="92786"/>
                </a:lnTo>
                <a:lnTo>
                  <a:pt x="27284" y="85463"/>
                </a:lnTo>
                <a:lnTo>
                  <a:pt x="27317" y="85648"/>
                </a:lnTo>
                <a:lnTo>
                  <a:pt x="46562" y="85648"/>
                </a:lnTo>
                <a:lnTo>
                  <a:pt x="47244" y="90322"/>
                </a:lnTo>
                <a:lnTo>
                  <a:pt x="47526" y="92786"/>
                </a:lnTo>
                <a:close/>
              </a:path>
              <a:path w="49529" h="241300">
                <a:moveTo>
                  <a:pt x="48285" y="99949"/>
                </a:moveTo>
                <a:lnTo>
                  <a:pt x="29184" y="99949"/>
                </a:lnTo>
                <a:lnTo>
                  <a:pt x="28338" y="92648"/>
                </a:lnTo>
                <a:lnTo>
                  <a:pt x="28359" y="92786"/>
                </a:lnTo>
                <a:lnTo>
                  <a:pt x="47526" y="92786"/>
                </a:lnTo>
                <a:lnTo>
                  <a:pt x="48132" y="98082"/>
                </a:lnTo>
                <a:lnTo>
                  <a:pt x="48285" y="99949"/>
                </a:lnTo>
                <a:close/>
              </a:path>
              <a:path w="49529" h="241300">
                <a:moveTo>
                  <a:pt x="48832" y="107124"/>
                </a:moveTo>
                <a:lnTo>
                  <a:pt x="29768" y="107124"/>
                </a:lnTo>
                <a:lnTo>
                  <a:pt x="29146" y="99656"/>
                </a:lnTo>
                <a:lnTo>
                  <a:pt x="29184" y="99949"/>
                </a:lnTo>
                <a:lnTo>
                  <a:pt x="48285" y="99949"/>
                </a:lnTo>
                <a:lnTo>
                  <a:pt x="48768" y="105854"/>
                </a:lnTo>
                <a:lnTo>
                  <a:pt x="48832" y="107124"/>
                </a:lnTo>
                <a:close/>
              </a:path>
              <a:path w="49529" h="241300">
                <a:moveTo>
                  <a:pt x="49174" y="114300"/>
                </a:moveTo>
                <a:lnTo>
                  <a:pt x="30124" y="114300"/>
                </a:lnTo>
                <a:lnTo>
                  <a:pt x="29743" y="106819"/>
                </a:lnTo>
                <a:lnTo>
                  <a:pt x="29768" y="107124"/>
                </a:lnTo>
                <a:lnTo>
                  <a:pt x="48832" y="107124"/>
                </a:lnTo>
                <a:lnTo>
                  <a:pt x="49161" y="113639"/>
                </a:lnTo>
                <a:lnTo>
                  <a:pt x="49174" y="114300"/>
                </a:lnTo>
                <a:close/>
              </a:path>
              <a:path w="49529" h="241300">
                <a:moveTo>
                  <a:pt x="49313" y="121488"/>
                </a:moveTo>
                <a:lnTo>
                  <a:pt x="30264" y="121488"/>
                </a:lnTo>
                <a:lnTo>
                  <a:pt x="30113" y="114079"/>
                </a:lnTo>
                <a:lnTo>
                  <a:pt x="30124" y="114300"/>
                </a:lnTo>
                <a:lnTo>
                  <a:pt x="49174" y="114300"/>
                </a:lnTo>
                <a:lnTo>
                  <a:pt x="49313" y="121488"/>
                </a:lnTo>
                <a:close/>
              </a:path>
              <a:path w="49529" h="241300">
                <a:moveTo>
                  <a:pt x="49215" y="128663"/>
                </a:moveTo>
                <a:lnTo>
                  <a:pt x="30175" y="128663"/>
                </a:lnTo>
                <a:lnTo>
                  <a:pt x="30261" y="121375"/>
                </a:lnTo>
                <a:lnTo>
                  <a:pt x="49313" y="121488"/>
                </a:lnTo>
                <a:lnTo>
                  <a:pt x="49215" y="128663"/>
                </a:lnTo>
                <a:close/>
              </a:path>
              <a:path w="49529" h="241300">
                <a:moveTo>
                  <a:pt x="48917" y="135826"/>
                </a:moveTo>
                <a:lnTo>
                  <a:pt x="29857" y="135826"/>
                </a:lnTo>
                <a:lnTo>
                  <a:pt x="29870" y="135534"/>
                </a:lnTo>
                <a:lnTo>
                  <a:pt x="30175" y="128358"/>
                </a:lnTo>
                <a:lnTo>
                  <a:pt x="30175" y="128663"/>
                </a:lnTo>
                <a:lnTo>
                  <a:pt x="49215" y="128663"/>
                </a:lnTo>
                <a:lnTo>
                  <a:pt x="48917" y="135826"/>
                </a:lnTo>
                <a:close/>
              </a:path>
              <a:path w="49529" h="241300">
                <a:moveTo>
                  <a:pt x="29869" y="135543"/>
                </a:moveTo>
                <a:close/>
              </a:path>
              <a:path w="49529" h="241300">
                <a:moveTo>
                  <a:pt x="47714" y="150101"/>
                </a:moveTo>
                <a:lnTo>
                  <a:pt x="28562" y="150101"/>
                </a:lnTo>
                <a:lnTo>
                  <a:pt x="28600" y="149821"/>
                </a:lnTo>
                <a:lnTo>
                  <a:pt x="29349" y="142684"/>
                </a:lnTo>
                <a:lnTo>
                  <a:pt x="29869" y="135543"/>
                </a:lnTo>
                <a:lnTo>
                  <a:pt x="29857" y="135826"/>
                </a:lnTo>
                <a:lnTo>
                  <a:pt x="48917" y="135826"/>
                </a:lnTo>
                <a:lnTo>
                  <a:pt x="48869" y="136944"/>
                </a:lnTo>
                <a:lnTo>
                  <a:pt x="48285" y="144678"/>
                </a:lnTo>
                <a:lnTo>
                  <a:pt x="47714" y="150101"/>
                </a:lnTo>
                <a:close/>
              </a:path>
              <a:path w="49529" h="241300">
                <a:moveTo>
                  <a:pt x="29311" y="142976"/>
                </a:moveTo>
                <a:lnTo>
                  <a:pt x="29333" y="142684"/>
                </a:lnTo>
                <a:lnTo>
                  <a:pt x="29311" y="142976"/>
                </a:lnTo>
                <a:close/>
              </a:path>
              <a:path w="49529" h="241300">
                <a:moveTo>
                  <a:pt x="28563" y="150091"/>
                </a:moveTo>
                <a:lnTo>
                  <a:pt x="28591" y="149821"/>
                </a:lnTo>
                <a:lnTo>
                  <a:pt x="28563" y="150091"/>
                </a:lnTo>
                <a:close/>
              </a:path>
              <a:path w="49529" h="241300">
                <a:moveTo>
                  <a:pt x="46812" y="157213"/>
                </a:moveTo>
                <a:lnTo>
                  <a:pt x="27584" y="157213"/>
                </a:lnTo>
                <a:lnTo>
                  <a:pt x="28563" y="150091"/>
                </a:lnTo>
                <a:lnTo>
                  <a:pt x="47714" y="150101"/>
                </a:lnTo>
                <a:lnTo>
                  <a:pt x="47472" y="152400"/>
                </a:lnTo>
                <a:lnTo>
                  <a:pt x="46812" y="157213"/>
                </a:lnTo>
                <a:close/>
              </a:path>
              <a:path w="49529" h="241300">
                <a:moveTo>
                  <a:pt x="45706" y="164287"/>
                </a:moveTo>
                <a:lnTo>
                  <a:pt x="26390" y="164287"/>
                </a:lnTo>
                <a:lnTo>
                  <a:pt x="26441" y="164007"/>
                </a:lnTo>
                <a:lnTo>
                  <a:pt x="27622" y="156921"/>
                </a:lnTo>
                <a:lnTo>
                  <a:pt x="27584" y="157213"/>
                </a:lnTo>
                <a:lnTo>
                  <a:pt x="46812" y="157213"/>
                </a:lnTo>
                <a:lnTo>
                  <a:pt x="46418" y="160083"/>
                </a:lnTo>
                <a:lnTo>
                  <a:pt x="45706" y="164287"/>
                </a:lnTo>
                <a:close/>
              </a:path>
              <a:path w="49529" h="241300">
                <a:moveTo>
                  <a:pt x="26416" y="164134"/>
                </a:moveTo>
                <a:lnTo>
                  <a:pt x="26437" y="164007"/>
                </a:lnTo>
                <a:lnTo>
                  <a:pt x="26416" y="164134"/>
                </a:lnTo>
                <a:close/>
              </a:path>
              <a:path w="49529" h="241300">
                <a:moveTo>
                  <a:pt x="44401" y="171335"/>
                </a:moveTo>
                <a:lnTo>
                  <a:pt x="24980" y="171335"/>
                </a:lnTo>
                <a:lnTo>
                  <a:pt x="25044" y="171043"/>
                </a:lnTo>
                <a:lnTo>
                  <a:pt x="26416" y="164134"/>
                </a:lnTo>
                <a:lnTo>
                  <a:pt x="26390" y="164287"/>
                </a:lnTo>
                <a:lnTo>
                  <a:pt x="45706" y="164287"/>
                </a:lnTo>
                <a:lnTo>
                  <a:pt x="45123" y="167728"/>
                </a:lnTo>
                <a:lnTo>
                  <a:pt x="44401" y="171335"/>
                </a:lnTo>
                <a:close/>
              </a:path>
              <a:path w="49529" h="241300">
                <a:moveTo>
                  <a:pt x="25006" y="171206"/>
                </a:moveTo>
                <a:lnTo>
                  <a:pt x="25039" y="171043"/>
                </a:lnTo>
                <a:lnTo>
                  <a:pt x="25006" y="171206"/>
                </a:lnTo>
                <a:close/>
              </a:path>
              <a:path w="49529" h="241300">
                <a:moveTo>
                  <a:pt x="42906" y="178333"/>
                </a:moveTo>
                <a:lnTo>
                  <a:pt x="23355" y="178333"/>
                </a:lnTo>
                <a:lnTo>
                  <a:pt x="25006" y="171206"/>
                </a:lnTo>
                <a:lnTo>
                  <a:pt x="24980" y="171335"/>
                </a:lnTo>
                <a:lnTo>
                  <a:pt x="44401" y="171335"/>
                </a:lnTo>
                <a:lnTo>
                  <a:pt x="43599" y="175348"/>
                </a:lnTo>
                <a:lnTo>
                  <a:pt x="42906" y="178333"/>
                </a:lnTo>
                <a:close/>
              </a:path>
              <a:path w="49529" h="241300">
                <a:moveTo>
                  <a:pt x="41221" y="185280"/>
                </a:moveTo>
                <a:lnTo>
                  <a:pt x="21513" y="185280"/>
                </a:lnTo>
                <a:lnTo>
                  <a:pt x="21590" y="185000"/>
                </a:lnTo>
                <a:lnTo>
                  <a:pt x="23418" y="178053"/>
                </a:lnTo>
                <a:lnTo>
                  <a:pt x="23355" y="178333"/>
                </a:lnTo>
                <a:lnTo>
                  <a:pt x="42906" y="178333"/>
                </a:lnTo>
                <a:lnTo>
                  <a:pt x="41846" y="182905"/>
                </a:lnTo>
                <a:lnTo>
                  <a:pt x="41221" y="185280"/>
                </a:lnTo>
                <a:close/>
              </a:path>
              <a:path w="49529" h="241300">
                <a:moveTo>
                  <a:pt x="21566" y="185081"/>
                </a:moveTo>
                <a:close/>
              </a:path>
              <a:path w="49529" h="241300">
                <a:moveTo>
                  <a:pt x="39333" y="192189"/>
                </a:moveTo>
                <a:lnTo>
                  <a:pt x="19469" y="192189"/>
                </a:lnTo>
                <a:lnTo>
                  <a:pt x="21566" y="185081"/>
                </a:lnTo>
                <a:lnTo>
                  <a:pt x="21513" y="185280"/>
                </a:lnTo>
                <a:lnTo>
                  <a:pt x="41221" y="185280"/>
                </a:lnTo>
                <a:lnTo>
                  <a:pt x="39941" y="190144"/>
                </a:lnTo>
                <a:lnTo>
                  <a:pt x="39333" y="192189"/>
                </a:lnTo>
                <a:close/>
              </a:path>
              <a:path w="49529" h="241300">
                <a:moveTo>
                  <a:pt x="37261" y="199034"/>
                </a:moveTo>
                <a:lnTo>
                  <a:pt x="17208" y="199034"/>
                </a:lnTo>
                <a:lnTo>
                  <a:pt x="17297" y="198767"/>
                </a:lnTo>
                <a:lnTo>
                  <a:pt x="19545" y="191909"/>
                </a:lnTo>
                <a:lnTo>
                  <a:pt x="19469" y="192189"/>
                </a:lnTo>
                <a:lnTo>
                  <a:pt x="39333" y="192189"/>
                </a:lnTo>
                <a:lnTo>
                  <a:pt x="37642" y="197878"/>
                </a:lnTo>
                <a:lnTo>
                  <a:pt x="37261" y="199034"/>
                </a:lnTo>
                <a:close/>
              </a:path>
              <a:path w="49529" h="241300">
                <a:moveTo>
                  <a:pt x="17282" y="198807"/>
                </a:moveTo>
                <a:close/>
              </a:path>
              <a:path w="49529" h="241300">
                <a:moveTo>
                  <a:pt x="35005" y="205816"/>
                </a:moveTo>
                <a:lnTo>
                  <a:pt x="14731" y="205816"/>
                </a:lnTo>
                <a:lnTo>
                  <a:pt x="17282" y="198807"/>
                </a:lnTo>
                <a:lnTo>
                  <a:pt x="17208" y="199034"/>
                </a:lnTo>
                <a:lnTo>
                  <a:pt x="37261" y="199034"/>
                </a:lnTo>
                <a:lnTo>
                  <a:pt x="35005" y="205816"/>
                </a:lnTo>
                <a:close/>
              </a:path>
              <a:path w="49529" h="241300">
                <a:moveTo>
                  <a:pt x="14780" y="205681"/>
                </a:moveTo>
                <a:lnTo>
                  <a:pt x="14829" y="205549"/>
                </a:lnTo>
                <a:lnTo>
                  <a:pt x="14780" y="205681"/>
                </a:lnTo>
                <a:close/>
              </a:path>
              <a:path w="49529" h="241300">
                <a:moveTo>
                  <a:pt x="32560" y="212534"/>
                </a:moveTo>
                <a:lnTo>
                  <a:pt x="12052" y="212534"/>
                </a:lnTo>
                <a:lnTo>
                  <a:pt x="12166" y="212267"/>
                </a:lnTo>
                <a:lnTo>
                  <a:pt x="14780" y="205681"/>
                </a:lnTo>
                <a:lnTo>
                  <a:pt x="14731" y="205816"/>
                </a:lnTo>
                <a:lnTo>
                  <a:pt x="35005" y="205816"/>
                </a:lnTo>
                <a:lnTo>
                  <a:pt x="32560" y="212534"/>
                </a:lnTo>
                <a:close/>
              </a:path>
              <a:path w="49529" h="241300">
                <a:moveTo>
                  <a:pt x="12067" y="212495"/>
                </a:moveTo>
                <a:lnTo>
                  <a:pt x="12158" y="212267"/>
                </a:lnTo>
                <a:lnTo>
                  <a:pt x="12067" y="212495"/>
                </a:lnTo>
                <a:close/>
              </a:path>
              <a:path w="49529" h="241300">
                <a:moveTo>
                  <a:pt x="29910" y="219176"/>
                </a:moveTo>
                <a:lnTo>
                  <a:pt x="9169" y="219176"/>
                </a:lnTo>
                <a:lnTo>
                  <a:pt x="9283" y="218922"/>
                </a:lnTo>
                <a:lnTo>
                  <a:pt x="12067" y="212495"/>
                </a:lnTo>
                <a:lnTo>
                  <a:pt x="32560" y="212534"/>
                </a:lnTo>
                <a:lnTo>
                  <a:pt x="29910" y="219176"/>
                </a:lnTo>
                <a:close/>
              </a:path>
              <a:path w="49529" h="241300">
                <a:moveTo>
                  <a:pt x="9228" y="219041"/>
                </a:moveTo>
                <a:close/>
              </a:path>
              <a:path w="49529" h="241300">
                <a:moveTo>
                  <a:pt x="27076" y="225755"/>
                </a:moveTo>
                <a:lnTo>
                  <a:pt x="6083" y="225755"/>
                </a:lnTo>
                <a:lnTo>
                  <a:pt x="6210" y="225488"/>
                </a:lnTo>
                <a:lnTo>
                  <a:pt x="9228" y="219041"/>
                </a:lnTo>
                <a:lnTo>
                  <a:pt x="9169" y="219176"/>
                </a:lnTo>
                <a:lnTo>
                  <a:pt x="29910" y="219176"/>
                </a:lnTo>
                <a:lnTo>
                  <a:pt x="29641" y="219849"/>
                </a:lnTo>
                <a:lnTo>
                  <a:pt x="27076" y="225755"/>
                </a:lnTo>
                <a:close/>
              </a:path>
              <a:path w="49529" h="241300">
                <a:moveTo>
                  <a:pt x="6182" y="225542"/>
                </a:moveTo>
                <a:close/>
              </a:path>
              <a:path w="49529" h="241300">
                <a:moveTo>
                  <a:pt x="19786" y="240842"/>
                </a:moveTo>
                <a:lnTo>
                  <a:pt x="2794" y="232232"/>
                </a:lnTo>
                <a:lnTo>
                  <a:pt x="6182" y="225542"/>
                </a:lnTo>
                <a:lnTo>
                  <a:pt x="6083" y="225755"/>
                </a:lnTo>
                <a:lnTo>
                  <a:pt x="27076" y="225755"/>
                </a:lnTo>
                <a:lnTo>
                  <a:pt x="26530" y="227012"/>
                </a:lnTo>
                <a:lnTo>
                  <a:pt x="23202" y="234099"/>
                </a:lnTo>
                <a:lnTo>
                  <a:pt x="19786" y="2408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9504260" y="4097007"/>
            <a:ext cx="21018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θ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 rot="120000">
            <a:off x="8693208" y="3553480"/>
            <a:ext cx="433299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0"/>
              </a:lnSpc>
            </a:pPr>
            <a:r>
              <a:rPr dirty="0" sz="2400" spc="-15" b="1" i="1">
                <a:solidFill>
                  <a:srgbClr val="3333FF"/>
                </a:solidFill>
                <a:latin typeface="Times New Roman"/>
                <a:cs typeface="Times New Roman"/>
              </a:rPr>
              <a:t>O</a:t>
            </a:r>
            <a:r>
              <a:rPr dirty="0" sz="2400" b="1" i="1">
                <a:solidFill>
                  <a:srgbClr val="3333FF"/>
                </a:solidFill>
                <a:latin typeface="Times New Roman"/>
                <a:cs typeface="Times New Roman"/>
              </a:rPr>
              <a:t>'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0375908" y="3896588"/>
            <a:ext cx="185309" cy="17907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8789187" y="5930925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550033" y="5954267"/>
            <a:ext cx="184010" cy="1453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375904" y="5951220"/>
            <a:ext cx="195072" cy="15087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372944" y="5945390"/>
            <a:ext cx="374980" cy="1600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5102859" y="3673475"/>
            <a:ext cx="262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876831" y="4035450"/>
            <a:ext cx="180981" cy="17398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635" y="779653"/>
            <a:ext cx="9697085" cy="1713864"/>
          </a:xfrm>
          <a:prstGeom prst="rect">
            <a:avLst/>
          </a:prstGeom>
        </p:spPr>
        <p:txBody>
          <a:bodyPr wrap="square" lIns="0" tIns="259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dirty="0" sz="2800" b="1">
                <a:latin typeface="黑体"/>
                <a:cs typeface="黑体"/>
              </a:rPr>
              <a:t>称量地球的质</a:t>
            </a:r>
            <a:r>
              <a:rPr dirty="0" sz="2800" spc="-20" b="1">
                <a:latin typeface="黑体"/>
                <a:cs typeface="黑体"/>
              </a:rPr>
              <a:t>量</a:t>
            </a:r>
            <a:endParaRPr sz="28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imes New Roman"/>
              <a:cs typeface="Times New Roman"/>
            </a:endParaRPr>
          </a:p>
          <a:p>
            <a:pPr marL="30480" marR="5080" indent="718820">
              <a:lnSpc>
                <a:spcPct val="79900"/>
              </a:lnSpc>
              <a:spcBef>
                <a:spcPts val="5"/>
              </a:spcBef>
            </a:pPr>
            <a:r>
              <a:rPr dirty="0" sz="2800" b="1">
                <a:solidFill>
                  <a:srgbClr val="1F2CA8"/>
                </a:solidFill>
                <a:latin typeface="黑体"/>
                <a:cs typeface="黑体"/>
              </a:rPr>
              <a:t>若不考虑地球自转的影响，物体所受的重力等于地球对</a:t>
            </a:r>
            <a:r>
              <a:rPr dirty="0" sz="2800" spc="-20" b="1">
                <a:solidFill>
                  <a:srgbClr val="1F2CA8"/>
                </a:solidFill>
                <a:latin typeface="黑体"/>
                <a:cs typeface="黑体"/>
              </a:rPr>
              <a:t>物 </a:t>
            </a:r>
            <a:r>
              <a:rPr dirty="0" sz="2800" b="1">
                <a:solidFill>
                  <a:srgbClr val="1F2CA8"/>
                </a:solidFill>
                <a:latin typeface="黑体"/>
                <a:cs typeface="黑体"/>
              </a:rPr>
              <a:t>体的引力</a:t>
            </a:r>
            <a:r>
              <a:rPr dirty="0" sz="2800" spc="-20" b="1">
                <a:solidFill>
                  <a:srgbClr val="1F2CA8"/>
                </a:solidFill>
                <a:latin typeface="黑体"/>
                <a:cs typeface="黑体"/>
              </a:rPr>
              <a:t>。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27565" y="3175584"/>
            <a:ext cx="670560" cy="0"/>
          </a:xfrm>
          <a:custGeom>
            <a:avLst/>
            <a:gdLst/>
            <a:ahLst/>
            <a:cxnLst/>
            <a:rect l="l" t="t" r="r" b="b"/>
            <a:pathLst>
              <a:path w="670560" h="0">
                <a:moveTo>
                  <a:pt x="0" y="0"/>
                </a:moveTo>
                <a:lnTo>
                  <a:pt x="670052" y="0"/>
                </a:lnTo>
              </a:path>
            </a:pathLst>
          </a:custGeom>
          <a:ln w="165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46589" y="2996590"/>
            <a:ext cx="413384" cy="5054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24691" sz="4725" spc="300" i="1">
                <a:latin typeface="Times New Roman"/>
                <a:cs typeface="Times New Roman"/>
              </a:rPr>
              <a:t>R</a:t>
            </a:r>
            <a:r>
              <a:rPr dirty="0" sz="1800" spc="15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1519" y="2863697"/>
            <a:ext cx="1944370" cy="5054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50" spc="-5" i="1">
                <a:latin typeface="Times New Roman"/>
                <a:cs typeface="Times New Roman"/>
              </a:rPr>
              <a:t>mg </a:t>
            </a:r>
            <a:r>
              <a:rPr dirty="0" sz="3150" spc="-5">
                <a:latin typeface="Symbol"/>
                <a:cs typeface="Symbol"/>
              </a:rPr>
              <a:t></a:t>
            </a:r>
            <a:r>
              <a:rPr dirty="0" sz="3150" spc="-5">
                <a:latin typeface="Times New Roman"/>
                <a:cs typeface="Times New Roman"/>
              </a:rPr>
              <a:t> </a:t>
            </a:r>
            <a:r>
              <a:rPr dirty="0" sz="3150" spc="-5" i="1">
                <a:latin typeface="Times New Roman"/>
                <a:cs typeface="Times New Roman"/>
              </a:rPr>
              <a:t>G</a:t>
            </a:r>
            <a:r>
              <a:rPr dirty="0" sz="3150" spc="-75" i="1">
                <a:latin typeface="Times New Roman"/>
                <a:cs typeface="Times New Roman"/>
              </a:rPr>
              <a:t> </a:t>
            </a:r>
            <a:r>
              <a:rPr dirty="0" baseline="35273" sz="4725" spc="-7" i="1">
                <a:latin typeface="Times New Roman"/>
                <a:cs typeface="Times New Roman"/>
              </a:rPr>
              <a:t>Mm</a:t>
            </a:r>
            <a:endParaRPr baseline="35273" sz="472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55244" y="3199587"/>
            <a:ext cx="589280" cy="0"/>
          </a:xfrm>
          <a:custGeom>
            <a:avLst/>
            <a:gdLst/>
            <a:ahLst/>
            <a:cxnLst/>
            <a:rect l="l" t="t" r="r" b="b"/>
            <a:pathLst>
              <a:path w="589279" h="0">
                <a:moveTo>
                  <a:pt x="0" y="0"/>
                </a:moveTo>
                <a:lnTo>
                  <a:pt x="589051" y="0"/>
                </a:lnTo>
              </a:path>
            </a:pathLst>
          </a:custGeom>
          <a:ln w="138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707047" y="3199714"/>
            <a:ext cx="25844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20" i="1">
                <a:latin typeface="Times New Roman"/>
                <a:cs typeface="Times New Roman"/>
              </a:rPr>
              <a:t>G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57963" y="2946793"/>
            <a:ext cx="29400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25" i="1">
                <a:latin typeface="Times New Roman"/>
                <a:cs typeface="Times New Roman"/>
              </a:rPr>
              <a:t>M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71895" y="2731884"/>
            <a:ext cx="829944" cy="42290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5080">
              <a:lnSpc>
                <a:spcPts val="915"/>
              </a:lnSpc>
              <a:spcBef>
                <a:spcPts val="125"/>
              </a:spcBef>
            </a:pPr>
            <a:r>
              <a:rPr dirty="0" sz="1450" spc="1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2175"/>
              </a:lnSpc>
              <a:tabLst>
                <a:tab pos="321945" algn="l"/>
              </a:tabLst>
            </a:pPr>
            <a:r>
              <a:rPr dirty="0" baseline="-35555" sz="3750" spc="22">
                <a:latin typeface="Symbol"/>
                <a:cs typeface="Symbol"/>
              </a:rPr>
              <a:t></a:t>
            </a:r>
            <a:r>
              <a:rPr dirty="0" baseline="-35555" sz="3750" spc="22">
                <a:latin typeface="Times New Roman"/>
                <a:cs typeface="Times New Roman"/>
              </a:rPr>
              <a:t>	</a:t>
            </a:r>
            <a:r>
              <a:rPr dirty="0" sz="2500" spc="15" i="1">
                <a:latin typeface="Times New Roman"/>
                <a:cs typeface="Times New Roman"/>
              </a:rPr>
              <a:t>gR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6039" y="4082414"/>
            <a:ext cx="502793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1F2CA8"/>
                </a:solidFill>
                <a:latin typeface="黑体"/>
                <a:cs typeface="黑体"/>
              </a:rPr>
              <a:t>还有其他方法计算地球质量吗</a:t>
            </a:r>
            <a:r>
              <a:rPr dirty="0" sz="2800" spc="-20" b="1">
                <a:solidFill>
                  <a:srgbClr val="1F2CA8"/>
                </a:solidFill>
                <a:latin typeface="黑体"/>
                <a:cs typeface="黑体"/>
              </a:rPr>
              <a:t>？</a:t>
            </a:r>
            <a:endParaRPr sz="2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2346134" y="3161868"/>
            <a:ext cx="114300" cy="497840"/>
          </a:xfrm>
          <a:custGeom>
            <a:avLst/>
            <a:gdLst/>
            <a:ahLst/>
            <a:cxnLst/>
            <a:rect l="l" t="t" r="r" b="b"/>
            <a:pathLst>
              <a:path w="114300" h="497839">
                <a:moveTo>
                  <a:pt x="38100" y="114300"/>
                </a:moveTo>
                <a:lnTo>
                  <a:pt x="0" y="114300"/>
                </a:lnTo>
                <a:lnTo>
                  <a:pt x="57150" y="0"/>
                </a:lnTo>
                <a:lnTo>
                  <a:pt x="100012" y="85725"/>
                </a:lnTo>
                <a:lnTo>
                  <a:pt x="38100" y="85725"/>
                </a:lnTo>
                <a:lnTo>
                  <a:pt x="38100" y="114300"/>
                </a:lnTo>
                <a:close/>
              </a:path>
              <a:path w="114300" h="497839">
                <a:moveTo>
                  <a:pt x="76200" y="497687"/>
                </a:moveTo>
                <a:lnTo>
                  <a:pt x="38100" y="497687"/>
                </a:lnTo>
                <a:lnTo>
                  <a:pt x="38100" y="85725"/>
                </a:lnTo>
                <a:lnTo>
                  <a:pt x="76200" y="85725"/>
                </a:lnTo>
                <a:lnTo>
                  <a:pt x="76200" y="497687"/>
                </a:lnTo>
                <a:close/>
              </a:path>
              <a:path w="114300" h="497839">
                <a:moveTo>
                  <a:pt x="114300" y="114300"/>
                </a:moveTo>
                <a:lnTo>
                  <a:pt x="76200" y="114300"/>
                </a:lnTo>
                <a:lnTo>
                  <a:pt x="76200" y="85725"/>
                </a:lnTo>
                <a:lnTo>
                  <a:pt x="100012" y="85725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42198" y="2255367"/>
            <a:ext cx="16383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71700" y="2593848"/>
            <a:ext cx="394715" cy="37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47241" y="1841182"/>
            <a:ext cx="2094052" cy="190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05811" y="3640835"/>
            <a:ext cx="237744" cy="2164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51914" y="2732671"/>
            <a:ext cx="1011555" cy="76200"/>
          </a:xfrm>
          <a:custGeom>
            <a:avLst/>
            <a:gdLst/>
            <a:ahLst/>
            <a:cxnLst/>
            <a:rect l="l" t="t" r="r" b="b"/>
            <a:pathLst>
              <a:path w="1011555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3337"/>
                </a:lnTo>
                <a:lnTo>
                  <a:pt x="57150" y="33337"/>
                </a:lnTo>
                <a:lnTo>
                  <a:pt x="57150" y="42862"/>
                </a:lnTo>
                <a:lnTo>
                  <a:pt x="76200" y="42862"/>
                </a:lnTo>
                <a:lnTo>
                  <a:pt x="76200" y="76200"/>
                </a:lnTo>
                <a:close/>
              </a:path>
              <a:path w="1011555" h="76200">
                <a:moveTo>
                  <a:pt x="934821" y="76200"/>
                </a:moveTo>
                <a:lnTo>
                  <a:pt x="934821" y="0"/>
                </a:lnTo>
                <a:lnTo>
                  <a:pt x="1001496" y="33337"/>
                </a:lnTo>
                <a:lnTo>
                  <a:pt x="953871" y="33337"/>
                </a:lnTo>
                <a:lnTo>
                  <a:pt x="953871" y="42862"/>
                </a:lnTo>
                <a:lnTo>
                  <a:pt x="1001496" y="42862"/>
                </a:lnTo>
                <a:lnTo>
                  <a:pt x="934821" y="76200"/>
                </a:lnTo>
                <a:close/>
              </a:path>
              <a:path w="1011555" h="76200">
                <a:moveTo>
                  <a:pt x="76200" y="42862"/>
                </a:moveTo>
                <a:lnTo>
                  <a:pt x="57150" y="42862"/>
                </a:lnTo>
                <a:lnTo>
                  <a:pt x="57150" y="33337"/>
                </a:lnTo>
                <a:lnTo>
                  <a:pt x="76200" y="33337"/>
                </a:lnTo>
                <a:lnTo>
                  <a:pt x="76200" y="42862"/>
                </a:lnTo>
                <a:close/>
              </a:path>
              <a:path w="1011555" h="76200">
                <a:moveTo>
                  <a:pt x="934821" y="42862"/>
                </a:moveTo>
                <a:lnTo>
                  <a:pt x="76200" y="42862"/>
                </a:lnTo>
                <a:lnTo>
                  <a:pt x="76200" y="33337"/>
                </a:lnTo>
                <a:lnTo>
                  <a:pt x="934821" y="33337"/>
                </a:lnTo>
                <a:lnTo>
                  <a:pt x="934821" y="42862"/>
                </a:lnTo>
                <a:close/>
              </a:path>
              <a:path w="1011555" h="76200">
                <a:moveTo>
                  <a:pt x="1001496" y="42862"/>
                </a:moveTo>
                <a:lnTo>
                  <a:pt x="953871" y="42862"/>
                </a:lnTo>
                <a:lnTo>
                  <a:pt x="953871" y="33337"/>
                </a:lnTo>
                <a:lnTo>
                  <a:pt x="1001496" y="33337"/>
                </a:lnTo>
                <a:lnTo>
                  <a:pt x="1011021" y="38100"/>
                </a:lnTo>
                <a:lnTo>
                  <a:pt x="1001496" y="42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209952" y="3709238"/>
            <a:ext cx="28194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19781" y="2570035"/>
            <a:ext cx="479425" cy="948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57480">
              <a:lnSpc>
                <a:spcPct val="108200"/>
              </a:lnSpc>
              <a:spcBef>
                <a:spcPts val="100"/>
              </a:spcBef>
            </a:pPr>
            <a:r>
              <a:rPr dirty="0" sz="2800" spc="-5" i="1">
                <a:latin typeface="Times New Roman"/>
                <a:cs typeface="Times New Roman"/>
              </a:rPr>
              <a:t>M </a:t>
            </a:r>
            <a:r>
              <a:rPr dirty="0" sz="2800" spc="-5" i="1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F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635" y="1027430"/>
            <a:ext cx="4947920" cy="84581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960"/>
              </a:lnSpc>
              <a:spcBef>
                <a:spcPts val="95"/>
              </a:spcBef>
            </a:pPr>
            <a:r>
              <a:rPr dirty="0" sz="2800" b="1">
                <a:latin typeface="黑体"/>
                <a:cs typeface="黑体"/>
              </a:rPr>
              <a:t>称量地球的质</a:t>
            </a:r>
            <a:r>
              <a:rPr dirty="0" sz="2800" spc="-20" b="1">
                <a:latin typeface="黑体"/>
                <a:cs typeface="黑体"/>
              </a:rPr>
              <a:t>量</a:t>
            </a:r>
            <a:endParaRPr sz="2800">
              <a:latin typeface="黑体"/>
              <a:cs typeface="黑体"/>
            </a:endParaRPr>
          </a:p>
          <a:p>
            <a:pPr algn="r" marR="5080">
              <a:lnSpc>
                <a:spcPts val="3500"/>
              </a:lnSpc>
            </a:pPr>
            <a:r>
              <a:rPr dirty="0" sz="3250" spc="-455" i="1">
                <a:latin typeface="Times New Roman"/>
                <a:cs typeface="Times New Roman"/>
              </a:rPr>
              <a:t>F </a:t>
            </a:r>
            <a:r>
              <a:rPr dirty="0" baseline="-26315" sz="2850">
                <a:latin typeface="宋体"/>
                <a:cs typeface="宋体"/>
              </a:rPr>
              <a:t>引</a:t>
            </a:r>
            <a:r>
              <a:rPr dirty="0" baseline="-26315" sz="2850" spc="-1005">
                <a:latin typeface="宋体"/>
                <a:cs typeface="宋体"/>
              </a:rPr>
              <a:t> </a:t>
            </a:r>
            <a:r>
              <a:rPr dirty="0" sz="3250" spc="5">
                <a:latin typeface="Symbol"/>
                <a:cs typeface="Symbol"/>
              </a:rPr>
              <a:t></a:t>
            </a:r>
            <a:r>
              <a:rPr dirty="0" sz="3250" spc="5">
                <a:latin typeface="Times New Roman"/>
                <a:cs typeface="Times New Roman"/>
              </a:rPr>
              <a:t> </a:t>
            </a:r>
            <a:r>
              <a:rPr dirty="0" sz="3250" spc="-120" i="1">
                <a:latin typeface="Times New Roman"/>
                <a:cs typeface="Times New Roman"/>
              </a:rPr>
              <a:t>F</a:t>
            </a:r>
            <a:r>
              <a:rPr dirty="0" baseline="-23391" sz="2850" spc="-179">
                <a:latin typeface="Times New Roman"/>
                <a:cs typeface="Times New Roman"/>
              </a:rPr>
              <a:t>n</a:t>
            </a:r>
            <a:endParaRPr baseline="-23391" sz="2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53518" y="2642336"/>
            <a:ext cx="784225" cy="0"/>
          </a:xfrm>
          <a:custGeom>
            <a:avLst/>
            <a:gdLst/>
            <a:ahLst/>
            <a:cxnLst/>
            <a:rect l="l" t="t" r="r" b="b"/>
            <a:pathLst>
              <a:path w="784225" h="0">
                <a:moveTo>
                  <a:pt x="0" y="0"/>
                </a:moveTo>
                <a:lnTo>
                  <a:pt x="783844" y="0"/>
                </a:lnTo>
              </a:path>
            </a:pathLst>
          </a:custGeom>
          <a:ln w="175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431318" y="2474341"/>
            <a:ext cx="364490" cy="476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25423" sz="4425" i="1">
                <a:latin typeface="Times New Roman"/>
                <a:cs typeface="Times New Roman"/>
              </a:rPr>
              <a:t>r</a:t>
            </a:r>
            <a:r>
              <a:rPr dirty="0" baseline="-25423" sz="4425" spc="-254" i="1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56327" y="2349068"/>
            <a:ext cx="255270" cy="476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50" i="1">
                <a:latin typeface="Times New Roman"/>
                <a:cs typeface="Times New Roman"/>
              </a:rPr>
              <a:t>F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9089" y="2112200"/>
            <a:ext cx="1421765" cy="476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61950" algn="l"/>
                <a:tab pos="822960" algn="l"/>
              </a:tabLst>
            </a:pPr>
            <a:r>
              <a:rPr dirty="0" baseline="-34839" sz="4425">
                <a:latin typeface="Symbol"/>
                <a:cs typeface="Symbol"/>
              </a:rPr>
              <a:t></a:t>
            </a:r>
            <a:r>
              <a:rPr dirty="0" baseline="-34839" sz="4425">
                <a:latin typeface="Times New Roman"/>
                <a:cs typeface="Times New Roman"/>
              </a:rPr>
              <a:t>	</a:t>
            </a:r>
            <a:r>
              <a:rPr dirty="0" baseline="-34839" sz="4425" i="1">
                <a:latin typeface="Times New Roman"/>
                <a:cs typeface="Times New Roman"/>
              </a:rPr>
              <a:t>G</a:t>
            </a:r>
            <a:r>
              <a:rPr dirty="0" baseline="-34839" sz="4425" i="1">
                <a:latin typeface="Times New Roman"/>
                <a:cs typeface="Times New Roman"/>
              </a:rPr>
              <a:t>	</a:t>
            </a:r>
            <a:r>
              <a:rPr dirty="0" sz="2950" spc="15" i="1">
                <a:latin typeface="Times New Roman"/>
                <a:cs typeface="Times New Roman"/>
              </a:rPr>
              <a:t>M</a:t>
            </a:r>
            <a:r>
              <a:rPr dirty="0" sz="2950" i="1">
                <a:latin typeface="Times New Roman"/>
                <a:cs typeface="Times New Roman"/>
              </a:rPr>
              <a:t>m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80799" y="2610256"/>
            <a:ext cx="244475" cy="2882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20">
                <a:latin typeface="宋体"/>
                <a:cs typeface="宋体"/>
              </a:rPr>
              <a:t>引</a:t>
            </a:r>
            <a:endParaRPr sz="1700">
              <a:latin typeface="宋体"/>
              <a:cs typeface="宋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105277" y="2737573"/>
            <a:ext cx="712470" cy="0"/>
          </a:xfrm>
          <a:custGeom>
            <a:avLst/>
            <a:gdLst/>
            <a:ahLst/>
            <a:cxnLst/>
            <a:rect l="l" t="t" r="r" b="b"/>
            <a:pathLst>
              <a:path w="712470" h="0">
                <a:moveTo>
                  <a:pt x="0" y="0"/>
                </a:moveTo>
                <a:lnTo>
                  <a:pt x="711961" y="0"/>
                </a:lnTo>
              </a:path>
            </a:pathLst>
          </a:custGeom>
          <a:ln w="155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9115602" y="2146453"/>
            <a:ext cx="705485" cy="536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50" spc="-375">
                <a:latin typeface="Times New Roman"/>
                <a:cs typeface="Times New Roman"/>
              </a:rPr>
              <a:t>4</a:t>
            </a:r>
            <a:r>
              <a:rPr dirty="0" sz="3350" spc="-375" i="1">
                <a:latin typeface="Symbol"/>
                <a:cs typeface="Symbol"/>
              </a:rPr>
              <a:t></a:t>
            </a:r>
            <a:r>
              <a:rPr dirty="0" baseline="43543" sz="2775" spc="-562">
                <a:latin typeface="Times New Roman"/>
                <a:cs typeface="Times New Roman"/>
              </a:rPr>
              <a:t>2</a:t>
            </a:r>
            <a:r>
              <a:rPr dirty="0" sz="3150" spc="-375" i="1">
                <a:latin typeface="Times New Roman"/>
                <a:cs typeface="Times New Roman"/>
              </a:rPr>
              <a:t>r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22043" y="2422283"/>
            <a:ext cx="1520190" cy="511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141095" algn="l"/>
              </a:tabLst>
            </a:pPr>
            <a:r>
              <a:rPr dirty="0" sz="3150" spc="-465" i="1">
                <a:latin typeface="Times New Roman"/>
                <a:cs typeface="Times New Roman"/>
              </a:rPr>
              <a:t>F</a:t>
            </a:r>
            <a:r>
              <a:rPr dirty="0" baseline="-24024" sz="2775">
                <a:latin typeface="Times New Roman"/>
                <a:cs typeface="Times New Roman"/>
              </a:rPr>
              <a:t>n</a:t>
            </a:r>
            <a:r>
              <a:rPr dirty="0" baseline="-24024" sz="2775">
                <a:latin typeface="Times New Roman"/>
                <a:cs typeface="Times New Roman"/>
              </a:rPr>
              <a:t> </a:t>
            </a:r>
            <a:r>
              <a:rPr dirty="0" baseline="-24024" sz="2775" spc="-172">
                <a:latin typeface="Times New Roman"/>
                <a:cs typeface="Times New Roman"/>
              </a:rPr>
              <a:t> </a:t>
            </a:r>
            <a:r>
              <a:rPr dirty="0" sz="3150" spc="20">
                <a:latin typeface="Symbol"/>
                <a:cs typeface="Symbol"/>
              </a:rPr>
              <a:t></a:t>
            </a:r>
            <a:r>
              <a:rPr dirty="0" sz="3150" spc="-445">
                <a:latin typeface="Times New Roman"/>
                <a:cs typeface="Times New Roman"/>
              </a:rPr>
              <a:t> </a:t>
            </a:r>
            <a:r>
              <a:rPr dirty="0" sz="3150" spc="25" i="1">
                <a:latin typeface="Times New Roman"/>
                <a:cs typeface="Times New Roman"/>
              </a:rPr>
              <a:t>m</a:t>
            </a:r>
            <a:r>
              <a:rPr dirty="0" sz="3150" i="1">
                <a:latin typeface="Times New Roman"/>
                <a:cs typeface="Times New Roman"/>
              </a:rPr>
              <a:t>	</a:t>
            </a:r>
            <a:r>
              <a:rPr dirty="0" baseline="-44091" sz="4725" spc="284" i="1">
                <a:latin typeface="Times New Roman"/>
                <a:cs typeface="Times New Roman"/>
              </a:rPr>
              <a:t>T</a:t>
            </a:r>
            <a:r>
              <a:rPr dirty="0" baseline="-31531" sz="2775">
                <a:latin typeface="Times New Roman"/>
                <a:cs typeface="Times New Roman"/>
              </a:rPr>
              <a:t>2</a:t>
            </a:r>
            <a:endParaRPr baseline="-31531" sz="277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240794" y="3804742"/>
            <a:ext cx="641985" cy="0"/>
          </a:xfrm>
          <a:custGeom>
            <a:avLst/>
            <a:gdLst/>
            <a:ahLst/>
            <a:cxnLst/>
            <a:rect l="l" t="t" r="r" b="b"/>
            <a:pathLst>
              <a:path w="641985" h="0">
                <a:moveTo>
                  <a:pt x="0" y="0"/>
                </a:moveTo>
                <a:lnTo>
                  <a:pt x="641565" y="0"/>
                </a:lnTo>
              </a:path>
            </a:pathLst>
          </a:custGeom>
          <a:ln w="157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615303" y="3804742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 h="0">
                <a:moveTo>
                  <a:pt x="0" y="0"/>
                </a:moveTo>
                <a:lnTo>
                  <a:pt x="798487" y="0"/>
                </a:lnTo>
              </a:path>
            </a:pathLst>
          </a:custGeom>
          <a:ln w="157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780377" y="3635984"/>
            <a:ext cx="412115" cy="476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24482" sz="4425" i="1">
                <a:latin typeface="Times New Roman"/>
                <a:cs typeface="Times New Roman"/>
              </a:rPr>
              <a:t>T</a:t>
            </a:r>
            <a:r>
              <a:rPr dirty="0" baseline="-24482" sz="4425" spc="-427" i="1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84012" y="3635984"/>
            <a:ext cx="323215" cy="476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24482" sz="4425" i="1">
                <a:latin typeface="Times New Roman"/>
                <a:cs typeface="Times New Roman"/>
              </a:rPr>
              <a:t>r</a:t>
            </a:r>
            <a:r>
              <a:rPr dirty="0" baseline="-24482" sz="4425" spc="-735" i="1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82476" y="3511143"/>
            <a:ext cx="297180" cy="476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50" i="1">
                <a:latin typeface="Times New Roman"/>
                <a:cs typeface="Times New Roman"/>
              </a:rPr>
              <a:t>G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59870" y="3255817"/>
            <a:ext cx="2126615" cy="499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81125" algn="l"/>
              </a:tabLst>
            </a:pPr>
            <a:r>
              <a:rPr dirty="0" sz="2950" spc="-5" i="1">
                <a:latin typeface="Times New Roman"/>
                <a:cs typeface="Times New Roman"/>
              </a:rPr>
              <a:t>Mm	</a:t>
            </a:r>
            <a:r>
              <a:rPr dirty="0" sz="2950" spc="-254">
                <a:latin typeface="Times New Roman"/>
                <a:cs typeface="Times New Roman"/>
              </a:rPr>
              <a:t>4</a:t>
            </a:r>
            <a:r>
              <a:rPr dirty="0" sz="3100" spc="-254" i="1">
                <a:latin typeface="Symbol"/>
                <a:cs typeface="Symbol"/>
              </a:rPr>
              <a:t></a:t>
            </a:r>
            <a:r>
              <a:rPr dirty="0" baseline="42483" sz="2550" spc="-382">
                <a:latin typeface="Times New Roman"/>
                <a:cs typeface="Times New Roman"/>
              </a:rPr>
              <a:t>2</a:t>
            </a:r>
            <a:r>
              <a:rPr dirty="0" baseline="42483" sz="2550" spc="-412">
                <a:latin typeface="Times New Roman"/>
                <a:cs typeface="Times New Roman"/>
              </a:rPr>
              <a:t> </a:t>
            </a:r>
            <a:r>
              <a:rPr dirty="0" sz="2950" i="1">
                <a:latin typeface="Times New Roman"/>
                <a:cs typeface="Times New Roman"/>
              </a:rPr>
              <a:t>r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70968" y="3511143"/>
            <a:ext cx="594995" cy="476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50">
                <a:latin typeface="Symbol"/>
                <a:cs typeface="Symbol"/>
              </a:rPr>
              <a:t></a:t>
            </a:r>
            <a:r>
              <a:rPr dirty="0" sz="2950" spc="-95">
                <a:latin typeface="Times New Roman"/>
                <a:cs typeface="Times New Roman"/>
              </a:rPr>
              <a:t> </a:t>
            </a:r>
            <a:r>
              <a:rPr dirty="0" sz="2950" i="1">
                <a:latin typeface="Times New Roman"/>
                <a:cs typeface="Times New Roman"/>
              </a:rPr>
              <a:t>m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617336" y="5117465"/>
            <a:ext cx="867410" cy="0"/>
          </a:xfrm>
          <a:custGeom>
            <a:avLst/>
            <a:gdLst/>
            <a:ahLst/>
            <a:cxnLst/>
            <a:rect l="l" t="t" r="r" b="b"/>
            <a:pathLst>
              <a:path w="867410" h="0">
                <a:moveTo>
                  <a:pt x="0" y="0"/>
                </a:moveTo>
                <a:lnTo>
                  <a:pt x="867257" y="0"/>
                </a:lnTo>
              </a:path>
            </a:pathLst>
          </a:custGeom>
          <a:ln w="142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628119" y="4624969"/>
            <a:ext cx="821055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650" spc="-204">
                <a:latin typeface="Times New Roman"/>
                <a:cs typeface="Times New Roman"/>
              </a:rPr>
              <a:t>4</a:t>
            </a:r>
            <a:r>
              <a:rPr dirty="0" sz="2750" spc="-204" i="1">
                <a:latin typeface="Symbol"/>
                <a:cs typeface="Symbol"/>
              </a:rPr>
              <a:t></a:t>
            </a:r>
            <a:r>
              <a:rPr dirty="0" baseline="43010" sz="2325" spc="-307">
                <a:latin typeface="Times New Roman"/>
                <a:cs typeface="Times New Roman"/>
              </a:rPr>
              <a:t>2 </a:t>
            </a:r>
            <a:r>
              <a:rPr dirty="0" sz="2650" i="1">
                <a:latin typeface="Times New Roman"/>
                <a:cs typeface="Times New Roman"/>
              </a:rPr>
              <a:t>r</a:t>
            </a:r>
            <a:r>
              <a:rPr dirty="0" sz="2650" spc="-455" i="1">
                <a:latin typeface="Times New Roman"/>
                <a:cs typeface="Times New Roman"/>
              </a:rPr>
              <a:t> </a:t>
            </a:r>
            <a:r>
              <a:rPr dirty="0" baseline="43010" sz="2325" spc="-7">
                <a:latin typeface="Times New Roman"/>
                <a:cs typeface="Times New Roman"/>
              </a:rPr>
              <a:t>3</a:t>
            </a:r>
            <a:endParaRPr baseline="43010" sz="2325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05412" y="4852962"/>
            <a:ext cx="1437640" cy="691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  <a:tabLst>
                <a:tab pos="434975" algn="l"/>
              </a:tabLst>
            </a:pPr>
            <a:r>
              <a:rPr dirty="0" sz="2650" i="1">
                <a:latin typeface="Times New Roman"/>
                <a:cs typeface="Times New Roman"/>
              </a:rPr>
              <a:t>M	</a:t>
            </a:r>
            <a:r>
              <a:rPr dirty="0" sz="2650">
                <a:latin typeface="Symbol"/>
                <a:cs typeface="Symbol"/>
              </a:rPr>
              <a:t></a:t>
            </a:r>
            <a:endParaRPr sz="2650">
              <a:latin typeface="Symbol"/>
              <a:cs typeface="Symbol"/>
            </a:endParaRPr>
          </a:p>
          <a:p>
            <a:pPr marL="824230">
              <a:lnSpc>
                <a:spcPts val="2620"/>
              </a:lnSpc>
            </a:pPr>
            <a:r>
              <a:rPr dirty="0" sz="2650" spc="-5" i="1">
                <a:latin typeface="Times New Roman"/>
                <a:cs typeface="Times New Roman"/>
              </a:rPr>
              <a:t>GT</a:t>
            </a:r>
            <a:r>
              <a:rPr dirty="0" sz="2650" spc="-185" i="1">
                <a:latin typeface="Times New Roman"/>
                <a:cs typeface="Times New Roman"/>
              </a:rPr>
              <a:t> </a:t>
            </a:r>
            <a:r>
              <a:rPr dirty="0" baseline="43010" sz="2325" spc="-7">
                <a:latin typeface="Times New Roman"/>
                <a:cs typeface="Times New Roman"/>
              </a:rPr>
              <a:t>2</a:t>
            </a:r>
            <a:endParaRPr baseline="43010" sz="2325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55394" y="4464050"/>
            <a:ext cx="2711450" cy="13036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黑体"/>
                <a:cs typeface="黑体"/>
              </a:rPr>
              <a:t>月球绕地球公</a:t>
            </a:r>
            <a:r>
              <a:rPr dirty="0" sz="2800" spc="-5">
                <a:latin typeface="黑体"/>
                <a:cs typeface="黑体"/>
              </a:rPr>
              <a:t>转 </a:t>
            </a:r>
            <a:r>
              <a:rPr dirty="0" sz="2800">
                <a:latin typeface="黑体"/>
                <a:cs typeface="黑体"/>
              </a:rPr>
              <a:t>的周期为</a:t>
            </a:r>
            <a:r>
              <a:rPr dirty="0" sz="2800" spc="-5" i="1">
                <a:latin typeface="Times New Roman"/>
                <a:cs typeface="Times New Roman"/>
              </a:rPr>
              <a:t>T</a:t>
            </a:r>
            <a:r>
              <a:rPr dirty="0" sz="2800">
                <a:latin typeface="黑体"/>
                <a:cs typeface="黑体"/>
              </a:rPr>
              <a:t>，轨</a:t>
            </a:r>
            <a:r>
              <a:rPr dirty="0" sz="2800" spc="-5">
                <a:latin typeface="黑体"/>
                <a:cs typeface="黑体"/>
              </a:rPr>
              <a:t>道 </a:t>
            </a:r>
            <a:r>
              <a:rPr dirty="0" sz="2800">
                <a:latin typeface="黑体"/>
                <a:cs typeface="黑体"/>
              </a:rPr>
              <a:t>半径为</a:t>
            </a:r>
            <a:r>
              <a:rPr dirty="0" sz="2800" spc="-5" i="1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5544" y="3641725"/>
            <a:ext cx="9981565" cy="878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黑体"/>
                <a:cs typeface="黑体"/>
              </a:rPr>
              <a:t>思路二（重力加速度法）：中心天体表面上物体的重力与所受</a:t>
            </a:r>
            <a:r>
              <a:rPr dirty="0" sz="2800" spc="-5">
                <a:latin typeface="黑体"/>
                <a:cs typeface="黑体"/>
              </a:rPr>
              <a:t>万 </a:t>
            </a:r>
            <a:r>
              <a:rPr dirty="0" sz="2800">
                <a:latin typeface="黑体"/>
                <a:cs typeface="黑体"/>
              </a:rPr>
              <a:t>有引力相等</a:t>
            </a:r>
            <a:r>
              <a:rPr dirty="0" sz="2800" spc="-5">
                <a:latin typeface="黑体"/>
                <a:cs typeface="黑体"/>
              </a:rPr>
              <a:t>。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7280" y="871728"/>
            <a:ext cx="10069830" cy="1621790"/>
          </a:xfrm>
          <a:prstGeom prst="rect">
            <a:avLst/>
          </a:prstGeom>
        </p:spPr>
        <p:txBody>
          <a:bodyPr wrap="square" lIns="0" tIns="170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dirty="0" sz="2800" spc="-5" b="1">
                <a:solidFill>
                  <a:srgbClr val="1F2CA8"/>
                </a:solidFill>
                <a:latin typeface="Times New Roman"/>
                <a:cs typeface="Times New Roman"/>
              </a:rPr>
              <a:t>1</a:t>
            </a:r>
            <a:r>
              <a:rPr dirty="0" sz="2800" b="1">
                <a:solidFill>
                  <a:srgbClr val="1F2CA8"/>
                </a:solidFill>
                <a:latin typeface="黑体"/>
                <a:cs typeface="黑体"/>
              </a:rPr>
              <a:t>、计算中心天体的质</a:t>
            </a:r>
            <a:r>
              <a:rPr dirty="0" sz="2800" spc="-20" b="1">
                <a:solidFill>
                  <a:srgbClr val="1F2CA8"/>
                </a:solidFill>
                <a:latin typeface="黑体"/>
                <a:cs typeface="黑体"/>
              </a:rPr>
              <a:t>量</a:t>
            </a:r>
            <a:endParaRPr sz="2800">
              <a:latin typeface="黑体"/>
              <a:cs typeface="黑体"/>
            </a:endParaRPr>
          </a:p>
          <a:p>
            <a:pPr marL="100330" marR="5080">
              <a:lnSpc>
                <a:spcPct val="100000"/>
              </a:lnSpc>
              <a:spcBef>
                <a:spcPts val="1245"/>
              </a:spcBef>
            </a:pPr>
            <a:r>
              <a:rPr dirty="0" sz="2800">
                <a:latin typeface="黑体"/>
                <a:cs typeface="黑体"/>
              </a:rPr>
              <a:t>思路一（环绕法）：将行星绕恒星的运动、卫星绕行星的运动</a:t>
            </a:r>
            <a:r>
              <a:rPr dirty="0" sz="2800" spc="-5">
                <a:latin typeface="黑体"/>
                <a:cs typeface="黑体"/>
              </a:rPr>
              <a:t>视 </a:t>
            </a:r>
            <a:r>
              <a:rPr dirty="0" sz="2800">
                <a:latin typeface="黑体"/>
                <a:cs typeface="黑体"/>
              </a:rPr>
              <a:t>为匀速圆周运动，所需向心力是由万有引力提供的</a:t>
            </a:r>
            <a:r>
              <a:rPr dirty="0" sz="2800" spc="-5">
                <a:latin typeface="黑体"/>
                <a:cs typeface="黑体"/>
              </a:rPr>
              <a:t>。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15522" y="3131959"/>
            <a:ext cx="681355" cy="0"/>
          </a:xfrm>
          <a:custGeom>
            <a:avLst/>
            <a:gdLst/>
            <a:ahLst/>
            <a:cxnLst/>
            <a:rect l="l" t="t" r="r" b="b"/>
            <a:pathLst>
              <a:path w="681354" h="0">
                <a:moveTo>
                  <a:pt x="0" y="0"/>
                </a:moveTo>
                <a:lnTo>
                  <a:pt x="680961" y="0"/>
                </a:lnTo>
              </a:path>
            </a:pathLst>
          </a:custGeom>
          <a:ln w="167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74409" y="3131959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 h="0">
                <a:moveTo>
                  <a:pt x="0" y="0"/>
                </a:moveTo>
                <a:lnTo>
                  <a:pt x="847509" y="0"/>
                </a:lnTo>
              </a:path>
            </a:pathLst>
          </a:custGeom>
          <a:ln w="167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768316" y="2957093"/>
            <a:ext cx="1917064" cy="499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494155" algn="l"/>
              </a:tabLst>
            </a:pPr>
            <a:r>
              <a:rPr dirty="0" baseline="-25089" sz="4650" i="1">
                <a:latin typeface="Times New Roman"/>
                <a:cs typeface="Times New Roman"/>
              </a:rPr>
              <a:t>r</a:t>
            </a:r>
            <a:r>
              <a:rPr dirty="0" baseline="-25089" sz="4650" spc="-630" i="1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2	</a:t>
            </a:r>
            <a:r>
              <a:rPr dirty="0" baseline="-25089" sz="4650" spc="7" i="1">
                <a:latin typeface="Times New Roman"/>
                <a:cs typeface="Times New Roman"/>
              </a:rPr>
              <a:t>T</a:t>
            </a:r>
            <a:r>
              <a:rPr dirty="0" baseline="-25089" sz="4650" spc="-412" i="1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36554" y="2574188"/>
            <a:ext cx="640715" cy="499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spc="10" i="1">
                <a:latin typeface="Times New Roman"/>
                <a:cs typeface="Times New Roman"/>
              </a:rPr>
              <a:t>M</a:t>
            </a:r>
            <a:r>
              <a:rPr dirty="0" sz="3100" spc="5" i="1">
                <a:latin typeface="Times New Roman"/>
                <a:cs typeface="Times New Roman"/>
              </a:rPr>
              <a:t>m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35996" y="2824632"/>
            <a:ext cx="311150" cy="499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spc="5" i="1">
                <a:latin typeface="Times New Roman"/>
                <a:cs typeface="Times New Roman"/>
              </a:rPr>
              <a:t>G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89116" y="2554336"/>
            <a:ext cx="801370" cy="523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100" spc="-250">
                <a:latin typeface="Times New Roman"/>
                <a:cs typeface="Times New Roman"/>
              </a:rPr>
              <a:t>4</a:t>
            </a:r>
            <a:r>
              <a:rPr dirty="0" sz="3250" spc="-250" i="1">
                <a:latin typeface="Symbol"/>
                <a:cs typeface="Symbol"/>
              </a:rPr>
              <a:t></a:t>
            </a:r>
            <a:r>
              <a:rPr dirty="0" baseline="43209" sz="2700" spc="-375">
                <a:latin typeface="Times New Roman"/>
                <a:cs typeface="Times New Roman"/>
              </a:rPr>
              <a:t>2</a:t>
            </a:r>
            <a:r>
              <a:rPr dirty="0" baseline="43209" sz="2700" spc="-427">
                <a:latin typeface="Times New Roman"/>
                <a:cs typeface="Times New Roman"/>
              </a:rPr>
              <a:t> </a:t>
            </a:r>
            <a:r>
              <a:rPr dirty="0" sz="3100" i="1">
                <a:latin typeface="Times New Roman"/>
                <a:cs typeface="Times New Roman"/>
              </a:rPr>
              <a:t>r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91302" y="2824632"/>
            <a:ext cx="627380" cy="499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spc="5">
                <a:latin typeface="Symbol"/>
                <a:cs typeface="Symbol"/>
              </a:rPr>
              <a:t></a:t>
            </a:r>
            <a:r>
              <a:rPr dirty="0" sz="3100" spc="-85">
                <a:latin typeface="Times New Roman"/>
                <a:cs typeface="Times New Roman"/>
              </a:rPr>
              <a:t> </a:t>
            </a:r>
            <a:r>
              <a:rPr dirty="0" sz="3100" spc="5" i="1">
                <a:latin typeface="Times New Roman"/>
                <a:cs typeface="Times New Roman"/>
              </a:rPr>
              <a:t>m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44985" y="4795469"/>
            <a:ext cx="670560" cy="0"/>
          </a:xfrm>
          <a:custGeom>
            <a:avLst/>
            <a:gdLst/>
            <a:ahLst/>
            <a:cxnLst/>
            <a:rect l="l" t="t" r="r" b="b"/>
            <a:pathLst>
              <a:path w="670560" h="0">
                <a:moveTo>
                  <a:pt x="0" y="0"/>
                </a:moveTo>
                <a:lnTo>
                  <a:pt x="670051" y="0"/>
                </a:lnTo>
              </a:path>
            </a:pathLst>
          </a:custGeom>
          <a:ln w="165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664009" y="4616475"/>
            <a:ext cx="413384" cy="5054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24691" sz="4725" spc="300" i="1">
                <a:latin typeface="Times New Roman"/>
                <a:cs typeface="Times New Roman"/>
              </a:rPr>
              <a:t>R</a:t>
            </a:r>
            <a:r>
              <a:rPr dirty="0" sz="1800" spc="15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65482" y="4232312"/>
            <a:ext cx="647700" cy="5054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50" spc="-5" i="1">
                <a:latin typeface="Times New Roman"/>
                <a:cs typeface="Times New Roman"/>
              </a:rPr>
              <a:t>Mm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68939" y="4483582"/>
            <a:ext cx="1216660" cy="5054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50" spc="-5" i="1">
                <a:latin typeface="Times New Roman"/>
                <a:cs typeface="Times New Roman"/>
              </a:rPr>
              <a:t>mg </a:t>
            </a:r>
            <a:r>
              <a:rPr dirty="0" sz="3150" spc="-5">
                <a:latin typeface="Symbol"/>
                <a:cs typeface="Symbol"/>
              </a:rPr>
              <a:t></a:t>
            </a:r>
            <a:r>
              <a:rPr dirty="0" sz="3150" spc="-125">
                <a:latin typeface="Times New Roman"/>
                <a:cs typeface="Times New Roman"/>
              </a:rPr>
              <a:t> </a:t>
            </a:r>
            <a:r>
              <a:rPr dirty="0" sz="3150" spc="-5" i="1">
                <a:latin typeface="Times New Roman"/>
                <a:cs typeface="Times New Roman"/>
              </a:rPr>
              <a:t>G</a:t>
            </a:r>
            <a:endParaRPr sz="3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3214116" y="2688335"/>
            <a:ext cx="281940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4762" y="2079307"/>
            <a:ext cx="1587500" cy="1511300"/>
          </a:xfrm>
          <a:custGeom>
            <a:avLst/>
            <a:gdLst/>
            <a:ahLst/>
            <a:cxnLst/>
            <a:rect l="l" t="t" r="r" b="b"/>
            <a:pathLst>
              <a:path w="1587500" h="1511300">
                <a:moveTo>
                  <a:pt x="713486" y="12699"/>
                </a:moveTo>
                <a:lnTo>
                  <a:pt x="633882" y="12699"/>
                </a:lnTo>
                <a:lnTo>
                  <a:pt x="653338" y="0"/>
                </a:lnTo>
                <a:lnTo>
                  <a:pt x="733450" y="0"/>
                </a:lnTo>
                <a:lnTo>
                  <a:pt x="713486" y="12699"/>
                </a:lnTo>
                <a:close/>
              </a:path>
              <a:path w="1587500" h="1511300">
                <a:moveTo>
                  <a:pt x="953731" y="12699"/>
                </a:moveTo>
                <a:lnTo>
                  <a:pt x="874013" y="12699"/>
                </a:lnTo>
                <a:lnTo>
                  <a:pt x="854049" y="0"/>
                </a:lnTo>
                <a:lnTo>
                  <a:pt x="934275" y="0"/>
                </a:lnTo>
                <a:lnTo>
                  <a:pt x="953731" y="12699"/>
                </a:lnTo>
                <a:close/>
              </a:path>
              <a:path w="1587500" h="1511300">
                <a:moveTo>
                  <a:pt x="616534" y="25399"/>
                </a:moveTo>
                <a:lnTo>
                  <a:pt x="576567" y="25399"/>
                </a:lnTo>
                <a:lnTo>
                  <a:pt x="595490" y="12699"/>
                </a:lnTo>
                <a:lnTo>
                  <a:pt x="635711" y="12699"/>
                </a:lnTo>
                <a:lnTo>
                  <a:pt x="616534" y="25399"/>
                </a:lnTo>
                <a:close/>
              </a:path>
              <a:path w="1587500" h="1511300">
                <a:moveTo>
                  <a:pt x="1011047" y="25399"/>
                </a:moveTo>
                <a:lnTo>
                  <a:pt x="970965" y="25399"/>
                </a:lnTo>
                <a:lnTo>
                  <a:pt x="951788" y="12699"/>
                </a:lnTo>
                <a:lnTo>
                  <a:pt x="992124" y="12699"/>
                </a:lnTo>
                <a:lnTo>
                  <a:pt x="1011047" y="25399"/>
                </a:lnTo>
                <a:close/>
              </a:path>
              <a:path w="1587500" h="1511300">
                <a:moveTo>
                  <a:pt x="560438" y="38099"/>
                </a:moveTo>
                <a:lnTo>
                  <a:pt x="539292" y="38099"/>
                </a:lnTo>
                <a:lnTo>
                  <a:pt x="557822" y="25399"/>
                </a:lnTo>
                <a:lnTo>
                  <a:pt x="579056" y="25399"/>
                </a:lnTo>
                <a:lnTo>
                  <a:pt x="560438" y="38099"/>
                </a:lnTo>
                <a:close/>
              </a:path>
              <a:path w="1587500" h="1511300">
                <a:moveTo>
                  <a:pt x="1048321" y="38099"/>
                </a:moveTo>
                <a:lnTo>
                  <a:pt x="1027061" y="38099"/>
                </a:lnTo>
                <a:lnTo>
                  <a:pt x="1008443" y="25399"/>
                </a:lnTo>
                <a:lnTo>
                  <a:pt x="1029779" y="25399"/>
                </a:lnTo>
                <a:lnTo>
                  <a:pt x="1048321" y="38099"/>
                </a:lnTo>
                <a:close/>
              </a:path>
              <a:path w="1587500" h="1511300">
                <a:moveTo>
                  <a:pt x="523989" y="50799"/>
                </a:moveTo>
                <a:lnTo>
                  <a:pt x="502818" y="50799"/>
                </a:lnTo>
                <a:lnTo>
                  <a:pt x="520954" y="38099"/>
                </a:lnTo>
                <a:lnTo>
                  <a:pt x="542213" y="38099"/>
                </a:lnTo>
                <a:lnTo>
                  <a:pt x="523989" y="50799"/>
                </a:lnTo>
                <a:close/>
              </a:path>
              <a:path w="1587500" h="1511300">
                <a:moveTo>
                  <a:pt x="1084783" y="50799"/>
                </a:moveTo>
                <a:lnTo>
                  <a:pt x="1063510" y="50799"/>
                </a:lnTo>
                <a:lnTo>
                  <a:pt x="1045286" y="38099"/>
                </a:lnTo>
                <a:lnTo>
                  <a:pt x="1066660" y="38099"/>
                </a:lnTo>
                <a:lnTo>
                  <a:pt x="1084783" y="50799"/>
                </a:lnTo>
                <a:close/>
              </a:path>
              <a:path w="1587500" h="1511300">
                <a:moveTo>
                  <a:pt x="488378" y="63499"/>
                </a:moveTo>
                <a:lnTo>
                  <a:pt x="467220" y="63499"/>
                </a:lnTo>
                <a:lnTo>
                  <a:pt x="484911" y="50799"/>
                </a:lnTo>
                <a:lnTo>
                  <a:pt x="506183" y="50799"/>
                </a:lnTo>
                <a:lnTo>
                  <a:pt x="488378" y="63499"/>
                </a:lnTo>
                <a:close/>
              </a:path>
              <a:path w="1587500" h="1511300">
                <a:moveTo>
                  <a:pt x="1120394" y="63499"/>
                </a:moveTo>
                <a:lnTo>
                  <a:pt x="1099121" y="63499"/>
                </a:lnTo>
                <a:lnTo>
                  <a:pt x="1081316" y="50799"/>
                </a:lnTo>
                <a:lnTo>
                  <a:pt x="1102702" y="50799"/>
                </a:lnTo>
                <a:lnTo>
                  <a:pt x="1120394" y="63499"/>
                </a:lnTo>
                <a:close/>
              </a:path>
              <a:path w="1587500" h="1511300">
                <a:moveTo>
                  <a:pt x="436600" y="88899"/>
                </a:moveTo>
                <a:lnTo>
                  <a:pt x="415531" y="88899"/>
                </a:lnTo>
                <a:lnTo>
                  <a:pt x="449745" y="63499"/>
                </a:lnTo>
                <a:lnTo>
                  <a:pt x="470992" y="63499"/>
                </a:lnTo>
                <a:lnTo>
                  <a:pt x="453631" y="76199"/>
                </a:lnTo>
                <a:lnTo>
                  <a:pt x="436600" y="88899"/>
                </a:lnTo>
                <a:close/>
              </a:path>
              <a:path w="1587500" h="1511300">
                <a:moveTo>
                  <a:pt x="1172070" y="88899"/>
                </a:moveTo>
                <a:lnTo>
                  <a:pt x="1150899" y="88899"/>
                </a:lnTo>
                <a:lnTo>
                  <a:pt x="1133767" y="76199"/>
                </a:lnTo>
                <a:lnTo>
                  <a:pt x="1116507" y="63499"/>
                </a:lnTo>
                <a:lnTo>
                  <a:pt x="1137856" y="63499"/>
                </a:lnTo>
                <a:lnTo>
                  <a:pt x="1172070" y="88899"/>
                </a:lnTo>
                <a:close/>
              </a:path>
              <a:path w="1587500" h="1511300">
                <a:moveTo>
                  <a:pt x="339648" y="139699"/>
                </a:moveTo>
                <a:lnTo>
                  <a:pt x="334378" y="139699"/>
                </a:lnTo>
                <a:lnTo>
                  <a:pt x="350088" y="126999"/>
                </a:lnTo>
                <a:lnTo>
                  <a:pt x="366052" y="114299"/>
                </a:lnTo>
                <a:lnTo>
                  <a:pt x="382282" y="101599"/>
                </a:lnTo>
                <a:lnTo>
                  <a:pt x="398780" y="88899"/>
                </a:lnTo>
                <a:lnTo>
                  <a:pt x="419912" y="88899"/>
                </a:lnTo>
                <a:lnTo>
                  <a:pt x="403275" y="101599"/>
                </a:lnTo>
                <a:lnTo>
                  <a:pt x="386969" y="114299"/>
                </a:lnTo>
                <a:lnTo>
                  <a:pt x="370928" y="126999"/>
                </a:lnTo>
                <a:lnTo>
                  <a:pt x="355257" y="126999"/>
                </a:lnTo>
                <a:lnTo>
                  <a:pt x="339648" y="139699"/>
                </a:lnTo>
                <a:close/>
              </a:path>
              <a:path w="1587500" h="1511300">
                <a:moveTo>
                  <a:pt x="1253210" y="139699"/>
                </a:moveTo>
                <a:lnTo>
                  <a:pt x="1247851" y="139699"/>
                </a:lnTo>
                <a:lnTo>
                  <a:pt x="1232242" y="126999"/>
                </a:lnTo>
                <a:lnTo>
                  <a:pt x="1216571" y="126999"/>
                </a:lnTo>
                <a:lnTo>
                  <a:pt x="1200429" y="114299"/>
                </a:lnTo>
                <a:lnTo>
                  <a:pt x="1184135" y="101599"/>
                </a:lnTo>
                <a:lnTo>
                  <a:pt x="1167587" y="88899"/>
                </a:lnTo>
                <a:lnTo>
                  <a:pt x="1188821" y="88899"/>
                </a:lnTo>
                <a:lnTo>
                  <a:pt x="1205306" y="101599"/>
                </a:lnTo>
                <a:lnTo>
                  <a:pt x="1221536" y="114299"/>
                </a:lnTo>
                <a:lnTo>
                  <a:pt x="1237513" y="126999"/>
                </a:lnTo>
                <a:lnTo>
                  <a:pt x="1253210" y="139699"/>
                </a:lnTo>
                <a:close/>
              </a:path>
              <a:path w="1587500" h="1511300">
                <a:moveTo>
                  <a:pt x="11811" y="698499"/>
                </a:moveTo>
                <a:lnTo>
                  <a:pt x="2324" y="698499"/>
                </a:lnTo>
                <a:lnTo>
                  <a:pt x="4102" y="673099"/>
                </a:lnTo>
                <a:lnTo>
                  <a:pt x="6388" y="660399"/>
                </a:lnTo>
                <a:lnTo>
                  <a:pt x="9156" y="634999"/>
                </a:lnTo>
                <a:lnTo>
                  <a:pt x="12420" y="622299"/>
                </a:lnTo>
                <a:lnTo>
                  <a:pt x="16141" y="596899"/>
                </a:lnTo>
                <a:lnTo>
                  <a:pt x="20345" y="584199"/>
                </a:lnTo>
                <a:lnTo>
                  <a:pt x="25018" y="558799"/>
                </a:lnTo>
                <a:lnTo>
                  <a:pt x="30149" y="546099"/>
                </a:lnTo>
                <a:lnTo>
                  <a:pt x="35725" y="520699"/>
                </a:lnTo>
                <a:lnTo>
                  <a:pt x="41744" y="507999"/>
                </a:lnTo>
                <a:lnTo>
                  <a:pt x="48209" y="495299"/>
                </a:lnTo>
                <a:lnTo>
                  <a:pt x="55105" y="469899"/>
                </a:lnTo>
                <a:lnTo>
                  <a:pt x="62433" y="457199"/>
                </a:lnTo>
                <a:lnTo>
                  <a:pt x="70180" y="444499"/>
                </a:lnTo>
                <a:lnTo>
                  <a:pt x="78333" y="419099"/>
                </a:lnTo>
                <a:lnTo>
                  <a:pt x="86906" y="406399"/>
                </a:lnTo>
                <a:lnTo>
                  <a:pt x="95872" y="393699"/>
                </a:lnTo>
                <a:lnTo>
                  <a:pt x="105244" y="380999"/>
                </a:lnTo>
                <a:lnTo>
                  <a:pt x="114998" y="355599"/>
                </a:lnTo>
                <a:lnTo>
                  <a:pt x="125133" y="342899"/>
                </a:lnTo>
                <a:lnTo>
                  <a:pt x="135648" y="330199"/>
                </a:lnTo>
                <a:lnTo>
                  <a:pt x="146545" y="317499"/>
                </a:lnTo>
                <a:lnTo>
                  <a:pt x="157784" y="304799"/>
                </a:lnTo>
                <a:lnTo>
                  <a:pt x="169405" y="279399"/>
                </a:lnTo>
                <a:lnTo>
                  <a:pt x="206311" y="241299"/>
                </a:lnTo>
                <a:lnTo>
                  <a:pt x="246227" y="203199"/>
                </a:lnTo>
                <a:lnTo>
                  <a:pt x="288975" y="165099"/>
                </a:lnTo>
                <a:lnTo>
                  <a:pt x="318960" y="139699"/>
                </a:lnTo>
                <a:lnTo>
                  <a:pt x="339737" y="139699"/>
                </a:lnTo>
                <a:lnTo>
                  <a:pt x="324408" y="152399"/>
                </a:lnTo>
                <a:lnTo>
                  <a:pt x="309460" y="165099"/>
                </a:lnTo>
                <a:lnTo>
                  <a:pt x="294792" y="177799"/>
                </a:lnTo>
                <a:lnTo>
                  <a:pt x="280416" y="190499"/>
                </a:lnTo>
                <a:lnTo>
                  <a:pt x="266331" y="203199"/>
                </a:lnTo>
                <a:lnTo>
                  <a:pt x="252564" y="215899"/>
                </a:lnTo>
                <a:lnTo>
                  <a:pt x="239102" y="228599"/>
                </a:lnTo>
                <a:lnTo>
                  <a:pt x="225958" y="241299"/>
                </a:lnTo>
                <a:lnTo>
                  <a:pt x="213144" y="253999"/>
                </a:lnTo>
                <a:lnTo>
                  <a:pt x="200647" y="266699"/>
                </a:lnTo>
                <a:lnTo>
                  <a:pt x="188493" y="279399"/>
                </a:lnTo>
                <a:lnTo>
                  <a:pt x="176682" y="292099"/>
                </a:lnTo>
                <a:lnTo>
                  <a:pt x="165226" y="304799"/>
                </a:lnTo>
                <a:lnTo>
                  <a:pt x="154114" y="317499"/>
                </a:lnTo>
                <a:lnTo>
                  <a:pt x="143370" y="330199"/>
                </a:lnTo>
                <a:lnTo>
                  <a:pt x="132981" y="342899"/>
                </a:lnTo>
                <a:lnTo>
                  <a:pt x="122974" y="368299"/>
                </a:lnTo>
                <a:lnTo>
                  <a:pt x="113347" y="380999"/>
                </a:lnTo>
                <a:lnTo>
                  <a:pt x="104101" y="393699"/>
                </a:lnTo>
                <a:lnTo>
                  <a:pt x="95250" y="406399"/>
                </a:lnTo>
                <a:lnTo>
                  <a:pt x="86791" y="431799"/>
                </a:lnTo>
                <a:lnTo>
                  <a:pt x="78739" y="444499"/>
                </a:lnTo>
                <a:lnTo>
                  <a:pt x="71094" y="457199"/>
                </a:lnTo>
                <a:lnTo>
                  <a:pt x="63868" y="482599"/>
                </a:lnTo>
                <a:lnTo>
                  <a:pt x="57061" y="495299"/>
                </a:lnTo>
                <a:lnTo>
                  <a:pt x="50685" y="507999"/>
                </a:lnTo>
                <a:lnTo>
                  <a:pt x="44742" y="533399"/>
                </a:lnTo>
                <a:lnTo>
                  <a:pt x="39243" y="546099"/>
                </a:lnTo>
                <a:lnTo>
                  <a:pt x="34188" y="571499"/>
                </a:lnTo>
                <a:lnTo>
                  <a:pt x="29578" y="584199"/>
                </a:lnTo>
                <a:lnTo>
                  <a:pt x="25438" y="596899"/>
                </a:lnTo>
                <a:lnTo>
                  <a:pt x="21755" y="622299"/>
                </a:lnTo>
                <a:lnTo>
                  <a:pt x="18542" y="634999"/>
                </a:lnTo>
                <a:lnTo>
                  <a:pt x="15811" y="660399"/>
                </a:lnTo>
                <a:lnTo>
                  <a:pt x="13563" y="673099"/>
                </a:lnTo>
                <a:lnTo>
                  <a:pt x="11811" y="698499"/>
                </a:lnTo>
                <a:close/>
              </a:path>
              <a:path w="1587500" h="1511300">
                <a:moveTo>
                  <a:pt x="1585188" y="698499"/>
                </a:moveTo>
                <a:lnTo>
                  <a:pt x="1575689" y="698499"/>
                </a:lnTo>
                <a:lnTo>
                  <a:pt x="1573923" y="673099"/>
                </a:lnTo>
                <a:lnTo>
                  <a:pt x="1571663" y="660399"/>
                </a:lnTo>
                <a:lnTo>
                  <a:pt x="1568932" y="634999"/>
                </a:lnTo>
                <a:lnTo>
                  <a:pt x="1565719" y="622299"/>
                </a:lnTo>
                <a:lnTo>
                  <a:pt x="1562036" y="596899"/>
                </a:lnTo>
                <a:lnTo>
                  <a:pt x="1557883" y="584199"/>
                </a:lnTo>
                <a:lnTo>
                  <a:pt x="1553286" y="571499"/>
                </a:lnTo>
                <a:lnTo>
                  <a:pt x="1548218" y="546099"/>
                </a:lnTo>
                <a:lnTo>
                  <a:pt x="1542719" y="533399"/>
                </a:lnTo>
                <a:lnTo>
                  <a:pt x="1536776" y="507999"/>
                </a:lnTo>
                <a:lnTo>
                  <a:pt x="1530388" y="495299"/>
                </a:lnTo>
                <a:lnTo>
                  <a:pt x="1523580" y="482599"/>
                </a:lnTo>
                <a:lnTo>
                  <a:pt x="1516354" y="457199"/>
                </a:lnTo>
                <a:lnTo>
                  <a:pt x="1508709" y="444499"/>
                </a:lnTo>
                <a:lnTo>
                  <a:pt x="1500657" y="431799"/>
                </a:lnTo>
                <a:lnTo>
                  <a:pt x="1492199" y="406399"/>
                </a:lnTo>
                <a:lnTo>
                  <a:pt x="1483334" y="393699"/>
                </a:lnTo>
                <a:lnTo>
                  <a:pt x="1474089" y="380999"/>
                </a:lnTo>
                <a:lnTo>
                  <a:pt x="1464462" y="368299"/>
                </a:lnTo>
                <a:lnTo>
                  <a:pt x="1454454" y="342899"/>
                </a:lnTo>
                <a:lnTo>
                  <a:pt x="1444066" y="330199"/>
                </a:lnTo>
                <a:lnTo>
                  <a:pt x="1433322" y="317499"/>
                </a:lnTo>
                <a:lnTo>
                  <a:pt x="1422209" y="304799"/>
                </a:lnTo>
                <a:lnTo>
                  <a:pt x="1410741" y="292099"/>
                </a:lnTo>
                <a:lnTo>
                  <a:pt x="1398930" y="279399"/>
                </a:lnTo>
                <a:lnTo>
                  <a:pt x="1386776" y="266699"/>
                </a:lnTo>
                <a:lnTo>
                  <a:pt x="1374279" y="253999"/>
                </a:lnTo>
                <a:lnTo>
                  <a:pt x="1361465" y="241299"/>
                </a:lnTo>
                <a:lnTo>
                  <a:pt x="1348320" y="228599"/>
                </a:lnTo>
                <a:lnTo>
                  <a:pt x="1334858" y="215899"/>
                </a:lnTo>
                <a:lnTo>
                  <a:pt x="1321079" y="203199"/>
                </a:lnTo>
                <a:lnTo>
                  <a:pt x="1307007" y="190499"/>
                </a:lnTo>
                <a:lnTo>
                  <a:pt x="1292618" y="177799"/>
                </a:lnTo>
                <a:lnTo>
                  <a:pt x="1277950" y="165099"/>
                </a:lnTo>
                <a:lnTo>
                  <a:pt x="1263002" y="152399"/>
                </a:lnTo>
                <a:lnTo>
                  <a:pt x="1247762" y="139699"/>
                </a:lnTo>
                <a:lnTo>
                  <a:pt x="1268628" y="139699"/>
                </a:lnTo>
                <a:lnTo>
                  <a:pt x="1298613" y="165099"/>
                </a:lnTo>
                <a:lnTo>
                  <a:pt x="1327416" y="190499"/>
                </a:lnTo>
                <a:lnTo>
                  <a:pt x="1368285" y="228599"/>
                </a:lnTo>
                <a:lnTo>
                  <a:pt x="1406207" y="266699"/>
                </a:lnTo>
                <a:lnTo>
                  <a:pt x="1429778" y="304799"/>
                </a:lnTo>
                <a:lnTo>
                  <a:pt x="1441030" y="317499"/>
                </a:lnTo>
                <a:lnTo>
                  <a:pt x="1451914" y="330199"/>
                </a:lnTo>
                <a:lnTo>
                  <a:pt x="1462430" y="342899"/>
                </a:lnTo>
                <a:lnTo>
                  <a:pt x="1472564" y="355599"/>
                </a:lnTo>
                <a:lnTo>
                  <a:pt x="1482318" y="380999"/>
                </a:lnTo>
                <a:lnTo>
                  <a:pt x="1491678" y="393699"/>
                </a:lnTo>
                <a:lnTo>
                  <a:pt x="1500644" y="406399"/>
                </a:lnTo>
                <a:lnTo>
                  <a:pt x="1509217" y="419099"/>
                </a:lnTo>
                <a:lnTo>
                  <a:pt x="1517370" y="444499"/>
                </a:lnTo>
                <a:lnTo>
                  <a:pt x="1525117" y="457199"/>
                </a:lnTo>
                <a:lnTo>
                  <a:pt x="1532432" y="469899"/>
                </a:lnTo>
                <a:lnTo>
                  <a:pt x="1539328" y="495299"/>
                </a:lnTo>
                <a:lnTo>
                  <a:pt x="1545793" y="507999"/>
                </a:lnTo>
                <a:lnTo>
                  <a:pt x="1551813" y="533399"/>
                </a:lnTo>
                <a:lnTo>
                  <a:pt x="1557388" y="546099"/>
                </a:lnTo>
                <a:lnTo>
                  <a:pt x="1562506" y="558799"/>
                </a:lnTo>
                <a:lnTo>
                  <a:pt x="1567179" y="584199"/>
                </a:lnTo>
                <a:lnTo>
                  <a:pt x="1571371" y="596899"/>
                </a:lnTo>
                <a:lnTo>
                  <a:pt x="1575104" y="622299"/>
                </a:lnTo>
                <a:lnTo>
                  <a:pt x="1578355" y="634999"/>
                </a:lnTo>
                <a:lnTo>
                  <a:pt x="1581124" y="660399"/>
                </a:lnTo>
                <a:lnTo>
                  <a:pt x="1583410" y="673099"/>
                </a:lnTo>
                <a:lnTo>
                  <a:pt x="1585188" y="698499"/>
                </a:lnTo>
                <a:close/>
              </a:path>
              <a:path w="1587500" h="1511300">
                <a:moveTo>
                  <a:pt x="9588" y="749299"/>
                </a:moveTo>
                <a:lnTo>
                  <a:pt x="63" y="749299"/>
                </a:lnTo>
                <a:lnTo>
                  <a:pt x="254" y="736599"/>
                </a:lnTo>
                <a:lnTo>
                  <a:pt x="584" y="723899"/>
                </a:lnTo>
                <a:lnTo>
                  <a:pt x="1028" y="711199"/>
                </a:lnTo>
                <a:lnTo>
                  <a:pt x="1612" y="698499"/>
                </a:lnTo>
                <a:lnTo>
                  <a:pt x="11112" y="698499"/>
                </a:lnTo>
                <a:lnTo>
                  <a:pt x="10541" y="711199"/>
                </a:lnTo>
                <a:lnTo>
                  <a:pt x="10096" y="723899"/>
                </a:lnTo>
                <a:lnTo>
                  <a:pt x="9779" y="736599"/>
                </a:lnTo>
                <a:lnTo>
                  <a:pt x="9588" y="749299"/>
                </a:lnTo>
                <a:close/>
              </a:path>
              <a:path w="1587500" h="1511300">
                <a:moveTo>
                  <a:pt x="1587436" y="749299"/>
                </a:moveTo>
                <a:lnTo>
                  <a:pt x="1577911" y="749299"/>
                </a:lnTo>
                <a:lnTo>
                  <a:pt x="1577721" y="736599"/>
                </a:lnTo>
                <a:lnTo>
                  <a:pt x="1577403" y="723899"/>
                </a:lnTo>
                <a:lnTo>
                  <a:pt x="1576959" y="711199"/>
                </a:lnTo>
                <a:lnTo>
                  <a:pt x="1576387" y="698499"/>
                </a:lnTo>
                <a:lnTo>
                  <a:pt x="1585887" y="698499"/>
                </a:lnTo>
                <a:lnTo>
                  <a:pt x="1586471" y="711199"/>
                </a:lnTo>
                <a:lnTo>
                  <a:pt x="1586915" y="723899"/>
                </a:lnTo>
                <a:lnTo>
                  <a:pt x="1587246" y="736599"/>
                </a:lnTo>
                <a:lnTo>
                  <a:pt x="1587436" y="749299"/>
                </a:lnTo>
                <a:close/>
              </a:path>
              <a:path w="1587500" h="1511300">
                <a:moveTo>
                  <a:pt x="10096" y="787399"/>
                </a:moveTo>
                <a:lnTo>
                  <a:pt x="584" y="787399"/>
                </a:lnTo>
                <a:lnTo>
                  <a:pt x="254" y="774699"/>
                </a:lnTo>
                <a:lnTo>
                  <a:pt x="63" y="761999"/>
                </a:lnTo>
                <a:lnTo>
                  <a:pt x="0" y="749299"/>
                </a:lnTo>
                <a:lnTo>
                  <a:pt x="9525" y="749299"/>
                </a:lnTo>
                <a:lnTo>
                  <a:pt x="9588" y="761999"/>
                </a:lnTo>
                <a:lnTo>
                  <a:pt x="9779" y="774699"/>
                </a:lnTo>
                <a:lnTo>
                  <a:pt x="10096" y="787399"/>
                </a:lnTo>
                <a:close/>
              </a:path>
              <a:path w="1587500" h="1511300">
                <a:moveTo>
                  <a:pt x="1586915" y="787399"/>
                </a:moveTo>
                <a:lnTo>
                  <a:pt x="1577403" y="787399"/>
                </a:lnTo>
                <a:lnTo>
                  <a:pt x="1577721" y="774699"/>
                </a:lnTo>
                <a:lnTo>
                  <a:pt x="1577911" y="761999"/>
                </a:lnTo>
                <a:lnTo>
                  <a:pt x="1577975" y="749299"/>
                </a:lnTo>
                <a:lnTo>
                  <a:pt x="1587500" y="749299"/>
                </a:lnTo>
                <a:lnTo>
                  <a:pt x="1587436" y="761999"/>
                </a:lnTo>
                <a:lnTo>
                  <a:pt x="1587233" y="774699"/>
                </a:lnTo>
                <a:lnTo>
                  <a:pt x="1586915" y="787399"/>
                </a:lnTo>
                <a:close/>
              </a:path>
              <a:path w="1587500" h="1511300">
                <a:moveTo>
                  <a:pt x="280492" y="1320800"/>
                </a:moveTo>
                <a:lnTo>
                  <a:pt x="260083" y="1320800"/>
                </a:lnTo>
                <a:lnTo>
                  <a:pt x="246151" y="1308100"/>
                </a:lnTo>
                <a:lnTo>
                  <a:pt x="232524" y="1295400"/>
                </a:lnTo>
                <a:lnTo>
                  <a:pt x="219214" y="1282700"/>
                </a:lnTo>
                <a:lnTo>
                  <a:pt x="206235" y="1257300"/>
                </a:lnTo>
                <a:lnTo>
                  <a:pt x="193586" y="1244600"/>
                </a:lnTo>
                <a:lnTo>
                  <a:pt x="157721" y="1206500"/>
                </a:lnTo>
                <a:lnTo>
                  <a:pt x="125069" y="1168399"/>
                </a:lnTo>
                <a:lnTo>
                  <a:pt x="114935" y="1142999"/>
                </a:lnTo>
                <a:lnTo>
                  <a:pt x="105181" y="1130299"/>
                </a:lnTo>
                <a:lnTo>
                  <a:pt x="95821" y="1117599"/>
                </a:lnTo>
                <a:lnTo>
                  <a:pt x="86855" y="1092199"/>
                </a:lnTo>
                <a:lnTo>
                  <a:pt x="78282" y="1079499"/>
                </a:lnTo>
                <a:lnTo>
                  <a:pt x="70129" y="1066799"/>
                </a:lnTo>
                <a:lnTo>
                  <a:pt x="62382" y="1054099"/>
                </a:lnTo>
                <a:lnTo>
                  <a:pt x="55067" y="1028699"/>
                </a:lnTo>
                <a:lnTo>
                  <a:pt x="48171" y="1015999"/>
                </a:lnTo>
                <a:lnTo>
                  <a:pt x="41706" y="990599"/>
                </a:lnTo>
                <a:lnTo>
                  <a:pt x="35687" y="977899"/>
                </a:lnTo>
                <a:lnTo>
                  <a:pt x="30111" y="965199"/>
                </a:lnTo>
                <a:lnTo>
                  <a:pt x="24980" y="939799"/>
                </a:lnTo>
                <a:lnTo>
                  <a:pt x="20319" y="927099"/>
                </a:lnTo>
                <a:lnTo>
                  <a:pt x="16116" y="901699"/>
                </a:lnTo>
                <a:lnTo>
                  <a:pt x="12395" y="888999"/>
                </a:lnTo>
                <a:lnTo>
                  <a:pt x="9143" y="863599"/>
                </a:lnTo>
                <a:lnTo>
                  <a:pt x="6375" y="850899"/>
                </a:lnTo>
                <a:lnTo>
                  <a:pt x="4089" y="825499"/>
                </a:lnTo>
                <a:lnTo>
                  <a:pt x="2311" y="812799"/>
                </a:lnTo>
                <a:lnTo>
                  <a:pt x="1612" y="800099"/>
                </a:lnTo>
                <a:lnTo>
                  <a:pt x="1028" y="787399"/>
                </a:lnTo>
                <a:lnTo>
                  <a:pt x="10541" y="787399"/>
                </a:lnTo>
                <a:lnTo>
                  <a:pt x="11112" y="800099"/>
                </a:lnTo>
                <a:lnTo>
                  <a:pt x="11811" y="812799"/>
                </a:lnTo>
                <a:lnTo>
                  <a:pt x="13576" y="825499"/>
                </a:lnTo>
                <a:lnTo>
                  <a:pt x="15824" y="850899"/>
                </a:lnTo>
                <a:lnTo>
                  <a:pt x="18567" y="863599"/>
                </a:lnTo>
                <a:lnTo>
                  <a:pt x="21780" y="888999"/>
                </a:lnTo>
                <a:lnTo>
                  <a:pt x="25463" y="901699"/>
                </a:lnTo>
                <a:lnTo>
                  <a:pt x="29603" y="927099"/>
                </a:lnTo>
                <a:lnTo>
                  <a:pt x="34213" y="939799"/>
                </a:lnTo>
                <a:lnTo>
                  <a:pt x="39281" y="952499"/>
                </a:lnTo>
                <a:lnTo>
                  <a:pt x="44780" y="977899"/>
                </a:lnTo>
                <a:lnTo>
                  <a:pt x="50723" y="990599"/>
                </a:lnTo>
                <a:lnTo>
                  <a:pt x="57111" y="1015999"/>
                </a:lnTo>
                <a:lnTo>
                  <a:pt x="63919" y="1028699"/>
                </a:lnTo>
                <a:lnTo>
                  <a:pt x="71145" y="1041399"/>
                </a:lnTo>
                <a:lnTo>
                  <a:pt x="78790" y="1066799"/>
                </a:lnTo>
                <a:lnTo>
                  <a:pt x="86842" y="1079499"/>
                </a:lnTo>
                <a:lnTo>
                  <a:pt x="95300" y="1092199"/>
                </a:lnTo>
                <a:lnTo>
                  <a:pt x="104152" y="1104899"/>
                </a:lnTo>
                <a:lnTo>
                  <a:pt x="113411" y="1130299"/>
                </a:lnTo>
                <a:lnTo>
                  <a:pt x="123037" y="1142999"/>
                </a:lnTo>
                <a:lnTo>
                  <a:pt x="133045" y="1155699"/>
                </a:lnTo>
                <a:lnTo>
                  <a:pt x="143433" y="1168399"/>
                </a:lnTo>
                <a:lnTo>
                  <a:pt x="154177" y="1181100"/>
                </a:lnTo>
                <a:lnTo>
                  <a:pt x="165290" y="1206500"/>
                </a:lnTo>
                <a:lnTo>
                  <a:pt x="176758" y="1219200"/>
                </a:lnTo>
                <a:lnTo>
                  <a:pt x="188569" y="1231900"/>
                </a:lnTo>
                <a:lnTo>
                  <a:pt x="200723" y="1244600"/>
                </a:lnTo>
                <a:lnTo>
                  <a:pt x="213220" y="1257300"/>
                </a:lnTo>
                <a:lnTo>
                  <a:pt x="226034" y="1270000"/>
                </a:lnTo>
                <a:lnTo>
                  <a:pt x="239179" y="1282700"/>
                </a:lnTo>
                <a:lnTo>
                  <a:pt x="252641" y="1295400"/>
                </a:lnTo>
                <a:lnTo>
                  <a:pt x="266420" y="1308100"/>
                </a:lnTo>
                <a:lnTo>
                  <a:pt x="280492" y="1320800"/>
                </a:lnTo>
                <a:close/>
              </a:path>
              <a:path w="1587500" h="1511300">
                <a:moveTo>
                  <a:pt x="1327327" y="1320800"/>
                </a:moveTo>
                <a:lnTo>
                  <a:pt x="1307007" y="1320800"/>
                </a:lnTo>
                <a:lnTo>
                  <a:pt x="1321168" y="1308100"/>
                </a:lnTo>
                <a:lnTo>
                  <a:pt x="1334935" y="1295400"/>
                </a:lnTo>
                <a:lnTo>
                  <a:pt x="1348397" y="1282700"/>
                </a:lnTo>
                <a:lnTo>
                  <a:pt x="1361541" y="1270000"/>
                </a:lnTo>
                <a:lnTo>
                  <a:pt x="1374355" y="1257300"/>
                </a:lnTo>
                <a:lnTo>
                  <a:pt x="1386852" y="1244600"/>
                </a:lnTo>
                <a:lnTo>
                  <a:pt x="1399006" y="1231900"/>
                </a:lnTo>
                <a:lnTo>
                  <a:pt x="1410817" y="1219200"/>
                </a:lnTo>
                <a:lnTo>
                  <a:pt x="1422273" y="1206500"/>
                </a:lnTo>
                <a:lnTo>
                  <a:pt x="1433385" y="1181100"/>
                </a:lnTo>
                <a:lnTo>
                  <a:pt x="1444129" y="1168399"/>
                </a:lnTo>
                <a:lnTo>
                  <a:pt x="1454518" y="1155699"/>
                </a:lnTo>
                <a:lnTo>
                  <a:pt x="1464525" y="1142999"/>
                </a:lnTo>
                <a:lnTo>
                  <a:pt x="1474152" y="1130299"/>
                </a:lnTo>
                <a:lnTo>
                  <a:pt x="1483398" y="1104899"/>
                </a:lnTo>
                <a:lnTo>
                  <a:pt x="1492250" y="1092199"/>
                </a:lnTo>
                <a:lnTo>
                  <a:pt x="1500708" y="1079499"/>
                </a:lnTo>
                <a:lnTo>
                  <a:pt x="1508760" y="1066799"/>
                </a:lnTo>
                <a:lnTo>
                  <a:pt x="1516405" y="1041399"/>
                </a:lnTo>
                <a:lnTo>
                  <a:pt x="1523631" y="1028699"/>
                </a:lnTo>
                <a:lnTo>
                  <a:pt x="1530438" y="1015999"/>
                </a:lnTo>
                <a:lnTo>
                  <a:pt x="1536814" y="990599"/>
                </a:lnTo>
                <a:lnTo>
                  <a:pt x="1542757" y="977899"/>
                </a:lnTo>
                <a:lnTo>
                  <a:pt x="1548257" y="952499"/>
                </a:lnTo>
                <a:lnTo>
                  <a:pt x="1553311" y="939799"/>
                </a:lnTo>
                <a:lnTo>
                  <a:pt x="1557921" y="927099"/>
                </a:lnTo>
                <a:lnTo>
                  <a:pt x="1562061" y="901699"/>
                </a:lnTo>
                <a:lnTo>
                  <a:pt x="1565744" y="888999"/>
                </a:lnTo>
                <a:lnTo>
                  <a:pt x="1568958" y="863599"/>
                </a:lnTo>
                <a:lnTo>
                  <a:pt x="1571688" y="850899"/>
                </a:lnTo>
                <a:lnTo>
                  <a:pt x="1573936" y="825499"/>
                </a:lnTo>
                <a:lnTo>
                  <a:pt x="1575689" y="812799"/>
                </a:lnTo>
                <a:lnTo>
                  <a:pt x="1576387" y="800099"/>
                </a:lnTo>
                <a:lnTo>
                  <a:pt x="1576959" y="787399"/>
                </a:lnTo>
                <a:lnTo>
                  <a:pt x="1586458" y="787399"/>
                </a:lnTo>
                <a:lnTo>
                  <a:pt x="1585887" y="800099"/>
                </a:lnTo>
                <a:lnTo>
                  <a:pt x="1585175" y="812799"/>
                </a:lnTo>
                <a:lnTo>
                  <a:pt x="1583397" y="825499"/>
                </a:lnTo>
                <a:lnTo>
                  <a:pt x="1581111" y="850899"/>
                </a:lnTo>
                <a:lnTo>
                  <a:pt x="1578343" y="863599"/>
                </a:lnTo>
                <a:lnTo>
                  <a:pt x="1575079" y="888999"/>
                </a:lnTo>
                <a:lnTo>
                  <a:pt x="1571345" y="901699"/>
                </a:lnTo>
                <a:lnTo>
                  <a:pt x="1567141" y="927099"/>
                </a:lnTo>
                <a:lnTo>
                  <a:pt x="1562480" y="939799"/>
                </a:lnTo>
                <a:lnTo>
                  <a:pt x="1557350" y="965199"/>
                </a:lnTo>
                <a:lnTo>
                  <a:pt x="1551774" y="977899"/>
                </a:lnTo>
                <a:lnTo>
                  <a:pt x="1545755" y="990599"/>
                </a:lnTo>
                <a:lnTo>
                  <a:pt x="1539290" y="1015999"/>
                </a:lnTo>
                <a:lnTo>
                  <a:pt x="1532394" y="1028699"/>
                </a:lnTo>
                <a:lnTo>
                  <a:pt x="1525066" y="1054099"/>
                </a:lnTo>
                <a:lnTo>
                  <a:pt x="1517319" y="1066799"/>
                </a:lnTo>
                <a:lnTo>
                  <a:pt x="1509166" y="1079499"/>
                </a:lnTo>
                <a:lnTo>
                  <a:pt x="1500593" y="1104899"/>
                </a:lnTo>
                <a:lnTo>
                  <a:pt x="1491627" y="1117599"/>
                </a:lnTo>
                <a:lnTo>
                  <a:pt x="1482255" y="1130299"/>
                </a:lnTo>
                <a:lnTo>
                  <a:pt x="1472501" y="1142999"/>
                </a:lnTo>
                <a:lnTo>
                  <a:pt x="1462366" y="1168399"/>
                </a:lnTo>
                <a:lnTo>
                  <a:pt x="1429715" y="1206500"/>
                </a:lnTo>
                <a:lnTo>
                  <a:pt x="1393837" y="1244600"/>
                </a:lnTo>
                <a:lnTo>
                  <a:pt x="1381188" y="1257300"/>
                </a:lnTo>
                <a:lnTo>
                  <a:pt x="1368209" y="1282700"/>
                </a:lnTo>
                <a:lnTo>
                  <a:pt x="1354899" y="1295400"/>
                </a:lnTo>
                <a:lnTo>
                  <a:pt x="1341272" y="1308100"/>
                </a:lnTo>
                <a:lnTo>
                  <a:pt x="1327327" y="1320800"/>
                </a:lnTo>
                <a:close/>
              </a:path>
              <a:path w="1587500" h="1511300">
                <a:moveTo>
                  <a:pt x="387070" y="1397000"/>
                </a:moveTo>
                <a:lnTo>
                  <a:pt x="365950" y="1397000"/>
                </a:lnTo>
                <a:lnTo>
                  <a:pt x="349986" y="1384300"/>
                </a:lnTo>
                <a:lnTo>
                  <a:pt x="318871" y="1358900"/>
                </a:lnTo>
                <a:lnTo>
                  <a:pt x="288886" y="1333500"/>
                </a:lnTo>
                <a:lnTo>
                  <a:pt x="274332" y="1320800"/>
                </a:lnTo>
                <a:lnTo>
                  <a:pt x="280416" y="1320800"/>
                </a:lnTo>
                <a:lnTo>
                  <a:pt x="294868" y="1333500"/>
                </a:lnTo>
                <a:lnTo>
                  <a:pt x="309549" y="1346200"/>
                </a:lnTo>
                <a:lnTo>
                  <a:pt x="324497" y="1358900"/>
                </a:lnTo>
                <a:lnTo>
                  <a:pt x="339648" y="1358900"/>
                </a:lnTo>
                <a:lnTo>
                  <a:pt x="355257" y="1371600"/>
                </a:lnTo>
                <a:lnTo>
                  <a:pt x="371030" y="1384300"/>
                </a:lnTo>
                <a:lnTo>
                  <a:pt x="387070" y="1397000"/>
                </a:lnTo>
                <a:close/>
              </a:path>
              <a:path w="1587500" h="1511300">
                <a:moveTo>
                  <a:pt x="1221447" y="1397000"/>
                </a:moveTo>
                <a:lnTo>
                  <a:pt x="1200429" y="1397000"/>
                </a:lnTo>
                <a:lnTo>
                  <a:pt x="1216571" y="1384300"/>
                </a:lnTo>
                <a:lnTo>
                  <a:pt x="1232344" y="1371600"/>
                </a:lnTo>
                <a:lnTo>
                  <a:pt x="1247851" y="1358900"/>
                </a:lnTo>
                <a:lnTo>
                  <a:pt x="1263002" y="1358900"/>
                </a:lnTo>
                <a:lnTo>
                  <a:pt x="1278039" y="1346200"/>
                </a:lnTo>
                <a:lnTo>
                  <a:pt x="1292707" y="1333500"/>
                </a:lnTo>
                <a:lnTo>
                  <a:pt x="1307084" y="1320800"/>
                </a:lnTo>
                <a:lnTo>
                  <a:pt x="1313078" y="1320800"/>
                </a:lnTo>
                <a:lnTo>
                  <a:pt x="1283677" y="1346200"/>
                </a:lnTo>
                <a:lnTo>
                  <a:pt x="1253121" y="1371600"/>
                </a:lnTo>
                <a:lnTo>
                  <a:pt x="1237513" y="1384300"/>
                </a:lnTo>
                <a:lnTo>
                  <a:pt x="1221447" y="1397000"/>
                </a:lnTo>
                <a:close/>
              </a:path>
              <a:path w="1587500" h="1511300">
                <a:moveTo>
                  <a:pt x="470992" y="1435100"/>
                </a:moveTo>
                <a:lnTo>
                  <a:pt x="432422" y="1435100"/>
                </a:lnTo>
                <a:lnTo>
                  <a:pt x="415429" y="1422400"/>
                </a:lnTo>
                <a:lnTo>
                  <a:pt x="398678" y="1409700"/>
                </a:lnTo>
                <a:lnTo>
                  <a:pt x="382193" y="1397000"/>
                </a:lnTo>
                <a:lnTo>
                  <a:pt x="403275" y="1397000"/>
                </a:lnTo>
                <a:lnTo>
                  <a:pt x="419912" y="1409700"/>
                </a:lnTo>
                <a:lnTo>
                  <a:pt x="436702" y="1422400"/>
                </a:lnTo>
                <a:lnTo>
                  <a:pt x="453631" y="1422400"/>
                </a:lnTo>
                <a:lnTo>
                  <a:pt x="470992" y="1435100"/>
                </a:lnTo>
                <a:close/>
              </a:path>
              <a:path w="1587500" h="1511300">
                <a:moveTo>
                  <a:pt x="1154976" y="1435100"/>
                </a:moveTo>
                <a:lnTo>
                  <a:pt x="1116507" y="1435100"/>
                </a:lnTo>
                <a:lnTo>
                  <a:pt x="1133868" y="1422400"/>
                </a:lnTo>
                <a:lnTo>
                  <a:pt x="1150797" y="1422400"/>
                </a:lnTo>
                <a:lnTo>
                  <a:pt x="1167688" y="1409700"/>
                </a:lnTo>
                <a:lnTo>
                  <a:pt x="1184224" y="1397000"/>
                </a:lnTo>
                <a:lnTo>
                  <a:pt x="1205217" y="1397000"/>
                </a:lnTo>
                <a:lnTo>
                  <a:pt x="1188720" y="1409700"/>
                </a:lnTo>
                <a:lnTo>
                  <a:pt x="1171968" y="1422400"/>
                </a:lnTo>
                <a:lnTo>
                  <a:pt x="1154976" y="1435100"/>
                </a:lnTo>
                <a:close/>
              </a:path>
              <a:path w="1587500" h="1511300">
                <a:moveTo>
                  <a:pt x="488480" y="1447800"/>
                </a:moveTo>
                <a:lnTo>
                  <a:pt x="467106" y="1447800"/>
                </a:lnTo>
                <a:lnTo>
                  <a:pt x="449643" y="1435100"/>
                </a:lnTo>
                <a:lnTo>
                  <a:pt x="470890" y="1435100"/>
                </a:lnTo>
                <a:lnTo>
                  <a:pt x="488480" y="1447800"/>
                </a:lnTo>
                <a:close/>
              </a:path>
              <a:path w="1587500" h="1511300">
                <a:moveTo>
                  <a:pt x="1120279" y="1447800"/>
                </a:moveTo>
                <a:lnTo>
                  <a:pt x="1099019" y="1447800"/>
                </a:lnTo>
                <a:lnTo>
                  <a:pt x="1116609" y="1435100"/>
                </a:lnTo>
                <a:lnTo>
                  <a:pt x="1137754" y="1435100"/>
                </a:lnTo>
                <a:lnTo>
                  <a:pt x="1120279" y="1447800"/>
                </a:lnTo>
                <a:close/>
              </a:path>
              <a:path w="1587500" h="1511300">
                <a:moveTo>
                  <a:pt x="524090" y="1460500"/>
                </a:moveTo>
                <a:lnTo>
                  <a:pt x="502716" y="1460500"/>
                </a:lnTo>
                <a:lnTo>
                  <a:pt x="484797" y="1447800"/>
                </a:lnTo>
                <a:lnTo>
                  <a:pt x="506069" y="1447800"/>
                </a:lnTo>
                <a:lnTo>
                  <a:pt x="524090" y="1460500"/>
                </a:lnTo>
                <a:close/>
              </a:path>
              <a:path w="1587500" h="1511300">
                <a:moveTo>
                  <a:pt x="1084681" y="1460500"/>
                </a:moveTo>
                <a:lnTo>
                  <a:pt x="1063409" y="1460500"/>
                </a:lnTo>
                <a:lnTo>
                  <a:pt x="1081430" y="1447800"/>
                </a:lnTo>
                <a:lnTo>
                  <a:pt x="1102588" y="1447800"/>
                </a:lnTo>
                <a:lnTo>
                  <a:pt x="1084681" y="1460500"/>
                </a:lnTo>
                <a:close/>
              </a:path>
              <a:path w="1587500" h="1511300">
                <a:moveTo>
                  <a:pt x="560539" y="1473200"/>
                </a:moveTo>
                <a:lnTo>
                  <a:pt x="539178" y="1473200"/>
                </a:lnTo>
                <a:lnTo>
                  <a:pt x="520839" y="1460500"/>
                </a:lnTo>
                <a:lnTo>
                  <a:pt x="542112" y="1460500"/>
                </a:lnTo>
                <a:lnTo>
                  <a:pt x="560539" y="1473200"/>
                </a:lnTo>
                <a:close/>
              </a:path>
              <a:path w="1587500" h="1511300">
                <a:moveTo>
                  <a:pt x="1048207" y="1473200"/>
                </a:moveTo>
                <a:lnTo>
                  <a:pt x="1026960" y="1473200"/>
                </a:lnTo>
                <a:lnTo>
                  <a:pt x="1045387" y="1460500"/>
                </a:lnTo>
                <a:lnTo>
                  <a:pt x="1066546" y="1460500"/>
                </a:lnTo>
                <a:lnTo>
                  <a:pt x="1048207" y="1473200"/>
                </a:lnTo>
                <a:close/>
              </a:path>
              <a:path w="1587500" h="1511300">
                <a:moveTo>
                  <a:pt x="616648" y="1485900"/>
                </a:moveTo>
                <a:lnTo>
                  <a:pt x="576452" y="1485900"/>
                </a:lnTo>
                <a:lnTo>
                  <a:pt x="557720" y="1473200"/>
                </a:lnTo>
                <a:lnTo>
                  <a:pt x="597649" y="1473200"/>
                </a:lnTo>
                <a:lnTo>
                  <a:pt x="616648" y="1485900"/>
                </a:lnTo>
                <a:close/>
              </a:path>
              <a:path w="1587500" h="1511300">
                <a:moveTo>
                  <a:pt x="1010932" y="1485900"/>
                </a:moveTo>
                <a:lnTo>
                  <a:pt x="970851" y="1485900"/>
                </a:lnTo>
                <a:lnTo>
                  <a:pt x="989850" y="1473200"/>
                </a:lnTo>
                <a:lnTo>
                  <a:pt x="1029677" y="1473200"/>
                </a:lnTo>
                <a:lnTo>
                  <a:pt x="1010932" y="1485900"/>
                </a:lnTo>
                <a:close/>
              </a:path>
              <a:path w="1587500" h="1511300">
                <a:moveTo>
                  <a:pt x="674344" y="1498600"/>
                </a:moveTo>
                <a:lnTo>
                  <a:pt x="614489" y="1498600"/>
                </a:lnTo>
                <a:lnTo>
                  <a:pt x="595376" y="1485900"/>
                </a:lnTo>
                <a:lnTo>
                  <a:pt x="654837" y="1485900"/>
                </a:lnTo>
                <a:lnTo>
                  <a:pt x="674344" y="1498600"/>
                </a:lnTo>
                <a:close/>
              </a:path>
              <a:path w="1587500" h="1511300">
                <a:moveTo>
                  <a:pt x="972908" y="1498600"/>
                </a:moveTo>
                <a:lnTo>
                  <a:pt x="913155" y="1498600"/>
                </a:lnTo>
                <a:lnTo>
                  <a:pt x="932662" y="1485900"/>
                </a:lnTo>
                <a:lnTo>
                  <a:pt x="992009" y="1485900"/>
                </a:lnTo>
                <a:lnTo>
                  <a:pt x="972908" y="1498600"/>
                </a:lnTo>
                <a:close/>
              </a:path>
              <a:path w="1587500" h="1511300">
                <a:moveTo>
                  <a:pt x="894753" y="1511300"/>
                </a:moveTo>
                <a:lnTo>
                  <a:pt x="692632" y="1511300"/>
                </a:lnTo>
                <a:lnTo>
                  <a:pt x="672845" y="1498600"/>
                </a:lnTo>
                <a:lnTo>
                  <a:pt x="914539" y="1498600"/>
                </a:lnTo>
                <a:lnTo>
                  <a:pt x="894753" y="1511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59835" y="3483864"/>
            <a:ext cx="190500" cy="19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97503" y="1780857"/>
            <a:ext cx="5239334" cy="1840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63650" y="1062355"/>
            <a:ext cx="7107555" cy="2164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黑体"/>
                <a:cs typeface="黑体"/>
              </a:rPr>
              <a:t>如何计算太阳的质</a:t>
            </a:r>
            <a:r>
              <a:rPr dirty="0" sz="2800" spc="-20" b="1">
                <a:latin typeface="黑体"/>
                <a:cs typeface="黑体"/>
              </a:rPr>
              <a:t>量</a:t>
            </a:r>
            <a:endParaRPr sz="28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Times New Roman"/>
              <a:cs typeface="Times New Roman"/>
            </a:endParaRPr>
          </a:p>
          <a:p>
            <a:pPr marL="3918585">
              <a:lnSpc>
                <a:spcPct val="100000"/>
              </a:lnSpc>
            </a:pPr>
            <a:r>
              <a:rPr dirty="0" sz="2800" b="1">
                <a:latin typeface="黑体"/>
                <a:cs typeface="黑体"/>
              </a:rPr>
              <a:t>太阳作为中心天体</a:t>
            </a:r>
            <a:r>
              <a:rPr dirty="0" sz="2800" spc="-5" b="1" i="1">
                <a:latin typeface="Times New Roman"/>
                <a:cs typeface="Times New Roman"/>
              </a:rPr>
              <a:t>M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 marL="4461510">
              <a:lnSpc>
                <a:spcPct val="100000"/>
              </a:lnSpc>
              <a:spcBef>
                <a:spcPts val="5"/>
              </a:spcBef>
            </a:pPr>
            <a:r>
              <a:rPr dirty="0" sz="2800" b="1">
                <a:latin typeface="黑体"/>
                <a:cs typeface="黑体"/>
              </a:rPr>
              <a:t>环绕天体</a:t>
            </a:r>
            <a:r>
              <a:rPr dirty="0" sz="2800" spc="-5" b="1" i="1">
                <a:latin typeface="Times New Roman"/>
                <a:cs typeface="Times New Roman"/>
              </a:rPr>
              <a:t>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0330" y="3811270"/>
            <a:ext cx="8245475" cy="878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3300"/>
                </a:solidFill>
                <a:latin typeface="黑体"/>
                <a:cs typeface="黑体"/>
              </a:rPr>
              <a:t>求解思路：</a:t>
            </a:r>
            <a:r>
              <a:rPr dirty="0" sz="2800" b="1">
                <a:latin typeface="黑体"/>
                <a:cs typeface="黑体"/>
              </a:rPr>
              <a:t>环绕天体的向心力由中心天体对其万有</a:t>
            </a:r>
            <a:r>
              <a:rPr dirty="0" sz="2800" spc="-20" b="1">
                <a:latin typeface="黑体"/>
                <a:cs typeface="黑体"/>
              </a:rPr>
              <a:t>引 </a:t>
            </a:r>
            <a:r>
              <a:rPr dirty="0" sz="2800" b="1">
                <a:latin typeface="黑体"/>
                <a:cs typeface="黑体"/>
              </a:rPr>
              <a:t>力提</a:t>
            </a:r>
            <a:r>
              <a:rPr dirty="0" sz="2800" spc="-20" b="1">
                <a:latin typeface="黑体"/>
                <a:cs typeface="黑体"/>
              </a:rPr>
              <a:t>供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0330" y="4844795"/>
            <a:ext cx="181038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3300"/>
                </a:solidFill>
                <a:latin typeface="黑体"/>
                <a:cs typeface="黑体"/>
              </a:rPr>
              <a:t>具体方法</a:t>
            </a:r>
            <a:r>
              <a:rPr dirty="0" sz="2800" spc="-20" b="1">
                <a:solidFill>
                  <a:srgbClr val="FF3300"/>
                </a:solidFill>
                <a:latin typeface="黑体"/>
                <a:cs typeface="黑体"/>
              </a:rPr>
              <a:t>：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91331" y="5084305"/>
            <a:ext cx="708025" cy="0"/>
          </a:xfrm>
          <a:custGeom>
            <a:avLst/>
            <a:gdLst/>
            <a:ahLst/>
            <a:cxnLst/>
            <a:rect l="l" t="t" r="r" b="b"/>
            <a:pathLst>
              <a:path w="708025" h="0">
                <a:moveTo>
                  <a:pt x="0" y="0"/>
                </a:moveTo>
                <a:lnTo>
                  <a:pt x="707580" y="0"/>
                </a:lnTo>
              </a:path>
            </a:pathLst>
          </a:custGeom>
          <a:ln w="167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05856" y="5084305"/>
            <a:ext cx="530225" cy="0"/>
          </a:xfrm>
          <a:custGeom>
            <a:avLst/>
            <a:gdLst/>
            <a:ahLst/>
            <a:cxnLst/>
            <a:rect l="l" t="t" r="r" b="b"/>
            <a:pathLst>
              <a:path w="530225" h="0">
                <a:moveTo>
                  <a:pt x="0" y="0"/>
                </a:moveTo>
                <a:lnTo>
                  <a:pt x="530136" y="0"/>
                </a:lnTo>
              </a:path>
            </a:pathLst>
          </a:custGeom>
          <a:ln w="167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004026" y="4771631"/>
            <a:ext cx="137795" cy="2952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 spc="5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50601" y="4912029"/>
            <a:ext cx="344805" cy="4883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25000" sz="4500" spc="15" i="1">
                <a:latin typeface="Times New Roman"/>
                <a:cs typeface="Times New Roman"/>
              </a:rPr>
              <a:t>r</a:t>
            </a:r>
            <a:r>
              <a:rPr dirty="0" baseline="-25000" sz="4500" spc="-569" i="1">
                <a:latin typeface="Times New Roman"/>
                <a:cs typeface="Times New Roman"/>
              </a:rPr>
              <a:t> </a:t>
            </a:r>
            <a:r>
              <a:rPr dirty="0" sz="1750" spc="5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07062" y="4783632"/>
            <a:ext cx="948690" cy="78867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448309">
              <a:lnSpc>
                <a:spcPts val="2985"/>
              </a:lnSpc>
              <a:spcBef>
                <a:spcPts val="130"/>
              </a:spcBef>
              <a:tabLst>
                <a:tab pos="785495" algn="l"/>
              </a:tabLst>
            </a:pPr>
            <a:r>
              <a:rPr dirty="0" sz="3000" spc="10">
                <a:latin typeface="Times New Roman"/>
                <a:cs typeface="Times New Roman"/>
              </a:rPr>
              <a:t>)</a:t>
            </a:r>
            <a:r>
              <a:rPr dirty="0" sz="3000" spc="10">
                <a:latin typeface="Times New Roman"/>
                <a:cs typeface="Times New Roman"/>
              </a:rPr>
              <a:t>	</a:t>
            </a:r>
            <a:r>
              <a:rPr dirty="0" sz="3000" spc="10" i="1">
                <a:latin typeface="Times New Roman"/>
                <a:cs typeface="Times New Roman"/>
              </a:rPr>
              <a:t>r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ts val="2985"/>
              </a:lnSpc>
            </a:pPr>
            <a:r>
              <a:rPr dirty="0" sz="3000" spc="15" i="1">
                <a:latin typeface="Times New Roman"/>
                <a:cs typeface="Times New Roman"/>
              </a:rPr>
              <a:t>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97453" y="4520555"/>
            <a:ext cx="257937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212850" algn="l"/>
              </a:tabLst>
            </a:pPr>
            <a:r>
              <a:rPr dirty="0" baseline="-35185" sz="4500" spc="30" i="1">
                <a:latin typeface="Times New Roman"/>
                <a:cs typeface="Times New Roman"/>
              </a:rPr>
              <a:t>G</a:t>
            </a:r>
            <a:r>
              <a:rPr dirty="0" baseline="-35185" sz="4500" spc="502" i="1">
                <a:latin typeface="Times New Roman"/>
                <a:cs typeface="Times New Roman"/>
              </a:rPr>
              <a:t> </a:t>
            </a:r>
            <a:r>
              <a:rPr dirty="0" sz="3000" spc="25" i="1">
                <a:latin typeface="Times New Roman"/>
                <a:cs typeface="Times New Roman"/>
              </a:rPr>
              <a:t>Mm	</a:t>
            </a:r>
            <a:r>
              <a:rPr dirty="0" baseline="-35185" sz="4500" spc="22">
                <a:latin typeface="Symbol"/>
                <a:cs typeface="Symbol"/>
              </a:rPr>
              <a:t></a:t>
            </a:r>
            <a:r>
              <a:rPr dirty="0" baseline="-35185" sz="4500" spc="22">
                <a:latin typeface="Times New Roman"/>
                <a:cs typeface="Times New Roman"/>
              </a:rPr>
              <a:t> </a:t>
            </a:r>
            <a:r>
              <a:rPr dirty="0" baseline="-35185" sz="4500" spc="202" i="1">
                <a:latin typeface="Times New Roman"/>
                <a:cs typeface="Times New Roman"/>
              </a:rPr>
              <a:t>m</a:t>
            </a:r>
            <a:r>
              <a:rPr dirty="0" baseline="-35185" sz="4500" spc="202">
                <a:latin typeface="Times New Roman"/>
                <a:cs typeface="Times New Roman"/>
              </a:rPr>
              <a:t>(</a:t>
            </a:r>
            <a:r>
              <a:rPr dirty="0" baseline="-35185" sz="4500" spc="-270">
                <a:latin typeface="Times New Roman"/>
                <a:cs typeface="Times New Roman"/>
              </a:rPr>
              <a:t> </a:t>
            </a:r>
            <a:r>
              <a:rPr dirty="0" sz="3000" spc="-160">
                <a:latin typeface="Times New Roman"/>
                <a:cs typeface="Times New Roman"/>
              </a:rPr>
              <a:t>2</a:t>
            </a:r>
            <a:r>
              <a:rPr dirty="0" sz="3200" spc="-160" i="1">
                <a:latin typeface="Symbol"/>
                <a:cs typeface="Symbol"/>
              </a:rPr>
              <a:t>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54505" y="5128602"/>
            <a:ext cx="949960" cy="0"/>
          </a:xfrm>
          <a:custGeom>
            <a:avLst/>
            <a:gdLst/>
            <a:ahLst/>
            <a:cxnLst/>
            <a:rect l="l" t="t" r="r" b="b"/>
            <a:pathLst>
              <a:path w="949959" h="0">
                <a:moveTo>
                  <a:pt x="0" y="0"/>
                </a:moveTo>
                <a:lnTo>
                  <a:pt x="949921" y="0"/>
                </a:lnTo>
              </a:path>
            </a:pathLst>
          </a:custGeom>
          <a:ln w="152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865491" y="5127396"/>
            <a:ext cx="677545" cy="4470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750" i="1">
                <a:latin typeface="Times New Roman"/>
                <a:cs typeface="Times New Roman"/>
              </a:rPr>
              <a:t>GT</a:t>
            </a:r>
            <a:r>
              <a:rPr dirty="0" sz="2750" spc="30" i="1">
                <a:latin typeface="Times New Roman"/>
                <a:cs typeface="Times New Roman"/>
              </a:rPr>
              <a:t> </a:t>
            </a:r>
            <a:r>
              <a:rPr dirty="0" baseline="43402" sz="2400" spc="7">
                <a:latin typeface="Times New Roman"/>
                <a:cs typeface="Times New Roman"/>
              </a:rPr>
              <a:t>2</a:t>
            </a:r>
            <a:endParaRPr baseline="43402"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67535" y="4614857"/>
            <a:ext cx="892175" cy="467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50" spc="-160">
                <a:latin typeface="Times New Roman"/>
                <a:cs typeface="Times New Roman"/>
              </a:rPr>
              <a:t>4</a:t>
            </a:r>
            <a:r>
              <a:rPr dirty="0" sz="2900" spc="-160" i="1">
                <a:latin typeface="Symbol"/>
                <a:cs typeface="Symbol"/>
              </a:rPr>
              <a:t></a:t>
            </a:r>
            <a:r>
              <a:rPr dirty="0" baseline="43402" sz="2400" spc="-240">
                <a:latin typeface="Times New Roman"/>
                <a:cs typeface="Times New Roman"/>
              </a:rPr>
              <a:t>2 </a:t>
            </a:r>
            <a:r>
              <a:rPr dirty="0" sz="2750" spc="5" i="1">
                <a:latin typeface="Times New Roman"/>
                <a:cs typeface="Times New Roman"/>
              </a:rPr>
              <a:t>r</a:t>
            </a:r>
            <a:r>
              <a:rPr dirty="0" sz="2750" spc="-409" i="1">
                <a:latin typeface="Times New Roman"/>
                <a:cs typeface="Times New Roman"/>
              </a:rPr>
              <a:t> </a:t>
            </a:r>
            <a:r>
              <a:rPr dirty="0" baseline="43402" sz="2400" spc="7">
                <a:latin typeface="Times New Roman"/>
                <a:cs typeface="Times New Roman"/>
              </a:rPr>
              <a:t>3</a:t>
            </a:r>
            <a:endParaRPr baseline="43402"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75932" y="4853381"/>
            <a:ext cx="681355" cy="4470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475615" algn="l"/>
              </a:tabLst>
            </a:pPr>
            <a:r>
              <a:rPr dirty="0" sz="2750" spc="10" i="1">
                <a:latin typeface="Times New Roman"/>
                <a:cs typeface="Times New Roman"/>
              </a:rPr>
              <a:t>M</a:t>
            </a:r>
            <a:r>
              <a:rPr dirty="0" sz="2750" spc="10" i="1">
                <a:latin typeface="Times New Roman"/>
                <a:cs typeface="Times New Roman"/>
              </a:rPr>
              <a:t>	</a:t>
            </a:r>
            <a:r>
              <a:rPr dirty="0" sz="2750" spc="5">
                <a:latin typeface="Symbol"/>
                <a:cs typeface="Symbol"/>
              </a:rPr>
              <a:t>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331261" y="2602649"/>
            <a:ext cx="2160460" cy="3896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350705" y="3029356"/>
            <a:ext cx="2345867" cy="3923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1134567" y="1027087"/>
            <a:ext cx="4869230" cy="393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94764" y="4088764"/>
            <a:ext cx="9270365" cy="8769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354"/>
              </a:lnSpc>
              <a:spcBef>
                <a:spcPts val="95"/>
              </a:spcBef>
            </a:pPr>
            <a:r>
              <a:rPr dirty="0" sz="2800">
                <a:latin typeface="黑体"/>
                <a:cs typeface="黑体"/>
              </a:rPr>
              <a:t>当天体的卫星环绕天体表面做匀速圆周运动时，其轨道半</a:t>
            </a:r>
            <a:r>
              <a:rPr dirty="0" sz="2800" spc="-5">
                <a:latin typeface="黑体"/>
                <a:cs typeface="黑体"/>
              </a:rPr>
              <a:t>径</a:t>
            </a:r>
            <a:endParaRPr sz="2800">
              <a:latin typeface="黑体"/>
              <a:cs typeface="黑体"/>
            </a:endParaRPr>
          </a:p>
          <a:p>
            <a:pPr marL="12700">
              <a:lnSpc>
                <a:spcPts val="3354"/>
              </a:lnSpc>
            </a:pPr>
            <a:r>
              <a:rPr dirty="0" sz="2800" spc="-5" i="1">
                <a:latin typeface="Times New Roman"/>
                <a:cs typeface="Times New Roman"/>
              </a:rPr>
              <a:t>r</a:t>
            </a:r>
            <a:r>
              <a:rPr dirty="0" sz="2800">
                <a:latin typeface="黑体"/>
                <a:cs typeface="黑体"/>
              </a:rPr>
              <a:t>约等于天体的半径</a:t>
            </a:r>
            <a:r>
              <a:rPr dirty="0" sz="2800" spc="-5" i="1">
                <a:latin typeface="Times New Roman"/>
                <a:cs typeface="Times New Roman"/>
              </a:rPr>
              <a:t>R</a:t>
            </a:r>
            <a:r>
              <a:rPr dirty="0" sz="2800" spc="-5">
                <a:latin typeface="黑体"/>
                <a:cs typeface="黑体"/>
              </a:rPr>
              <a:t>，</a:t>
            </a:r>
            <a:r>
              <a:rPr dirty="0" sz="2800">
                <a:latin typeface="黑体"/>
                <a:cs typeface="黑体"/>
              </a:rPr>
              <a:t>则天体的平均密度</a:t>
            </a:r>
            <a:r>
              <a:rPr dirty="0" sz="2800" spc="-5">
                <a:latin typeface="黑体"/>
                <a:cs typeface="黑体"/>
              </a:rPr>
              <a:t>为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22244" y="5107139"/>
            <a:ext cx="754380" cy="0"/>
          </a:xfrm>
          <a:custGeom>
            <a:avLst/>
            <a:gdLst/>
            <a:ahLst/>
            <a:cxnLst/>
            <a:rect l="l" t="t" r="r" b="b"/>
            <a:pathLst>
              <a:path w="754379" h="0">
                <a:moveTo>
                  <a:pt x="0" y="0"/>
                </a:moveTo>
                <a:lnTo>
                  <a:pt x="754202" y="0"/>
                </a:lnTo>
              </a:path>
            </a:pathLst>
          </a:custGeom>
          <a:ln w="16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223844" y="5109883"/>
            <a:ext cx="706755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50" spc="10" i="1">
                <a:latin typeface="Times New Roman"/>
                <a:cs typeface="Times New Roman"/>
              </a:rPr>
              <a:t>GT</a:t>
            </a:r>
            <a:r>
              <a:rPr dirty="0" sz="3050" spc="-305" i="1">
                <a:latin typeface="Times New Roman"/>
                <a:cs typeface="Times New Roman"/>
              </a:rPr>
              <a:t> </a:t>
            </a:r>
            <a:r>
              <a:rPr dirty="0" baseline="43209" sz="2700" spc="-7">
                <a:latin typeface="Times New Roman"/>
                <a:cs typeface="Times New Roman"/>
              </a:rPr>
              <a:t>2</a:t>
            </a:r>
            <a:endParaRPr baseline="43209"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31723" y="4536075"/>
            <a:ext cx="1367155" cy="51815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846455" algn="l"/>
              </a:tabLst>
            </a:pPr>
            <a:r>
              <a:rPr dirty="0" baseline="-33854" sz="4800" spc="-75" i="1">
                <a:latin typeface="Symbol"/>
                <a:cs typeface="Symbol"/>
              </a:rPr>
              <a:t></a:t>
            </a:r>
            <a:r>
              <a:rPr dirty="0" baseline="-35519" sz="4575" spc="-75">
                <a:latin typeface="Symbol"/>
                <a:cs typeface="Symbol"/>
              </a:rPr>
              <a:t></a:t>
            </a:r>
            <a:r>
              <a:rPr dirty="0" baseline="-35519" sz="4575" spc="-75">
                <a:latin typeface="Times New Roman"/>
                <a:cs typeface="Times New Roman"/>
              </a:rPr>
              <a:t>	</a:t>
            </a:r>
            <a:r>
              <a:rPr dirty="0" sz="3050" spc="-260">
                <a:latin typeface="Times New Roman"/>
                <a:cs typeface="Times New Roman"/>
              </a:rPr>
              <a:t>3</a:t>
            </a:r>
            <a:r>
              <a:rPr dirty="0" sz="3200" spc="-260" i="1">
                <a:latin typeface="Symbol"/>
                <a:cs typeface="Symbol"/>
              </a:rPr>
              <a:t>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44535" y="2325649"/>
            <a:ext cx="672465" cy="0"/>
          </a:xfrm>
          <a:custGeom>
            <a:avLst/>
            <a:gdLst/>
            <a:ahLst/>
            <a:cxnLst/>
            <a:rect l="l" t="t" r="r" b="b"/>
            <a:pathLst>
              <a:path w="672464" h="0">
                <a:moveTo>
                  <a:pt x="0" y="0"/>
                </a:moveTo>
                <a:lnTo>
                  <a:pt x="672376" y="0"/>
                </a:lnTo>
              </a:path>
            </a:pathLst>
          </a:custGeom>
          <a:ln w="168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85058" y="2325649"/>
            <a:ext cx="743585" cy="0"/>
          </a:xfrm>
          <a:custGeom>
            <a:avLst/>
            <a:gdLst/>
            <a:ahLst/>
            <a:cxnLst/>
            <a:rect l="l" t="t" r="r" b="b"/>
            <a:pathLst>
              <a:path w="743585" h="0">
                <a:moveTo>
                  <a:pt x="0" y="0"/>
                </a:moveTo>
                <a:lnTo>
                  <a:pt x="743153" y="0"/>
                </a:lnTo>
              </a:path>
            </a:pathLst>
          </a:custGeom>
          <a:ln w="168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522709" y="2824479"/>
            <a:ext cx="1162050" cy="0"/>
          </a:xfrm>
          <a:custGeom>
            <a:avLst/>
            <a:gdLst/>
            <a:ahLst/>
            <a:cxnLst/>
            <a:rect l="l" t="t" r="r" b="b"/>
            <a:pathLst>
              <a:path w="1162050" h="0">
                <a:moveTo>
                  <a:pt x="0" y="0"/>
                </a:moveTo>
                <a:lnTo>
                  <a:pt x="1161567" y="0"/>
                </a:lnTo>
              </a:path>
            </a:pathLst>
          </a:custGeom>
          <a:ln w="168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355169" y="2236368"/>
            <a:ext cx="145415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15">
                <a:latin typeface="Times New Roman"/>
                <a:cs typeface="Times New Roman"/>
              </a:rPr>
              <a:t>3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0708" y="2840456"/>
            <a:ext cx="230504" cy="517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10"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0708" y="3415703"/>
            <a:ext cx="230504" cy="517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10"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84205" y="2006244"/>
            <a:ext cx="185420" cy="517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10" i="1"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24576" y="2823476"/>
            <a:ext cx="1123315" cy="517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-20" i="1">
                <a:latin typeface="Times New Roman"/>
                <a:cs typeface="Times New Roman"/>
              </a:rPr>
              <a:t>GT</a:t>
            </a:r>
            <a:r>
              <a:rPr dirty="0" sz="3200" spc="-415" i="1">
                <a:latin typeface="Times New Roman"/>
                <a:cs typeface="Times New Roman"/>
              </a:rPr>
              <a:t> </a:t>
            </a:r>
            <a:r>
              <a:rPr dirty="0" baseline="43543" sz="2775" spc="22">
                <a:latin typeface="Times New Roman"/>
                <a:cs typeface="Times New Roman"/>
              </a:rPr>
              <a:t>2</a:t>
            </a:r>
            <a:r>
              <a:rPr dirty="0" baseline="43543" sz="2775" spc="-397">
                <a:latin typeface="Times New Roman"/>
                <a:cs typeface="Times New Roman"/>
              </a:rPr>
              <a:t> </a:t>
            </a:r>
            <a:r>
              <a:rPr dirty="0" sz="3200" spc="45" i="1">
                <a:latin typeface="Times New Roman"/>
                <a:cs typeface="Times New Roman"/>
              </a:rPr>
              <a:t>R</a:t>
            </a:r>
            <a:r>
              <a:rPr dirty="0" baseline="43543" sz="2775" spc="67">
                <a:latin typeface="Times New Roman"/>
                <a:cs typeface="Times New Roman"/>
              </a:rPr>
              <a:t>3</a:t>
            </a:r>
            <a:endParaRPr baseline="43543" sz="277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65135" y="1728757"/>
            <a:ext cx="2119630" cy="5422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446530" algn="l"/>
              </a:tabLst>
            </a:pPr>
            <a:r>
              <a:rPr dirty="0" sz="3200" spc="-25" i="1">
                <a:latin typeface="Times New Roman"/>
                <a:cs typeface="Times New Roman"/>
              </a:rPr>
              <a:t>Mm	</a:t>
            </a:r>
            <a:r>
              <a:rPr dirty="0" sz="3200" spc="-150">
                <a:latin typeface="Times New Roman"/>
                <a:cs typeface="Times New Roman"/>
              </a:rPr>
              <a:t>4</a:t>
            </a:r>
            <a:r>
              <a:rPr dirty="0" sz="3350" spc="-150" i="1">
                <a:latin typeface="Symbol"/>
                <a:cs typeface="Symbol"/>
              </a:rPr>
              <a:t></a:t>
            </a:r>
            <a:r>
              <a:rPr dirty="0" baseline="43543" sz="2775" spc="-225">
                <a:latin typeface="Times New Roman"/>
                <a:cs typeface="Times New Roman"/>
              </a:rPr>
              <a:t>2</a:t>
            </a:r>
            <a:endParaRPr baseline="43543" sz="277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72378" y="2227588"/>
            <a:ext cx="684530" cy="5422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200" spc="-260">
                <a:latin typeface="Times New Roman"/>
                <a:cs typeface="Times New Roman"/>
              </a:rPr>
              <a:t>3</a:t>
            </a:r>
            <a:r>
              <a:rPr dirty="0" sz="3350" spc="-260" i="1">
                <a:latin typeface="Symbol"/>
                <a:cs typeface="Symbol"/>
              </a:rPr>
              <a:t></a:t>
            </a:r>
            <a:r>
              <a:rPr dirty="0" sz="3200" spc="-260" i="1"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79887" y="1726056"/>
            <a:ext cx="227965" cy="517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10">
                <a:latin typeface="Symbol"/>
                <a:cs typeface="Symbol"/>
              </a:rPr>
              <a:t>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69619" y="2006244"/>
            <a:ext cx="2374900" cy="6534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2455"/>
              </a:lnSpc>
              <a:spcBef>
                <a:spcPts val="125"/>
              </a:spcBef>
              <a:tabLst>
                <a:tab pos="1153160" algn="l"/>
              </a:tabLst>
            </a:pPr>
            <a:r>
              <a:rPr dirty="0" sz="3200" spc="15" i="1">
                <a:latin typeface="Times New Roman"/>
                <a:cs typeface="Times New Roman"/>
              </a:rPr>
              <a:t>G	</a:t>
            </a:r>
            <a:r>
              <a:rPr dirty="0" sz="3200" spc="10">
                <a:latin typeface="Symbol"/>
                <a:cs typeface="Symbol"/>
              </a:rPr>
              <a:t></a:t>
            </a:r>
            <a:r>
              <a:rPr dirty="0" sz="3200" spc="-130">
                <a:latin typeface="Times New Roman"/>
                <a:cs typeface="Times New Roman"/>
              </a:rPr>
              <a:t> </a:t>
            </a:r>
            <a:r>
              <a:rPr dirty="0" sz="3200" spc="15" i="1">
                <a:latin typeface="Times New Roman"/>
                <a:cs typeface="Times New Roman"/>
              </a:rPr>
              <a:t>m</a:t>
            </a:r>
            <a:endParaRPr sz="3200">
              <a:latin typeface="Times New Roman"/>
              <a:cs typeface="Times New Roman"/>
            </a:endParaRPr>
          </a:p>
          <a:p>
            <a:pPr marL="541020">
              <a:lnSpc>
                <a:spcPts val="2455"/>
              </a:lnSpc>
              <a:tabLst>
                <a:tab pos="1957705" algn="l"/>
              </a:tabLst>
            </a:pPr>
            <a:r>
              <a:rPr dirty="0" baseline="-25173" sz="4800" spc="195" i="1">
                <a:latin typeface="Times New Roman"/>
                <a:cs typeface="Times New Roman"/>
              </a:rPr>
              <a:t>r</a:t>
            </a:r>
            <a:r>
              <a:rPr dirty="0" sz="1850" spc="130">
                <a:latin typeface="Times New Roman"/>
                <a:cs typeface="Times New Roman"/>
              </a:rPr>
              <a:t>2	</a:t>
            </a:r>
            <a:r>
              <a:rPr dirty="0" baseline="-25173" sz="4800" spc="15" i="1">
                <a:latin typeface="Times New Roman"/>
                <a:cs typeface="Times New Roman"/>
              </a:rPr>
              <a:t>T</a:t>
            </a:r>
            <a:r>
              <a:rPr dirty="0" baseline="-25173" sz="4800" spc="-660" i="1">
                <a:latin typeface="Times New Roman"/>
                <a:cs typeface="Times New Roman"/>
              </a:rPr>
              <a:t> </a:t>
            </a:r>
            <a:r>
              <a:rPr dirty="0" sz="1850" spc="15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79887" y="2269464"/>
            <a:ext cx="227965" cy="517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10">
                <a:latin typeface="Symbol"/>
                <a:cs typeface="Symbol"/>
              </a:rPr>
              <a:t>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54664" y="2484433"/>
            <a:ext cx="1087120" cy="5422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200" spc="25">
                <a:latin typeface="Symbol"/>
                <a:cs typeface="Symbol"/>
              </a:rPr>
              <a:t></a:t>
            </a:r>
            <a:r>
              <a:rPr dirty="0" sz="3200" spc="-355">
                <a:latin typeface="Times New Roman"/>
                <a:cs typeface="Times New Roman"/>
              </a:rPr>
              <a:t> </a:t>
            </a:r>
            <a:r>
              <a:rPr dirty="0" sz="3350" spc="-85" i="1">
                <a:latin typeface="Symbol"/>
                <a:cs typeface="Symbol"/>
              </a:rPr>
              <a:t></a:t>
            </a:r>
            <a:r>
              <a:rPr dirty="0" sz="3200" spc="-85">
                <a:latin typeface="Symbol"/>
                <a:cs typeface="Symbol"/>
              </a:rPr>
              <a:t>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88351" y="3076659"/>
            <a:ext cx="2181225" cy="5422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200" spc="20" i="1">
                <a:latin typeface="Times New Roman"/>
                <a:cs typeface="Times New Roman"/>
              </a:rPr>
              <a:t>M </a:t>
            </a:r>
            <a:r>
              <a:rPr dirty="0" sz="3200" spc="10">
                <a:latin typeface="Symbol"/>
                <a:cs typeface="Symbol"/>
              </a:rPr>
              <a:t>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350" spc="-235" i="1">
                <a:latin typeface="Symbol"/>
                <a:cs typeface="Symbol"/>
              </a:rPr>
              <a:t></a:t>
            </a:r>
            <a:r>
              <a:rPr dirty="0" sz="3350" spc="-75" i="1" strike="sngStrike">
                <a:latin typeface="Times New Roman"/>
                <a:cs typeface="Times New Roman"/>
              </a:rPr>
              <a:t> </a:t>
            </a:r>
            <a:r>
              <a:rPr dirty="0" sz="3350" spc="15" i="1" strike="sngStrike">
                <a:latin typeface="Symbol"/>
                <a:cs typeface="Symbol"/>
              </a:rPr>
              <a:t></a:t>
            </a:r>
            <a:r>
              <a:rPr dirty="0" sz="3200" spc="15" i="1" strike="noStrike">
                <a:latin typeface="Times New Roman"/>
                <a:cs typeface="Times New Roman"/>
              </a:rPr>
              <a:t>R</a:t>
            </a:r>
            <a:r>
              <a:rPr dirty="0" baseline="43543" sz="2775" spc="22" strike="noStrike">
                <a:latin typeface="Times New Roman"/>
                <a:cs typeface="Times New Roman"/>
              </a:rPr>
              <a:t>3</a:t>
            </a:r>
            <a:endParaRPr baseline="43543" sz="277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79887" y="2575128"/>
            <a:ext cx="227965" cy="12985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3460"/>
              </a:lnSpc>
              <a:spcBef>
                <a:spcPts val="125"/>
              </a:spcBef>
            </a:pPr>
            <a:r>
              <a:rPr dirty="0" sz="3200" spc="10">
                <a:latin typeface="Symbol"/>
                <a:cs typeface="Symbol"/>
              </a:rPr>
              <a:t></a:t>
            </a:r>
            <a:endParaRPr sz="3200">
              <a:latin typeface="Symbol"/>
              <a:cs typeface="Symbol"/>
            </a:endParaRPr>
          </a:p>
          <a:p>
            <a:pPr marL="12700">
              <a:lnSpc>
                <a:spcPts val="3075"/>
              </a:lnSpc>
            </a:pPr>
            <a:r>
              <a:rPr dirty="0" sz="3200" spc="10">
                <a:latin typeface="Symbol"/>
                <a:cs typeface="Symbol"/>
              </a:rPr>
              <a:t></a:t>
            </a:r>
            <a:endParaRPr sz="3200">
              <a:latin typeface="Symbol"/>
              <a:cs typeface="Symbol"/>
            </a:endParaRPr>
          </a:p>
          <a:p>
            <a:pPr marL="12700">
              <a:lnSpc>
                <a:spcPts val="3460"/>
              </a:lnSpc>
            </a:pPr>
            <a:r>
              <a:rPr dirty="0" sz="3200" spc="-1585">
                <a:latin typeface="Symbol"/>
                <a:cs typeface="Symbol"/>
              </a:rPr>
              <a:t></a:t>
            </a:r>
            <a:r>
              <a:rPr dirty="0" baseline="-9548" sz="4800" spc="15">
                <a:latin typeface="Symbol"/>
                <a:cs typeface="Symbol"/>
              </a:rPr>
              <a:t></a:t>
            </a:r>
            <a:endParaRPr baseline="-9548" sz="4800">
              <a:latin typeface="Symbol"/>
              <a:cs typeface="Symbo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543052" y="2664777"/>
            <a:ext cx="4019550" cy="963930"/>
          </a:xfrm>
          <a:custGeom>
            <a:avLst/>
            <a:gdLst/>
            <a:ahLst/>
            <a:cxnLst/>
            <a:rect l="l" t="t" r="r" b="b"/>
            <a:pathLst>
              <a:path w="4019550" h="963929">
                <a:moveTo>
                  <a:pt x="1732691" y="159454"/>
                </a:moveTo>
                <a:lnTo>
                  <a:pt x="1739950" y="114300"/>
                </a:lnTo>
                <a:lnTo>
                  <a:pt x="1748751" y="92710"/>
                </a:lnTo>
                <a:lnTo>
                  <a:pt x="1752371" y="85089"/>
                </a:lnTo>
                <a:lnTo>
                  <a:pt x="1756321" y="78739"/>
                </a:lnTo>
                <a:lnTo>
                  <a:pt x="1760588" y="71119"/>
                </a:lnTo>
                <a:lnTo>
                  <a:pt x="1765147" y="64769"/>
                </a:lnTo>
                <a:lnTo>
                  <a:pt x="1770024" y="58419"/>
                </a:lnTo>
                <a:lnTo>
                  <a:pt x="1775167" y="53339"/>
                </a:lnTo>
                <a:lnTo>
                  <a:pt x="1780603" y="46989"/>
                </a:lnTo>
                <a:lnTo>
                  <a:pt x="1786293" y="41910"/>
                </a:lnTo>
                <a:lnTo>
                  <a:pt x="1792236" y="36830"/>
                </a:lnTo>
                <a:lnTo>
                  <a:pt x="1798434" y="31750"/>
                </a:lnTo>
                <a:lnTo>
                  <a:pt x="1804860" y="27939"/>
                </a:lnTo>
                <a:lnTo>
                  <a:pt x="1811502" y="22860"/>
                </a:lnTo>
                <a:lnTo>
                  <a:pt x="1818373" y="19050"/>
                </a:lnTo>
                <a:lnTo>
                  <a:pt x="1825447" y="15239"/>
                </a:lnTo>
                <a:lnTo>
                  <a:pt x="1832698" y="12700"/>
                </a:lnTo>
                <a:lnTo>
                  <a:pt x="1840153" y="8889"/>
                </a:lnTo>
                <a:lnTo>
                  <a:pt x="1847773" y="6350"/>
                </a:lnTo>
                <a:lnTo>
                  <a:pt x="1855546" y="5080"/>
                </a:lnTo>
                <a:lnTo>
                  <a:pt x="1863483" y="2539"/>
                </a:lnTo>
                <a:lnTo>
                  <a:pt x="1879765" y="0"/>
                </a:lnTo>
                <a:lnTo>
                  <a:pt x="3872039" y="0"/>
                </a:lnTo>
                <a:lnTo>
                  <a:pt x="3888320" y="2539"/>
                </a:lnTo>
                <a:lnTo>
                  <a:pt x="3896258" y="5080"/>
                </a:lnTo>
                <a:lnTo>
                  <a:pt x="3904030" y="6350"/>
                </a:lnTo>
                <a:lnTo>
                  <a:pt x="3911650" y="8889"/>
                </a:lnTo>
                <a:lnTo>
                  <a:pt x="1888680" y="8889"/>
                </a:lnTo>
                <a:lnTo>
                  <a:pt x="1880603" y="10160"/>
                </a:lnTo>
                <a:lnTo>
                  <a:pt x="1873110" y="10160"/>
                </a:lnTo>
                <a:lnTo>
                  <a:pt x="1865274" y="11430"/>
                </a:lnTo>
                <a:lnTo>
                  <a:pt x="1865502" y="11430"/>
                </a:lnTo>
                <a:lnTo>
                  <a:pt x="1857806" y="13969"/>
                </a:lnTo>
                <a:lnTo>
                  <a:pt x="1858035" y="13969"/>
                </a:lnTo>
                <a:lnTo>
                  <a:pt x="1850478" y="15239"/>
                </a:lnTo>
                <a:lnTo>
                  <a:pt x="1850707" y="15239"/>
                </a:lnTo>
                <a:lnTo>
                  <a:pt x="1843316" y="17780"/>
                </a:lnTo>
                <a:lnTo>
                  <a:pt x="1843531" y="17780"/>
                </a:lnTo>
                <a:lnTo>
                  <a:pt x="1836305" y="21589"/>
                </a:lnTo>
                <a:lnTo>
                  <a:pt x="1836521" y="21589"/>
                </a:lnTo>
                <a:lnTo>
                  <a:pt x="1829473" y="24130"/>
                </a:lnTo>
                <a:lnTo>
                  <a:pt x="1829676" y="24130"/>
                </a:lnTo>
                <a:lnTo>
                  <a:pt x="1822818" y="27939"/>
                </a:lnTo>
                <a:lnTo>
                  <a:pt x="1823021" y="27939"/>
                </a:lnTo>
                <a:lnTo>
                  <a:pt x="1816353" y="31750"/>
                </a:lnTo>
                <a:lnTo>
                  <a:pt x="1816557" y="31750"/>
                </a:lnTo>
                <a:lnTo>
                  <a:pt x="1810092" y="35560"/>
                </a:lnTo>
                <a:lnTo>
                  <a:pt x="1810283" y="35560"/>
                </a:lnTo>
                <a:lnTo>
                  <a:pt x="1804047" y="39369"/>
                </a:lnTo>
                <a:lnTo>
                  <a:pt x="1804225" y="39369"/>
                </a:lnTo>
                <a:lnTo>
                  <a:pt x="1798205" y="44450"/>
                </a:lnTo>
                <a:lnTo>
                  <a:pt x="1798383" y="44450"/>
                </a:lnTo>
                <a:lnTo>
                  <a:pt x="1792617" y="49530"/>
                </a:lnTo>
                <a:lnTo>
                  <a:pt x="1792782" y="49530"/>
                </a:lnTo>
                <a:lnTo>
                  <a:pt x="1787258" y="54610"/>
                </a:lnTo>
                <a:lnTo>
                  <a:pt x="1787410" y="54610"/>
                </a:lnTo>
                <a:lnTo>
                  <a:pt x="1782140" y="59689"/>
                </a:lnTo>
                <a:lnTo>
                  <a:pt x="1782292" y="59689"/>
                </a:lnTo>
                <a:lnTo>
                  <a:pt x="1777288" y="64769"/>
                </a:lnTo>
                <a:lnTo>
                  <a:pt x="1777441" y="64769"/>
                </a:lnTo>
                <a:lnTo>
                  <a:pt x="1772716" y="71119"/>
                </a:lnTo>
                <a:lnTo>
                  <a:pt x="1768411" y="77469"/>
                </a:lnTo>
                <a:lnTo>
                  <a:pt x="1765226" y="82550"/>
                </a:lnTo>
                <a:lnTo>
                  <a:pt x="1764525" y="82550"/>
                </a:lnTo>
                <a:lnTo>
                  <a:pt x="1760689" y="90169"/>
                </a:lnTo>
                <a:lnTo>
                  <a:pt x="1757286" y="96519"/>
                </a:lnTo>
                <a:lnTo>
                  <a:pt x="1754200" y="102869"/>
                </a:lnTo>
                <a:lnTo>
                  <a:pt x="1751431" y="110489"/>
                </a:lnTo>
                <a:lnTo>
                  <a:pt x="1749435" y="116839"/>
                </a:lnTo>
                <a:lnTo>
                  <a:pt x="1749082" y="116839"/>
                </a:lnTo>
                <a:lnTo>
                  <a:pt x="1746935" y="124460"/>
                </a:lnTo>
                <a:lnTo>
                  <a:pt x="1745221" y="132080"/>
                </a:lnTo>
                <a:lnTo>
                  <a:pt x="1743875" y="139700"/>
                </a:lnTo>
                <a:lnTo>
                  <a:pt x="1742897" y="147319"/>
                </a:lnTo>
                <a:lnTo>
                  <a:pt x="1742300" y="154939"/>
                </a:lnTo>
                <a:lnTo>
                  <a:pt x="1742225" y="158750"/>
                </a:lnTo>
                <a:lnTo>
                  <a:pt x="1736471" y="158750"/>
                </a:lnTo>
                <a:lnTo>
                  <a:pt x="1732691" y="159454"/>
                </a:lnTo>
                <a:close/>
              </a:path>
              <a:path w="4019550" h="963929">
                <a:moveTo>
                  <a:pt x="3987406" y="83819"/>
                </a:moveTo>
                <a:lnTo>
                  <a:pt x="3983266" y="77469"/>
                </a:lnTo>
                <a:lnTo>
                  <a:pt x="3978960" y="71119"/>
                </a:lnTo>
                <a:lnTo>
                  <a:pt x="3974363" y="64769"/>
                </a:lnTo>
                <a:lnTo>
                  <a:pt x="3974515" y="64769"/>
                </a:lnTo>
                <a:lnTo>
                  <a:pt x="3969511" y="59689"/>
                </a:lnTo>
                <a:lnTo>
                  <a:pt x="3969664" y="59689"/>
                </a:lnTo>
                <a:lnTo>
                  <a:pt x="3964393" y="54610"/>
                </a:lnTo>
                <a:lnTo>
                  <a:pt x="3964546" y="54610"/>
                </a:lnTo>
                <a:lnTo>
                  <a:pt x="3959021" y="49530"/>
                </a:lnTo>
                <a:lnTo>
                  <a:pt x="3959186" y="49530"/>
                </a:lnTo>
                <a:lnTo>
                  <a:pt x="3953421" y="44450"/>
                </a:lnTo>
                <a:lnTo>
                  <a:pt x="3953598" y="44450"/>
                </a:lnTo>
                <a:lnTo>
                  <a:pt x="3947579" y="39369"/>
                </a:lnTo>
                <a:lnTo>
                  <a:pt x="3947756" y="39369"/>
                </a:lnTo>
                <a:lnTo>
                  <a:pt x="3941521" y="35560"/>
                </a:lnTo>
                <a:lnTo>
                  <a:pt x="3941711" y="35560"/>
                </a:lnTo>
                <a:lnTo>
                  <a:pt x="3935247" y="31750"/>
                </a:lnTo>
                <a:lnTo>
                  <a:pt x="3935450" y="31750"/>
                </a:lnTo>
                <a:lnTo>
                  <a:pt x="3928783" y="27939"/>
                </a:lnTo>
                <a:lnTo>
                  <a:pt x="3928986" y="27939"/>
                </a:lnTo>
                <a:lnTo>
                  <a:pt x="3922128" y="24130"/>
                </a:lnTo>
                <a:lnTo>
                  <a:pt x="3922331" y="24130"/>
                </a:lnTo>
                <a:lnTo>
                  <a:pt x="3915282" y="21589"/>
                </a:lnTo>
                <a:lnTo>
                  <a:pt x="3915498" y="21589"/>
                </a:lnTo>
                <a:lnTo>
                  <a:pt x="3908272" y="17780"/>
                </a:lnTo>
                <a:lnTo>
                  <a:pt x="3908488" y="17780"/>
                </a:lnTo>
                <a:lnTo>
                  <a:pt x="3901097" y="15239"/>
                </a:lnTo>
                <a:lnTo>
                  <a:pt x="3901325" y="15239"/>
                </a:lnTo>
                <a:lnTo>
                  <a:pt x="3893769" y="13969"/>
                </a:lnTo>
                <a:lnTo>
                  <a:pt x="3893997" y="13969"/>
                </a:lnTo>
                <a:lnTo>
                  <a:pt x="3886301" y="11430"/>
                </a:lnTo>
                <a:lnTo>
                  <a:pt x="3886530" y="11430"/>
                </a:lnTo>
                <a:lnTo>
                  <a:pt x="3878694" y="10160"/>
                </a:lnTo>
                <a:lnTo>
                  <a:pt x="3871201" y="10160"/>
                </a:lnTo>
                <a:lnTo>
                  <a:pt x="3863124" y="8889"/>
                </a:lnTo>
                <a:lnTo>
                  <a:pt x="3911650" y="8889"/>
                </a:lnTo>
                <a:lnTo>
                  <a:pt x="3919105" y="12700"/>
                </a:lnTo>
                <a:lnTo>
                  <a:pt x="3926357" y="15239"/>
                </a:lnTo>
                <a:lnTo>
                  <a:pt x="3933431" y="19050"/>
                </a:lnTo>
                <a:lnTo>
                  <a:pt x="3940302" y="22860"/>
                </a:lnTo>
                <a:lnTo>
                  <a:pt x="3946944" y="27939"/>
                </a:lnTo>
                <a:lnTo>
                  <a:pt x="3953370" y="31750"/>
                </a:lnTo>
                <a:lnTo>
                  <a:pt x="3959567" y="36830"/>
                </a:lnTo>
                <a:lnTo>
                  <a:pt x="3965511" y="41910"/>
                </a:lnTo>
                <a:lnTo>
                  <a:pt x="3971201" y="46989"/>
                </a:lnTo>
                <a:lnTo>
                  <a:pt x="3976636" y="53339"/>
                </a:lnTo>
                <a:lnTo>
                  <a:pt x="3981780" y="58419"/>
                </a:lnTo>
                <a:lnTo>
                  <a:pt x="3986656" y="64769"/>
                </a:lnTo>
                <a:lnTo>
                  <a:pt x="3991216" y="71119"/>
                </a:lnTo>
                <a:lnTo>
                  <a:pt x="3995483" y="78739"/>
                </a:lnTo>
                <a:lnTo>
                  <a:pt x="3997853" y="82550"/>
                </a:lnTo>
                <a:lnTo>
                  <a:pt x="3987279" y="82550"/>
                </a:lnTo>
                <a:lnTo>
                  <a:pt x="3987406" y="83819"/>
                </a:lnTo>
                <a:close/>
              </a:path>
              <a:path w="4019550" h="963929">
                <a:moveTo>
                  <a:pt x="1764398" y="83819"/>
                </a:moveTo>
                <a:lnTo>
                  <a:pt x="1764525" y="82550"/>
                </a:lnTo>
                <a:lnTo>
                  <a:pt x="1765226" y="82550"/>
                </a:lnTo>
                <a:lnTo>
                  <a:pt x="1764398" y="83819"/>
                </a:lnTo>
                <a:close/>
              </a:path>
              <a:path w="4019550" h="963929">
                <a:moveTo>
                  <a:pt x="4002785" y="118110"/>
                </a:moveTo>
                <a:lnTo>
                  <a:pt x="4000284" y="110489"/>
                </a:lnTo>
                <a:lnTo>
                  <a:pt x="3997515" y="102869"/>
                </a:lnTo>
                <a:lnTo>
                  <a:pt x="3994416" y="96519"/>
                </a:lnTo>
                <a:lnTo>
                  <a:pt x="3991013" y="90169"/>
                </a:lnTo>
                <a:lnTo>
                  <a:pt x="3987279" y="82550"/>
                </a:lnTo>
                <a:lnTo>
                  <a:pt x="3997853" y="82550"/>
                </a:lnTo>
                <a:lnTo>
                  <a:pt x="3999433" y="85089"/>
                </a:lnTo>
                <a:lnTo>
                  <a:pt x="4003052" y="92710"/>
                </a:lnTo>
                <a:lnTo>
                  <a:pt x="4006341" y="99060"/>
                </a:lnTo>
                <a:lnTo>
                  <a:pt x="4009275" y="106680"/>
                </a:lnTo>
                <a:lnTo>
                  <a:pt x="4011853" y="114300"/>
                </a:lnTo>
                <a:lnTo>
                  <a:pt x="4012590" y="116839"/>
                </a:lnTo>
                <a:lnTo>
                  <a:pt x="4002722" y="116839"/>
                </a:lnTo>
                <a:lnTo>
                  <a:pt x="4002785" y="118110"/>
                </a:lnTo>
                <a:close/>
              </a:path>
              <a:path w="4019550" h="963929">
                <a:moveTo>
                  <a:pt x="1749018" y="118110"/>
                </a:moveTo>
                <a:lnTo>
                  <a:pt x="1749082" y="116839"/>
                </a:lnTo>
                <a:lnTo>
                  <a:pt x="1749435" y="116839"/>
                </a:lnTo>
                <a:lnTo>
                  <a:pt x="1749018" y="118110"/>
                </a:lnTo>
                <a:close/>
              </a:path>
              <a:path w="4019550" h="963929">
                <a:moveTo>
                  <a:pt x="4017478" y="824230"/>
                </a:moveTo>
                <a:lnTo>
                  <a:pt x="4007904" y="824230"/>
                </a:lnTo>
                <a:lnTo>
                  <a:pt x="4008907" y="815339"/>
                </a:lnTo>
                <a:lnTo>
                  <a:pt x="4009504" y="807720"/>
                </a:lnTo>
                <a:lnTo>
                  <a:pt x="4009594" y="159454"/>
                </a:lnTo>
                <a:lnTo>
                  <a:pt x="4009491" y="154939"/>
                </a:lnTo>
                <a:lnTo>
                  <a:pt x="4008881" y="147319"/>
                </a:lnTo>
                <a:lnTo>
                  <a:pt x="4007904" y="139700"/>
                </a:lnTo>
                <a:lnTo>
                  <a:pt x="4006532" y="132080"/>
                </a:lnTo>
                <a:lnTo>
                  <a:pt x="4004805" y="124460"/>
                </a:lnTo>
                <a:lnTo>
                  <a:pt x="4002722" y="116839"/>
                </a:lnTo>
                <a:lnTo>
                  <a:pt x="4012590" y="116839"/>
                </a:lnTo>
                <a:lnTo>
                  <a:pt x="4014063" y="121919"/>
                </a:lnTo>
                <a:lnTo>
                  <a:pt x="4019219" y="800100"/>
                </a:lnTo>
                <a:lnTo>
                  <a:pt x="4019003" y="808989"/>
                </a:lnTo>
                <a:lnTo>
                  <a:pt x="4018381" y="816610"/>
                </a:lnTo>
                <a:lnTo>
                  <a:pt x="4017478" y="824230"/>
                </a:lnTo>
                <a:close/>
              </a:path>
              <a:path w="4019550" h="963929">
                <a:moveTo>
                  <a:pt x="1732584" y="163830"/>
                </a:moveTo>
                <a:lnTo>
                  <a:pt x="1732691" y="159454"/>
                </a:lnTo>
                <a:lnTo>
                  <a:pt x="1736471" y="158750"/>
                </a:lnTo>
                <a:lnTo>
                  <a:pt x="1732584" y="163830"/>
                </a:lnTo>
                <a:close/>
              </a:path>
              <a:path w="4019550" h="963929">
                <a:moveTo>
                  <a:pt x="1742109" y="163830"/>
                </a:moveTo>
                <a:lnTo>
                  <a:pt x="1732584" y="163830"/>
                </a:lnTo>
                <a:lnTo>
                  <a:pt x="1736471" y="158750"/>
                </a:lnTo>
                <a:lnTo>
                  <a:pt x="1742225" y="158750"/>
                </a:lnTo>
                <a:lnTo>
                  <a:pt x="1742109" y="163830"/>
                </a:lnTo>
                <a:close/>
              </a:path>
              <a:path w="4019550" h="963929">
                <a:moveTo>
                  <a:pt x="41816" y="474801"/>
                </a:moveTo>
                <a:lnTo>
                  <a:pt x="1732691" y="159454"/>
                </a:lnTo>
                <a:lnTo>
                  <a:pt x="1732584" y="163830"/>
                </a:lnTo>
                <a:lnTo>
                  <a:pt x="1742109" y="163830"/>
                </a:lnTo>
                <a:lnTo>
                  <a:pt x="1742109" y="167639"/>
                </a:lnTo>
                <a:lnTo>
                  <a:pt x="102731" y="472032"/>
                </a:lnTo>
                <a:lnTo>
                  <a:pt x="41816" y="474801"/>
                </a:lnTo>
                <a:close/>
              </a:path>
              <a:path w="4019550" h="963929">
                <a:moveTo>
                  <a:pt x="55640" y="483869"/>
                </a:moveTo>
                <a:lnTo>
                  <a:pt x="38976" y="483869"/>
                </a:lnTo>
                <a:lnTo>
                  <a:pt x="102731" y="472032"/>
                </a:lnTo>
                <a:lnTo>
                  <a:pt x="1742109" y="397510"/>
                </a:lnTo>
                <a:lnTo>
                  <a:pt x="1742109" y="402589"/>
                </a:lnTo>
                <a:lnTo>
                  <a:pt x="1732584" y="402589"/>
                </a:lnTo>
                <a:lnTo>
                  <a:pt x="1732584" y="406629"/>
                </a:lnTo>
                <a:lnTo>
                  <a:pt x="55640" y="483869"/>
                </a:lnTo>
                <a:close/>
              </a:path>
              <a:path w="4019550" h="963929">
                <a:moveTo>
                  <a:pt x="1732584" y="406629"/>
                </a:moveTo>
                <a:lnTo>
                  <a:pt x="1732584" y="402589"/>
                </a:lnTo>
                <a:lnTo>
                  <a:pt x="1737563" y="406400"/>
                </a:lnTo>
                <a:lnTo>
                  <a:pt x="1732584" y="406629"/>
                </a:lnTo>
                <a:close/>
              </a:path>
              <a:path w="4019550" h="963929">
                <a:moveTo>
                  <a:pt x="3880243" y="962660"/>
                </a:moveTo>
                <a:lnTo>
                  <a:pt x="1871560" y="962660"/>
                </a:lnTo>
                <a:lnTo>
                  <a:pt x="1863483" y="960119"/>
                </a:lnTo>
                <a:lnTo>
                  <a:pt x="1855546" y="958850"/>
                </a:lnTo>
                <a:lnTo>
                  <a:pt x="1818373" y="943610"/>
                </a:lnTo>
                <a:lnTo>
                  <a:pt x="1798434" y="930910"/>
                </a:lnTo>
                <a:lnTo>
                  <a:pt x="1792236" y="927100"/>
                </a:lnTo>
                <a:lnTo>
                  <a:pt x="1786293" y="920750"/>
                </a:lnTo>
                <a:lnTo>
                  <a:pt x="1780603" y="915669"/>
                </a:lnTo>
                <a:lnTo>
                  <a:pt x="1775167" y="910589"/>
                </a:lnTo>
                <a:lnTo>
                  <a:pt x="1752371" y="877569"/>
                </a:lnTo>
                <a:lnTo>
                  <a:pt x="1748751" y="871219"/>
                </a:lnTo>
                <a:lnTo>
                  <a:pt x="1735912" y="833119"/>
                </a:lnTo>
                <a:lnTo>
                  <a:pt x="1732584" y="800100"/>
                </a:lnTo>
                <a:lnTo>
                  <a:pt x="1732584" y="406629"/>
                </a:lnTo>
                <a:lnTo>
                  <a:pt x="1737563" y="406400"/>
                </a:lnTo>
                <a:lnTo>
                  <a:pt x="1732584" y="402589"/>
                </a:lnTo>
                <a:lnTo>
                  <a:pt x="1742109" y="402589"/>
                </a:lnTo>
                <a:lnTo>
                  <a:pt x="1742109" y="800100"/>
                </a:lnTo>
                <a:lnTo>
                  <a:pt x="1742312" y="807720"/>
                </a:lnTo>
                <a:lnTo>
                  <a:pt x="1742922" y="815339"/>
                </a:lnTo>
                <a:lnTo>
                  <a:pt x="1743900" y="824230"/>
                </a:lnTo>
                <a:lnTo>
                  <a:pt x="1744074" y="824230"/>
                </a:lnTo>
                <a:lnTo>
                  <a:pt x="1745272" y="831850"/>
                </a:lnTo>
                <a:lnTo>
                  <a:pt x="1745517" y="831850"/>
                </a:lnTo>
                <a:lnTo>
                  <a:pt x="1746999" y="838200"/>
                </a:lnTo>
                <a:lnTo>
                  <a:pt x="1749082" y="845819"/>
                </a:lnTo>
                <a:lnTo>
                  <a:pt x="1751520" y="853439"/>
                </a:lnTo>
                <a:lnTo>
                  <a:pt x="1754289" y="859789"/>
                </a:lnTo>
                <a:lnTo>
                  <a:pt x="1757387" y="867410"/>
                </a:lnTo>
                <a:lnTo>
                  <a:pt x="1760791" y="873760"/>
                </a:lnTo>
                <a:lnTo>
                  <a:pt x="1764525" y="880110"/>
                </a:lnTo>
                <a:lnTo>
                  <a:pt x="1768538" y="886460"/>
                </a:lnTo>
                <a:lnTo>
                  <a:pt x="1772843" y="892810"/>
                </a:lnTo>
                <a:lnTo>
                  <a:pt x="1777441" y="897889"/>
                </a:lnTo>
                <a:lnTo>
                  <a:pt x="1777288" y="897889"/>
                </a:lnTo>
                <a:lnTo>
                  <a:pt x="1782292" y="904239"/>
                </a:lnTo>
                <a:lnTo>
                  <a:pt x="1782140" y="904239"/>
                </a:lnTo>
                <a:lnTo>
                  <a:pt x="1787410" y="909319"/>
                </a:lnTo>
                <a:lnTo>
                  <a:pt x="1787258" y="909319"/>
                </a:lnTo>
                <a:lnTo>
                  <a:pt x="1792782" y="914400"/>
                </a:lnTo>
                <a:lnTo>
                  <a:pt x="1792617" y="914400"/>
                </a:lnTo>
                <a:lnTo>
                  <a:pt x="1798383" y="919480"/>
                </a:lnTo>
                <a:lnTo>
                  <a:pt x="1798205" y="919480"/>
                </a:lnTo>
                <a:lnTo>
                  <a:pt x="1804225" y="923289"/>
                </a:lnTo>
                <a:lnTo>
                  <a:pt x="1804047" y="923289"/>
                </a:lnTo>
                <a:lnTo>
                  <a:pt x="1810283" y="928369"/>
                </a:lnTo>
                <a:lnTo>
                  <a:pt x="1810092" y="928369"/>
                </a:lnTo>
                <a:lnTo>
                  <a:pt x="1816557" y="932180"/>
                </a:lnTo>
                <a:lnTo>
                  <a:pt x="1816353" y="932180"/>
                </a:lnTo>
                <a:lnTo>
                  <a:pt x="1823021" y="935989"/>
                </a:lnTo>
                <a:lnTo>
                  <a:pt x="1822818" y="935989"/>
                </a:lnTo>
                <a:lnTo>
                  <a:pt x="1829676" y="939800"/>
                </a:lnTo>
                <a:lnTo>
                  <a:pt x="1831822" y="939800"/>
                </a:lnTo>
                <a:lnTo>
                  <a:pt x="1836521" y="942339"/>
                </a:lnTo>
                <a:lnTo>
                  <a:pt x="1836305" y="942339"/>
                </a:lnTo>
                <a:lnTo>
                  <a:pt x="1843531" y="944880"/>
                </a:lnTo>
                <a:lnTo>
                  <a:pt x="1843316" y="944880"/>
                </a:lnTo>
                <a:lnTo>
                  <a:pt x="1850707" y="947419"/>
                </a:lnTo>
                <a:lnTo>
                  <a:pt x="1850478" y="947419"/>
                </a:lnTo>
                <a:lnTo>
                  <a:pt x="1858035" y="949960"/>
                </a:lnTo>
                <a:lnTo>
                  <a:pt x="1857806" y="949960"/>
                </a:lnTo>
                <a:lnTo>
                  <a:pt x="1865502" y="951230"/>
                </a:lnTo>
                <a:lnTo>
                  <a:pt x="1865274" y="951230"/>
                </a:lnTo>
                <a:lnTo>
                  <a:pt x="1873110" y="952500"/>
                </a:lnTo>
                <a:lnTo>
                  <a:pt x="1872869" y="952500"/>
                </a:lnTo>
                <a:lnTo>
                  <a:pt x="1880844" y="953769"/>
                </a:lnTo>
                <a:lnTo>
                  <a:pt x="3911650" y="953769"/>
                </a:lnTo>
                <a:lnTo>
                  <a:pt x="3896258" y="958850"/>
                </a:lnTo>
                <a:lnTo>
                  <a:pt x="3888320" y="960119"/>
                </a:lnTo>
                <a:lnTo>
                  <a:pt x="3880243" y="962660"/>
                </a:lnTo>
                <a:close/>
              </a:path>
              <a:path w="4019550" h="963929">
                <a:moveTo>
                  <a:pt x="38976" y="483869"/>
                </a:moveTo>
                <a:lnTo>
                  <a:pt x="37950" y="475522"/>
                </a:lnTo>
                <a:lnTo>
                  <a:pt x="41816" y="474801"/>
                </a:lnTo>
                <a:lnTo>
                  <a:pt x="102731" y="472032"/>
                </a:lnTo>
                <a:lnTo>
                  <a:pt x="38976" y="483869"/>
                </a:lnTo>
                <a:close/>
              </a:path>
              <a:path w="4019550" h="963929">
                <a:moveTo>
                  <a:pt x="37950" y="475522"/>
                </a:moveTo>
                <a:lnTo>
                  <a:pt x="37884" y="474980"/>
                </a:lnTo>
                <a:lnTo>
                  <a:pt x="41816" y="474801"/>
                </a:lnTo>
                <a:lnTo>
                  <a:pt x="37950" y="475522"/>
                </a:lnTo>
                <a:close/>
              </a:path>
              <a:path w="4019550" h="963929">
                <a:moveTo>
                  <a:pt x="495" y="486410"/>
                </a:moveTo>
                <a:lnTo>
                  <a:pt x="0" y="482600"/>
                </a:lnTo>
                <a:lnTo>
                  <a:pt x="37950" y="475522"/>
                </a:lnTo>
                <a:lnTo>
                  <a:pt x="38976" y="483869"/>
                </a:lnTo>
                <a:lnTo>
                  <a:pt x="55640" y="483869"/>
                </a:lnTo>
                <a:lnTo>
                  <a:pt x="495" y="486410"/>
                </a:lnTo>
                <a:close/>
              </a:path>
              <a:path w="4019550" h="963929">
                <a:moveTo>
                  <a:pt x="1744074" y="824230"/>
                </a:moveTo>
                <a:lnTo>
                  <a:pt x="1743900" y="824230"/>
                </a:lnTo>
                <a:lnTo>
                  <a:pt x="1743875" y="822960"/>
                </a:lnTo>
                <a:lnTo>
                  <a:pt x="1744074" y="824230"/>
                </a:lnTo>
                <a:close/>
              </a:path>
              <a:path w="4019550" h="963929">
                <a:moveTo>
                  <a:pt x="4016131" y="831850"/>
                </a:moveTo>
                <a:lnTo>
                  <a:pt x="4006532" y="831850"/>
                </a:lnTo>
                <a:lnTo>
                  <a:pt x="4007929" y="822960"/>
                </a:lnTo>
                <a:lnTo>
                  <a:pt x="4007904" y="824230"/>
                </a:lnTo>
                <a:lnTo>
                  <a:pt x="4017478" y="824230"/>
                </a:lnTo>
                <a:lnTo>
                  <a:pt x="4017327" y="825500"/>
                </a:lnTo>
                <a:lnTo>
                  <a:pt x="4016131" y="831850"/>
                </a:lnTo>
                <a:close/>
              </a:path>
              <a:path w="4019550" h="963929">
                <a:moveTo>
                  <a:pt x="1745517" y="831850"/>
                </a:moveTo>
                <a:lnTo>
                  <a:pt x="1745272" y="831850"/>
                </a:lnTo>
                <a:lnTo>
                  <a:pt x="1745221" y="830580"/>
                </a:lnTo>
                <a:lnTo>
                  <a:pt x="1745517" y="831850"/>
                </a:lnTo>
                <a:close/>
              </a:path>
              <a:path w="4019550" h="963929">
                <a:moveTo>
                  <a:pt x="3940302" y="939800"/>
                </a:moveTo>
                <a:lnTo>
                  <a:pt x="3922128" y="939800"/>
                </a:lnTo>
                <a:lnTo>
                  <a:pt x="3928986" y="935989"/>
                </a:lnTo>
                <a:lnTo>
                  <a:pt x="3928783" y="935989"/>
                </a:lnTo>
                <a:lnTo>
                  <a:pt x="3935450" y="932180"/>
                </a:lnTo>
                <a:lnTo>
                  <a:pt x="3935247" y="932180"/>
                </a:lnTo>
                <a:lnTo>
                  <a:pt x="3941711" y="928369"/>
                </a:lnTo>
                <a:lnTo>
                  <a:pt x="3941521" y="928369"/>
                </a:lnTo>
                <a:lnTo>
                  <a:pt x="3947756" y="923289"/>
                </a:lnTo>
                <a:lnTo>
                  <a:pt x="3947579" y="923289"/>
                </a:lnTo>
                <a:lnTo>
                  <a:pt x="3953598" y="919480"/>
                </a:lnTo>
                <a:lnTo>
                  <a:pt x="3953421" y="919480"/>
                </a:lnTo>
                <a:lnTo>
                  <a:pt x="3959186" y="914400"/>
                </a:lnTo>
                <a:lnTo>
                  <a:pt x="3959021" y="914400"/>
                </a:lnTo>
                <a:lnTo>
                  <a:pt x="3964546" y="909319"/>
                </a:lnTo>
                <a:lnTo>
                  <a:pt x="3964393" y="909319"/>
                </a:lnTo>
                <a:lnTo>
                  <a:pt x="3969664" y="904239"/>
                </a:lnTo>
                <a:lnTo>
                  <a:pt x="3969511" y="904239"/>
                </a:lnTo>
                <a:lnTo>
                  <a:pt x="3974515" y="897889"/>
                </a:lnTo>
                <a:lnTo>
                  <a:pt x="3974363" y="897889"/>
                </a:lnTo>
                <a:lnTo>
                  <a:pt x="3979087" y="892810"/>
                </a:lnTo>
                <a:lnTo>
                  <a:pt x="3983393" y="886460"/>
                </a:lnTo>
                <a:lnTo>
                  <a:pt x="3987406" y="880110"/>
                </a:lnTo>
                <a:lnTo>
                  <a:pt x="3991114" y="873760"/>
                </a:lnTo>
                <a:lnTo>
                  <a:pt x="3994518" y="867410"/>
                </a:lnTo>
                <a:lnTo>
                  <a:pt x="3997604" y="859789"/>
                </a:lnTo>
                <a:lnTo>
                  <a:pt x="4000373" y="853439"/>
                </a:lnTo>
                <a:lnTo>
                  <a:pt x="4002785" y="845819"/>
                </a:lnTo>
                <a:lnTo>
                  <a:pt x="4004868" y="838200"/>
                </a:lnTo>
                <a:lnTo>
                  <a:pt x="4006583" y="830580"/>
                </a:lnTo>
                <a:lnTo>
                  <a:pt x="4006532" y="831850"/>
                </a:lnTo>
                <a:lnTo>
                  <a:pt x="4016131" y="831850"/>
                </a:lnTo>
                <a:lnTo>
                  <a:pt x="4003052" y="871219"/>
                </a:lnTo>
                <a:lnTo>
                  <a:pt x="3999433" y="877569"/>
                </a:lnTo>
                <a:lnTo>
                  <a:pt x="3995483" y="885189"/>
                </a:lnTo>
                <a:lnTo>
                  <a:pt x="3971201" y="915669"/>
                </a:lnTo>
                <a:lnTo>
                  <a:pt x="3965511" y="920750"/>
                </a:lnTo>
                <a:lnTo>
                  <a:pt x="3959567" y="927100"/>
                </a:lnTo>
                <a:lnTo>
                  <a:pt x="3953370" y="930910"/>
                </a:lnTo>
                <a:lnTo>
                  <a:pt x="3946944" y="935989"/>
                </a:lnTo>
                <a:lnTo>
                  <a:pt x="3940302" y="939800"/>
                </a:lnTo>
                <a:close/>
              </a:path>
              <a:path w="4019550" h="963929">
                <a:moveTo>
                  <a:pt x="1831822" y="939800"/>
                </a:moveTo>
                <a:lnTo>
                  <a:pt x="1829676" y="939800"/>
                </a:lnTo>
                <a:lnTo>
                  <a:pt x="1829473" y="938530"/>
                </a:lnTo>
                <a:lnTo>
                  <a:pt x="1831822" y="939800"/>
                </a:lnTo>
                <a:close/>
              </a:path>
              <a:path w="4019550" h="963929">
                <a:moveTo>
                  <a:pt x="3911650" y="953769"/>
                </a:moveTo>
                <a:lnTo>
                  <a:pt x="3870959" y="953769"/>
                </a:lnTo>
                <a:lnTo>
                  <a:pt x="3878935" y="952500"/>
                </a:lnTo>
                <a:lnTo>
                  <a:pt x="3878694" y="952500"/>
                </a:lnTo>
                <a:lnTo>
                  <a:pt x="3886530" y="951230"/>
                </a:lnTo>
                <a:lnTo>
                  <a:pt x="3886301" y="951230"/>
                </a:lnTo>
                <a:lnTo>
                  <a:pt x="3893997" y="949960"/>
                </a:lnTo>
                <a:lnTo>
                  <a:pt x="3893769" y="949960"/>
                </a:lnTo>
                <a:lnTo>
                  <a:pt x="3901325" y="947419"/>
                </a:lnTo>
                <a:lnTo>
                  <a:pt x="3901097" y="947419"/>
                </a:lnTo>
                <a:lnTo>
                  <a:pt x="3908488" y="944880"/>
                </a:lnTo>
                <a:lnTo>
                  <a:pt x="3908272" y="944880"/>
                </a:lnTo>
                <a:lnTo>
                  <a:pt x="3915498" y="942339"/>
                </a:lnTo>
                <a:lnTo>
                  <a:pt x="3915282" y="942339"/>
                </a:lnTo>
                <a:lnTo>
                  <a:pt x="3922331" y="938530"/>
                </a:lnTo>
                <a:lnTo>
                  <a:pt x="3922128" y="939800"/>
                </a:lnTo>
                <a:lnTo>
                  <a:pt x="3940302" y="939800"/>
                </a:lnTo>
                <a:lnTo>
                  <a:pt x="3933431" y="943610"/>
                </a:lnTo>
                <a:lnTo>
                  <a:pt x="3926357" y="947419"/>
                </a:lnTo>
                <a:lnTo>
                  <a:pt x="3919105" y="951230"/>
                </a:lnTo>
                <a:lnTo>
                  <a:pt x="3911650" y="953769"/>
                </a:lnTo>
                <a:close/>
              </a:path>
              <a:path w="4019550" h="963929">
                <a:moveTo>
                  <a:pt x="3863721" y="963930"/>
                </a:moveTo>
                <a:lnTo>
                  <a:pt x="1888083" y="963930"/>
                </a:lnTo>
                <a:lnTo>
                  <a:pt x="1879765" y="962660"/>
                </a:lnTo>
                <a:lnTo>
                  <a:pt x="3872039" y="962660"/>
                </a:lnTo>
                <a:lnTo>
                  <a:pt x="3863721" y="963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8405761" y="2730766"/>
            <a:ext cx="1757680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黑体"/>
                <a:cs typeface="黑体"/>
              </a:rPr>
              <a:t>为中心天</a:t>
            </a:r>
            <a:r>
              <a:rPr dirty="0" sz="2400" spc="-10" b="1">
                <a:latin typeface="黑体"/>
                <a:cs typeface="黑体"/>
              </a:rPr>
              <a:t>体 </a:t>
            </a:r>
            <a:r>
              <a:rPr dirty="0" sz="2400" b="1">
                <a:latin typeface="黑体"/>
                <a:cs typeface="黑体"/>
              </a:rPr>
              <a:t>的半</a:t>
            </a:r>
            <a:r>
              <a:rPr dirty="0" sz="2400" spc="-10" b="1">
                <a:latin typeface="黑体"/>
                <a:cs typeface="黑体"/>
              </a:rPr>
              <a:t>径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381775" y="1321752"/>
            <a:ext cx="4329430" cy="1270000"/>
          </a:xfrm>
          <a:custGeom>
            <a:avLst/>
            <a:gdLst/>
            <a:ahLst/>
            <a:cxnLst/>
            <a:rect l="l" t="t" r="r" b="b"/>
            <a:pathLst>
              <a:path w="4329430" h="1270000">
                <a:moveTo>
                  <a:pt x="2047671" y="12700"/>
                </a:moveTo>
                <a:lnTo>
                  <a:pt x="2010143" y="12700"/>
                </a:lnTo>
                <a:lnTo>
                  <a:pt x="2018791" y="0"/>
                </a:lnTo>
                <a:lnTo>
                  <a:pt x="2056815" y="0"/>
                </a:lnTo>
                <a:lnTo>
                  <a:pt x="2047671" y="12700"/>
                </a:lnTo>
                <a:close/>
              </a:path>
              <a:path w="4329430" h="1270000">
                <a:moveTo>
                  <a:pt x="4212805" y="12700"/>
                </a:moveTo>
                <a:lnTo>
                  <a:pt x="4175277" y="12700"/>
                </a:lnTo>
                <a:lnTo>
                  <a:pt x="4166133" y="0"/>
                </a:lnTo>
                <a:lnTo>
                  <a:pt x="4204157" y="0"/>
                </a:lnTo>
                <a:lnTo>
                  <a:pt x="4212805" y="12700"/>
                </a:lnTo>
                <a:close/>
              </a:path>
              <a:path w="4329430" h="1270000">
                <a:moveTo>
                  <a:pt x="2005736" y="25400"/>
                </a:moveTo>
                <a:lnTo>
                  <a:pt x="1985517" y="25400"/>
                </a:lnTo>
                <a:lnTo>
                  <a:pt x="1993493" y="12700"/>
                </a:lnTo>
                <a:lnTo>
                  <a:pt x="2013953" y="12700"/>
                </a:lnTo>
                <a:lnTo>
                  <a:pt x="2005736" y="25400"/>
                </a:lnTo>
                <a:close/>
              </a:path>
              <a:path w="4329430" h="1270000">
                <a:moveTo>
                  <a:pt x="4237431" y="25400"/>
                </a:moveTo>
                <a:lnTo>
                  <a:pt x="4217212" y="25400"/>
                </a:lnTo>
                <a:lnTo>
                  <a:pt x="4208995" y="12700"/>
                </a:lnTo>
                <a:lnTo>
                  <a:pt x="4229455" y="12700"/>
                </a:lnTo>
                <a:lnTo>
                  <a:pt x="4237431" y="25400"/>
                </a:lnTo>
                <a:close/>
              </a:path>
              <a:path w="4329430" h="1270000">
                <a:moveTo>
                  <a:pt x="1983028" y="38100"/>
                </a:moveTo>
                <a:lnTo>
                  <a:pt x="1963140" y="38100"/>
                </a:lnTo>
                <a:lnTo>
                  <a:pt x="1970328" y="25400"/>
                </a:lnTo>
                <a:lnTo>
                  <a:pt x="1990572" y="25400"/>
                </a:lnTo>
                <a:lnTo>
                  <a:pt x="1983028" y="38100"/>
                </a:lnTo>
                <a:close/>
              </a:path>
              <a:path w="4329430" h="1270000">
                <a:moveTo>
                  <a:pt x="4259808" y="38100"/>
                </a:moveTo>
                <a:lnTo>
                  <a:pt x="4239920" y="38100"/>
                </a:lnTo>
                <a:lnTo>
                  <a:pt x="4232376" y="25400"/>
                </a:lnTo>
                <a:lnTo>
                  <a:pt x="4252620" y="25400"/>
                </a:lnTo>
                <a:lnTo>
                  <a:pt x="4259808" y="38100"/>
                </a:lnTo>
                <a:close/>
              </a:path>
              <a:path w="4329430" h="1270000">
                <a:moveTo>
                  <a:pt x="1962556" y="50800"/>
                </a:moveTo>
                <a:lnTo>
                  <a:pt x="1949627" y="50800"/>
                </a:lnTo>
                <a:lnTo>
                  <a:pt x="1956231" y="38100"/>
                </a:lnTo>
                <a:lnTo>
                  <a:pt x="1969287" y="38100"/>
                </a:lnTo>
                <a:lnTo>
                  <a:pt x="1962556" y="50800"/>
                </a:lnTo>
                <a:close/>
              </a:path>
              <a:path w="4329430" h="1270000">
                <a:moveTo>
                  <a:pt x="1969122" y="50800"/>
                </a:moveTo>
                <a:lnTo>
                  <a:pt x="1969287" y="38100"/>
                </a:lnTo>
                <a:lnTo>
                  <a:pt x="1976132" y="38100"/>
                </a:lnTo>
                <a:lnTo>
                  <a:pt x="1969122" y="50800"/>
                </a:lnTo>
                <a:close/>
              </a:path>
              <a:path w="4329430" h="1270000">
                <a:moveTo>
                  <a:pt x="4253826" y="50800"/>
                </a:moveTo>
                <a:lnTo>
                  <a:pt x="4246816" y="38100"/>
                </a:lnTo>
                <a:lnTo>
                  <a:pt x="4253661" y="38100"/>
                </a:lnTo>
                <a:lnTo>
                  <a:pt x="4253826" y="50800"/>
                </a:lnTo>
                <a:close/>
              </a:path>
              <a:path w="4329430" h="1270000">
                <a:moveTo>
                  <a:pt x="4273321" y="50800"/>
                </a:moveTo>
                <a:lnTo>
                  <a:pt x="4260392" y="50800"/>
                </a:lnTo>
                <a:lnTo>
                  <a:pt x="4253661" y="38100"/>
                </a:lnTo>
                <a:lnTo>
                  <a:pt x="4266717" y="38100"/>
                </a:lnTo>
                <a:lnTo>
                  <a:pt x="4273321" y="50800"/>
                </a:lnTo>
                <a:close/>
              </a:path>
              <a:path w="4329430" h="1270000">
                <a:moveTo>
                  <a:pt x="1939251" y="76200"/>
                </a:moveTo>
                <a:lnTo>
                  <a:pt x="1931682" y="76200"/>
                </a:lnTo>
                <a:lnTo>
                  <a:pt x="1937334" y="63500"/>
                </a:lnTo>
                <a:lnTo>
                  <a:pt x="1943315" y="50800"/>
                </a:lnTo>
                <a:lnTo>
                  <a:pt x="1956435" y="50800"/>
                </a:lnTo>
                <a:lnTo>
                  <a:pt x="1950288" y="63500"/>
                </a:lnTo>
                <a:lnTo>
                  <a:pt x="1944750" y="63500"/>
                </a:lnTo>
                <a:lnTo>
                  <a:pt x="1939251" y="76200"/>
                </a:lnTo>
                <a:close/>
              </a:path>
              <a:path w="4329430" h="1270000">
                <a:moveTo>
                  <a:pt x="4291266" y="76200"/>
                </a:moveTo>
                <a:lnTo>
                  <a:pt x="4283697" y="76200"/>
                </a:lnTo>
                <a:lnTo>
                  <a:pt x="4278198" y="63500"/>
                </a:lnTo>
                <a:lnTo>
                  <a:pt x="4272661" y="63500"/>
                </a:lnTo>
                <a:lnTo>
                  <a:pt x="4266514" y="50800"/>
                </a:lnTo>
                <a:lnTo>
                  <a:pt x="4279633" y="50800"/>
                </a:lnTo>
                <a:lnTo>
                  <a:pt x="4285615" y="63500"/>
                </a:lnTo>
                <a:lnTo>
                  <a:pt x="4291266" y="76200"/>
                </a:lnTo>
                <a:close/>
              </a:path>
              <a:path w="4329430" h="1270000">
                <a:moveTo>
                  <a:pt x="1934210" y="88900"/>
                </a:moveTo>
                <a:lnTo>
                  <a:pt x="1921421" y="88900"/>
                </a:lnTo>
                <a:lnTo>
                  <a:pt x="1926374" y="76200"/>
                </a:lnTo>
                <a:lnTo>
                  <a:pt x="1939378" y="76200"/>
                </a:lnTo>
                <a:lnTo>
                  <a:pt x="1934210" y="88900"/>
                </a:lnTo>
                <a:close/>
              </a:path>
              <a:path w="4329430" h="1270000">
                <a:moveTo>
                  <a:pt x="4301528" y="88900"/>
                </a:moveTo>
                <a:lnTo>
                  <a:pt x="4288739" y="88900"/>
                </a:lnTo>
                <a:lnTo>
                  <a:pt x="4283570" y="76200"/>
                </a:lnTo>
                <a:lnTo>
                  <a:pt x="4296575" y="76200"/>
                </a:lnTo>
                <a:lnTo>
                  <a:pt x="4301528" y="88900"/>
                </a:lnTo>
                <a:close/>
              </a:path>
              <a:path w="4329430" h="1270000">
                <a:moveTo>
                  <a:pt x="1917547" y="114300"/>
                </a:moveTo>
                <a:lnTo>
                  <a:pt x="1908822" y="114300"/>
                </a:lnTo>
                <a:lnTo>
                  <a:pt x="1912632" y="101600"/>
                </a:lnTo>
                <a:lnTo>
                  <a:pt x="1916836" y="88900"/>
                </a:lnTo>
                <a:lnTo>
                  <a:pt x="1929625" y="88900"/>
                </a:lnTo>
                <a:lnTo>
                  <a:pt x="1925154" y="101600"/>
                </a:lnTo>
                <a:lnTo>
                  <a:pt x="1921268" y="101600"/>
                </a:lnTo>
                <a:lnTo>
                  <a:pt x="1917547" y="114300"/>
                </a:lnTo>
                <a:close/>
              </a:path>
              <a:path w="4329430" h="1270000">
                <a:moveTo>
                  <a:pt x="4314126" y="114300"/>
                </a:moveTo>
                <a:lnTo>
                  <a:pt x="4305401" y="114300"/>
                </a:lnTo>
                <a:lnTo>
                  <a:pt x="4301680" y="101600"/>
                </a:lnTo>
                <a:lnTo>
                  <a:pt x="4297794" y="101600"/>
                </a:lnTo>
                <a:lnTo>
                  <a:pt x="4293323" y="88900"/>
                </a:lnTo>
                <a:lnTo>
                  <a:pt x="4306112" y="88900"/>
                </a:lnTo>
                <a:lnTo>
                  <a:pt x="4310316" y="101600"/>
                </a:lnTo>
                <a:lnTo>
                  <a:pt x="4314126" y="114300"/>
                </a:lnTo>
                <a:close/>
              </a:path>
              <a:path w="4329430" h="1270000">
                <a:moveTo>
                  <a:pt x="1909051" y="139700"/>
                </a:moveTo>
                <a:lnTo>
                  <a:pt x="1899856" y="139700"/>
                </a:lnTo>
                <a:lnTo>
                  <a:pt x="1902421" y="127000"/>
                </a:lnTo>
                <a:lnTo>
                  <a:pt x="1905419" y="114300"/>
                </a:lnTo>
                <a:lnTo>
                  <a:pt x="1917636" y="114300"/>
                </a:lnTo>
                <a:lnTo>
                  <a:pt x="1914321" y="127000"/>
                </a:lnTo>
                <a:lnTo>
                  <a:pt x="1911553" y="127000"/>
                </a:lnTo>
                <a:lnTo>
                  <a:pt x="1909051" y="139700"/>
                </a:lnTo>
                <a:close/>
              </a:path>
              <a:path w="4329430" h="1270000">
                <a:moveTo>
                  <a:pt x="4323092" y="139700"/>
                </a:moveTo>
                <a:lnTo>
                  <a:pt x="4313897" y="139700"/>
                </a:lnTo>
                <a:lnTo>
                  <a:pt x="4311395" y="127000"/>
                </a:lnTo>
                <a:lnTo>
                  <a:pt x="4308627" y="127000"/>
                </a:lnTo>
                <a:lnTo>
                  <a:pt x="4305312" y="114300"/>
                </a:lnTo>
                <a:lnTo>
                  <a:pt x="4317530" y="114300"/>
                </a:lnTo>
                <a:lnTo>
                  <a:pt x="4320527" y="127000"/>
                </a:lnTo>
                <a:lnTo>
                  <a:pt x="4323092" y="139700"/>
                </a:lnTo>
                <a:close/>
              </a:path>
              <a:path w="4329430" h="1270000">
                <a:moveTo>
                  <a:pt x="1903615" y="177800"/>
                </a:moveTo>
                <a:lnTo>
                  <a:pt x="1894103" y="177800"/>
                </a:lnTo>
                <a:lnTo>
                  <a:pt x="1894839" y="165100"/>
                </a:lnTo>
                <a:lnTo>
                  <a:pt x="1896059" y="152400"/>
                </a:lnTo>
                <a:lnTo>
                  <a:pt x="1897722" y="139700"/>
                </a:lnTo>
                <a:lnTo>
                  <a:pt x="1909114" y="139700"/>
                </a:lnTo>
                <a:lnTo>
                  <a:pt x="1907032" y="152400"/>
                </a:lnTo>
                <a:lnTo>
                  <a:pt x="1905482" y="152400"/>
                </a:lnTo>
                <a:lnTo>
                  <a:pt x="1904301" y="165100"/>
                </a:lnTo>
                <a:lnTo>
                  <a:pt x="1903615" y="177800"/>
                </a:lnTo>
                <a:close/>
              </a:path>
              <a:path w="4329430" h="1270000">
                <a:moveTo>
                  <a:pt x="4328845" y="177800"/>
                </a:moveTo>
                <a:lnTo>
                  <a:pt x="4319333" y="177800"/>
                </a:lnTo>
                <a:lnTo>
                  <a:pt x="4318622" y="165100"/>
                </a:lnTo>
                <a:lnTo>
                  <a:pt x="4317466" y="152400"/>
                </a:lnTo>
                <a:lnTo>
                  <a:pt x="4315917" y="152400"/>
                </a:lnTo>
                <a:lnTo>
                  <a:pt x="4313834" y="139700"/>
                </a:lnTo>
                <a:lnTo>
                  <a:pt x="4325226" y="139700"/>
                </a:lnTo>
                <a:lnTo>
                  <a:pt x="4326890" y="152400"/>
                </a:lnTo>
                <a:lnTo>
                  <a:pt x="4328109" y="165100"/>
                </a:lnTo>
                <a:lnTo>
                  <a:pt x="4328845" y="177800"/>
                </a:lnTo>
                <a:close/>
              </a:path>
              <a:path w="4329430" h="1270000">
                <a:moveTo>
                  <a:pt x="41163" y="1256497"/>
                </a:moveTo>
                <a:lnTo>
                  <a:pt x="1897138" y="647700"/>
                </a:lnTo>
                <a:lnTo>
                  <a:pt x="1893862" y="647700"/>
                </a:lnTo>
                <a:lnTo>
                  <a:pt x="1893862" y="177800"/>
                </a:lnTo>
                <a:lnTo>
                  <a:pt x="1903387" y="177800"/>
                </a:lnTo>
                <a:lnTo>
                  <a:pt x="1903387" y="647700"/>
                </a:lnTo>
                <a:lnTo>
                  <a:pt x="41662" y="1256409"/>
                </a:lnTo>
                <a:lnTo>
                  <a:pt x="41163" y="1256497"/>
                </a:lnTo>
                <a:close/>
              </a:path>
              <a:path w="4329430" h="1270000">
                <a:moveTo>
                  <a:pt x="1903387" y="190500"/>
                </a:moveTo>
                <a:lnTo>
                  <a:pt x="1903387" y="177800"/>
                </a:lnTo>
                <a:lnTo>
                  <a:pt x="1903628" y="177800"/>
                </a:lnTo>
                <a:lnTo>
                  <a:pt x="1903387" y="190500"/>
                </a:lnTo>
                <a:close/>
              </a:path>
              <a:path w="4329430" h="1270000">
                <a:moveTo>
                  <a:pt x="4319562" y="190500"/>
                </a:moveTo>
                <a:lnTo>
                  <a:pt x="4319320" y="177800"/>
                </a:lnTo>
                <a:lnTo>
                  <a:pt x="4319562" y="177800"/>
                </a:lnTo>
                <a:lnTo>
                  <a:pt x="4319562" y="190500"/>
                </a:lnTo>
                <a:close/>
              </a:path>
              <a:path w="4329430" h="1270000">
                <a:moveTo>
                  <a:pt x="4328845" y="939800"/>
                </a:moveTo>
                <a:lnTo>
                  <a:pt x="4319320" y="939800"/>
                </a:lnTo>
                <a:lnTo>
                  <a:pt x="4319530" y="928779"/>
                </a:lnTo>
                <a:lnTo>
                  <a:pt x="4319562" y="177800"/>
                </a:lnTo>
                <a:lnTo>
                  <a:pt x="4329087" y="177800"/>
                </a:lnTo>
                <a:lnTo>
                  <a:pt x="4329055" y="928779"/>
                </a:lnTo>
                <a:lnTo>
                  <a:pt x="4328845" y="939800"/>
                </a:lnTo>
                <a:close/>
              </a:path>
              <a:path w="4329430" h="1270000">
                <a:moveTo>
                  <a:pt x="1893881" y="928108"/>
                </a:moveTo>
                <a:lnTo>
                  <a:pt x="1893862" y="927100"/>
                </a:lnTo>
                <a:lnTo>
                  <a:pt x="1899462" y="927100"/>
                </a:lnTo>
                <a:lnTo>
                  <a:pt x="1893881" y="928108"/>
                </a:lnTo>
                <a:close/>
              </a:path>
              <a:path w="4329430" h="1270000">
                <a:moveTo>
                  <a:pt x="1903628" y="939800"/>
                </a:moveTo>
                <a:lnTo>
                  <a:pt x="1894103" y="939800"/>
                </a:lnTo>
                <a:lnTo>
                  <a:pt x="1893894" y="928779"/>
                </a:lnTo>
                <a:lnTo>
                  <a:pt x="1903387" y="927100"/>
                </a:lnTo>
                <a:lnTo>
                  <a:pt x="1903628" y="939800"/>
                </a:lnTo>
                <a:close/>
              </a:path>
              <a:path w="4329430" h="1270000">
                <a:moveTo>
                  <a:pt x="1713730" y="960647"/>
                </a:moveTo>
                <a:lnTo>
                  <a:pt x="1893881" y="928108"/>
                </a:lnTo>
                <a:lnTo>
                  <a:pt x="1893894" y="928779"/>
                </a:lnTo>
                <a:lnTo>
                  <a:pt x="1713730" y="960647"/>
                </a:lnTo>
                <a:close/>
              </a:path>
              <a:path w="4329430" h="1270000">
                <a:moveTo>
                  <a:pt x="1909114" y="977900"/>
                </a:moveTo>
                <a:lnTo>
                  <a:pt x="1899856" y="977900"/>
                </a:lnTo>
                <a:lnTo>
                  <a:pt x="1897722" y="965200"/>
                </a:lnTo>
                <a:lnTo>
                  <a:pt x="1896059" y="952500"/>
                </a:lnTo>
                <a:lnTo>
                  <a:pt x="1894839" y="939800"/>
                </a:lnTo>
                <a:lnTo>
                  <a:pt x="1904301" y="939800"/>
                </a:lnTo>
                <a:lnTo>
                  <a:pt x="1905482" y="952500"/>
                </a:lnTo>
                <a:lnTo>
                  <a:pt x="1907082" y="965200"/>
                </a:lnTo>
                <a:lnTo>
                  <a:pt x="1909114" y="977900"/>
                </a:lnTo>
                <a:close/>
              </a:path>
              <a:path w="4329430" h="1270000">
                <a:moveTo>
                  <a:pt x="4323092" y="977900"/>
                </a:moveTo>
                <a:lnTo>
                  <a:pt x="4313834" y="977900"/>
                </a:lnTo>
                <a:lnTo>
                  <a:pt x="4315917" y="965200"/>
                </a:lnTo>
                <a:lnTo>
                  <a:pt x="4317492" y="952500"/>
                </a:lnTo>
                <a:lnTo>
                  <a:pt x="4318635" y="939800"/>
                </a:lnTo>
                <a:lnTo>
                  <a:pt x="4328109" y="939800"/>
                </a:lnTo>
                <a:lnTo>
                  <a:pt x="4326890" y="952500"/>
                </a:lnTo>
                <a:lnTo>
                  <a:pt x="4325226" y="965200"/>
                </a:lnTo>
                <a:lnTo>
                  <a:pt x="4323092" y="977900"/>
                </a:lnTo>
                <a:close/>
              </a:path>
              <a:path w="4329430" h="1270000">
                <a:moveTo>
                  <a:pt x="71328" y="1257300"/>
                </a:moveTo>
                <a:lnTo>
                  <a:pt x="38938" y="1257300"/>
                </a:lnTo>
                <a:lnTo>
                  <a:pt x="41662" y="1256409"/>
                </a:lnTo>
                <a:lnTo>
                  <a:pt x="1713730" y="960647"/>
                </a:lnTo>
                <a:lnTo>
                  <a:pt x="71328" y="1257300"/>
                </a:lnTo>
                <a:close/>
              </a:path>
              <a:path w="4329430" h="1270000">
                <a:moveTo>
                  <a:pt x="1917636" y="1003300"/>
                </a:moveTo>
                <a:lnTo>
                  <a:pt x="1908822" y="1003300"/>
                </a:lnTo>
                <a:lnTo>
                  <a:pt x="1905419" y="990600"/>
                </a:lnTo>
                <a:lnTo>
                  <a:pt x="1902421" y="977900"/>
                </a:lnTo>
                <a:lnTo>
                  <a:pt x="1911476" y="977900"/>
                </a:lnTo>
                <a:lnTo>
                  <a:pt x="1914397" y="990600"/>
                </a:lnTo>
                <a:lnTo>
                  <a:pt x="1917636" y="1003300"/>
                </a:lnTo>
                <a:close/>
              </a:path>
              <a:path w="4329430" h="1270000">
                <a:moveTo>
                  <a:pt x="4314126" y="1003300"/>
                </a:moveTo>
                <a:lnTo>
                  <a:pt x="4305312" y="1003300"/>
                </a:lnTo>
                <a:lnTo>
                  <a:pt x="4308627" y="990600"/>
                </a:lnTo>
                <a:lnTo>
                  <a:pt x="4311472" y="977900"/>
                </a:lnTo>
                <a:lnTo>
                  <a:pt x="4320527" y="977900"/>
                </a:lnTo>
                <a:lnTo>
                  <a:pt x="4317530" y="990600"/>
                </a:lnTo>
                <a:lnTo>
                  <a:pt x="4314126" y="1003300"/>
                </a:lnTo>
                <a:close/>
              </a:path>
              <a:path w="4329430" h="1270000">
                <a:moveTo>
                  <a:pt x="1921268" y="1003300"/>
                </a:moveTo>
                <a:lnTo>
                  <a:pt x="1917636" y="1003300"/>
                </a:lnTo>
                <a:lnTo>
                  <a:pt x="1917547" y="990600"/>
                </a:lnTo>
                <a:lnTo>
                  <a:pt x="1921268" y="1003300"/>
                </a:lnTo>
                <a:close/>
              </a:path>
              <a:path w="4329430" h="1270000">
                <a:moveTo>
                  <a:pt x="4305312" y="1003300"/>
                </a:moveTo>
                <a:lnTo>
                  <a:pt x="4301680" y="1003300"/>
                </a:lnTo>
                <a:lnTo>
                  <a:pt x="4305401" y="990600"/>
                </a:lnTo>
                <a:lnTo>
                  <a:pt x="4305312" y="1003300"/>
                </a:lnTo>
                <a:close/>
              </a:path>
              <a:path w="4329430" h="1270000">
                <a:moveTo>
                  <a:pt x="1934337" y="1028700"/>
                </a:moveTo>
                <a:lnTo>
                  <a:pt x="1921421" y="1028700"/>
                </a:lnTo>
                <a:lnTo>
                  <a:pt x="1916836" y="1016000"/>
                </a:lnTo>
                <a:lnTo>
                  <a:pt x="1912632" y="1003300"/>
                </a:lnTo>
                <a:lnTo>
                  <a:pt x="1921167" y="1003300"/>
                </a:lnTo>
                <a:lnTo>
                  <a:pt x="1925269" y="1016000"/>
                </a:lnTo>
                <a:lnTo>
                  <a:pt x="1929511" y="1016000"/>
                </a:lnTo>
                <a:lnTo>
                  <a:pt x="1934337" y="1028700"/>
                </a:lnTo>
                <a:close/>
              </a:path>
              <a:path w="4329430" h="1270000">
                <a:moveTo>
                  <a:pt x="4301528" y="1028700"/>
                </a:moveTo>
                <a:lnTo>
                  <a:pt x="4288612" y="1028700"/>
                </a:lnTo>
                <a:lnTo>
                  <a:pt x="4293438" y="1016000"/>
                </a:lnTo>
                <a:lnTo>
                  <a:pt x="4297680" y="1016000"/>
                </a:lnTo>
                <a:lnTo>
                  <a:pt x="4301782" y="1003300"/>
                </a:lnTo>
                <a:lnTo>
                  <a:pt x="4310316" y="1003300"/>
                </a:lnTo>
                <a:lnTo>
                  <a:pt x="4306112" y="1016000"/>
                </a:lnTo>
                <a:lnTo>
                  <a:pt x="4301528" y="1028700"/>
                </a:lnTo>
                <a:close/>
              </a:path>
              <a:path w="4329430" h="1270000">
                <a:moveTo>
                  <a:pt x="1944750" y="1041400"/>
                </a:moveTo>
                <a:lnTo>
                  <a:pt x="1931682" y="1041400"/>
                </a:lnTo>
                <a:lnTo>
                  <a:pt x="1926374" y="1028700"/>
                </a:lnTo>
                <a:lnTo>
                  <a:pt x="1939251" y="1028700"/>
                </a:lnTo>
                <a:lnTo>
                  <a:pt x="1944750" y="1041400"/>
                </a:lnTo>
                <a:close/>
              </a:path>
              <a:path w="4329430" h="1270000">
                <a:moveTo>
                  <a:pt x="4291266" y="1041400"/>
                </a:moveTo>
                <a:lnTo>
                  <a:pt x="4278198" y="1041400"/>
                </a:lnTo>
                <a:lnTo>
                  <a:pt x="4283697" y="1028700"/>
                </a:lnTo>
                <a:lnTo>
                  <a:pt x="4296575" y="1028700"/>
                </a:lnTo>
                <a:lnTo>
                  <a:pt x="4291266" y="1041400"/>
                </a:lnTo>
                <a:close/>
              </a:path>
              <a:path w="4329430" h="1270000">
                <a:moveTo>
                  <a:pt x="1962721" y="1066800"/>
                </a:moveTo>
                <a:lnTo>
                  <a:pt x="1949627" y="1066800"/>
                </a:lnTo>
                <a:lnTo>
                  <a:pt x="1943315" y="1054100"/>
                </a:lnTo>
                <a:lnTo>
                  <a:pt x="1937334" y="1041400"/>
                </a:lnTo>
                <a:lnTo>
                  <a:pt x="1944611" y="1041400"/>
                </a:lnTo>
                <a:lnTo>
                  <a:pt x="1950440" y="1054100"/>
                </a:lnTo>
                <a:lnTo>
                  <a:pt x="1956282" y="1054100"/>
                </a:lnTo>
                <a:lnTo>
                  <a:pt x="1962721" y="1066800"/>
                </a:lnTo>
                <a:close/>
              </a:path>
              <a:path w="4329430" h="1270000">
                <a:moveTo>
                  <a:pt x="4273321" y="1066800"/>
                </a:moveTo>
                <a:lnTo>
                  <a:pt x="4260227" y="1066800"/>
                </a:lnTo>
                <a:lnTo>
                  <a:pt x="4266666" y="1054100"/>
                </a:lnTo>
                <a:lnTo>
                  <a:pt x="4272508" y="1054100"/>
                </a:lnTo>
                <a:lnTo>
                  <a:pt x="4278337" y="1041400"/>
                </a:lnTo>
                <a:lnTo>
                  <a:pt x="4285615" y="1041400"/>
                </a:lnTo>
                <a:lnTo>
                  <a:pt x="4279633" y="1054100"/>
                </a:lnTo>
                <a:lnTo>
                  <a:pt x="4273321" y="1066800"/>
                </a:lnTo>
                <a:close/>
              </a:path>
              <a:path w="4329430" h="1270000">
                <a:moveTo>
                  <a:pt x="1969287" y="1066800"/>
                </a:moveTo>
                <a:lnTo>
                  <a:pt x="1962721" y="1066800"/>
                </a:lnTo>
                <a:lnTo>
                  <a:pt x="1962556" y="1054100"/>
                </a:lnTo>
                <a:lnTo>
                  <a:pt x="1969287" y="1066800"/>
                </a:lnTo>
                <a:close/>
              </a:path>
              <a:path w="4329430" h="1270000">
                <a:moveTo>
                  <a:pt x="4260227" y="1066800"/>
                </a:moveTo>
                <a:lnTo>
                  <a:pt x="4253661" y="1066800"/>
                </a:lnTo>
                <a:lnTo>
                  <a:pt x="4260392" y="1054100"/>
                </a:lnTo>
                <a:lnTo>
                  <a:pt x="4260227" y="1066800"/>
                </a:lnTo>
                <a:close/>
              </a:path>
              <a:path w="4329430" h="1270000">
                <a:moveTo>
                  <a:pt x="1983219" y="1079500"/>
                </a:moveTo>
                <a:lnTo>
                  <a:pt x="1963140" y="1079500"/>
                </a:lnTo>
                <a:lnTo>
                  <a:pt x="1956231" y="1066800"/>
                </a:lnTo>
                <a:lnTo>
                  <a:pt x="1975942" y="1066800"/>
                </a:lnTo>
                <a:lnTo>
                  <a:pt x="1983219" y="1079500"/>
                </a:lnTo>
                <a:close/>
              </a:path>
              <a:path w="4329430" h="1270000">
                <a:moveTo>
                  <a:pt x="4259808" y="1079500"/>
                </a:moveTo>
                <a:lnTo>
                  <a:pt x="4239729" y="1079500"/>
                </a:lnTo>
                <a:lnTo>
                  <a:pt x="4247007" y="1066800"/>
                </a:lnTo>
                <a:lnTo>
                  <a:pt x="4266717" y="1066800"/>
                </a:lnTo>
                <a:lnTo>
                  <a:pt x="4259808" y="1079500"/>
                </a:lnTo>
                <a:close/>
              </a:path>
              <a:path w="4329430" h="1270000">
                <a:moveTo>
                  <a:pt x="2005939" y="1092200"/>
                </a:moveTo>
                <a:lnTo>
                  <a:pt x="1985517" y="1092200"/>
                </a:lnTo>
                <a:lnTo>
                  <a:pt x="1977796" y="1079500"/>
                </a:lnTo>
                <a:lnTo>
                  <a:pt x="1997938" y="1079500"/>
                </a:lnTo>
                <a:lnTo>
                  <a:pt x="2005939" y="1092200"/>
                </a:lnTo>
                <a:close/>
              </a:path>
              <a:path w="4329430" h="1270000">
                <a:moveTo>
                  <a:pt x="4237431" y="1092200"/>
                </a:moveTo>
                <a:lnTo>
                  <a:pt x="4217009" y="1092200"/>
                </a:lnTo>
                <a:lnTo>
                  <a:pt x="4225010" y="1079500"/>
                </a:lnTo>
                <a:lnTo>
                  <a:pt x="4245152" y="1079500"/>
                </a:lnTo>
                <a:lnTo>
                  <a:pt x="4237431" y="1092200"/>
                </a:lnTo>
                <a:close/>
              </a:path>
              <a:path w="4329430" h="1270000">
                <a:moveTo>
                  <a:pt x="2030577" y="1104900"/>
                </a:moveTo>
                <a:lnTo>
                  <a:pt x="2010143" y="1104900"/>
                </a:lnTo>
                <a:lnTo>
                  <a:pt x="2001710" y="1092200"/>
                </a:lnTo>
                <a:lnTo>
                  <a:pt x="2021954" y="1092200"/>
                </a:lnTo>
                <a:lnTo>
                  <a:pt x="2030577" y="1104900"/>
                </a:lnTo>
                <a:close/>
              </a:path>
              <a:path w="4329430" h="1270000">
                <a:moveTo>
                  <a:pt x="4212805" y="1104900"/>
                </a:moveTo>
                <a:lnTo>
                  <a:pt x="4192371" y="1104900"/>
                </a:lnTo>
                <a:lnTo>
                  <a:pt x="4200994" y="1092200"/>
                </a:lnTo>
                <a:lnTo>
                  <a:pt x="4221238" y="1092200"/>
                </a:lnTo>
                <a:lnTo>
                  <a:pt x="4212805" y="1104900"/>
                </a:lnTo>
                <a:close/>
              </a:path>
              <a:path w="4329430" h="1270000">
                <a:moveTo>
                  <a:pt x="4177068" y="1117600"/>
                </a:moveTo>
                <a:lnTo>
                  <a:pt x="2045881" y="1117600"/>
                </a:lnTo>
                <a:lnTo>
                  <a:pt x="2036673" y="1104900"/>
                </a:lnTo>
                <a:lnTo>
                  <a:pt x="4186275" y="1104900"/>
                </a:lnTo>
                <a:lnTo>
                  <a:pt x="4177068" y="1117600"/>
                </a:lnTo>
                <a:close/>
              </a:path>
              <a:path w="4329430" h="1270000">
                <a:moveTo>
                  <a:pt x="1015" y="1270000"/>
                </a:moveTo>
                <a:lnTo>
                  <a:pt x="0" y="1270000"/>
                </a:lnTo>
                <a:lnTo>
                  <a:pt x="41163" y="1256497"/>
                </a:lnTo>
                <a:lnTo>
                  <a:pt x="41662" y="1256409"/>
                </a:lnTo>
                <a:lnTo>
                  <a:pt x="38938" y="1257300"/>
                </a:lnTo>
                <a:lnTo>
                  <a:pt x="71328" y="1257300"/>
                </a:lnTo>
                <a:lnTo>
                  <a:pt x="1015" y="1270000"/>
                </a:lnTo>
                <a:close/>
              </a:path>
              <a:path w="4329430" h="1270000">
                <a:moveTo>
                  <a:pt x="38717" y="1257300"/>
                </a:moveTo>
                <a:lnTo>
                  <a:pt x="36626" y="1257300"/>
                </a:lnTo>
                <a:lnTo>
                  <a:pt x="41163" y="1256497"/>
                </a:lnTo>
                <a:lnTo>
                  <a:pt x="38717" y="1257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8413508" y="1395488"/>
            <a:ext cx="1979295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黑体"/>
                <a:cs typeface="黑体"/>
              </a:rPr>
              <a:t>为卫星运行</a:t>
            </a:r>
            <a:r>
              <a:rPr dirty="0" sz="2400" spc="-10" b="1">
                <a:latin typeface="黑体"/>
                <a:cs typeface="黑体"/>
              </a:rPr>
              <a:t>轨 </a:t>
            </a:r>
            <a:r>
              <a:rPr dirty="0" sz="2400" b="1">
                <a:latin typeface="黑体"/>
                <a:cs typeface="黑体"/>
              </a:rPr>
              <a:t>道的半</a:t>
            </a:r>
            <a:r>
              <a:rPr dirty="0" sz="2400" spc="-10" b="1">
                <a:latin typeface="黑体"/>
                <a:cs typeface="黑体"/>
              </a:rPr>
              <a:t>径</a:t>
            </a:r>
            <a:endParaRPr sz="2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2025-04-18T08:51:46Z</dcterms:created>
  <dcterms:modified xsi:type="dcterms:W3CDTF">2025-04-18T08:51:46Z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2025-04-18T00:00:00Z</vt:filetime>
  </property>
</Properties>
</file>